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67"/>
  </p:notesMasterIdLst>
  <p:sldIdLst>
    <p:sldId id="304" r:id="rId2"/>
    <p:sldId id="291" r:id="rId3"/>
    <p:sldId id="355" r:id="rId4"/>
    <p:sldId id="397" r:id="rId5"/>
    <p:sldId id="356" r:id="rId6"/>
    <p:sldId id="357" r:id="rId7"/>
    <p:sldId id="358" r:id="rId8"/>
    <p:sldId id="359" r:id="rId9"/>
    <p:sldId id="360" r:id="rId10"/>
    <p:sldId id="362" r:id="rId11"/>
    <p:sldId id="363"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9" r:id="rId26"/>
    <p:sldId id="380" r:id="rId27"/>
    <p:sldId id="381" r:id="rId28"/>
    <p:sldId id="383" r:id="rId29"/>
    <p:sldId id="384" r:id="rId30"/>
    <p:sldId id="385" r:id="rId31"/>
    <p:sldId id="386" r:id="rId32"/>
    <p:sldId id="387" r:id="rId33"/>
    <p:sldId id="388" r:id="rId34"/>
    <p:sldId id="389" r:id="rId35"/>
    <p:sldId id="390" r:id="rId36"/>
    <p:sldId id="391" r:id="rId37"/>
    <p:sldId id="393" r:id="rId38"/>
    <p:sldId id="394" r:id="rId39"/>
    <p:sldId id="351" r:id="rId40"/>
    <p:sldId id="396" r:id="rId41"/>
    <p:sldId id="398" r:id="rId42"/>
    <p:sldId id="399" r:id="rId43"/>
    <p:sldId id="401" r:id="rId44"/>
    <p:sldId id="402" r:id="rId45"/>
    <p:sldId id="404" r:id="rId46"/>
    <p:sldId id="403" r:id="rId47"/>
    <p:sldId id="423" r:id="rId48"/>
    <p:sldId id="400" r:id="rId49"/>
    <p:sldId id="405" r:id="rId50"/>
    <p:sldId id="406" r:id="rId51"/>
    <p:sldId id="407" r:id="rId52"/>
    <p:sldId id="408" r:id="rId53"/>
    <p:sldId id="410" r:id="rId54"/>
    <p:sldId id="411" r:id="rId55"/>
    <p:sldId id="412" r:id="rId56"/>
    <p:sldId id="413" r:id="rId57"/>
    <p:sldId id="414" r:id="rId58"/>
    <p:sldId id="415" r:id="rId59"/>
    <p:sldId id="416" r:id="rId60"/>
    <p:sldId id="417" r:id="rId61"/>
    <p:sldId id="418" r:id="rId62"/>
    <p:sldId id="419" r:id="rId63"/>
    <p:sldId id="420" r:id="rId64"/>
    <p:sldId id="421" r:id="rId65"/>
    <p:sldId id="422"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5/09/2016</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dirty="0"/>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7" name="Footer Placeholder 16"/>
          <p:cNvSpPr>
            <a:spLocks noGrp="1"/>
          </p:cNvSpPr>
          <p:nvPr>
            <p:ph type="ftr" sz="quarter" idx="11"/>
          </p:nvPr>
        </p:nvSpPr>
        <p:spPr>
          <a:xfrm>
            <a:off x="304800" y="6410848"/>
            <a:ext cx="4648200" cy="365760"/>
          </a:xfrm>
        </p:spPr>
        <p:txBody>
          <a:bodyPr/>
          <a:lstStyle/>
          <a:p>
            <a:r>
              <a:rPr lang="en-AU" dirty="0" smtClean="0"/>
              <a:t>FIT2004, S2/2016: Lec-6: B-Trees and Retrieval Trees</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dirty="0" smtClean="0"/>
              <a:t>FIT2004, S2/2016: Lec-6: B-Trees and Retrieval Trees</a:t>
            </a:r>
            <a:endParaRPr lang="en-US" dirty="0"/>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dirty="0" smtClean="0"/>
              <a:t>FIT2004, S2/2016: Lec-6: B-Trees and Retrieval Trees</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dirty="0" smtClean="0"/>
              <a:t>FIT2004, S2/2016: Lec-6: B-Trees and Retrieval Trees</a:t>
            </a:r>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dirty="0" smtClean="0"/>
              <a:t>FIT2004, S2/2016: Lec-6: B-Trees and Retrieval Trees</a:t>
            </a:r>
            <a:endParaRPr lang="en-US" dirty="0"/>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AU" dirty="0" smtClean="0"/>
              <a:t>FIT2004, S2/2016: Lec-6: B-Trees and Retrieval Trees</a:t>
            </a:r>
            <a:endParaRPr lang="en-US" dirty="0"/>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Footer Placeholder 7"/>
          <p:cNvSpPr>
            <a:spLocks noGrp="1"/>
          </p:cNvSpPr>
          <p:nvPr>
            <p:ph type="ftr" sz="quarter" idx="11"/>
          </p:nvPr>
        </p:nvSpPr>
        <p:spPr>
          <a:xfrm>
            <a:off x="304800" y="6409944"/>
            <a:ext cx="3581400" cy="365760"/>
          </a:xfrm>
        </p:spPr>
        <p:txBody>
          <a:bodyPr/>
          <a:lstStyle/>
          <a:p>
            <a:r>
              <a:rPr lang="en-AU" dirty="0" smtClean="0"/>
              <a:t>FIT2004, S2/2016: Lec-6: B-Trees and Retrieval Trees</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383280" cy="365760"/>
          </a:xfrm>
        </p:spPr>
        <p:txBody>
          <a:bodyPr/>
          <a:lstStyle/>
          <a:p>
            <a:r>
              <a:rPr lang="en-AU" dirty="0" smtClean="0"/>
              <a:t>FIT2004, S2/2016: Lec-6: B-Trees and Retrieval Trees</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en-AU" dirty="0" smtClean="0"/>
              <a:t>FIT2004, S2/2016: Lec-6: B-Trees and Retrieval Trees</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dirty="0" smtClean="0"/>
              <a:t>FIT2004, S2/2016: Lec-6: B-Trees and Retrieval Trees</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lisons.org/ll/AlgDS/Tree/Suffix/" TargetMode="External"/><Relationship Id="rId2" Type="http://schemas.openxmlformats.org/officeDocument/2006/relationships/hyperlink" Target="http://en.wikipedia.org/wiki/Tri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smtClean="0"/>
              <a:t>Faculty of Information Technology,</a:t>
            </a:r>
            <a:br>
              <a:rPr lang="en-AU" sz="2800" dirty="0" smtClean="0"/>
            </a:br>
            <a:r>
              <a:rPr lang="en-AU" sz="2800" dirty="0" smtClean="0"/>
              <a:t> Monash University</a:t>
            </a:r>
            <a:endParaRPr lang="en-AU" sz="2800" dirty="0"/>
          </a:p>
        </p:txBody>
      </p:sp>
    </p:spTree>
    <p:extLst>
      <p:ext uri="{BB962C8B-B14F-4D97-AF65-F5344CB8AC3E}">
        <p14:creationId xmlns:p14="http://schemas.microsoft.com/office/powerpoint/2010/main" val="2659273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B-Tree Properties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066800"/>
            <a:ext cx="8842248" cy="2667000"/>
          </a:xfrm>
        </p:spPr>
        <p:txBody>
          <a:bodyPr>
            <a:normAutofit fontScale="70000" lnSpcReduction="20000"/>
          </a:bodyPr>
          <a:lstStyle/>
          <a:p>
            <a:r>
              <a:rPr lang="en-AU" sz="2800" dirty="0" smtClean="0">
                <a:solidFill>
                  <a:srgbClr val="000000"/>
                </a:solidFill>
                <a:latin typeface="CMSS10"/>
              </a:rPr>
              <a:t>A B-tree is a rooted node</a:t>
            </a:r>
          </a:p>
          <a:p>
            <a:r>
              <a:rPr lang="en-AU" sz="2800" dirty="0" smtClean="0">
                <a:solidFill>
                  <a:srgbClr val="000000"/>
                </a:solidFill>
                <a:latin typeface="CMSS10"/>
              </a:rPr>
              <a:t>An arbitrary node has n keys and has n+1 pointers to its children</a:t>
            </a:r>
          </a:p>
          <a:p>
            <a:r>
              <a:rPr lang="en-AU" sz="2800" dirty="0" smtClean="0">
                <a:solidFill>
                  <a:srgbClr val="000000"/>
                </a:solidFill>
                <a:latin typeface="CMSS10"/>
              </a:rPr>
              <a:t>The keys are stored in the node in ascending order (i.e., k</a:t>
            </a:r>
            <a:r>
              <a:rPr lang="en-AU" sz="2800" baseline="-25000" dirty="0" smtClean="0">
                <a:solidFill>
                  <a:srgbClr val="000000"/>
                </a:solidFill>
                <a:latin typeface="CMSS10"/>
              </a:rPr>
              <a:t>1</a:t>
            </a:r>
            <a:r>
              <a:rPr lang="en-AU" sz="2800" dirty="0" smtClean="0">
                <a:solidFill>
                  <a:srgbClr val="000000"/>
                </a:solidFill>
                <a:latin typeface="CMSS10"/>
              </a:rPr>
              <a:t> </a:t>
            </a:r>
            <a:r>
              <a:rPr lang="en-AU" sz="2800" dirty="0" smtClean="0">
                <a:solidFill>
                  <a:srgbClr val="000000"/>
                </a:solidFill>
                <a:cs typeface="Arial"/>
              </a:rPr>
              <a:t>≤ </a:t>
            </a:r>
            <a:r>
              <a:rPr lang="en-AU" sz="2800" dirty="0" smtClean="0">
                <a:solidFill>
                  <a:srgbClr val="000000"/>
                </a:solidFill>
                <a:latin typeface="CMSS10"/>
              </a:rPr>
              <a:t>k</a:t>
            </a:r>
            <a:r>
              <a:rPr lang="en-AU" sz="2800" baseline="-25000" dirty="0" smtClean="0">
                <a:solidFill>
                  <a:srgbClr val="000000"/>
                </a:solidFill>
                <a:latin typeface="CMSS10"/>
              </a:rPr>
              <a:t>2</a:t>
            </a:r>
            <a:r>
              <a:rPr lang="en-AU" sz="2800" dirty="0" smtClean="0">
                <a:solidFill>
                  <a:srgbClr val="000000"/>
                </a:solidFill>
                <a:latin typeface="CMSS10"/>
              </a:rPr>
              <a:t> </a:t>
            </a:r>
            <a:r>
              <a:rPr lang="en-AU" sz="2800" dirty="0" smtClean="0">
                <a:solidFill>
                  <a:srgbClr val="000000"/>
                </a:solidFill>
                <a:cs typeface="Arial"/>
              </a:rPr>
              <a:t>≤ </a:t>
            </a:r>
            <a:r>
              <a:rPr lang="en-AU" sz="2800" dirty="0" smtClean="0">
                <a:solidFill>
                  <a:srgbClr val="000000"/>
                </a:solidFill>
                <a:latin typeface="CMSS10"/>
              </a:rPr>
              <a:t>k</a:t>
            </a:r>
            <a:r>
              <a:rPr lang="en-AU" sz="2800" baseline="-25000" dirty="0" smtClean="0">
                <a:solidFill>
                  <a:srgbClr val="000000"/>
                </a:solidFill>
                <a:latin typeface="CMSS10"/>
              </a:rPr>
              <a:t>3</a:t>
            </a:r>
            <a:r>
              <a:rPr lang="en-AU" sz="2800" dirty="0" smtClean="0">
                <a:solidFill>
                  <a:srgbClr val="000000"/>
                </a:solidFill>
                <a:latin typeface="CMSS10"/>
              </a:rPr>
              <a:t> </a:t>
            </a:r>
            <a:r>
              <a:rPr lang="en-AU" sz="2800" dirty="0" smtClean="0">
                <a:solidFill>
                  <a:srgbClr val="000000"/>
                </a:solidFill>
                <a:cs typeface="Arial"/>
              </a:rPr>
              <a:t>≤ … </a:t>
            </a:r>
            <a:r>
              <a:rPr lang="en-AU" sz="2800" dirty="0">
                <a:solidFill>
                  <a:srgbClr val="000000"/>
                </a:solidFill>
                <a:cs typeface="Arial"/>
              </a:rPr>
              <a:t>≤ </a:t>
            </a:r>
            <a:r>
              <a:rPr lang="en-AU" sz="2800" dirty="0" smtClean="0">
                <a:solidFill>
                  <a:srgbClr val="000000"/>
                </a:solidFill>
                <a:cs typeface="Arial"/>
              </a:rPr>
              <a:t> </a:t>
            </a:r>
            <a:r>
              <a:rPr lang="en-AU" sz="2800" dirty="0" err="1" smtClean="0">
                <a:solidFill>
                  <a:srgbClr val="000000"/>
                </a:solidFill>
                <a:latin typeface="CMSS10"/>
              </a:rPr>
              <a:t>k</a:t>
            </a:r>
            <a:r>
              <a:rPr lang="en-AU" sz="2800" baseline="-25000" dirty="0" err="1" smtClean="0">
                <a:solidFill>
                  <a:srgbClr val="000000"/>
                </a:solidFill>
                <a:latin typeface="CMSS10"/>
              </a:rPr>
              <a:t>n</a:t>
            </a:r>
            <a:r>
              <a:rPr lang="en-AU" sz="2800" dirty="0" smtClean="0">
                <a:solidFill>
                  <a:srgbClr val="000000"/>
                </a:solidFill>
                <a:latin typeface="CMSS10"/>
              </a:rPr>
              <a:t>)</a:t>
            </a:r>
          </a:p>
          <a:p>
            <a:r>
              <a:rPr lang="en-AU" sz="2800" dirty="0" smtClean="0">
                <a:solidFill>
                  <a:srgbClr val="000000"/>
                </a:solidFill>
                <a:latin typeface="CMSS10"/>
              </a:rPr>
              <a:t>All elements in a sub-tree T</a:t>
            </a:r>
            <a:r>
              <a:rPr lang="en-AU" sz="2800" baseline="-25000" dirty="0" smtClean="0">
                <a:solidFill>
                  <a:srgbClr val="000000"/>
                </a:solidFill>
                <a:latin typeface="CMSS10"/>
              </a:rPr>
              <a:t>i</a:t>
            </a:r>
            <a:r>
              <a:rPr lang="en-AU" sz="2800" dirty="0" smtClean="0">
                <a:solidFill>
                  <a:srgbClr val="000000"/>
                </a:solidFill>
                <a:latin typeface="CMSS10"/>
              </a:rPr>
              <a:t> are less than equal to </a:t>
            </a:r>
            <a:r>
              <a:rPr lang="en-AU" sz="2800" dirty="0" err="1" smtClean="0">
                <a:solidFill>
                  <a:srgbClr val="000000"/>
                </a:solidFill>
                <a:latin typeface="CMSS10"/>
              </a:rPr>
              <a:t>k</a:t>
            </a:r>
            <a:r>
              <a:rPr lang="en-AU" sz="2800" baseline="-25000" dirty="0" err="1" smtClean="0">
                <a:solidFill>
                  <a:srgbClr val="000000"/>
                </a:solidFill>
                <a:latin typeface="CMSS10"/>
              </a:rPr>
              <a:t>i</a:t>
            </a:r>
            <a:r>
              <a:rPr lang="en-AU" sz="2800" baseline="-25000" dirty="0" smtClean="0">
                <a:solidFill>
                  <a:srgbClr val="000000"/>
                </a:solidFill>
                <a:latin typeface="CMSS10"/>
              </a:rPr>
              <a:t> </a:t>
            </a:r>
            <a:r>
              <a:rPr lang="en-AU" sz="2800" dirty="0" smtClean="0">
                <a:solidFill>
                  <a:srgbClr val="000000"/>
                </a:solidFill>
                <a:latin typeface="CMSS10"/>
              </a:rPr>
              <a:t>and greater than or equal to k</a:t>
            </a:r>
            <a:r>
              <a:rPr lang="en-AU" sz="2800" baseline="-25000" dirty="0" smtClean="0">
                <a:solidFill>
                  <a:srgbClr val="000000"/>
                </a:solidFill>
                <a:latin typeface="CMSS10"/>
              </a:rPr>
              <a:t>i+1</a:t>
            </a:r>
            <a:r>
              <a:rPr lang="en-AU" sz="2800" dirty="0" smtClean="0">
                <a:solidFill>
                  <a:srgbClr val="000000"/>
                </a:solidFill>
                <a:latin typeface="CMSS10"/>
              </a:rPr>
              <a:t>. i.e., </a:t>
            </a:r>
            <a:r>
              <a:rPr lang="en-AU" sz="2800" dirty="0">
                <a:solidFill>
                  <a:srgbClr val="000000"/>
                </a:solidFill>
                <a:latin typeface="CMSS10"/>
              </a:rPr>
              <a:t>., </a:t>
            </a:r>
            <a:r>
              <a:rPr lang="en-AU" sz="2800" dirty="0" smtClean="0">
                <a:solidFill>
                  <a:srgbClr val="000000"/>
                </a:solidFill>
                <a:latin typeface="CMSS10"/>
              </a:rPr>
              <a:t>{T</a:t>
            </a:r>
            <a:r>
              <a:rPr lang="en-AU" sz="2800" baseline="-25000" dirty="0" smtClean="0">
                <a:solidFill>
                  <a:srgbClr val="000000"/>
                </a:solidFill>
                <a:latin typeface="CMSS10"/>
              </a:rPr>
              <a:t>1</a:t>
            </a:r>
            <a:r>
              <a:rPr lang="en-AU" sz="2800" dirty="0" smtClean="0">
                <a:solidFill>
                  <a:srgbClr val="000000"/>
                </a:solidFill>
                <a:latin typeface="CMSS10"/>
              </a:rPr>
              <a:t>}</a:t>
            </a:r>
            <a:r>
              <a:rPr lang="en-AU" sz="2800" dirty="0" smtClean="0">
                <a:solidFill>
                  <a:srgbClr val="000000"/>
                </a:solidFill>
                <a:cs typeface="Arial"/>
              </a:rPr>
              <a:t>≤ </a:t>
            </a:r>
            <a:r>
              <a:rPr lang="en-AU" sz="2800" dirty="0" smtClean="0">
                <a:solidFill>
                  <a:srgbClr val="000000"/>
                </a:solidFill>
                <a:latin typeface="CMSS10"/>
              </a:rPr>
              <a:t>k</a:t>
            </a:r>
            <a:r>
              <a:rPr lang="en-AU" sz="2800" baseline="-25000" dirty="0" smtClean="0">
                <a:solidFill>
                  <a:srgbClr val="000000"/>
                </a:solidFill>
                <a:latin typeface="CMSS10"/>
              </a:rPr>
              <a:t>1</a:t>
            </a:r>
            <a:r>
              <a:rPr lang="en-AU" sz="2800" dirty="0" smtClean="0">
                <a:solidFill>
                  <a:srgbClr val="000000"/>
                </a:solidFill>
                <a:latin typeface="CMSS10"/>
              </a:rPr>
              <a:t> </a:t>
            </a:r>
            <a:r>
              <a:rPr lang="en-AU" sz="2800" dirty="0">
                <a:solidFill>
                  <a:srgbClr val="000000"/>
                </a:solidFill>
                <a:cs typeface="Arial"/>
              </a:rPr>
              <a:t>≤ </a:t>
            </a:r>
            <a:r>
              <a:rPr lang="en-AU" sz="2800" dirty="0" smtClean="0">
                <a:solidFill>
                  <a:srgbClr val="000000"/>
                </a:solidFill>
                <a:cs typeface="Arial"/>
              </a:rPr>
              <a:t>{T</a:t>
            </a:r>
            <a:r>
              <a:rPr lang="en-AU" sz="2800" baseline="-25000" dirty="0" smtClean="0">
                <a:solidFill>
                  <a:srgbClr val="000000"/>
                </a:solidFill>
                <a:latin typeface="CMSS10"/>
              </a:rPr>
              <a:t>2</a:t>
            </a:r>
            <a:r>
              <a:rPr lang="en-AU" sz="2800" dirty="0">
                <a:solidFill>
                  <a:srgbClr val="000000"/>
                </a:solidFill>
                <a:latin typeface="CMSS10"/>
              </a:rPr>
              <a:t> } </a:t>
            </a:r>
            <a:r>
              <a:rPr lang="en-AU" sz="2800" dirty="0" smtClean="0">
                <a:solidFill>
                  <a:srgbClr val="000000"/>
                </a:solidFill>
                <a:cs typeface="Arial"/>
              </a:rPr>
              <a:t>≤ k</a:t>
            </a:r>
            <a:r>
              <a:rPr lang="en-AU" sz="2800" baseline="-25000" dirty="0" smtClean="0">
                <a:solidFill>
                  <a:srgbClr val="000000"/>
                </a:solidFill>
                <a:latin typeface="CMSS10"/>
              </a:rPr>
              <a:t>2 </a:t>
            </a:r>
            <a:r>
              <a:rPr lang="en-AU" sz="2800" dirty="0">
                <a:solidFill>
                  <a:srgbClr val="000000"/>
                </a:solidFill>
                <a:cs typeface="Arial"/>
              </a:rPr>
              <a:t>≤</a:t>
            </a:r>
            <a:r>
              <a:rPr lang="en-AU" sz="2800" dirty="0" smtClean="0">
                <a:solidFill>
                  <a:srgbClr val="000000"/>
                </a:solidFill>
                <a:cs typeface="Arial"/>
              </a:rPr>
              <a:t> </a:t>
            </a:r>
            <a:r>
              <a:rPr lang="en-AU" sz="2800" dirty="0">
                <a:solidFill>
                  <a:srgbClr val="000000"/>
                </a:solidFill>
                <a:cs typeface="Arial"/>
              </a:rPr>
              <a:t>… ≤  </a:t>
            </a:r>
            <a:r>
              <a:rPr lang="en-AU" sz="2800" dirty="0" err="1" smtClean="0">
                <a:solidFill>
                  <a:srgbClr val="000000"/>
                </a:solidFill>
                <a:latin typeface="CMSS10"/>
              </a:rPr>
              <a:t>k</a:t>
            </a:r>
            <a:r>
              <a:rPr lang="en-AU" sz="2800" baseline="-25000" dirty="0" err="1" smtClean="0">
                <a:solidFill>
                  <a:srgbClr val="000000"/>
                </a:solidFill>
                <a:latin typeface="CMSS10"/>
              </a:rPr>
              <a:t>n</a:t>
            </a:r>
            <a:r>
              <a:rPr lang="en-AU" sz="2800" baseline="-25000" dirty="0" smtClean="0">
                <a:solidFill>
                  <a:srgbClr val="000000"/>
                </a:solidFill>
                <a:latin typeface="CMSS10"/>
              </a:rPr>
              <a:t> </a:t>
            </a:r>
            <a:r>
              <a:rPr lang="en-AU" sz="2800" dirty="0" smtClean="0">
                <a:solidFill>
                  <a:srgbClr val="000000"/>
                </a:solidFill>
                <a:cs typeface="Arial"/>
              </a:rPr>
              <a:t>≤ {T</a:t>
            </a:r>
            <a:r>
              <a:rPr lang="en-AU" sz="2800" baseline="-25000" dirty="0" smtClean="0">
                <a:solidFill>
                  <a:srgbClr val="000000"/>
                </a:solidFill>
                <a:latin typeface="CMSS10"/>
              </a:rPr>
              <a:t>n+1</a:t>
            </a:r>
            <a:r>
              <a:rPr lang="en-AU" sz="2800" dirty="0">
                <a:solidFill>
                  <a:srgbClr val="000000"/>
                </a:solidFill>
                <a:latin typeface="CMSS10"/>
              </a:rPr>
              <a:t> }</a:t>
            </a:r>
            <a:endParaRPr lang="en-AU" sz="2800" dirty="0" smtClean="0">
              <a:solidFill>
                <a:srgbClr val="000000"/>
              </a:solidFill>
              <a:latin typeface="CMSS10"/>
            </a:endParaRPr>
          </a:p>
          <a:p>
            <a:r>
              <a:rPr lang="en-AU" sz="2800" dirty="0" smtClean="0">
                <a:solidFill>
                  <a:srgbClr val="000000"/>
                </a:solidFill>
                <a:latin typeface="CMSS10"/>
              </a:rPr>
              <a:t>One disk access corresponds to reading one node of the B-tree</a:t>
            </a:r>
          </a:p>
          <a:p>
            <a:r>
              <a:rPr lang="en-AU" sz="2800" dirty="0" smtClean="0">
                <a:solidFill>
                  <a:srgbClr val="000000"/>
                </a:solidFill>
                <a:latin typeface="CMSS10"/>
              </a:rPr>
              <a:t>Each pointer in a node points to the location of the node in the hard disk</a:t>
            </a:r>
          </a:p>
          <a:p>
            <a:endParaRPr lang="en-AU" sz="2800" dirty="0" smtClean="0">
              <a:solidFill>
                <a:srgbClr val="000000"/>
              </a:solidFill>
              <a:latin typeface="CMSS10"/>
            </a:endParaRPr>
          </a:p>
          <a:p>
            <a:pPr marL="0" indent="0">
              <a:buNone/>
            </a:pPr>
            <a:endParaRPr lang="en-AU" sz="2800" dirty="0" smtClean="0">
              <a:solidFill>
                <a:srgbClr val="000000"/>
              </a:solidFill>
              <a:latin typeface="CMSS10"/>
            </a:endParaRPr>
          </a:p>
          <a:p>
            <a:endParaRPr lang="en-AU" sz="2800" dirty="0">
              <a:solidFill>
                <a:srgbClr val="000000"/>
              </a:solidFill>
              <a:latin typeface="CMSS10"/>
            </a:endParaRPr>
          </a:p>
          <a:p>
            <a:endParaRPr lang="en-AU" sz="2800" dirty="0">
              <a:solidFill>
                <a:srgbClr val="000000"/>
              </a:solidFill>
              <a:latin typeface="CMSS10"/>
            </a:endParaRPr>
          </a:p>
          <a:p>
            <a:endParaRPr lang="en-AU" sz="2800" dirty="0">
              <a:solidFill>
                <a:srgbClr val="000000"/>
              </a:solidFill>
              <a:latin typeface="CMSS10"/>
            </a:endParaRPr>
          </a:p>
        </p:txBody>
      </p:sp>
      <p:sp>
        <p:nvSpPr>
          <p:cNvPr id="3" name="Footer Placeholder 2"/>
          <p:cNvSpPr>
            <a:spLocks noGrp="1"/>
          </p:cNvSpPr>
          <p:nvPr>
            <p:ph type="ftr" sz="quarter" idx="11"/>
          </p:nvPr>
        </p:nvSpPr>
        <p:spPr/>
        <p:txBody>
          <a:bodyPr/>
          <a:lstStyle/>
          <a:p>
            <a:r>
              <a:rPr lang="en-AU" smtClean="0"/>
              <a:t>FIT2004, S2/2016: Lec-6: B-Trees and Retrieval Trees</a:t>
            </a:r>
            <a:endParaRPr lang="en-US"/>
          </a:p>
        </p:txBody>
      </p:sp>
      <p:sp>
        <p:nvSpPr>
          <p:cNvPr id="5" name="Rectangle 4"/>
          <p:cNvSpPr/>
          <p:nvPr/>
        </p:nvSpPr>
        <p:spPr>
          <a:xfrm>
            <a:off x="2264249" y="4412776"/>
            <a:ext cx="6858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rgbClr val="FF0000"/>
                </a:solidFill>
              </a:rPr>
              <a:t>k</a:t>
            </a:r>
            <a:r>
              <a:rPr lang="en-AU" sz="2400" baseline="-25000" dirty="0" smtClean="0">
                <a:solidFill>
                  <a:srgbClr val="FF0000"/>
                </a:solidFill>
              </a:rPr>
              <a:t>1</a:t>
            </a:r>
            <a:endParaRPr lang="en-AU" sz="2400" baseline="-25000" dirty="0">
              <a:solidFill>
                <a:srgbClr val="FF0000"/>
              </a:solidFill>
            </a:endParaRPr>
          </a:p>
        </p:txBody>
      </p:sp>
      <p:sp>
        <p:nvSpPr>
          <p:cNvPr id="8" name="Rectangle 7"/>
          <p:cNvSpPr/>
          <p:nvPr/>
        </p:nvSpPr>
        <p:spPr>
          <a:xfrm>
            <a:off x="2873849" y="4412776"/>
            <a:ext cx="6858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rgbClr val="FF0000"/>
                </a:solidFill>
              </a:rPr>
              <a:t>k</a:t>
            </a:r>
            <a:r>
              <a:rPr lang="en-AU" sz="2400" baseline="-25000" dirty="0" smtClean="0">
                <a:solidFill>
                  <a:srgbClr val="FF0000"/>
                </a:solidFill>
              </a:rPr>
              <a:t>2</a:t>
            </a:r>
            <a:endParaRPr lang="en-AU" sz="2400" baseline="-25000" dirty="0">
              <a:solidFill>
                <a:srgbClr val="FF0000"/>
              </a:solidFill>
            </a:endParaRPr>
          </a:p>
        </p:txBody>
      </p:sp>
      <p:sp>
        <p:nvSpPr>
          <p:cNvPr id="9" name="Rectangle 8"/>
          <p:cNvSpPr/>
          <p:nvPr/>
        </p:nvSpPr>
        <p:spPr>
          <a:xfrm>
            <a:off x="3483449" y="4412776"/>
            <a:ext cx="6858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rgbClr val="FF0000"/>
                </a:solidFill>
              </a:rPr>
              <a:t>k</a:t>
            </a:r>
            <a:r>
              <a:rPr lang="en-AU" sz="2400" baseline="-25000" dirty="0" smtClean="0">
                <a:solidFill>
                  <a:srgbClr val="FF0000"/>
                </a:solidFill>
              </a:rPr>
              <a:t>3</a:t>
            </a:r>
            <a:endParaRPr lang="en-AU" sz="2400" baseline="-25000" dirty="0">
              <a:solidFill>
                <a:srgbClr val="FF0000"/>
              </a:solidFill>
            </a:endParaRPr>
          </a:p>
        </p:txBody>
      </p:sp>
      <p:sp>
        <p:nvSpPr>
          <p:cNvPr id="10" name="Rectangle 9"/>
          <p:cNvSpPr/>
          <p:nvPr/>
        </p:nvSpPr>
        <p:spPr>
          <a:xfrm>
            <a:off x="5845649" y="4412776"/>
            <a:ext cx="6858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err="1" smtClean="0">
                <a:solidFill>
                  <a:srgbClr val="FF0000"/>
                </a:solidFill>
              </a:rPr>
              <a:t>k</a:t>
            </a:r>
            <a:r>
              <a:rPr lang="en-AU" sz="2400" baseline="-25000" dirty="0" err="1" smtClean="0">
                <a:solidFill>
                  <a:srgbClr val="FF0000"/>
                </a:solidFill>
              </a:rPr>
              <a:t>n</a:t>
            </a:r>
            <a:endParaRPr lang="en-AU" sz="2400" baseline="-25000" dirty="0">
              <a:solidFill>
                <a:srgbClr val="FF0000"/>
              </a:solidFill>
            </a:endParaRPr>
          </a:p>
        </p:txBody>
      </p:sp>
      <p:sp>
        <p:nvSpPr>
          <p:cNvPr id="11" name="Rectangle 10"/>
          <p:cNvSpPr/>
          <p:nvPr/>
        </p:nvSpPr>
        <p:spPr>
          <a:xfrm>
            <a:off x="4093049" y="4412776"/>
            <a:ext cx="1828800" cy="3810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solidFill>
                  <a:srgbClr val="FF0000"/>
                </a:solidFill>
              </a:rPr>
              <a:t>…</a:t>
            </a:r>
            <a:endParaRPr lang="en-AU" sz="3200" dirty="0">
              <a:solidFill>
                <a:srgbClr val="FF0000"/>
              </a:solidFill>
            </a:endParaRPr>
          </a:p>
        </p:txBody>
      </p:sp>
      <p:cxnSp>
        <p:nvCxnSpPr>
          <p:cNvPr id="12" name="Straight Connector 11"/>
          <p:cNvCxnSpPr/>
          <p:nvPr/>
        </p:nvCxnSpPr>
        <p:spPr>
          <a:xfrm>
            <a:off x="2340449" y="4412776"/>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730849" y="4679476"/>
            <a:ext cx="609600" cy="7239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645249" y="4641376"/>
            <a:ext cx="304800" cy="7620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433976" y="4689427"/>
            <a:ext cx="76200" cy="713949"/>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180054" y="4641376"/>
            <a:ext cx="65395" cy="7620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98751" y="4662558"/>
            <a:ext cx="413698" cy="74081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55249" y="4412776"/>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96" name="Trapezoid 95"/>
          <p:cNvSpPr/>
          <p:nvPr/>
        </p:nvSpPr>
        <p:spPr>
          <a:xfrm>
            <a:off x="1121249" y="5410200"/>
            <a:ext cx="838200" cy="762000"/>
          </a:xfrm>
          <a:prstGeom prst="trapezoid">
            <a:avLst/>
          </a:prstGeom>
          <a:solidFill>
            <a:schemeClr val="bg1"/>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rgbClr val="FF0000"/>
                </a:solidFill>
              </a:rPr>
              <a:t>T</a:t>
            </a:r>
            <a:r>
              <a:rPr lang="en-AU" sz="2400" baseline="-25000" dirty="0" smtClean="0">
                <a:solidFill>
                  <a:srgbClr val="FF0000"/>
                </a:solidFill>
              </a:rPr>
              <a:t>1</a:t>
            </a:r>
            <a:endParaRPr lang="en-AU" sz="2400" baseline="-25000" dirty="0">
              <a:solidFill>
                <a:srgbClr val="FF0000"/>
              </a:solidFill>
            </a:endParaRPr>
          </a:p>
        </p:txBody>
      </p:sp>
      <p:sp>
        <p:nvSpPr>
          <p:cNvPr id="34" name="Trapezoid 33"/>
          <p:cNvSpPr/>
          <p:nvPr/>
        </p:nvSpPr>
        <p:spPr>
          <a:xfrm>
            <a:off x="2111849" y="5403376"/>
            <a:ext cx="838200" cy="762000"/>
          </a:xfrm>
          <a:prstGeom prst="trapezoid">
            <a:avLst/>
          </a:prstGeom>
          <a:solidFill>
            <a:schemeClr val="bg1"/>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rgbClr val="FF0000"/>
                </a:solidFill>
              </a:rPr>
              <a:t>T</a:t>
            </a:r>
            <a:r>
              <a:rPr lang="en-AU" sz="2400" baseline="-25000" dirty="0" smtClean="0">
                <a:solidFill>
                  <a:srgbClr val="FF0000"/>
                </a:solidFill>
              </a:rPr>
              <a:t>2</a:t>
            </a:r>
            <a:endParaRPr lang="en-AU" sz="2400" baseline="-25000" dirty="0">
              <a:solidFill>
                <a:srgbClr val="FF0000"/>
              </a:solidFill>
            </a:endParaRPr>
          </a:p>
        </p:txBody>
      </p:sp>
      <p:sp>
        <p:nvSpPr>
          <p:cNvPr id="35" name="Trapezoid 34"/>
          <p:cNvSpPr/>
          <p:nvPr/>
        </p:nvSpPr>
        <p:spPr>
          <a:xfrm>
            <a:off x="3102449" y="5403376"/>
            <a:ext cx="838200" cy="762000"/>
          </a:xfrm>
          <a:prstGeom prst="trapezoid">
            <a:avLst/>
          </a:prstGeom>
          <a:solidFill>
            <a:schemeClr val="bg1"/>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rgbClr val="FF0000"/>
                </a:solidFill>
              </a:rPr>
              <a:t>T</a:t>
            </a:r>
            <a:r>
              <a:rPr lang="en-AU" sz="2400" baseline="-25000" dirty="0" smtClean="0">
                <a:solidFill>
                  <a:srgbClr val="FF0000"/>
                </a:solidFill>
              </a:rPr>
              <a:t>3</a:t>
            </a:r>
            <a:endParaRPr lang="en-AU" sz="2400" baseline="-25000" dirty="0">
              <a:solidFill>
                <a:srgbClr val="FF0000"/>
              </a:solidFill>
            </a:endParaRPr>
          </a:p>
        </p:txBody>
      </p:sp>
      <p:sp>
        <p:nvSpPr>
          <p:cNvPr id="36" name="Trapezoid 35"/>
          <p:cNvSpPr/>
          <p:nvPr/>
        </p:nvSpPr>
        <p:spPr>
          <a:xfrm>
            <a:off x="4016849" y="5403376"/>
            <a:ext cx="838200" cy="762000"/>
          </a:xfrm>
          <a:prstGeom prst="trapezoid">
            <a:avLst/>
          </a:prstGeom>
          <a:solidFill>
            <a:schemeClr val="bg1"/>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rgbClr val="FF0000"/>
                </a:solidFill>
              </a:rPr>
              <a:t>T</a:t>
            </a:r>
            <a:r>
              <a:rPr lang="en-AU" sz="2400" baseline="-25000" dirty="0" smtClean="0">
                <a:solidFill>
                  <a:srgbClr val="FF0000"/>
                </a:solidFill>
              </a:rPr>
              <a:t>4</a:t>
            </a:r>
            <a:endParaRPr lang="en-AU" sz="2400" baseline="-25000" dirty="0">
              <a:solidFill>
                <a:srgbClr val="FF0000"/>
              </a:solidFill>
            </a:endParaRPr>
          </a:p>
        </p:txBody>
      </p:sp>
      <p:sp>
        <p:nvSpPr>
          <p:cNvPr id="37" name="Trapezoid 36"/>
          <p:cNvSpPr/>
          <p:nvPr/>
        </p:nvSpPr>
        <p:spPr>
          <a:xfrm>
            <a:off x="6498751" y="5403376"/>
            <a:ext cx="1045049" cy="762000"/>
          </a:xfrm>
          <a:prstGeom prst="trapezoid">
            <a:avLst/>
          </a:prstGeom>
          <a:solidFill>
            <a:schemeClr val="bg1"/>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solidFill>
                  <a:srgbClr val="FF0000"/>
                </a:solidFill>
              </a:rPr>
              <a:t>T</a:t>
            </a:r>
            <a:r>
              <a:rPr lang="en-AU" sz="2400" baseline="-25000" dirty="0" smtClean="0">
                <a:solidFill>
                  <a:srgbClr val="FF0000"/>
                </a:solidFill>
              </a:rPr>
              <a:t>n+1</a:t>
            </a:r>
            <a:endParaRPr lang="en-AU" sz="2400" baseline="-25000" dirty="0">
              <a:solidFill>
                <a:srgbClr val="FF0000"/>
              </a:solidFill>
            </a:endParaRPr>
          </a:p>
        </p:txBody>
      </p:sp>
    </p:spTree>
    <p:extLst>
      <p:ext uri="{BB962C8B-B14F-4D97-AF65-F5344CB8AC3E}">
        <p14:creationId xmlns:p14="http://schemas.microsoft.com/office/powerpoint/2010/main" val="54564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4">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96" grpId="0" animBg="1"/>
      <p:bldP spid="34" grpId="0" animBg="1"/>
      <p:bldP spid="3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B-Tree Properties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1066800"/>
            <a:ext cx="8613648" cy="2781300"/>
          </a:xfrm>
        </p:spPr>
        <p:txBody>
          <a:bodyPr>
            <a:normAutofit fontScale="55000" lnSpcReduction="20000"/>
          </a:bodyPr>
          <a:lstStyle/>
          <a:p>
            <a:r>
              <a:rPr lang="en-AU" sz="2800" dirty="0" smtClean="0">
                <a:solidFill>
                  <a:srgbClr val="000000"/>
                </a:solidFill>
                <a:latin typeface="CMSS10"/>
              </a:rPr>
              <a:t>Each non-root node must have at least t-1 keys (t is called minimum degree)</a:t>
            </a:r>
          </a:p>
          <a:p>
            <a:r>
              <a:rPr lang="en-AU" sz="2800" dirty="0" smtClean="0">
                <a:solidFill>
                  <a:srgbClr val="000000"/>
                </a:solidFill>
                <a:latin typeface="CMSS10"/>
              </a:rPr>
              <a:t>Each node (including root) can have at most 2t-1 keys</a:t>
            </a:r>
          </a:p>
          <a:p>
            <a:pPr lvl="1"/>
            <a:r>
              <a:rPr lang="en-AU" sz="2900" dirty="0">
                <a:solidFill>
                  <a:srgbClr val="000000"/>
                </a:solidFill>
                <a:latin typeface="CMSS10"/>
              </a:rPr>
              <a:t>A node that has more than 2t-1 keys is called overflowed. This must be fixed</a:t>
            </a:r>
          </a:p>
          <a:p>
            <a:pPr lvl="1"/>
            <a:r>
              <a:rPr lang="en-AU" sz="2900" dirty="0">
                <a:solidFill>
                  <a:srgbClr val="000000"/>
                </a:solidFill>
                <a:latin typeface="CMSS10"/>
              </a:rPr>
              <a:t>A non-root node that has les than t-1 keys is called </a:t>
            </a:r>
            <a:r>
              <a:rPr lang="en-AU" sz="2900" dirty="0" err="1">
                <a:solidFill>
                  <a:srgbClr val="000000"/>
                </a:solidFill>
                <a:latin typeface="CMSS10"/>
              </a:rPr>
              <a:t>underflowed</a:t>
            </a:r>
            <a:r>
              <a:rPr lang="en-AU" sz="2900" dirty="0">
                <a:solidFill>
                  <a:srgbClr val="000000"/>
                </a:solidFill>
                <a:latin typeface="CMSS10"/>
              </a:rPr>
              <a:t>. This must be fixed</a:t>
            </a:r>
          </a:p>
          <a:p>
            <a:pPr lvl="1"/>
            <a:r>
              <a:rPr lang="en-AU" sz="2800" dirty="0" smtClean="0">
                <a:solidFill>
                  <a:srgbClr val="000000"/>
                </a:solidFill>
                <a:latin typeface="CMSS10"/>
              </a:rPr>
              <a:t>A </a:t>
            </a:r>
            <a:r>
              <a:rPr lang="en-AU" sz="2800" dirty="0">
                <a:solidFill>
                  <a:srgbClr val="000000"/>
                </a:solidFill>
                <a:latin typeface="CMSS10"/>
              </a:rPr>
              <a:t>node is said to be full if it contains exactly 2t – 1 </a:t>
            </a:r>
            <a:r>
              <a:rPr lang="en-AU" sz="2800" dirty="0" smtClean="0">
                <a:solidFill>
                  <a:srgbClr val="000000"/>
                </a:solidFill>
                <a:latin typeface="CMSS10"/>
              </a:rPr>
              <a:t>keys</a:t>
            </a:r>
          </a:p>
          <a:p>
            <a:r>
              <a:rPr lang="en-AU" sz="2800" dirty="0" smtClean="0">
                <a:solidFill>
                  <a:srgbClr val="000000"/>
                </a:solidFill>
                <a:latin typeface="CMSS10"/>
              </a:rPr>
              <a:t>All leaf nodes have the same depth</a:t>
            </a:r>
          </a:p>
          <a:p>
            <a:r>
              <a:rPr lang="en-AU" sz="2800" dirty="0" smtClean="0">
                <a:solidFill>
                  <a:srgbClr val="000000"/>
                </a:solidFill>
                <a:latin typeface="CMSS10"/>
              </a:rPr>
              <a:t>The height of a B-Tree is O(log</a:t>
            </a:r>
            <a:r>
              <a:rPr lang="en-AU" sz="2800" baseline="-25000" dirty="0" smtClean="0">
                <a:solidFill>
                  <a:srgbClr val="000000"/>
                </a:solidFill>
                <a:latin typeface="CMSS10"/>
              </a:rPr>
              <a:t>t</a:t>
            </a:r>
            <a:r>
              <a:rPr lang="en-AU" sz="2800" dirty="0" smtClean="0">
                <a:solidFill>
                  <a:srgbClr val="000000"/>
                </a:solidFill>
                <a:latin typeface="CMSS10"/>
              </a:rPr>
              <a:t> N) where N is the number of entries in B-Tree</a:t>
            </a:r>
          </a:p>
          <a:p>
            <a:pPr lvl="1"/>
            <a:r>
              <a:rPr lang="en-AU" sz="2400" dirty="0" smtClean="0">
                <a:solidFill>
                  <a:srgbClr val="000000"/>
                </a:solidFill>
                <a:latin typeface="CMSS10"/>
              </a:rPr>
              <a:t>Note that </a:t>
            </a:r>
            <a:r>
              <a:rPr lang="en-AU" sz="2400" dirty="0" err="1" smtClean="0">
                <a:solidFill>
                  <a:srgbClr val="000000"/>
                </a:solidFill>
                <a:latin typeface="CMSS10"/>
              </a:rPr>
              <a:t>log</a:t>
            </a:r>
            <a:r>
              <a:rPr lang="en-AU" sz="2400" baseline="-25000" dirty="0" err="1" smtClean="0">
                <a:solidFill>
                  <a:srgbClr val="000000"/>
                </a:solidFill>
                <a:latin typeface="CMSS10"/>
              </a:rPr>
              <a:t>t</a:t>
            </a:r>
            <a:r>
              <a:rPr lang="en-AU" sz="2400" dirty="0" smtClean="0">
                <a:solidFill>
                  <a:srgbClr val="000000"/>
                </a:solidFill>
                <a:latin typeface="CMSS10"/>
              </a:rPr>
              <a:t> N is significantly smaller than log</a:t>
            </a:r>
            <a:r>
              <a:rPr lang="en-AU" sz="2400" baseline="-25000" dirty="0" smtClean="0">
                <a:solidFill>
                  <a:srgbClr val="000000"/>
                </a:solidFill>
                <a:latin typeface="CMSS10"/>
              </a:rPr>
              <a:t>2</a:t>
            </a:r>
            <a:r>
              <a:rPr lang="en-AU" sz="2400" dirty="0" smtClean="0">
                <a:solidFill>
                  <a:srgbClr val="000000"/>
                </a:solidFill>
                <a:latin typeface="CMSS10"/>
              </a:rPr>
              <a:t> N if t is not small</a:t>
            </a:r>
          </a:p>
          <a:p>
            <a:pPr lvl="1"/>
            <a:r>
              <a:rPr lang="en-AU" sz="2400" dirty="0" smtClean="0">
                <a:solidFill>
                  <a:srgbClr val="000000"/>
                </a:solidFill>
                <a:latin typeface="CMSS10"/>
              </a:rPr>
              <a:t>E.g.,  if N is 1 Billion, the height of binary search tree is at least 30, where the height of B-tree would be 3 if t is 1000 or 5 if t is 100</a:t>
            </a:r>
            <a:r>
              <a:rPr lang="en-AU" sz="2300" dirty="0" smtClean="0">
                <a:solidFill>
                  <a:srgbClr val="000000"/>
                </a:solidFill>
                <a:latin typeface="CMSS10"/>
              </a:rPr>
              <a:t> </a:t>
            </a: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p:nvPr/>
        </p:nvCxnSpPr>
        <p:spPr>
          <a:xfrm flipH="1">
            <a:off x="762000" y="4600433"/>
            <a:ext cx="816591" cy="7239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81200" y="4562333"/>
            <a:ext cx="0" cy="7620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953000" y="4457700"/>
            <a:ext cx="997423" cy="9047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438400" y="4600433"/>
            <a:ext cx="831659" cy="7239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0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0" name="Rectangle 29"/>
          <p:cNvSpPr/>
          <p:nvPr/>
        </p:nvSpPr>
        <p:spPr>
          <a:xfrm>
            <a:off x="76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sp>
        <p:nvSpPr>
          <p:cNvPr id="32" name="Rectangle 31"/>
          <p:cNvSpPr/>
          <p:nvPr/>
        </p:nvSpPr>
        <p:spPr>
          <a:xfrm>
            <a:off x="1524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6</a:t>
            </a:r>
            <a:endParaRPr lang="en-AU" baseline="-25000" dirty="0">
              <a:solidFill>
                <a:srgbClr val="FF0000"/>
              </a:solidFill>
            </a:endParaRPr>
          </a:p>
        </p:txBody>
      </p:sp>
      <p:sp>
        <p:nvSpPr>
          <p:cNvPr id="33" name="Rectangle 32"/>
          <p:cNvSpPr/>
          <p:nvPr/>
        </p:nvSpPr>
        <p:spPr>
          <a:xfrm>
            <a:off x="1981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35" name="Rectangle 34"/>
          <p:cNvSpPr/>
          <p:nvPr/>
        </p:nvSpPr>
        <p:spPr>
          <a:xfrm>
            <a:off x="2743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200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3657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sp>
        <p:nvSpPr>
          <p:cNvPr id="38" name="Rectangle 37"/>
          <p:cNvSpPr/>
          <p:nvPr/>
        </p:nvSpPr>
        <p:spPr>
          <a:xfrm>
            <a:off x="449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9" name="Rectangle 38"/>
          <p:cNvSpPr/>
          <p:nvPr/>
        </p:nvSpPr>
        <p:spPr>
          <a:xfrm>
            <a:off x="495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0" name="Rectangle 39"/>
          <p:cNvSpPr/>
          <p:nvPr/>
        </p:nvSpPr>
        <p:spPr>
          <a:xfrm>
            <a:off x="5715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1" name="Rectangle 40"/>
          <p:cNvSpPr/>
          <p:nvPr/>
        </p:nvSpPr>
        <p:spPr>
          <a:xfrm>
            <a:off x="6172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2" name="Rectangle 41"/>
          <p:cNvSpPr/>
          <p:nvPr/>
        </p:nvSpPr>
        <p:spPr>
          <a:xfrm>
            <a:off x="693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3" name="Rectangle 42"/>
          <p:cNvSpPr/>
          <p:nvPr/>
        </p:nvSpPr>
        <p:spPr>
          <a:xfrm>
            <a:off x="739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23</a:t>
            </a:r>
            <a:endParaRPr lang="en-AU" baseline="-25000" dirty="0">
              <a:solidFill>
                <a:srgbClr val="FF0000"/>
              </a:solidFill>
            </a:endParaRPr>
          </a:p>
        </p:txBody>
      </p:sp>
      <p:sp>
        <p:nvSpPr>
          <p:cNvPr id="44" name="Rectangle 43"/>
          <p:cNvSpPr/>
          <p:nvPr/>
        </p:nvSpPr>
        <p:spPr>
          <a:xfrm>
            <a:off x="8077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534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1524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47" name="Rectangle 46"/>
          <p:cNvSpPr/>
          <p:nvPr/>
        </p:nvSpPr>
        <p:spPr>
          <a:xfrm>
            <a:off x="1981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8</a:t>
            </a:r>
            <a:endParaRPr lang="en-AU" baseline="-25000" dirty="0">
              <a:solidFill>
                <a:srgbClr val="FF0000"/>
              </a:solidFill>
            </a:endParaRPr>
          </a:p>
        </p:txBody>
      </p:sp>
      <p:sp>
        <p:nvSpPr>
          <p:cNvPr id="48" name="Rectangle 47"/>
          <p:cNvSpPr/>
          <p:nvPr/>
        </p:nvSpPr>
        <p:spPr>
          <a:xfrm>
            <a:off x="5943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sp>
        <p:nvSpPr>
          <p:cNvPr id="49" name="Rectangle 48"/>
          <p:cNvSpPr/>
          <p:nvPr/>
        </p:nvSpPr>
        <p:spPr>
          <a:xfrm>
            <a:off x="6400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50" name="Rectangle 49"/>
          <p:cNvSpPr/>
          <p:nvPr/>
        </p:nvSpPr>
        <p:spPr>
          <a:xfrm>
            <a:off x="6858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cxnSp>
        <p:nvCxnSpPr>
          <p:cNvPr id="53" name="Straight Arrow Connector 52"/>
          <p:cNvCxnSpPr>
            <a:stCxn id="48" idx="3"/>
          </p:cNvCxnSpPr>
          <p:nvPr/>
        </p:nvCxnSpPr>
        <p:spPr>
          <a:xfrm flipH="1">
            <a:off x="6172200" y="4457700"/>
            <a:ext cx="228600" cy="9047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1"/>
          </p:cNvCxnSpPr>
          <p:nvPr/>
        </p:nvCxnSpPr>
        <p:spPr>
          <a:xfrm>
            <a:off x="6858000" y="4457700"/>
            <a:ext cx="5334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p:cNvCxnSpPr>
          <p:nvPr/>
        </p:nvCxnSpPr>
        <p:spPr>
          <a:xfrm>
            <a:off x="7315200" y="4457700"/>
            <a:ext cx="1219200" cy="9047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02609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cxnSp>
        <p:nvCxnSpPr>
          <p:cNvPr id="64" name="Straight Arrow Connector 63"/>
          <p:cNvCxnSpPr>
            <a:stCxn id="63" idx="1"/>
          </p:cNvCxnSpPr>
          <p:nvPr/>
        </p:nvCxnSpPr>
        <p:spPr>
          <a:xfrm flipH="1">
            <a:off x="1981200" y="3619500"/>
            <a:ext cx="2044890" cy="571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3"/>
          </p:cNvCxnSpPr>
          <p:nvPr/>
        </p:nvCxnSpPr>
        <p:spPr>
          <a:xfrm>
            <a:off x="4483290" y="3619500"/>
            <a:ext cx="2106162" cy="571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spTree>
    <p:extLst>
      <p:ext uri="{BB962C8B-B14F-4D97-AF65-F5344CB8AC3E}">
        <p14:creationId xmlns:p14="http://schemas.microsoft.com/office/powerpoint/2010/main" val="274378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Searching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066800"/>
            <a:ext cx="8842248" cy="1447800"/>
          </a:xfrm>
        </p:spPr>
        <p:txBody>
          <a:bodyPr>
            <a:normAutofit fontScale="62500" lnSpcReduction="20000"/>
          </a:bodyPr>
          <a:lstStyle/>
          <a:p>
            <a:pPr marL="0" indent="0">
              <a:buNone/>
            </a:pPr>
            <a:r>
              <a:rPr lang="en-AU" sz="2800" dirty="0" smtClean="0">
                <a:solidFill>
                  <a:srgbClr val="000000"/>
                </a:solidFill>
                <a:latin typeface="CMSS10"/>
              </a:rPr>
              <a:t>Searching is very similar to the searching in Binary Search Tree</a:t>
            </a:r>
          </a:p>
          <a:p>
            <a:pPr marL="514350" indent="-514350">
              <a:buFont typeface="+mj-lt"/>
              <a:buAutoNum type="arabicPeriod"/>
            </a:pPr>
            <a:r>
              <a:rPr lang="en-AU" sz="2800" dirty="0" smtClean="0">
                <a:solidFill>
                  <a:srgbClr val="000000"/>
                </a:solidFill>
                <a:latin typeface="CMSS10"/>
              </a:rPr>
              <a:t>Load the root-node from the hard disk</a:t>
            </a:r>
          </a:p>
          <a:p>
            <a:pPr marL="514350" indent="-514350">
              <a:buFont typeface="+mj-lt"/>
              <a:buAutoNum type="arabicPeriod"/>
            </a:pPr>
            <a:r>
              <a:rPr lang="en-AU" sz="2800" dirty="0" smtClean="0">
                <a:solidFill>
                  <a:srgbClr val="000000"/>
                </a:solidFill>
                <a:latin typeface="CMSS10"/>
              </a:rPr>
              <a:t>Look at each key in the node and find the appropriate node N to continue the search</a:t>
            </a:r>
          </a:p>
          <a:p>
            <a:pPr marL="514350" indent="-514350">
              <a:buFont typeface="+mj-lt"/>
              <a:buAutoNum type="arabicPeriod"/>
            </a:pPr>
            <a:r>
              <a:rPr lang="en-AU" sz="2800" dirty="0" smtClean="0">
                <a:solidFill>
                  <a:srgbClr val="000000"/>
                </a:solidFill>
                <a:latin typeface="CMSS10"/>
              </a:rPr>
              <a:t>Load the node N from the hard disk and go to step 2 until the element is found</a:t>
            </a:r>
          </a:p>
          <a:p>
            <a:pPr lvl="1"/>
            <a:endParaRPr lang="en-AU" sz="23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p:nvPr/>
        </p:nvCxnSpPr>
        <p:spPr>
          <a:xfrm flipH="1">
            <a:off x="685800" y="4600433"/>
            <a:ext cx="816591" cy="7239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05000" y="4562333"/>
            <a:ext cx="0" cy="7620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876800" y="4457700"/>
            <a:ext cx="997423" cy="9047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362200" y="4600433"/>
            <a:ext cx="831659" cy="7239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sp>
        <p:nvSpPr>
          <p:cNvPr id="32" name="Rectangle 31"/>
          <p:cNvSpPr/>
          <p:nvPr/>
        </p:nvSpPr>
        <p:spPr>
          <a:xfrm>
            <a:off x="1447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6</a:t>
            </a:r>
            <a:endParaRPr lang="en-AU" baseline="-25000" dirty="0">
              <a:solidFill>
                <a:srgbClr val="FF0000"/>
              </a:solidFill>
            </a:endParaRPr>
          </a:p>
        </p:txBody>
      </p:sp>
      <p:sp>
        <p:nvSpPr>
          <p:cNvPr id="33" name="Rectangle 32"/>
          <p:cNvSpPr/>
          <p:nvPr/>
        </p:nvSpPr>
        <p:spPr>
          <a:xfrm>
            <a:off x="1905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358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sp>
        <p:nvSpPr>
          <p:cNvPr id="38" name="Rectangle 37"/>
          <p:cNvSpPr/>
          <p:nvPr/>
        </p:nvSpPr>
        <p:spPr>
          <a:xfrm>
            <a:off x="441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9" name="Rectangle 38"/>
          <p:cNvSpPr/>
          <p:nvPr/>
        </p:nvSpPr>
        <p:spPr>
          <a:xfrm>
            <a:off x="4876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0" name="Rectangle 39"/>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1" name="Rectangle 40"/>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2" name="Rectangle 41"/>
          <p:cNvSpPr/>
          <p:nvPr/>
        </p:nvSpPr>
        <p:spPr>
          <a:xfrm>
            <a:off x="6858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3" name="Rectangle 42"/>
          <p:cNvSpPr/>
          <p:nvPr/>
        </p:nvSpPr>
        <p:spPr>
          <a:xfrm>
            <a:off x="7315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23</a:t>
            </a:r>
            <a:endParaRPr lang="en-AU" baseline="-25000" dirty="0">
              <a:solidFill>
                <a:srgbClr val="FF0000"/>
              </a:solidFill>
            </a:endParaRPr>
          </a:p>
        </p:txBody>
      </p:sp>
      <p:sp>
        <p:nvSpPr>
          <p:cNvPr id="44" name="Rectangle 43"/>
          <p:cNvSpPr/>
          <p:nvPr/>
        </p:nvSpPr>
        <p:spPr>
          <a:xfrm>
            <a:off x="8001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458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144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47" name="Rectangle 46"/>
          <p:cNvSpPr/>
          <p:nvPr/>
        </p:nvSpPr>
        <p:spPr>
          <a:xfrm>
            <a:off x="1905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8</a:t>
            </a:r>
            <a:endParaRPr lang="en-AU" baseline="-25000" dirty="0">
              <a:solidFill>
                <a:srgbClr val="FF0000"/>
              </a:solidFill>
            </a:endParaRPr>
          </a:p>
        </p:txBody>
      </p:sp>
      <p:sp>
        <p:nvSpPr>
          <p:cNvPr id="48" name="Rectangle 47"/>
          <p:cNvSpPr/>
          <p:nvPr/>
        </p:nvSpPr>
        <p:spPr>
          <a:xfrm>
            <a:off x="5867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sp>
        <p:nvSpPr>
          <p:cNvPr id="49" name="Rectangle 48"/>
          <p:cNvSpPr/>
          <p:nvPr/>
        </p:nvSpPr>
        <p:spPr>
          <a:xfrm>
            <a:off x="6324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50" name="Rectangle 49"/>
          <p:cNvSpPr/>
          <p:nvPr/>
        </p:nvSpPr>
        <p:spPr>
          <a:xfrm>
            <a:off x="678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cxnSp>
        <p:nvCxnSpPr>
          <p:cNvPr id="53" name="Straight Arrow Connector 52"/>
          <p:cNvCxnSpPr>
            <a:stCxn id="48" idx="3"/>
          </p:cNvCxnSpPr>
          <p:nvPr/>
        </p:nvCxnSpPr>
        <p:spPr>
          <a:xfrm flipH="1">
            <a:off x="6096000" y="4457700"/>
            <a:ext cx="228600" cy="9047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1"/>
          </p:cNvCxnSpPr>
          <p:nvPr/>
        </p:nvCxnSpPr>
        <p:spPr>
          <a:xfrm>
            <a:off x="6781800" y="4457700"/>
            <a:ext cx="5334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p:cNvCxnSpPr>
          <p:nvPr/>
        </p:nvCxnSpPr>
        <p:spPr>
          <a:xfrm>
            <a:off x="7239000" y="4457700"/>
            <a:ext cx="1219200" cy="9047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3949890" y="3124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cxnSp>
        <p:nvCxnSpPr>
          <p:cNvPr id="64" name="Straight Arrow Connector 63"/>
          <p:cNvCxnSpPr/>
          <p:nvPr/>
        </p:nvCxnSpPr>
        <p:spPr>
          <a:xfrm flipH="1">
            <a:off x="1905000" y="3505200"/>
            <a:ext cx="2044890" cy="6858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07090" y="3505200"/>
            <a:ext cx="2106162" cy="6858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08974" y="3269563"/>
            <a:ext cx="1274708" cy="369332"/>
          </a:xfrm>
          <a:prstGeom prst="rect">
            <a:avLst/>
          </a:prstGeom>
          <a:noFill/>
        </p:spPr>
        <p:txBody>
          <a:bodyPr wrap="none" rtlCol="0">
            <a:spAutoFit/>
          </a:bodyPr>
          <a:lstStyle/>
          <a:p>
            <a:r>
              <a:rPr lang="en-AU" b="1" dirty="0" smtClean="0">
                <a:solidFill>
                  <a:srgbClr val="FF0000"/>
                </a:solidFill>
              </a:rPr>
              <a:t>Search 18</a:t>
            </a:r>
            <a:endParaRPr lang="en-AU" b="1" dirty="0">
              <a:solidFill>
                <a:srgbClr val="FF0000"/>
              </a:solidFill>
            </a:endParaRPr>
          </a:p>
        </p:txBody>
      </p:sp>
      <p:sp>
        <p:nvSpPr>
          <p:cNvPr id="57" name="Content Placeholder 3"/>
          <p:cNvSpPr txBox="1">
            <a:spLocks/>
          </p:cNvSpPr>
          <p:nvPr/>
        </p:nvSpPr>
        <p:spPr>
          <a:xfrm>
            <a:off x="228600" y="2493613"/>
            <a:ext cx="3864592" cy="2175654"/>
          </a:xfrm>
          <a:prstGeom prst="rect">
            <a:avLst/>
          </a:prstGeom>
          <a:noFill/>
          <a:ln>
            <a:no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solidFill>
                  <a:srgbClr val="FF0000"/>
                </a:solidFill>
                <a:highlight>
                  <a:srgbClr val="FFFFFF"/>
                </a:highlight>
              </a:rPr>
              <a:t>I/O cost (number of disk accesses):</a:t>
            </a:r>
          </a:p>
          <a:p>
            <a:r>
              <a:rPr lang="en-AU" sz="1800" dirty="0" smtClean="0">
                <a:highlight>
                  <a:srgbClr val="FFFFFF"/>
                </a:highlight>
              </a:rPr>
              <a:t>Height of tree = O(log</a:t>
            </a:r>
            <a:r>
              <a:rPr lang="en-AU" sz="1800" baseline="-25000" dirty="0" smtClean="0">
                <a:highlight>
                  <a:srgbClr val="FFFFFF"/>
                </a:highlight>
              </a:rPr>
              <a:t>t</a:t>
            </a:r>
            <a:r>
              <a:rPr lang="en-AU" sz="1800" dirty="0" smtClean="0">
                <a:highlight>
                  <a:srgbClr val="FFFFFF"/>
                </a:highlight>
              </a:rPr>
              <a:t> </a:t>
            </a:r>
            <a:r>
              <a:rPr lang="en-AU" sz="1800" dirty="0">
                <a:highlight>
                  <a:srgbClr val="FFFFFF"/>
                </a:highlight>
              </a:rPr>
              <a:t>N)</a:t>
            </a:r>
          </a:p>
          <a:p>
            <a:pPr marL="0" indent="0">
              <a:buNone/>
            </a:pPr>
            <a:r>
              <a:rPr lang="en-AU" sz="1800" dirty="0" smtClean="0">
                <a:solidFill>
                  <a:srgbClr val="FF0000"/>
                </a:solidFill>
                <a:highlight>
                  <a:srgbClr val="FFFFFF"/>
                </a:highlight>
              </a:rPr>
              <a:t>Time complexity:</a:t>
            </a:r>
          </a:p>
          <a:p>
            <a:r>
              <a:rPr lang="en-AU" sz="1800" dirty="0" smtClean="0">
                <a:highlight>
                  <a:srgbClr val="FFFFFF"/>
                </a:highlight>
              </a:rPr>
              <a:t>t operations per node</a:t>
            </a:r>
          </a:p>
          <a:p>
            <a:r>
              <a:rPr lang="en-AU" sz="1800" dirty="0" smtClean="0">
                <a:highlight>
                  <a:srgbClr val="FFFFFF"/>
                </a:highlight>
              </a:rPr>
              <a:t>O(t log</a:t>
            </a:r>
            <a:r>
              <a:rPr lang="en-AU" sz="1800" baseline="-25000" dirty="0" smtClean="0">
                <a:highlight>
                  <a:srgbClr val="FFFFFF"/>
                </a:highlight>
              </a:rPr>
              <a:t>t</a:t>
            </a:r>
            <a:r>
              <a:rPr lang="en-AU" sz="1800" dirty="0" smtClean="0">
                <a:highlight>
                  <a:srgbClr val="FFFFFF"/>
                </a:highlight>
              </a:rPr>
              <a:t> N)</a:t>
            </a:r>
          </a:p>
          <a:p>
            <a:pPr marL="0" indent="0">
              <a:buNone/>
            </a:pPr>
            <a:endParaRPr lang="en-AU" sz="1800" dirty="0">
              <a:solidFill>
                <a:srgbClr val="FF0000"/>
              </a:solidFill>
              <a:highlight>
                <a:srgbClr val="FFFFFF"/>
              </a:highlight>
            </a:endParaRPr>
          </a:p>
          <a:p>
            <a:pPr marL="0" indent="0">
              <a:buNone/>
            </a:pPr>
            <a:endParaRPr lang="en-AU" sz="1800" dirty="0" smtClean="0">
              <a:highlight>
                <a:srgbClr val="FFFFFF"/>
              </a:highlight>
            </a:endParaRPr>
          </a:p>
          <a:p>
            <a:pPr marL="274320" lvl="1" indent="0">
              <a:buNone/>
            </a:pPr>
            <a:endParaRPr lang="en-AU" sz="1300" dirty="0" smtClean="0">
              <a:solidFill>
                <a:srgbClr val="00B0F0"/>
              </a:solidFill>
              <a:highlight>
                <a:srgbClr val="FFFFFF"/>
              </a:highlight>
            </a:endParaRPr>
          </a:p>
          <a:p>
            <a:pPr marL="0" indent="0">
              <a:buNone/>
            </a:pPr>
            <a:endParaRPr lang="en-AU" sz="1300" dirty="0" smtClean="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smtClean="0">
              <a:solidFill>
                <a:srgbClr val="000000"/>
              </a:solidFill>
              <a:latin typeface="CMSS10"/>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spTree>
    <p:extLst>
      <p:ext uri="{BB962C8B-B14F-4D97-AF65-F5344CB8AC3E}">
        <p14:creationId xmlns:p14="http://schemas.microsoft.com/office/powerpoint/2010/main" val="40624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3"/>
                                        </p:tgtEl>
                                        <p:attrNameLst>
                                          <p:attrName>fillcolor</p:attrName>
                                        </p:attrNameLst>
                                      </p:cBhvr>
                                      <p:to>
                                        <a:schemeClr val="accent2"/>
                                      </p:to>
                                    </p:animClr>
                                    <p:set>
                                      <p:cBhvr>
                                        <p:cTn id="7" dur="2000" fill="hold"/>
                                        <p:tgtEl>
                                          <p:spTgt spid="63"/>
                                        </p:tgtEl>
                                        <p:attrNameLst>
                                          <p:attrName>fill.type</p:attrName>
                                        </p:attrNameLst>
                                      </p:cBhvr>
                                      <p:to>
                                        <p:strVal val="solid"/>
                                      </p:to>
                                    </p:set>
                                    <p:set>
                                      <p:cBhvr>
                                        <p:cTn id="8" dur="2000" fill="hold"/>
                                        <p:tgtEl>
                                          <p:spTgt spid="6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nodeType="clickEffect">
                                  <p:stCondLst>
                                    <p:cond delay="0"/>
                                  </p:stCondLst>
                                  <p:childTnLst>
                                    <p:animClr clrSpc="hsl" dir="cw">
                                      <p:cBhvr override="childStyle">
                                        <p:cTn id="12" dur="500" fill="hold"/>
                                        <p:tgtEl>
                                          <p:spTgt spid="67"/>
                                        </p:tgtEl>
                                        <p:attrNameLst>
                                          <p:attrName>style.color</p:attrName>
                                        </p:attrNameLst>
                                      </p:cBhvr>
                                      <p:by>
                                        <p:hsl h="7200000" s="0" l="0"/>
                                      </p:by>
                                    </p:animClr>
                                    <p:animClr clrSpc="hsl" dir="cw">
                                      <p:cBhvr>
                                        <p:cTn id="13" dur="500" fill="hold"/>
                                        <p:tgtEl>
                                          <p:spTgt spid="67"/>
                                        </p:tgtEl>
                                        <p:attrNameLst>
                                          <p:attrName>fillcolor</p:attrName>
                                        </p:attrNameLst>
                                      </p:cBhvr>
                                      <p:by>
                                        <p:hsl h="7200000" s="0" l="0"/>
                                      </p:by>
                                    </p:animClr>
                                    <p:animClr clrSpc="hsl" dir="cw">
                                      <p:cBhvr>
                                        <p:cTn id="14" dur="500" fill="hold"/>
                                        <p:tgtEl>
                                          <p:spTgt spid="67"/>
                                        </p:tgtEl>
                                        <p:attrNameLst>
                                          <p:attrName>stroke.color</p:attrName>
                                        </p:attrNameLst>
                                      </p:cBhvr>
                                      <p:by>
                                        <p:hsl h="7200000" s="0" l="0"/>
                                      </p:by>
                                    </p:animClr>
                                    <p:set>
                                      <p:cBhvr>
                                        <p:cTn id="15" dur="500" fill="hold"/>
                                        <p:tgtEl>
                                          <p:spTgt spid="67"/>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2000" fill="hold"/>
                                        <p:tgtEl>
                                          <p:spTgt spid="48"/>
                                        </p:tgtEl>
                                        <p:attrNameLst>
                                          <p:attrName>fillcolor</p:attrName>
                                        </p:attrNameLst>
                                      </p:cBhvr>
                                      <p:to>
                                        <a:schemeClr val="accent2"/>
                                      </p:to>
                                    </p:animClr>
                                    <p:set>
                                      <p:cBhvr>
                                        <p:cTn id="20" dur="2000" fill="hold"/>
                                        <p:tgtEl>
                                          <p:spTgt spid="48"/>
                                        </p:tgtEl>
                                        <p:attrNameLst>
                                          <p:attrName>fill.type</p:attrName>
                                        </p:attrNameLst>
                                      </p:cBhvr>
                                      <p:to>
                                        <p:strVal val="solid"/>
                                      </p:to>
                                    </p:set>
                                    <p:set>
                                      <p:cBhvr>
                                        <p:cTn id="21" dur="2000" fill="hold"/>
                                        <p:tgtEl>
                                          <p:spTgt spid="48"/>
                                        </p:tgtEl>
                                        <p:attrNameLst>
                                          <p:attrName>fill.on</p:attrName>
                                        </p:attrNameLst>
                                      </p:cBhvr>
                                      <p:to>
                                        <p:strVal val="true"/>
                                      </p:to>
                                    </p:set>
                                  </p:childTnLst>
                                </p:cTn>
                              </p:par>
                              <p:par>
                                <p:cTn id="22" presetID="1" presetClass="emph" presetSubtype="2" fill="hold" nodeType="withEffect">
                                  <p:stCondLst>
                                    <p:cond delay="0"/>
                                  </p:stCondLst>
                                  <p:childTnLst>
                                    <p:animClr clrSpc="rgb" dir="cw">
                                      <p:cBhvr>
                                        <p:cTn id="23" dur="2000" fill="hold"/>
                                        <p:tgtEl>
                                          <p:spTgt spid="49"/>
                                        </p:tgtEl>
                                        <p:attrNameLst>
                                          <p:attrName>fillcolor</p:attrName>
                                        </p:attrNameLst>
                                      </p:cBhvr>
                                      <p:to>
                                        <a:schemeClr val="accent2"/>
                                      </p:to>
                                    </p:animClr>
                                    <p:set>
                                      <p:cBhvr>
                                        <p:cTn id="24" dur="2000" fill="hold"/>
                                        <p:tgtEl>
                                          <p:spTgt spid="49"/>
                                        </p:tgtEl>
                                        <p:attrNameLst>
                                          <p:attrName>fill.type</p:attrName>
                                        </p:attrNameLst>
                                      </p:cBhvr>
                                      <p:to>
                                        <p:strVal val="solid"/>
                                      </p:to>
                                    </p:set>
                                    <p:set>
                                      <p:cBhvr>
                                        <p:cTn id="25" dur="2000" fill="hold"/>
                                        <p:tgtEl>
                                          <p:spTgt spid="49"/>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50"/>
                                        </p:tgtEl>
                                        <p:attrNameLst>
                                          <p:attrName>fillcolor</p:attrName>
                                        </p:attrNameLst>
                                      </p:cBhvr>
                                      <p:to>
                                        <a:schemeClr val="accent2"/>
                                      </p:to>
                                    </p:animClr>
                                    <p:set>
                                      <p:cBhvr>
                                        <p:cTn id="28" dur="2000" fill="hold"/>
                                        <p:tgtEl>
                                          <p:spTgt spid="50"/>
                                        </p:tgtEl>
                                        <p:attrNameLst>
                                          <p:attrName>fill.type</p:attrName>
                                        </p:attrNameLst>
                                      </p:cBhvr>
                                      <p:to>
                                        <p:strVal val="solid"/>
                                      </p:to>
                                    </p:set>
                                    <p:set>
                                      <p:cBhvr>
                                        <p:cTn id="29" dur="2000" fill="hold"/>
                                        <p:tgtEl>
                                          <p:spTgt spid="50"/>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1" presetClass="emph" presetSubtype="0" fill="hold" nodeType="clickEffect">
                                  <p:stCondLst>
                                    <p:cond delay="0"/>
                                  </p:stCondLst>
                                  <p:childTnLst>
                                    <p:animClr clrSpc="hsl" dir="cw">
                                      <p:cBhvr override="childStyle">
                                        <p:cTn id="33" dur="500" fill="hold"/>
                                        <p:tgtEl>
                                          <p:spTgt spid="53"/>
                                        </p:tgtEl>
                                        <p:attrNameLst>
                                          <p:attrName>style.color</p:attrName>
                                        </p:attrNameLst>
                                      </p:cBhvr>
                                      <p:by>
                                        <p:hsl h="7200000" s="0" l="0"/>
                                      </p:by>
                                    </p:animClr>
                                    <p:animClr clrSpc="hsl" dir="cw">
                                      <p:cBhvr>
                                        <p:cTn id="34" dur="500" fill="hold"/>
                                        <p:tgtEl>
                                          <p:spTgt spid="53"/>
                                        </p:tgtEl>
                                        <p:attrNameLst>
                                          <p:attrName>fillcolor</p:attrName>
                                        </p:attrNameLst>
                                      </p:cBhvr>
                                      <p:by>
                                        <p:hsl h="7200000" s="0" l="0"/>
                                      </p:by>
                                    </p:animClr>
                                    <p:animClr clrSpc="hsl" dir="cw">
                                      <p:cBhvr>
                                        <p:cTn id="35" dur="500" fill="hold"/>
                                        <p:tgtEl>
                                          <p:spTgt spid="53"/>
                                        </p:tgtEl>
                                        <p:attrNameLst>
                                          <p:attrName>stroke.color</p:attrName>
                                        </p:attrNameLst>
                                      </p:cBhvr>
                                      <p:by>
                                        <p:hsl h="7200000" s="0" l="0"/>
                                      </p:by>
                                    </p:animClr>
                                    <p:set>
                                      <p:cBhvr>
                                        <p:cTn id="36" dur="500" fill="hold"/>
                                        <p:tgtEl>
                                          <p:spTgt spid="53"/>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40"/>
                                        </p:tgtEl>
                                        <p:attrNameLst>
                                          <p:attrName>fillcolor</p:attrName>
                                        </p:attrNameLst>
                                      </p:cBhvr>
                                      <p:to>
                                        <a:schemeClr val="accent2"/>
                                      </p:to>
                                    </p:animClr>
                                    <p:set>
                                      <p:cBhvr>
                                        <p:cTn id="41" dur="2000" fill="hold"/>
                                        <p:tgtEl>
                                          <p:spTgt spid="40"/>
                                        </p:tgtEl>
                                        <p:attrNameLst>
                                          <p:attrName>fill.type</p:attrName>
                                        </p:attrNameLst>
                                      </p:cBhvr>
                                      <p:to>
                                        <p:strVal val="solid"/>
                                      </p:to>
                                    </p:set>
                                    <p:set>
                                      <p:cBhvr>
                                        <p:cTn id="42" dur="2000" fill="hold"/>
                                        <p:tgtEl>
                                          <p:spTgt spid="40"/>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41"/>
                                        </p:tgtEl>
                                        <p:attrNameLst>
                                          <p:attrName>fillcolor</p:attrName>
                                        </p:attrNameLst>
                                      </p:cBhvr>
                                      <p:to>
                                        <a:schemeClr val="accent2"/>
                                      </p:to>
                                    </p:animClr>
                                    <p:set>
                                      <p:cBhvr>
                                        <p:cTn id="45" dur="2000" fill="hold"/>
                                        <p:tgtEl>
                                          <p:spTgt spid="41"/>
                                        </p:tgtEl>
                                        <p:attrNameLst>
                                          <p:attrName>fill.type</p:attrName>
                                        </p:attrNameLst>
                                      </p:cBhvr>
                                      <p:to>
                                        <p:strVal val="solid"/>
                                      </p:to>
                                    </p:set>
                                    <p:set>
                                      <p:cBhvr>
                                        <p:cTn id="46" dur="2000" fill="hold"/>
                                        <p:tgtEl>
                                          <p:spTgt spid="41"/>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32" presetClass="emph" presetSubtype="0" fill="hold" grpId="0" nodeType="clickEffect">
                                  <p:stCondLst>
                                    <p:cond delay="0"/>
                                  </p:stCondLst>
                                  <p:childTnLst>
                                    <p:animRot by="120000">
                                      <p:cBhvr>
                                        <p:cTn id="50" dur="100" fill="hold">
                                          <p:stCondLst>
                                            <p:cond delay="0"/>
                                          </p:stCondLst>
                                        </p:cTn>
                                        <p:tgtEl>
                                          <p:spTgt spid="40"/>
                                        </p:tgtEl>
                                        <p:attrNameLst>
                                          <p:attrName>r</p:attrName>
                                        </p:attrNameLst>
                                      </p:cBhvr>
                                    </p:animRot>
                                    <p:animRot by="-240000">
                                      <p:cBhvr>
                                        <p:cTn id="51" dur="200" fill="hold">
                                          <p:stCondLst>
                                            <p:cond delay="200"/>
                                          </p:stCondLst>
                                        </p:cTn>
                                        <p:tgtEl>
                                          <p:spTgt spid="40"/>
                                        </p:tgtEl>
                                        <p:attrNameLst>
                                          <p:attrName>r</p:attrName>
                                        </p:attrNameLst>
                                      </p:cBhvr>
                                    </p:animRot>
                                    <p:animRot by="240000">
                                      <p:cBhvr>
                                        <p:cTn id="52" dur="200" fill="hold">
                                          <p:stCondLst>
                                            <p:cond delay="400"/>
                                          </p:stCondLst>
                                        </p:cTn>
                                        <p:tgtEl>
                                          <p:spTgt spid="40"/>
                                        </p:tgtEl>
                                        <p:attrNameLst>
                                          <p:attrName>r</p:attrName>
                                        </p:attrNameLst>
                                      </p:cBhvr>
                                    </p:animRot>
                                    <p:animRot by="-240000">
                                      <p:cBhvr>
                                        <p:cTn id="53" dur="200" fill="hold">
                                          <p:stCondLst>
                                            <p:cond delay="600"/>
                                          </p:stCondLst>
                                        </p:cTn>
                                        <p:tgtEl>
                                          <p:spTgt spid="40"/>
                                        </p:tgtEl>
                                        <p:attrNameLst>
                                          <p:attrName>r</p:attrName>
                                        </p:attrNameLst>
                                      </p:cBhvr>
                                    </p:animRot>
                                    <p:animRot by="120000">
                                      <p:cBhvr>
                                        <p:cTn id="54" dur="200" fill="hold">
                                          <p:stCondLst>
                                            <p:cond delay="800"/>
                                          </p:stCondLst>
                                        </p:cTn>
                                        <p:tgtEl>
                                          <p:spTgt spid="40"/>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7">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7">
                                            <p:txEl>
                                              <p:pRg st="3" end="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49352" y="990601"/>
            <a:ext cx="8842248" cy="2819400"/>
          </a:xfrm>
        </p:spPr>
        <p:txBody>
          <a:bodyPr>
            <a:normAutofit fontScale="70000" lnSpcReduction="20000"/>
          </a:bodyPr>
          <a:lstStyle/>
          <a:p>
            <a:pPr marL="0" indent="0">
              <a:buNone/>
            </a:pPr>
            <a:r>
              <a:rPr lang="en-AU" sz="2800" dirty="0" smtClean="0">
                <a:solidFill>
                  <a:srgbClr val="000000"/>
                </a:solidFill>
                <a:latin typeface="CMSS10"/>
              </a:rPr>
              <a:t>First, we explain how the full nodes are split.</a:t>
            </a:r>
          </a:p>
          <a:p>
            <a:pPr marL="0" indent="0">
              <a:buNone/>
            </a:pPr>
            <a:r>
              <a:rPr lang="en-AU" sz="2800" dirty="0" smtClean="0">
                <a:solidFill>
                  <a:srgbClr val="FF0000"/>
                </a:solidFill>
                <a:latin typeface="CMSS10"/>
              </a:rPr>
              <a:t>Splitting a full root node:</a:t>
            </a:r>
          </a:p>
          <a:p>
            <a:r>
              <a:rPr lang="en-AU" sz="2800" dirty="0" smtClean="0">
                <a:solidFill>
                  <a:srgbClr val="000000"/>
                </a:solidFill>
                <a:latin typeface="CMSS10"/>
              </a:rPr>
              <a:t>Choose the median entry of the node N and create a new root node R containing the median </a:t>
            </a:r>
          </a:p>
          <a:p>
            <a:r>
              <a:rPr lang="en-AU" sz="2800" dirty="0" smtClean="0">
                <a:solidFill>
                  <a:srgbClr val="000000"/>
                </a:solidFill>
                <a:latin typeface="CMSS10"/>
              </a:rPr>
              <a:t>Split N into 2 halves based on median and add pointers</a:t>
            </a:r>
          </a:p>
          <a:p>
            <a:pPr marL="0" indent="0">
              <a:buNone/>
            </a:pPr>
            <a:r>
              <a:rPr lang="en-AU" sz="2800" dirty="0" smtClean="0">
                <a:solidFill>
                  <a:srgbClr val="00B0F0"/>
                </a:solidFill>
                <a:latin typeface="CMSS10"/>
              </a:rPr>
              <a:t>Is it possible that after splitting, one of the child nodes is </a:t>
            </a:r>
            <a:r>
              <a:rPr lang="en-AU" sz="2800" dirty="0" err="1" smtClean="0">
                <a:solidFill>
                  <a:srgbClr val="00B0F0"/>
                </a:solidFill>
                <a:latin typeface="CMSS10"/>
              </a:rPr>
              <a:t>underflowed</a:t>
            </a:r>
            <a:r>
              <a:rPr lang="en-AU" sz="2800" dirty="0" smtClean="0">
                <a:solidFill>
                  <a:srgbClr val="00B0F0"/>
                </a:solidFill>
                <a:latin typeface="CMSS10"/>
              </a:rPr>
              <a:t>?</a:t>
            </a:r>
          </a:p>
          <a:p>
            <a:pPr marL="0" indent="0">
              <a:buNone/>
            </a:pPr>
            <a:r>
              <a:rPr lang="en-AU" sz="2800" dirty="0" smtClean="0">
                <a:solidFill>
                  <a:srgbClr val="000000"/>
                </a:solidFill>
                <a:latin typeface="CMSS10"/>
              </a:rPr>
              <a:t>No! A full node contains 2t -1 keys. After splitting, the root node contains 1 key and each of the split node contains exactly t-1 keys. Thus, none of the nodes is </a:t>
            </a:r>
            <a:r>
              <a:rPr lang="en-AU" sz="2800" dirty="0" err="1" smtClean="0">
                <a:solidFill>
                  <a:srgbClr val="000000"/>
                </a:solidFill>
                <a:latin typeface="CMSS10"/>
              </a:rPr>
              <a:t>underflowed</a:t>
            </a:r>
            <a:r>
              <a:rPr lang="en-AU" sz="2800" dirty="0" smtClean="0">
                <a:solidFill>
                  <a:srgbClr val="000000"/>
                </a:solidFill>
                <a:latin typeface="CMSS10"/>
              </a:rPr>
              <a:t> (thus satisfying the B-tree properties).</a:t>
            </a:r>
          </a:p>
          <a:p>
            <a:endParaRPr lang="en-AU" sz="2800" dirty="0" smtClean="0">
              <a:solidFill>
                <a:srgbClr val="000000"/>
              </a:solidFill>
              <a:latin typeface="CMSS10"/>
            </a:endParaRPr>
          </a:p>
          <a:p>
            <a:pPr marL="0" indent="0">
              <a:buNone/>
            </a:pPr>
            <a:endParaRPr lang="en-AU" sz="23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grpSp>
        <p:nvGrpSpPr>
          <p:cNvPr id="8" name="Group 7"/>
          <p:cNvGrpSpPr/>
          <p:nvPr/>
        </p:nvGrpSpPr>
        <p:grpSpPr>
          <a:xfrm>
            <a:off x="2971800" y="5105400"/>
            <a:ext cx="914400" cy="381000"/>
            <a:chOff x="2971800" y="5105400"/>
            <a:chExt cx="914400" cy="381000"/>
          </a:xfrm>
        </p:grpSpPr>
        <p:sp>
          <p:nvSpPr>
            <p:cNvPr id="46" name="Rectangle 45"/>
            <p:cNvSpPr/>
            <p:nvPr/>
          </p:nvSpPr>
          <p:spPr>
            <a:xfrm>
              <a:off x="29718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47" name="Rectangle 46"/>
            <p:cNvSpPr/>
            <p:nvPr/>
          </p:nvSpPr>
          <p:spPr>
            <a:xfrm>
              <a:off x="34290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8</a:t>
              </a:r>
              <a:endParaRPr lang="en-AU" baseline="-25000" dirty="0">
                <a:solidFill>
                  <a:srgbClr val="FF0000"/>
                </a:solidFill>
              </a:endParaRPr>
            </a:p>
          </p:txBody>
        </p:sp>
      </p:grpSp>
      <p:sp>
        <p:nvSpPr>
          <p:cNvPr id="48" name="Rectangle 47"/>
          <p:cNvSpPr/>
          <p:nvPr/>
        </p:nvSpPr>
        <p:spPr>
          <a:xfrm>
            <a:off x="38862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sp>
        <p:nvSpPr>
          <p:cNvPr id="49" name="Rectangle 48"/>
          <p:cNvSpPr/>
          <p:nvPr/>
        </p:nvSpPr>
        <p:spPr>
          <a:xfrm>
            <a:off x="43434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50" name="Rectangle 49"/>
          <p:cNvSpPr/>
          <p:nvPr/>
        </p:nvSpPr>
        <p:spPr>
          <a:xfrm>
            <a:off x="48006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cxnSp>
        <p:nvCxnSpPr>
          <p:cNvPr id="67" name="Straight Arrow Connector 66"/>
          <p:cNvCxnSpPr/>
          <p:nvPr/>
        </p:nvCxnSpPr>
        <p:spPr>
          <a:xfrm flipH="1">
            <a:off x="3429000" y="4419600"/>
            <a:ext cx="457200" cy="619541"/>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sp>
        <p:nvSpPr>
          <p:cNvPr id="5" name="TextBox 4"/>
          <p:cNvSpPr txBox="1"/>
          <p:nvPr/>
        </p:nvSpPr>
        <p:spPr>
          <a:xfrm>
            <a:off x="1646540" y="5117068"/>
            <a:ext cx="1249060" cy="369332"/>
          </a:xfrm>
          <a:prstGeom prst="rect">
            <a:avLst/>
          </a:prstGeom>
          <a:noFill/>
        </p:spPr>
        <p:txBody>
          <a:bodyPr wrap="none" rtlCol="0">
            <a:spAutoFit/>
          </a:bodyPr>
          <a:lstStyle/>
          <a:p>
            <a:r>
              <a:rPr lang="en-AU" dirty="0" smtClean="0"/>
              <a:t>Root node</a:t>
            </a:r>
            <a:endParaRPr lang="en-AU" dirty="0"/>
          </a:p>
        </p:txBody>
      </p:sp>
      <p:cxnSp>
        <p:nvCxnSpPr>
          <p:cNvPr id="52" name="Straight Arrow Connector 51"/>
          <p:cNvCxnSpPr/>
          <p:nvPr/>
        </p:nvCxnSpPr>
        <p:spPr>
          <a:xfrm>
            <a:off x="4275161" y="4419599"/>
            <a:ext cx="525439" cy="619541"/>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68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 2.96947E-6 L 0 -0.14986 " pathEditMode="relative" rAng="0" ptsTypes="AA">
                                      <p:cBhvr>
                                        <p:cTn id="10" dur="2000" fill="hold"/>
                                        <p:tgtEl>
                                          <p:spTgt spid="48"/>
                                        </p:tgtEl>
                                        <p:attrNameLst>
                                          <p:attrName>ppt_x</p:attrName>
                                          <p:attrName>ppt_y</p:attrName>
                                        </p:attrNameLst>
                                      </p:cBhvr>
                                      <p:rCtr x="0" y="-7493"/>
                                    </p:animMotion>
                                  </p:childTnLst>
                                </p:cTn>
                              </p:par>
                            </p:childTnLst>
                          </p:cTn>
                        </p:par>
                        <p:par>
                          <p:cTn id="11" fill="hold">
                            <p:stCondLst>
                              <p:cond delay="2000"/>
                            </p:stCondLst>
                            <p:childTnLst>
                              <p:par>
                                <p:cTn id="12" presetID="42" presetClass="path" presetSubtype="0" accel="50000" decel="50000" fill="hold" grpId="0" nodeType="afterEffect">
                                  <p:stCondLst>
                                    <p:cond delay="0"/>
                                  </p:stCondLst>
                                  <p:childTnLst>
                                    <p:animMotion origin="layout" path="M -3.88889E-6 -1.66512E-6 L 0.08507 -0.15055 " pathEditMode="relative" rAng="0" ptsTypes="AA">
                                      <p:cBhvr>
                                        <p:cTn id="13" dur="2000" fill="hold"/>
                                        <p:tgtEl>
                                          <p:spTgt spid="5"/>
                                        </p:tgtEl>
                                        <p:attrNameLst>
                                          <p:attrName>ppt_x</p:attrName>
                                          <p:attrName>ppt_y</p:attrName>
                                        </p:attrNameLst>
                                      </p:cBhvr>
                                      <p:rCtr x="4253" y="-7539"/>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066799"/>
            <a:ext cx="8842248" cy="2057401"/>
          </a:xfrm>
        </p:spPr>
        <p:txBody>
          <a:bodyPr>
            <a:normAutofit/>
          </a:bodyPr>
          <a:lstStyle/>
          <a:p>
            <a:pPr marL="0" indent="0">
              <a:buNone/>
            </a:pPr>
            <a:r>
              <a:rPr lang="en-AU" sz="2800" dirty="0" smtClean="0">
                <a:solidFill>
                  <a:srgbClr val="000000"/>
                </a:solidFill>
                <a:latin typeface="CMSS10"/>
              </a:rPr>
              <a:t>Splitting a full non-root node</a:t>
            </a:r>
          </a:p>
          <a:p>
            <a:r>
              <a:rPr lang="en-AU" sz="2800" dirty="0" smtClean="0">
                <a:solidFill>
                  <a:srgbClr val="000000"/>
                </a:solidFill>
                <a:latin typeface="CMSS10"/>
              </a:rPr>
              <a:t>Move the median to the parent node</a:t>
            </a:r>
          </a:p>
          <a:p>
            <a:r>
              <a:rPr lang="en-AU" sz="2800" dirty="0" smtClean="0">
                <a:solidFill>
                  <a:srgbClr val="000000"/>
                </a:solidFill>
                <a:latin typeface="CMSS10"/>
              </a:rPr>
              <a:t>Split the node into two halves and add pointers</a:t>
            </a:r>
          </a:p>
          <a:p>
            <a:pPr marL="0" indent="0">
              <a:buNone/>
            </a:pPr>
            <a:endParaRPr lang="en-AU" sz="2800" dirty="0" smtClean="0">
              <a:solidFill>
                <a:srgbClr val="000000"/>
              </a:solidFill>
              <a:latin typeface="CMSS10"/>
            </a:endParaRPr>
          </a:p>
          <a:p>
            <a:endParaRPr lang="en-AU" sz="2800" dirty="0">
              <a:solidFill>
                <a:srgbClr val="000000"/>
              </a:solidFill>
              <a:latin typeface="CMSS10"/>
            </a:endParaRPr>
          </a:p>
          <a:p>
            <a:endParaRPr lang="en-AU" sz="2800" dirty="0" smtClean="0">
              <a:solidFill>
                <a:srgbClr val="000000"/>
              </a:solidFill>
              <a:latin typeface="CMSS10"/>
            </a:endParaRPr>
          </a:p>
          <a:p>
            <a:pPr marL="0" indent="0">
              <a:buNone/>
            </a:pPr>
            <a:endParaRPr lang="en-AU" sz="23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grpSp>
        <p:nvGrpSpPr>
          <p:cNvPr id="8" name="Group 7"/>
          <p:cNvGrpSpPr/>
          <p:nvPr/>
        </p:nvGrpSpPr>
        <p:grpSpPr>
          <a:xfrm>
            <a:off x="2971800" y="5105400"/>
            <a:ext cx="914400" cy="381000"/>
            <a:chOff x="2971800" y="5105400"/>
            <a:chExt cx="914400" cy="381000"/>
          </a:xfrm>
        </p:grpSpPr>
        <p:sp>
          <p:nvSpPr>
            <p:cNvPr id="46" name="Rectangle 45"/>
            <p:cNvSpPr/>
            <p:nvPr/>
          </p:nvSpPr>
          <p:spPr>
            <a:xfrm>
              <a:off x="29718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47" name="Rectangle 46"/>
            <p:cNvSpPr/>
            <p:nvPr/>
          </p:nvSpPr>
          <p:spPr>
            <a:xfrm>
              <a:off x="34290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8</a:t>
              </a:r>
              <a:endParaRPr lang="en-AU" baseline="-25000" dirty="0">
                <a:solidFill>
                  <a:srgbClr val="FF0000"/>
                </a:solidFill>
              </a:endParaRPr>
            </a:p>
          </p:txBody>
        </p:sp>
      </p:grpSp>
      <p:sp>
        <p:nvSpPr>
          <p:cNvPr id="48" name="Rectangle 47"/>
          <p:cNvSpPr/>
          <p:nvPr/>
        </p:nvSpPr>
        <p:spPr>
          <a:xfrm>
            <a:off x="38862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sp>
        <p:nvSpPr>
          <p:cNvPr id="49" name="Rectangle 48"/>
          <p:cNvSpPr/>
          <p:nvPr/>
        </p:nvSpPr>
        <p:spPr>
          <a:xfrm>
            <a:off x="43434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50" name="Rectangle 49"/>
          <p:cNvSpPr/>
          <p:nvPr/>
        </p:nvSpPr>
        <p:spPr>
          <a:xfrm>
            <a:off x="48006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71" name="TextBox 70"/>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sp>
        <p:nvSpPr>
          <p:cNvPr id="17" name="Rectangle 16"/>
          <p:cNvSpPr/>
          <p:nvPr/>
        </p:nvSpPr>
        <p:spPr>
          <a:xfrm>
            <a:off x="3581400" y="40386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18" name="Rectangle 17"/>
          <p:cNvSpPr/>
          <p:nvPr/>
        </p:nvSpPr>
        <p:spPr>
          <a:xfrm>
            <a:off x="4038600" y="40386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3</a:t>
            </a:r>
            <a:r>
              <a:rPr lang="en-AU" dirty="0" smtClean="0">
                <a:solidFill>
                  <a:srgbClr val="FF0000"/>
                </a:solidFill>
              </a:rPr>
              <a:t>0</a:t>
            </a:r>
            <a:endParaRPr lang="en-AU" baseline="-25000" dirty="0">
              <a:solidFill>
                <a:srgbClr val="FF0000"/>
              </a:solidFill>
            </a:endParaRPr>
          </a:p>
        </p:txBody>
      </p:sp>
      <p:cxnSp>
        <p:nvCxnSpPr>
          <p:cNvPr id="19" name="Straight Arrow Connector 18"/>
          <p:cNvCxnSpPr/>
          <p:nvPr/>
        </p:nvCxnSpPr>
        <p:spPr>
          <a:xfrm>
            <a:off x="4502624" y="4324066"/>
            <a:ext cx="2106162" cy="781334"/>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038600" y="4291653"/>
            <a:ext cx="0" cy="74158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524000" y="4229100"/>
            <a:ext cx="2057400" cy="8763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81400" y="4316674"/>
            <a:ext cx="457200" cy="716566"/>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066800" y="5105400"/>
            <a:ext cx="914400" cy="381000"/>
            <a:chOff x="2971800" y="5105400"/>
            <a:chExt cx="914400" cy="381000"/>
          </a:xfrm>
        </p:grpSpPr>
        <p:sp>
          <p:nvSpPr>
            <p:cNvPr id="29" name="Rectangle 28"/>
            <p:cNvSpPr/>
            <p:nvPr/>
          </p:nvSpPr>
          <p:spPr>
            <a:xfrm>
              <a:off x="29718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34290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grpSp>
      <p:grpSp>
        <p:nvGrpSpPr>
          <p:cNvPr id="31" name="Group 30"/>
          <p:cNvGrpSpPr/>
          <p:nvPr/>
        </p:nvGrpSpPr>
        <p:grpSpPr>
          <a:xfrm>
            <a:off x="6400800" y="5105400"/>
            <a:ext cx="914400" cy="381000"/>
            <a:chOff x="2971800" y="5105400"/>
            <a:chExt cx="914400" cy="381000"/>
          </a:xfrm>
        </p:grpSpPr>
        <p:sp>
          <p:nvSpPr>
            <p:cNvPr id="32" name="Rectangle 31"/>
            <p:cNvSpPr/>
            <p:nvPr/>
          </p:nvSpPr>
          <p:spPr>
            <a:xfrm>
              <a:off x="29718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35</a:t>
              </a:r>
              <a:endParaRPr lang="en-AU" baseline="-25000" dirty="0">
                <a:solidFill>
                  <a:srgbClr val="FF0000"/>
                </a:solidFill>
              </a:endParaRPr>
            </a:p>
          </p:txBody>
        </p:sp>
        <p:sp>
          <p:nvSpPr>
            <p:cNvPr id="33" name="Rectangle 32"/>
            <p:cNvSpPr/>
            <p:nvPr/>
          </p:nvSpPr>
          <p:spPr>
            <a:xfrm>
              <a:off x="3429000" y="51054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40</a:t>
              </a:r>
              <a:endParaRPr lang="en-AU" baseline="-25000" dirty="0">
                <a:solidFill>
                  <a:srgbClr val="FF0000"/>
                </a:solidFill>
              </a:endParaRPr>
            </a:p>
          </p:txBody>
        </p:sp>
      </p:grpSp>
    </p:spTree>
    <p:extLst>
      <p:ext uri="{BB962C8B-B14F-4D97-AF65-F5344CB8AC3E}">
        <p14:creationId xmlns:p14="http://schemas.microsoft.com/office/powerpoint/2010/main" val="56145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8"/>
                                        </p:tgtEl>
                                        <p:attrNameLst>
                                          <p:attrName>fillcolor</p:attrName>
                                        </p:attrNameLst>
                                      </p:cBhvr>
                                      <p:to>
                                        <a:schemeClr val="accent2"/>
                                      </p:to>
                                    </p:animClr>
                                    <p:set>
                                      <p:cBhvr>
                                        <p:cTn id="7" dur="2000" fill="hold"/>
                                        <p:tgtEl>
                                          <p:spTgt spid="48"/>
                                        </p:tgtEl>
                                        <p:attrNameLst>
                                          <p:attrName>fill.type</p:attrName>
                                        </p:attrNameLst>
                                      </p:cBhvr>
                                      <p:to>
                                        <p:strVal val="solid"/>
                                      </p:to>
                                    </p:set>
                                    <p:set>
                                      <p:cBhvr>
                                        <p:cTn id="8" dur="2000" fill="hold"/>
                                        <p:tgtEl>
                                          <p:spTgt spid="4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 -0.00694 L 0.01667 -0.1568 " pathEditMode="relative" rAng="0" ptsTypes="AA">
                                      <p:cBhvr>
                                        <p:cTn id="12" dur="2000" fill="hold"/>
                                        <p:tgtEl>
                                          <p:spTgt spid="48"/>
                                        </p:tgtEl>
                                        <p:attrNameLst>
                                          <p:attrName>ppt_x</p:attrName>
                                          <p:attrName>ppt_y</p:attrName>
                                        </p:attrNameLst>
                                      </p:cBhvr>
                                      <p:rCtr x="833" y="-7493"/>
                                    </p:animMotion>
                                  </p:childTnLst>
                                </p:cTn>
                              </p:par>
                              <p:par>
                                <p:cTn id="13" presetID="42" presetClass="path" presetSubtype="0" accel="50000" decel="50000" fill="hold" grpId="0" nodeType="withEffect">
                                  <p:stCondLst>
                                    <p:cond delay="0"/>
                                  </p:stCondLst>
                                  <p:childTnLst>
                                    <p:animMotion origin="layout" path="M 3.33333E-6 0.00416 L 0.05 -0.00139 " pathEditMode="relative" rAng="0" ptsTypes="AA">
                                      <p:cBhvr>
                                        <p:cTn id="14" dur="2000" fill="hold"/>
                                        <p:tgtEl>
                                          <p:spTgt spid="18"/>
                                        </p:tgtEl>
                                        <p:attrNameLst>
                                          <p:attrName>ppt_x</p:attrName>
                                          <p:attrName>ppt_y</p:attrName>
                                        </p:attrNameLst>
                                      </p:cBhvr>
                                      <p:rCtr x="2500" y="-278"/>
                                    </p:animMotion>
                                  </p:childTnLst>
                                </p:cTn>
                              </p:par>
                              <p:par>
                                <p:cTn id="15" presetID="42" presetClass="path" presetSubtype="0" accel="50000" decel="50000" fill="hold" nodeType="withEffect">
                                  <p:stCondLst>
                                    <p:cond delay="0"/>
                                  </p:stCondLst>
                                  <p:childTnLst>
                                    <p:animMotion origin="layout" path="M 0.00086 -0.00138 L 0.0434 -4.0148E-6 " pathEditMode="relative" rAng="0" ptsTypes="AA">
                                      <p:cBhvr>
                                        <p:cTn id="16" dur="2000" fill="hold"/>
                                        <p:tgtEl>
                                          <p:spTgt spid="19"/>
                                        </p:tgtEl>
                                        <p:attrNameLst>
                                          <p:attrName>ppt_x</p:attrName>
                                          <p:attrName>ppt_y</p:attrName>
                                        </p:attrNameLst>
                                      </p:cBhvr>
                                      <p:rCtr x="2118" y="69"/>
                                    </p:animMotion>
                                  </p:childTnLst>
                                </p:cTn>
                              </p:par>
                              <p:par>
                                <p:cTn id="17" presetID="42" presetClass="path" presetSubtype="0" accel="50000" decel="50000" fill="hold" nodeType="withEffect">
                                  <p:stCondLst>
                                    <p:cond delay="0"/>
                                  </p:stCondLst>
                                  <p:childTnLst>
                                    <p:animMotion origin="layout" path="M 3.33333E-6 -1.61887E-6 L 0.05833 -1.61887E-6 " pathEditMode="relative" rAng="0" ptsTypes="AA">
                                      <p:cBhvr>
                                        <p:cTn id="18" dur="2000" fill="hold"/>
                                        <p:tgtEl>
                                          <p:spTgt spid="21"/>
                                        </p:tgtEl>
                                        <p:attrNameLst>
                                          <p:attrName>ppt_x</p:attrName>
                                          <p:attrName>ppt_y</p:attrName>
                                        </p:attrNameLst>
                                      </p:cBhvr>
                                      <p:rCtr x="2917"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066800"/>
            <a:ext cx="8842248" cy="3200400"/>
          </a:xfrm>
        </p:spPr>
        <p:txBody>
          <a:bodyPr>
            <a:normAutofit fontScale="92500" lnSpcReduction="10000"/>
          </a:bodyPr>
          <a:lstStyle/>
          <a:p>
            <a:pPr marL="0" indent="0">
              <a:buNone/>
            </a:pPr>
            <a:r>
              <a:rPr lang="en-AU" sz="2800" dirty="0" smtClean="0">
                <a:solidFill>
                  <a:srgbClr val="000000"/>
                </a:solidFill>
                <a:latin typeface="CMSS10"/>
              </a:rPr>
              <a:t>Inserting a key x</a:t>
            </a:r>
          </a:p>
          <a:p>
            <a:pPr marL="514350" indent="-514350">
              <a:buFont typeface="+mj-lt"/>
              <a:buAutoNum type="arabicPeriod"/>
            </a:pPr>
            <a:r>
              <a:rPr lang="en-AU" sz="2800" dirty="0">
                <a:solidFill>
                  <a:srgbClr val="000000"/>
                </a:solidFill>
                <a:latin typeface="CMSS10"/>
              </a:rPr>
              <a:t>Traverse the tree as if we are searching for x</a:t>
            </a:r>
          </a:p>
          <a:p>
            <a:pPr marL="514350" indent="-514350">
              <a:buFont typeface="+mj-lt"/>
              <a:buAutoNum type="arabicPeriod"/>
            </a:pPr>
            <a:r>
              <a:rPr lang="en-AU" sz="2800" dirty="0">
                <a:solidFill>
                  <a:srgbClr val="000000"/>
                </a:solidFill>
                <a:latin typeface="CMSS10"/>
              </a:rPr>
              <a:t>If a full node is retrieved during traversal, split it</a:t>
            </a:r>
          </a:p>
          <a:p>
            <a:pPr marL="514350" indent="-514350">
              <a:buFont typeface="+mj-lt"/>
              <a:buAutoNum type="arabicPeriod"/>
            </a:pPr>
            <a:r>
              <a:rPr lang="en-AU" sz="2800" dirty="0">
                <a:solidFill>
                  <a:srgbClr val="000000"/>
                </a:solidFill>
                <a:latin typeface="CMSS10"/>
              </a:rPr>
              <a:t>When a </a:t>
            </a:r>
            <a:r>
              <a:rPr lang="en-AU" sz="2800" dirty="0" smtClean="0">
                <a:solidFill>
                  <a:srgbClr val="000000"/>
                </a:solidFill>
                <a:latin typeface="CMSS10"/>
              </a:rPr>
              <a:t>non-full leaf </a:t>
            </a:r>
            <a:r>
              <a:rPr lang="en-AU" sz="2800" dirty="0">
                <a:solidFill>
                  <a:srgbClr val="000000"/>
                </a:solidFill>
                <a:latin typeface="CMSS10"/>
              </a:rPr>
              <a:t>node is reached, insert x in it</a:t>
            </a:r>
            <a:endParaRPr lang="en-AU" sz="2300" dirty="0">
              <a:solidFill>
                <a:srgbClr val="000000"/>
              </a:solidFill>
              <a:latin typeface="CMSS10"/>
            </a:endParaRPr>
          </a:p>
          <a:p>
            <a:pPr marL="0" indent="0">
              <a:buNone/>
            </a:pPr>
            <a:r>
              <a:rPr lang="en-AU" sz="2800" dirty="0" smtClean="0">
                <a:solidFill>
                  <a:srgbClr val="000000"/>
                </a:solidFill>
                <a:latin typeface="CMSS10"/>
              </a:rPr>
              <a:t>Example: Insert 2</a:t>
            </a:r>
          </a:p>
          <a:p>
            <a:r>
              <a:rPr lang="en-AU" sz="2800" dirty="0" smtClean="0">
                <a:solidFill>
                  <a:srgbClr val="000000"/>
                </a:solidFill>
                <a:latin typeface="CMSS10"/>
              </a:rPr>
              <a:t>Root is not full, access its relevant child</a:t>
            </a:r>
          </a:p>
          <a:p>
            <a:r>
              <a:rPr lang="en-AU" sz="2800" dirty="0" smtClean="0">
                <a:solidFill>
                  <a:srgbClr val="000000"/>
                </a:solidFill>
                <a:latin typeface="CMSS10"/>
              </a:rPr>
              <a:t>The leaf is not full, insert 2 in it</a:t>
            </a: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a:stCxn id="46" idx="1"/>
          </p:cNvCxnSpPr>
          <p:nvPr/>
        </p:nvCxnSpPr>
        <p:spPr>
          <a:xfrm flipH="1">
            <a:off x="1128751" y="4457700"/>
            <a:ext cx="2300249"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743200" y="4510016"/>
            <a:ext cx="1129553"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9" idx="1"/>
          </p:cNvCxnSpPr>
          <p:nvPr/>
        </p:nvCxnSpPr>
        <p:spPr>
          <a:xfrm>
            <a:off x="4800600" y="4457700"/>
            <a:ext cx="12954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7" idx="3"/>
          </p:cNvCxnSpPr>
          <p:nvPr/>
        </p:nvCxnSpPr>
        <p:spPr>
          <a:xfrm flipH="1">
            <a:off x="4038600" y="4457700"/>
            <a:ext cx="304800" cy="9047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sp>
        <p:nvSpPr>
          <p:cNvPr id="32" name="Rectangle 31"/>
          <p:cNvSpPr/>
          <p:nvPr/>
        </p:nvSpPr>
        <p:spPr>
          <a:xfrm>
            <a:off x="114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28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2743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358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03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553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010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cxnSp>
        <p:nvCxnSpPr>
          <p:cNvPr id="59" name="Straight Arrow Connector 58"/>
          <p:cNvCxnSpPr>
            <a:stCxn id="49" idx="3"/>
          </p:cNvCxnSpPr>
          <p:nvPr/>
        </p:nvCxnSpPr>
        <p:spPr>
          <a:xfrm>
            <a:off x="52578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781800" y="3638895"/>
            <a:ext cx="1005403" cy="369332"/>
          </a:xfrm>
          <a:prstGeom prst="rect">
            <a:avLst/>
          </a:prstGeom>
          <a:noFill/>
        </p:spPr>
        <p:txBody>
          <a:bodyPr wrap="none" rtlCol="0">
            <a:spAutoFit/>
          </a:bodyPr>
          <a:lstStyle/>
          <a:p>
            <a:r>
              <a:rPr lang="en-AU" b="1" dirty="0" smtClean="0">
                <a:solidFill>
                  <a:srgbClr val="FF0000"/>
                </a:solidFill>
              </a:rPr>
              <a:t>Insert 2</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spTree>
    <p:extLst>
      <p:ext uri="{BB962C8B-B14F-4D97-AF65-F5344CB8AC3E}">
        <p14:creationId xmlns:p14="http://schemas.microsoft.com/office/powerpoint/2010/main" val="45358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6"/>
                                        </p:tgtEl>
                                        <p:attrNameLst>
                                          <p:attrName>fillcolor</p:attrName>
                                        </p:attrNameLst>
                                      </p:cBhvr>
                                      <p:to>
                                        <a:schemeClr val="accent2"/>
                                      </p:to>
                                    </p:animClr>
                                    <p:set>
                                      <p:cBhvr>
                                        <p:cTn id="11" dur="2000" fill="hold"/>
                                        <p:tgtEl>
                                          <p:spTgt spid="46"/>
                                        </p:tgtEl>
                                        <p:attrNameLst>
                                          <p:attrName>fill.type</p:attrName>
                                        </p:attrNameLst>
                                      </p:cBhvr>
                                      <p:to>
                                        <p:strVal val="solid"/>
                                      </p:to>
                                    </p:set>
                                    <p:set>
                                      <p:cBhvr>
                                        <p:cTn id="12" dur="2000" fill="hold"/>
                                        <p:tgtEl>
                                          <p:spTgt spid="46"/>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7"/>
                                        </p:tgtEl>
                                        <p:attrNameLst>
                                          <p:attrName>fillcolor</p:attrName>
                                        </p:attrNameLst>
                                      </p:cBhvr>
                                      <p:to>
                                        <a:schemeClr val="accent2"/>
                                      </p:to>
                                    </p:animClr>
                                    <p:set>
                                      <p:cBhvr>
                                        <p:cTn id="15" dur="2000" fill="hold"/>
                                        <p:tgtEl>
                                          <p:spTgt spid="47"/>
                                        </p:tgtEl>
                                        <p:attrNameLst>
                                          <p:attrName>fill.type</p:attrName>
                                        </p:attrNameLst>
                                      </p:cBhvr>
                                      <p:to>
                                        <p:strVal val="solid"/>
                                      </p:to>
                                    </p:set>
                                    <p:set>
                                      <p:cBhvr>
                                        <p:cTn id="16" dur="2000" fill="hold"/>
                                        <p:tgtEl>
                                          <p:spTgt spid="47"/>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48"/>
                                        </p:tgtEl>
                                        <p:attrNameLst>
                                          <p:attrName>fillcolor</p:attrName>
                                        </p:attrNameLst>
                                      </p:cBhvr>
                                      <p:to>
                                        <a:schemeClr val="accent2"/>
                                      </p:to>
                                    </p:animClr>
                                    <p:set>
                                      <p:cBhvr>
                                        <p:cTn id="19" dur="2000" fill="hold"/>
                                        <p:tgtEl>
                                          <p:spTgt spid="48"/>
                                        </p:tgtEl>
                                        <p:attrNameLst>
                                          <p:attrName>fill.type</p:attrName>
                                        </p:attrNameLst>
                                      </p:cBhvr>
                                      <p:to>
                                        <p:strVal val="solid"/>
                                      </p:to>
                                    </p:set>
                                    <p:set>
                                      <p:cBhvr>
                                        <p:cTn id="20" dur="2000" fill="hold"/>
                                        <p:tgtEl>
                                          <p:spTgt spid="48"/>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8"/>
                                        </p:tgtEl>
                                        <p:attrNameLst>
                                          <p:attrName>fillcolor</p:attrName>
                                        </p:attrNameLst>
                                      </p:cBhvr>
                                      <p:to>
                                        <a:schemeClr val="accent2"/>
                                      </p:to>
                                    </p:animClr>
                                    <p:set>
                                      <p:cBhvr>
                                        <p:cTn id="23" dur="2000" fill="hold"/>
                                        <p:tgtEl>
                                          <p:spTgt spid="18"/>
                                        </p:tgtEl>
                                        <p:attrNameLst>
                                          <p:attrName>fill.type</p:attrName>
                                        </p:attrNameLst>
                                      </p:cBhvr>
                                      <p:to>
                                        <p:strVal val="solid"/>
                                      </p:to>
                                    </p:set>
                                    <p:set>
                                      <p:cBhvr>
                                        <p:cTn id="24" dur="2000" fill="hold"/>
                                        <p:tgtEl>
                                          <p:spTgt spid="18"/>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49"/>
                                        </p:tgtEl>
                                        <p:attrNameLst>
                                          <p:attrName>fillcolor</p:attrName>
                                        </p:attrNameLst>
                                      </p:cBhvr>
                                      <p:to>
                                        <a:schemeClr val="accent2"/>
                                      </p:to>
                                    </p:animClr>
                                    <p:set>
                                      <p:cBhvr>
                                        <p:cTn id="27" dur="2000" fill="hold"/>
                                        <p:tgtEl>
                                          <p:spTgt spid="49"/>
                                        </p:tgtEl>
                                        <p:attrNameLst>
                                          <p:attrName>fill.type</p:attrName>
                                        </p:attrNameLst>
                                      </p:cBhvr>
                                      <p:to>
                                        <p:strVal val="solid"/>
                                      </p:to>
                                    </p:set>
                                    <p:set>
                                      <p:cBhvr>
                                        <p:cTn id="28" dur="2000" fill="hold"/>
                                        <p:tgtEl>
                                          <p:spTgt spid="4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mph" presetSubtype="0" fill="hold" nodeType="clickEffect">
                                  <p:stCondLst>
                                    <p:cond delay="0"/>
                                  </p:stCondLst>
                                  <p:childTnLst>
                                    <p:animClr clrSpc="hsl" dir="cw">
                                      <p:cBhvr override="childStyle">
                                        <p:cTn id="36" dur="500" fill="hold"/>
                                        <p:tgtEl>
                                          <p:spTgt spid="14"/>
                                        </p:tgtEl>
                                        <p:attrNameLst>
                                          <p:attrName>style.color</p:attrName>
                                        </p:attrNameLst>
                                      </p:cBhvr>
                                      <p:by>
                                        <p:hsl h="7200000" s="0" l="0"/>
                                      </p:by>
                                    </p:animClr>
                                    <p:animClr clrSpc="hsl" dir="cw">
                                      <p:cBhvr>
                                        <p:cTn id="37" dur="500" fill="hold"/>
                                        <p:tgtEl>
                                          <p:spTgt spid="14"/>
                                        </p:tgtEl>
                                        <p:attrNameLst>
                                          <p:attrName>fillcolor</p:attrName>
                                        </p:attrNameLst>
                                      </p:cBhvr>
                                      <p:by>
                                        <p:hsl h="7200000" s="0" l="0"/>
                                      </p:by>
                                    </p:animClr>
                                    <p:animClr clrSpc="hsl" dir="cw">
                                      <p:cBhvr>
                                        <p:cTn id="38" dur="500" fill="hold"/>
                                        <p:tgtEl>
                                          <p:spTgt spid="14"/>
                                        </p:tgtEl>
                                        <p:attrNameLst>
                                          <p:attrName>stroke.color</p:attrName>
                                        </p:attrNameLst>
                                      </p:cBhvr>
                                      <p:by>
                                        <p:hsl h="7200000" s="0" l="0"/>
                                      </p:by>
                                    </p:animClr>
                                    <p:set>
                                      <p:cBhvr>
                                        <p:cTn id="39" dur="500" fill="hold"/>
                                        <p:tgtEl>
                                          <p:spTgt spid="14"/>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4">
                                            <p:txEl>
                                              <p:pRg st="6" end="6"/>
                                            </p:txEl>
                                          </p:spTgt>
                                        </p:tgtEl>
                                        <p:attrNameLst>
                                          <p:attrName>style.visibility</p:attrName>
                                        </p:attrNameLst>
                                      </p:cBhvr>
                                      <p:to>
                                        <p:strVal val="visible"/>
                                      </p:to>
                                    </p:set>
                                  </p:childTnLst>
                                </p:cTn>
                              </p:par>
                              <p:par>
                                <p:cTn id="44" presetID="1" presetClass="emph" presetSubtype="2" fill="hold" nodeType="withEffect">
                                  <p:stCondLst>
                                    <p:cond delay="0"/>
                                  </p:stCondLst>
                                  <p:childTnLst>
                                    <p:animClr clrSpc="rgb" dir="cw">
                                      <p:cBhvr>
                                        <p:cTn id="45" dur="2000" fill="hold"/>
                                        <p:tgtEl>
                                          <p:spTgt spid="29"/>
                                        </p:tgtEl>
                                        <p:attrNameLst>
                                          <p:attrName>fillcolor</p:attrName>
                                        </p:attrNameLst>
                                      </p:cBhvr>
                                      <p:to>
                                        <a:schemeClr val="accent2"/>
                                      </p:to>
                                    </p:animClr>
                                    <p:set>
                                      <p:cBhvr>
                                        <p:cTn id="46" dur="2000" fill="hold"/>
                                        <p:tgtEl>
                                          <p:spTgt spid="29"/>
                                        </p:tgtEl>
                                        <p:attrNameLst>
                                          <p:attrName>fill.type</p:attrName>
                                        </p:attrNameLst>
                                      </p:cBhvr>
                                      <p:to>
                                        <p:strVal val="solid"/>
                                      </p:to>
                                    </p:set>
                                    <p:set>
                                      <p:cBhvr>
                                        <p:cTn id="47" dur="2000" fill="hold"/>
                                        <p:tgtEl>
                                          <p:spTgt spid="29"/>
                                        </p:tgtEl>
                                        <p:attrNameLst>
                                          <p:attrName>fill.on</p:attrName>
                                        </p:attrNameLst>
                                      </p:cBhvr>
                                      <p:to>
                                        <p:strVal val="true"/>
                                      </p:to>
                                    </p:set>
                                  </p:childTnLst>
                                </p:cTn>
                              </p:par>
                              <p:par>
                                <p:cTn id="48" presetID="1" presetClass="emph" presetSubtype="2" fill="hold" nodeType="withEffect">
                                  <p:stCondLst>
                                    <p:cond delay="0"/>
                                  </p:stCondLst>
                                  <p:childTnLst>
                                    <p:animClr clrSpc="rgb" dir="cw">
                                      <p:cBhvr>
                                        <p:cTn id="49" dur="2000" fill="hold"/>
                                        <p:tgtEl>
                                          <p:spTgt spid="30"/>
                                        </p:tgtEl>
                                        <p:attrNameLst>
                                          <p:attrName>fillcolor</p:attrName>
                                        </p:attrNameLst>
                                      </p:cBhvr>
                                      <p:to>
                                        <a:schemeClr val="accent2"/>
                                      </p:to>
                                    </p:animClr>
                                    <p:set>
                                      <p:cBhvr>
                                        <p:cTn id="50" dur="2000" fill="hold"/>
                                        <p:tgtEl>
                                          <p:spTgt spid="30"/>
                                        </p:tgtEl>
                                        <p:attrNameLst>
                                          <p:attrName>fill.type</p:attrName>
                                        </p:attrNameLst>
                                      </p:cBhvr>
                                      <p:to>
                                        <p:strVal val="solid"/>
                                      </p:to>
                                    </p:set>
                                    <p:set>
                                      <p:cBhvr>
                                        <p:cTn id="51" dur="2000" fill="hold"/>
                                        <p:tgtEl>
                                          <p:spTgt spid="30"/>
                                        </p:tgtEl>
                                        <p:attrNameLst>
                                          <p:attrName>fill.on</p:attrName>
                                        </p:attrNameLst>
                                      </p:cBhvr>
                                      <p:to>
                                        <p:strVal val="true"/>
                                      </p:to>
                                    </p:set>
                                  </p:childTnLst>
                                </p:cTn>
                              </p:par>
                              <p:par>
                                <p:cTn id="52" presetID="1" presetClass="emph" presetSubtype="2" fill="hold" nodeType="withEffect">
                                  <p:stCondLst>
                                    <p:cond delay="0"/>
                                  </p:stCondLst>
                                  <p:childTnLst>
                                    <p:animClr clrSpc="rgb" dir="cw">
                                      <p:cBhvr>
                                        <p:cTn id="53" dur="2000" fill="hold"/>
                                        <p:tgtEl>
                                          <p:spTgt spid="32"/>
                                        </p:tgtEl>
                                        <p:attrNameLst>
                                          <p:attrName>fillcolor</p:attrName>
                                        </p:attrNameLst>
                                      </p:cBhvr>
                                      <p:to>
                                        <a:schemeClr val="accent2"/>
                                      </p:to>
                                    </p:animClr>
                                    <p:set>
                                      <p:cBhvr>
                                        <p:cTn id="54" dur="2000" fill="hold"/>
                                        <p:tgtEl>
                                          <p:spTgt spid="32"/>
                                        </p:tgtEl>
                                        <p:attrNameLst>
                                          <p:attrName>fill.type</p:attrName>
                                        </p:attrNameLst>
                                      </p:cBhvr>
                                      <p:to>
                                        <p:strVal val="solid"/>
                                      </p:to>
                                    </p:set>
                                    <p:set>
                                      <p:cBhvr>
                                        <p:cTn id="55" dur="2000" fill="hold"/>
                                        <p:tgtEl>
                                          <p:spTgt spid="32"/>
                                        </p:tgtEl>
                                        <p:attrNameLst>
                                          <p:attrName>fill.on</p:attrName>
                                        </p:attrNameLst>
                                      </p:cBhvr>
                                      <p:to>
                                        <p:strVal val="true"/>
                                      </p:to>
                                    </p:set>
                                  </p:childTnLst>
                                </p:cTn>
                              </p:par>
                              <p:par>
                                <p:cTn id="56" presetID="1" presetClass="emph" presetSubtype="2" fill="hold" nodeType="withEffect">
                                  <p:stCondLst>
                                    <p:cond delay="0"/>
                                  </p:stCondLst>
                                  <p:childTnLst>
                                    <p:animClr clrSpc="rgb" dir="cw">
                                      <p:cBhvr>
                                        <p:cTn id="57" dur="2000" fill="hold"/>
                                        <p:tgtEl>
                                          <p:spTgt spid="33"/>
                                        </p:tgtEl>
                                        <p:attrNameLst>
                                          <p:attrName>fillcolor</p:attrName>
                                        </p:attrNameLst>
                                      </p:cBhvr>
                                      <p:to>
                                        <a:schemeClr val="accent2"/>
                                      </p:to>
                                    </p:animClr>
                                    <p:set>
                                      <p:cBhvr>
                                        <p:cTn id="58" dur="2000" fill="hold"/>
                                        <p:tgtEl>
                                          <p:spTgt spid="33"/>
                                        </p:tgtEl>
                                        <p:attrNameLst>
                                          <p:attrName>fill.type</p:attrName>
                                        </p:attrNameLst>
                                      </p:cBhvr>
                                      <p:to>
                                        <p:strVal val="solid"/>
                                      </p:to>
                                    </p:set>
                                    <p:set>
                                      <p:cBhvr>
                                        <p:cTn id="59" dur="2000" fill="hold"/>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066800"/>
            <a:ext cx="8842248" cy="3200400"/>
          </a:xfrm>
        </p:spPr>
        <p:txBody>
          <a:bodyPr>
            <a:normAutofit fontScale="92500" lnSpcReduction="10000"/>
          </a:bodyPr>
          <a:lstStyle/>
          <a:p>
            <a:pPr marL="0" indent="0">
              <a:buNone/>
            </a:pPr>
            <a:r>
              <a:rPr lang="en-AU" sz="2800" dirty="0" smtClean="0">
                <a:solidFill>
                  <a:srgbClr val="000000"/>
                </a:solidFill>
                <a:latin typeface="CMSS10"/>
              </a:rPr>
              <a:t>Inserting a key x</a:t>
            </a:r>
          </a:p>
          <a:p>
            <a:pPr marL="514350" indent="-514350">
              <a:buFont typeface="+mj-lt"/>
              <a:buAutoNum type="arabicPeriod"/>
            </a:pPr>
            <a:r>
              <a:rPr lang="en-AU" sz="2800" dirty="0">
                <a:solidFill>
                  <a:srgbClr val="000000"/>
                </a:solidFill>
                <a:latin typeface="CMSS10"/>
              </a:rPr>
              <a:t>Traverse the tree as if we are searching for x</a:t>
            </a:r>
          </a:p>
          <a:p>
            <a:pPr marL="514350" indent="-514350">
              <a:buFont typeface="+mj-lt"/>
              <a:buAutoNum type="arabicPeriod"/>
            </a:pPr>
            <a:r>
              <a:rPr lang="en-AU" sz="2800" dirty="0">
                <a:solidFill>
                  <a:srgbClr val="000000"/>
                </a:solidFill>
                <a:latin typeface="CMSS10"/>
              </a:rPr>
              <a:t>If a full node is retrieved during traversal, split it</a:t>
            </a:r>
          </a:p>
          <a:p>
            <a:pPr marL="514350" indent="-514350">
              <a:buFont typeface="+mj-lt"/>
              <a:buAutoNum type="arabicPeriod"/>
            </a:pPr>
            <a:r>
              <a:rPr lang="en-AU" sz="2800" dirty="0">
                <a:solidFill>
                  <a:srgbClr val="000000"/>
                </a:solidFill>
                <a:latin typeface="CMSS10"/>
              </a:rPr>
              <a:t>When a </a:t>
            </a:r>
            <a:r>
              <a:rPr lang="en-AU" sz="2800" dirty="0" smtClean="0">
                <a:solidFill>
                  <a:srgbClr val="000000"/>
                </a:solidFill>
                <a:latin typeface="CMSS10"/>
              </a:rPr>
              <a:t>non-full leaf </a:t>
            </a:r>
            <a:r>
              <a:rPr lang="en-AU" sz="2800" dirty="0">
                <a:solidFill>
                  <a:srgbClr val="000000"/>
                </a:solidFill>
                <a:latin typeface="CMSS10"/>
              </a:rPr>
              <a:t>node is reached, insert x in it</a:t>
            </a:r>
            <a:endParaRPr lang="en-AU" sz="2300" dirty="0">
              <a:solidFill>
                <a:srgbClr val="000000"/>
              </a:solidFill>
              <a:latin typeface="CMSS10"/>
            </a:endParaRPr>
          </a:p>
          <a:p>
            <a:pPr marL="0" indent="0">
              <a:buNone/>
            </a:pPr>
            <a:r>
              <a:rPr lang="en-AU" sz="2800" dirty="0" smtClean="0">
                <a:solidFill>
                  <a:srgbClr val="000000"/>
                </a:solidFill>
                <a:latin typeface="CMSS10"/>
              </a:rPr>
              <a:t>Example: Insert 2</a:t>
            </a:r>
          </a:p>
          <a:p>
            <a:r>
              <a:rPr lang="en-AU" sz="2800" dirty="0" smtClean="0">
                <a:solidFill>
                  <a:srgbClr val="000000"/>
                </a:solidFill>
                <a:latin typeface="CMSS10"/>
              </a:rPr>
              <a:t>Root is not full, access its relevant child</a:t>
            </a:r>
          </a:p>
          <a:p>
            <a:r>
              <a:rPr lang="en-AU" sz="2800" dirty="0" smtClean="0">
                <a:solidFill>
                  <a:srgbClr val="000000"/>
                </a:solidFill>
                <a:latin typeface="CMSS10"/>
              </a:rPr>
              <a:t>The leaf is not full, insert 2 in it</a:t>
            </a: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a:stCxn id="46" idx="1"/>
          </p:cNvCxnSpPr>
          <p:nvPr/>
        </p:nvCxnSpPr>
        <p:spPr>
          <a:xfrm flipH="1">
            <a:off x="1128751" y="4457700"/>
            <a:ext cx="2300249"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9" idx="1"/>
          </p:cNvCxnSpPr>
          <p:nvPr/>
        </p:nvCxnSpPr>
        <p:spPr>
          <a:xfrm>
            <a:off x="4800600" y="4457700"/>
            <a:ext cx="12954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7" idx="3"/>
          </p:cNvCxnSpPr>
          <p:nvPr/>
        </p:nvCxnSpPr>
        <p:spPr>
          <a:xfrm>
            <a:off x="4343400" y="4457700"/>
            <a:ext cx="76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2057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276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396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41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553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010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114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2578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781800" y="3638895"/>
            <a:ext cx="1005403" cy="369332"/>
          </a:xfrm>
          <a:prstGeom prst="rect">
            <a:avLst/>
          </a:prstGeom>
          <a:noFill/>
        </p:spPr>
        <p:txBody>
          <a:bodyPr wrap="none" rtlCol="0">
            <a:spAutoFit/>
          </a:bodyPr>
          <a:lstStyle/>
          <a:p>
            <a:r>
              <a:rPr lang="en-AU" b="1" dirty="0" smtClean="0">
                <a:solidFill>
                  <a:srgbClr val="FF0000"/>
                </a:solidFill>
              </a:rPr>
              <a:t>Insert 2</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spTree>
    <p:extLst>
      <p:ext uri="{BB962C8B-B14F-4D97-AF65-F5344CB8AC3E}">
        <p14:creationId xmlns:p14="http://schemas.microsoft.com/office/powerpoint/2010/main" val="60457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33"/>
                                        </p:tgtEl>
                                        <p:attrNameLst>
                                          <p:attrName>fillcolor</p:attrName>
                                        </p:attrNameLst>
                                      </p:cBhvr>
                                      <p:to>
                                        <a:schemeClr val="accent2"/>
                                      </p:to>
                                    </p:animClr>
                                    <p:set>
                                      <p:cBhvr>
                                        <p:cTn id="7" dur="2000" fill="hold"/>
                                        <p:tgtEl>
                                          <p:spTgt spid="33"/>
                                        </p:tgtEl>
                                        <p:attrNameLst>
                                          <p:attrName>fill.type</p:attrName>
                                        </p:attrNameLst>
                                      </p:cBhvr>
                                      <p:to>
                                        <p:strVal val="solid"/>
                                      </p:to>
                                    </p:set>
                                    <p:set>
                                      <p:cBhvr>
                                        <p:cTn id="8" dur="2000" fill="hold"/>
                                        <p:tgtEl>
                                          <p:spTgt spid="33"/>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32"/>
                                        </p:tgtEl>
                                        <p:attrNameLst>
                                          <p:attrName>fillcolor</p:attrName>
                                        </p:attrNameLst>
                                      </p:cBhvr>
                                      <p:to>
                                        <a:schemeClr val="accent2"/>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50"/>
                                        </p:tgtEl>
                                        <p:attrNameLst>
                                          <p:attrName>fillcolor</p:attrName>
                                        </p:attrNameLst>
                                      </p:cBhvr>
                                      <p:to>
                                        <a:schemeClr val="accent2"/>
                                      </p:to>
                                    </p:animClr>
                                    <p:set>
                                      <p:cBhvr>
                                        <p:cTn id="15" dur="2000" fill="hold"/>
                                        <p:tgtEl>
                                          <p:spTgt spid="50"/>
                                        </p:tgtEl>
                                        <p:attrNameLst>
                                          <p:attrName>fill.type</p:attrName>
                                        </p:attrNameLst>
                                      </p:cBhvr>
                                      <p:to>
                                        <p:strVal val="solid"/>
                                      </p:to>
                                    </p:set>
                                    <p:set>
                                      <p:cBhvr>
                                        <p:cTn id="16" dur="2000" fill="hold"/>
                                        <p:tgtEl>
                                          <p:spTgt spid="5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29"/>
                                        </p:tgtEl>
                                        <p:attrNameLst>
                                          <p:attrName>fillcolor</p:attrName>
                                        </p:attrNameLst>
                                      </p:cBhvr>
                                      <p:to>
                                        <a:schemeClr val="accent2"/>
                                      </p:to>
                                    </p:animClr>
                                    <p:set>
                                      <p:cBhvr>
                                        <p:cTn id="19" dur="2000" fill="hold"/>
                                        <p:tgtEl>
                                          <p:spTgt spid="29"/>
                                        </p:tgtEl>
                                        <p:attrNameLst>
                                          <p:attrName>fill.type</p:attrName>
                                        </p:attrNameLst>
                                      </p:cBhvr>
                                      <p:to>
                                        <p:strVal val="solid"/>
                                      </p:to>
                                    </p:set>
                                    <p:set>
                                      <p:cBhvr>
                                        <p:cTn id="20" dur="2000" fill="hold"/>
                                        <p:tgtEl>
                                          <p:spTgt spid="29"/>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46"/>
                                        </p:tgtEl>
                                        <p:attrNameLst>
                                          <p:attrName>fillcolor</p:attrName>
                                        </p:attrNameLst>
                                      </p:cBhvr>
                                      <p:to>
                                        <a:schemeClr val="accent2"/>
                                      </p:to>
                                    </p:animClr>
                                    <p:set>
                                      <p:cBhvr>
                                        <p:cTn id="23" dur="2000" fill="hold"/>
                                        <p:tgtEl>
                                          <p:spTgt spid="46"/>
                                        </p:tgtEl>
                                        <p:attrNameLst>
                                          <p:attrName>fill.type</p:attrName>
                                        </p:attrNameLst>
                                      </p:cBhvr>
                                      <p:to>
                                        <p:strVal val="solid"/>
                                      </p:to>
                                    </p:set>
                                    <p:set>
                                      <p:cBhvr>
                                        <p:cTn id="24" dur="2000" fill="hold"/>
                                        <p:tgtEl>
                                          <p:spTgt spid="4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47"/>
                                        </p:tgtEl>
                                        <p:attrNameLst>
                                          <p:attrName>fillcolor</p:attrName>
                                        </p:attrNameLst>
                                      </p:cBhvr>
                                      <p:to>
                                        <a:schemeClr val="accent2"/>
                                      </p:to>
                                    </p:animClr>
                                    <p:set>
                                      <p:cBhvr>
                                        <p:cTn id="27" dur="2000" fill="hold"/>
                                        <p:tgtEl>
                                          <p:spTgt spid="47"/>
                                        </p:tgtEl>
                                        <p:attrNameLst>
                                          <p:attrName>fill.type</p:attrName>
                                        </p:attrNameLst>
                                      </p:cBhvr>
                                      <p:to>
                                        <p:strVal val="solid"/>
                                      </p:to>
                                    </p:set>
                                    <p:set>
                                      <p:cBhvr>
                                        <p:cTn id="28" dur="2000" fill="hold"/>
                                        <p:tgtEl>
                                          <p:spTgt spid="47"/>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48"/>
                                        </p:tgtEl>
                                        <p:attrNameLst>
                                          <p:attrName>fillcolor</p:attrName>
                                        </p:attrNameLst>
                                      </p:cBhvr>
                                      <p:to>
                                        <a:schemeClr val="accent2"/>
                                      </p:to>
                                    </p:animClr>
                                    <p:set>
                                      <p:cBhvr>
                                        <p:cTn id="31" dur="2000" fill="hold"/>
                                        <p:tgtEl>
                                          <p:spTgt spid="48"/>
                                        </p:tgtEl>
                                        <p:attrNameLst>
                                          <p:attrName>fill.type</p:attrName>
                                        </p:attrNameLst>
                                      </p:cBhvr>
                                      <p:to>
                                        <p:strVal val="solid"/>
                                      </p:to>
                                    </p:set>
                                    <p:set>
                                      <p:cBhvr>
                                        <p:cTn id="32" dur="2000" fill="hold"/>
                                        <p:tgtEl>
                                          <p:spTgt spid="48"/>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000" fill="hold"/>
                                        <p:tgtEl>
                                          <p:spTgt spid="49"/>
                                        </p:tgtEl>
                                        <p:attrNameLst>
                                          <p:attrName>fillcolor</p:attrName>
                                        </p:attrNameLst>
                                      </p:cBhvr>
                                      <p:to>
                                        <a:schemeClr val="accent2"/>
                                      </p:to>
                                    </p:animClr>
                                    <p:set>
                                      <p:cBhvr>
                                        <p:cTn id="35" dur="2000" fill="hold"/>
                                        <p:tgtEl>
                                          <p:spTgt spid="49"/>
                                        </p:tgtEl>
                                        <p:attrNameLst>
                                          <p:attrName>fill.type</p:attrName>
                                        </p:attrNameLst>
                                      </p:cBhvr>
                                      <p:to>
                                        <p:strVal val="solid"/>
                                      </p:to>
                                    </p:set>
                                    <p:set>
                                      <p:cBhvr>
                                        <p:cTn id="36" dur="200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066800"/>
            <a:ext cx="8842248" cy="3200400"/>
          </a:xfrm>
        </p:spPr>
        <p:txBody>
          <a:bodyPr>
            <a:normAutofit fontScale="92500" lnSpcReduction="20000"/>
          </a:bodyPr>
          <a:lstStyle/>
          <a:p>
            <a:pPr marL="0" indent="0">
              <a:buNone/>
            </a:pPr>
            <a:r>
              <a:rPr lang="en-AU" sz="2800" dirty="0" smtClean="0">
                <a:solidFill>
                  <a:srgbClr val="000000"/>
                </a:solidFill>
                <a:latin typeface="CMSS10"/>
              </a:rPr>
              <a:t>Inserting a key x</a:t>
            </a:r>
          </a:p>
          <a:p>
            <a:pPr marL="514350" indent="-514350">
              <a:buFont typeface="+mj-lt"/>
              <a:buAutoNum type="arabicPeriod"/>
            </a:pPr>
            <a:r>
              <a:rPr lang="en-AU" sz="2800" dirty="0">
                <a:solidFill>
                  <a:srgbClr val="000000"/>
                </a:solidFill>
                <a:latin typeface="CMSS10"/>
              </a:rPr>
              <a:t>Traverse the tree as if we are searching for x</a:t>
            </a:r>
          </a:p>
          <a:p>
            <a:pPr marL="514350" indent="-514350">
              <a:buFont typeface="+mj-lt"/>
              <a:buAutoNum type="arabicPeriod"/>
            </a:pPr>
            <a:r>
              <a:rPr lang="en-AU" sz="2800" dirty="0">
                <a:solidFill>
                  <a:srgbClr val="000000"/>
                </a:solidFill>
                <a:latin typeface="CMSS10"/>
              </a:rPr>
              <a:t>If a full node is retrieved during traversal, split it</a:t>
            </a:r>
          </a:p>
          <a:p>
            <a:pPr marL="514350" indent="-514350">
              <a:buFont typeface="+mj-lt"/>
              <a:buAutoNum type="arabicPeriod"/>
            </a:pPr>
            <a:r>
              <a:rPr lang="en-AU" sz="2800" dirty="0">
                <a:solidFill>
                  <a:srgbClr val="000000"/>
                </a:solidFill>
                <a:latin typeface="CMSS10"/>
              </a:rPr>
              <a:t>When a </a:t>
            </a:r>
            <a:r>
              <a:rPr lang="en-AU" sz="2800" dirty="0" smtClean="0">
                <a:solidFill>
                  <a:srgbClr val="000000"/>
                </a:solidFill>
                <a:latin typeface="CMSS10"/>
              </a:rPr>
              <a:t>non-full leaf </a:t>
            </a:r>
            <a:r>
              <a:rPr lang="en-AU" sz="2800" dirty="0">
                <a:solidFill>
                  <a:srgbClr val="000000"/>
                </a:solidFill>
                <a:latin typeface="CMSS10"/>
              </a:rPr>
              <a:t>node is reached, insert x in it</a:t>
            </a:r>
            <a:endParaRPr lang="en-AU" sz="2300" dirty="0">
              <a:solidFill>
                <a:srgbClr val="000000"/>
              </a:solidFill>
              <a:latin typeface="CMSS10"/>
            </a:endParaRPr>
          </a:p>
          <a:p>
            <a:pPr marL="0" indent="0">
              <a:buNone/>
            </a:pPr>
            <a:r>
              <a:rPr lang="en-AU" sz="2800" dirty="0" smtClean="0">
                <a:solidFill>
                  <a:srgbClr val="000000"/>
                </a:solidFill>
                <a:latin typeface="CMSS10"/>
              </a:rPr>
              <a:t>Example: Insert 17</a:t>
            </a:r>
          </a:p>
          <a:p>
            <a:r>
              <a:rPr lang="en-AU" sz="2800" dirty="0" smtClean="0">
                <a:solidFill>
                  <a:srgbClr val="000000"/>
                </a:solidFill>
                <a:latin typeface="CMSS10"/>
              </a:rPr>
              <a:t>Root is not full, access its relevant child</a:t>
            </a:r>
          </a:p>
          <a:p>
            <a:r>
              <a:rPr lang="en-AU" sz="2800" dirty="0" smtClean="0">
                <a:solidFill>
                  <a:srgbClr val="000000"/>
                </a:solidFill>
                <a:latin typeface="CMSS10"/>
              </a:rPr>
              <a:t>The leaf is full, split it</a:t>
            </a:r>
          </a:p>
          <a:p>
            <a:pPr lvl="1"/>
            <a:r>
              <a:rPr lang="en-AU" sz="2300" dirty="0" smtClean="0">
                <a:solidFill>
                  <a:srgbClr val="000000"/>
                </a:solidFill>
                <a:latin typeface="CMSS10"/>
              </a:rPr>
              <a:t>i.e., move 20 to parent and add pointers</a:t>
            </a: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a:stCxn id="46" idx="1"/>
          </p:cNvCxnSpPr>
          <p:nvPr/>
        </p:nvCxnSpPr>
        <p:spPr>
          <a:xfrm flipH="1">
            <a:off x="1128751" y="4457700"/>
            <a:ext cx="2300249"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2057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276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396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41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553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010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114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2578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33644" cy="369332"/>
          </a:xfrm>
          <a:prstGeom prst="rect">
            <a:avLst/>
          </a:prstGeom>
          <a:noFill/>
        </p:spPr>
        <p:txBody>
          <a:bodyPr wrap="none" rtlCol="0">
            <a:spAutoFit/>
          </a:bodyPr>
          <a:lstStyle/>
          <a:p>
            <a:r>
              <a:rPr lang="en-AU" b="1" dirty="0" smtClean="0">
                <a:solidFill>
                  <a:srgbClr val="FF0000"/>
                </a:solidFill>
              </a:rPr>
              <a:t>Insert 17</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4800600" y="4457700"/>
            <a:ext cx="12954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7" idx="3"/>
          </p:cNvCxnSpPr>
          <p:nvPr/>
        </p:nvCxnSpPr>
        <p:spPr>
          <a:xfrm>
            <a:off x="4343400" y="4457700"/>
            <a:ext cx="76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63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6"/>
                                        </p:tgtEl>
                                        <p:attrNameLst>
                                          <p:attrName>fillcolor</p:attrName>
                                        </p:attrNameLst>
                                      </p:cBhvr>
                                      <p:to>
                                        <a:schemeClr val="accent2"/>
                                      </p:to>
                                    </p:animClr>
                                    <p:set>
                                      <p:cBhvr>
                                        <p:cTn id="7" dur="2000" fill="hold"/>
                                        <p:tgtEl>
                                          <p:spTgt spid="46"/>
                                        </p:tgtEl>
                                        <p:attrNameLst>
                                          <p:attrName>fill.type</p:attrName>
                                        </p:attrNameLst>
                                      </p:cBhvr>
                                      <p:to>
                                        <p:strVal val="solid"/>
                                      </p:to>
                                    </p:set>
                                    <p:set>
                                      <p:cBhvr>
                                        <p:cTn id="8" dur="2000" fill="hold"/>
                                        <p:tgtEl>
                                          <p:spTgt spid="4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7"/>
                                        </p:tgtEl>
                                        <p:attrNameLst>
                                          <p:attrName>fillcolor</p:attrName>
                                        </p:attrNameLst>
                                      </p:cBhvr>
                                      <p:to>
                                        <a:schemeClr val="accent2"/>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8"/>
                                        </p:tgtEl>
                                        <p:attrNameLst>
                                          <p:attrName>fillcolor</p:attrName>
                                        </p:attrNameLst>
                                      </p:cBhvr>
                                      <p:to>
                                        <a:schemeClr val="accent2"/>
                                      </p:to>
                                    </p:animClr>
                                    <p:set>
                                      <p:cBhvr>
                                        <p:cTn id="15" dur="2000" fill="hold"/>
                                        <p:tgtEl>
                                          <p:spTgt spid="48"/>
                                        </p:tgtEl>
                                        <p:attrNameLst>
                                          <p:attrName>fill.type</p:attrName>
                                        </p:attrNameLst>
                                      </p:cBhvr>
                                      <p:to>
                                        <p:strVal val="solid"/>
                                      </p:to>
                                    </p:set>
                                    <p:set>
                                      <p:cBhvr>
                                        <p:cTn id="16" dur="2000" fill="hold"/>
                                        <p:tgtEl>
                                          <p:spTgt spid="4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49"/>
                                        </p:tgtEl>
                                        <p:attrNameLst>
                                          <p:attrName>fillcolor</p:attrName>
                                        </p:attrNameLst>
                                      </p:cBhvr>
                                      <p:to>
                                        <a:schemeClr val="accent2"/>
                                      </p:to>
                                    </p:animClr>
                                    <p:set>
                                      <p:cBhvr>
                                        <p:cTn id="19" dur="2000" fill="hold"/>
                                        <p:tgtEl>
                                          <p:spTgt spid="49"/>
                                        </p:tgtEl>
                                        <p:attrNameLst>
                                          <p:attrName>fill.type</p:attrName>
                                        </p:attrNameLst>
                                      </p:cBhvr>
                                      <p:to>
                                        <p:strVal val="solid"/>
                                      </p:to>
                                    </p:set>
                                    <p:set>
                                      <p:cBhvr>
                                        <p:cTn id="20" dur="2000" fill="hold"/>
                                        <p:tgtEl>
                                          <p:spTgt spid="4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mph" presetSubtype="0" fill="hold" nodeType="clickEffect">
                                  <p:stCondLst>
                                    <p:cond delay="0"/>
                                  </p:stCondLst>
                                  <p:childTnLst>
                                    <p:animClr clrSpc="hsl" dir="cw">
                                      <p:cBhvr override="childStyle">
                                        <p:cTn id="28" dur="500" fill="hold"/>
                                        <p:tgtEl>
                                          <p:spTgt spid="18"/>
                                        </p:tgtEl>
                                        <p:attrNameLst>
                                          <p:attrName>style.color</p:attrName>
                                        </p:attrNameLst>
                                      </p:cBhvr>
                                      <p:by>
                                        <p:hsl h="7200000" s="0" l="0"/>
                                      </p:by>
                                    </p:animClr>
                                    <p:animClr clrSpc="hsl" dir="cw">
                                      <p:cBhvr>
                                        <p:cTn id="29" dur="500" fill="hold"/>
                                        <p:tgtEl>
                                          <p:spTgt spid="18"/>
                                        </p:tgtEl>
                                        <p:attrNameLst>
                                          <p:attrName>fillcolor</p:attrName>
                                        </p:attrNameLst>
                                      </p:cBhvr>
                                      <p:by>
                                        <p:hsl h="7200000" s="0" l="0"/>
                                      </p:by>
                                    </p:animClr>
                                    <p:animClr clrSpc="hsl" dir="cw">
                                      <p:cBhvr>
                                        <p:cTn id="30" dur="500" fill="hold"/>
                                        <p:tgtEl>
                                          <p:spTgt spid="18"/>
                                        </p:tgtEl>
                                        <p:attrNameLst>
                                          <p:attrName>stroke.color</p:attrName>
                                        </p:attrNameLst>
                                      </p:cBhvr>
                                      <p:by>
                                        <p:hsl h="7200000" s="0" l="0"/>
                                      </p:by>
                                    </p:animClr>
                                    <p:set>
                                      <p:cBhvr>
                                        <p:cTn id="31" dur="500" fill="hold"/>
                                        <p:tgtEl>
                                          <p:spTgt spid="18"/>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2000" fill="hold"/>
                                        <p:tgtEl>
                                          <p:spTgt spid="39"/>
                                        </p:tgtEl>
                                        <p:attrNameLst>
                                          <p:attrName>fillcolor</p:attrName>
                                        </p:attrNameLst>
                                      </p:cBhvr>
                                      <p:to>
                                        <a:schemeClr val="accent2"/>
                                      </p:to>
                                    </p:animClr>
                                    <p:set>
                                      <p:cBhvr>
                                        <p:cTn id="36" dur="2000" fill="hold"/>
                                        <p:tgtEl>
                                          <p:spTgt spid="39"/>
                                        </p:tgtEl>
                                        <p:attrNameLst>
                                          <p:attrName>fill.type</p:attrName>
                                        </p:attrNameLst>
                                      </p:cBhvr>
                                      <p:to>
                                        <p:strVal val="solid"/>
                                      </p:to>
                                    </p:set>
                                    <p:set>
                                      <p:cBhvr>
                                        <p:cTn id="37" dur="2000" fill="hold"/>
                                        <p:tgtEl>
                                          <p:spTgt spid="39"/>
                                        </p:tgtEl>
                                        <p:attrNameLst>
                                          <p:attrName>fill.on</p:attrName>
                                        </p:attrNameLst>
                                      </p:cBhvr>
                                      <p:to>
                                        <p:strVal val="true"/>
                                      </p:to>
                                    </p:set>
                                  </p:childTnLst>
                                </p:cTn>
                              </p:par>
                              <p:par>
                                <p:cTn id="38" presetID="1" presetClass="entr" presetSubtype="0" fill="hold" nodeType="withEffect">
                                  <p:stCondLst>
                                    <p:cond delay="0"/>
                                  </p:stCondLst>
                                  <p:childTnLst>
                                    <p:set>
                                      <p:cBhvr>
                                        <p:cTn id="39" dur="1" fill="hold">
                                          <p:stCondLst>
                                            <p:cond delay="0"/>
                                          </p:stCondLst>
                                        </p:cTn>
                                        <p:tgtEl>
                                          <p:spTgt spid="104">
                                            <p:txEl>
                                              <p:pRg st="6" end="6"/>
                                            </p:txEl>
                                          </p:spTgt>
                                        </p:tgtEl>
                                        <p:attrNameLst>
                                          <p:attrName>style.visibility</p:attrName>
                                        </p:attrNameLst>
                                      </p:cBhvr>
                                      <p:to>
                                        <p:strVal val="visible"/>
                                      </p:to>
                                    </p:set>
                                  </p:childTnLst>
                                </p:cTn>
                              </p:par>
                              <p:par>
                                <p:cTn id="40" presetID="1" presetClass="emph" presetSubtype="2" fill="hold" nodeType="withEffect">
                                  <p:stCondLst>
                                    <p:cond delay="0"/>
                                  </p:stCondLst>
                                  <p:childTnLst>
                                    <p:animClr clrSpc="rgb" dir="cw">
                                      <p:cBhvr>
                                        <p:cTn id="41" dur="2000" fill="hold"/>
                                        <p:tgtEl>
                                          <p:spTgt spid="40"/>
                                        </p:tgtEl>
                                        <p:attrNameLst>
                                          <p:attrName>fillcolor</p:attrName>
                                        </p:attrNameLst>
                                      </p:cBhvr>
                                      <p:to>
                                        <a:schemeClr val="accent2"/>
                                      </p:to>
                                    </p:animClr>
                                    <p:set>
                                      <p:cBhvr>
                                        <p:cTn id="42" dur="2000" fill="hold"/>
                                        <p:tgtEl>
                                          <p:spTgt spid="40"/>
                                        </p:tgtEl>
                                        <p:attrNameLst>
                                          <p:attrName>fill.type</p:attrName>
                                        </p:attrNameLst>
                                      </p:cBhvr>
                                      <p:to>
                                        <p:strVal val="solid"/>
                                      </p:to>
                                    </p:set>
                                    <p:set>
                                      <p:cBhvr>
                                        <p:cTn id="43" dur="2000" fill="hold"/>
                                        <p:tgtEl>
                                          <p:spTgt spid="40"/>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41"/>
                                        </p:tgtEl>
                                        <p:attrNameLst>
                                          <p:attrName>fillcolor</p:attrName>
                                        </p:attrNameLst>
                                      </p:cBhvr>
                                      <p:to>
                                        <a:schemeClr val="accent2"/>
                                      </p:to>
                                    </p:animClr>
                                    <p:set>
                                      <p:cBhvr>
                                        <p:cTn id="46" dur="2000" fill="hold"/>
                                        <p:tgtEl>
                                          <p:spTgt spid="41"/>
                                        </p:tgtEl>
                                        <p:attrNameLst>
                                          <p:attrName>fill.type</p:attrName>
                                        </p:attrNameLst>
                                      </p:cBhvr>
                                      <p:to>
                                        <p:strVal val="solid"/>
                                      </p:to>
                                    </p:set>
                                    <p:set>
                                      <p:cBhvr>
                                        <p:cTn id="47" dur="2000" fill="hold"/>
                                        <p:tgtEl>
                                          <p:spTgt spid="41"/>
                                        </p:tgtEl>
                                        <p:attrNameLst>
                                          <p:attrName>fill.on</p:attrName>
                                        </p:attrNameLst>
                                      </p:cBhvr>
                                      <p:to>
                                        <p:strVal val="true"/>
                                      </p:to>
                                    </p:set>
                                  </p:childTnLst>
                                </p:cTn>
                              </p:par>
                              <p:par>
                                <p:cTn id="48" presetID="1" presetClass="emph" presetSubtype="2" fill="hold" nodeType="withEffect">
                                  <p:stCondLst>
                                    <p:cond delay="0"/>
                                  </p:stCondLst>
                                  <p:childTnLst>
                                    <p:animClr clrSpc="rgb" dir="cw">
                                      <p:cBhvr>
                                        <p:cTn id="49" dur="2000" fill="hold"/>
                                        <p:tgtEl>
                                          <p:spTgt spid="42"/>
                                        </p:tgtEl>
                                        <p:attrNameLst>
                                          <p:attrName>fillcolor</p:attrName>
                                        </p:attrNameLst>
                                      </p:cBhvr>
                                      <p:to>
                                        <a:schemeClr val="accent2"/>
                                      </p:to>
                                    </p:animClr>
                                    <p:set>
                                      <p:cBhvr>
                                        <p:cTn id="50" dur="2000" fill="hold"/>
                                        <p:tgtEl>
                                          <p:spTgt spid="42"/>
                                        </p:tgtEl>
                                        <p:attrNameLst>
                                          <p:attrName>fill.type</p:attrName>
                                        </p:attrNameLst>
                                      </p:cBhvr>
                                      <p:to>
                                        <p:strVal val="solid"/>
                                      </p:to>
                                    </p:set>
                                    <p:set>
                                      <p:cBhvr>
                                        <p:cTn id="51" dur="2000" fill="hold"/>
                                        <p:tgtEl>
                                          <p:spTgt spid="42"/>
                                        </p:tgtEl>
                                        <p:attrNameLst>
                                          <p:attrName>fill.on</p:attrName>
                                        </p:attrNameLst>
                                      </p:cBhvr>
                                      <p:to>
                                        <p:strVal val="true"/>
                                      </p:to>
                                    </p:set>
                                  </p:childTnLst>
                                </p:cTn>
                              </p:par>
                              <p:par>
                                <p:cTn id="52" presetID="1" presetClass="emph" presetSubtype="2" fill="hold" nodeType="withEffect">
                                  <p:stCondLst>
                                    <p:cond delay="0"/>
                                  </p:stCondLst>
                                  <p:childTnLst>
                                    <p:animClr clrSpc="rgb" dir="cw">
                                      <p:cBhvr>
                                        <p:cTn id="53" dur="2000" fill="hold"/>
                                        <p:tgtEl>
                                          <p:spTgt spid="43"/>
                                        </p:tgtEl>
                                        <p:attrNameLst>
                                          <p:attrName>fillcolor</p:attrName>
                                        </p:attrNameLst>
                                      </p:cBhvr>
                                      <p:to>
                                        <a:schemeClr val="accent2"/>
                                      </p:to>
                                    </p:animClr>
                                    <p:set>
                                      <p:cBhvr>
                                        <p:cTn id="54" dur="2000" fill="hold"/>
                                        <p:tgtEl>
                                          <p:spTgt spid="43"/>
                                        </p:tgtEl>
                                        <p:attrNameLst>
                                          <p:attrName>fill.type</p:attrName>
                                        </p:attrNameLst>
                                      </p:cBhvr>
                                      <p:to>
                                        <p:strVal val="solid"/>
                                      </p:to>
                                    </p:set>
                                    <p:set>
                                      <p:cBhvr>
                                        <p:cTn id="55" dur="2000" fill="hold"/>
                                        <p:tgtEl>
                                          <p:spTgt spid="43"/>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066800"/>
            <a:ext cx="8842248" cy="3200400"/>
          </a:xfrm>
        </p:spPr>
        <p:txBody>
          <a:bodyPr>
            <a:normAutofit fontScale="92500" lnSpcReduction="20000"/>
          </a:bodyPr>
          <a:lstStyle/>
          <a:p>
            <a:pPr marL="0" indent="0">
              <a:buNone/>
            </a:pPr>
            <a:r>
              <a:rPr lang="en-AU" sz="2800" dirty="0" smtClean="0">
                <a:solidFill>
                  <a:srgbClr val="000000"/>
                </a:solidFill>
                <a:latin typeface="CMSS10"/>
              </a:rPr>
              <a:t>Inserting a key x</a:t>
            </a:r>
          </a:p>
          <a:p>
            <a:pPr marL="514350" indent="-514350">
              <a:buFont typeface="+mj-lt"/>
              <a:buAutoNum type="arabicPeriod"/>
            </a:pPr>
            <a:r>
              <a:rPr lang="en-AU" sz="2800" dirty="0">
                <a:solidFill>
                  <a:srgbClr val="000000"/>
                </a:solidFill>
                <a:latin typeface="CMSS10"/>
              </a:rPr>
              <a:t>Traverse the tree as if we are searching for x</a:t>
            </a:r>
          </a:p>
          <a:p>
            <a:pPr marL="514350" indent="-514350">
              <a:buFont typeface="+mj-lt"/>
              <a:buAutoNum type="arabicPeriod"/>
            </a:pPr>
            <a:r>
              <a:rPr lang="en-AU" sz="2800" dirty="0">
                <a:solidFill>
                  <a:srgbClr val="000000"/>
                </a:solidFill>
                <a:latin typeface="CMSS10"/>
              </a:rPr>
              <a:t>If a full node is retrieved during traversal, split it</a:t>
            </a:r>
          </a:p>
          <a:p>
            <a:pPr marL="514350" indent="-514350">
              <a:buFont typeface="+mj-lt"/>
              <a:buAutoNum type="arabicPeriod"/>
            </a:pPr>
            <a:r>
              <a:rPr lang="en-AU" sz="2800" dirty="0">
                <a:solidFill>
                  <a:srgbClr val="000000"/>
                </a:solidFill>
                <a:latin typeface="CMSS10"/>
              </a:rPr>
              <a:t>When a </a:t>
            </a:r>
            <a:r>
              <a:rPr lang="en-AU" sz="2800" dirty="0" smtClean="0">
                <a:solidFill>
                  <a:srgbClr val="000000"/>
                </a:solidFill>
                <a:latin typeface="CMSS10"/>
              </a:rPr>
              <a:t>non-full leaf </a:t>
            </a:r>
            <a:r>
              <a:rPr lang="en-AU" sz="2800" dirty="0">
                <a:solidFill>
                  <a:srgbClr val="000000"/>
                </a:solidFill>
                <a:latin typeface="CMSS10"/>
              </a:rPr>
              <a:t>node is reached, insert x in it</a:t>
            </a:r>
            <a:endParaRPr lang="en-AU" sz="2300" dirty="0">
              <a:solidFill>
                <a:srgbClr val="000000"/>
              </a:solidFill>
              <a:latin typeface="CMSS10"/>
            </a:endParaRPr>
          </a:p>
          <a:p>
            <a:pPr marL="0" indent="0">
              <a:buNone/>
            </a:pPr>
            <a:r>
              <a:rPr lang="en-AU" sz="2800" dirty="0" smtClean="0">
                <a:solidFill>
                  <a:srgbClr val="000000"/>
                </a:solidFill>
                <a:latin typeface="CMSS10"/>
              </a:rPr>
              <a:t>Example: Insert 17</a:t>
            </a:r>
          </a:p>
          <a:p>
            <a:r>
              <a:rPr lang="en-AU" sz="2800" dirty="0" smtClean="0">
                <a:solidFill>
                  <a:srgbClr val="000000"/>
                </a:solidFill>
                <a:latin typeface="CMSS10"/>
              </a:rPr>
              <a:t>Root is not full, access its relevant child</a:t>
            </a:r>
          </a:p>
          <a:p>
            <a:r>
              <a:rPr lang="en-AU" sz="2800" dirty="0" smtClean="0">
                <a:solidFill>
                  <a:srgbClr val="000000"/>
                </a:solidFill>
                <a:latin typeface="CMSS10"/>
              </a:rPr>
              <a:t>The leaf is full, split it</a:t>
            </a:r>
          </a:p>
          <a:p>
            <a:pPr marL="548640" lvl="2">
              <a:buClr>
                <a:schemeClr val="accent1"/>
              </a:buClr>
              <a:buSzPct val="85000"/>
              <a:buFont typeface="Wingdings 2"/>
              <a:buChar char=""/>
            </a:pPr>
            <a:r>
              <a:rPr lang="en-AU" sz="2300" dirty="0">
                <a:solidFill>
                  <a:srgbClr val="000000"/>
                </a:solidFill>
                <a:latin typeface="CMSS10"/>
              </a:rPr>
              <a:t>Move 20 to parent and add pointers</a:t>
            </a:r>
          </a:p>
          <a:p>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a:stCxn id="46" idx="1"/>
          </p:cNvCxnSpPr>
          <p:nvPr/>
        </p:nvCxnSpPr>
        <p:spPr>
          <a:xfrm flipH="1">
            <a:off x="1128751" y="4457700"/>
            <a:ext cx="2300249"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2057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276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396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41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553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010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114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33644" cy="369332"/>
          </a:xfrm>
          <a:prstGeom prst="rect">
            <a:avLst/>
          </a:prstGeom>
          <a:noFill/>
        </p:spPr>
        <p:txBody>
          <a:bodyPr wrap="none" rtlCol="0">
            <a:spAutoFit/>
          </a:bodyPr>
          <a:lstStyle/>
          <a:p>
            <a:r>
              <a:rPr lang="en-AU" b="1" dirty="0" smtClean="0">
                <a:solidFill>
                  <a:srgbClr val="FF0000"/>
                </a:solidFill>
              </a:rPr>
              <a:t>Insert 17</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7" idx="3"/>
          </p:cNvCxnSpPr>
          <p:nvPr/>
        </p:nvCxnSpPr>
        <p:spPr>
          <a:xfrm>
            <a:off x="4343400" y="4457700"/>
            <a:ext cx="76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2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6"/>
                                        </p:tgtEl>
                                        <p:attrNameLst>
                                          <p:attrName>fillcolor</p:attrName>
                                        </p:attrNameLst>
                                      </p:cBhvr>
                                      <p:to>
                                        <a:schemeClr val="accent2"/>
                                      </p:to>
                                    </p:animClr>
                                    <p:set>
                                      <p:cBhvr>
                                        <p:cTn id="7" dur="2000" fill="hold"/>
                                        <p:tgtEl>
                                          <p:spTgt spid="46"/>
                                        </p:tgtEl>
                                        <p:attrNameLst>
                                          <p:attrName>fill.type</p:attrName>
                                        </p:attrNameLst>
                                      </p:cBhvr>
                                      <p:to>
                                        <p:strVal val="solid"/>
                                      </p:to>
                                    </p:set>
                                    <p:set>
                                      <p:cBhvr>
                                        <p:cTn id="8" dur="2000" fill="hold"/>
                                        <p:tgtEl>
                                          <p:spTgt spid="4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7"/>
                                        </p:tgtEl>
                                        <p:attrNameLst>
                                          <p:attrName>fillcolor</p:attrName>
                                        </p:attrNameLst>
                                      </p:cBhvr>
                                      <p:to>
                                        <a:schemeClr val="accent2"/>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8"/>
                                        </p:tgtEl>
                                        <p:attrNameLst>
                                          <p:attrName>fillcolor</p:attrName>
                                        </p:attrNameLst>
                                      </p:cBhvr>
                                      <p:to>
                                        <a:schemeClr val="accent2"/>
                                      </p:to>
                                    </p:animClr>
                                    <p:set>
                                      <p:cBhvr>
                                        <p:cTn id="15" dur="2000" fill="hold"/>
                                        <p:tgtEl>
                                          <p:spTgt spid="48"/>
                                        </p:tgtEl>
                                        <p:attrNameLst>
                                          <p:attrName>fill.type</p:attrName>
                                        </p:attrNameLst>
                                      </p:cBhvr>
                                      <p:to>
                                        <p:strVal val="solid"/>
                                      </p:to>
                                    </p:set>
                                    <p:set>
                                      <p:cBhvr>
                                        <p:cTn id="16" dur="2000" fill="hold"/>
                                        <p:tgtEl>
                                          <p:spTgt spid="4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49"/>
                                        </p:tgtEl>
                                        <p:attrNameLst>
                                          <p:attrName>fillcolor</p:attrName>
                                        </p:attrNameLst>
                                      </p:cBhvr>
                                      <p:to>
                                        <a:schemeClr val="accent2"/>
                                      </p:to>
                                    </p:animClr>
                                    <p:set>
                                      <p:cBhvr>
                                        <p:cTn id="19" dur="2000" fill="hold"/>
                                        <p:tgtEl>
                                          <p:spTgt spid="49"/>
                                        </p:tgtEl>
                                        <p:attrNameLst>
                                          <p:attrName>fill.type</p:attrName>
                                        </p:attrNameLst>
                                      </p:cBhvr>
                                      <p:to>
                                        <p:strVal val="solid"/>
                                      </p:to>
                                    </p:set>
                                    <p:set>
                                      <p:cBhvr>
                                        <p:cTn id="20" dur="2000" fill="hold"/>
                                        <p:tgtEl>
                                          <p:spTgt spid="49"/>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40"/>
                                        </p:tgtEl>
                                        <p:attrNameLst>
                                          <p:attrName>fillcolor</p:attrName>
                                        </p:attrNameLst>
                                      </p:cBhvr>
                                      <p:to>
                                        <a:schemeClr val="accent2"/>
                                      </p:to>
                                    </p:animClr>
                                    <p:set>
                                      <p:cBhvr>
                                        <p:cTn id="23" dur="2000" fill="hold"/>
                                        <p:tgtEl>
                                          <p:spTgt spid="40"/>
                                        </p:tgtEl>
                                        <p:attrNameLst>
                                          <p:attrName>fill.type</p:attrName>
                                        </p:attrNameLst>
                                      </p:cBhvr>
                                      <p:to>
                                        <p:strVal val="solid"/>
                                      </p:to>
                                    </p:set>
                                    <p:set>
                                      <p:cBhvr>
                                        <p:cTn id="24" dur="2000" fill="hold"/>
                                        <p:tgtEl>
                                          <p:spTgt spid="4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39"/>
                                        </p:tgtEl>
                                        <p:attrNameLst>
                                          <p:attrName>fillcolor</p:attrName>
                                        </p:attrNameLst>
                                      </p:cBhvr>
                                      <p:to>
                                        <a:schemeClr val="accent2"/>
                                      </p:to>
                                    </p:animClr>
                                    <p:set>
                                      <p:cBhvr>
                                        <p:cTn id="27" dur="2000" fill="hold"/>
                                        <p:tgtEl>
                                          <p:spTgt spid="39"/>
                                        </p:tgtEl>
                                        <p:attrNameLst>
                                          <p:attrName>fill.type</p:attrName>
                                        </p:attrNameLst>
                                      </p:cBhvr>
                                      <p:to>
                                        <p:strVal val="solid"/>
                                      </p:to>
                                    </p:set>
                                    <p:set>
                                      <p:cBhvr>
                                        <p:cTn id="28" dur="2000" fill="hold"/>
                                        <p:tgtEl>
                                          <p:spTgt spid="39"/>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42"/>
                                        </p:tgtEl>
                                        <p:attrNameLst>
                                          <p:attrName>fillcolor</p:attrName>
                                        </p:attrNameLst>
                                      </p:cBhvr>
                                      <p:to>
                                        <a:schemeClr val="accent2"/>
                                      </p:to>
                                    </p:animClr>
                                    <p:set>
                                      <p:cBhvr>
                                        <p:cTn id="31" dur="2000" fill="hold"/>
                                        <p:tgtEl>
                                          <p:spTgt spid="42"/>
                                        </p:tgtEl>
                                        <p:attrNameLst>
                                          <p:attrName>fill.type</p:attrName>
                                        </p:attrNameLst>
                                      </p:cBhvr>
                                      <p:to>
                                        <p:strVal val="solid"/>
                                      </p:to>
                                    </p:set>
                                    <p:set>
                                      <p:cBhvr>
                                        <p:cTn id="32" dur="2000" fill="hold"/>
                                        <p:tgtEl>
                                          <p:spTgt spid="42"/>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000" fill="hold"/>
                                        <p:tgtEl>
                                          <p:spTgt spid="43"/>
                                        </p:tgtEl>
                                        <p:attrNameLst>
                                          <p:attrName>fillcolor</p:attrName>
                                        </p:attrNameLst>
                                      </p:cBhvr>
                                      <p:to>
                                        <a:schemeClr val="accent2"/>
                                      </p:to>
                                    </p:animClr>
                                    <p:set>
                                      <p:cBhvr>
                                        <p:cTn id="35" dur="2000" fill="hold"/>
                                        <p:tgtEl>
                                          <p:spTgt spid="43"/>
                                        </p:tgtEl>
                                        <p:attrNameLst>
                                          <p:attrName>fill.type</p:attrName>
                                        </p:attrNameLst>
                                      </p:cBhvr>
                                      <p:to>
                                        <p:strVal val="solid"/>
                                      </p:to>
                                    </p:set>
                                    <p:set>
                                      <p:cBhvr>
                                        <p:cTn id="36" dur="2000" fill="hold"/>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3581400"/>
          </a:xfrm>
        </p:spPr>
        <p:txBody>
          <a:bodyPr>
            <a:normAutofit fontScale="77500" lnSpcReduction="20000"/>
          </a:bodyPr>
          <a:lstStyle/>
          <a:p>
            <a:pPr marL="0" indent="0">
              <a:buNone/>
            </a:pPr>
            <a:r>
              <a:rPr lang="en-AU" sz="2800" dirty="0" smtClean="0">
                <a:solidFill>
                  <a:srgbClr val="000000"/>
                </a:solidFill>
                <a:latin typeface="CMSS10"/>
              </a:rPr>
              <a:t>Inserting a key x</a:t>
            </a:r>
          </a:p>
          <a:p>
            <a:pPr marL="514350" indent="-514350">
              <a:buFont typeface="+mj-lt"/>
              <a:buAutoNum type="arabicPeriod"/>
            </a:pPr>
            <a:r>
              <a:rPr lang="en-AU" sz="2800" dirty="0">
                <a:solidFill>
                  <a:srgbClr val="000000"/>
                </a:solidFill>
                <a:latin typeface="CMSS10"/>
              </a:rPr>
              <a:t>Traverse the tree as if we are searching for x</a:t>
            </a:r>
          </a:p>
          <a:p>
            <a:pPr marL="514350" indent="-514350">
              <a:buFont typeface="+mj-lt"/>
              <a:buAutoNum type="arabicPeriod"/>
            </a:pPr>
            <a:r>
              <a:rPr lang="en-AU" sz="2800" dirty="0">
                <a:solidFill>
                  <a:srgbClr val="000000"/>
                </a:solidFill>
                <a:latin typeface="CMSS10"/>
              </a:rPr>
              <a:t>If a full node is retrieved during traversal, split it</a:t>
            </a:r>
          </a:p>
          <a:p>
            <a:pPr marL="514350" indent="-514350">
              <a:buFont typeface="+mj-lt"/>
              <a:buAutoNum type="arabicPeriod"/>
            </a:pPr>
            <a:r>
              <a:rPr lang="en-AU" sz="2800" dirty="0">
                <a:solidFill>
                  <a:srgbClr val="000000"/>
                </a:solidFill>
                <a:latin typeface="CMSS10"/>
              </a:rPr>
              <a:t>When a </a:t>
            </a:r>
            <a:r>
              <a:rPr lang="en-AU" sz="2800" dirty="0" smtClean="0">
                <a:solidFill>
                  <a:srgbClr val="000000"/>
                </a:solidFill>
                <a:latin typeface="CMSS10"/>
              </a:rPr>
              <a:t>non-full leaf </a:t>
            </a:r>
            <a:r>
              <a:rPr lang="en-AU" sz="2800" dirty="0">
                <a:solidFill>
                  <a:srgbClr val="000000"/>
                </a:solidFill>
                <a:latin typeface="CMSS10"/>
              </a:rPr>
              <a:t>node is reached, insert x in it</a:t>
            </a:r>
            <a:endParaRPr lang="en-AU" sz="2300" dirty="0">
              <a:solidFill>
                <a:srgbClr val="000000"/>
              </a:solidFill>
              <a:latin typeface="CMSS10"/>
            </a:endParaRPr>
          </a:p>
          <a:p>
            <a:pPr marL="0" indent="0">
              <a:buNone/>
            </a:pPr>
            <a:r>
              <a:rPr lang="en-AU" sz="2800" dirty="0" smtClean="0">
                <a:solidFill>
                  <a:srgbClr val="000000"/>
                </a:solidFill>
                <a:latin typeface="CMSS10"/>
              </a:rPr>
              <a:t>Example: Insert 17</a:t>
            </a:r>
          </a:p>
          <a:p>
            <a:r>
              <a:rPr lang="en-AU" sz="2800" dirty="0" smtClean="0">
                <a:solidFill>
                  <a:srgbClr val="000000"/>
                </a:solidFill>
                <a:latin typeface="CMSS10"/>
              </a:rPr>
              <a:t>Root is not full, access its relevant child</a:t>
            </a:r>
          </a:p>
          <a:p>
            <a:r>
              <a:rPr lang="en-AU" sz="2800" dirty="0" smtClean="0">
                <a:solidFill>
                  <a:srgbClr val="000000"/>
                </a:solidFill>
                <a:latin typeface="CMSS10"/>
              </a:rPr>
              <a:t>The leaf is full, split it</a:t>
            </a:r>
            <a:endParaRPr lang="en-AU" sz="2300" dirty="0" smtClean="0">
              <a:solidFill>
                <a:srgbClr val="000000"/>
              </a:solidFill>
              <a:latin typeface="CMSS10"/>
            </a:endParaRPr>
          </a:p>
          <a:p>
            <a:pPr marL="548640" lvl="3" indent="-274320">
              <a:buClr>
                <a:schemeClr val="accent1"/>
              </a:buClr>
              <a:buSzPct val="85000"/>
              <a:buFont typeface="Wingdings 2"/>
              <a:buChar char=""/>
            </a:pPr>
            <a:r>
              <a:rPr lang="en-AU" sz="2600" dirty="0">
                <a:solidFill>
                  <a:srgbClr val="000000"/>
                </a:solidFill>
                <a:latin typeface="CMSS10"/>
              </a:rPr>
              <a:t>Move 20 to parent and add pointers</a:t>
            </a:r>
          </a:p>
          <a:p>
            <a:r>
              <a:rPr lang="en-AU" sz="2800" dirty="0" smtClean="0">
                <a:solidFill>
                  <a:srgbClr val="000000"/>
                </a:solidFill>
                <a:latin typeface="CMSS10"/>
              </a:rPr>
              <a:t>Access the relevant node</a:t>
            </a:r>
          </a:p>
          <a:p>
            <a:r>
              <a:rPr lang="en-AU" sz="2800" dirty="0" smtClean="0">
                <a:solidFill>
                  <a:srgbClr val="000000"/>
                </a:solidFill>
                <a:latin typeface="CMSS10"/>
              </a:rPr>
              <a:t>The leaf is non-full, insert 17</a:t>
            </a:r>
          </a:p>
          <a:p>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a:stCxn id="46" idx="1"/>
          </p:cNvCxnSpPr>
          <p:nvPr/>
        </p:nvCxnSpPr>
        <p:spPr>
          <a:xfrm flipH="1">
            <a:off x="1128751" y="4457700"/>
            <a:ext cx="2300249"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2057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276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396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41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553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010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114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33644" cy="369332"/>
          </a:xfrm>
          <a:prstGeom prst="rect">
            <a:avLst/>
          </a:prstGeom>
          <a:noFill/>
        </p:spPr>
        <p:txBody>
          <a:bodyPr wrap="none" rtlCol="0">
            <a:spAutoFit/>
          </a:bodyPr>
          <a:lstStyle/>
          <a:p>
            <a:r>
              <a:rPr lang="en-AU" b="1" dirty="0" smtClean="0">
                <a:solidFill>
                  <a:srgbClr val="FF0000"/>
                </a:solidFill>
              </a:rPr>
              <a:t>Insert 17</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7" idx="3"/>
          </p:cNvCxnSpPr>
          <p:nvPr/>
        </p:nvCxnSpPr>
        <p:spPr>
          <a:xfrm>
            <a:off x="4343400" y="4457700"/>
            <a:ext cx="76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45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6"/>
                                        </p:tgtEl>
                                        <p:attrNameLst>
                                          <p:attrName>fillcolor</p:attrName>
                                        </p:attrNameLst>
                                      </p:cBhvr>
                                      <p:to>
                                        <a:schemeClr val="accent2"/>
                                      </p:to>
                                    </p:animClr>
                                    <p:set>
                                      <p:cBhvr>
                                        <p:cTn id="7" dur="2000" fill="hold"/>
                                        <p:tgtEl>
                                          <p:spTgt spid="46"/>
                                        </p:tgtEl>
                                        <p:attrNameLst>
                                          <p:attrName>fill.type</p:attrName>
                                        </p:attrNameLst>
                                      </p:cBhvr>
                                      <p:to>
                                        <p:strVal val="solid"/>
                                      </p:to>
                                    </p:set>
                                    <p:set>
                                      <p:cBhvr>
                                        <p:cTn id="8" dur="2000" fill="hold"/>
                                        <p:tgtEl>
                                          <p:spTgt spid="4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7"/>
                                        </p:tgtEl>
                                        <p:attrNameLst>
                                          <p:attrName>fillcolor</p:attrName>
                                        </p:attrNameLst>
                                      </p:cBhvr>
                                      <p:to>
                                        <a:schemeClr val="accent2"/>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8"/>
                                        </p:tgtEl>
                                        <p:attrNameLst>
                                          <p:attrName>fillcolor</p:attrName>
                                        </p:attrNameLst>
                                      </p:cBhvr>
                                      <p:to>
                                        <a:schemeClr val="accent2"/>
                                      </p:to>
                                    </p:animClr>
                                    <p:set>
                                      <p:cBhvr>
                                        <p:cTn id="15" dur="2000" fill="hold"/>
                                        <p:tgtEl>
                                          <p:spTgt spid="48"/>
                                        </p:tgtEl>
                                        <p:attrNameLst>
                                          <p:attrName>fill.type</p:attrName>
                                        </p:attrNameLst>
                                      </p:cBhvr>
                                      <p:to>
                                        <p:strVal val="solid"/>
                                      </p:to>
                                    </p:set>
                                    <p:set>
                                      <p:cBhvr>
                                        <p:cTn id="16" dur="2000" fill="hold"/>
                                        <p:tgtEl>
                                          <p:spTgt spid="4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41"/>
                                        </p:tgtEl>
                                        <p:attrNameLst>
                                          <p:attrName>fillcolor</p:attrName>
                                        </p:attrNameLst>
                                      </p:cBhvr>
                                      <p:to>
                                        <a:schemeClr val="accent2"/>
                                      </p:to>
                                    </p:animClr>
                                    <p:set>
                                      <p:cBhvr>
                                        <p:cTn id="19" dur="2000" fill="hold"/>
                                        <p:tgtEl>
                                          <p:spTgt spid="41"/>
                                        </p:tgtEl>
                                        <p:attrNameLst>
                                          <p:attrName>fill.type</p:attrName>
                                        </p:attrNameLst>
                                      </p:cBhvr>
                                      <p:to>
                                        <p:strVal val="solid"/>
                                      </p:to>
                                    </p:set>
                                    <p:set>
                                      <p:cBhvr>
                                        <p:cTn id="20" dur="2000" fill="hold"/>
                                        <p:tgtEl>
                                          <p:spTgt spid="4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49"/>
                                        </p:tgtEl>
                                        <p:attrNameLst>
                                          <p:attrName>fillcolor</p:attrName>
                                        </p:attrNameLst>
                                      </p:cBhvr>
                                      <p:to>
                                        <a:schemeClr val="accent2"/>
                                      </p:to>
                                    </p:animClr>
                                    <p:set>
                                      <p:cBhvr>
                                        <p:cTn id="23" dur="2000" fill="hold"/>
                                        <p:tgtEl>
                                          <p:spTgt spid="49"/>
                                        </p:tgtEl>
                                        <p:attrNameLst>
                                          <p:attrName>fill.type</p:attrName>
                                        </p:attrNameLst>
                                      </p:cBhvr>
                                      <p:to>
                                        <p:strVal val="solid"/>
                                      </p:to>
                                    </p:set>
                                    <p:set>
                                      <p:cBhvr>
                                        <p:cTn id="24" dur="2000" fill="hold"/>
                                        <p:tgtEl>
                                          <p:spTgt spid="4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par>
                                <p:cTn id="29" presetID="21" presetClass="emph" presetSubtype="0" fill="hold" nodeType="withEffect">
                                  <p:stCondLst>
                                    <p:cond delay="0"/>
                                  </p:stCondLst>
                                  <p:childTnLst>
                                    <p:animClr clrSpc="hsl" dir="cw">
                                      <p:cBhvr override="childStyle">
                                        <p:cTn id="30" dur="500" fill="hold"/>
                                        <p:tgtEl>
                                          <p:spTgt spid="34"/>
                                        </p:tgtEl>
                                        <p:attrNameLst>
                                          <p:attrName>style.color</p:attrName>
                                        </p:attrNameLst>
                                      </p:cBhvr>
                                      <p:by>
                                        <p:hsl h="7200000" s="0" l="0"/>
                                      </p:by>
                                    </p:animClr>
                                    <p:animClr clrSpc="hsl" dir="cw">
                                      <p:cBhvr>
                                        <p:cTn id="31" dur="500" fill="hold"/>
                                        <p:tgtEl>
                                          <p:spTgt spid="34"/>
                                        </p:tgtEl>
                                        <p:attrNameLst>
                                          <p:attrName>fillcolor</p:attrName>
                                        </p:attrNameLst>
                                      </p:cBhvr>
                                      <p:by>
                                        <p:hsl h="7200000" s="0" l="0"/>
                                      </p:by>
                                    </p:animClr>
                                    <p:animClr clrSpc="hsl" dir="cw">
                                      <p:cBhvr>
                                        <p:cTn id="32" dur="500" fill="hold"/>
                                        <p:tgtEl>
                                          <p:spTgt spid="34"/>
                                        </p:tgtEl>
                                        <p:attrNameLst>
                                          <p:attrName>stroke.color</p:attrName>
                                        </p:attrNameLst>
                                      </p:cBhvr>
                                      <p:by>
                                        <p:hsl h="7200000" s="0" l="0"/>
                                      </p:by>
                                    </p:animClr>
                                    <p:set>
                                      <p:cBhvr>
                                        <p:cTn id="33" dur="500" fill="hold"/>
                                        <p:tgtEl>
                                          <p:spTgt spid="34"/>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40"/>
                                        </p:tgtEl>
                                        <p:attrNameLst>
                                          <p:attrName>fillcolor</p:attrName>
                                        </p:attrNameLst>
                                      </p:cBhvr>
                                      <p:to>
                                        <a:schemeClr val="accent2"/>
                                      </p:to>
                                    </p:animClr>
                                    <p:set>
                                      <p:cBhvr>
                                        <p:cTn id="38" dur="2000" fill="hold"/>
                                        <p:tgtEl>
                                          <p:spTgt spid="40"/>
                                        </p:tgtEl>
                                        <p:attrNameLst>
                                          <p:attrName>fill.type</p:attrName>
                                        </p:attrNameLst>
                                      </p:cBhvr>
                                      <p:to>
                                        <p:strVal val="solid"/>
                                      </p:to>
                                    </p:set>
                                    <p:set>
                                      <p:cBhvr>
                                        <p:cTn id="39" dur="2000" fill="hold"/>
                                        <p:tgtEl>
                                          <p:spTgt spid="40"/>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39"/>
                                        </p:tgtEl>
                                        <p:attrNameLst>
                                          <p:attrName>fillcolor</p:attrName>
                                        </p:attrNameLst>
                                      </p:cBhvr>
                                      <p:to>
                                        <a:schemeClr val="accent2"/>
                                      </p:to>
                                    </p:animClr>
                                    <p:set>
                                      <p:cBhvr>
                                        <p:cTn id="42" dur="2000" fill="hold"/>
                                        <p:tgtEl>
                                          <p:spTgt spid="39"/>
                                        </p:tgtEl>
                                        <p:attrNameLst>
                                          <p:attrName>fill.type</p:attrName>
                                        </p:attrNameLst>
                                      </p:cBhvr>
                                      <p:to>
                                        <p:strVal val="solid"/>
                                      </p:to>
                                    </p:set>
                                    <p:set>
                                      <p:cBhvr>
                                        <p:cTn id="43" dur="2000" fill="hold"/>
                                        <p:tgtEl>
                                          <p:spTgt spid="39"/>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28600" y="5105400"/>
            <a:ext cx="8686800" cy="1143000"/>
          </a:xfrm>
        </p:spPr>
        <p:txBody>
          <a:bodyPr/>
          <a:lstStyle/>
          <a:p>
            <a:pPr algn="l"/>
            <a:endParaRPr lang="en-AU" spc="0" dirty="0" smtClean="0"/>
          </a:p>
          <a:p>
            <a:pPr algn="l"/>
            <a:r>
              <a:rPr lang="en-AU" spc="0" dirty="0" err="1" smtClean="0"/>
              <a:t>acknowledgmentS</a:t>
            </a:r>
            <a:endParaRPr lang="en-AU" spc="0" dirty="0" smtClean="0"/>
          </a:p>
          <a:p>
            <a:pPr algn="just"/>
            <a:r>
              <a:rPr lang="en-AU" cap="none" spc="0" dirty="0" smtClean="0">
                <a:solidFill>
                  <a:schemeClr val="tx1"/>
                </a:solidFill>
              </a:rPr>
              <a:t>The slides are based on the material developed by </a:t>
            </a:r>
            <a:r>
              <a:rPr lang="en-AU" cap="none" spc="0" dirty="0" err="1" smtClean="0">
                <a:solidFill>
                  <a:srgbClr val="0070C0"/>
                </a:solidFill>
              </a:rPr>
              <a:t>Arun</a:t>
            </a:r>
            <a:r>
              <a:rPr lang="en-AU" cap="none" spc="0" dirty="0" smtClean="0">
                <a:solidFill>
                  <a:srgbClr val="0070C0"/>
                </a:solidFill>
              </a:rPr>
              <a:t> </a:t>
            </a:r>
            <a:r>
              <a:rPr lang="en-AU" cap="none" spc="0" dirty="0" err="1" smtClean="0">
                <a:solidFill>
                  <a:srgbClr val="0070C0"/>
                </a:solidFill>
              </a:rPr>
              <a:t>Konagurthu</a:t>
            </a:r>
            <a:r>
              <a:rPr lang="en-AU" cap="none" spc="0" dirty="0" smtClean="0">
                <a:solidFill>
                  <a:srgbClr val="0070C0"/>
                </a:solidFill>
              </a:rPr>
              <a:t> </a:t>
            </a:r>
            <a:r>
              <a:rPr lang="en-AU" cap="none" spc="0" dirty="0" smtClean="0">
                <a:solidFill>
                  <a:schemeClr val="tx1"/>
                </a:solidFill>
              </a:rPr>
              <a:t>and </a:t>
            </a:r>
            <a:r>
              <a:rPr lang="en-AU" cap="none" spc="0" dirty="0" smtClean="0">
                <a:solidFill>
                  <a:srgbClr val="0070C0"/>
                </a:solidFill>
              </a:rPr>
              <a:t>Lloyd Allison.</a:t>
            </a:r>
            <a:endParaRPr lang="en-AU" cap="none" spc="0" dirty="0">
              <a:solidFill>
                <a:srgbClr val="0070C0"/>
              </a:solidFill>
            </a:endParaRPr>
          </a:p>
        </p:txBody>
      </p:sp>
      <p:sp>
        <p:nvSpPr>
          <p:cNvPr id="5" name="Title 4"/>
          <p:cNvSpPr>
            <a:spLocks noGrp="1"/>
          </p:cNvSpPr>
          <p:nvPr>
            <p:ph type="ctrTitle"/>
          </p:nvPr>
        </p:nvSpPr>
        <p:spPr/>
        <p:txBody>
          <a:bodyPr/>
          <a:lstStyle/>
          <a:p>
            <a:r>
              <a:rPr lang="en-AU" dirty="0" smtClean="0">
                <a:solidFill>
                  <a:srgbClr val="00B0F0"/>
                </a:solidFill>
              </a:rPr>
              <a:t>FIT2004, S2/2016</a:t>
            </a:r>
            <a:endParaRPr lang="en-AU" dirty="0">
              <a:solidFill>
                <a:srgbClr val="00B0F0"/>
              </a:solidFill>
            </a:endParaRPr>
          </a:p>
        </p:txBody>
      </p:sp>
      <p:sp>
        <p:nvSpPr>
          <p:cNvPr id="8" name="Title 4"/>
          <p:cNvSpPr txBox="1">
            <a:spLocks/>
          </p:cNvSpPr>
          <p:nvPr/>
        </p:nvSpPr>
        <p:spPr>
          <a:xfrm>
            <a:off x="304800" y="2743200"/>
            <a:ext cx="81534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dirty="0" smtClean="0">
                <a:solidFill>
                  <a:schemeClr val="tx2">
                    <a:lumMod val="75000"/>
                  </a:schemeClr>
                </a:solidFill>
              </a:rPr>
              <a:t>Week </a:t>
            </a:r>
            <a:r>
              <a:rPr lang="en-AU" dirty="0">
                <a:solidFill>
                  <a:schemeClr val="tx2">
                    <a:lumMod val="75000"/>
                  </a:schemeClr>
                </a:solidFill>
              </a:rPr>
              <a:t>6</a:t>
            </a:r>
            <a:r>
              <a:rPr lang="en-AU" dirty="0" smtClean="0">
                <a:solidFill>
                  <a:schemeClr val="tx2">
                    <a:lumMod val="75000"/>
                  </a:schemeClr>
                </a:solidFill>
              </a:rPr>
              <a:t>: B-Trees and Retrieval Trees</a:t>
            </a:r>
          </a:p>
          <a:p>
            <a:r>
              <a:rPr lang="en-AU" sz="2200" dirty="0" smtClean="0">
                <a:solidFill>
                  <a:schemeClr val="tx1"/>
                </a:solidFill>
              </a:rPr>
              <a:t>Lecturer: Muhammad </a:t>
            </a:r>
            <a:r>
              <a:rPr lang="en-AU" sz="2200" b="1" u="sng" dirty="0" err="1" smtClean="0">
                <a:solidFill>
                  <a:schemeClr val="tx1"/>
                </a:solidFill>
              </a:rPr>
              <a:t>Aamir</a:t>
            </a:r>
            <a:r>
              <a:rPr lang="en-AU" sz="2200" dirty="0" smtClean="0">
                <a:solidFill>
                  <a:schemeClr val="tx1"/>
                </a:solidFill>
              </a:rPr>
              <a:t> Cheema</a:t>
            </a:r>
            <a:endParaRPr lang="en-AU" sz="2200" dirty="0" smtClean="0">
              <a:solidFill>
                <a:schemeClr val="tx2">
                  <a:lumMod val="75000"/>
                </a:schemeClr>
              </a:solidFill>
            </a:endParaRPr>
          </a:p>
        </p:txBody>
      </p:sp>
    </p:spTree>
    <p:extLst>
      <p:ext uri="{BB962C8B-B14F-4D97-AF65-F5344CB8AC3E}">
        <p14:creationId xmlns:p14="http://schemas.microsoft.com/office/powerpoint/2010/main" val="2163823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3581400"/>
          </a:xfrm>
        </p:spPr>
        <p:txBody>
          <a:bodyPr>
            <a:normAutofit fontScale="77500" lnSpcReduction="20000"/>
          </a:bodyPr>
          <a:lstStyle/>
          <a:p>
            <a:pPr marL="0" indent="0">
              <a:buNone/>
            </a:pPr>
            <a:r>
              <a:rPr lang="en-AU" sz="2800" dirty="0" smtClean="0">
                <a:solidFill>
                  <a:srgbClr val="000000"/>
                </a:solidFill>
                <a:latin typeface="CMSS10"/>
              </a:rPr>
              <a:t>Inserting a key x</a:t>
            </a:r>
          </a:p>
          <a:p>
            <a:pPr marL="514350" indent="-514350">
              <a:buFont typeface="+mj-lt"/>
              <a:buAutoNum type="arabicPeriod"/>
            </a:pPr>
            <a:r>
              <a:rPr lang="en-AU" sz="2800" dirty="0">
                <a:solidFill>
                  <a:srgbClr val="000000"/>
                </a:solidFill>
                <a:latin typeface="CMSS10"/>
              </a:rPr>
              <a:t>Traverse the tree as if we are searching for x</a:t>
            </a:r>
          </a:p>
          <a:p>
            <a:pPr marL="514350" indent="-514350">
              <a:buFont typeface="+mj-lt"/>
              <a:buAutoNum type="arabicPeriod"/>
            </a:pPr>
            <a:r>
              <a:rPr lang="en-AU" sz="2800" dirty="0">
                <a:solidFill>
                  <a:srgbClr val="000000"/>
                </a:solidFill>
                <a:latin typeface="CMSS10"/>
              </a:rPr>
              <a:t>If a full node is retrieved during traversal, split it</a:t>
            </a:r>
          </a:p>
          <a:p>
            <a:pPr marL="514350" indent="-514350">
              <a:buFont typeface="+mj-lt"/>
              <a:buAutoNum type="arabicPeriod"/>
            </a:pPr>
            <a:r>
              <a:rPr lang="en-AU" sz="2800" dirty="0">
                <a:solidFill>
                  <a:srgbClr val="000000"/>
                </a:solidFill>
                <a:latin typeface="CMSS10"/>
              </a:rPr>
              <a:t>When a </a:t>
            </a:r>
            <a:r>
              <a:rPr lang="en-AU" sz="2800" dirty="0" smtClean="0">
                <a:solidFill>
                  <a:srgbClr val="000000"/>
                </a:solidFill>
                <a:latin typeface="CMSS10"/>
              </a:rPr>
              <a:t>non-full leaf </a:t>
            </a:r>
            <a:r>
              <a:rPr lang="en-AU" sz="2800" dirty="0">
                <a:solidFill>
                  <a:srgbClr val="000000"/>
                </a:solidFill>
                <a:latin typeface="CMSS10"/>
              </a:rPr>
              <a:t>node is reached, insert x in it</a:t>
            </a:r>
            <a:endParaRPr lang="en-AU" sz="2300" dirty="0">
              <a:solidFill>
                <a:srgbClr val="000000"/>
              </a:solidFill>
              <a:latin typeface="CMSS10"/>
            </a:endParaRPr>
          </a:p>
          <a:p>
            <a:pPr marL="0" indent="0">
              <a:buNone/>
            </a:pPr>
            <a:r>
              <a:rPr lang="en-AU" sz="2800" dirty="0" smtClean="0">
                <a:solidFill>
                  <a:srgbClr val="000000"/>
                </a:solidFill>
                <a:latin typeface="CMSS10"/>
              </a:rPr>
              <a:t>Example: Insert 17</a:t>
            </a:r>
          </a:p>
          <a:p>
            <a:r>
              <a:rPr lang="en-AU" sz="2800" dirty="0" smtClean="0">
                <a:solidFill>
                  <a:srgbClr val="000000"/>
                </a:solidFill>
                <a:latin typeface="CMSS10"/>
              </a:rPr>
              <a:t>Root is not full, access its relevant child</a:t>
            </a:r>
          </a:p>
          <a:p>
            <a:r>
              <a:rPr lang="en-AU" sz="2800" dirty="0" smtClean="0">
                <a:solidFill>
                  <a:srgbClr val="000000"/>
                </a:solidFill>
                <a:latin typeface="CMSS10"/>
              </a:rPr>
              <a:t>The leaf is full, split it</a:t>
            </a:r>
            <a:endParaRPr lang="en-AU" sz="2300" dirty="0" smtClean="0">
              <a:solidFill>
                <a:srgbClr val="000000"/>
              </a:solidFill>
              <a:latin typeface="CMSS10"/>
            </a:endParaRPr>
          </a:p>
          <a:p>
            <a:pPr marL="548640" lvl="3" indent="-274320">
              <a:buClr>
                <a:schemeClr val="accent1"/>
              </a:buClr>
              <a:buSzPct val="85000"/>
              <a:buFont typeface="Wingdings 2"/>
              <a:buChar char=""/>
            </a:pPr>
            <a:r>
              <a:rPr lang="en-AU" sz="2600" dirty="0">
                <a:solidFill>
                  <a:srgbClr val="000000"/>
                </a:solidFill>
                <a:latin typeface="CMSS10"/>
              </a:rPr>
              <a:t>Move 20 to parent and add pointers</a:t>
            </a:r>
          </a:p>
          <a:p>
            <a:r>
              <a:rPr lang="en-AU" sz="2800" dirty="0" smtClean="0">
                <a:solidFill>
                  <a:srgbClr val="000000"/>
                </a:solidFill>
                <a:latin typeface="CMSS10"/>
              </a:rPr>
              <a:t>Access next relevant node</a:t>
            </a:r>
          </a:p>
          <a:p>
            <a:r>
              <a:rPr lang="en-AU" sz="2800" dirty="0" smtClean="0">
                <a:solidFill>
                  <a:srgbClr val="000000"/>
                </a:solidFill>
                <a:latin typeface="CMSS10"/>
              </a:rPr>
              <a:t>The leaf is non-full, insert 17</a:t>
            </a:r>
          </a:p>
          <a:p>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a:stCxn id="46" idx="1"/>
          </p:cNvCxnSpPr>
          <p:nvPr/>
        </p:nvCxnSpPr>
        <p:spPr>
          <a:xfrm flipH="1">
            <a:off x="1128751" y="4457700"/>
            <a:ext cx="2300249"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2057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276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396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41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486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5943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553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010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114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33644" cy="369332"/>
          </a:xfrm>
          <a:prstGeom prst="rect">
            <a:avLst/>
          </a:prstGeom>
          <a:noFill/>
        </p:spPr>
        <p:txBody>
          <a:bodyPr wrap="none" rtlCol="0">
            <a:spAutoFit/>
          </a:bodyPr>
          <a:lstStyle/>
          <a:p>
            <a:r>
              <a:rPr lang="en-AU" b="1" dirty="0" smtClean="0">
                <a:solidFill>
                  <a:srgbClr val="FF0000"/>
                </a:solidFill>
              </a:rPr>
              <a:t>Insert 17</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7" idx="3"/>
          </p:cNvCxnSpPr>
          <p:nvPr/>
        </p:nvCxnSpPr>
        <p:spPr>
          <a:xfrm>
            <a:off x="4343400" y="4457700"/>
            <a:ext cx="76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029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spTree>
    <p:extLst>
      <p:ext uri="{BB962C8B-B14F-4D97-AF65-F5344CB8AC3E}">
        <p14:creationId xmlns:p14="http://schemas.microsoft.com/office/powerpoint/2010/main" val="221063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6"/>
                                        </p:tgtEl>
                                        <p:attrNameLst>
                                          <p:attrName>fillcolor</p:attrName>
                                        </p:attrNameLst>
                                      </p:cBhvr>
                                      <p:to>
                                        <a:schemeClr val="accent2"/>
                                      </p:to>
                                    </p:animClr>
                                    <p:set>
                                      <p:cBhvr>
                                        <p:cTn id="7" dur="2000" fill="hold"/>
                                        <p:tgtEl>
                                          <p:spTgt spid="46"/>
                                        </p:tgtEl>
                                        <p:attrNameLst>
                                          <p:attrName>fill.type</p:attrName>
                                        </p:attrNameLst>
                                      </p:cBhvr>
                                      <p:to>
                                        <p:strVal val="solid"/>
                                      </p:to>
                                    </p:set>
                                    <p:set>
                                      <p:cBhvr>
                                        <p:cTn id="8" dur="2000" fill="hold"/>
                                        <p:tgtEl>
                                          <p:spTgt spid="4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7"/>
                                        </p:tgtEl>
                                        <p:attrNameLst>
                                          <p:attrName>fillcolor</p:attrName>
                                        </p:attrNameLst>
                                      </p:cBhvr>
                                      <p:to>
                                        <a:schemeClr val="accent2"/>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8"/>
                                        </p:tgtEl>
                                        <p:attrNameLst>
                                          <p:attrName>fillcolor</p:attrName>
                                        </p:attrNameLst>
                                      </p:cBhvr>
                                      <p:to>
                                        <a:schemeClr val="accent2"/>
                                      </p:to>
                                    </p:animClr>
                                    <p:set>
                                      <p:cBhvr>
                                        <p:cTn id="15" dur="2000" fill="hold"/>
                                        <p:tgtEl>
                                          <p:spTgt spid="48"/>
                                        </p:tgtEl>
                                        <p:attrNameLst>
                                          <p:attrName>fill.type</p:attrName>
                                        </p:attrNameLst>
                                      </p:cBhvr>
                                      <p:to>
                                        <p:strVal val="solid"/>
                                      </p:to>
                                    </p:set>
                                    <p:set>
                                      <p:cBhvr>
                                        <p:cTn id="16" dur="2000" fill="hold"/>
                                        <p:tgtEl>
                                          <p:spTgt spid="4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41"/>
                                        </p:tgtEl>
                                        <p:attrNameLst>
                                          <p:attrName>fillcolor</p:attrName>
                                        </p:attrNameLst>
                                      </p:cBhvr>
                                      <p:to>
                                        <a:schemeClr val="accent2"/>
                                      </p:to>
                                    </p:animClr>
                                    <p:set>
                                      <p:cBhvr>
                                        <p:cTn id="19" dur="2000" fill="hold"/>
                                        <p:tgtEl>
                                          <p:spTgt spid="41"/>
                                        </p:tgtEl>
                                        <p:attrNameLst>
                                          <p:attrName>fill.type</p:attrName>
                                        </p:attrNameLst>
                                      </p:cBhvr>
                                      <p:to>
                                        <p:strVal val="solid"/>
                                      </p:to>
                                    </p:set>
                                    <p:set>
                                      <p:cBhvr>
                                        <p:cTn id="20" dur="2000" fill="hold"/>
                                        <p:tgtEl>
                                          <p:spTgt spid="4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49"/>
                                        </p:tgtEl>
                                        <p:attrNameLst>
                                          <p:attrName>fillcolor</p:attrName>
                                        </p:attrNameLst>
                                      </p:cBhvr>
                                      <p:to>
                                        <a:schemeClr val="accent2"/>
                                      </p:to>
                                    </p:animClr>
                                    <p:set>
                                      <p:cBhvr>
                                        <p:cTn id="23" dur="2000" fill="hold"/>
                                        <p:tgtEl>
                                          <p:spTgt spid="49"/>
                                        </p:tgtEl>
                                        <p:attrNameLst>
                                          <p:attrName>fill.type</p:attrName>
                                        </p:attrNameLst>
                                      </p:cBhvr>
                                      <p:to>
                                        <p:strVal val="solid"/>
                                      </p:to>
                                    </p:set>
                                    <p:set>
                                      <p:cBhvr>
                                        <p:cTn id="24" dur="2000" fill="hold"/>
                                        <p:tgtEl>
                                          <p:spTgt spid="49"/>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39"/>
                                        </p:tgtEl>
                                        <p:attrNameLst>
                                          <p:attrName>fillcolor</p:attrName>
                                        </p:attrNameLst>
                                      </p:cBhvr>
                                      <p:to>
                                        <a:schemeClr val="accent2"/>
                                      </p:to>
                                    </p:animClr>
                                    <p:set>
                                      <p:cBhvr>
                                        <p:cTn id="27" dur="2000" fill="hold"/>
                                        <p:tgtEl>
                                          <p:spTgt spid="39"/>
                                        </p:tgtEl>
                                        <p:attrNameLst>
                                          <p:attrName>fill.type</p:attrName>
                                        </p:attrNameLst>
                                      </p:cBhvr>
                                      <p:to>
                                        <p:strVal val="solid"/>
                                      </p:to>
                                    </p:set>
                                    <p:set>
                                      <p:cBhvr>
                                        <p:cTn id="28" dur="2000" fill="hold"/>
                                        <p:tgtEl>
                                          <p:spTgt spid="39"/>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40"/>
                                        </p:tgtEl>
                                        <p:attrNameLst>
                                          <p:attrName>fillcolor</p:attrName>
                                        </p:attrNameLst>
                                      </p:cBhvr>
                                      <p:to>
                                        <a:schemeClr val="accent2"/>
                                      </p:to>
                                    </p:animClr>
                                    <p:set>
                                      <p:cBhvr>
                                        <p:cTn id="31" dur="2000" fill="hold"/>
                                        <p:tgtEl>
                                          <p:spTgt spid="40"/>
                                        </p:tgtEl>
                                        <p:attrNameLst>
                                          <p:attrName>fill.type</p:attrName>
                                        </p:attrNameLst>
                                      </p:cBhvr>
                                      <p:to>
                                        <p:strVal val="solid"/>
                                      </p:to>
                                    </p:set>
                                    <p:set>
                                      <p:cBhvr>
                                        <p:cTn id="32" dur="2000" fill="hold"/>
                                        <p:tgtEl>
                                          <p:spTgt spid="4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2514600"/>
          </a:xfrm>
        </p:spPr>
        <p:txBody>
          <a:bodyPr>
            <a:normAutofit/>
          </a:bodyPr>
          <a:lstStyle/>
          <a:p>
            <a:pPr marL="0" indent="0">
              <a:buNone/>
            </a:pPr>
            <a:r>
              <a:rPr lang="en-AU" sz="2800" dirty="0" smtClean="0">
                <a:solidFill>
                  <a:srgbClr val="000000"/>
                </a:solidFill>
                <a:latin typeface="CMSS10"/>
              </a:rPr>
              <a:t>Example: Insert 12</a:t>
            </a:r>
          </a:p>
          <a:p>
            <a:r>
              <a:rPr lang="en-AU" sz="2800" dirty="0" smtClean="0">
                <a:solidFill>
                  <a:srgbClr val="000000"/>
                </a:solidFill>
                <a:latin typeface="CMSS10"/>
              </a:rPr>
              <a:t>Root is full, split it</a:t>
            </a:r>
          </a:p>
          <a:p>
            <a:pPr lvl="1"/>
            <a:r>
              <a:rPr lang="en-AU" sz="2300" dirty="0" smtClean="0">
                <a:solidFill>
                  <a:srgbClr val="000000"/>
                </a:solidFill>
                <a:latin typeface="CMSS10"/>
              </a:rPr>
              <a:t>i.e., move median to a new root node and add pointers</a:t>
            </a:r>
          </a:p>
          <a:p>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a:stCxn id="46" idx="1"/>
          </p:cNvCxnSpPr>
          <p:nvPr/>
        </p:nvCxnSpPr>
        <p:spPr>
          <a:xfrm flipH="1">
            <a:off x="1128751" y="4457700"/>
            <a:ext cx="2300249"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2057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276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396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41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486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5943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553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010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114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33644" cy="369332"/>
          </a:xfrm>
          <a:prstGeom prst="rect">
            <a:avLst/>
          </a:prstGeom>
          <a:noFill/>
        </p:spPr>
        <p:txBody>
          <a:bodyPr wrap="none" rtlCol="0">
            <a:spAutoFit/>
          </a:bodyPr>
          <a:lstStyle/>
          <a:p>
            <a:r>
              <a:rPr lang="en-AU" b="1" dirty="0" smtClean="0">
                <a:solidFill>
                  <a:srgbClr val="FF0000"/>
                </a:solidFill>
              </a:rPr>
              <a:t>Insert 12</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7" idx="3"/>
          </p:cNvCxnSpPr>
          <p:nvPr/>
        </p:nvCxnSpPr>
        <p:spPr>
          <a:xfrm>
            <a:off x="4343400" y="4457700"/>
            <a:ext cx="76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029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92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6"/>
                                        </p:tgtEl>
                                        <p:attrNameLst>
                                          <p:attrName>fillcolor</p:attrName>
                                        </p:attrNameLst>
                                      </p:cBhvr>
                                      <p:to>
                                        <a:schemeClr val="accent2"/>
                                      </p:to>
                                    </p:animClr>
                                    <p:set>
                                      <p:cBhvr>
                                        <p:cTn id="7" dur="2000" fill="hold"/>
                                        <p:tgtEl>
                                          <p:spTgt spid="46"/>
                                        </p:tgtEl>
                                        <p:attrNameLst>
                                          <p:attrName>fill.type</p:attrName>
                                        </p:attrNameLst>
                                      </p:cBhvr>
                                      <p:to>
                                        <p:strVal val="solid"/>
                                      </p:to>
                                    </p:set>
                                    <p:set>
                                      <p:cBhvr>
                                        <p:cTn id="8" dur="2000" fill="hold"/>
                                        <p:tgtEl>
                                          <p:spTgt spid="4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7"/>
                                        </p:tgtEl>
                                        <p:attrNameLst>
                                          <p:attrName>fillcolor</p:attrName>
                                        </p:attrNameLst>
                                      </p:cBhvr>
                                      <p:to>
                                        <a:schemeClr val="accent2"/>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8"/>
                                        </p:tgtEl>
                                        <p:attrNameLst>
                                          <p:attrName>fillcolor</p:attrName>
                                        </p:attrNameLst>
                                      </p:cBhvr>
                                      <p:to>
                                        <a:schemeClr val="accent2"/>
                                      </p:to>
                                    </p:animClr>
                                    <p:set>
                                      <p:cBhvr>
                                        <p:cTn id="15" dur="2000" fill="hold"/>
                                        <p:tgtEl>
                                          <p:spTgt spid="48"/>
                                        </p:tgtEl>
                                        <p:attrNameLst>
                                          <p:attrName>fill.type</p:attrName>
                                        </p:attrNameLst>
                                      </p:cBhvr>
                                      <p:to>
                                        <p:strVal val="solid"/>
                                      </p:to>
                                    </p:set>
                                    <p:set>
                                      <p:cBhvr>
                                        <p:cTn id="16" dur="2000" fill="hold"/>
                                        <p:tgtEl>
                                          <p:spTgt spid="4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41"/>
                                        </p:tgtEl>
                                        <p:attrNameLst>
                                          <p:attrName>fillcolor</p:attrName>
                                        </p:attrNameLst>
                                      </p:cBhvr>
                                      <p:to>
                                        <a:schemeClr val="accent2"/>
                                      </p:to>
                                    </p:animClr>
                                    <p:set>
                                      <p:cBhvr>
                                        <p:cTn id="19" dur="2000" fill="hold"/>
                                        <p:tgtEl>
                                          <p:spTgt spid="41"/>
                                        </p:tgtEl>
                                        <p:attrNameLst>
                                          <p:attrName>fill.type</p:attrName>
                                        </p:attrNameLst>
                                      </p:cBhvr>
                                      <p:to>
                                        <p:strVal val="solid"/>
                                      </p:to>
                                    </p:set>
                                    <p:set>
                                      <p:cBhvr>
                                        <p:cTn id="20" dur="2000" fill="hold"/>
                                        <p:tgtEl>
                                          <p:spTgt spid="4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49"/>
                                        </p:tgtEl>
                                        <p:attrNameLst>
                                          <p:attrName>fillcolor</p:attrName>
                                        </p:attrNameLst>
                                      </p:cBhvr>
                                      <p:to>
                                        <a:schemeClr val="accent2"/>
                                      </p:to>
                                    </p:animClr>
                                    <p:set>
                                      <p:cBhvr>
                                        <p:cTn id="23" dur="2000" fill="hold"/>
                                        <p:tgtEl>
                                          <p:spTgt spid="49"/>
                                        </p:tgtEl>
                                        <p:attrNameLst>
                                          <p:attrName>fill.type</p:attrName>
                                        </p:attrNameLst>
                                      </p:cBhvr>
                                      <p:to>
                                        <p:strVal val="solid"/>
                                      </p:to>
                                    </p:set>
                                    <p:set>
                                      <p:cBhvr>
                                        <p:cTn id="24" dur="2000" fill="hold"/>
                                        <p:tgtEl>
                                          <p:spTgt spid="4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 1.2951E-6 L 0 -0.11656 " pathEditMode="relative" rAng="0" ptsTypes="AA">
                                      <p:cBhvr>
                                        <p:cTn id="34" dur="2000" fill="hold"/>
                                        <p:tgtEl>
                                          <p:spTgt spid="48"/>
                                        </p:tgtEl>
                                        <p:attrNameLst>
                                          <p:attrName>ppt_x</p:attrName>
                                          <p:attrName>ppt_y</p:attrName>
                                        </p:attrNameLst>
                                      </p:cBhvr>
                                      <p:rCtr x="0" y="-5828"/>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2514600"/>
          </a:xfrm>
        </p:spPr>
        <p:txBody>
          <a:bodyPr>
            <a:normAutofit fontScale="92500" lnSpcReduction="10000"/>
          </a:bodyPr>
          <a:lstStyle/>
          <a:p>
            <a:pPr marL="0" indent="0">
              <a:buNone/>
            </a:pPr>
            <a:r>
              <a:rPr lang="en-AU" sz="2800" dirty="0" smtClean="0">
                <a:solidFill>
                  <a:srgbClr val="000000"/>
                </a:solidFill>
                <a:latin typeface="CMSS10"/>
              </a:rPr>
              <a:t>Example: Insert 12</a:t>
            </a:r>
          </a:p>
          <a:p>
            <a:r>
              <a:rPr lang="en-AU" sz="2800" dirty="0" smtClean="0">
                <a:solidFill>
                  <a:srgbClr val="000000"/>
                </a:solidFill>
                <a:latin typeface="CMSS10"/>
              </a:rPr>
              <a:t>Root is full, split it</a:t>
            </a:r>
          </a:p>
          <a:p>
            <a:pPr marL="548640" lvl="2">
              <a:buClr>
                <a:schemeClr val="accent1"/>
              </a:buClr>
              <a:buSzPct val="85000"/>
              <a:buFont typeface="Wingdings 2"/>
              <a:buChar char=""/>
            </a:pPr>
            <a:r>
              <a:rPr lang="en-AU" sz="2100" dirty="0">
                <a:solidFill>
                  <a:srgbClr val="000000"/>
                </a:solidFill>
                <a:latin typeface="CMSS10"/>
              </a:rPr>
              <a:t>i.e., move median to a new root node and add pointers</a:t>
            </a:r>
          </a:p>
          <a:p>
            <a:r>
              <a:rPr lang="en-AU" sz="2800" dirty="0" smtClean="0">
                <a:solidFill>
                  <a:srgbClr val="000000"/>
                </a:solidFill>
                <a:latin typeface="CMSS10"/>
              </a:rPr>
              <a:t>Access the relevant node</a:t>
            </a:r>
          </a:p>
          <a:p>
            <a:r>
              <a:rPr lang="en-AU" sz="2800" dirty="0" smtClean="0">
                <a:solidFill>
                  <a:srgbClr val="000000"/>
                </a:solidFill>
                <a:latin typeface="CMSS10"/>
              </a:rPr>
              <a:t>It cannot be full, access next relevant node</a:t>
            </a:r>
          </a:p>
          <a:p>
            <a:r>
              <a:rPr lang="en-AU" sz="2800" dirty="0" smtClean="0">
                <a:solidFill>
                  <a:srgbClr val="000000"/>
                </a:solidFill>
                <a:latin typeface="CMSS10"/>
              </a:rPr>
              <a:t>It is a non-full leaf, insert here</a:t>
            </a:r>
          </a:p>
          <a:p>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a:stCxn id="46" idx="1"/>
          </p:cNvCxnSpPr>
          <p:nvPr/>
        </p:nvCxnSpPr>
        <p:spPr>
          <a:xfrm flipH="1">
            <a:off x="1128751" y="4457700"/>
            <a:ext cx="2300249"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2057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276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396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41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486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5943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553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010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114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33644" cy="369332"/>
          </a:xfrm>
          <a:prstGeom prst="rect">
            <a:avLst/>
          </a:prstGeom>
          <a:noFill/>
        </p:spPr>
        <p:txBody>
          <a:bodyPr wrap="none" rtlCol="0">
            <a:spAutoFit/>
          </a:bodyPr>
          <a:lstStyle/>
          <a:p>
            <a:r>
              <a:rPr lang="en-AU" b="1" dirty="0" smtClean="0">
                <a:solidFill>
                  <a:srgbClr val="FF0000"/>
                </a:solidFill>
              </a:rPr>
              <a:t>Insert 12</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029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51361" y="4467133"/>
            <a:ext cx="0" cy="8572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5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8"/>
                                        </p:tgtEl>
                                        <p:attrNameLst>
                                          <p:attrName>fillcolor</p:attrName>
                                        </p:attrNameLst>
                                      </p:cBhvr>
                                      <p:to>
                                        <a:schemeClr val="accent2"/>
                                      </p:to>
                                    </p:animClr>
                                    <p:set>
                                      <p:cBhvr>
                                        <p:cTn id="7" dur="2000" fill="hold"/>
                                        <p:tgtEl>
                                          <p:spTgt spid="48"/>
                                        </p:tgtEl>
                                        <p:attrNameLst>
                                          <p:attrName>fill.type</p:attrName>
                                        </p:attrNameLst>
                                      </p:cBhvr>
                                      <p:to>
                                        <p:strVal val="solid"/>
                                      </p:to>
                                    </p:set>
                                    <p:set>
                                      <p:cBhvr>
                                        <p:cTn id="8" dur="2000" fill="hold"/>
                                        <p:tgtEl>
                                          <p:spTgt spid="4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mph" presetSubtype="0" fill="hold" nodeType="clickEffect">
                                  <p:stCondLst>
                                    <p:cond delay="0"/>
                                  </p:stCondLst>
                                  <p:childTnLst>
                                    <p:animClr clrSpc="hsl" dir="cw">
                                      <p:cBhvr override="childStyle">
                                        <p:cTn id="16" dur="500" fill="hold"/>
                                        <p:tgtEl>
                                          <p:spTgt spid="53"/>
                                        </p:tgtEl>
                                        <p:attrNameLst>
                                          <p:attrName>style.color</p:attrName>
                                        </p:attrNameLst>
                                      </p:cBhvr>
                                      <p:by>
                                        <p:hsl h="7200000" s="0" l="0"/>
                                      </p:by>
                                    </p:animClr>
                                    <p:animClr clrSpc="hsl" dir="cw">
                                      <p:cBhvr>
                                        <p:cTn id="17" dur="500" fill="hold"/>
                                        <p:tgtEl>
                                          <p:spTgt spid="53"/>
                                        </p:tgtEl>
                                        <p:attrNameLst>
                                          <p:attrName>fillcolor</p:attrName>
                                        </p:attrNameLst>
                                      </p:cBhvr>
                                      <p:by>
                                        <p:hsl h="7200000" s="0" l="0"/>
                                      </p:by>
                                    </p:animClr>
                                    <p:animClr clrSpc="hsl" dir="cw">
                                      <p:cBhvr>
                                        <p:cTn id="18" dur="500" fill="hold"/>
                                        <p:tgtEl>
                                          <p:spTgt spid="53"/>
                                        </p:tgtEl>
                                        <p:attrNameLst>
                                          <p:attrName>stroke.color</p:attrName>
                                        </p:attrNameLst>
                                      </p:cBhvr>
                                      <p:by>
                                        <p:hsl h="7200000" s="0" l="0"/>
                                      </p:by>
                                    </p:animClr>
                                    <p:set>
                                      <p:cBhvr>
                                        <p:cTn id="19" dur="500" fill="hold"/>
                                        <p:tgtEl>
                                          <p:spTgt spid="53"/>
                                        </p:tgtEl>
                                        <p:attrNameLst>
                                          <p:attrName>fill.type</p:attrName>
                                        </p:attrNameLst>
                                      </p:cBhvr>
                                      <p:to>
                                        <p:strVal val="solid"/>
                                      </p:to>
                                    </p:set>
                                  </p:childTnLst>
                                </p:cTn>
                              </p:par>
                              <p:par>
                                <p:cTn id="20" presetID="1" presetClass="emph" presetSubtype="2" fill="hold" nodeType="withEffect">
                                  <p:stCondLst>
                                    <p:cond delay="0"/>
                                  </p:stCondLst>
                                  <p:childTnLst>
                                    <p:animClr clrSpc="rgb" dir="cw">
                                      <p:cBhvr>
                                        <p:cTn id="21" dur="2000" fill="hold"/>
                                        <p:tgtEl>
                                          <p:spTgt spid="46"/>
                                        </p:tgtEl>
                                        <p:attrNameLst>
                                          <p:attrName>fillcolor</p:attrName>
                                        </p:attrNameLst>
                                      </p:cBhvr>
                                      <p:to>
                                        <a:schemeClr val="accent2"/>
                                      </p:to>
                                    </p:animClr>
                                    <p:set>
                                      <p:cBhvr>
                                        <p:cTn id="22" dur="2000" fill="hold"/>
                                        <p:tgtEl>
                                          <p:spTgt spid="46"/>
                                        </p:tgtEl>
                                        <p:attrNameLst>
                                          <p:attrName>fill.type</p:attrName>
                                        </p:attrNameLst>
                                      </p:cBhvr>
                                      <p:to>
                                        <p:strVal val="solid"/>
                                      </p:to>
                                    </p:set>
                                    <p:set>
                                      <p:cBhvr>
                                        <p:cTn id="23" dur="2000" fill="hold"/>
                                        <p:tgtEl>
                                          <p:spTgt spid="46"/>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2000" fill="hold"/>
                                        <p:tgtEl>
                                          <p:spTgt spid="47"/>
                                        </p:tgtEl>
                                        <p:attrNameLst>
                                          <p:attrName>fillcolor</p:attrName>
                                        </p:attrNameLst>
                                      </p:cBhvr>
                                      <p:to>
                                        <a:schemeClr val="accent2"/>
                                      </p:to>
                                    </p:animClr>
                                    <p:set>
                                      <p:cBhvr>
                                        <p:cTn id="26" dur="2000" fill="hold"/>
                                        <p:tgtEl>
                                          <p:spTgt spid="47"/>
                                        </p:tgtEl>
                                        <p:attrNameLst>
                                          <p:attrName>fill.type</p:attrName>
                                        </p:attrNameLst>
                                      </p:cBhvr>
                                      <p:to>
                                        <p:strVal val="solid"/>
                                      </p:to>
                                    </p:set>
                                    <p:set>
                                      <p:cBhvr>
                                        <p:cTn id="27" dur="2000" fill="hold"/>
                                        <p:tgtEl>
                                          <p:spTgt spid="47"/>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1" presetClass="emph" presetSubtype="0" fill="hold" nodeType="clickEffect">
                                  <p:stCondLst>
                                    <p:cond delay="0"/>
                                  </p:stCondLst>
                                  <p:childTnLst>
                                    <p:animClr clrSpc="hsl" dir="cw">
                                      <p:cBhvr override="childStyle">
                                        <p:cTn id="35" dur="500" fill="hold"/>
                                        <p:tgtEl>
                                          <p:spTgt spid="16"/>
                                        </p:tgtEl>
                                        <p:attrNameLst>
                                          <p:attrName>style.color</p:attrName>
                                        </p:attrNameLst>
                                      </p:cBhvr>
                                      <p:by>
                                        <p:hsl h="7200000" s="0" l="0"/>
                                      </p:by>
                                    </p:animClr>
                                    <p:animClr clrSpc="hsl" dir="cw">
                                      <p:cBhvr>
                                        <p:cTn id="36" dur="500" fill="hold"/>
                                        <p:tgtEl>
                                          <p:spTgt spid="16"/>
                                        </p:tgtEl>
                                        <p:attrNameLst>
                                          <p:attrName>fillcolor</p:attrName>
                                        </p:attrNameLst>
                                      </p:cBhvr>
                                      <p:by>
                                        <p:hsl h="7200000" s="0" l="0"/>
                                      </p:by>
                                    </p:animClr>
                                    <p:animClr clrSpc="hsl" dir="cw">
                                      <p:cBhvr>
                                        <p:cTn id="37" dur="500" fill="hold"/>
                                        <p:tgtEl>
                                          <p:spTgt spid="16"/>
                                        </p:tgtEl>
                                        <p:attrNameLst>
                                          <p:attrName>stroke.color</p:attrName>
                                        </p:attrNameLst>
                                      </p:cBhvr>
                                      <p:by>
                                        <p:hsl h="7200000" s="0" l="0"/>
                                      </p:by>
                                    </p:animClr>
                                    <p:set>
                                      <p:cBhvr>
                                        <p:cTn id="38" dur="500" fill="hold"/>
                                        <p:tgtEl>
                                          <p:spTgt spid="16"/>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35"/>
                                        </p:tgtEl>
                                        <p:attrNameLst>
                                          <p:attrName>fillcolor</p:attrName>
                                        </p:attrNameLst>
                                      </p:cBhvr>
                                      <p:to>
                                        <a:schemeClr val="accent2"/>
                                      </p:to>
                                    </p:animClr>
                                    <p:set>
                                      <p:cBhvr>
                                        <p:cTn id="43" dur="2000" fill="hold"/>
                                        <p:tgtEl>
                                          <p:spTgt spid="35"/>
                                        </p:tgtEl>
                                        <p:attrNameLst>
                                          <p:attrName>fill.type</p:attrName>
                                        </p:attrNameLst>
                                      </p:cBhvr>
                                      <p:to>
                                        <p:strVal val="solid"/>
                                      </p:to>
                                    </p:set>
                                    <p:set>
                                      <p:cBhvr>
                                        <p:cTn id="44" dur="2000" fill="hold"/>
                                        <p:tgtEl>
                                          <p:spTgt spid="3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36"/>
                                        </p:tgtEl>
                                        <p:attrNameLst>
                                          <p:attrName>fillcolor</p:attrName>
                                        </p:attrNameLst>
                                      </p:cBhvr>
                                      <p:to>
                                        <a:schemeClr val="accent2"/>
                                      </p:to>
                                    </p:animClr>
                                    <p:set>
                                      <p:cBhvr>
                                        <p:cTn id="47" dur="2000" fill="hold"/>
                                        <p:tgtEl>
                                          <p:spTgt spid="36"/>
                                        </p:tgtEl>
                                        <p:attrNameLst>
                                          <p:attrName>fill.type</p:attrName>
                                        </p:attrNameLst>
                                      </p:cBhvr>
                                      <p:to>
                                        <p:strVal val="solid"/>
                                      </p:to>
                                    </p:set>
                                    <p:set>
                                      <p:cBhvr>
                                        <p:cTn id="48" dur="2000" fill="hold"/>
                                        <p:tgtEl>
                                          <p:spTgt spid="36"/>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2514600"/>
          </a:xfrm>
        </p:spPr>
        <p:txBody>
          <a:bodyPr>
            <a:normAutofit fontScale="92500" lnSpcReduction="10000"/>
          </a:bodyPr>
          <a:lstStyle/>
          <a:p>
            <a:pPr marL="0" indent="0">
              <a:buNone/>
            </a:pPr>
            <a:r>
              <a:rPr lang="en-AU" sz="2800" dirty="0" smtClean="0">
                <a:solidFill>
                  <a:srgbClr val="000000"/>
                </a:solidFill>
                <a:latin typeface="CMSS10"/>
              </a:rPr>
              <a:t>Example: Insert 12</a:t>
            </a:r>
          </a:p>
          <a:p>
            <a:r>
              <a:rPr lang="en-AU" sz="2800" dirty="0" smtClean="0">
                <a:solidFill>
                  <a:srgbClr val="000000"/>
                </a:solidFill>
                <a:latin typeface="CMSS10"/>
              </a:rPr>
              <a:t>Root is full, split it</a:t>
            </a:r>
          </a:p>
          <a:p>
            <a:pPr marL="548640" lvl="2">
              <a:buClr>
                <a:schemeClr val="accent1"/>
              </a:buClr>
              <a:buSzPct val="85000"/>
              <a:buFont typeface="Wingdings 2"/>
              <a:buChar char=""/>
            </a:pPr>
            <a:r>
              <a:rPr lang="en-AU" sz="2100" dirty="0">
                <a:solidFill>
                  <a:srgbClr val="000000"/>
                </a:solidFill>
                <a:latin typeface="CMSS10"/>
              </a:rPr>
              <a:t>i.e., move median to a new root node and add pointers</a:t>
            </a:r>
          </a:p>
          <a:p>
            <a:r>
              <a:rPr lang="en-AU" sz="2800" dirty="0" smtClean="0">
                <a:solidFill>
                  <a:srgbClr val="000000"/>
                </a:solidFill>
                <a:latin typeface="CMSS10"/>
              </a:rPr>
              <a:t>Access the relevant node</a:t>
            </a:r>
          </a:p>
          <a:p>
            <a:r>
              <a:rPr lang="en-AU" sz="2800" dirty="0" smtClean="0">
                <a:solidFill>
                  <a:srgbClr val="000000"/>
                </a:solidFill>
                <a:latin typeface="CMSS10"/>
              </a:rPr>
              <a:t>It cannot be full, access next relevant node</a:t>
            </a:r>
          </a:p>
          <a:p>
            <a:r>
              <a:rPr lang="en-AU" sz="2800" dirty="0" smtClean="0">
                <a:solidFill>
                  <a:srgbClr val="000000"/>
                </a:solidFill>
                <a:latin typeface="CMSS10"/>
              </a:rPr>
              <a:t>It is a non-full leaf, insert here</a:t>
            </a:r>
          </a:p>
          <a:p>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a:stCxn id="46" idx="1"/>
          </p:cNvCxnSpPr>
          <p:nvPr/>
        </p:nvCxnSpPr>
        <p:spPr>
          <a:xfrm flipH="1">
            <a:off x="1128751" y="4457700"/>
            <a:ext cx="2300249"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2057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114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33644" cy="369332"/>
          </a:xfrm>
          <a:prstGeom prst="rect">
            <a:avLst/>
          </a:prstGeom>
          <a:noFill/>
        </p:spPr>
        <p:txBody>
          <a:bodyPr wrap="none" rtlCol="0">
            <a:spAutoFit/>
          </a:bodyPr>
          <a:lstStyle/>
          <a:p>
            <a:r>
              <a:rPr lang="en-AU" b="1" dirty="0" smtClean="0">
                <a:solidFill>
                  <a:srgbClr val="FF0000"/>
                </a:solidFill>
              </a:rPr>
              <a:t>Insert 12</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58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cxnSp>
        <p:nvCxnSpPr>
          <p:cNvPr id="56" name="Straight Arrow Connector 55"/>
          <p:cNvCxnSpPr/>
          <p:nvPr/>
        </p:nvCxnSpPr>
        <p:spPr>
          <a:xfrm>
            <a:off x="4351361" y="4467133"/>
            <a:ext cx="0" cy="8572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86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8"/>
                                        </p:tgtEl>
                                        <p:attrNameLst>
                                          <p:attrName>fillcolor</p:attrName>
                                        </p:attrNameLst>
                                      </p:cBhvr>
                                      <p:to>
                                        <a:schemeClr val="accent2"/>
                                      </p:to>
                                    </p:animClr>
                                    <p:set>
                                      <p:cBhvr>
                                        <p:cTn id="7" dur="2000" fill="hold"/>
                                        <p:tgtEl>
                                          <p:spTgt spid="48"/>
                                        </p:tgtEl>
                                        <p:attrNameLst>
                                          <p:attrName>fill.type</p:attrName>
                                        </p:attrNameLst>
                                      </p:cBhvr>
                                      <p:to>
                                        <p:strVal val="solid"/>
                                      </p:to>
                                    </p:set>
                                    <p:set>
                                      <p:cBhvr>
                                        <p:cTn id="8" dur="2000" fill="hold"/>
                                        <p:tgtEl>
                                          <p:spTgt spid="48"/>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7"/>
                                        </p:tgtEl>
                                        <p:attrNameLst>
                                          <p:attrName>fillcolor</p:attrName>
                                        </p:attrNameLst>
                                      </p:cBhvr>
                                      <p:to>
                                        <a:schemeClr val="accent2"/>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6"/>
                                        </p:tgtEl>
                                        <p:attrNameLst>
                                          <p:attrName>fillcolor</p:attrName>
                                        </p:attrNameLst>
                                      </p:cBhvr>
                                      <p:to>
                                        <a:schemeClr val="accent2"/>
                                      </p:to>
                                    </p:animClr>
                                    <p:set>
                                      <p:cBhvr>
                                        <p:cTn id="15" dur="2000" fill="hold"/>
                                        <p:tgtEl>
                                          <p:spTgt spid="46"/>
                                        </p:tgtEl>
                                        <p:attrNameLst>
                                          <p:attrName>fill.type</p:attrName>
                                        </p:attrNameLst>
                                      </p:cBhvr>
                                      <p:to>
                                        <p:strVal val="solid"/>
                                      </p:to>
                                    </p:set>
                                    <p:set>
                                      <p:cBhvr>
                                        <p:cTn id="16" dur="2000" fill="hold"/>
                                        <p:tgtEl>
                                          <p:spTgt spid="46"/>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35"/>
                                        </p:tgtEl>
                                        <p:attrNameLst>
                                          <p:attrName>fillcolor</p:attrName>
                                        </p:attrNameLst>
                                      </p:cBhvr>
                                      <p:to>
                                        <a:schemeClr val="accent2"/>
                                      </p:to>
                                    </p:animClr>
                                    <p:set>
                                      <p:cBhvr>
                                        <p:cTn id="19" dur="2000" fill="hold"/>
                                        <p:tgtEl>
                                          <p:spTgt spid="35"/>
                                        </p:tgtEl>
                                        <p:attrNameLst>
                                          <p:attrName>fill.type</p:attrName>
                                        </p:attrNameLst>
                                      </p:cBhvr>
                                      <p:to>
                                        <p:strVal val="solid"/>
                                      </p:to>
                                    </p:set>
                                    <p:set>
                                      <p:cBhvr>
                                        <p:cTn id="20" dur="2000" fill="hold"/>
                                        <p:tgtEl>
                                          <p:spTgt spid="3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36"/>
                                        </p:tgtEl>
                                        <p:attrNameLst>
                                          <p:attrName>fillcolor</p:attrName>
                                        </p:attrNameLst>
                                      </p:cBhvr>
                                      <p:to>
                                        <a:schemeClr val="accent2"/>
                                      </p:to>
                                    </p:animClr>
                                    <p:set>
                                      <p:cBhvr>
                                        <p:cTn id="23" dur="2000" fill="hold"/>
                                        <p:tgtEl>
                                          <p:spTgt spid="36"/>
                                        </p:tgtEl>
                                        <p:attrNameLst>
                                          <p:attrName>fill.type</p:attrName>
                                        </p:attrNameLst>
                                      </p:cBhvr>
                                      <p:to>
                                        <p:strVal val="solid"/>
                                      </p:to>
                                    </p:set>
                                    <p:set>
                                      <p:cBhvr>
                                        <p:cTn id="24" dur="2000" fill="hold"/>
                                        <p:tgtEl>
                                          <p:spTgt spid="36"/>
                                        </p:tgtEl>
                                        <p:attrNameLst>
                                          <p:attrName>fill.on</p:attrName>
                                        </p:attrNameLst>
                                      </p:cBhvr>
                                      <p:to>
                                        <p:strVal val="true"/>
                                      </p:to>
                                    </p:set>
                                  </p:childTnLst>
                                </p:cTn>
                              </p:par>
                              <p:par>
                                <p:cTn id="25" presetID="21" presetClass="emph" presetSubtype="0" fill="hold" nodeType="withEffect">
                                  <p:stCondLst>
                                    <p:cond delay="0"/>
                                  </p:stCondLst>
                                  <p:childTnLst>
                                    <p:animClr clrSpc="hsl" dir="cw">
                                      <p:cBhvr override="childStyle">
                                        <p:cTn id="26" dur="500" fill="hold"/>
                                        <p:tgtEl>
                                          <p:spTgt spid="16"/>
                                        </p:tgtEl>
                                        <p:attrNameLst>
                                          <p:attrName>style.color</p:attrName>
                                        </p:attrNameLst>
                                      </p:cBhvr>
                                      <p:by>
                                        <p:hsl h="7200000" s="0" l="0"/>
                                      </p:by>
                                    </p:animClr>
                                    <p:animClr clrSpc="hsl" dir="cw">
                                      <p:cBhvr>
                                        <p:cTn id="27" dur="500" fill="hold"/>
                                        <p:tgtEl>
                                          <p:spTgt spid="16"/>
                                        </p:tgtEl>
                                        <p:attrNameLst>
                                          <p:attrName>fillcolor</p:attrName>
                                        </p:attrNameLst>
                                      </p:cBhvr>
                                      <p:by>
                                        <p:hsl h="7200000" s="0" l="0"/>
                                      </p:by>
                                    </p:animClr>
                                    <p:animClr clrSpc="hsl" dir="cw">
                                      <p:cBhvr>
                                        <p:cTn id="28" dur="500" fill="hold"/>
                                        <p:tgtEl>
                                          <p:spTgt spid="16"/>
                                        </p:tgtEl>
                                        <p:attrNameLst>
                                          <p:attrName>stroke.color</p:attrName>
                                        </p:attrNameLst>
                                      </p:cBhvr>
                                      <p:by>
                                        <p:hsl h="7200000" s="0" l="0"/>
                                      </p:by>
                                    </p:animClr>
                                    <p:set>
                                      <p:cBhvr>
                                        <p:cTn id="29" dur="500" fill="hold"/>
                                        <p:tgtEl>
                                          <p:spTgt spid="16"/>
                                        </p:tgtEl>
                                        <p:attrNameLst>
                                          <p:attrName>fill.type</p:attrName>
                                        </p:attrNameLst>
                                      </p:cBhvr>
                                      <p:to>
                                        <p:strVal val="solid"/>
                                      </p:to>
                                    </p:set>
                                  </p:childTnLst>
                                </p:cTn>
                              </p:par>
                              <p:par>
                                <p:cTn id="30" presetID="21" presetClass="emph" presetSubtype="0" fill="hold" nodeType="withEffect">
                                  <p:stCondLst>
                                    <p:cond delay="0"/>
                                  </p:stCondLst>
                                  <p:childTnLst>
                                    <p:animClr clrSpc="hsl" dir="cw">
                                      <p:cBhvr override="childStyle">
                                        <p:cTn id="31" dur="500" fill="hold"/>
                                        <p:tgtEl>
                                          <p:spTgt spid="53"/>
                                        </p:tgtEl>
                                        <p:attrNameLst>
                                          <p:attrName>style.color</p:attrName>
                                        </p:attrNameLst>
                                      </p:cBhvr>
                                      <p:by>
                                        <p:hsl h="7200000" s="0" l="0"/>
                                      </p:by>
                                    </p:animClr>
                                    <p:animClr clrSpc="hsl" dir="cw">
                                      <p:cBhvr>
                                        <p:cTn id="32" dur="500" fill="hold"/>
                                        <p:tgtEl>
                                          <p:spTgt spid="53"/>
                                        </p:tgtEl>
                                        <p:attrNameLst>
                                          <p:attrName>fillcolor</p:attrName>
                                        </p:attrNameLst>
                                      </p:cBhvr>
                                      <p:by>
                                        <p:hsl h="7200000" s="0" l="0"/>
                                      </p:by>
                                    </p:animClr>
                                    <p:animClr clrSpc="hsl" dir="cw">
                                      <p:cBhvr>
                                        <p:cTn id="33" dur="500" fill="hold"/>
                                        <p:tgtEl>
                                          <p:spTgt spid="53"/>
                                        </p:tgtEl>
                                        <p:attrNameLst>
                                          <p:attrName>stroke.color</p:attrName>
                                        </p:attrNameLst>
                                      </p:cBhvr>
                                      <p:by>
                                        <p:hsl h="7200000" s="0" l="0"/>
                                      </p:by>
                                    </p:animClr>
                                    <p:set>
                                      <p:cBhvr>
                                        <p:cTn id="34" dur="500" fill="hold"/>
                                        <p:tgtEl>
                                          <p:spTgt spid="53"/>
                                        </p:tgtEl>
                                        <p:attrNameLst>
                                          <p:attrName>fill.type</p:attrName>
                                        </p:attrNameLst>
                                      </p:cBhvr>
                                      <p:to>
                                        <p:strVal val="solid"/>
                                      </p:to>
                                    </p:set>
                                  </p:childTnLst>
                                </p:cTn>
                              </p:par>
                              <p:par>
                                <p:cTn id="35" presetID="32" presetClass="emph" presetSubtype="0" fill="hold" grpId="0" nodeType="withEffect">
                                  <p:stCondLst>
                                    <p:cond delay="0"/>
                                  </p:stCondLst>
                                  <p:childTnLst>
                                    <p:animRot by="120000">
                                      <p:cBhvr>
                                        <p:cTn id="36" dur="100" fill="hold">
                                          <p:stCondLst>
                                            <p:cond delay="0"/>
                                          </p:stCondLst>
                                        </p:cTn>
                                        <p:tgtEl>
                                          <p:spTgt spid="55"/>
                                        </p:tgtEl>
                                        <p:attrNameLst>
                                          <p:attrName>r</p:attrName>
                                        </p:attrNameLst>
                                      </p:cBhvr>
                                    </p:animRot>
                                    <p:animRot by="-240000">
                                      <p:cBhvr>
                                        <p:cTn id="37" dur="200" fill="hold">
                                          <p:stCondLst>
                                            <p:cond delay="200"/>
                                          </p:stCondLst>
                                        </p:cTn>
                                        <p:tgtEl>
                                          <p:spTgt spid="55"/>
                                        </p:tgtEl>
                                        <p:attrNameLst>
                                          <p:attrName>r</p:attrName>
                                        </p:attrNameLst>
                                      </p:cBhvr>
                                    </p:animRot>
                                    <p:animRot by="240000">
                                      <p:cBhvr>
                                        <p:cTn id="38" dur="200" fill="hold">
                                          <p:stCondLst>
                                            <p:cond delay="400"/>
                                          </p:stCondLst>
                                        </p:cTn>
                                        <p:tgtEl>
                                          <p:spTgt spid="55"/>
                                        </p:tgtEl>
                                        <p:attrNameLst>
                                          <p:attrName>r</p:attrName>
                                        </p:attrNameLst>
                                      </p:cBhvr>
                                    </p:animRot>
                                    <p:animRot by="-240000">
                                      <p:cBhvr>
                                        <p:cTn id="39" dur="200" fill="hold">
                                          <p:stCondLst>
                                            <p:cond delay="600"/>
                                          </p:stCondLst>
                                        </p:cTn>
                                        <p:tgtEl>
                                          <p:spTgt spid="55"/>
                                        </p:tgtEl>
                                        <p:attrNameLst>
                                          <p:attrName>r</p:attrName>
                                        </p:attrNameLst>
                                      </p:cBhvr>
                                    </p:animRot>
                                    <p:animRot by="120000">
                                      <p:cBhvr>
                                        <p:cTn id="40"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2514600"/>
          </a:xfrm>
        </p:spPr>
        <p:txBody>
          <a:bodyPr>
            <a:normAutofit/>
          </a:bodyPr>
          <a:lstStyle/>
          <a:p>
            <a:pPr marL="0" indent="0">
              <a:buNone/>
            </a:pPr>
            <a:r>
              <a:rPr lang="en-AU" sz="2800" dirty="0" smtClean="0">
                <a:solidFill>
                  <a:srgbClr val="000000"/>
                </a:solidFill>
                <a:latin typeface="CMSS10"/>
              </a:rPr>
              <a:t>Example: Insert 6</a:t>
            </a:r>
          </a:p>
          <a:p>
            <a:r>
              <a:rPr lang="en-AU" sz="2800" dirty="0" smtClean="0">
                <a:solidFill>
                  <a:srgbClr val="000000"/>
                </a:solidFill>
                <a:latin typeface="CMSS10"/>
              </a:rPr>
              <a:t>Root is non-full, access next relevant node</a:t>
            </a:r>
          </a:p>
          <a:p>
            <a:r>
              <a:rPr lang="en-AU" sz="2800" dirty="0" smtClean="0">
                <a:solidFill>
                  <a:srgbClr val="000000"/>
                </a:solidFill>
                <a:latin typeface="CMSS10"/>
              </a:rPr>
              <a:t>It is not full, access next relevant node</a:t>
            </a:r>
          </a:p>
          <a:p>
            <a:r>
              <a:rPr lang="en-AU" sz="2800" dirty="0" smtClean="0">
                <a:solidFill>
                  <a:srgbClr val="000000"/>
                </a:solidFill>
                <a:latin typeface="CMSS10"/>
              </a:rPr>
              <a:t>It is full, split it</a:t>
            </a:r>
          </a:p>
          <a:p>
            <a:pPr lvl="1"/>
            <a:r>
              <a:rPr lang="en-AU" sz="1800" dirty="0" smtClean="0">
                <a:solidFill>
                  <a:srgbClr val="000000"/>
                </a:solidFill>
                <a:latin typeface="CMSS10"/>
              </a:rPr>
              <a:t>i.e., move median to parent node and add pointers</a:t>
            </a:r>
          </a:p>
          <a:p>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a:stCxn id="46" idx="1"/>
          </p:cNvCxnSpPr>
          <p:nvPr/>
        </p:nvCxnSpPr>
        <p:spPr>
          <a:xfrm flipH="1">
            <a:off x="1128751" y="4457700"/>
            <a:ext cx="2300249"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2057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1143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005403" cy="369332"/>
          </a:xfrm>
          <a:prstGeom prst="rect">
            <a:avLst/>
          </a:prstGeom>
          <a:noFill/>
        </p:spPr>
        <p:txBody>
          <a:bodyPr wrap="none" rtlCol="0">
            <a:spAutoFit/>
          </a:bodyPr>
          <a:lstStyle/>
          <a:p>
            <a:r>
              <a:rPr lang="en-AU" b="1" dirty="0" smtClean="0">
                <a:solidFill>
                  <a:srgbClr val="FF0000"/>
                </a:solidFill>
              </a:rPr>
              <a:t>Insert 6</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58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cxnSp>
        <p:nvCxnSpPr>
          <p:cNvPr id="56" name="Straight Arrow Connector 55"/>
          <p:cNvCxnSpPr/>
          <p:nvPr/>
        </p:nvCxnSpPr>
        <p:spPr>
          <a:xfrm flipH="1">
            <a:off x="2057402" y="4648200"/>
            <a:ext cx="1371598"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351361" y="4467133"/>
            <a:ext cx="0" cy="8572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23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8"/>
                                        </p:tgtEl>
                                        <p:attrNameLst>
                                          <p:attrName>fillcolor</p:attrName>
                                        </p:attrNameLst>
                                      </p:cBhvr>
                                      <p:to>
                                        <a:schemeClr val="accent2"/>
                                      </p:to>
                                    </p:animClr>
                                    <p:set>
                                      <p:cBhvr>
                                        <p:cTn id="7" dur="2000" fill="hold"/>
                                        <p:tgtEl>
                                          <p:spTgt spid="48"/>
                                        </p:tgtEl>
                                        <p:attrNameLst>
                                          <p:attrName>fill.type</p:attrName>
                                        </p:attrNameLst>
                                      </p:cBhvr>
                                      <p:to>
                                        <p:strVal val="solid"/>
                                      </p:to>
                                    </p:set>
                                    <p:set>
                                      <p:cBhvr>
                                        <p:cTn id="8" dur="2000" fill="hold"/>
                                        <p:tgtEl>
                                          <p:spTgt spid="4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mph" presetSubtype="0" fill="hold" nodeType="clickEffect">
                                  <p:stCondLst>
                                    <p:cond delay="0"/>
                                  </p:stCondLst>
                                  <p:childTnLst>
                                    <p:animClr clrSpc="hsl" dir="cw">
                                      <p:cBhvr override="childStyle">
                                        <p:cTn id="16" dur="500" fill="hold"/>
                                        <p:tgtEl>
                                          <p:spTgt spid="53"/>
                                        </p:tgtEl>
                                        <p:attrNameLst>
                                          <p:attrName>style.color</p:attrName>
                                        </p:attrNameLst>
                                      </p:cBhvr>
                                      <p:by>
                                        <p:hsl h="7200000" s="0" l="0"/>
                                      </p:by>
                                    </p:animClr>
                                    <p:animClr clrSpc="hsl" dir="cw">
                                      <p:cBhvr>
                                        <p:cTn id="17" dur="500" fill="hold"/>
                                        <p:tgtEl>
                                          <p:spTgt spid="53"/>
                                        </p:tgtEl>
                                        <p:attrNameLst>
                                          <p:attrName>fillcolor</p:attrName>
                                        </p:attrNameLst>
                                      </p:cBhvr>
                                      <p:by>
                                        <p:hsl h="7200000" s="0" l="0"/>
                                      </p:by>
                                    </p:animClr>
                                    <p:animClr clrSpc="hsl" dir="cw">
                                      <p:cBhvr>
                                        <p:cTn id="18" dur="500" fill="hold"/>
                                        <p:tgtEl>
                                          <p:spTgt spid="53"/>
                                        </p:tgtEl>
                                        <p:attrNameLst>
                                          <p:attrName>stroke.color</p:attrName>
                                        </p:attrNameLst>
                                      </p:cBhvr>
                                      <p:by>
                                        <p:hsl h="7200000" s="0" l="0"/>
                                      </p:by>
                                    </p:animClr>
                                    <p:set>
                                      <p:cBhvr>
                                        <p:cTn id="19" dur="500" fill="hold"/>
                                        <p:tgtEl>
                                          <p:spTgt spid="53"/>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46"/>
                                        </p:tgtEl>
                                        <p:attrNameLst>
                                          <p:attrName>fillcolor</p:attrName>
                                        </p:attrNameLst>
                                      </p:cBhvr>
                                      <p:to>
                                        <a:schemeClr val="accent2"/>
                                      </p:to>
                                    </p:animClr>
                                    <p:set>
                                      <p:cBhvr>
                                        <p:cTn id="24" dur="2000" fill="hold"/>
                                        <p:tgtEl>
                                          <p:spTgt spid="46"/>
                                        </p:tgtEl>
                                        <p:attrNameLst>
                                          <p:attrName>fill.type</p:attrName>
                                        </p:attrNameLst>
                                      </p:cBhvr>
                                      <p:to>
                                        <p:strVal val="solid"/>
                                      </p:to>
                                    </p:set>
                                    <p:set>
                                      <p:cBhvr>
                                        <p:cTn id="25" dur="2000" fill="hold"/>
                                        <p:tgtEl>
                                          <p:spTgt spid="46"/>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47"/>
                                        </p:tgtEl>
                                        <p:attrNameLst>
                                          <p:attrName>fillcolor</p:attrName>
                                        </p:attrNameLst>
                                      </p:cBhvr>
                                      <p:to>
                                        <a:schemeClr val="accent2"/>
                                      </p:to>
                                    </p:animClr>
                                    <p:set>
                                      <p:cBhvr>
                                        <p:cTn id="28" dur="2000" fill="hold"/>
                                        <p:tgtEl>
                                          <p:spTgt spid="47"/>
                                        </p:tgtEl>
                                        <p:attrNameLst>
                                          <p:attrName>fill.type</p:attrName>
                                        </p:attrNameLst>
                                      </p:cBhvr>
                                      <p:to>
                                        <p:strVal val="solid"/>
                                      </p:to>
                                    </p:set>
                                    <p:set>
                                      <p:cBhvr>
                                        <p:cTn id="29" dur="2000" fill="hold"/>
                                        <p:tgtEl>
                                          <p:spTgt spid="47"/>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1" presetClass="emph" presetSubtype="0" fill="hold" nodeType="clickEffect">
                                  <p:stCondLst>
                                    <p:cond delay="0"/>
                                  </p:stCondLst>
                                  <p:childTnLst>
                                    <p:animClr clrSpc="hsl" dir="cw">
                                      <p:cBhvr override="childStyle">
                                        <p:cTn id="37" dur="500" fill="hold"/>
                                        <p:tgtEl>
                                          <p:spTgt spid="14"/>
                                        </p:tgtEl>
                                        <p:attrNameLst>
                                          <p:attrName>style.color</p:attrName>
                                        </p:attrNameLst>
                                      </p:cBhvr>
                                      <p:by>
                                        <p:hsl h="7200000" s="0" l="0"/>
                                      </p:by>
                                    </p:animClr>
                                    <p:animClr clrSpc="hsl" dir="cw">
                                      <p:cBhvr>
                                        <p:cTn id="38" dur="500" fill="hold"/>
                                        <p:tgtEl>
                                          <p:spTgt spid="14"/>
                                        </p:tgtEl>
                                        <p:attrNameLst>
                                          <p:attrName>fillcolor</p:attrName>
                                        </p:attrNameLst>
                                      </p:cBhvr>
                                      <p:by>
                                        <p:hsl h="7200000" s="0" l="0"/>
                                      </p:by>
                                    </p:animClr>
                                    <p:animClr clrSpc="hsl" dir="cw">
                                      <p:cBhvr>
                                        <p:cTn id="39" dur="500" fill="hold"/>
                                        <p:tgtEl>
                                          <p:spTgt spid="14"/>
                                        </p:tgtEl>
                                        <p:attrNameLst>
                                          <p:attrName>stroke.color</p:attrName>
                                        </p:attrNameLst>
                                      </p:cBhvr>
                                      <p:by>
                                        <p:hsl h="7200000" s="0" l="0"/>
                                      </p:by>
                                    </p:animClr>
                                    <p:set>
                                      <p:cBhvr>
                                        <p:cTn id="40" dur="500" fill="hold"/>
                                        <p:tgtEl>
                                          <p:spTgt spid="14"/>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29"/>
                                        </p:tgtEl>
                                        <p:attrNameLst>
                                          <p:attrName>fillcolor</p:attrName>
                                        </p:attrNameLst>
                                      </p:cBhvr>
                                      <p:to>
                                        <a:schemeClr val="accent2"/>
                                      </p:to>
                                    </p:animClr>
                                    <p:set>
                                      <p:cBhvr>
                                        <p:cTn id="45" dur="2000" fill="hold"/>
                                        <p:tgtEl>
                                          <p:spTgt spid="29"/>
                                        </p:tgtEl>
                                        <p:attrNameLst>
                                          <p:attrName>fill.type</p:attrName>
                                        </p:attrNameLst>
                                      </p:cBhvr>
                                      <p:to>
                                        <p:strVal val="solid"/>
                                      </p:to>
                                    </p:set>
                                    <p:set>
                                      <p:cBhvr>
                                        <p:cTn id="46" dur="2000" fill="hold"/>
                                        <p:tgtEl>
                                          <p:spTgt spid="2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30"/>
                                        </p:tgtEl>
                                        <p:attrNameLst>
                                          <p:attrName>fillcolor</p:attrName>
                                        </p:attrNameLst>
                                      </p:cBhvr>
                                      <p:to>
                                        <a:schemeClr val="accent2"/>
                                      </p:to>
                                    </p:animClr>
                                    <p:set>
                                      <p:cBhvr>
                                        <p:cTn id="49" dur="2000" fill="hold"/>
                                        <p:tgtEl>
                                          <p:spTgt spid="30"/>
                                        </p:tgtEl>
                                        <p:attrNameLst>
                                          <p:attrName>fill.type</p:attrName>
                                        </p:attrNameLst>
                                      </p:cBhvr>
                                      <p:to>
                                        <p:strVal val="solid"/>
                                      </p:to>
                                    </p:set>
                                    <p:set>
                                      <p:cBhvr>
                                        <p:cTn id="50" dur="2000" fill="hold"/>
                                        <p:tgtEl>
                                          <p:spTgt spid="30"/>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50"/>
                                        </p:tgtEl>
                                        <p:attrNameLst>
                                          <p:attrName>fillcolor</p:attrName>
                                        </p:attrNameLst>
                                      </p:cBhvr>
                                      <p:to>
                                        <a:schemeClr val="accent2"/>
                                      </p:to>
                                    </p:animClr>
                                    <p:set>
                                      <p:cBhvr>
                                        <p:cTn id="53" dur="2000" fill="hold"/>
                                        <p:tgtEl>
                                          <p:spTgt spid="50"/>
                                        </p:tgtEl>
                                        <p:attrNameLst>
                                          <p:attrName>fill.type</p:attrName>
                                        </p:attrNameLst>
                                      </p:cBhvr>
                                      <p:to>
                                        <p:strVal val="solid"/>
                                      </p:to>
                                    </p:set>
                                    <p:set>
                                      <p:cBhvr>
                                        <p:cTn id="54" dur="2000" fill="hold"/>
                                        <p:tgtEl>
                                          <p:spTgt spid="50"/>
                                        </p:tgtEl>
                                        <p:attrNameLst>
                                          <p:attrName>fill.on</p:attrName>
                                        </p:attrNameLst>
                                      </p:cBhvr>
                                      <p:to>
                                        <p:strVal val="true"/>
                                      </p:to>
                                    </p:set>
                                  </p:childTnLst>
                                </p:cTn>
                              </p:par>
                              <p:par>
                                <p:cTn id="55" presetID="1" presetClass="emph" presetSubtype="2" fill="hold" nodeType="withEffect">
                                  <p:stCondLst>
                                    <p:cond delay="0"/>
                                  </p:stCondLst>
                                  <p:childTnLst>
                                    <p:animClr clrSpc="rgb" dir="cw">
                                      <p:cBhvr>
                                        <p:cTn id="56" dur="2000" fill="hold"/>
                                        <p:tgtEl>
                                          <p:spTgt spid="32"/>
                                        </p:tgtEl>
                                        <p:attrNameLst>
                                          <p:attrName>fillcolor</p:attrName>
                                        </p:attrNameLst>
                                      </p:cBhvr>
                                      <p:to>
                                        <a:schemeClr val="accent2"/>
                                      </p:to>
                                    </p:animClr>
                                    <p:set>
                                      <p:cBhvr>
                                        <p:cTn id="57" dur="2000" fill="hold"/>
                                        <p:tgtEl>
                                          <p:spTgt spid="32"/>
                                        </p:tgtEl>
                                        <p:attrNameLst>
                                          <p:attrName>fill.type</p:attrName>
                                        </p:attrNameLst>
                                      </p:cBhvr>
                                      <p:to>
                                        <p:strVal val="solid"/>
                                      </p:to>
                                    </p:set>
                                    <p:set>
                                      <p:cBhvr>
                                        <p:cTn id="58" dur="2000" fill="hold"/>
                                        <p:tgtEl>
                                          <p:spTgt spid="32"/>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33"/>
                                        </p:tgtEl>
                                        <p:attrNameLst>
                                          <p:attrName>fillcolor</p:attrName>
                                        </p:attrNameLst>
                                      </p:cBhvr>
                                      <p:to>
                                        <a:schemeClr val="accent2"/>
                                      </p:to>
                                    </p:animClr>
                                    <p:set>
                                      <p:cBhvr>
                                        <p:cTn id="61" dur="2000" fill="hold"/>
                                        <p:tgtEl>
                                          <p:spTgt spid="33"/>
                                        </p:tgtEl>
                                        <p:attrNameLst>
                                          <p:attrName>fill.type</p:attrName>
                                        </p:attrNameLst>
                                      </p:cBhvr>
                                      <p:to>
                                        <p:strVal val="solid"/>
                                      </p:to>
                                    </p:set>
                                    <p:set>
                                      <p:cBhvr>
                                        <p:cTn id="62" dur="2000" fill="hold"/>
                                        <p:tgtEl>
                                          <p:spTgt spid="33"/>
                                        </p:tgtEl>
                                        <p:attrNameLst>
                                          <p:attrName>fill.on</p:attrName>
                                        </p:attrNameLst>
                                      </p:cBhvr>
                                      <p:to>
                                        <p:strVal val="true"/>
                                      </p:to>
                                    </p:set>
                                  </p:childTnLst>
                                </p:cTn>
                              </p:par>
                              <p:par>
                                <p:cTn id="63" presetID="1" presetClass="entr" presetSubtype="0" fill="hold" nodeType="withEffect">
                                  <p:stCondLst>
                                    <p:cond delay="0"/>
                                  </p:stCondLst>
                                  <p:childTnLst>
                                    <p:set>
                                      <p:cBhvr>
                                        <p:cTn id="64" dur="1" fill="hold">
                                          <p:stCondLst>
                                            <p:cond delay="0"/>
                                          </p:stCondLst>
                                        </p:cTn>
                                        <p:tgtEl>
                                          <p:spTgt spid="104">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2.77556E-17 -0.01665 L 0.2 -0.16651 " pathEditMode="relative" rAng="0" ptsTypes="AA">
                                      <p:cBhvr>
                                        <p:cTn id="70" dur="2000" fill="hold"/>
                                        <p:tgtEl>
                                          <p:spTgt spid="50"/>
                                        </p:tgtEl>
                                        <p:attrNameLst>
                                          <p:attrName>ppt_x</p:attrName>
                                          <p:attrName>ppt_y</p:attrName>
                                        </p:attrNameLst>
                                      </p:cBhvr>
                                      <p:rCtr x="10000" y="-7493"/>
                                    </p:animMotion>
                                  </p:childTnLst>
                                </p:cTn>
                              </p:par>
                            </p:childTnLst>
                          </p:cTn>
                        </p:par>
                        <p:par>
                          <p:cTn id="71" fill="hold">
                            <p:stCondLst>
                              <p:cond delay="2000"/>
                            </p:stCondLst>
                            <p:childTnLst>
                              <p:par>
                                <p:cTn id="72" presetID="1" presetClass="entr" presetSubtype="0"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2819400"/>
          </a:xfrm>
        </p:spPr>
        <p:txBody>
          <a:bodyPr>
            <a:normAutofit fontScale="92500" lnSpcReduction="20000"/>
          </a:bodyPr>
          <a:lstStyle/>
          <a:p>
            <a:pPr marL="0" indent="0">
              <a:buNone/>
            </a:pPr>
            <a:r>
              <a:rPr lang="en-AU" sz="2800" dirty="0" smtClean="0">
                <a:solidFill>
                  <a:srgbClr val="000000"/>
                </a:solidFill>
                <a:latin typeface="CMSS10"/>
              </a:rPr>
              <a:t>Example: Insert 6</a:t>
            </a:r>
          </a:p>
          <a:p>
            <a:r>
              <a:rPr lang="en-AU" sz="2800" dirty="0" smtClean="0">
                <a:solidFill>
                  <a:srgbClr val="000000"/>
                </a:solidFill>
                <a:latin typeface="CMSS10"/>
              </a:rPr>
              <a:t>Root is non-full, access next relevant node</a:t>
            </a:r>
          </a:p>
          <a:p>
            <a:r>
              <a:rPr lang="en-AU" sz="2800" dirty="0" smtClean="0">
                <a:solidFill>
                  <a:srgbClr val="000000"/>
                </a:solidFill>
                <a:latin typeface="CMSS10"/>
              </a:rPr>
              <a:t>It is not full, access next relevant node</a:t>
            </a:r>
          </a:p>
          <a:p>
            <a:r>
              <a:rPr lang="en-AU" sz="2800" dirty="0" smtClean="0">
                <a:solidFill>
                  <a:srgbClr val="000000"/>
                </a:solidFill>
                <a:latin typeface="CMSS10"/>
              </a:rPr>
              <a:t>It is full, split it</a:t>
            </a:r>
          </a:p>
          <a:p>
            <a:pPr lvl="1"/>
            <a:r>
              <a:rPr lang="en-AU" sz="2300" dirty="0" smtClean="0">
                <a:solidFill>
                  <a:srgbClr val="000000"/>
                </a:solidFill>
                <a:latin typeface="CMSS10"/>
              </a:rPr>
              <a:t>i.e., move median to parent node and add pointers</a:t>
            </a:r>
          </a:p>
          <a:p>
            <a:r>
              <a:rPr lang="en-AU" sz="2800" dirty="0" smtClean="0">
                <a:solidFill>
                  <a:srgbClr val="000000"/>
                </a:solidFill>
                <a:latin typeface="CMSS10"/>
              </a:rPr>
              <a:t>Access relevant node</a:t>
            </a:r>
          </a:p>
          <a:p>
            <a:r>
              <a:rPr lang="en-AU" sz="2800" dirty="0" smtClean="0">
                <a:solidFill>
                  <a:srgbClr val="000000"/>
                </a:solidFill>
                <a:latin typeface="CMSS10"/>
              </a:rPr>
              <a:t>It is non-full leaf, insert 6</a:t>
            </a:r>
          </a:p>
          <a:p>
            <a:pPr lvl="1"/>
            <a:endParaRPr lang="en-AU" sz="1800" dirty="0" smtClean="0">
              <a:solidFill>
                <a:srgbClr val="000000"/>
              </a:solidFill>
              <a:latin typeface="CMSS10"/>
            </a:endParaRPr>
          </a:p>
          <a:p>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p:nvPr/>
        </p:nvCxnSpPr>
        <p:spPr>
          <a:xfrm flipH="1">
            <a:off x="1128752" y="4648200"/>
            <a:ext cx="1843048" cy="6761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600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2057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297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005403" cy="369332"/>
          </a:xfrm>
          <a:prstGeom prst="rect">
            <a:avLst/>
          </a:prstGeom>
          <a:noFill/>
        </p:spPr>
        <p:txBody>
          <a:bodyPr wrap="none" rtlCol="0">
            <a:spAutoFit/>
          </a:bodyPr>
          <a:lstStyle/>
          <a:p>
            <a:r>
              <a:rPr lang="en-AU" b="1" dirty="0" smtClean="0">
                <a:solidFill>
                  <a:srgbClr val="FF0000"/>
                </a:solidFill>
              </a:rPr>
              <a:t>Insert 6</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58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cxnSp>
        <p:nvCxnSpPr>
          <p:cNvPr id="56" name="Straight Arrow Connector 55"/>
          <p:cNvCxnSpPr/>
          <p:nvPr/>
        </p:nvCxnSpPr>
        <p:spPr>
          <a:xfrm flipH="1">
            <a:off x="2057402" y="4648200"/>
            <a:ext cx="1371598"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343400" y="4467133"/>
            <a:ext cx="0" cy="8572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44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8"/>
                                        </p:tgtEl>
                                        <p:attrNameLst>
                                          <p:attrName>fillcolor</p:attrName>
                                        </p:attrNameLst>
                                      </p:cBhvr>
                                      <p:to>
                                        <a:schemeClr val="accent2"/>
                                      </p:to>
                                    </p:animClr>
                                    <p:set>
                                      <p:cBhvr>
                                        <p:cTn id="7" dur="2000" fill="hold"/>
                                        <p:tgtEl>
                                          <p:spTgt spid="48"/>
                                        </p:tgtEl>
                                        <p:attrNameLst>
                                          <p:attrName>fill.type</p:attrName>
                                        </p:attrNameLst>
                                      </p:cBhvr>
                                      <p:to>
                                        <p:strVal val="solid"/>
                                      </p:to>
                                    </p:set>
                                    <p:set>
                                      <p:cBhvr>
                                        <p:cTn id="8" dur="2000" fill="hold"/>
                                        <p:tgtEl>
                                          <p:spTgt spid="48"/>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7"/>
                                        </p:tgtEl>
                                        <p:attrNameLst>
                                          <p:attrName>fillcolor</p:attrName>
                                        </p:attrNameLst>
                                      </p:cBhvr>
                                      <p:to>
                                        <a:schemeClr val="accent2"/>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6"/>
                                        </p:tgtEl>
                                        <p:attrNameLst>
                                          <p:attrName>fillcolor</p:attrName>
                                        </p:attrNameLst>
                                      </p:cBhvr>
                                      <p:to>
                                        <a:schemeClr val="accent2"/>
                                      </p:to>
                                    </p:animClr>
                                    <p:set>
                                      <p:cBhvr>
                                        <p:cTn id="15" dur="2000" fill="hold"/>
                                        <p:tgtEl>
                                          <p:spTgt spid="46"/>
                                        </p:tgtEl>
                                        <p:attrNameLst>
                                          <p:attrName>fill.type</p:attrName>
                                        </p:attrNameLst>
                                      </p:cBhvr>
                                      <p:to>
                                        <p:strVal val="solid"/>
                                      </p:to>
                                    </p:set>
                                    <p:set>
                                      <p:cBhvr>
                                        <p:cTn id="16" dur="2000" fill="hold"/>
                                        <p:tgtEl>
                                          <p:spTgt spid="46"/>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50"/>
                                        </p:tgtEl>
                                        <p:attrNameLst>
                                          <p:attrName>fillcolor</p:attrName>
                                        </p:attrNameLst>
                                      </p:cBhvr>
                                      <p:to>
                                        <a:schemeClr val="accent2"/>
                                      </p:to>
                                    </p:animClr>
                                    <p:set>
                                      <p:cBhvr>
                                        <p:cTn id="19" dur="2000" fill="hold"/>
                                        <p:tgtEl>
                                          <p:spTgt spid="50"/>
                                        </p:tgtEl>
                                        <p:attrNameLst>
                                          <p:attrName>fill.type</p:attrName>
                                        </p:attrNameLst>
                                      </p:cBhvr>
                                      <p:to>
                                        <p:strVal val="solid"/>
                                      </p:to>
                                    </p:set>
                                    <p:set>
                                      <p:cBhvr>
                                        <p:cTn id="20" dur="2000" fill="hold"/>
                                        <p:tgtEl>
                                          <p:spTgt spid="50"/>
                                        </p:tgtEl>
                                        <p:attrNameLst>
                                          <p:attrName>fill.on</p:attrName>
                                        </p:attrNameLst>
                                      </p:cBhvr>
                                      <p:to>
                                        <p:strVal val="true"/>
                                      </p:to>
                                    </p:set>
                                  </p:childTnLst>
                                </p:cTn>
                              </p:par>
                              <p:par>
                                <p:cTn id="21" presetID="21" presetClass="emph" presetSubtype="0" fill="hold" nodeType="withEffect">
                                  <p:stCondLst>
                                    <p:cond delay="0"/>
                                  </p:stCondLst>
                                  <p:childTnLst>
                                    <p:animClr clrSpc="hsl" dir="cw">
                                      <p:cBhvr override="childStyle">
                                        <p:cTn id="22" dur="500" fill="hold"/>
                                        <p:tgtEl>
                                          <p:spTgt spid="53"/>
                                        </p:tgtEl>
                                        <p:attrNameLst>
                                          <p:attrName>style.color</p:attrName>
                                        </p:attrNameLst>
                                      </p:cBhvr>
                                      <p:by>
                                        <p:hsl h="7200000" s="0" l="0"/>
                                      </p:by>
                                    </p:animClr>
                                    <p:animClr clrSpc="hsl" dir="cw">
                                      <p:cBhvr>
                                        <p:cTn id="23" dur="500" fill="hold"/>
                                        <p:tgtEl>
                                          <p:spTgt spid="53"/>
                                        </p:tgtEl>
                                        <p:attrNameLst>
                                          <p:attrName>fillcolor</p:attrName>
                                        </p:attrNameLst>
                                      </p:cBhvr>
                                      <p:by>
                                        <p:hsl h="7200000" s="0" l="0"/>
                                      </p:by>
                                    </p:animClr>
                                    <p:animClr clrSpc="hsl" dir="cw">
                                      <p:cBhvr>
                                        <p:cTn id="24" dur="500" fill="hold"/>
                                        <p:tgtEl>
                                          <p:spTgt spid="53"/>
                                        </p:tgtEl>
                                        <p:attrNameLst>
                                          <p:attrName>stroke.color</p:attrName>
                                        </p:attrNameLst>
                                      </p:cBhvr>
                                      <p:by>
                                        <p:hsl h="7200000" s="0" l="0"/>
                                      </p:by>
                                    </p:animClr>
                                    <p:set>
                                      <p:cBhvr>
                                        <p:cTn id="25" dur="500" fill="hold"/>
                                        <p:tgtEl>
                                          <p:spTgt spid="53"/>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1" presetClass="emph" presetSubtype="0" fill="hold" nodeType="clickEffect">
                                  <p:stCondLst>
                                    <p:cond delay="0"/>
                                  </p:stCondLst>
                                  <p:childTnLst>
                                    <p:animClr clrSpc="hsl" dir="cw">
                                      <p:cBhvr override="childStyle">
                                        <p:cTn id="33" dur="500" fill="hold"/>
                                        <p:tgtEl>
                                          <p:spTgt spid="56"/>
                                        </p:tgtEl>
                                        <p:attrNameLst>
                                          <p:attrName>style.color</p:attrName>
                                        </p:attrNameLst>
                                      </p:cBhvr>
                                      <p:by>
                                        <p:hsl h="7200000" s="0" l="0"/>
                                      </p:by>
                                    </p:animClr>
                                    <p:animClr clrSpc="hsl" dir="cw">
                                      <p:cBhvr>
                                        <p:cTn id="34" dur="500" fill="hold"/>
                                        <p:tgtEl>
                                          <p:spTgt spid="56"/>
                                        </p:tgtEl>
                                        <p:attrNameLst>
                                          <p:attrName>fillcolor</p:attrName>
                                        </p:attrNameLst>
                                      </p:cBhvr>
                                      <p:by>
                                        <p:hsl h="7200000" s="0" l="0"/>
                                      </p:by>
                                    </p:animClr>
                                    <p:animClr clrSpc="hsl" dir="cw">
                                      <p:cBhvr>
                                        <p:cTn id="35" dur="500" fill="hold"/>
                                        <p:tgtEl>
                                          <p:spTgt spid="56"/>
                                        </p:tgtEl>
                                        <p:attrNameLst>
                                          <p:attrName>stroke.color</p:attrName>
                                        </p:attrNameLst>
                                      </p:cBhvr>
                                      <p:by>
                                        <p:hsl h="7200000" s="0" l="0"/>
                                      </p:by>
                                    </p:animClr>
                                    <p:set>
                                      <p:cBhvr>
                                        <p:cTn id="36" dur="500" fill="hold"/>
                                        <p:tgtEl>
                                          <p:spTgt spid="56"/>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32"/>
                                        </p:tgtEl>
                                        <p:attrNameLst>
                                          <p:attrName>fillcolor</p:attrName>
                                        </p:attrNameLst>
                                      </p:cBhvr>
                                      <p:to>
                                        <a:schemeClr val="accent2"/>
                                      </p:to>
                                    </p:animClr>
                                    <p:set>
                                      <p:cBhvr>
                                        <p:cTn id="41" dur="2000" fill="hold"/>
                                        <p:tgtEl>
                                          <p:spTgt spid="32"/>
                                        </p:tgtEl>
                                        <p:attrNameLst>
                                          <p:attrName>fill.type</p:attrName>
                                        </p:attrNameLst>
                                      </p:cBhvr>
                                      <p:to>
                                        <p:strVal val="solid"/>
                                      </p:to>
                                    </p:set>
                                    <p:set>
                                      <p:cBhvr>
                                        <p:cTn id="42" dur="2000" fill="hold"/>
                                        <p:tgtEl>
                                          <p:spTgt spid="32"/>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33"/>
                                        </p:tgtEl>
                                        <p:attrNameLst>
                                          <p:attrName>fillcolor</p:attrName>
                                        </p:attrNameLst>
                                      </p:cBhvr>
                                      <p:to>
                                        <a:schemeClr val="accent2"/>
                                      </p:to>
                                    </p:animClr>
                                    <p:set>
                                      <p:cBhvr>
                                        <p:cTn id="45" dur="2000" fill="hold"/>
                                        <p:tgtEl>
                                          <p:spTgt spid="33"/>
                                        </p:tgtEl>
                                        <p:attrNameLst>
                                          <p:attrName>fill.type</p:attrName>
                                        </p:attrNameLst>
                                      </p:cBhvr>
                                      <p:to>
                                        <p:strVal val="solid"/>
                                      </p:to>
                                    </p:set>
                                    <p:set>
                                      <p:cBhvr>
                                        <p:cTn id="46" dur="2000" fill="hold"/>
                                        <p:tgtEl>
                                          <p:spTgt spid="33"/>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Inserting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2819400"/>
          </a:xfrm>
        </p:spPr>
        <p:txBody>
          <a:bodyPr>
            <a:normAutofit fontScale="92500" lnSpcReduction="20000"/>
          </a:bodyPr>
          <a:lstStyle/>
          <a:p>
            <a:pPr marL="0" indent="0">
              <a:buNone/>
            </a:pPr>
            <a:r>
              <a:rPr lang="en-AU" sz="2800" dirty="0" smtClean="0">
                <a:solidFill>
                  <a:srgbClr val="000000"/>
                </a:solidFill>
                <a:latin typeface="CMSS10"/>
              </a:rPr>
              <a:t>Example: Insert 6</a:t>
            </a:r>
          </a:p>
          <a:p>
            <a:r>
              <a:rPr lang="en-AU" sz="2800" dirty="0" smtClean="0">
                <a:solidFill>
                  <a:srgbClr val="000000"/>
                </a:solidFill>
                <a:latin typeface="CMSS10"/>
              </a:rPr>
              <a:t>Root is non-full, access next relevant node</a:t>
            </a:r>
          </a:p>
          <a:p>
            <a:r>
              <a:rPr lang="en-AU" sz="2800" dirty="0" smtClean="0">
                <a:solidFill>
                  <a:srgbClr val="000000"/>
                </a:solidFill>
                <a:latin typeface="CMSS10"/>
              </a:rPr>
              <a:t>It is not full, access next relevant node</a:t>
            </a:r>
          </a:p>
          <a:p>
            <a:r>
              <a:rPr lang="en-AU" sz="2800" dirty="0" smtClean="0">
                <a:solidFill>
                  <a:srgbClr val="000000"/>
                </a:solidFill>
                <a:latin typeface="CMSS10"/>
              </a:rPr>
              <a:t>It is full, split it</a:t>
            </a:r>
          </a:p>
          <a:p>
            <a:pPr lvl="1"/>
            <a:r>
              <a:rPr lang="en-AU" sz="2300" dirty="0" smtClean="0">
                <a:solidFill>
                  <a:srgbClr val="000000"/>
                </a:solidFill>
                <a:latin typeface="CMSS10"/>
              </a:rPr>
              <a:t>i.e., move median to parent node and add pointers</a:t>
            </a:r>
          </a:p>
          <a:p>
            <a:r>
              <a:rPr lang="en-AU" sz="2800" dirty="0" smtClean="0">
                <a:solidFill>
                  <a:srgbClr val="000000"/>
                </a:solidFill>
                <a:latin typeface="CMSS10"/>
              </a:rPr>
              <a:t>Access relevant node</a:t>
            </a:r>
          </a:p>
          <a:p>
            <a:r>
              <a:rPr lang="en-AU" sz="2800" dirty="0" smtClean="0">
                <a:solidFill>
                  <a:srgbClr val="000000"/>
                </a:solidFill>
                <a:latin typeface="CMSS10"/>
              </a:rPr>
              <a:t>It is non-full leaf, insert 6</a:t>
            </a:r>
          </a:p>
          <a:p>
            <a:pPr lvl="1"/>
            <a:endParaRPr lang="en-AU" sz="1800" dirty="0" smtClean="0">
              <a:solidFill>
                <a:srgbClr val="000000"/>
              </a:solidFill>
              <a:latin typeface="CMSS10"/>
            </a:endParaRPr>
          </a:p>
          <a:p>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p:nvPr/>
        </p:nvCxnSpPr>
        <p:spPr>
          <a:xfrm flipH="1">
            <a:off x="1128752" y="4648200"/>
            <a:ext cx="1843048" cy="6761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219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676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297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005403" cy="369332"/>
          </a:xfrm>
          <a:prstGeom prst="rect">
            <a:avLst/>
          </a:prstGeom>
          <a:noFill/>
        </p:spPr>
        <p:txBody>
          <a:bodyPr wrap="none" rtlCol="0">
            <a:spAutoFit/>
          </a:bodyPr>
          <a:lstStyle/>
          <a:p>
            <a:r>
              <a:rPr lang="en-AU" b="1" dirty="0" smtClean="0">
                <a:solidFill>
                  <a:srgbClr val="FF0000"/>
                </a:solidFill>
              </a:rPr>
              <a:t>Insert 6</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58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cxnSp>
        <p:nvCxnSpPr>
          <p:cNvPr id="56" name="Straight Arrow Connector 55"/>
          <p:cNvCxnSpPr/>
          <p:nvPr/>
        </p:nvCxnSpPr>
        <p:spPr>
          <a:xfrm flipH="1">
            <a:off x="2057402" y="4648200"/>
            <a:ext cx="1371598"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133600" y="5410342"/>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6</a:t>
            </a:r>
            <a:endParaRPr lang="en-AU" baseline="-25000" dirty="0">
              <a:solidFill>
                <a:srgbClr val="FF0000"/>
              </a:solidFill>
            </a:endParaRPr>
          </a:p>
        </p:txBody>
      </p:sp>
      <p:cxnSp>
        <p:nvCxnSpPr>
          <p:cNvPr id="60" name="Straight Arrow Connector 59"/>
          <p:cNvCxnSpPr/>
          <p:nvPr/>
        </p:nvCxnSpPr>
        <p:spPr>
          <a:xfrm>
            <a:off x="4351361" y="4495800"/>
            <a:ext cx="0" cy="8572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29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8"/>
                                        </p:tgtEl>
                                        <p:attrNameLst>
                                          <p:attrName>fillcolor</p:attrName>
                                        </p:attrNameLst>
                                      </p:cBhvr>
                                      <p:to>
                                        <a:schemeClr val="accent2"/>
                                      </p:to>
                                    </p:animClr>
                                    <p:set>
                                      <p:cBhvr>
                                        <p:cTn id="7" dur="2000" fill="hold"/>
                                        <p:tgtEl>
                                          <p:spTgt spid="48"/>
                                        </p:tgtEl>
                                        <p:attrNameLst>
                                          <p:attrName>fill.type</p:attrName>
                                        </p:attrNameLst>
                                      </p:cBhvr>
                                      <p:to>
                                        <p:strVal val="solid"/>
                                      </p:to>
                                    </p:set>
                                    <p:set>
                                      <p:cBhvr>
                                        <p:cTn id="8" dur="2000" fill="hold"/>
                                        <p:tgtEl>
                                          <p:spTgt spid="48"/>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7"/>
                                        </p:tgtEl>
                                        <p:attrNameLst>
                                          <p:attrName>fillcolor</p:attrName>
                                        </p:attrNameLst>
                                      </p:cBhvr>
                                      <p:to>
                                        <a:schemeClr val="accent2"/>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6"/>
                                        </p:tgtEl>
                                        <p:attrNameLst>
                                          <p:attrName>fillcolor</p:attrName>
                                        </p:attrNameLst>
                                      </p:cBhvr>
                                      <p:to>
                                        <a:schemeClr val="accent2"/>
                                      </p:to>
                                    </p:animClr>
                                    <p:set>
                                      <p:cBhvr>
                                        <p:cTn id="15" dur="2000" fill="hold"/>
                                        <p:tgtEl>
                                          <p:spTgt spid="46"/>
                                        </p:tgtEl>
                                        <p:attrNameLst>
                                          <p:attrName>fill.type</p:attrName>
                                        </p:attrNameLst>
                                      </p:cBhvr>
                                      <p:to>
                                        <p:strVal val="solid"/>
                                      </p:to>
                                    </p:set>
                                    <p:set>
                                      <p:cBhvr>
                                        <p:cTn id="16" dur="2000" fill="hold"/>
                                        <p:tgtEl>
                                          <p:spTgt spid="46"/>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50"/>
                                        </p:tgtEl>
                                        <p:attrNameLst>
                                          <p:attrName>fillcolor</p:attrName>
                                        </p:attrNameLst>
                                      </p:cBhvr>
                                      <p:to>
                                        <a:schemeClr val="accent2"/>
                                      </p:to>
                                    </p:animClr>
                                    <p:set>
                                      <p:cBhvr>
                                        <p:cTn id="19" dur="2000" fill="hold"/>
                                        <p:tgtEl>
                                          <p:spTgt spid="50"/>
                                        </p:tgtEl>
                                        <p:attrNameLst>
                                          <p:attrName>fill.type</p:attrName>
                                        </p:attrNameLst>
                                      </p:cBhvr>
                                      <p:to>
                                        <p:strVal val="solid"/>
                                      </p:to>
                                    </p:set>
                                    <p:set>
                                      <p:cBhvr>
                                        <p:cTn id="20" dur="2000" fill="hold"/>
                                        <p:tgtEl>
                                          <p:spTgt spid="50"/>
                                        </p:tgtEl>
                                        <p:attrNameLst>
                                          <p:attrName>fill.on</p:attrName>
                                        </p:attrNameLst>
                                      </p:cBhvr>
                                      <p:to>
                                        <p:strVal val="true"/>
                                      </p:to>
                                    </p:set>
                                  </p:childTnLst>
                                </p:cTn>
                              </p:par>
                              <p:par>
                                <p:cTn id="21" presetID="21" presetClass="emph" presetSubtype="0" fill="hold" nodeType="withEffect">
                                  <p:stCondLst>
                                    <p:cond delay="0"/>
                                  </p:stCondLst>
                                  <p:childTnLst>
                                    <p:animClr clrSpc="hsl" dir="cw">
                                      <p:cBhvr override="childStyle">
                                        <p:cTn id="22" dur="500" fill="hold"/>
                                        <p:tgtEl>
                                          <p:spTgt spid="53"/>
                                        </p:tgtEl>
                                        <p:attrNameLst>
                                          <p:attrName>style.color</p:attrName>
                                        </p:attrNameLst>
                                      </p:cBhvr>
                                      <p:by>
                                        <p:hsl h="7200000" s="0" l="0"/>
                                      </p:by>
                                    </p:animClr>
                                    <p:animClr clrSpc="hsl" dir="cw">
                                      <p:cBhvr>
                                        <p:cTn id="23" dur="500" fill="hold"/>
                                        <p:tgtEl>
                                          <p:spTgt spid="53"/>
                                        </p:tgtEl>
                                        <p:attrNameLst>
                                          <p:attrName>fillcolor</p:attrName>
                                        </p:attrNameLst>
                                      </p:cBhvr>
                                      <p:by>
                                        <p:hsl h="7200000" s="0" l="0"/>
                                      </p:by>
                                    </p:animClr>
                                    <p:animClr clrSpc="hsl" dir="cw">
                                      <p:cBhvr>
                                        <p:cTn id="24" dur="500" fill="hold"/>
                                        <p:tgtEl>
                                          <p:spTgt spid="53"/>
                                        </p:tgtEl>
                                        <p:attrNameLst>
                                          <p:attrName>stroke.color</p:attrName>
                                        </p:attrNameLst>
                                      </p:cBhvr>
                                      <p:by>
                                        <p:hsl h="7200000" s="0" l="0"/>
                                      </p:by>
                                    </p:animClr>
                                    <p:set>
                                      <p:cBhvr>
                                        <p:cTn id="25" dur="500" fill="hold"/>
                                        <p:tgtEl>
                                          <p:spTgt spid="53"/>
                                        </p:tgtEl>
                                        <p:attrNameLst>
                                          <p:attrName>fill.type</p:attrName>
                                        </p:attrNameLst>
                                      </p:cBhvr>
                                      <p:to>
                                        <p:strVal val="solid"/>
                                      </p:to>
                                    </p:set>
                                  </p:childTnLst>
                                </p:cTn>
                              </p:par>
                              <p:par>
                                <p:cTn id="26" presetID="1" presetClass="entr" presetSubtype="0" fill="hold" nodeType="withEffect">
                                  <p:stCondLst>
                                    <p:cond delay="0"/>
                                  </p:stCondLst>
                                  <p:childTnLst>
                                    <p:set>
                                      <p:cBhvr>
                                        <p:cTn id="27" dur="1" fill="hold">
                                          <p:stCondLst>
                                            <p:cond delay="0"/>
                                          </p:stCondLst>
                                        </p:cTn>
                                        <p:tgtEl>
                                          <p:spTgt spid="104">
                                            <p:txEl>
                                              <p:pRg st="5" end="5"/>
                                            </p:txEl>
                                          </p:spTgt>
                                        </p:tgtEl>
                                        <p:attrNameLst>
                                          <p:attrName>style.visibility</p:attrName>
                                        </p:attrNameLst>
                                      </p:cBhvr>
                                      <p:to>
                                        <p:strVal val="visible"/>
                                      </p:to>
                                    </p:set>
                                  </p:childTnLst>
                                </p:cTn>
                              </p:par>
                              <p:par>
                                <p:cTn id="28" presetID="21" presetClass="emph" presetSubtype="0" fill="hold" nodeType="withEffect">
                                  <p:stCondLst>
                                    <p:cond delay="0"/>
                                  </p:stCondLst>
                                  <p:childTnLst>
                                    <p:animClr clrSpc="hsl" dir="cw">
                                      <p:cBhvr override="childStyle">
                                        <p:cTn id="29" dur="500" fill="hold"/>
                                        <p:tgtEl>
                                          <p:spTgt spid="56"/>
                                        </p:tgtEl>
                                        <p:attrNameLst>
                                          <p:attrName>style.color</p:attrName>
                                        </p:attrNameLst>
                                      </p:cBhvr>
                                      <p:by>
                                        <p:hsl h="7200000" s="0" l="0"/>
                                      </p:by>
                                    </p:animClr>
                                    <p:animClr clrSpc="hsl" dir="cw">
                                      <p:cBhvr>
                                        <p:cTn id="30" dur="500" fill="hold"/>
                                        <p:tgtEl>
                                          <p:spTgt spid="56"/>
                                        </p:tgtEl>
                                        <p:attrNameLst>
                                          <p:attrName>fillcolor</p:attrName>
                                        </p:attrNameLst>
                                      </p:cBhvr>
                                      <p:by>
                                        <p:hsl h="7200000" s="0" l="0"/>
                                      </p:by>
                                    </p:animClr>
                                    <p:animClr clrSpc="hsl" dir="cw">
                                      <p:cBhvr>
                                        <p:cTn id="31" dur="500" fill="hold"/>
                                        <p:tgtEl>
                                          <p:spTgt spid="56"/>
                                        </p:tgtEl>
                                        <p:attrNameLst>
                                          <p:attrName>stroke.color</p:attrName>
                                        </p:attrNameLst>
                                      </p:cBhvr>
                                      <p:by>
                                        <p:hsl h="7200000" s="0" l="0"/>
                                      </p:by>
                                    </p:animClr>
                                    <p:set>
                                      <p:cBhvr>
                                        <p:cTn id="32" dur="500" fill="hold"/>
                                        <p:tgtEl>
                                          <p:spTgt spid="56"/>
                                        </p:tgtEl>
                                        <p:attrNameLst>
                                          <p:attrName>fill.type</p:attrName>
                                        </p:attrNameLst>
                                      </p:cBhvr>
                                      <p:to>
                                        <p:strVal val="solid"/>
                                      </p:to>
                                    </p:set>
                                  </p:childTnLst>
                                </p:cTn>
                              </p:par>
                              <p:par>
                                <p:cTn id="33" presetID="1" presetClass="emph" presetSubtype="2" fill="hold" nodeType="withEffect">
                                  <p:stCondLst>
                                    <p:cond delay="0"/>
                                  </p:stCondLst>
                                  <p:childTnLst>
                                    <p:animClr clrSpc="rgb" dir="cw">
                                      <p:cBhvr>
                                        <p:cTn id="34" dur="2000" fill="hold"/>
                                        <p:tgtEl>
                                          <p:spTgt spid="32"/>
                                        </p:tgtEl>
                                        <p:attrNameLst>
                                          <p:attrName>fillcolor</p:attrName>
                                        </p:attrNameLst>
                                      </p:cBhvr>
                                      <p:to>
                                        <a:schemeClr val="accent2"/>
                                      </p:to>
                                    </p:animClr>
                                    <p:set>
                                      <p:cBhvr>
                                        <p:cTn id="35" dur="2000" fill="hold"/>
                                        <p:tgtEl>
                                          <p:spTgt spid="32"/>
                                        </p:tgtEl>
                                        <p:attrNameLst>
                                          <p:attrName>fill.type</p:attrName>
                                        </p:attrNameLst>
                                      </p:cBhvr>
                                      <p:to>
                                        <p:strVal val="solid"/>
                                      </p:to>
                                    </p:set>
                                    <p:set>
                                      <p:cBhvr>
                                        <p:cTn id="36" dur="2000" fill="hold"/>
                                        <p:tgtEl>
                                          <p:spTgt spid="32"/>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000" fill="hold"/>
                                        <p:tgtEl>
                                          <p:spTgt spid="33"/>
                                        </p:tgtEl>
                                        <p:attrNameLst>
                                          <p:attrName>fillcolor</p:attrName>
                                        </p:attrNameLst>
                                      </p:cBhvr>
                                      <p:to>
                                        <a:schemeClr val="accent2"/>
                                      </p:to>
                                    </p:animClr>
                                    <p:set>
                                      <p:cBhvr>
                                        <p:cTn id="39" dur="2000" fill="hold"/>
                                        <p:tgtEl>
                                          <p:spTgt spid="33"/>
                                        </p:tgtEl>
                                        <p:attrNameLst>
                                          <p:attrName>fill.type</p:attrName>
                                        </p:attrNameLst>
                                      </p:cBhvr>
                                      <p:to>
                                        <p:strVal val="solid"/>
                                      </p:to>
                                    </p:set>
                                    <p:set>
                                      <p:cBhvr>
                                        <p:cTn id="40" dur="2000" fill="hold"/>
                                        <p:tgtEl>
                                          <p:spTgt spid="33"/>
                                        </p:tgtEl>
                                        <p:attrNameLst>
                                          <p:attrName>fill.on</p:attrName>
                                        </p:attrNameLst>
                                      </p:cBhvr>
                                      <p:to>
                                        <p:strVal val="true"/>
                                      </p:to>
                                    </p:set>
                                  </p:childTnLst>
                                </p:cTn>
                              </p:par>
                              <p:par>
                                <p:cTn id="41" presetID="1" presetClass="entr" presetSubtype="0" fill="hold" nodeType="withEffect">
                                  <p:stCondLst>
                                    <p:cond delay="0"/>
                                  </p:stCondLst>
                                  <p:childTnLst>
                                    <p:set>
                                      <p:cBhvr>
                                        <p:cTn id="42"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Complexity of Insertion</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2819400"/>
          </a:xfrm>
        </p:spPr>
        <p:txBody>
          <a:bodyPr>
            <a:normAutofit fontScale="77500" lnSpcReduction="20000"/>
          </a:bodyPr>
          <a:lstStyle/>
          <a:p>
            <a:pPr marL="0" indent="0">
              <a:buNone/>
            </a:pPr>
            <a:r>
              <a:rPr lang="en-AU" sz="2800" dirty="0">
                <a:solidFill>
                  <a:srgbClr val="000000"/>
                </a:solidFill>
                <a:latin typeface="CMSS10"/>
              </a:rPr>
              <a:t>Inserting a key x</a:t>
            </a:r>
          </a:p>
          <a:p>
            <a:pPr marL="514350" indent="-514350">
              <a:buFont typeface="+mj-lt"/>
              <a:buAutoNum type="arabicPeriod"/>
            </a:pPr>
            <a:r>
              <a:rPr lang="en-AU" sz="2800" dirty="0">
                <a:solidFill>
                  <a:srgbClr val="000000"/>
                </a:solidFill>
                <a:latin typeface="CMSS10"/>
              </a:rPr>
              <a:t>Traverse the tree as if we are searching for x</a:t>
            </a:r>
          </a:p>
          <a:p>
            <a:pPr marL="514350" indent="-514350">
              <a:buFont typeface="+mj-lt"/>
              <a:buAutoNum type="arabicPeriod"/>
            </a:pPr>
            <a:r>
              <a:rPr lang="en-AU" sz="2800" dirty="0">
                <a:solidFill>
                  <a:srgbClr val="000000"/>
                </a:solidFill>
                <a:latin typeface="CMSS10"/>
              </a:rPr>
              <a:t>If a full node is retrieved during traversal, split it</a:t>
            </a:r>
          </a:p>
          <a:p>
            <a:pPr marL="514350" indent="-514350">
              <a:buFont typeface="+mj-lt"/>
              <a:buAutoNum type="arabicPeriod"/>
            </a:pPr>
            <a:r>
              <a:rPr lang="en-AU" sz="2800" dirty="0">
                <a:solidFill>
                  <a:srgbClr val="000000"/>
                </a:solidFill>
                <a:latin typeface="CMSS10"/>
              </a:rPr>
              <a:t>When a non-full leaf node is reached, insert x in it</a:t>
            </a:r>
            <a:endParaRPr lang="en-AU" sz="2300" dirty="0">
              <a:solidFill>
                <a:srgbClr val="000000"/>
              </a:solidFill>
              <a:latin typeface="CMSS10"/>
            </a:endParaRPr>
          </a:p>
          <a:p>
            <a:pPr marL="0" indent="0">
              <a:buNone/>
            </a:pPr>
            <a:r>
              <a:rPr lang="en-AU" sz="2800" dirty="0" smtClean="0">
                <a:solidFill>
                  <a:srgbClr val="FF0000"/>
                </a:solidFill>
                <a:latin typeface="CMSS10"/>
              </a:rPr>
              <a:t>I/O Cost (number of disk accesses):</a:t>
            </a:r>
          </a:p>
          <a:p>
            <a:r>
              <a:rPr lang="en-AU" sz="2800" dirty="0" smtClean="0">
                <a:highlight>
                  <a:srgbClr val="FFFFFF"/>
                </a:highlight>
              </a:rPr>
              <a:t>Height of the tree= </a:t>
            </a:r>
            <a:r>
              <a:rPr lang="en-AU" sz="2800" dirty="0">
                <a:highlight>
                  <a:srgbClr val="FFFFFF"/>
                </a:highlight>
              </a:rPr>
              <a:t>O(</a:t>
            </a:r>
            <a:r>
              <a:rPr lang="en-AU" sz="2800" dirty="0" err="1">
                <a:highlight>
                  <a:srgbClr val="FFFFFF"/>
                </a:highlight>
              </a:rPr>
              <a:t>log</a:t>
            </a:r>
            <a:r>
              <a:rPr lang="en-AU" sz="2800" baseline="-25000" dirty="0" err="1">
                <a:highlight>
                  <a:srgbClr val="FFFFFF"/>
                </a:highlight>
              </a:rPr>
              <a:t>t</a:t>
            </a:r>
            <a:r>
              <a:rPr lang="en-AU" sz="2800" dirty="0">
                <a:highlight>
                  <a:srgbClr val="FFFFFF"/>
                </a:highlight>
              </a:rPr>
              <a:t> N)</a:t>
            </a:r>
          </a:p>
          <a:p>
            <a:pPr marL="0" indent="0">
              <a:buNone/>
            </a:pPr>
            <a:r>
              <a:rPr lang="en-AU" sz="2800" dirty="0" smtClean="0">
                <a:solidFill>
                  <a:srgbClr val="FF0000"/>
                </a:solidFill>
                <a:latin typeface="CMSS10"/>
              </a:rPr>
              <a:t>Time complexity:</a:t>
            </a:r>
          </a:p>
          <a:p>
            <a:r>
              <a:rPr lang="en-AU" sz="2800" dirty="0" smtClean="0">
                <a:highlight>
                  <a:srgbClr val="FFFFFF"/>
                </a:highlight>
              </a:rPr>
              <a:t>O(t </a:t>
            </a:r>
            <a:r>
              <a:rPr lang="en-AU" sz="2800" dirty="0" err="1" smtClean="0">
                <a:highlight>
                  <a:srgbClr val="FFFFFF"/>
                </a:highlight>
              </a:rPr>
              <a:t>log</a:t>
            </a:r>
            <a:r>
              <a:rPr lang="en-AU" sz="2800" baseline="-25000" dirty="0" err="1" smtClean="0">
                <a:highlight>
                  <a:srgbClr val="FFFFFF"/>
                </a:highlight>
              </a:rPr>
              <a:t>t</a:t>
            </a:r>
            <a:r>
              <a:rPr lang="en-AU" sz="2800" dirty="0" smtClean="0">
                <a:highlight>
                  <a:srgbClr val="FFFFFF"/>
                </a:highlight>
              </a:rPr>
              <a:t> </a:t>
            </a:r>
            <a:r>
              <a:rPr lang="en-AU" sz="2800" dirty="0">
                <a:highlight>
                  <a:srgbClr val="FFFFFF"/>
                </a:highlight>
              </a:rPr>
              <a:t>N)</a:t>
            </a:r>
          </a:p>
          <a:p>
            <a:endParaRPr lang="en-AU" sz="2800" dirty="0" smtClean="0">
              <a:solidFill>
                <a:srgbClr val="FF0000"/>
              </a:solidFill>
              <a:latin typeface="CMSS10"/>
            </a:endParaRPr>
          </a:p>
          <a:p>
            <a:pPr marL="0" indent="0">
              <a:buNone/>
            </a:pPr>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p:nvPr/>
        </p:nvCxnSpPr>
        <p:spPr>
          <a:xfrm flipH="1">
            <a:off x="1128752" y="4648200"/>
            <a:ext cx="1843048" cy="6761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219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676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297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005403" cy="369332"/>
          </a:xfrm>
          <a:prstGeom prst="rect">
            <a:avLst/>
          </a:prstGeom>
          <a:noFill/>
        </p:spPr>
        <p:txBody>
          <a:bodyPr wrap="none" rtlCol="0">
            <a:spAutoFit/>
          </a:bodyPr>
          <a:lstStyle/>
          <a:p>
            <a:r>
              <a:rPr lang="en-AU" b="1" dirty="0" smtClean="0">
                <a:solidFill>
                  <a:srgbClr val="FF0000"/>
                </a:solidFill>
              </a:rPr>
              <a:t>Insert 6</a:t>
            </a:r>
            <a:endParaRPr lang="en-AU" b="1" dirty="0">
              <a:solidFill>
                <a:srgbClr val="FF0000"/>
              </a:solidFill>
            </a:endParaRPr>
          </a:p>
        </p:txBody>
      </p:sp>
      <p:sp>
        <p:nvSpPr>
          <p:cNvPr id="58" name="TextBox 57"/>
          <p:cNvSpPr txBox="1"/>
          <p:nvPr/>
        </p:nvSpPr>
        <p:spPr>
          <a:xfrm>
            <a:off x="1839720" y="5754469"/>
            <a:ext cx="4673074" cy="646331"/>
          </a:xfrm>
          <a:prstGeom prst="rect">
            <a:avLst/>
          </a:prstGeom>
          <a:noFill/>
        </p:spPr>
        <p:txBody>
          <a:bodyPr wrap="none" rtlCol="0">
            <a:spAutoFit/>
          </a:bodyPr>
          <a:lstStyle/>
          <a:p>
            <a:r>
              <a:rPr lang="en-AU" dirty="0" smtClean="0"/>
              <a:t>t = 3: Each node contains at most 5 keys</a:t>
            </a:r>
          </a:p>
          <a:p>
            <a:r>
              <a:rPr lang="en-AU" dirty="0" smtClean="0"/>
              <a:t>Each non-root node contains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58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cxnSp>
        <p:nvCxnSpPr>
          <p:cNvPr id="56" name="Straight Arrow Connector 55"/>
          <p:cNvCxnSpPr/>
          <p:nvPr/>
        </p:nvCxnSpPr>
        <p:spPr>
          <a:xfrm flipH="1">
            <a:off x="2057402" y="4648200"/>
            <a:ext cx="1371598"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133600" y="5410342"/>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6</a:t>
            </a:r>
            <a:endParaRPr lang="en-AU" baseline="-25000" dirty="0">
              <a:solidFill>
                <a:srgbClr val="FF0000"/>
              </a:solidFill>
            </a:endParaRPr>
          </a:p>
        </p:txBody>
      </p:sp>
      <p:cxnSp>
        <p:nvCxnSpPr>
          <p:cNvPr id="60" name="Straight Arrow Connector 59"/>
          <p:cNvCxnSpPr/>
          <p:nvPr/>
        </p:nvCxnSpPr>
        <p:spPr>
          <a:xfrm>
            <a:off x="4351361" y="4476800"/>
            <a:ext cx="0" cy="8572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39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in B-Tree</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5486400"/>
          </a:xfrm>
        </p:spPr>
        <p:txBody>
          <a:bodyPr>
            <a:normAutofit/>
          </a:bodyPr>
          <a:lstStyle/>
          <a:p>
            <a:pPr marL="0" indent="0">
              <a:buNone/>
            </a:pPr>
            <a:r>
              <a:rPr lang="en-AU" sz="1800" dirty="0" smtClean="0">
                <a:solidFill>
                  <a:srgbClr val="FF0000"/>
                </a:solidFill>
                <a:latin typeface="CMSS10"/>
              </a:rPr>
              <a:t>Terminology:</a:t>
            </a:r>
          </a:p>
          <a:p>
            <a:pPr marL="0" indent="0">
              <a:buNone/>
            </a:pPr>
            <a:r>
              <a:rPr lang="en-AU" sz="1800" dirty="0" smtClean="0">
                <a:solidFill>
                  <a:srgbClr val="000000"/>
                </a:solidFill>
                <a:latin typeface="CMSS10"/>
              </a:rPr>
              <a:t>Recall that each non-root node must have at least t-1 elements</a:t>
            </a:r>
          </a:p>
          <a:p>
            <a:r>
              <a:rPr lang="en-AU" sz="1800" dirty="0" smtClean="0">
                <a:solidFill>
                  <a:srgbClr val="000000"/>
                </a:solidFill>
                <a:latin typeface="CMSS10"/>
              </a:rPr>
              <a:t>A node is called “</a:t>
            </a:r>
            <a:r>
              <a:rPr lang="en-AU" sz="1800" dirty="0" err="1" smtClean="0">
                <a:solidFill>
                  <a:srgbClr val="000000"/>
                </a:solidFill>
                <a:latin typeface="CMSS10"/>
              </a:rPr>
              <a:t>underflowed</a:t>
            </a:r>
            <a:r>
              <a:rPr lang="en-AU" sz="1800" dirty="0" smtClean="0">
                <a:solidFill>
                  <a:srgbClr val="000000"/>
                </a:solidFill>
                <a:latin typeface="CMSS10"/>
              </a:rPr>
              <a:t>” if it has less than t-1 elements</a:t>
            </a:r>
          </a:p>
          <a:p>
            <a:r>
              <a:rPr lang="en-AU" sz="1800" dirty="0" smtClean="0">
                <a:solidFill>
                  <a:srgbClr val="000000"/>
                </a:solidFill>
                <a:latin typeface="CMSS10"/>
              </a:rPr>
              <a:t>A node is called “rich” if it has at least t elements (i.e., it can give away one element without getting </a:t>
            </a:r>
            <a:r>
              <a:rPr lang="en-AU" sz="1800" dirty="0" err="1" smtClean="0">
                <a:solidFill>
                  <a:srgbClr val="000000"/>
                </a:solidFill>
                <a:latin typeface="CMSS10"/>
              </a:rPr>
              <a:t>underflowed</a:t>
            </a:r>
            <a:r>
              <a:rPr lang="en-AU" sz="1800" dirty="0" smtClean="0">
                <a:solidFill>
                  <a:srgbClr val="000000"/>
                </a:solidFill>
                <a:latin typeface="CMSS10"/>
              </a:rPr>
              <a:t>”)</a:t>
            </a:r>
          </a:p>
          <a:p>
            <a:r>
              <a:rPr lang="en-AU" sz="1800" dirty="0" smtClean="0">
                <a:solidFill>
                  <a:srgbClr val="000000"/>
                </a:solidFill>
                <a:latin typeface="CMSS10"/>
              </a:rPr>
              <a:t>A node is called “poor” it has exactly t-1 elements (i.e., deletion will cause this node to be overflowed)</a:t>
            </a:r>
          </a:p>
          <a:p>
            <a:pPr marL="0" indent="0">
              <a:buNone/>
            </a:pPr>
            <a:endParaRPr lang="en-AU" sz="1800" dirty="0" smtClean="0">
              <a:solidFill>
                <a:srgbClr val="000000"/>
              </a:solidFill>
              <a:latin typeface="CMSS10"/>
            </a:endParaRPr>
          </a:p>
          <a:p>
            <a:pPr marL="0" indent="0">
              <a:buNone/>
            </a:pPr>
            <a:r>
              <a:rPr lang="en-AU" sz="1800" dirty="0" smtClean="0">
                <a:solidFill>
                  <a:srgbClr val="FF0000"/>
                </a:solidFill>
                <a:latin typeface="CMSS10"/>
              </a:rPr>
              <a:t>Delete a key x</a:t>
            </a:r>
          </a:p>
          <a:p>
            <a:pPr marL="0" indent="0">
              <a:buNone/>
            </a:pPr>
            <a:r>
              <a:rPr lang="en-AU" sz="1800" dirty="0" smtClean="0">
                <a:solidFill>
                  <a:srgbClr val="000000"/>
                </a:solidFill>
                <a:latin typeface="CMSS10"/>
              </a:rPr>
              <a:t>Case 1: x belongs to a rich leaf node </a:t>
            </a:r>
          </a:p>
          <a:p>
            <a:pPr marL="0" indent="0">
              <a:buNone/>
            </a:pPr>
            <a:r>
              <a:rPr lang="en-AU" sz="1800" dirty="0" smtClean="0">
                <a:solidFill>
                  <a:srgbClr val="000000"/>
                </a:solidFill>
                <a:latin typeface="CMSS10"/>
              </a:rPr>
              <a:t>Case 2: x belongs to a rich non-leaf node</a:t>
            </a:r>
          </a:p>
          <a:p>
            <a:pPr marL="0" indent="0">
              <a:buNone/>
            </a:pPr>
            <a:r>
              <a:rPr lang="en-AU" sz="1800" dirty="0" smtClean="0">
                <a:solidFill>
                  <a:srgbClr val="000000"/>
                </a:solidFill>
                <a:latin typeface="CMSS10"/>
              </a:rPr>
              <a:t>Case 3: the top-down traversal to x passes through a poor non-root node</a:t>
            </a:r>
          </a:p>
          <a:p>
            <a:pPr marL="0" indent="0">
              <a:buNone/>
            </a:pPr>
            <a:endParaRPr lang="en-AU" sz="1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spTree>
    <p:extLst>
      <p:ext uri="{BB962C8B-B14F-4D97-AF65-F5344CB8AC3E}">
        <p14:creationId xmlns:p14="http://schemas.microsoft.com/office/powerpoint/2010/main" val="281117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Case 1</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600"/>
            <a:ext cx="8842248" cy="2438400"/>
          </a:xfrm>
        </p:spPr>
        <p:txBody>
          <a:bodyPr>
            <a:normAutofit/>
          </a:bodyPr>
          <a:lstStyle/>
          <a:p>
            <a:pPr marL="0" indent="0">
              <a:buNone/>
            </a:pPr>
            <a:r>
              <a:rPr lang="en-AU" sz="2800" dirty="0" smtClean="0">
                <a:solidFill>
                  <a:srgbClr val="000000"/>
                </a:solidFill>
                <a:latin typeface="CMSS10"/>
              </a:rPr>
              <a:t>Case 1: x belongs to a rich leaf node</a:t>
            </a:r>
          </a:p>
          <a:p>
            <a:pPr marL="0" indent="0">
              <a:buNone/>
            </a:pPr>
            <a:r>
              <a:rPr lang="en-AU" sz="2800" dirty="0" smtClean="0">
                <a:solidFill>
                  <a:srgbClr val="000000"/>
                </a:solidFill>
                <a:latin typeface="CMSS10"/>
              </a:rPr>
              <a:t>This is a trivial case</a:t>
            </a:r>
            <a:endParaRPr lang="en-AU" sz="2800" dirty="0">
              <a:solidFill>
                <a:srgbClr val="000000"/>
              </a:solidFill>
              <a:latin typeface="CMSS10"/>
            </a:endParaRPr>
          </a:p>
          <a:p>
            <a:pPr marL="514350" indent="-514350">
              <a:buFont typeface="+mj-lt"/>
              <a:buAutoNum type="arabicPeriod"/>
            </a:pPr>
            <a:r>
              <a:rPr lang="en-AU" sz="2800" dirty="0" smtClean="0">
                <a:solidFill>
                  <a:srgbClr val="000000"/>
                </a:solidFill>
                <a:latin typeface="CMSS10"/>
              </a:rPr>
              <a:t>Delete x from the leaf node</a:t>
            </a:r>
          </a:p>
          <a:p>
            <a:pPr marL="0" indent="0">
              <a:buNone/>
            </a:pPr>
            <a:r>
              <a:rPr lang="en-AU" sz="2800" dirty="0" smtClean="0">
                <a:solidFill>
                  <a:srgbClr val="000000"/>
                </a:solidFill>
                <a:latin typeface="CMSS10"/>
              </a:rPr>
              <a:t>Example: Delete 6</a:t>
            </a:r>
            <a:endParaRPr lang="en-AU" sz="2800" dirty="0">
              <a:solidFill>
                <a:srgbClr val="000000"/>
              </a:solidFill>
              <a:latin typeface="CMSS10"/>
            </a:endParaRPr>
          </a:p>
          <a:p>
            <a:pPr marL="0" indent="0">
              <a:buNone/>
            </a:pPr>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p:nvPr/>
        </p:nvCxnSpPr>
        <p:spPr>
          <a:xfrm flipH="1">
            <a:off x="1128752" y="4648200"/>
            <a:ext cx="1843048" cy="6761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219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676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297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069524" cy="369332"/>
          </a:xfrm>
          <a:prstGeom prst="rect">
            <a:avLst/>
          </a:prstGeom>
          <a:noFill/>
        </p:spPr>
        <p:txBody>
          <a:bodyPr wrap="none" rtlCol="0">
            <a:spAutoFit/>
          </a:bodyPr>
          <a:lstStyle/>
          <a:p>
            <a:r>
              <a:rPr lang="en-AU" b="1" dirty="0" smtClean="0">
                <a:solidFill>
                  <a:srgbClr val="FF0000"/>
                </a:solidFill>
              </a:rPr>
              <a:t>Delete 6</a:t>
            </a:r>
            <a:endParaRPr lang="en-AU" b="1" dirty="0">
              <a:solidFill>
                <a:srgbClr val="FF0000"/>
              </a:solidFill>
            </a:endParaRPr>
          </a:p>
        </p:txBody>
      </p:sp>
      <p:sp>
        <p:nvSpPr>
          <p:cNvPr id="58" name="TextBox 57"/>
          <p:cNvSpPr txBox="1"/>
          <p:nvPr/>
        </p:nvSpPr>
        <p:spPr>
          <a:xfrm>
            <a:off x="1447800" y="5754469"/>
            <a:ext cx="7104014" cy="646331"/>
          </a:xfrm>
          <a:prstGeom prst="rect">
            <a:avLst/>
          </a:prstGeom>
          <a:noFill/>
        </p:spPr>
        <p:txBody>
          <a:bodyPr wrap="square" rtlCol="0">
            <a:spAutoFit/>
          </a:bodyPr>
          <a:lstStyle/>
          <a:p>
            <a:r>
              <a:rPr lang="en-AU" dirty="0" smtClean="0"/>
              <a:t>t = 3 </a:t>
            </a:r>
            <a:r>
              <a:rPr lang="en-AU" dirty="0" smtClean="0">
                <a:sym typeface="Wingdings" panose="05000000000000000000" pitchFamily="2" charset="2"/>
              </a:rPr>
              <a:t></a:t>
            </a:r>
            <a:r>
              <a:rPr lang="en-AU" dirty="0" smtClean="0"/>
              <a:t>Rich node: &gt; 2 keys, Poor node: 2 keys, overflowed: &lt; 2</a:t>
            </a:r>
          </a:p>
          <a:p>
            <a:r>
              <a:rPr lang="en-AU" dirty="0" smtClean="0"/>
              <a:t>Each non-root node must contain at least 2 keys</a:t>
            </a:r>
            <a:endParaRPr lang="en-AU" dirty="0"/>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58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cxnSp>
        <p:nvCxnSpPr>
          <p:cNvPr id="56" name="Straight Arrow Connector 55"/>
          <p:cNvCxnSpPr/>
          <p:nvPr/>
        </p:nvCxnSpPr>
        <p:spPr>
          <a:xfrm flipH="1">
            <a:off x="2057402" y="4648200"/>
            <a:ext cx="1371598"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133600" y="5410342"/>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6</a:t>
            </a:r>
            <a:endParaRPr lang="en-AU" baseline="-25000" dirty="0">
              <a:solidFill>
                <a:srgbClr val="FF0000"/>
              </a:solidFill>
            </a:endParaRPr>
          </a:p>
        </p:txBody>
      </p:sp>
      <p:cxnSp>
        <p:nvCxnSpPr>
          <p:cNvPr id="60" name="Straight Arrow Connector 59"/>
          <p:cNvCxnSpPr/>
          <p:nvPr/>
        </p:nvCxnSpPr>
        <p:spPr>
          <a:xfrm>
            <a:off x="4320989" y="4536173"/>
            <a:ext cx="251011" cy="78816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81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48"/>
                                        </p:tgtEl>
                                        <p:attrNameLst>
                                          <p:attrName>fillcolor</p:attrName>
                                        </p:attrNameLst>
                                      </p:cBhvr>
                                      <p:to>
                                        <a:schemeClr val="accent2"/>
                                      </p:to>
                                    </p:animClr>
                                    <p:set>
                                      <p:cBhvr>
                                        <p:cTn id="23" dur="2000" fill="hold"/>
                                        <p:tgtEl>
                                          <p:spTgt spid="48"/>
                                        </p:tgtEl>
                                        <p:attrNameLst>
                                          <p:attrName>fill.type</p:attrName>
                                        </p:attrNameLst>
                                      </p:cBhvr>
                                      <p:to>
                                        <p:strVal val="solid"/>
                                      </p:to>
                                    </p:set>
                                    <p:set>
                                      <p:cBhvr>
                                        <p:cTn id="24" dur="2000" fill="hold"/>
                                        <p:tgtEl>
                                          <p:spTgt spid="48"/>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46"/>
                                        </p:tgtEl>
                                        <p:attrNameLst>
                                          <p:attrName>fillcolor</p:attrName>
                                        </p:attrNameLst>
                                      </p:cBhvr>
                                      <p:to>
                                        <a:schemeClr val="accent2"/>
                                      </p:to>
                                    </p:animClr>
                                    <p:set>
                                      <p:cBhvr>
                                        <p:cTn id="27" dur="2000" fill="hold"/>
                                        <p:tgtEl>
                                          <p:spTgt spid="46"/>
                                        </p:tgtEl>
                                        <p:attrNameLst>
                                          <p:attrName>fill.type</p:attrName>
                                        </p:attrNameLst>
                                      </p:cBhvr>
                                      <p:to>
                                        <p:strVal val="solid"/>
                                      </p:to>
                                    </p:set>
                                    <p:set>
                                      <p:cBhvr>
                                        <p:cTn id="28" dur="2000" fill="hold"/>
                                        <p:tgtEl>
                                          <p:spTgt spid="46"/>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50"/>
                                        </p:tgtEl>
                                        <p:attrNameLst>
                                          <p:attrName>fillcolor</p:attrName>
                                        </p:attrNameLst>
                                      </p:cBhvr>
                                      <p:to>
                                        <a:schemeClr val="accent2"/>
                                      </p:to>
                                    </p:animClr>
                                    <p:set>
                                      <p:cBhvr>
                                        <p:cTn id="31" dur="2000" fill="hold"/>
                                        <p:tgtEl>
                                          <p:spTgt spid="50"/>
                                        </p:tgtEl>
                                        <p:attrNameLst>
                                          <p:attrName>fill.type</p:attrName>
                                        </p:attrNameLst>
                                      </p:cBhvr>
                                      <p:to>
                                        <p:strVal val="solid"/>
                                      </p:to>
                                    </p:set>
                                    <p:set>
                                      <p:cBhvr>
                                        <p:cTn id="32" dur="2000" fill="hold"/>
                                        <p:tgtEl>
                                          <p:spTgt spid="50"/>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000" fill="hold"/>
                                        <p:tgtEl>
                                          <p:spTgt spid="47"/>
                                        </p:tgtEl>
                                        <p:attrNameLst>
                                          <p:attrName>fillcolor</p:attrName>
                                        </p:attrNameLst>
                                      </p:cBhvr>
                                      <p:to>
                                        <a:schemeClr val="accent2"/>
                                      </p:to>
                                    </p:animClr>
                                    <p:set>
                                      <p:cBhvr>
                                        <p:cTn id="35" dur="2000" fill="hold"/>
                                        <p:tgtEl>
                                          <p:spTgt spid="47"/>
                                        </p:tgtEl>
                                        <p:attrNameLst>
                                          <p:attrName>fill.type</p:attrName>
                                        </p:attrNameLst>
                                      </p:cBhvr>
                                      <p:to>
                                        <p:strVal val="solid"/>
                                      </p:to>
                                    </p:set>
                                    <p:set>
                                      <p:cBhvr>
                                        <p:cTn id="36" dur="2000" fill="hold"/>
                                        <p:tgtEl>
                                          <p:spTgt spid="4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000" fill="hold"/>
                                        <p:tgtEl>
                                          <p:spTgt spid="32"/>
                                        </p:tgtEl>
                                        <p:attrNameLst>
                                          <p:attrName>fillcolor</p:attrName>
                                        </p:attrNameLst>
                                      </p:cBhvr>
                                      <p:to>
                                        <a:schemeClr val="accent2"/>
                                      </p:to>
                                    </p:animClr>
                                    <p:set>
                                      <p:cBhvr>
                                        <p:cTn id="39" dur="2000" fill="hold"/>
                                        <p:tgtEl>
                                          <p:spTgt spid="32"/>
                                        </p:tgtEl>
                                        <p:attrNameLst>
                                          <p:attrName>fill.type</p:attrName>
                                        </p:attrNameLst>
                                      </p:cBhvr>
                                      <p:to>
                                        <p:strVal val="solid"/>
                                      </p:to>
                                    </p:set>
                                    <p:set>
                                      <p:cBhvr>
                                        <p:cTn id="40" dur="2000" fill="hold"/>
                                        <p:tgtEl>
                                          <p:spTgt spid="32"/>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57"/>
                                        </p:tgtEl>
                                        <p:attrNameLst>
                                          <p:attrName>fillcolor</p:attrName>
                                        </p:attrNameLst>
                                      </p:cBhvr>
                                      <p:to>
                                        <a:schemeClr val="accent2"/>
                                      </p:to>
                                    </p:animClr>
                                    <p:set>
                                      <p:cBhvr>
                                        <p:cTn id="43" dur="2000" fill="hold"/>
                                        <p:tgtEl>
                                          <p:spTgt spid="57"/>
                                        </p:tgtEl>
                                        <p:attrNameLst>
                                          <p:attrName>fill.type</p:attrName>
                                        </p:attrNameLst>
                                      </p:cBhvr>
                                      <p:to>
                                        <p:strVal val="solid"/>
                                      </p:to>
                                    </p:set>
                                    <p:set>
                                      <p:cBhvr>
                                        <p:cTn id="44" dur="2000" fill="hold"/>
                                        <p:tgtEl>
                                          <p:spTgt spid="57"/>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33"/>
                                        </p:tgtEl>
                                        <p:attrNameLst>
                                          <p:attrName>fillcolor</p:attrName>
                                        </p:attrNameLst>
                                      </p:cBhvr>
                                      <p:to>
                                        <a:schemeClr val="accent2"/>
                                      </p:to>
                                    </p:animClr>
                                    <p:set>
                                      <p:cBhvr>
                                        <p:cTn id="47" dur="2000" fill="hold"/>
                                        <p:tgtEl>
                                          <p:spTgt spid="33"/>
                                        </p:tgtEl>
                                        <p:attrNameLst>
                                          <p:attrName>fill.type</p:attrName>
                                        </p:attrNameLst>
                                      </p:cBhvr>
                                      <p:to>
                                        <p:strVal val="solid"/>
                                      </p:to>
                                    </p:set>
                                    <p:set>
                                      <p:cBhvr>
                                        <p:cTn id="48" dur="2000" fill="hold"/>
                                        <p:tgtEl>
                                          <p:spTgt spid="33"/>
                                        </p:tgtEl>
                                        <p:attrNameLst>
                                          <p:attrName>fill.on</p:attrName>
                                        </p:attrNameLst>
                                      </p:cBhvr>
                                      <p:to>
                                        <p:strVal val="true"/>
                                      </p:to>
                                    </p:set>
                                  </p:childTnLst>
                                </p:cTn>
                              </p:par>
                              <p:par>
                                <p:cTn id="49" presetID="21" presetClass="emph" presetSubtype="0" fill="hold" nodeType="withEffect">
                                  <p:stCondLst>
                                    <p:cond delay="0"/>
                                  </p:stCondLst>
                                  <p:childTnLst>
                                    <p:animClr clrSpc="hsl" dir="cw">
                                      <p:cBhvr override="childStyle">
                                        <p:cTn id="50" dur="500" fill="hold"/>
                                        <p:tgtEl>
                                          <p:spTgt spid="56"/>
                                        </p:tgtEl>
                                        <p:attrNameLst>
                                          <p:attrName>style.color</p:attrName>
                                        </p:attrNameLst>
                                      </p:cBhvr>
                                      <p:by>
                                        <p:hsl h="7200000" s="0" l="0"/>
                                      </p:by>
                                    </p:animClr>
                                    <p:animClr clrSpc="hsl" dir="cw">
                                      <p:cBhvr>
                                        <p:cTn id="51" dur="500" fill="hold"/>
                                        <p:tgtEl>
                                          <p:spTgt spid="56"/>
                                        </p:tgtEl>
                                        <p:attrNameLst>
                                          <p:attrName>fillcolor</p:attrName>
                                        </p:attrNameLst>
                                      </p:cBhvr>
                                      <p:by>
                                        <p:hsl h="7200000" s="0" l="0"/>
                                      </p:by>
                                    </p:animClr>
                                    <p:animClr clrSpc="hsl" dir="cw">
                                      <p:cBhvr>
                                        <p:cTn id="52" dur="500" fill="hold"/>
                                        <p:tgtEl>
                                          <p:spTgt spid="56"/>
                                        </p:tgtEl>
                                        <p:attrNameLst>
                                          <p:attrName>stroke.color</p:attrName>
                                        </p:attrNameLst>
                                      </p:cBhvr>
                                      <p:by>
                                        <p:hsl h="7200000" s="0" l="0"/>
                                      </p:by>
                                    </p:animClr>
                                    <p:set>
                                      <p:cBhvr>
                                        <p:cTn id="53" dur="500" fill="hold"/>
                                        <p:tgtEl>
                                          <p:spTgt spid="56"/>
                                        </p:tgtEl>
                                        <p:attrNameLst>
                                          <p:attrName>fill.type</p:attrName>
                                        </p:attrNameLst>
                                      </p:cBhvr>
                                      <p:to>
                                        <p:strVal val="solid"/>
                                      </p:to>
                                    </p:set>
                                  </p:childTnLst>
                                </p:cTn>
                              </p:par>
                              <p:par>
                                <p:cTn id="54" presetID="21" presetClass="emph" presetSubtype="0" fill="hold" nodeType="withEffect">
                                  <p:stCondLst>
                                    <p:cond delay="0"/>
                                  </p:stCondLst>
                                  <p:childTnLst>
                                    <p:animClr clrSpc="hsl" dir="cw">
                                      <p:cBhvr override="childStyle">
                                        <p:cTn id="55" dur="500" fill="hold"/>
                                        <p:tgtEl>
                                          <p:spTgt spid="53"/>
                                        </p:tgtEl>
                                        <p:attrNameLst>
                                          <p:attrName>style.color</p:attrName>
                                        </p:attrNameLst>
                                      </p:cBhvr>
                                      <p:by>
                                        <p:hsl h="7200000" s="0" l="0"/>
                                      </p:by>
                                    </p:animClr>
                                    <p:animClr clrSpc="hsl" dir="cw">
                                      <p:cBhvr>
                                        <p:cTn id="56" dur="500" fill="hold"/>
                                        <p:tgtEl>
                                          <p:spTgt spid="53"/>
                                        </p:tgtEl>
                                        <p:attrNameLst>
                                          <p:attrName>fillcolor</p:attrName>
                                        </p:attrNameLst>
                                      </p:cBhvr>
                                      <p:by>
                                        <p:hsl h="7200000" s="0" l="0"/>
                                      </p:by>
                                    </p:animClr>
                                    <p:animClr clrSpc="hsl" dir="cw">
                                      <p:cBhvr>
                                        <p:cTn id="57" dur="500" fill="hold"/>
                                        <p:tgtEl>
                                          <p:spTgt spid="53"/>
                                        </p:tgtEl>
                                        <p:attrNameLst>
                                          <p:attrName>stroke.color</p:attrName>
                                        </p:attrNameLst>
                                      </p:cBhvr>
                                      <p:by>
                                        <p:hsl h="7200000" s="0" l="0"/>
                                      </p:by>
                                    </p:animClr>
                                    <p:set>
                                      <p:cBhvr>
                                        <p:cTn id="58" dur="500" fill="hold"/>
                                        <p:tgtEl>
                                          <p:spTgt spid="53"/>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57"/>
                                        </p:tgtEl>
                                      </p:cBhvr>
                                    </p:animEffect>
                                    <p:set>
                                      <p:cBhvr>
                                        <p:cTn id="63"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Announcements</a:t>
            </a:r>
            <a:endParaRPr lang="en-AU" dirty="0">
              <a:latin typeface="Arial Black" panose="020B0A04020102020204" pitchFamily="34" charset="0"/>
            </a:endParaRPr>
          </a:p>
        </p:txBody>
      </p:sp>
      <p:sp>
        <p:nvSpPr>
          <p:cNvPr id="104" name="Content Placeholder 103"/>
          <p:cNvSpPr>
            <a:spLocks noGrp="1"/>
          </p:cNvSpPr>
          <p:nvPr>
            <p:ph sz="quarter" idx="1"/>
          </p:nvPr>
        </p:nvSpPr>
        <p:spPr/>
        <p:txBody>
          <a:bodyPr/>
          <a:lstStyle/>
          <a:p>
            <a:r>
              <a:rPr lang="en-AU" dirty="0" smtClean="0"/>
              <a:t>Anonymous forum</a:t>
            </a:r>
          </a:p>
          <a:p>
            <a:r>
              <a:rPr lang="en-AU" dirty="0" smtClean="0"/>
              <a:t>Assessment week 08 to be released soon</a:t>
            </a:r>
          </a:p>
          <a:p>
            <a:pPr lvl="1"/>
            <a:r>
              <a:rPr lang="en-AU" dirty="0" smtClean="0"/>
              <a:t>Questions related to B-Trees and Retrieval Trees</a:t>
            </a:r>
          </a:p>
          <a:p>
            <a:pPr lvl="1"/>
            <a:r>
              <a:rPr lang="en-AU" dirty="0" smtClean="0"/>
              <a:t>Utilize your time to implement retrieval trees in this week’s lab</a:t>
            </a:r>
          </a:p>
        </p:txBody>
      </p:sp>
      <p:sp>
        <p:nvSpPr>
          <p:cNvPr id="3" name="Footer Placeholder 2"/>
          <p:cNvSpPr>
            <a:spLocks noGrp="1"/>
          </p:cNvSpPr>
          <p:nvPr>
            <p:ph type="ftr" sz="quarter" idx="11"/>
          </p:nvPr>
        </p:nvSpPr>
        <p:spPr/>
        <p:txBody>
          <a:bodyPr/>
          <a:lstStyle/>
          <a:p>
            <a:r>
              <a:rPr lang="en-AU" smtClean="0"/>
              <a:t>FIT2004, S2/2016: Lec-6: B-Trees and Retrieval Trees</a:t>
            </a:r>
            <a:endParaRPr lang="en-US"/>
          </a:p>
        </p:txBody>
      </p:sp>
    </p:spTree>
    <p:extLst>
      <p:ext uri="{BB962C8B-B14F-4D97-AF65-F5344CB8AC3E}">
        <p14:creationId xmlns:p14="http://schemas.microsoft.com/office/powerpoint/2010/main" val="2520482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Case 2</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599"/>
            <a:ext cx="8842248" cy="3107201"/>
          </a:xfrm>
        </p:spPr>
        <p:txBody>
          <a:bodyPr>
            <a:normAutofit/>
          </a:bodyPr>
          <a:lstStyle/>
          <a:p>
            <a:pPr marL="0" indent="0">
              <a:buNone/>
            </a:pPr>
            <a:r>
              <a:rPr lang="en-AU" sz="2800" dirty="0" smtClean="0">
                <a:solidFill>
                  <a:srgbClr val="000000"/>
                </a:solidFill>
                <a:latin typeface="CMSS10"/>
              </a:rPr>
              <a:t>Case 2: x belongs to a rich non leaf node</a:t>
            </a:r>
          </a:p>
          <a:p>
            <a:pPr lvl="1"/>
            <a:r>
              <a:rPr lang="en-AU" sz="2300" dirty="0">
                <a:solidFill>
                  <a:srgbClr val="000000"/>
                </a:solidFill>
                <a:latin typeface="CMSS10"/>
              </a:rPr>
              <a:t>Case 2a: </a:t>
            </a:r>
            <a:r>
              <a:rPr lang="en-AU" sz="2300" dirty="0" smtClean="0">
                <a:solidFill>
                  <a:srgbClr val="000000"/>
                </a:solidFill>
                <a:latin typeface="CMSS10"/>
              </a:rPr>
              <a:t>One of the children of x is rich</a:t>
            </a:r>
            <a:endParaRPr lang="en-AU" sz="2300" dirty="0">
              <a:solidFill>
                <a:srgbClr val="000000"/>
              </a:solidFill>
              <a:latin typeface="CMSS10"/>
            </a:endParaRPr>
          </a:p>
          <a:p>
            <a:pPr lvl="1"/>
            <a:r>
              <a:rPr lang="en-AU" sz="2300" dirty="0">
                <a:solidFill>
                  <a:srgbClr val="000000"/>
                </a:solidFill>
                <a:latin typeface="CMSS10"/>
              </a:rPr>
              <a:t>Case 2b: Both </a:t>
            </a:r>
            <a:r>
              <a:rPr lang="en-AU" sz="2300" dirty="0" smtClean="0">
                <a:solidFill>
                  <a:srgbClr val="000000"/>
                </a:solidFill>
                <a:latin typeface="CMSS10"/>
              </a:rPr>
              <a:t>children of x are </a:t>
            </a:r>
            <a:r>
              <a:rPr lang="en-AU" sz="2300" dirty="0">
                <a:solidFill>
                  <a:srgbClr val="000000"/>
                </a:solidFill>
                <a:latin typeface="CMSS10"/>
              </a:rPr>
              <a:t>poor</a:t>
            </a:r>
          </a:p>
          <a:p>
            <a:pPr marL="0" indent="0">
              <a:buNone/>
            </a:pPr>
            <a:r>
              <a:rPr lang="en-AU" sz="2800" dirty="0" smtClean="0">
                <a:solidFill>
                  <a:srgbClr val="000000"/>
                </a:solidFill>
                <a:latin typeface="CMSS10"/>
              </a:rPr>
              <a:t>Example: delete 13</a:t>
            </a:r>
          </a:p>
          <a:p>
            <a:pPr marL="0" indent="0">
              <a:buNone/>
            </a:pPr>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p:nvPr/>
        </p:nvCxnSpPr>
        <p:spPr>
          <a:xfrm flipH="1">
            <a:off x="1128752" y="4648200"/>
            <a:ext cx="1843048" cy="6761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219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676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297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97764" cy="369332"/>
          </a:xfrm>
          <a:prstGeom prst="rect">
            <a:avLst/>
          </a:prstGeom>
          <a:noFill/>
        </p:spPr>
        <p:txBody>
          <a:bodyPr wrap="none" rtlCol="0">
            <a:spAutoFit/>
          </a:bodyPr>
          <a:lstStyle/>
          <a:p>
            <a:r>
              <a:rPr lang="en-AU" b="1" dirty="0" smtClean="0">
                <a:solidFill>
                  <a:srgbClr val="FF0000"/>
                </a:solidFill>
              </a:rPr>
              <a:t>Delete 13</a:t>
            </a:r>
            <a:endParaRPr lang="en-AU" b="1" dirty="0">
              <a:solidFill>
                <a:srgbClr val="FF0000"/>
              </a:solidFill>
            </a:endParaRPr>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58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cxnSp>
        <p:nvCxnSpPr>
          <p:cNvPr id="56" name="Straight Arrow Connector 55"/>
          <p:cNvCxnSpPr/>
          <p:nvPr/>
        </p:nvCxnSpPr>
        <p:spPr>
          <a:xfrm flipH="1">
            <a:off x="2057402" y="4648200"/>
            <a:ext cx="1371598"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51361" y="4467133"/>
            <a:ext cx="0" cy="8572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5754469"/>
            <a:ext cx="7104014" cy="646331"/>
          </a:xfrm>
          <a:prstGeom prst="rect">
            <a:avLst/>
          </a:prstGeom>
          <a:noFill/>
        </p:spPr>
        <p:txBody>
          <a:bodyPr wrap="square" rtlCol="0">
            <a:spAutoFit/>
          </a:bodyPr>
          <a:lstStyle/>
          <a:p>
            <a:r>
              <a:rPr lang="en-AU" dirty="0" smtClean="0"/>
              <a:t>t = 3 </a:t>
            </a:r>
            <a:r>
              <a:rPr lang="en-AU" dirty="0" smtClean="0">
                <a:sym typeface="Wingdings" panose="05000000000000000000" pitchFamily="2" charset="2"/>
              </a:rPr>
              <a:t></a:t>
            </a:r>
            <a:r>
              <a:rPr lang="en-AU" dirty="0" smtClean="0"/>
              <a:t>Rich node: &gt; 2 keys, Poor node: 2 keys, overflowed: &lt; 2</a:t>
            </a:r>
          </a:p>
          <a:p>
            <a:r>
              <a:rPr lang="en-AU" dirty="0" smtClean="0"/>
              <a:t>Each non-root </a:t>
            </a:r>
            <a:r>
              <a:rPr lang="en-AU" smtClean="0"/>
              <a:t>node must contain </a:t>
            </a:r>
            <a:r>
              <a:rPr lang="en-AU" dirty="0" smtClean="0"/>
              <a:t>at least 2 keys</a:t>
            </a:r>
            <a:endParaRPr lang="en-AU" dirty="0"/>
          </a:p>
        </p:txBody>
      </p:sp>
      <p:sp>
        <p:nvSpPr>
          <p:cNvPr id="4" name="Rectangle 3"/>
          <p:cNvSpPr/>
          <p:nvPr/>
        </p:nvSpPr>
        <p:spPr>
          <a:xfrm>
            <a:off x="457200" y="1524000"/>
            <a:ext cx="8382000" cy="4572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Down Arrow 4"/>
          <p:cNvSpPr/>
          <p:nvPr/>
        </p:nvSpPr>
        <p:spPr>
          <a:xfrm rot="18405942" flipH="1">
            <a:off x="2104473" y="3800677"/>
            <a:ext cx="350445" cy="1928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665328" y="3745468"/>
            <a:ext cx="1287532" cy="369332"/>
          </a:xfrm>
          <a:prstGeom prst="rect">
            <a:avLst/>
          </a:prstGeom>
          <a:noFill/>
        </p:spPr>
        <p:txBody>
          <a:bodyPr wrap="none" rtlCol="0">
            <a:spAutoFit/>
          </a:bodyPr>
          <a:lstStyle/>
          <a:p>
            <a:r>
              <a:rPr lang="en-AU" b="1" dirty="0" smtClean="0">
                <a:solidFill>
                  <a:srgbClr val="FF0000"/>
                </a:solidFill>
              </a:rPr>
              <a:t>Rich child</a:t>
            </a:r>
            <a:endParaRPr lang="en-AU" b="1" dirty="0">
              <a:solidFill>
                <a:srgbClr val="FF0000"/>
              </a:solidFill>
            </a:endParaRPr>
          </a:p>
        </p:txBody>
      </p:sp>
    </p:spTree>
    <p:extLst>
      <p:ext uri="{BB962C8B-B14F-4D97-AF65-F5344CB8AC3E}">
        <p14:creationId xmlns:p14="http://schemas.microsoft.com/office/powerpoint/2010/main" val="1199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chemeClr val="accent2"/>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21" presetClass="emph" presetSubtype="0" fill="hold" nodeType="clickEffect">
                                  <p:stCondLst>
                                    <p:cond delay="0"/>
                                  </p:stCondLst>
                                  <p:childTnLst>
                                    <p:animClr clrSpc="hsl" dir="cw">
                                      <p:cBhvr override="childStyle">
                                        <p:cTn id="16" dur="500" fill="hold"/>
                                        <p:tgtEl>
                                          <p:spTgt spid="60"/>
                                        </p:tgtEl>
                                        <p:attrNameLst>
                                          <p:attrName>style.color</p:attrName>
                                        </p:attrNameLst>
                                      </p:cBhvr>
                                      <p:by>
                                        <p:hsl h="7200000" s="0" l="0"/>
                                      </p:by>
                                    </p:animClr>
                                    <p:animClr clrSpc="hsl" dir="cw">
                                      <p:cBhvr>
                                        <p:cTn id="17" dur="500" fill="hold"/>
                                        <p:tgtEl>
                                          <p:spTgt spid="60"/>
                                        </p:tgtEl>
                                        <p:attrNameLst>
                                          <p:attrName>fillcolor</p:attrName>
                                        </p:attrNameLst>
                                      </p:cBhvr>
                                      <p:by>
                                        <p:hsl h="7200000" s="0" l="0"/>
                                      </p:by>
                                    </p:animClr>
                                    <p:animClr clrSpc="hsl" dir="cw">
                                      <p:cBhvr>
                                        <p:cTn id="18" dur="500" fill="hold"/>
                                        <p:tgtEl>
                                          <p:spTgt spid="60"/>
                                        </p:tgtEl>
                                        <p:attrNameLst>
                                          <p:attrName>stroke.color</p:attrName>
                                        </p:attrNameLst>
                                      </p:cBhvr>
                                      <p:by>
                                        <p:hsl h="7200000" s="0" l="0"/>
                                      </p:by>
                                    </p:animClr>
                                    <p:set>
                                      <p:cBhvr>
                                        <p:cTn id="19" dur="500" fill="hold"/>
                                        <p:tgtEl>
                                          <p:spTgt spid="60"/>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16"/>
                                        </p:tgtEl>
                                        <p:attrNameLst>
                                          <p:attrName>style.color</p:attrName>
                                        </p:attrNameLst>
                                      </p:cBhvr>
                                      <p:by>
                                        <p:hsl h="7200000" s="0" l="0"/>
                                      </p:by>
                                    </p:animClr>
                                    <p:animClr clrSpc="hsl" dir="cw">
                                      <p:cBhvr>
                                        <p:cTn id="24" dur="500" fill="hold"/>
                                        <p:tgtEl>
                                          <p:spTgt spid="16"/>
                                        </p:tgtEl>
                                        <p:attrNameLst>
                                          <p:attrName>fillcolor</p:attrName>
                                        </p:attrNameLst>
                                      </p:cBhvr>
                                      <p:by>
                                        <p:hsl h="7200000" s="0" l="0"/>
                                      </p:by>
                                    </p:animClr>
                                    <p:animClr clrSpc="hsl" dir="cw">
                                      <p:cBhvr>
                                        <p:cTn id="25" dur="500" fill="hold"/>
                                        <p:tgtEl>
                                          <p:spTgt spid="16"/>
                                        </p:tgtEl>
                                        <p:attrNameLst>
                                          <p:attrName>stroke.color</p:attrName>
                                        </p:attrNameLst>
                                      </p:cBhvr>
                                      <p:by>
                                        <p:hsl h="7200000" s="0" l="0"/>
                                      </p:by>
                                    </p:animClr>
                                    <p:set>
                                      <p:cBhvr>
                                        <p:cTn id="26" dur="500" fill="hold"/>
                                        <p:tgtEl>
                                          <p:spTgt spid="16"/>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Case 2</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599"/>
            <a:ext cx="8842248" cy="3107201"/>
          </a:xfrm>
        </p:spPr>
        <p:txBody>
          <a:bodyPr>
            <a:normAutofit fontScale="85000" lnSpcReduction="20000"/>
          </a:bodyPr>
          <a:lstStyle/>
          <a:p>
            <a:pPr marL="0" indent="0">
              <a:buNone/>
            </a:pPr>
            <a:r>
              <a:rPr lang="en-AU" sz="2300" dirty="0" smtClean="0">
                <a:solidFill>
                  <a:srgbClr val="000000"/>
                </a:solidFill>
                <a:latin typeface="CMSS10"/>
              </a:rPr>
              <a:t>Case </a:t>
            </a:r>
            <a:r>
              <a:rPr lang="en-AU" sz="2300" dirty="0">
                <a:solidFill>
                  <a:srgbClr val="000000"/>
                </a:solidFill>
                <a:latin typeface="CMSS10"/>
              </a:rPr>
              <a:t>2a: </a:t>
            </a:r>
            <a:r>
              <a:rPr lang="en-AU" sz="2300" dirty="0" smtClean="0">
                <a:solidFill>
                  <a:srgbClr val="000000"/>
                </a:solidFill>
                <a:latin typeface="CMSS10"/>
              </a:rPr>
              <a:t>One of the children is rich </a:t>
            </a:r>
          </a:p>
          <a:p>
            <a:pPr marL="0" indent="0">
              <a:buNone/>
            </a:pPr>
            <a:r>
              <a:rPr lang="en-AU" sz="2300" dirty="0" smtClean="0">
                <a:solidFill>
                  <a:srgbClr val="000000"/>
                </a:solidFill>
                <a:latin typeface="CMSS10"/>
              </a:rPr>
              <a:t>(handle this case by borrowing a value from a rich child)</a:t>
            </a:r>
          </a:p>
          <a:p>
            <a:r>
              <a:rPr lang="en-AU" sz="2300" dirty="0" smtClean="0">
                <a:solidFill>
                  <a:srgbClr val="000000"/>
                </a:solidFill>
                <a:latin typeface="CMSS10"/>
              </a:rPr>
              <a:t>If left child L is rich</a:t>
            </a:r>
          </a:p>
          <a:p>
            <a:pPr lvl="1"/>
            <a:r>
              <a:rPr lang="en-AU" sz="1800" dirty="0" smtClean="0">
                <a:solidFill>
                  <a:srgbClr val="000000"/>
                </a:solidFill>
                <a:latin typeface="CMSS10"/>
              </a:rPr>
              <a:t>Find the largest element t in the subtree rooted at L</a:t>
            </a:r>
          </a:p>
          <a:p>
            <a:pPr lvl="1"/>
            <a:r>
              <a:rPr lang="en-AU" sz="1800" dirty="0" smtClean="0">
                <a:solidFill>
                  <a:srgbClr val="000000"/>
                </a:solidFill>
                <a:latin typeface="CMSS10"/>
              </a:rPr>
              <a:t>Delete t and replace x with t</a:t>
            </a:r>
          </a:p>
          <a:p>
            <a:r>
              <a:rPr lang="en-AU" sz="2300" dirty="0" smtClean="0">
                <a:solidFill>
                  <a:srgbClr val="000000"/>
                </a:solidFill>
                <a:latin typeface="CMSS10"/>
              </a:rPr>
              <a:t>Else, if the right child R is rich</a:t>
            </a:r>
          </a:p>
          <a:p>
            <a:pPr lvl="1"/>
            <a:r>
              <a:rPr lang="en-AU" sz="1800" dirty="0" smtClean="0">
                <a:solidFill>
                  <a:srgbClr val="000000"/>
                </a:solidFill>
                <a:latin typeface="CMSS10"/>
              </a:rPr>
              <a:t>Find the smallest element t in the subtree rooted at R</a:t>
            </a:r>
          </a:p>
          <a:p>
            <a:pPr lvl="1"/>
            <a:r>
              <a:rPr lang="en-AU" sz="1800" dirty="0" smtClean="0">
                <a:solidFill>
                  <a:srgbClr val="000000"/>
                </a:solidFill>
                <a:latin typeface="CMSS10"/>
              </a:rPr>
              <a:t>Delete t and replace x with t</a:t>
            </a:r>
            <a:endParaRPr lang="en-AU" sz="1800" dirty="0">
              <a:solidFill>
                <a:srgbClr val="000000"/>
              </a:solidFill>
              <a:latin typeface="CMSS10"/>
            </a:endParaRPr>
          </a:p>
          <a:p>
            <a:pPr marL="0" indent="0">
              <a:buNone/>
            </a:pPr>
            <a:r>
              <a:rPr lang="en-AU" sz="2800" dirty="0" smtClean="0">
                <a:solidFill>
                  <a:srgbClr val="000000"/>
                </a:solidFill>
                <a:latin typeface="CMSS10"/>
              </a:rPr>
              <a:t>Example: delete 13</a:t>
            </a:r>
          </a:p>
          <a:p>
            <a:pPr marL="0" indent="0">
              <a:buNone/>
            </a:pPr>
            <a:r>
              <a:rPr lang="en-AU" sz="2800" dirty="0" smtClean="0">
                <a:solidFill>
                  <a:srgbClr val="000000"/>
                </a:solidFill>
                <a:latin typeface="CMSS10"/>
              </a:rPr>
              <a:t>Replace 13 with 12</a:t>
            </a:r>
          </a:p>
          <a:p>
            <a:pPr marL="0" indent="0">
              <a:buNone/>
            </a:pPr>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p:nvPr/>
        </p:nvCxnSpPr>
        <p:spPr>
          <a:xfrm flipH="1">
            <a:off x="1128752" y="4648200"/>
            <a:ext cx="1843048" cy="6761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219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676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13</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297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97764" cy="369332"/>
          </a:xfrm>
          <a:prstGeom prst="rect">
            <a:avLst/>
          </a:prstGeom>
          <a:noFill/>
        </p:spPr>
        <p:txBody>
          <a:bodyPr wrap="none" rtlCol="0">
            <a:spAutoFit/>
          </a:bodyPr>
          <a:lstStyle/>
          <a:p>
            <a:r>
              <a:rPr lang="en-AU" b="1" dirty="0" smtClean="0">
                <a:solidFill>
                  <a:srgbClr val="FF0000"/>
                </a:solidFill>
              </a:rPr>
              <a:t>Delete 13</a:t>
            </a:r>
            <a:endParaRPr lang="en-AU" b="1" dirty="0">
              <a:solidFill>
                <a:srgbClr val="FF0000"/>
              </a:solidFill>
            </a:endParaRPr>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581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cxnSp>
        <p:nvCxnSpPr>
          <p:cNvPr id="56" name="Straight Arrow Connector 55"/>
          <p:cNvCxnSpPr/>
          <p:nvPr/>
        </p:nvCxnSpPr>
        <p:spPr>
          <a:xfrm flipH="1">
            <a:off x="2057402" y="4648200"/>
            <a:ext cx="1371598"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51361" y="4467133"/>
            <a:ext cx="0" cy="8572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5754469"/>
            <a:ext cx="7104014" cy="646331"/>
          </a:xfrm>
          <a:prstGeom prst="rect">
            <a:avLst/>
          </a:prstGeom>
          <a:noFill/>
        </p:spPr>
        <p:txBody>
          <a:bodyPr wrap="square" rtlCol="0">
            <a:spAutoFit/>
          </a:bodyPr>
          <a:lstStyle/>
          <a:p>
            <a:r>
              <a:rPr lang="en-AU" dirty="0" smtClean="0"/>
              <a:t>t = 3 </a:t>
            </a:r>
            <a:r>
              <a:rPr lang="en-AU" dirty="0" smtClean="0">
                <a:sym typeface="Wingdings" panose="05000000000000000000" pitchFamily="2" charset="2"/>
              </a:rPr>
              <a:t></a:t>
            </a:r>
            <a:r>
              <a:rPr lang="en-AU" dirty="0" smtClean="0"/>
              <a:t>Rich node: &gt; 2 keys, Poor node: 2 keys, overflowed: &lt; 2</a:t>
            </a:r>
          </a:p>
          <a:p>
            <a:r>
              <a:rPr lang="en-AU" dirty="0" smtClean="0"/>
              <a:t>Each non-root </a:t>
            </a:r>
            <a:r>
              <a:rPr lang="en-AU" smtClean="0"/>
              <a:t>node must contain </a:t>
            </a:r>
            <a:r>
              <a:rPr lang="en-AU" dirty="0" smtClean="0"/>
              <a:t>at least 2 keys</a:t>
            </a:r>
            <a:endParaRPr lang="en-AU" dirty="0"/>
          </a:p>
        </p:txBody>
      </p:sp>
      <p:sp>
        <p:nvSpPr>
          <p:cNvPr id="57" name="Rectangle 56"/>
          <p:cNvSpPr/>
          <p:nvPr/>
        </p:nvSpPr>
        <p:spPr>
          <a:xfrm>
            <a:off x="228600" y="1600200"/>
            <a:ext cx="8382000" cy="762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182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7"/>
                                        </p:tgtEl>
                                        <p:attrNameLst>
                                          <p:attrName>fillcolor</p:attrName>
                                        </p:attrNameLst>
                                      </p:cBhvr>
                                      <p:to>
                                        <a:schemeClr val="accent2"/>
                                      </p:to>
                                    </p:animClr>
                                    <p:set>
                                      <p:cBhvr>
                                        <p:cTn id="7" dur="2000" fill="hold"/>
                                        <p:tgtEl>
                                          <p:spTgt spid="47"/>
                                        </p:tgtEl>
                                        <p:attrNameLst>
                                          <p:attrName>fill.type</p:attrName>
                                        </p:attrNameLst>
                                      </p:cBhvr>
                                      <p:to>
                                        <p:strVal val="solid"/>
                                      </p:to>
                                    </p:set>
                                    <p:set>
                                      <p:cBhvr>
                                        <p:cTn id="8" dur="2000" fill="hold"/>
                                        <p:tgtEl>
                                          <p:spTgt spid="47"/>
                                        </p:tgtEl>
                                        <p:attrNameLst>
                                          <p:attrName>fill.on</p:attrName>
                                        </p:attrNameLst>
                                      </p:cBhvr>
                                      <p:to>
                                        <p:strVal val="true"/>
                                      </p:to>
                                    </p:set>
                                  </p:childTnLst>
                                </p:cTn>
                              </p:par>
                              <p:par>
                                <p:cTn id="9" presetID="21" presetClass="emph" presetSubtype="0" fill="hold" nodeType="withEffect">
                                  <p:stCondLst>
                                    <p:cond delay="0"/>
                                  </p:stCondLst>
                                  <p:childTnLst>
                                    <p:animClr clrSpc="hsl" dir="cw">
                                      <p:cBhvr override="childStyle">
                                        <p:cTn id="10" dur="500" fill="hold"/>
                                        <p:tgtEl>
                                          <p:spTgt spid="60"/>
                                        </p:tgtEl>
                                        <p:attrNameLst>
                                          <p:attrName>style.color</p:attrName>
                                        </p:attrNameLst>
                                      </p:cBhvr>
                                      <p:by>
                                        <p:hsl h="7200000" s="0" l="0"/>
                                      </p:by>
                                    </p:animClr>
                                    <p:animClr clrSpc="hsl" dir="cw">
                                      <p:cBhvr>
                                        <p:cTn id="11" dur="500" fill="hold"/>
                                        <p:tgtEl>
                                          <p:spTgt spid="60"/>
                                        </p:tgtEl>
                                        <p:attrNameLst>
                                          <p:attrName>fillcolor</p:attrName>
                                        </p:attrNameLst>
                                      </p:cBhvr>
                                      <p:by>
                                        <p:hsl h="7200000" s="0" l="0"/>
                                      </p:by>
                                    </p:animClr>
                                    <p:animClr clrSpc="hsl" dir="cw">
                                      <p:cBhvr>
                                        <p:cTn id="12" dur="500" fill="hold"/>
                                        <p:tgtEl>
                                          <p:spTgt spid="60"/>
                                        </p:tgtEl>
                                        <p:attrNameLst>
                                          <p:attrName>stroke.color</p:attrName>
                                        </p:attrNameLst>
                                      </p:cBhvr>
                                      <p:by>
                                        <p:hsl h="7200000" s="0" l="0"/>
                                      </p:by>
                                    </p:animClr>
                                    <p:set>
                                      <p:cBhvr>
                                        <p:cTn id="13" dur="500" fill="hold"/>
                                        <p:tgtEl>
                                          <p:spTgt spid="60"/>
                                        </p:tgtEl>
                                        <p:attrNameLst>
                                          <p:attrName>fill.type</p:attrName>
                                        </p:attrNameLst>
                                      </p:cBhvr>
                                      <p:to>
                                        <p:strVal val="solid"/>
                                      </p:to>
                                    </p:set>
                                  </p:childTnLst>
                                </p:cTn>
                              </p:par>
                              <p:par>
                                <p:cTn id="14" presetID="21" presetClass="emph" presetSubtype="0" fill="hold" nodeType="withEffect">
                                  <p:stCondLst>
                                    <p:cond delay="0"/>
                                  </p:stCondLst>
                                  <p:childTnLst>
                                    <p:animClr clrSpc="hsl" dir="cw">
                                      <p:cBhvr override="childStyle">
                                        <p:cTn id="15" dur="500" fill="hold"/>
                                        <p:tgtEl>
                                          <p:spTgt spid="16"/>
                                        </p:tgtEl>
                                        <p:attrNameLst>
                                          <p:attrName>style.color</p:attrName>
                                        </p:attrNameLst>
                                      </p:cBhvr>
                                      <p:by>
                                        <p:hsl h="7200000" s="0" l="0"/>
                                      </p:by>
                                    </p:animClr>
                                    <p:animClr clrSpc="hsl" dir="cw">
                                      <p:cBhvr>
                                        <p:cTn id="16" dur="500" fill="hold"/>
                                        <p:tgtEl>
                                          <p:spTgt spid="16"/>
                                        </p:tgtEl>
                                        <p:attrNameLst>
                                          <p:attrName>fillcolor</p:attrName>
                                        </p:attrNameLst>
                                      </p:cBhvr>
                                      <p:by>
                                        <p:hsl h="7200000" s="0" l="0"/>
                                      </p:by>
                                    </p:animClr>
                                    <p:animClr clrSpc="hsl" dir="cw">
                                      <p:cBhvr>
                                        <p:cTn id="17" dur="500" fill="hold"/>
                                        <p:tgtEl>
                                          <p:spTgt spid="16"/>
                                        </p:tgtEl>
                                        <p:attrNameLst>
                                          <p:attrName>stroke.color</p:attrName>
                                        </p:attrNameLst>
                                      </p:cBhvr>
                                      <p:by>
                                        <p:hsl h="7200000" s="0" l="0"/>
                                      </p:by>
                                    </p:animClr>
                                    <p:set>
                                      <p:cBhvr>
                                        <p:cTn id="18" dur="500" fill="hold"/>
                                        <p:tgtEl>
                                          <p:spTgt spid="16"/>
                                        </p:tgtEl>
                                        <p:attrNameLst>
                                          <p:attrName>fill.type</p:attrName>
                                        </p:attrNameLst>
                                      </p:cBhvr>
                                      <p:to>
                                        <p:strVal val="solid"/>
                                      </p:to>
                                    </p:set>
                                  </p:childTnLst>
                                </p:cTn>
                              </p:par>
                              <p:par>
                                <p:cTn id="19" presetID="21" presetClass="emph" presetSubtype="0" fill="hold" nodeType="withEffect">
                                  <p:stCondLst>
                                    <p:cond delay="0"/>
                                  </p:stCondLst>
                                  <p:childTnLst>
                                    <p:animClr clrSpc="hsl" dir="cw">
                                      <p:cBhvr override="childStyle">
                                        <p:cTn id="20" dur="500" fill="hold"/>
                                        <p:tgtEl>
                                          <p:spTgt spid="60"/>
                                        </p:tgtEl>
                                        <p:attrNameLst>
                                          <p:attrName>style.color</p:attrName>
                                        </p:attrNameLst>
                                      </p:cBhvr>
                                      <p:by>
                                        <p:hsl h="7200000" s="0" l="0"/>
                                      </p:by>
                                    </p:animClr>
                                    <p:animClr clrSpc="hsl" dir="cw">
                                      <p:cBhvr>
                                        <p:cTn id="21" dur="500" fill="hold"/>
                                        <p:tgtEl>
                                          <p:spTgt spid="60"/>
                                        </p:tgtEl>
                                        <p:attrNameLst>
                                          <p:attrName>fillcolor</p:attrName>
                                        </p:attrNameLst>
                                      </p:cBhvr>
                                      <p:by>
                                        <p:hsl h="7200000" s="0" l="0"/>
                                      </p:by>
                                    </p:animClr>
                                    <p:animClr clrSpc="hsl" dir="cw">
                                      <p:cBhvr>
                                        <p:cTn id="22" dur="500" fill="hold"/>
                                        <p:tgtEl>
                                          <p:spTgt spid="60"/>
                                        </p:tgtEl>
                                        <p:attrNameLst>
                                          <p:attrName>stroke.color</p:attrName>
                                        </p:attrNameLst>
                                      </p:cBhvr>
                                      <p:by>
                                        <p:hsl h="7200000" s="0" l="0"/>
                                      </p:by>
                                    </p:animClr>
                                    <p:set>
                                      <p:cBhvr>
                                        <p:cTn id="23" dur="500" fill="hold"/>
                                        <p:tgtEl>
                                          <p:spTgt spid="60"/>
                                        </p:tgtEl>
                                        <p:attrNameLst>
                                          <p:attrName>fill.type</p:attrName>
                                        </p:attrNameLst>
                                      </p:cBhvr>
                                      <p:to>
                                        <p:strVal val="solid"/>
                                      </p:to>
                                    </p:set>
                                  </p:childTnLst>
                                </p:cTn>
                              </p:par>
                              <p:par>
                                <p:cTn id="24" presetID="21" presetClass="emph" presetSubtype="0" fill="hold" nodeType="withEffect">
                                  <p:stCondLst>
                                    <p:cond delay="0"/>
                                  </p:stCondLst>
                                  <p:childTnLst>
                                    <p:animClr clrSpc="hsl" dir="cw">
                                      <p:cBhvr override="childStyle">
                                        <p:cTn id="25" dur="500" fill="hold"/>
                                        <p:tgtEl>
                                          <p:spTgt spid="16"/>
                                        </p:tgtEl>
                                        <p:attrNameLst>
                                          <p:attrName>style.color</p:attrName>
                                        </p:attrNameLst>
                                      </p:cBhvr>
                                      <p:by>
                                        <p:hsl h="7200000" s="0" l="0"/>
                                      </p:by>
                                    </p:animClr>
                                    <p:animClr clrSpc="hsl" dir="cw">
                                      <p:cBhvr>
                                        <p:cTn id="26" dur="500" fill="hold"/>
                                        <p:tgtEl>
                                          <p:spTgt spid="16"/>
                                        </p:tgtEl>
                                        <p:attrNameLst>
                                          <p:attrName>fillcolor</p:attrName>
                                        </p:attrNameLst>
                                      </p:cBhvr>
                                      <p:by>
                                        <p:hsl h="7200000" s="0" l="0"/>
                                      </p:by>
                                    </p:animClr>
                                    <p:animClr clrSpc="hsl" dir="cw">
                                      <p:cBhvr>
                                        <p:cTn id="27" dur="500" fill="hold"/>
                                        <p:tgtEl>
                                          <p:spTgt spid="16"/>
                                        </p:tgtEl>
                                        <p:attrNameLst>
                                          <p:attrName>stroke.color</p:attrName>
                                        </p:attrNameLst>
                                      </p:cBhvr>
                                      <p:by>
                                        <p:hsl h="7200000" s="0" l="0"/>
                                      </p:by>
                                    </p:animClr>
                                    <p:set>
                                      <p:cBhvr>
                                        <p:cTn id="28" dur="500" fill="hold"/>
                                        <p:tgtEl>
                                          <p:spTgt spid="16"/>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55"/>
                                        </p:tgtEl>
                                        <p:attrNameLst>
                                          <p:attrName>fillcolor</p:attrName>
                                        </p:attrNameLst>
                                      </p:cBhvr>
                                      <p:to>
                                        <a:schemeClr val="accent2"/>
                                      </p:to>
                                    </p:animClr>
                                    <p:set>
                                      <p:cBhvr>
                                        <p:cTn id="49" dur="2000" fill="hold"/>
                                        <p:tgtEl>
                                          <p:spTgt spid="55"/>
                                        </p:tgtEl>
                                        <p:attrNameLst>
                                          <p:attrName>fill.type</p:attrName>
                                        </p:attrNameLst>
                                      </p:cBhvr>
                                      <p:to>
                                        <p:strVal val="solid"/>
                                      </p:to>
                                    </p:set>
                                    <p:set>
                                      <p:cBhvr>
                                        <p:cTn id="50" dur="2000" fill="hold"/>
                                        <p:tgtEl>
                                          <p:spTgt spid="55"/>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3.33333E-6 -0.01665 L 0.03333 -0.16651 " pathEditMode="relative" rAng="0" ptsTypes="AA">
                                      <p:cBhvr>
                                        <p:cTn id="58" dur="2000" fill="hold"/>
                                        <p:tgtEl>
                                          <p:spTgt spid="55"/>
                                        </p:tgtEl>
                                        <p:attrNameLst>
                                          <p:attrName>ppt_x</p:attrName>
                                          <p:attrName>ppt_y</p:attrName>
                                        </p:attrNameLst>
                                      </p:cBhvr>
                                      <p:rCtr x="1667" y="-7493"/>
                                    </p:animMotion>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4">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Case 2</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599"/>
            <a:ext cx="8842248" cy="3107201"/>
          </a:xfrm>
        </p:spPr>
        <p:txBody>
          <a:bodyPr>
            <a:normAutofit/>
          </a:bodyPr>
          <a:lstStyle/>
          <a:p>
            <a:pPr marL="0" indent="0">
              <a:buNone/>
            </a:pPr>
            <a:r>
              <a:rPr lang="en-AU" sz="2800" dirty="0" smtClean="0">
                <a:solidFill>
                  <a:srgbClr val="000000"/>
                </a:solidFill>
                <a:latin typeface="CMSS10"/>
              </a:rPr>
              <a:t>Case 2: x belongs to a rich non leaf node</a:t>
            </a:r>
          </a:p>
          <a:p>
            <a:pPr lvl="1"/>
            <a:r>
              <a:rPr lang="en-AU" sz="2300" dirty="0">
                <a:solidFill>
                  <a:srgbClr val="000000"/>
                </a:solidFill>
                <a:latin typeface="CMSS10"/>
              </a:rPr>
              <a:t>Case 2a: </a:t>
            </a:r>
            <a:r>
              <a:rPr lang="en-AU" sz="2300" dirty="0" smtClean="0">
                <a:solidFill>
                  <a:srgbClr val="000000"/>
                </a:solidFill>
                <a:latin typeface="CMSS10"/>
              </a:rPr>
              <a:t>One of the children is rich</a:t>
            </a:r>
            <a:endParaRPr lang="en-AU" sz="2300" dirty="0">
              <a:solidFill>
                <a:srgbClr val="000000"/>
              </a:solidFill>
              <a:latin typeface="CMSS10"/>
            </a:endParaRPr>
          </a:p>
          <a:p>
            <a:pPr lvl="1"/>
            <a:r>
              <a:rPr lang="en-AU" sz="2300" dirty="0">
                <a:solidFill>
                  <a:srgbClr val="000000"/>
                </a:solidFill>
                <a:latin typeface="CMSS10"/>
              </a:rPr>
              <a:t>Case 2b: Both </a:t>
            </a:r>
            <a:r>
              <a:rPr lang="en-AU" sz="2300" dirty="0" smtClean="0">
                <a:solidFill>
                  <a:srgbClr val="000000"/>
                </a:solidFill>
                <a:latin typeface="CMSS10"/>
              </a:rPr>
              <a:t>children are poor</a:t>
            </a:r>
            <a:endParaRPr lang="en-AU" sz="2300" dirty="0">
              <a:solidFill>
                <a:srgbClr val="000000"/>
              </a:solidFill>
              <a:latin typeface="CMSS10"/>
            </a:endParaRPr>
          </a:p>
          <a:p>
            <a:pPr marL="0" indent="0">
              <a:buNone/>
            </a:pPr>
            <a:r>
              <a:rPr lang="en-AU" sz="2800" dirty="0" smtClean="0">
                <a:solidFill>
                  <a:srgbClr val="000000"/>
                </a:solidFill>
                <a:latin typeface="CMSS10"/>
              </a:rPr>
              <a:t>Example: delete 7</a:t>
            </a:r>
          </a:p>
          <a:p>
            <a:pPr marL="0" indent="0">
              <a:buNone/>
            </a:pPr>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cxnSp>
        <p:nvCxnSpPr>
          <p:cNvPr id="14" name="Straight Arrow Connector 13"/>
          <p:cNvCxnSpPr/>
          <p:nvPr/>
        </p:nvCxnSpPr>
        <p:spPr>
          <a:xfrm flipH="1">
            <a:off x="1128752" y="4648200"/>
            <a:ext cx="1843048" cy="6761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447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905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297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069524" cy="369332"/>
          </a:xfrm>
          <a:prstGeom prst="rect">
            <a:avLst/>
          </a:prstGeom>
          <a:noFill/>
        </p:spPr>
        <p:txBody>
          <a:bodyPr wrap="none" rtlCol="0">
            <a:spAutoFit/>
          </a:bodyPr>
          <a:lstStyle/>
          <a:p>
            <a:r>
              <a:rPr lang="en-AU" b="1" dirty="0" smtClean="0">
                <a:solidFill>
                  <a:srgbClr val="FF0000"/>
                </a:solidFill>
              </a:rPr>
              <a:t>Delete 7</a:t>
            </a:r>
            <a:endParaRPr lang="en-AU" b="1" dirty="0">
              <a:solidFill>
                <a:srgbClr val="FF0000"/>
              </a:solidFill>
            </a:endParaRPr>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057402" y="4648200"/>
            <a:ext cx="1371598"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51361" y="4467133"/>
            <a:ext cx="0" cy="8572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5754469"/>
            <a:ext cx="7104014" cy="646331"/>
          </a:xfrm>
          <a:prstGeom prst="rect">
            <a:avLst/>
          </a:prstGeom>
          <a:noFill/>
        </p:spPr>
        <p:txBody>
          <a:bodyPr wrap="square" rtlCol="0">
            <a:spAutoFit/>
          </a:bodyPr>
          <a:lstStyle/>
          <a:p>
            <a:r>
              <a:rPr lang="en-AU" dirty="0" smtClean="0"/>
              <a:t>t = 3 </a:t>
            </a:r>
            <a:r>
              <a:rPr lang="en-AU" dirty="0" smtClean="0">
                <a:sym typeface="Wingdings" panose="05000000000000000000" pitchFamily="2" charset="2"/>
              </a:rPr>
              <a:t></a:t>
            </a:r>
            <a:r>
              <a:rPr lang="en-AU" dirty="0" smtClean="0"/>
              <a:t>Rich node: &gt; 2 keys, Poor node: 2 keys, overflowed: &lt; 2</a:t>
            </a:r>
          </a:p>
          <a:p>
            <a:r>
              <a:rPr lang="en-AU" dirty="0" smtClean="0"/>
              <a:t>Each non-root </a:t>
            </a:r>
            <a:r>
              <a:rPr lang="en-AU" smtClean="0"/>
              <a:t>node must contain </a:t>
            </a:r>
            <a:r>
              <a:rPr lang="en-AU" dirty="0" smtClean="0"/>
              <a:t>at least 2 keys</a:t>
            </a:r>
            <a:endParaRPr lang="en-AU" dirty="0"/>
          </a:p>
        </p:txBody>
      </p:sp>
      <p:sp>
        <p:nvSpPr>
          <p:cNvPr id="4" name="Rectangle 3"/>
          <p:cNvSpPr/>
          <p:nvPr/>
        </p:nvSpPr>
        <p:spPr>
          <a:xfrm>
            <a:off x="457201" y="1905000"/>
            <a:ext cx="8382000" cy="4572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Down Arrow 4"/>
          <p:cNvSpPr/>
          <p:nvPr/>
        </p:nvSpPr>
        <p:spPr>
          <a:xfrm rot="18405942">
            <a:off x="2386976" y="3873263"/>
            <a:ext cx="288239" cy="17784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665328" y="3745468"/>
            <a:ext cx="1672253" cy="369332"/>
          </a:xfrm>
          <a:prstGeom prst="rect">
            <a:avLst/>
          </a:prstGeom>
          <a:noFill/>
        </p:spPr>
        <p:txBody>
          <a:bodyPr wrap="none" rtlCol="0">
            <a:spAutoFit/>
          </a:bodyPr>
          <a:lstStyle/>
          <a:p>
            <a:r>
              <a:rPr lang="en-AU" b="1" dirty="0" smtClean="0">
                <a:solidFill>
                  <a:srgbClr val="FF0000"/>
                </a:solidFill>
              </a:rPr>
              <a:t>Poor children</a:t>
            </a:r>
            <a:endParaRPr lang="en-AU" b="1" dirty="0">
              <a:solidFill>
                <a:srgbClr val="FF0000"/>
              </a:solidFill>
            </a:endParaRPr>
          </a:p>
        </p:txBody>
      </p:sp>
      <p:sp>
        <p:nvSpPr>
          <p:cNvPr id="57" name="Down Arrow 56"/>
          <p:cNvSpPr/>
          <p:nvPr/>
        </p:nvSpPr>
        <p:spPr>
          <a:xfrm rot="20780995">
            <a:off x="1574676" y="4209425"/>
            <a:ext cx="343788" cy="1218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4630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6"/>
                                        </p:tgtEl>
                                        <p:attrNameLst>
                                          <p:attrName>fillcolor</p:attrName>
                                        </p:attrNameLst>
                                      </p:cBhvr>
                                      <p:to>
                                        <a:schemeClr val="accent2"/>
                                      </p:to>
                                    </p:animClr>
                                    <p:set>
                                      <p:cBhvr>
                                        <p:cTn id="7" dur="2000" fill="hold"/>
                                        <p:tgtEl>
                                          <p:spTgt spid="46"/>
                                        </p:tgtEl>
                                        <p:attrNameLst>
                                          <p:attrName>fill.type</p:attrName>
                                        </p:attrNameLst>
                                      </p:cBhvr>
                                      <p:to>
                                        <p:strVal val="solid"/>
                                      </p:to>
                                    </p:set>
                                    <p:set>
                                      <p:cBhvr>
                                        <p:cTn id="8" dur="2000" fill="hold"/>
                                        <p:tgtEl>
                                          <p:spTgt spid="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nodeType="clickEffect">
                                  <p:stCondLst>
                                    <p:cond delay="0"/>
                                  </p:stCondLst>
                                  <p:childTnLst>
                                    <p:animClr clrSpc="hsl" dir="cw">
                                      <p:cBhvr override="childStyle">
                                        <p:cTn id="12" dur="500" fill="hold"/>
                                        <p:tgtEl>
                                          <p:spTgt spid="16"/>
                                        </p:tgtEl>
                                        <p:attrNameLst>
                                          <p:attrName>style.color</p:attrName>
                                        </p:attrNameLst>
                                      </p:cBhvr>
                                      <p:by>
                                        <p:hsl h="7200000" s="0" l="0"/>
                                      </p:by>
                                    </p:animClr>
                                    <p:animClr clrSpc="hsl" dir="cw">
                                      <p:cBhvr>
                                        <p:cTn id="13" dur="500" fill="hold"/>
                                        <p:tgtEl>
                                          <p:spTgt spid="16"/>
                                        </p:tgtEl>
                                        <p:attrNameLst>
                                          <p:attrName>fillcolor</p:attrName>
                                        </p:attrNameLst>
                                      </p:cBhvr>
                                      <p:by>
                                        <p:hsl h="7200000" s="0" l="0"/>
                                      </p:by>
                                    </p:animClr>
                                    <p:animClr clrSpc="hsl" dir="cw">
                                      <p:cBhvr>
                                        <p:cTn id="14" dur="500" fill="hold"/>
                                        <p:tgtEl>
                                          <p:spTgt spid="16"/>
                                        </p:tgtEl>
                                        <p:attrNameLst>
                                          <p:attrName>stroke.color</p:attrName>
                                        </p:attrNameLst>
                                      </p:cBhvr>
                                      <p:by>
                                        <p:hsl h="7200000" s="0" l="0"/>
                                      </p:by>
                                    </p:animClr>
                                    <p:set>
                                      <p:cBhvr>
                                        <p:cTn id="15" dur="500" fill="hold"/>
                                        <p:tgtEl>
                                          <p:spTgt spid="16"/>
                                        </p:tgtEl>
                                        <p:attrNameLst>
                                          <p:attrName>fill.type</p:attrName>
                                        </p:attrNameLst>
                                      </p:cBhvr>
                                      <p:to>
                                        <p:strVal val="solid"/>
                                      </p:to>
                                    </p:set>
                                  </p:childTnLst>
                                </p:cTn>
                              </p:par>
                              <p:par>
                                <p:cTn id="16" presetID="21" presetClass="emph" presetSubtype="0" fill="hold" nodeType="withEffect">
                                  <p:stCondLst>
                                    <p:cond delay="0"/>
                                  </p:stCondLst>
                                  <p:childTnLst>
                                    <p:animClr clrSpc="hsl" dir="cw">
                                      <p:cBhvr override="childStyle">
                                        <p:cTn id="17" dur="500" fill="hold"/>
                                        <p:tgtEl>
                                          <p:spTgt spid="56"/>
                                        </p:tgtEl>
                                        <p:attrNameLst>
                                          <p:attrName>style.color</p:attrName>
                                        </p:attrNameLst>
                                      </p:cBhvr>
                                      <p:by>
                                        <p:hsl h="7200000" s="0" l="0"/>
                                      </p:by>
                                    </p:animClr>
                                    <p:animClr clrSpc="hsl" dir="cw">
                                      <p:cBhvr>
                                        <p:cTn id="18" dur="500" fill="hold"/>
                                        <p:tgtEl>
                                          <p:spTgt spid="56"/>
                                        </p:tgtEl>
                                        <p:attrNameLst>
                                          <p:attrName>fillcolor</p:attrName>
                                        </p:attrNameLst>
                                      </p:cBhvr>
                                      <p:by>
                                        <p:hsl h="7200000" s="0" l="0"/>
                                      </p:by>
                                    </p:animClr>
                                    <p:animClr clrSpc="hsl" dir="cw">
                                      <p:cBhvr>
                                        <p:cTn id="19" dur="500" fill="hold"/>
                                        <p:tgtEl>
                                          <p:spTgt spid="56"/>
                                        </p:tgtEl>
                                        <p:attrNameLst>
                                          <p:attrName>stroke.color</p:attrName>
                                        </p:attrNameLst>
                                      </p:cBhvr>
                                      <p:by>
                                        <p:hsl h="7200000" s="0" l="0"/>
                                      </p:by>
                                    </p:animClr>
                                    <p:set>
                                      <p:cBhvr>
                                        <p:cTn id="20" dur="500" fill="hold"/>
                                        <p:tgtEl>
                                          <p:spTgt spid="56"/>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2" grpId="0"/>
      <p:bldP spid="5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Case 2</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599"/>
            <a:ext cx="8842248" cy="3107201"/>
          </a:xfrm>
        </p:spPr>
        <p:txBody>
          <a:bodyPr>
            <a:normAutofit/>
          </a:bodyPr>
          <a:lstStyle/>
          <a:p>
            <a:pPr marL="0" indent="0">
              <a:buNone/>
            </a:pPr>
            <a:r>
              <a:rPr lang="en-AU" sz="2800" dirty="0" smtClean="0">
                <a:solidFill>
                  <a:srgbClr val="000000"/>
                </a:solidFill>
                <a:latin typeface="CMSS10"/>
              </a:rPr>
              <a:t>Case 2b: Both children are poor </a:t>
            </a:r>
          </a:p>
          <a:p>
            <a:r>
              <a:rPr lang="en-AU" sz="2800" dirty="0" smtClean="0">
                <a:solidFill>
                  <a:srgbClr val="000000"/>
                </a:solidFill>
                <a:latin typeface="CMSS10"/>
              </a:rPr>
              <a:t>Merge parent element x with the child nodes (this cannot cause overflow) </a:t>
            </a:r>
          </a:p>
          <a:p>
            <a:r>
              <a:rPr lang="en-AU" sz="2800" dirty="0" smtClean="0">
                <a:solidFill>
                  <a:srgbClr val="000000"/>
                </a:solidFill>
                <a:latin typeface="CMSS10"/>
              </a:rPr>
              <a:t>Then, recursively delete x from the new node</a:t>
            </a:r>
          </a:p>
          <a:p>
            <a:pPr marL="0" indent="0">
              <a:buNone/>
            </a:pPr>
            <a:r>
              <a:rPr lang="en-AU" sz="2800" dirty="0" smtClean="0">
                <a:solidFill>
                  <a:srgbClr val="000000"/>
                </a:solidFill>
                <a:latin typeface="CMSS10"/>
              </a:rPr>
              <a:t>Example: delete 7</a:t>
            </a:r>
          </a:p>
          <a:p>
            <a:r>
              <a:rPr lang="en-AU" sz="2800" dirty="0" smtClean="0">
                <a:solidFill>
                  <a:srgbClr val="000000"/>
                </a:solidFill>
                <a:latin typeface="CMSS10"/>
              </a:rPr>
              <a:t>Merge 7 with children</a:t>
            </a:r>
          </a:p>
          <a:p>
            <a:pPr marL="0" indent="0">
              <a:buNone/>
            </a:pPr>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447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905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667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124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7</a:t>
            </a:r>
            <a:endParaRPr lang="en-AU" baseline="-25000" dirty="0">
              <a:solidFill>
                <a:srgbClr val="FF0000"/>
              </a:solidFill>
            </a:endParaRPr>
          </a:p>
        </p:txBody>
      </p:sp>
      <p:sp>
        <p:nvSpPr>
          <p:cNvPr id="47" name="Rectangle 46"/>
          <p:cNvSpPr/>
          <p:nvPr/>
        </p:nvSpPr>
        <p:spPr>
          <a:xfrm>
            <a:off x="38862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297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069524" cy="369332"/>
          </a:xfrm>
          <a:prstGeom prst="rect">
            <a:avLst/>
          </a:prstGeom>
          <a:noFill/>
        </p:spPr>
        <p:txBody>
          <a:bodyPr wrap="none" rtlCol="0">
            <a:spAutoFit/>
          </a:bodyPr>
          <a:lstStyle/>
          <a:p>
            <a:r>
              <a:rPr lang="en-AU" b="1" dirty="0" smtClean="0">
                <a:solidFill>
                  <a:srgbClr val="FF0000"/>
                </a:solidFill>
              </a:rPr>
              <a:t>Delete 7</a:t>
            </a:r>
            <a:endParaRPr lang="en-AU" b="1" dirty="0">
              <a:solidFill>
                <a:srgbClr val="FF0000"/>
              </a:solidFill>
            </a:endParaRPr>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07976" y="4510016"/>
            <a:ext cx="564778" cy="814317"/>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057402" y="4648200"/>
            <a:ext cx="1371598"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51361" y="4467133"/>
            <a:ext cx="0" cy="8572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5754469"/>
            <a:ext cx="7104014" cy="646331"/>
          </a:xfrm>
          <a:prstGeom prst="rect">
            <a:avLst/>
          </a:prstGeom>
          <a:noFill/>
        </p:spPr>
        <p:txBody>
          <a:bodyPr wrap="square" rtlCol="0">
            <a:spAutoFit/>
          </a:bodyPr>
          <a:lstStyle/>
          <a:p>
            <a:r>
              <a:rPr lang="en-AU" dirty="0" smtClean="0"/>
              <a:t>t = 3 </a:t>
            </a:r>
            <a:r>
              <a:rPr lang="en-AU" dirty="0" smtClean="0">
                <a:sym typeface="Wingdings" panose="05000000000000000000" pitchFamily="2" charset="2"/>
              </a:rPr>
              <a:t></a:t>
            </a:r>
            <a:r>
              <a:rPr lang="en-AU" dirty="0" smtClean="0"/>
              <a:t>Rich node: &gt; 2 keys, Poor node: 2 keys, overflowed: &lt; 2</a:t>
            </a:r>
          </a:p>
          <a:p>
            <a:r>
              <a:rPr lang="en-AU" dirty="0" smtClean="0"/>
              <a:t>Each non-root </a:t>
            </a:r>
            <a:r>
              <a:rPr lang="en-AU" smtClean="0"/>
              <a:t>node must contain </a:t>
            </a:r>
            <a:r>
              <a:rPr lang="en-AU" dirty="0" smtClean="0"/>
              <a:t>at least 2 keys</a:t>
            </a:r>
            <a:endParaRPr lang="en-AU" dirty="0"/>
          </a:p>
        </p:txBody>
      </p:sp>
      <p:cxnSp>
        <p:nvCxnSpPr>
          <p:cNvPr id="14" name="Straight Arrow Connector 13"/>
          <p:cNvCxnSpPr/>
          <p:nvPr/>
        </p:nvCxnSpPr>
        <p:spPr>
          <a:xfrm flipH="1">
            <a:off x="1128752" y="4648200"/>
            <a:ext cx="1843048" cy="6761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886201" y="4567784"/>
            <a:ext cx="465160" cy="756549"/>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0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6"/>
                                        </p:tgtEl>
                                        <p:attrNameLst>
                                          <p:attrName>fillcolor</p:attrName>
                                        </p:attrNameLst>
                                      </p:cBhvr>
                                      <p:to>
                                        <a:schemeClr val="accent2"/>
                                      </p:to>
                                    </p:animClr>
                                    <p:set>
                                      <p:cBhvr>
                                        <p:cTn id="7" dur="2000" fill="hold"/>
                                        <p:tgtEl>
                                          <p:spTgt spid="46"/>
                                        </p:tgtEl>
                                        <p:attrNameLst>
                                          <p:attrName>fill.type</p:attrName>
                                        </p:attrNameLst>
                                      </p:cBhvr>
                                      <p:to>
                                        <p:strVal val="solid"/>
                                      </p:to>
                                    </p:set>
                                    <p:set>
                                      <p:cBhvr>
                                        <p:cTn id="8" dur="2000" fill="hold"/>
                                        <p:tgtEl>
                                          <p:spTgt spid="46"/>
                                        </p:tgtEl>
                                        <p:attrNameLst>
                                          <p:attrName>fill.on</p:attrName>
                                        </p:attrNameLst>
                                      </p:cBhvr>
                                      <p:to>
                                        <p:strVal val="true"/>
                                      </p:to>
                                    </p:set>
                                  </p:childTnLst>
                                </p:cTn>
                              </p:par>
                              <p:par>
                                <p:cTn id="9" presetID="21" presetClass="emph" presetSubtype="0" fill="hold" nodeType="withEffect">
                                  <p:stCondLst>
                                    <p:cond delay="0"/>
                                  </p:stCondLst>
                                  <p:childTnLst>
                                    <p:animClr clrSpc="hsl" dir="cw">
                                      <p:cBhvr override="childStyle">
                                        <p:cTn id="10" dur="500" fill="hold"/>
                                        <p:tgtEl>
                                          <p:spTgt spid="16"/>
                                        </p:tgtEl>
                                        <p:attrNameLst>
                                          <p:attrName>style.color</p:attrName>
                                        </p:attrNameLst>
                                      </p:cBhvr>
                                      <p:by>
                                        <p:hsl h="7200000" s="0" l="0"/>
                                      </p:by>
                                    </p:animClr>
                                    <p:animClr clrSpc="hsl" dir="cw">
                                      <p:cBhvr>
                                        <p:cTn id="11" dur="500" fill="hold"/>
                                        <p:tgtEl>
                                          <p:spTgt spid="16"/>
                                        </p:tgtEl>
                                        <p:attrNameLst>
                                          <p:attrName>fillcolor</p:attrName>
                                        </p:attrNameLst>
                                      </p:cBhvr>
                                      <p:by>
                                        <p:hsl h="7200000" s="0" l="0"/>
                                      </p:by>
                                    </p:animClr>
                                    <p:animClr clrSpc="hsl" dir="cw">
                                      <p:cBhvr>
                                        <p:cTn id="12" dur="500" fill="hold"/>
                                        <p:tgtEl>
                                          <p:spTgt spid="16"/>
                                        </p:tgtEl>
                                        <p:attrNameLst>
                                          <p:attrName>stroke.color</p:attrName>
                                        </p:attrNameLst>
                                      </p:cBhvr>
                                      <p:by>
                                        <p:hsl h="7200000" s="0" l="0"/>
                                      </p:by>
                                    </p:animClr>
                                    <p:set>
                                      <p:cBhvr>
                                        <p:cTn id="13" dur="500" fill="hold"/>
                                        <p:tgtEl>
                                          <p:spTgt spid="16"/>
                                        </p:tgtEl>
                                        <p:attrNameLst>
                                          <p:attrName>fill.type</p:attrName>
                                        </p:attrNameLst>
                                      </p:cBhvr>
                                      <p:to>
                                        <p:strVal val="solid"/>
                                      </p:to>
                                    </p:set>
                                  </p:childTnLst>
                                </p:cTn>
                              </p:par>
                              <p:par>
                                <p:cTn id="14" presetID="21" presetClass="emph" presetSubtype="0" fill="hold" nodeType="withEffect">
                                  <p:stCondLst>
                                    <p:cond delay="0"/>
                                  </p:stCondLst>
                                  <p:childTnLst>
                                    <p:animClr clrSpc="hsl" dir="cw">
                                      <p:cBhvr override="childStyle">
                                        <p:cTn id="15" dur="500" fill="hold"/>
                                        <p:tgtEl>
                                          <p:spTgt spid="56"/>
                                        </p:tgtEl>
                                        <p:attrNameLst>
                                          <p:attrName>style.color</p:attrName>
                                        </p:attrNameLst>
                                      </p:cBhvr>
                                      <p:by>
                                        <p:hsl h="7200000" s="0" l="0"/>
                                      </p:by>
                                    </p:animClr>
                                    <p:animClr clrSpc="hsl" dir="cw">
                                      <p:cBhvr>
                                        <p:cTn id="16" dur="500" fill="hold"/>
                                        <p:tgtEl>
                                          <p:spTgt spid="56"/>
                                        </p:tgtEl>
                                        <p:attrNameLst>
                                          <p:attrName>fillcolor</p:attrName>
                                        </p:attrNameLst>
                                      </p:cBhvr>
                                      <p:by>
                                        <p:hsl h="7200000" s="0" l="0"/>
                                      </p:by>
                                    </p:animClr>
                                    <p:animClr clrSpc="hsl" dir="cw">
                                      <p:cBhvr>
                                        <p:cTn id="17" dur="500" fill="hold"/>
                                        <p:tgtEl>
                                          <p:spTgt spid="56"/>
                                        </p:tgtEl>
                                        <p:attrNameLst>
                                          <p:attrName>stroke.color</p:attrName>
                                        </p:attrNameLst>
                                      </p:cBhvr>
                                      <p:by>
                                        <p:hsl h="7200000" s="0" l="0"/>
                                      </p:by>
                                    </p:animClr>
                                    <p:set>
                                      <p:cBhvr>
                                        <p:cTn id="18" dur="500" fill="hold"/>
                                        <p:tgtEl>
                                          <p:spTgt spid="56"/>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32"/>
                                        </p:tgtEl>
                                        <p:attrNameLst>
                                          <p:attrName>fillcolor</p:attrName>
                                        </p:attrNameLst>
                                      </p:cBhvr>
                                      <p:to>
                                        <a:schemeClr val="accent2"/>
                                      </p:to>
                                    </p:animClr>
                                    <p:set>
                                      <p:cBhvr>
                                        <p:cTn id="35" dur="2000" fill="hold"/>
                                        <p:tgtEl>
                                          <p:spTgt spid="32"/>
                                        </p:tgtEl>
                                        <p:attrNameLst>
                                          <p:attrName>fill.type</p:attrName>
                                        </p:attrNameLst>
                                      </p:cBhvr>
                                      <p:to>
                                        <p:strVal val="solid"/>
                                      </p:to>
                                    </p:set>
                                    <p:set>
                                      <p:cBhvr>
                                        <p:cTn id="36" dur="2000" fill="hold"/>
                                        <p:tgtEl>
                                          <p:spTgt spid="32"/>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000" fill="hold"/>
                                        <p:tgtEl>
                                          <p:spTgt spid="33"/>
                                        </p:tgtEl>
                                        <p:attrNameLst>
                                          <p:attrName>fillcolor</p:attrName>
                                        </p:attrNameLst>
                                      </p:cBhvr>
                                      <p:to>
                                        <a:schemeClr val="accent2"/>
                                      </p:to>
                                    </p:animClr>
                                    <p:set>
                                      <p:cBhvr>
                                        <p:cTn id="39" dur="2000" fill="hold"/>
                                        <p:tgtEl>
                                          <p:spTgt spid="33"/>
                                        </p:tgtEl>
                                        <p:attrNameLst>
                                          <p:attrName>fill.type</p:attrName>
                                        </p:attrNameLst>
                                      </p:cBhvr>
                                      <p:to>
                                        <p:strVal val="solid"/>
                                      </p:to>
                                    </p:set>
                                    <p:set>
                                      <p:cBhvr>
                                        <p:cTn id="40" dur="2000" fill="hold"/>
                                        <p:tgtEl>
                                          <p:spTgt spid="3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35"/>
                                        </p:tgtEl>
                                        <p:attrNameLst>
                                          <p:attrName>fillcolor</p:attrName>
                                        </p:attrNameLst>
                                      </p:cBhvr>
                                      <p:to>
                                        <a:schemeClr val="accent2"/>
                                      </p:to>
                                    </p:animClr>
                                    <p:set>
                                      <p:cBhvr>
                                        <p:cTn id="43" dur="2000" fill="hold"/>
                                        <p:tgtEl>
                                          <p:spTgt spid="35"/>
                                        </p:tgtEl>
                                        <p:attrNameLst>
                                          <p:attrName>fill.type</p:attrName>
                                        </p:attrNameLst>
                                      </p:cBhvr>
                                      <p:to>
                                        <p:strVal val="solid"/>
                                      </p:to>
                                    </p:set>
                                    <p:set>
                                      <p:cBhvr>
                                        <p:cTn id="44" dur="2000" fill="hold"/>
                                        <p:tgtEl>
                                          <p:spTgt spid="3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36"/>
                                        </p:tgtEl>
                                        <p:attrNameLst>
                                          <p:attrName>fillcolor</p:attrName>
                                        </p:attrNameLst>
                                      </p:cBhvr>
                                      <p:to>
                                        <a:schemeClr val="accent2"/>
                                      </p:to>
                                    </p:animClr>
                                    <p:set>
                                      <p:cBhvr>
                                        <p:cTn id="47" dur="2000" fill="hold"/>
                                        <p:tgtEl>
                                          <p:spTgt spid="36"/>
                                        </p:tgtEl>
                                        <p:attrNameLst>
                                          <p:attrName>fill.type</p:attrName>
                                        </p:attrNameLst>
                                      </p:cBhvr>
                                      <p:to>
                                        <p:strVal val="solid"/>
                                      </p:to>
                                    </p:set>
                                    <p:set>
                                      <p:cBhvr>
                                        <p:cTn id="48" dur="2000" fill="hold"/>
                                        <p:tgtEl>
                                          <p:spTgt spid="36"/>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46"/>
                                        </p:tgtEl>
                                        <p:attrNameLst>
                                          <p:attrName>fillcolor</p:attrName>
                                        </p:attrNameLst>
                                      </p:cBhvr>
                                      <p:to>
                                        <a:schemeClr val="accent2"/>
                                      </p:to>
                                    </p:animClr>
                                    <p:set>
                                      <p:cBhvr>
                                        <p:cTn id="53" dur="2000" fill="hold"/>
                                        <p:tgtEl>
                                          <p:spTgt spid="46"/>
                                        </p:tgtEl>
                                        <p:attrNameLst>
                                          <p:attrName>fill.type</p:attrName>
                                        </p:attrNameLst>
                                      </p:cBhvr>
                                      <p:to>
                                        <p:strVal val="solid"/>
                                      </p:to>
                                    </p:set>
                                    <p:set>
                                      <p:cBhvr>
                                        <p:cTn id="54" dur="2000" fill="hold"/>
                                        <p:tgtEl>
                                          <p:spTgt spid="46"/>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0.025 -0.00069 L 0.06666 -0.00069 " pathEditMode="relative" rAng="0" ptsTypes="AA">
                                      <p:cBhvr>
                                        <p:cTn id="58" dur="2000" fill="hold"/>
                                        <p:tgtEl>
                                          <p:spTgt spid="35"/>
                                        </p:tgtEl>
                                        <p:attrNameLst>
                                          <p:attrName>ppt_x</p:attrName>
                                          <p:attrName>ppt_y</p:attrName>
                                        </p:attrNameLst>
                                      </p:cBhvr>
                                      <p:rCtr x="2083" y="0"/>
                                    </p:animMotion>
                                  </p:childTnLst>
                                </p:cTn>
                              </p:par>
                              <p:par>
                                <p:cTn id="59" presetID="42" presetClass="path" presetSubtype="0" accel="50000" decel="50000" fill="hold" grpId="0" nodeType="withEffect">
                                  <p:stCondLst>
                                    <p:cond delay="0"/>
                                  </p:stCondLst>
                                  <p:childTnLst>
                                    <p:animMotion origin="layout" path="M -0.06667 -0.00069 L -0.03334 -0.00069 " pathEditMode="relative" rAng="0" ptsTypes="AA">
                                      <p:cBhvr>
                                        <p:cTn id="60" dur="2000" fill="hold"/>
                                        <p:tgtEl>
                                          <p:spTgt spid="36"/>
                                        </p:tgtEl>
                                        <p:attrNameLst>
                                          <p:attrName>ppt_x</p:attrName>
                                          <p:attrName>ppt_y</p:attrName>
                                        </p:attrNameLst>
                                      </p:cBhvr>
                                      <p:rCtr x="1667" y="0"/>
                                    </p:animMotion>
                                  </p:childTnLst>
                                </p:cTn>
                              </p:par>
                              <p:par>
                                <p:cTn id="61" presetID="42" presetClass="path" presetSubtype="0" accel="50000" decel="50000" fill="hold" grpId="0" nodeType="withEffect">
                                  <p:stCondLst>
                                    <p:cond delay="0"/>
                                  </p:stCondLst>
                                  <p:childTnLst>
                                    <p:animMotion origin="layout" path="M 0.00833 -0.00555 L -0.11667 0.16651 " pathEditMode="relative" rAng="0" ptsTypes="AA">
                                      <p:cBhvr>
                                        <p:cTn id="62" dur="2000" fill="hold"/>
                                        <p:tgtEl>
                                          <p:spTgt spid="46"/>
                                        </p:tgtEl>
                                        <p:attrNameLst>
                                          <p:attrName>ppt_x</p:attrName>
                                          <p:attrName>ppt_y</p:attrName>
                                        </p:attrNameLst>
                                      </p:cBhvr>
                                      <p:rCtr x="-6250" y="8603"/>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0.00833 1.2951E-6 L -0.05 1.2951E-6 " pathEditMode="relative" rAng="0" ptsTypes="AA">
                                      <p:cBhvr>
                                        <p:cTn id="66" dur="2000" fill="hold"/>
                                        <p:tgtEl>
                                          <p:spTgt spid="47"/>
                                        </p:tgtEl>
                                        <p:attrNameLst>
                                          <p:attrName>ppt_x</p:attrName>
                                          <p:attrName>ppt_y</p:attrName>
                                        </p:attrNameLst>
                                      </p:cBhvr>
                                      <p:rCtr x="-2083" y="0"/>
                                    </p:animMotion>
                                  </p:childTnLst>
                                </p:cTn>
                              </p:par>
                              <p:par>
                                <p:cTn id="67" presetID="1" presetClass="entr" presetSubtype="0" fill="hold"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0" presetClass="exit" presetSubtype="0" fill="hold" nodeType="withEffect">
                                  <p:stCondLst>
                                    <p:cond delay="0"/>
                                  </p:stCondLst>
                                  <p:childTnLst>
                                    <p:animEffect transition="out" filter="fade">
                                      <p:cBhvr>
                                        <p:cTn id="70" dur="500"/>
                                        <p:tgtEl>
                                          <p:spTgt spid="60"/>
                                        </p:tgtEl>
                                      </p:cBhvr>
                                    </p:animEffect>
                                    <p:set>
                                      <p:cBhvr>
                                        <p:cTn id="71" dur="1" fill="hold">
                                          <p:stCondLst>
                                            <p:cond delay="499"/>
                                          </p:stCondLst>
                                        </p:cTn>
                                        <p:tgtEl>
                                          <p:spTgt spid="6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6"/>
                                        </p:tgtEl>
                                      </p:cBhvr>
                                    </p:animEffect>
                                    <p:set>
                                      <p:cBhvr>
                                        <p:cTn id="7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46" grpId="0" animBg="1"/>
      <p:bldP spid="4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Case 2</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599"/>
            <a:ext cx="8842248" cy="3107201"/>
          </a:xfrm>
        </p:spPr>
        <p:txBody>
          <a:bodyPr>
            <a:normAutofit fontScale="92500" lnSpcReduction="20000"/>
          </a:bodyPr>
          <a:lstStyle/>
          <a:p>
            <a:pPr marL="0" indent="0">
              <a:buNone/>
            </a:pPr>
            <a:r>
              <a:rPr lang="en-AU" sz="2800" dirty="0" smtClean="0">
                <a:solidFill>
                  <a:srgbClr val="000000"/>
                </a:solidFill>
                <a:latin typeface="CMSS10"/>
              </a:rPr>
              <a:t>Case 2b: Both children are poor </a:t>
            </a:r>
          </a:p>
          <a:p>
            <a:r>
              <a:rPr lang="en-AU" sz="2800" dirty="0" smtClean="0">
                <a:solidFill>
                  <a:srgbClr val="000000"/>
                </a:solidFill>
                <a:latin typeface="CMSS10"/>
              </a:rPr>
              <a:t>Merge parent element x with the child nodes (this cannot cause overflow) </a:t>
            </a:r>
          </a:p>
          <a:p>
            <a:r>
              <a:rPr lang="en-AU" sz="2800" dirty="0" smtClean="0">
                <a:solidFill>
                  <a:srgbClr val="000000"/>
                </a:solidFill>
                <a:latin typeface="CMSS10"/>
              </a:rPr>
              <a:t>Then, recursively delete x from the new node</a:t>
            </a:r>
          </a:p>
          <a:p>
            <a:pPr marL="0" indent="0">
              <a:buNone/>
            </a:pPr>
            <a:r>
              <a:rPr lang="en-AU" sz="2800" dirty="0" smtClean="0">
                <a:solidFill>
                  <a:srgbClr val="000000"/>
                </a:solidFill>
                <a:latin typeface="CMSS10"/>
              </a:rPr>
              <a:t>Example: delete 7</a:t>
            </a:r>
          </a:p>
          <a:p>
            <a:r>
              <a:rPr lang="en-AU" sz="2800" dirty="0" smtClean="0">
                <a:solidFill>
                  <a:srgbClr val="000000"/>
                </a:solidFill>
                <a:latin typeface="CMSS10"/>
              </a:rPr>
              <a:t>Merge 7 with children</a:t>
            </a:r>
          </a:p>
          <a:p>
            <a:r>
              <a:rPr lang="en-AU" sz="2800" dirty="0" smtClean="0">
                <a:solidFill>
                  <a:srgbClr val="000000"/>
                </a:solidFill>
                <a:latin typeface="CMSS10"/>
              </a:rPr>
              <a:t>Delete 7 from new node</a:t>
            </a:r>
          </a:p>
          <a:p>
            <a:pPr marL="0" indent="0">
              <a:buNone/>
            </a:pPr>
            <a:r>
              <a:rPr lang="en-AU" sz="2800" dirty="0" smtClean="0">
                <a:solidFill>
                  <a:srgbClr val="000000"/>
                </a:solidFill>
                <a:latin typeface="CMSS10"/>
              </a:rPr>
              <a:t>(this is case 1)</a:t>
            </a:r>
          </a:p>
          <a:p>
            <a:pPr marL="0" indent="0">
              <a:buNone/>
            </a:pPr>
            <a:endParaRPr lang="en-AU" sz="2800" dirty="0" smtClean="0">
              <a:solidFill>
                <a:srgbClr val="000000"/>
              </a:solidFill>
              <a:latin typeface="CMSS10"/>
            </a:endParaRPr>
          </a:p>
          <a:p>
            <a:pPr marL="0" indent="0">
              <a:buNone/>
            </a:pPr>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447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905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36" name="Rectangle 35"/>
          <p:cNvSpPr/>
          <p:nvPr/>
        </p:nvSpPr>
        <p:spPr>
          <a:xfrm>
            <a:off x="3276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sp>
        <p:nvSpPr>
          <p:cNvPr id="47" name="Rectangle 46"/>
          <p:cNvSpPr/>
          <p:nvPr/>
        </p:nvSpPr>
        <p:spPr>
          <a:xfrm>
            <a:off x="2362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0000"/>
                </a:solidFill>
              </a:rPr>
              <a:t>7</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297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069524" cy="369332"/>
          </a:xfrm>
          <a:prstGeom prst="rect">
            <a:avLst/>
          </a:prstGeom>
          <a:noFill/>
        </p:spPr>
        <p:txBody>
          <a:bodyPr wrap="none" rtlCol="0">
            <a:spAutoFit/>
          </a:bodyPr>
          <a:lstStyle/>
          <a:p>
            <a:r>
              <a:rPr lang="en-AU" b="1" dirty="0" smtClean="0">
                <a:solidFill>
                  <a:srgbClr val="FF0000"/>
                </a:solidFill>
              </a:rPr>
              <a:t>Delete 7</a:t>
            </a:r>
            <a:endParaRPr lang="en-AU" b="1" dirty="0">
              <a:solidFill>
                <a:srgbClr val="FF0000"/>
              </a:solidFill>
            </a:endParaRPr>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057402" y="4648200"/>
            <a:ext cx="1371598"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5754469"/>
            <a:ext cx="7104014" cy="646331"/>
          </a:xfrm>
          <a:prstGeom prst="rect">
            <a:avLst/>
          </a:prstGeom>
          <a:noFill/>
        </p:spPr>
        <p:txBody>
          <a:bodyPr wrap="square" rtlCol="0">
            <a:spAutoFit/>
          </a:bodyPr>
          <a:lstStyle/>
          <a:p>
            <a:r>
              <a:rPr lang="en-AU" dirty="0" smtClean="0"/>
              <a:t>t = 3 </a:t>
            </a:r>
            <a:r>
              <a:rPr lang="en-AU" dirty="0" smtClean="0">
                <a:sym typeface="Wingdings" panose="05000000000000000000" pitchFamily="2" charset="2"/>
              </a:rPr>
              <a:t></a:t>
            </a:r>
            <a:r>
              <a:rPr lang="en-AU" dirty="0" smtClean="0"/>
              <a:t>Rich node: &gt; 2 keys, Poor node: 2 keys, overflowed: &lt; 2</a:t>
            </a:r>
          </a:p>
          <a:p>
            <a:r>
              <a:rPr lang="en-AU" dirty="0" smtClean="0"/>
              <a:t>Each non-root </a:t>
            </a:r>
            <a:r>
              <a:rPr lang="en-AU" smtClean="0"/>
              <a:t>node must contain </a:t>
            </a:r>
            <a:r>
              <a:rPr lang="en-AU" dirty="0" smtClean="0"/>
              <a:t>at least 2 keys</a:t>
            </a:r>
            <a:endParaRPr lang="en-AU" dirty="0"/>
          </a:p>
        </p:txBody>
      </p:sp>
      <p:cxnSp>
        <p:nvCxnSpPr>
          <p:cNvPr id="14" name="Straight Arrow Connector 13"/>
          <p:cNvCxnSpPr/>
          <p:nvPr/>
        </p:nvCxnSpPr>
        <p:spPr>
          <a:xfrm flipH="1">
            <a:off x="1128752" y="4648200"/>
            <a:ext cx="1843048" cy="6761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886201" y="4567784"/>
            <a:ext cx="465160" cy="756549"/>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71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33"/>
                                        </p:tgtEl>
                                        <p:attrNameLst>
                                          <p:attrName>fillcolor</p:attrName>
                                        </p:attrNameLst>
                                      </p:cBhvr>
                                      <p:to>
                                        <a:schemeClr val="accent2"/>
                                      </p:to>
                                    </p:animClr>
                                    <p:set>
                                      <p:cBhvr>
                                        <p:cTn id="7" dur="2000" fill="hold"/>
                                        <p:tgtEl>
                                          <p:spTgt spid="33"/>
                                        </p:tgtEl>
                                        <p:attrNameLst>
                                          <p:attrName>fill.type</p:attrName>
                                        </p:attrNameLst>
                                      </p:cBhvr>
                                      <p:to>
                                        <p:strVal val="solid"/>
                                      </p:to>
                                    </p:set>
                                    <p:set>
                                      <p:cBhvr>
                                        <p:cTn id="8" dur="2000" fill="hold"/>
                                        <p:tgtEl>
                                          <p:spTgt spid="33"/>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32"/>
                                        </p:tgtEl>
                                        <p:attrNameLst>
                                          <p:attrName>fillcolor</p:attrName>
                                        </p:attrNameLst>
                                      </p:cBhvr>
                                      <p:to>
                                        <a:schemeClr val="accent2"/>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7"/>
                                        </p:tgtEl>
                                        <p:attrNameLst>
                                          <p:attrName>fillcolor</p:attrName>
                                        </p:attrNameLst>
                                      </p:cBhvr>
                                      <p:to>
                                        <a:schemeClr val="accent2"/>
                                      </p:to>
                                    </p:animClr>
                                    <p:set>
                                      <p:cBhvr>
                                        <p:cTn id="15" dur="2000" fill="hold"/>
                                        <p:tgtEl>
                                          <p:spTgt spid="47"/>
                                        </p:tgtEl>
                                        <p:attrNameLst>
                                          <p:attrName>fill.type</p:attrName>
                                        </p:attrNameLst>
                                      </p:cBhvr>
                                      <p:to>
                                        <p:strVal val="solid"/>
                                      </p:to>
                                    </p:set>
                                    <p:set>
                                      <p:cBhvr>
                                        <p:cTn id="16" dur="2000" fill="hold"/>
                                        <p:tgtEl>
                                          <p:spTgt spid="47"/>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35"/>
                                        </p:tgtEl>
                                        <p:attrNameLst>
                                          <p:attrName>fillcolor</p:attrName>
                                        </p:attrNameLst>
                                      </p:cBhvr>
                                      <p:to>
                                        <a:schemeClr val="accent2"/>
                                      </p:to>
                                    </p:animClr>
                                    <p:set>
                                      <p:cBhvr>
                                        <p:cTn id="19" dur="2000" fill="hold"/>
                                        <p:tgtEl>
                                          <p:spTgt spid="35"/>
                                        </p:tgtEl>
                                        <p:attrNameLst>
                                          <p:attrName>fill.type</p:attrName>
                                        </p:attrNameLst>
                                      </p:cBhvr>
                                      <p:to>
                                        <p:strVal val="solid"/>
                                      </p:to>
                                    </p:set>
                                    <p:set>
                                      <p:cBhvr>
                                        <p:cTn id="20" dur="2000" fill="hold"/>
                                        <p:tgtEl>
                                          <p:spTgt spid="3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36"/>
                                        </p:tgtEl>
                                        <p:attrNameLst>
                                          <p:attrName>fillcolor</p:attrName>
                                        </p:attrNameLst>
                                      </p:cBhvr>
                                      <p:to>
                                        <a:schemeClr val="accent2"/>
                                      </p:to>
                                    </p:animClr>
                                    <p:set>
                                      <p:cBhvr>
                                        <p:cTn id="23" dur="2000" fill="hold"/>
                                        <p:tgtEl>
                                          <p:spTgt spid="36"/>
                                        </p:tgtEl>
                                        <p:attrNameLst>
                                          <p:attrName>fill.type</p:attrName>
                                        </p:attrNameLst>
                                      </p:cBhvr>
                                      <p:to>
                                        <p:strVal val="solid"/>
                                      </p:to>
                                    </p:set>
                                    <p:set>
                                      <p:cBhvr>
                                        <p:cTn id="24" dur="2000" fill="hold"/>
                                        <p:tgtEl>
                                          <p:spTgt spid="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0" nodeType="clickEffect">
                                  <p:stCondLst>
                                    <p:cond delay="0"/>
                                  </p:stCondLst>
                                  <p:childTnLst>
                                    <p:animMotion origin="layout" path="M -0.00781 -1.19334E-6 L -0.04948 -1.19334E-6 " pathEditMode="relative" rAng="0" ptsTypes="AA">
                                      <p:cBhvr>
                                        <p:cTn id="33" dur="2000" fill="hold"/>
                                        <p:tgtEl>
                                          <p:spTgt spid="35"/>
                                        </p:tgtEl>
                                        <p:attrNameLst>
                                          <p:attrName>ppt_x</p:attrName>
                                          <p:attrName>ppt_y</p:attrName>
                                        </p:attrNameLst>
                                      </p:cBhvr>
                                      <p:rCtr x="-2083" y="0"/>
                                    </p:animMotion>
                                  </p:childTnLst>
                                </p:cTn>
                              </p:par>
                              <p:par>
                                <p:cTn id="34" presetID="42" presetClass="path" presetSubtype="0" accel="50000" decel="50000" fill="hold" grpId="0" nodeType="withEffect">
                                  <p:stCondLst>
                                    <p:cond delay="0"/>
                                  </p:stCondLst>
                                  <p:childTnLst>
                                    <p:animMotion origin="layout" path="M 0.00157 -0.00624 L -0.04791 -1.19334E-6 " pathEditMode="relative" rAng="0" ptsTypes="AA">
                                      <p:cBhvr>
                                        <p:cTn id="35" dur="2000" fill="hold"/>
                                        <p:tgtEl>
                                          <p:spTgt spid="36"/>
                                        </p:tgtEl>
                                        <p:attrNameLst>
                                          <p:attrName>ppt_x</p:attrName>
                                          <p:attrName>ppt_y</p:attrName>
                                        </p:attrNameLst>
                                      </p:cBhvr>
                                      <p:rCtr x="-2483"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Case 3</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599"/>
            <a:ext cx="8842248" cy="3107201"/>
          </a:xfrm>
        </p:spPr>
        <p:txBody>
          <a:bodyPr>
            <a:normAutofit/>
          </a:bodyPr>
          <a:lstStyle/>
          <a:p>
            <a:pPr marL="0" indent="0">
              <a:buNone/>
            </a:pPr>
            <a:r>
              <a:rPr lang="en-AU" sz="2800" dirty="0" smtClean="0">
                <a:solidFill>
                  <a:srgbClr val="000000"/>
                </a:solidFill>
                <a:latin typeface="CMSS10"/>
              </a:rPr>
              <a:t>Case 3: Top-down search to x passes through a poor non-root node N</a:t>
            </a:r>
          </a:p>
          <a:p>
            <a:r>
              <a:rPr lang="en-AU" sz="2800" dirty="0" smtClean="0">
                <a:solidFill>
                  <a:srgbClr val="000000"/>
                </a:solidFill>
                <a:latin typeface="CMSS10"/>
              </a:rPr>
              <a:t>Case 3a: At least one immediate sibling of N is rich </a:t>
            </a:r>
          </a:p>
          <a:p>
            <a:r>
              <a:rPr lang="en-AU" sz="2800" dirty="0" smtClean="0">
                <a:solidFill>
                  <a:srgbClr val="000000"/>
                </a:solidFill>
                <a:latin typeface="CMSS10"/>
              </a:rPr>
              <a:t>Case 3b: The immediate sibling(s) is/are poor</a:t>
            </a:r>
          </a:p>
          <a:p>
            <a:pPr marL="0" indent="0">
              <a:buNone/>
            </a:pPr>
            <a:r>
              <a:rPr lang="en-AU" sz="2800" dirty="0" smtClean="0">
                <a:solidFill>
                  <a:srgbClr val="000000"/>
                </a:solidFill>
                <a:latin typeface="CMSS10"/>
              </a:rPr>
              <a:t>Example: Delete 26</a:t>
            </a: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447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905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800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772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229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4290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sp>
        <p:nvSpPr>
          <p:cNvPr id="47" name="Rectangle 46"/>
          <p:cNvSpPr/>
          <p:nvPr/>
        </p:nvSpPr>
        <p:spPr>
          <a:xfrm>
            <a:off x="2362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257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29718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7150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97764" cy="369332"/>
          </a:xfrm>
          <a:prstGeom prst="rect">
            <a:avLst/>
          </a:prstGeom>
          <a:noFill/>
        </p:spPr>
        <p:txBody>
          <a:bodyPr wrap="none" rtlCol="0">
            <a:spAutoFit/>
          </a:bodyPr>
          <a:lstStyle/>
          <a:p>
            <a:r>
              <a:rPr lang="en-AU" b="1" dirty="0" smtClean="0">
                <a:solidFill>
                  <a:srgbClr val="FF0000"/>
                </a:solidFill>
              </a:rPr>
              <a:t>Delete 26</a:t>
            </a:r>
            <a:endParaRPr lang="en-AU" b="1" dirty="0">
              <a:solidFill>
                <a:srgbClr val="FF0000"/>
              </a:solidFill>
            </a:endParaRPr>
          </a:p>
        </p:txBody>
      </p:sp>
      <p:cxnSp>
        <p:nvCxnSpPr>
          <p:cNvPr id="18" name="Straight Arrow Connector 17"/>
          <p:cNvCxnSpPr>
            <a:stCxn id="49" idx="1"/>
          </p:cNvCxnSpPr>
          <p:nvPr/>
        </p:nvCxnSpPr>
        <p:spPr>
          <a:xfrm>
            <a:off x="52578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00600" y="4510016"/>
            <a:ext cx="8382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362200" y="4648200"/>
            <a:ext cx="1066800"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5754469"/>
            <a:ext cx="7104014" cy="646331"/>
          </a:xfrm>
          <a:prstGeom prst="rect">
            <a:avLst/>
          </a:prstGeom>
          <a:noFill/>
        </p:spPr>
        <p:txBody>
          <a:bodyPr wrap="square" rtlCol="0">
            <a:spAutoFit/>
          </a:bodyPr>
          <a:lstStyle/>
          <a:p>
            <a:r>
              <a:rPr lang="en-AU" dirty="0" smtClean="0"/>
              <a:t>t = 3 </a:t>
            </a:r>
            <a:r>
              <a:rPr lang="en-AU" dirty="0" smtClean="0">
                <a:sym typeface="Wingdings" panose="05000000000000000000" pitchFamily="2" charset="2"/>
              </a:rPr>
              <a:t></a:t>
            </a:r>
            <a:r>
              <a:rPr lang="en-AU" dirty="0" smtClean="0"/>
              <a:t>Rich node: &gt; 2 keys, Poor node: 2 keys, overflowed: &lt; 2</a:t>
            </a:r>
          </a:p>
          <a:p>
            <a:r>
              <a:rPr lang="en-AU" dirty="0" smtClean="0"/>
              <a:t>Each non-root </a:t>
            </a:r>
            <a:r>
              <a:rPr lang="en-AU" smtClean="0"/>
              <a:t>node must contain </a:t>
            </a:r>
            <a:r>
              <a:rPr lang="en-AU" dirty="0" smtClean="0"/>
              <a:t>at least 2 keys</a:t>
            </a:r>
            <a:endParaRPr lang="en-AU" dirty="0"/>
          </a:p>
        </p:txBody>
      </p:sp>
      <p:cxnSp>
        <p:nvCxnSpPr>
          <p:cNvPr id="14" name="Straight Arrow Connector 13"/>
          <p:cNvCxnSpPr/>
          <p:nvPr/>
        </p:nvCxnSpPr>
        <p:spPr>
          <a:xfrm flipH="1">
            <a:off x="1128752" y="4648200"/>
            <a:ext cx="1843048" cy="6761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886201" y="4567784"/>
            <a:ext cx="465160" cy="756549"/>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553200" y="3013514"/>
            <a:ext cx="2339102" cy="369332"/>
          </a:xfrm>
          <a:prstGeom prst="rect">
            <a:avLst/>
          </a:prstGeom>
          <a:noFill/>
        </p:spPr>
        <p:txBody>
          <a:bodyPr wrap="none" rtlCol="0">
            <a:spAutoFit/>
          </a:bodyPr>
          <a:lstStyle/>
          <a:p>
            <a:r>
              <a:rPr lang="en-AU" b="1" dirty="0" smtClean="0">
                <a:solidFill>
                  <a:srgbClr val="FF0000"/>
                </a:solidFill>
              </a:rPr>
              <a:t>Poor non-root node</a:t>
            </a:r>
            <a:endParaRPr lang="en-AU" b="1" dirty="0">
              <a:solidFill>
                <a:srgbClr val="FF0000"/>
              </a:solidFill>
            </a:endParaRPr>
          </a:p>
        </p:txBody>
      </p:sp>
      <p:sp>
        <p:nvSpPr>
          <p:cNvPr id="58" name="Down Arrow 57"/>
          <p:cNvSpPr/>
          <p:nvPr/>
        </p:nvSpPr>
        <p:spPr>
          <a:xfrm rot="3814433">
            <a:off x="5995014" y="3144913"/>
            <a:ext cx="343788" cy="14030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1529636" y="4202668"/>
            <a:ext cx="1518364" cy="369332"/>
          </a:xfrm>
          <a:prstGeom prst="rect">
            <a:avLst/>
          </a:prstGeom>
          <a:noFill/>
        </p:spPr>
        <p:txBody>
          <a:bodyPr wrap="none" rtlCol="0">
            <a:spAutoFit/>
          </a:bodyPr>
          <a:lstStyle/>
          <a:p>
            <a:r>
              <a:rPr lang="en-AU" b="1" dirty="0" smtClean="0">
                <a:solidFill>
                  <a:srgbClr val="FF0000"/>
                </a:solidFill>
              </a:rPr>
              <a:t>Poor sibling</a:t>
            </a:r>
            <a:endParaRPr lang="en-AU" b="1" dirty="0">
              <a:solidFill>
                <a:srgbClr val="FF0000"/>
              </a:solidFill>
            </a:endParaRPr>
          </a:p>
        </p:txBody>
      </p:sp>
      <p:sp>
        <p:nvSpPr>
          <p:cNvPr id="62" name="Rectangle 61"/>
          <p:cNvSpPr/>
          <p:nvPr/>
        </p:nvSpPr>
        <p:spPr>
          <a:xfrm>
            <a:off x="236561" y="2496788"/>
            <a:ext cx="7535839" cy="4572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8470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48"/>
                                        </p:tgtEl>
                                        <p:attrNameLst>
                                          <p:attrName>fillcolor</p:attrName>
                                        </p:attrNameLst>
                                      </p:cBhvr>
                                      <p:to>
                                        <a:schemeClr val="accent2"/>
                                      </p:to>
                                    </p:animClr>
                                    <p:set>
                                      <p:cBhvr>
                                        <p:cTn id="13" dur="2000" fill="hold"/>
                                        <p:tgtEl>
                                          <p:spTgt spid="48"/>
                                        </p:tgtEl>
                                        <p:attrNameLst>
                                          <p:attrName>fill.type</p:attrName>
                                        </p:attrNameLst>
                                      </p:cBhvr>
                                      <p:to>
                                        <p:strVal val="solid"/>
                                      </p:to>
                                    </p:set>
                                    <p:set>
                                      <p:cBhvr>
                                        <p:cTn id="14" dur="2000" fill="hold"/>
                                        <p:tgtEl>
                                          <p:spTgt spid="4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nodeType="clickEffect">
                                  <p:stCondLst>
                                    <p:cond delay="0"/>
                                  </p:stCondLst>
                                  <p:childTnLst>
                                    <p:animClr clrSpc="hsl" dir="cw">
                                      <p:cBhvr override="childStyle">
                                        <p:cTn id="18" dur="500" fill="hold"/>
                                        <p:tgtEl>
                                          <p:spTgt spid="54"/>
                                        </p:tgtEl>
                                        <p:attrNameLst>
                                          <p:attrName>style.color</p:attrName>
                                        </p:attrNameLst>
                                      </p:cBhvr>
                                      <p:by>
                                        <p:hsl h="7200000" s="0" l="0"/>
                                      </p:by>
                                    </p:animClr>
                                    <p:animClr clrSpc="hsl" dir="cw">
                                      <p:cBhvr>
                                        <p:cTn id="19" dur="500" fill="hold"/>
                                        <p:tgtEl>
                                          <p:spTgt spid="54"/>
                                        </p:tgtEl>
                                        <p:attrNameLst>
                                          <p:attrName>fillcolor</p:attrName>
                                        </p:attrNameLst>
                                      </p:cBhvr>
                                      <p:by>
                                        <p:hsl h="7200000" s="0" l="0"/>
                                      </p:by>
                                    </p:animClr>
                                    <p:animClr clrSpc="hsl" dir="cw">
                                      <p:cBhvr>
                                        <p:cTn id="20" dur="500" fill="hold"/>
                                        <p:tgtEl>
                                          <p:spTgt spid="54"/>
                                        </p:tgtEl>
                                        <p:attrNameLst>
                                          <p:attrName>stroke.color</p:attrName>
                                        </p:attrNameLst>
                                      </p:cBhvr>
                                      <p:by>
                                        <p:hsl h="7200000" s="0" l="0"/>
                                      </p:by>
                                    </p:animClr>
                                    <p:set>
                                      <p:cBhvr>
                                        <p:cTn id="21" dur="500" fill="hold"/>
                                        <p:tgtEl>
                                          <p:spTgt spid="54"/>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41"/>
                                        </p:tgtEl>
                                        <p:attrNameLst>
                                          <p:attrName>fillcolor</p:attrName>
                                        </p:attrNameLst>
                                      </p:cBhvr>
                                      <p:to>
                                        <a:schemeClr val="accent2"/>
                                      </p:to>
                                    </p:animClr>
                                    <p:set>
                                      <p:cBhvr>
                                        <p:cTn id="26" dur="2000" fill="hold"/>
                                        <p:tgtEl>
                                          <p:spTgt spid="41"/>
                                        </p:tgtEl>
                                        <p:attrNameLst>
                                          <p:attrName>fill.type</p:attrName>
                                        </p:attrNameLst>
                                      </p:cBhvr>
                                      <p:to>
                                        <p:strVal val="solid"/>
                                      </p:to>
                                    </p:set>
                                    <p:set>
                                      <p:cBhvr>
                                        <p:cTn id="27" dur="2000" fill="hold"/>
                                        <p:tgtEl>
                                          <p:spTgt spid="41"/>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49"/>
                                        </p:tgtEl>
                                        <p:attrNameLst>
                                          <p:attrName>fillcolor</p:attrName>
                                        </p:attrNameLst>
                                      </p:cBhvr>
                                      <p:to>
                                        <a:schemeClr val="accent2"/>
                                      </p:to>
                                    </p:animClr>
                                    <p:set>
                                      <p:cBhvr>
                                        <p:cTn id="30" dur="2000" fill="hold"/>
                                        <p:tgtEl>
                                          <p:spTgt spid="49"/>
                                        </p:tgtEl>
                                        <p:attrNameLst>
                                          <p:attrName>fill.type</p:attrName>
                                        </p:attrNameLst>
                                      </p:cBhvr>
                                      <p:to>
                                        <p:strVal val="solid"/>
                                      </p:to>
                                    </p:set>
                                    <p:set>
                                      <p:cBhvr>
                                        <p:cTn id="31" dur="2000" fill="hold"/>
                                        <p:tgtEl>
                                          <p:spTgt spid="49"/>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60" grpId="0"/>
      <p:bldP spid="6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Case 3</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599"/>
            <a:ext cx="8842248" cy="3107201"/>
          </a:xfrm>
        </p:spPr>
        <p:txBody>
          <a:bodyPr>
            <a:normAutofit fontScale="92500" lnSpcReduction="20000"/>
          </a:bodyPr>
          <a:lstStyle/>
          <a:p>
            <a:pPr marL="0" indent="0">
              <a:buNone/>
            </a:pPr>
            <a:r>
              <a:rPr lang="en-AU" sz="2000" dirty="0" smtClean="0">
                <a:solidFill>
                  <a:srgbClr val="000000"/>
                </a:solidFill>
                <a:latin typeface="CMSS10"/>
              </a:rPr>
              <a:t>Case 3b: A poor non-root node N with poor siblings</a:t>
            </a:r>
          </a:p>
          <a:p>
            <a:r>
              <a:rPr lang="en-AU" sz="2000" dirty="0" smtClean="0">
                <a:solidFill>
                  <a:srgbClr val="000000"/>
                </a:solidFill>
                <a:latin typeface="CMSS10"/>
              </a:rPr>
              <a:t>Parent key merged with children (Family reunion)</a:t>
            </a:r>
          </a:p>
          <a:p>
            <a:r>
              <a:rPr lang="en-AU" sz="2000" dirty="0" smtClean="0">
                <a:solidFill>
                  <a:srgbClr val="000000"/>
                </a:solidFill>
                <a:latin typeface="CMSS10"/>
              </a:rPr>
              <a:t>Continue to next relevant nodes until x is reached and is in a rich node (case 1 or case 2) then delete x</a:t>
            </a:r>
          </a:p>
          <a:p>
            <a:pPr marL="0" indent="0">
              <a:buNone/>
            </a:pPr>
            <a:r>
              <a:rPr lang="en-AU" sz="1800" dirty="0" smtClean="0">
                <a:solidFill>
                  <a:srgbClr val="000000"/>
                </a:solidFill>
                <a:latin typeface="CMSS10"/>
              </a:rPr>
              <a:t>Example: Delete 26</a:t>
            </a:r>
          </a:p>
          <a:p>
            <a:r>
              <a:rPr lang="en-AU" sz="1800" dirty="0" smtClean="0">
                <a:solidFill>
                  <a:srgbClr val="000000"/>
                </a:solidFill>
                <a:latin typeface="CMSS10"/>
              </a:rPr>
              <a:t>Merge 16 with its children</a:t>
            </a:r>
          </a:p>
          <a:p>
            <a:r>
              <a:rPr lang="en-AU" sz="1800" dirty="0" smtClean="0">
                <a:solidFill>
                  <a:srgbClr val="000000"/>
                </a:solidFill>
                <a:latin typeface="CMSS10"/>
              </a:rPr>
              <a:t>Height reduced by 1</a:t>
            </a:r>
          </a:p>
          <a:p>
            <a:r>
              <a:rPr lang="en-AU" sz="1800" dirty="0" smtClean="0">
                <a:solidFill>
                  <a:srgbClr val="000000"/>
                </a:solidFill>
                <a:latin typeface="CMSS10"/>
              </a:rPr>
              <a:t>Access relevant child</a:t>
            </a:r>
          </a:p>
          <a:p>
            <a:r>
              <a:rPr lang="en-AU" sz="1800" dirty="0" smtClean="0">
                <a:solidFill>
                  <a:srgbClr val="000000"/>
                </a:solidFill>
                <a:latin typeface="CMSS10"/>
              </a:rPr>
              <a:t>Poor leaf node with poor sibling (case 3b again)</a:t>
            </a:r>
          </a:p>
          <a:p>
            <a:r>
              <a:rPr lang="en-AU" sz="1800" dirty="0" smtClean="0">
                <a:solidFill>
                  <a:srgbClr val="000000"/>
                </a:solidFill>
                <a:latin typeface="CMSS10"/>
              </a:rPr>
              <a:t>Merge parent key 24 with children</a:t>
            </a:r>
          </a:p>
          <a:p>
            <a:r>
              <a:rPr lang="en-AU" sz="1800" dirty="0" smtClean="0">
                <a:solidFill>
                  <a:srgbClr val="000000"/>
                </a:solidFill>
                <a:latin typeface="CMSS10"/>
              </a:rPr>
              <a:t>26 is now in a rich leaf node, delete it</a:t>
            </a:r>
          </a:p>
          <a:p>
            <a:endParaRPr lang="en-AU" sz="2800" dirty="0">
              <a:solidFill>
                <a:srgbClr val="000000"/>
              </a:solidFill>
              <a:latin typeface="CMSS10"/>
            </a:endParaRPr>
          </a:p>
          <a:p>
            <a:pPr marL="0" indent="0">
              <a:buNone/>
            </a:pPr>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447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905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724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62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086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800896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5" name="Rectangle 44"/>
          <p:cNvSpPr/>
          <p:nvPr/>
        </p:nvSpPr>
        <p:spPr>
          <a:xfrm>
            <a:off x="846616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26</a:t>
            </a:r>
            <a:endParaRPr lang="en-AU" baseline="-25000" dirty="0">
              <a:solidFill>
                <a:srgbClr val="FF0000"/>
              </a:solidFill>
            </a:endParaRPr>
          </a:p>
        </p:txBody>
      </p:sp>
      <p:sp>
        <p:nvSpPr>
          <p:cNvPr id="46" name="Rectangle 45"/>
          <p:cNvSpPr/>
          <p:nvPr/>
        </p:nvSpPr>
        <p:spPr>
          <a:xfrm>
            <a:off x="3802039"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sp>
        <p:nvSpPr>
          <p:cNvPr id="47" name="Rectangle 46"/>
          <p:cNvSpPr/>
          <p:nvPr/>
        </p:nvSpPr>
        <p:spPr>
          <a:xfrm>
            <a:off x="2362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48" name="Rectangle 47"/>
          <p:cNvSpPr/>
          <p:nvPr/>
        </p:nvSpPr>
        <p:spPr>
          <a:xfrm>
            <a:off x="4343400" y="34290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49" name="Rectangle 48"/>
          <p:cNvSpPr/>
          <p:nvPr/>
        </p:nvSpPr>
        <p:spPr>
          <a:xfrm>
            <a:off x="51816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50" name="Rectangle 49"/>
          <p:cNvSpPr/>
          <p:nvPr/>
        </p:nvSpPr>
        <p:spPr>
          <a:xfrm>
            <a:off x="3344839"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cxnSp>
        <p:nvCxnSpPr>
          <p:cNvPr id="59" name="Straight Arrow Connector 58"/>
          <p:cNvCxnSpPr>
            <a:stCxn id="49" idx="3"/>
          </p:cNvCxnSpPr>
          <p:nvPr/>
        </p:nvCxnSpPr>
        <p:spPr>
          <a:xfrm>
            <a:off x="5638800" y="4457700"/>
            <a:ext cx="2895600"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24556" y="4097801"/>
            <a:ext cx="1197764" cy="369332"/>
          </a:xfrm>
          <a:prstGeom prst="rect">
            <a:avLst/>
          </a:prstGeom>
          <a:noFill/>
        </p:spPr>
        <p:txBody>
          <a:bodyPr wrap="none" rtlCol="0">
            <a:spAutoFit/>
          </a:bodyPr>
          <a:lstStyle/>
          <a:p>
            <a:r>
              <a:rPr lang="en-AU" b="1" dirty="0" smtClean="0">
                <a:solidFill>
                  <a:srgbClr val="FF0000"/>
                </a:solidFill>
              </a:rPr>
              <a:t>Delete 26</a:t>
            </a:r>
            <a:endParaRPr lang="en-AU" b="1" dirty="0">
              <a:solidFill>
                <a:srgbClr val="FF0000"/>
              </a:solidFill>
            </a:endParaRPr>
          </a:p>
        </p:txBody>
      </p:sp>
      <p:cxnSp>
        <p:nvCxnSpPr>
          <p:cNvPr id="18" name="Straight Arrow Connector 17"/>
          <p:cNvCxnSpPr>
            <a:stCxn id="49" idx="1"/>
          </p:cNvCxnSpPr>
          <p:nvPr/>
        </p:nvCxnSpPr>
        <p:spPr>
          <a:xfrm>
            <a:off x="51816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1" idx="1"/>
          </p:cNvCxnSpPr>
          <p:nvPr/>
        </p:nvCxnSpPr>
        <p:spPr>
          <a:xfrm>
            <a:off x="4724400" y="4457700"/>
            <a:ext cx="914400" cy="918949"/>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3" name="Straight Arrow Connector 52"/>
          <p:cNvCxnSpPr/>
          <p:nvPr/>
        </p:nvCxnSpPr>
        <p:spPr>
          <a:xfrm flipH="1">
            <a:off x="3886201" y="3657600"/>
            <a:ext cx="457199"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0600" y="3657600"/>
            <a:ext cx="419100" cy="6096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362200" y="4648200"/>
            <a:ext cx="1439839"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5754469"/>
            <a:ext cx="7104014" cy="646331"/>
          </a:xfrm>
          <a:prstGeom prst="rect">
            <a:avLst/>
          </a:prstGeom>
          <a:noFill/>
        </p:spPr>
        <p:txBody>
          <a:bodyPr wrap="square" rtlCol="0">
            <a:spAutoFit/>
          </a:bodyPr>
          <a:lstStyle/>
          <a:p>
            <a:r>
              <a:rPr lang="en-AU" dirty="0" smtClean="0"/>
              <a:t>t = 3 </a:t>
            </a:r>
            <a:r>
              <a:rPr lang="en-AU" dirty="0" smtClean="0">
                <a:sym typeface="Wingdings" panose="05000000000000000000" pitchFamily="2" charset="2"/>
              </a:rPr>
              <a:t></a:t>
            </a:r>
            <a:r>
              <a:rPr lang="en-AU" dirty="0" smtClean="0"/>
              <a:t>Rich node: &gt; 2 keys, Poor node: 2 keys, overflowed: &lt; 2</a:t>
            </a:r>
          </a:p>
          <a:p>
            <a:r>
              <a:rPr lang="en-AU" dirty="0" smtClean="0"/>
              <a:t>Each non-root </a:t>
            </a:r>
            <a:r>
              <a:rPr lang="en-AU" smtClean="0"/>
              <a:t>node must contain </a:t>
            </a:r>
            <a:r>
              <a:rPr lang="en-AU" dirty="0" smtClean="0"/>
              <a:t>at least 2 keys</a:t>
            </a:r>
            <a:endParaRPr lang="en-AU" dirty="0"/>
          </a:p>
        </p:txBody>
      </p:sp>
      <p:cxnSp>
        <p:nvCxnSpPr>
          <p:cNvPr id="14" name="Straight Arrow Connector 13"/>
          <p:cNvCxnSpPr>
            <a:stCxn id="50" idx="1"/>
          </p:cNvCxnSpPr>
          <p:nvPr/>
        </p:nvCxnSpPr>
        <p:spPr>
          <a:xfrm flipH="1">
            <a:off x="1128752" y="4457700"/>
            <a:ext cx="2216087"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267200" y="4567784"/>
            <a:ext cx="160360" cy="756549"/>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705600" y="2447884"/>
            <a:ext cx="2339102" cy="369332"/>
          </a:xfrm>
          <a:prstGeom prst="rect">
            <a:avLst/>
          </a:prstGeom>
          <a:noFill/>
        </p:spPr>
        <p:txBody>
          <a:bodyPr wrap="none" rtlCol="0">
            <a:spAutoFit/>
          </a:bodyPr>
          <a:lstStyle/>
          <a:p>
            <a:r>
              <a:rPr lang="en-AU" b="1" dirty="0" smtClean="0">
                <a:solidFill>
                  <a:srgbClr val="FF0000"/>
                </a:solidFill>
              </a:rPr>
              <a:t>Poor non-root node</a:t>
            </a:r>
            <a:endParaRPr lang="en-AU" b="1" dirty="0">
              <a:solidFill>
                <a:srgbClr val="FF0000"/>
              </a:solidFill>
            </a:endParaRPr>
          </a:p>
        </p:txBody>
      </p:sp>
      <p:sp>
        <p:nvSpPr>
          <p:cNvPr id="58" name="Down Arrow 57"/>
          <p:cNvSpPr/>
          <p:nvPr/>
        </p:nvSpPr>
        <p:spPr>
          <a:xfrm rot="2594757">
            <a:off x="6005189" y="2635044"/>
            <a:ext cx="343788" cy="1873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1529636" y="4202668"/>
            <a:ext cx="1518364" cy="369332"/>
          </a:xfrm>
          <a:prstGeom prst="rect">
            <a:avLst/>
          </a:prstGeom>
          <a:noFill/>
        </p:spPr>
        <p:txBody>
          <a:bodyPr wrap="none" rtlCol="0">
            <a:spAutoFit/>
          </a:bodyPr>
          <a:lstStyle/>
          <a:p>
            <a:r>
              <a:rPr lang="en-AU" b="1" dirty="0" smtClean="0">
                <a:solidFill>
                  <a:srgbClr val="FF0000"/>
                </a:solidFill>
              </a:rPr>
              <a:t>Poor sibling</a:t>
            </a:r>
            <a:endParaRPr lang="en-AU" b="1" dirty="0">
              <a:solidFill>
                <a:srgbClr val="FF0000"/>
              </a:solidFill>
            </a:endParaRPr>
          </a:p>
        </p:txBody>
      </p:sp>
    </p:spTree>
    <p:extLst>
      <p:ext uri="{BB962C8B-B14F-4D97-AF65-F5344CB8AC3E}">
        <p14:creationId xmlns:p14="http://schemas.microsoft.com/office/powerpoint/2010/main" val="136559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8"/>
                                        </p:tgtEl>
                                        <p:attrNameLst>
                                          <p:attrName>fillcolor</p:attrName>
                                        </p:attrNameLst>
                                      </p:cBhvr>
                                      <p:to>
                                        <a:schemeClr val="accent2"/>
                                      </p:to>
                                    </p:animClr>
                                    <p:set>
                                      <p:cBhvr>
                                        <p:cTn id="7" dur="2000" fill="hold"/>
                                        <p:tgtEl>
                                          <p:spTgt spid="48"/>
                                        </p:tgtEl>
                                        <p:attrNameLst>
                                          <p:attrName>fill.type</p:attrName>
                                        </p:attrNameLst>
                                      </p:cBhvr>
                                      <p:to>
                                        <p:strVal val="solid"/>
                                      </p:to>
                                    </p:set>
                                    <p:set>
                                      <p:cBhvr>
                                        <p:cTn id="8" dur="2000" fill="hold"/>
                                        <p:tgtEl>
                                          <p:spTgt spid="48"/>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1"/>
                                        </p:tgtEl>
                                        <p:attrNameLst>
                                          <p:attrName>fillcolor</p:attrName>
                                        </p:attrNameLst>
                                      </p:cBhvr>
                                      <p:to>
                                        <a:schemeClr val="accent2"/>
                                      </p:to>
                                    </p:animClr>
                                    <p:set>
                                      <p:cBhvr>
                                        <p:cTn id="11" dur="2000" fill="hold"/>
                                        <p:tgtEl>
                                          <p:spTgt spid="41"/>
                                        </p:tgtEl>
                                        <p:attrNameLst>
                                          <p:attrName>fill.type</p:attrName>
                                        </p:attrNameLst>
                                      </p:cBhvr>
                                      <p:to>
                                        <p:strVal val="solid"/>
                                      </p:to>
                                    </p:set>
                                    <p:set>
                                      <p:cBhvr>
                                        <p:cTn id="12" dur="2000" fill="hold"/>
                                        <p:tgtEl>
                                          <p:spTgt spid="41"/>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9"/>
                                        </p:tgtEl>
                                        <p:attrNameLst>
                                          <p:attrName>fillcolor</p:attrName>
                                        </p:attrNameLst>
                                      </p:cBhvr>
                                      <p:to>
                                        <a:schemeClr val="accent2"/>
                                      </p:to>
                                    </p:animClr>
                                    <p:set>
                                      <p:cBhvr>
                                        <p:cTn id="15" dur="2000" fill="hold"/>
                                        <p:tgtEl>
                                          <p:spTgt spid="49"/>
                                        </p:tgtEl>
                                        <p:attrNameLst>
                                          <p:attrName>fill.type</p:attrName>
                                        </p:attrNameLst>
                                      </p:cBhvr>
                                      <p:to>
                                        <p:strVal val="solid"/>
                                      </p:to>
                                    </p:set>
                                    <p:set>
                                      <p:cBhvr>
                                        <p:cTn id="16" dur="2000" fill="hold"/>
                                        <p:tgtEl>
                                          <p:spTgt spid="49"/>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00833 -0.00555 L -0.00833 0.12211 " pathEditMode="relative" rAng="0" ptsTypes="AA">
                                      <p:cBhvr>
                                        <p:cTn id="34" dur="2000" fill="hold"/>
                                        <p:tgtEl>
                                          <p:spTgt spid="48"/>
                                        </p:tgtEl>
                                        <p:attrNameLst>
                                          <p:attrName>ppt_x</p:attrName>
                                          <p:attrName>ppt_y</p:attrName>
                                        </p:attrNameLst>
                                      </p:cBhvr>
                                      <p:rCtr x="0" y="6383"/>
                                    </p:animMotion>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4"/>
                                        </p:tgtEl>
                                      </p:cBhvr>
                                    </p:animEffect>
                                    <p:set>
                                      <p:cBhvr>
                                        <p:cTn id="39" dur="1" fill="hold">
                                          <p:stCondLst>
                                            <p:cond delay="499"/>
                                          </p:stCondLst>
                                        </p:cTn>
                                        <p:tgtEl>
                                          <p:spTgt spid="5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53"/>
                                        </p:tgtEl>
                                      </p:cBhvr>
                                    </p:animEffect>
                                    <p:set>
                                      <p:cBhvr>
                                        <p:cTn id="42" dur="1" fill="hold">
                                          <p:stCondLst>
                                            <p:cond delay="499"/>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xEl>
                                              <p:pRg st="6" end="6"/>
                                            </p:txEl>
                                          </p:spTgt>
                                        </p:tgtEl>
                                        <p:attrNameLst>
                                          <p:attrName>style.visibility</p:attrName>
                                        </p:attrNameLst>
                                      </p:cBhvr>
                                      <p:to>
                                        <p:strVal val="visible"/>
                                      </p:to>
                                    </p:set>
                                  </p:childTnLst>
                                </p:cTn>
                              </p:par>
                              <p:par>
                                <p:cTn id="47" presetID="10" presetClass="exit" presetSubtype="0" fill="hold" grpId="0" nodeType="withEffect">
                                  <p:stCondLst>
                                    <p:cond delay="0"/>
                                  </p:stCondLst>
                                  <p:childTnLst>
                                    <p:animEffect transition="out" filter="fade">
                                      <p:cBhvr>
                                        <p:cTn id="48" dur="500"/>
                                        <p:tgtEl>
                                          <p:spTgt spid="58"/>
                                        </p:tgtEl>
                                      </p:cBhvr>
                                    </p:animEffect>
                                    <p:set>
                                      <p:cBhvr>
                                        <p:cTn id="49" dur="1" fill="hold">
                                          <p:stCondLst>
                                            <p:cond delay="499"/>
                                          </p:stCondLst>
                                        </p:cTn>
                                        <p:tgtEl>
                                          <p:spTgt spid="58"/>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57"/>
                                        </p:tgtEl>
                                      </p:cBhvr>
                                    </p:animEffect>
                                    <p:set>
                                      <p:cBhvr>
                                        <p:cTn id="52" dur="1" fill="hold">
                                          <p:stCondLst>
                                            <p:cond delay="499"/>
                                          </p:stCondLst>
                                        </p:cTn>
                                        <p:tgtEl>
                                          <p:spTgt spid="57"/>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60"/>
                                        </p:tgtEl>
                                      </p:cBhvr>
                                    </p:animEffect>
                                    <p:set>
                                      <p:cBhvr>
                                        <p:cTn id="55" dur="1" fill="hold">
                                          <p:stCondLst>
                                            <p:cond delay="499"/>
                                          </p:stCondLst>
                                        </p:cTn>
                                        <p:tgtEl>
                                          <p:spTgt spid="6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1" presetClass="emph" presetSubtype="0" fill="hold" nodeType="clickEffect">
                                  <p:stCondLst>
                                    <p:cond delay="0"/>
                                  </p:stCondLst>
                                  <p:childTnLst>
                                    <p:animClr clrSpc="hsl" dir="cw">
                                      <p:cBhvr override="childStyle">
                                        <p:cTn id="59" dur="500" fill="hold"/>
                                        <p:tgtEl>
                                          <p:spTgt spid="59"/>
                                        </p:tgtEl>
                                        <p:attrNameLst>
                                          <p:attrName>style.color</p:attrName>
                                        </p:attrNameLst>
                                      </p:cBhvr>
                                      <p:by>
                                        <p:hsl h="7200000" s="0" l="0"/>
                                      </p:by>
                                    </p:animClr>
                                    <p:animClr clrSpc="hsl" dir="cw">
                                      <p:cBhvr>
                                        <p:cTn id="60" dur="500" fill="hold"/>
                                        <p:tgtEl>
                                          <p:spTgt spid="59"/>
                                        </p:tgtEl>
                                        <p:attrNameLst>
                                          <p:attrName>fillcolor</p:attrName>
                                        </p:attrNameLst>
                                      </p:cBhvr>
                                      <p:by>
                                        <p:hsl h="7200000" s="0" l="0"/>
                                      </p:by>
                                    </p:animClr>
                                    <p:animClr clrSpc="hsl" dir="cw">
                                      <p:cBhvr>
                                        <p:cTn id="61" dur="500" fill="hold"/>
                                        <p:tgtEl>
                                          <p:spTgt spid="59"/>
                                        </p:tgtEl>
                                        <p:attrNameLst>
                                          <p:attrName>stroke.color</p:attrName>
                                        </p:attrNameLst>
                                      </p:cBhvr>
                                      <p:by>
                                        <p:hsl h="7200000" s="0" l="0"/>
                                      </p:by>
                                    </p:animClr>
                                    <p:set>
                                      <p:cBhvr>
                                        <p:cTn id="62" dur="500" fill="hold"/>
                                        <p:tgtEl>
                                          <p:spTgt spid="59"/>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45"/>
                                        </p:tgtEl>
                                        <p:attrNameLst>
                                          <p:attrName>fillcolor</p:attrName>
                                        </p:attrNameLst>
                                      </p:cBhvr>
                                      <p:to>
                                        <a:schemeClr val="accent2"/>
                                      </p:to>
                                    </p:animClr>
                                    <p:set>
                                      <p:cBhvr>
                                        <p:cTn id="67" dur="2000" fill="hold"/>
                                        <p:tgtEl>
                                          <p:spTgt spid="45"/>
                                        </p:tgtEl>
                                        <p:attrNameLst>
                                          <p:attrName>fill.type</p:attrName>
                                        </p:attrNameLst>
                                      </p:cBhvr>
                                      <p:to>
                                        <p:strVal val="solid"/>
                                      </p:to>
                                    </p:set>
                                    <p:set>
                                      <p:cBhvr>
                                        <p:cTn id="68" dur="2000" fill="hold"/>
                                        <p:tgtEl>
                                          <p:spTgt spid="4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2000" fill="hold"/>
                                        <p:tgtEl>
                                          <p:spTgt spid="44"/>
                                        </p:tgtEl>
                                        <p:attrNameLst>
                                          <p:attrName>fillcolor</p:attrName>
                                        </p:attrNameLst>
                                      </p:cBhvr>
                                      <p:to>
                                        <a:schemeClr val="accent2"/>
                                      </p:to>
                                    </p:animClr>
                                    <p:set>
                                      <p:cBhvr>
                                        <p:cTn id="71" dur="2000" fill="hold"/>
                                        <p:tgtEl>
                                          <p:spTgt spid="44"/>
                                        </p:tgtEl>
                                        <p:attrNameLst>
                                          <p:attrName>fill.type</p:attrName>
                                        </p:attrNameLst>
                                      </p:cBhvr>
                                      <p:to>
                                        <p:strVal val="solid"/>
                                      </p:to>
                                    </p:set>
                                    <p:set>
                                      <p:cBhvr>
                                        <p:cTn id="72" dur="2000" fill="hold"/>
                                        <p:tgtEl>
                                          <p:spTgt spid="44"/>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0" nodeType="clickEffect">
                                  <p:stCondLst>
                                    <p:cond delay="0"/>
                                  </p:stCondLst>
                                  <p:childTnLst>
                                    <p:animMotion origin="layout" path="M 0.00156 0.00486 L 0.25989 0.16582 " pathEditMode="relative" rAng="0" ptsTypes="AA">
                                      <p:cBhvr>
                                        <p:cTn id="84" dur="2000" fill="hold"/>
                                        <p:tgtEl>
                                          <p:spTgt spid="49"/>
                                        </p:tgtEl>
                                        <p:attrNameLst>
                                          <p:attrName>ppt_x</p:attrName>
                                          <p:attrName>ppt_y</p:attrName>
                                        </p:attrNameLst>
                                      </p:cBhvr>
                                      <p:rCtr x="12917" y="8048"/>
                                    </p:animMotion>
                                  </p:childTnLst>
                                </p:cTn>
                              </p:par>
                            </p:childTnLst>
                          </p:cTn>
                        </p:par>
                        <p:par>
                          <p:cTn id="85" fill="hold">
                            <p:stCondLst>
                              <p:cond delay="2000"/>
                            </p:stCondLst>
                            <p:childTnLst>
                              <p:par>
                                <p:cTn id="86" presetID="10" presetClass="exit" presetSubtype="0" fill="hold" nodeType="afterEffect">
                                  <p:stCondLst>
                                    <p:cond delay="0"/>
                                  </p:stCondLst>
                                  <p:childTnLst>
                                    <p:animEffect transition="out" filter="fade">
                                      <p:cBhvr>
                                        <p:cTn id="87" dur="500"/>
                                        <p:tgtEl>
                                          <p:spTgt spid="59"/>
                                        </p:tgtEl>
                                      </p:cBhvr>
                                    </p:animEffect>
                                    <p:set>
                                      <p:cBhvr>
                                        <p:cTn id="88" dur="1" fill="hold">
                                          <p:stCondLst>
                                            <p:cond delay="499"/>
                                          </p:stCondLst>
                                        </p:cTn>
                                        <p:tgtEl>
                                          <p:spTgt spid="5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500"/>
                                        <p:tgtEl>
                                          <p:spTgt spid="45"/>
                                        </p:tgtEl>
                                      </p:cBhvr>
                                    </p:animEffect>
                                    <p:set>
                                      <p:cBhvr>
                                        <p:cTn id="97"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animBg="1"/>
      <p:bldP spid="49" grpId="0" animBg="1"/>
      <p:bldP spid="57" grpId="0"/>
      <p:bldP spid="58" grpId="0" animBg="1"/>
      <p:bldP spid="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Case 3</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599"/>
            <a:ext cx="8842248" cy="3107201"/>
          </a:xfrm>
        </p:spPr>
        <p:txBody>
          <a:bodyPr>
            <a:normAutofit lnSpcReduction="10000"/>
          </a:bodyPr>
          <a:lstStyle/>
          <a:p>
            <a:pPr marL="0" indent="0">
              <a:buNone/>
            </a:pPr>
            <a:r>
              <a:rPr lang="en-AU" sz="2000" dirty="0">
                <a:solidFill>
                  <a:srgbClr val="000000"/>
                </a:solidFill>
                <a:latin typeface="CMSS10"/>
              </a:rPr>
              <a:t>Case 3: Top-down search to x passes through a poor non-root node N</a:t>
            </a:r>
          </a:p>
          <a:p>
            <a:r>
              <a:rPr lang="en-AU" sz="2000" dirty="0">
                <a:solidFill>
                  <a:srgbClr val="000000"/>
                </a:solidFill>
                <a:latin typeface="CMSS10"/>
              </a:rPr>
              <a:t>Case 3a: </a:t>
            </a:r>
            <a:r>
              <a:rPr lang="en-AU" sz="2000" dirty="0" smtClean="0">
                <a:solidFill>
                  <a:srgbClr val="000000"/>
                </a:solidFill>
                <a:latin typeface="CMSS10"/>
              </a:rPr>
              <a:t>At least one </a:t>
            </a:r>
            <a:r>
              <a:rPr lang="en-AU" sz="2000" dirty="0">
                <a:solidFill>
                  <a:srgbClr val="000000"/>
                </a:solidFill>
                <a:latin typeface="CMSS10"/>
              </a:rPr>
              <a:t>immediate sibling of N is rich </a:t>
            </a:r>
          </a:p>
          <a:p>
            <a:r>
              <a:rPr lang="en-AU" sz="2000" dirty="0">
                <a:solidFill>
                  <a:srgbClr val="000000"/>
                </a:solidFill>
                <a:latin typeface="CMSS10"/>
              </a:rPr>
              <a:t>Case 3b: The immediate sibling(s) is/are poor</a:t>
            </a:r>
          </a:p>
          <a:p>
            <a:pPr marL="0" indent="0">
              <a:buNone/>
            </a:pPr>
            <a:r>
              <a:rPr lang="en-AU" sz="1800" dirty="0" smtClean="0">
                <a:solidFill>
                  <a:srgbClr val="000000"/>
                </a:solidFill>
                <a:latin typeface="CMSS10"/>
              </a:rPr>
              <a:t>Example: Delete 15</a:t>
            </a:r>
          </a:p>
          <a:p>
            <a:r>
              <a:rPr lang="en-AU" sz="1800" dirty="0" smtClean="0">
                <a:solidFill>
                  <a:srgbClr val="000000"/>
                </a:solidFill>
                <a:latin typeface="CMSS10"/>
              </a:rPr>
              <a:t>Access relevant child</a:t>
            </a:r>
          </a:p>
          <a:p>
            <a:r>
              <a:rPr lang="en-AU" sz="1800" dirty="0" smtClean="0">
                <a:solidFill>
                  <a:srgbClr val="000000"/>
                </a:solidFill>
                <a:latin typeface="CMSS10"/>
              </a:rPr>
              <a:t>Poor node but has at least one rich sibling</a:t>
            </a:r>
          </a:p>
          <a:p>
            <a:r>
              <a:rPr lang="en-AU" sz="1800" dirty="0" smtClean="0">
                <a:solidFill>
                  <a:srgbClr val="000000"/>
                </a:solidFill>
                <a:latin typeface="CMSS10"/>
              </a:rPr>
              <a:t>Borrow an element from a rich sibling (no matter left or right sibling)</a:t>
            </a:r>
          </a:p>
          <a:p>
            <a:r>
              <a:rPr lang="en-AU" sz="1800" dirty="0" smtClean="0">
                <a:solidFill>
                  <a:srgbClr val="000000"/>
                </a:solidFill>
                <a:latin typeface="CMSS10"/>
              </a:rPr>
              <a:t>Must borrow “through” parent, i.e., parent gets one from the rich sibling and gives one to the node. (e.g., moving 11 from left child to the node is WRONG, moving 17 from right child is also WRONG)</a:t>
            </a:r>
          </a:p>
          <a:p>
            <a:endParaRPr lang="en-AU" sz="2800" dirty="0">
              <a:solidFill>
                <a:srgbClr val="000000"/>
              </a:solidFill>
              <a:latin typeface="CMSS10"/>
            </a:endParaRPr>
          </a:p>
          <a:p>
            <a:pPr marL="0" indent="0">
              <a:buNone/>
            </a:pPr>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447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905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724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620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45" name="Rectangle 44"/>
          <p:cNvSpPr/>
          <p:nvPr/>
        </p:nvSpPr>
        <p:spPr>
          <a:xfrm>
            <a:off x="8077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6" name="Rectangle 45"/>
          <p:cNvSpPr/>
          <p:nvPr/>
        </p:nvSpPr>
        <p:spPr>
          <a:xfrm>
            <a:off x="3802039"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sp>
        <p:nvSpPr>
          <p:cNvPr id="47" name="Rectangle 46"/>
          <p:cNvSpPr/>
          <p:nvPr/>
        </p:nvSpPr>
        <p:spPr>
          <a:xfrm>
            <a:off x="2362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48" name="Rectangle 47"/>
          <p:cNvSpPr/>
          <p:nvPr/>
        </p:nvSpPr>
        <p:spPr>
          <a:xfrm>
            <a:off x="4259239"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50" name="Rectangle 49"/>
          <p:cNvSpPr/>
          <p:nvPr/>
        </p:nvSpPr>
        <p:spPr>
          <a:xfrm>
            <a:off x="3344839"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sp>
        <p:nvSpPr>
          <p:cNvPr id="51" name="TextBox 50"/>
          <p:cNvSpPr txBox="1"/>
          <p:nvPr/>
        </p:nvSpPr>
        <p:spPr>
          <a:xfrm>
            <a:off x="7324556" y="4097801"/>
            <a:ext cx="1197764" cy="369332"/>
          </a:xfrm>
          <a:prstGeom prst="rect">
            <a:avLst/>
          </a:prstGeom>
          <a:noFill/>
        </p:spPr>
        <p:txBody>
          <a:bodyPr wrap="none" rtlCol="0">
            <a:spAutoFit/>
          </a:bodyPr>
          <a:lstStyle/>
          <a:p>
            <a:r>
              <a:rPr lang="en-AU" b="1" dirty="0" smtClean="0">
                <a:solidFill>
                  <a:srgbClr val="FF0000"/>
                </a:solidFill>
              </a:rPr>
              <a:t>Delete 15</a:t>
            </a:r>
            <a:endParaRPr lang="en-AU" b="1" dirty="0">
              <a:solidFill>
                <a:srgbClr val="FF0000"/>
              </a:solidFill>
            </a:endParaRPr>
          </a:p>
        </p:txBody>
      </p:sp>
      <p:cxnSp>
        <p:nvCxnSpPr>
          <p:cNvPr id="18" name="Straight Arrow Connector 17"/>
          <p:cNvCxnSpPr/>
          <p:nvPr/>
        </p:nvCxnSpPr>
        <p:spPr>
          <a:xfrm>
            <a:off x="51816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1" idx="1"/>
          </p:cNvCxnSpPr>
          <p:nvPr/>
        </p:nvCxnSpPr>
        <p:spPr>
          <a:xfrm>
            <a:off x="4724400" y="4457700"/>
            <a:ext cx="914400" cy="918949"/>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6" name="Straight Arrow Connector 55"/>
          <p:cNvCxnSpPr/>
          <p:nvPr/>
        </p:nvCxnSpPr>
        <p:spPr>
          <a:xfrm flipH="1">
            <a:off x="2362200" y="4648200"/>
            <a:ext cx="1439839"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5754469"/>
            <a:ext cx="7104014" cy="646331"/>
          </a:xfrm>
          <a:prstGeom prst="rect">
            <a:avLst/>
          </a:prstGeom>
          <a:noFill/>
        </p:spPr>
        <p:txBody>
          <a:bodyPr wrap="square" rtlCol="0">
            <a:spAutoFit/>
          </a:bodyPr>
          <a:lstStyle/>
          <a:p>
            <a:r>
              <a:rPr lang="en-AU" dirty="0" smtClean="0"/>
              <a:t>t = 3 </a:t>
            </a:r>
            <a:r>
              <a:rPr lang="en-AU" dirty="0" smtClean="0">
                <a:sym typeface="Wingdings" panose="05000000000000000000" pitchFamily="2" charset="2"/>
              </a:rPr>
              <a:t></a:t>
            </a:r>
            <a:r>
              <a:rPr lang="en-AU" dirty="0" smtClean="0"/>
              <a:t>Rich node: &gt; 2 keys, Poor node: 2 keys, overflowed: &lt; 2</a:t>
            </a:r>
          </a:p>
          <a:p>
            <a:r>
              <a:rPr lang="en-AU" dirty="0" smtClean="0"/>
              <a:t>Each non-root </a:t>
            </a:r>
            <a:r>
              <a:rPr lang="en-AU" smtClean="0"/>
              <a:t>node must contain </a:t>
            </a:r>
            <a:r>
              <a:rPr lang="en-AU" dirty="0" smtClean="0"/>
              <a:t>at least 2 keys</a:t>
            </a:r>
            <a:endParaRPr lang="en-AU" dirty="0"/>
          </a:p>
        </p:txBody>
      </p:sp>
      <p:cxnSp>
        <p:nvCxnSpPr>
          <p:cNvPr id="14" name="Straight Arrow Connector 13"/>
          <p:cNvCxnSpPr>
            <a:stCxn id="50" idx="1"/>
          </p:cNvCxnSpPr>
          <p:nvPr/>
        </p:nvCxnSpPr>
        <p:spPr>
          <a:xfrm flipH="1">
            <a:off x="1128752" y="4457700"/>
            <a:ext cx="2216087"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267200" y="4567784"/>
            <a:ext cx="160360" cy="756549"/>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67762" y="3954130"/>
            <a:ext cx="1492716" cy="369332"/>
          </a:xfrm>
          <a:prstGeom prst="rect">
            <a:avLst/>
          </a:prstGeom>
          <a:noFill/>
        </p:spPr>
        <p:txBody>
          <a:bodyPr wrap="none" rtlCol="0">
            <a:spAutoFit/>
          </a:bodyPr>
          <a:lstStyle/>
          <a:p>
            <a:r>
              <a:rPr lang="en-AU" b="1" dirty="0" smtClean="0">
                <a:solidFill>
                  <a:srgbClr val="FF0000"/>
                </a:solidFill>
              </a:rPr>
              <a:t>Rich sibling</a:t>
            </a:r>
            <a:endParaRPr lang="en-AU" b="1" dirty="0">
              <a:solidFill>
                <a:srgbClr val="FF0000"/>
              </a:solidFill>
            </a:endParaRPr>
          </a:p>
        </p:txBody>
      </p:sp>
      <p:sp>
        <p:nvSpPr>
          <p:cNvPr id="57" name="Down Arrow 56"/>
          <p:cNvSpPr/>
          <p:nvPr/>
        </p:nvSpPr>
        <p:spPr>
          <a:xfrm rot="2594757">
            <a:off x="5888664" y="4486122"/>
            <a:ext cx="343788" cy="8941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Down Arrow 57"/>
          <p:cNvSpPr/>
          <p:nvPr/>
        </p:nvSpPr>
        <p:spPr>
          <a:xfrm rot="18109175">
            <a:off x="1575496" y="3974808"/>
            <a:ext cx="343788" cy="1873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5670084" y="4082534"/>
            <a:ext cx="1492716" cy="369332"/>
          </a:xfrm>
          <a:prstGeom prst="rect">
            <a:avLst/>
          </a:prstGeom>
          <a:noFill/>
        </p:spPr>
        <p:txBody>
          <a:bodyPr wrap="none" rtlCol="0">
            <a:spAutoFit/>
          </a:bodyPr>
          <a:lstStyle/>
          <a:p>
            <a:r>
              <a:rPr lang="en-AU" b="1" dirty="0" smtClean="0">
                <a:solidFill>
                  <a:srgbClr val="FF0000"/>
                </a:solidFill>
              </a:rPr>
              <a:t>Rich sibling</a:t>
            </a:r>
            <a:endParaRPr lang="en-AU" b="1" dirty="0">
              <a:solidFill>
                <a:srgbClr val="FF0000"/>
              </a:solidFill>
            </a:endParaRPr>
          </a:p>
        </p:txBody>
      </p:sp>
      <p:sp>
        <p:nvSpPr>
          <p:cNvPr id="62" name="Rectangle 61"/>
          <p:cNvSpPr/>
          <p:nvPr/>
        </p:nvSpPr>
        <p:spPr>
          <a:xfrm>
            <a:off x="262719" y="1379560"/>
            <a:ext cx="6229365" cy="3048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Multiply 3"/>
          <p:cNvSpPr/>
          <p:nvPr/>
        </p:nvSpPr>
        <p:spPr>
          <a:xfrm>
            <a:off x="4114799" y="4860191"/>
            <a:ext cx="601639" cy="46414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4732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0"/>
                                        </p:tgtEl>
                                        <p:attrNameLst>
                                          <p:attrName>fillcolor</p:attrName>
                                        </p:attrNameLst>
                                      </p:cBhvr>
                                      <p:to>
                                        <a:schemeClr val="accent2"/>
                                      </p:to>
                                    </p:animClr>
                                    <p:set>
                                      <p:cBhvr>
                                        <p:cTn id="7" dur="2000" fill="hold"/>
                                        <p:tgtEl>
                                          <p:spTgt spid="50"/>
                                        </p:tgtEl>
                                        <p:attrNameLst>
                                          <p:attrName>fill.type</p:attrName>
                                        </p:attrNameLst>
                                      </p:cBhvr>
                                      <p:to>
                                        <p:strVal val="solid"/>
                                      </p:to>
                                    </p:set>
                                    <p:set>
                                      <p:cBhvr>
                                        <p:cTn id="8" dur="2000" fill="hold"/>
                                        <p:tgtEl>
                                          <p:spTgt spid="5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6"/>
                                        </p:tgtEl>
                                        <p:attrNameLst>
                                          <p:attrName>fillcolor</p:attrName>
                                        </p:attrNameLst>
                                      </p:cBhvr>
                                      <p:to>
                                        <a:schemeClr val="accent2"/>
                                      </p:to>
                                    </p:animClr>
                                    <p:set>
                                      <p:cBhvr>
                                        <p:cTn id="11" dur="2000" fill="hold"/>
                                        <p:tgtEl>
                                          <p:spTgt spid="46"/>
                                        </p:tgtEl>
                                        <p:attrNameLst>
                                          <p:attrName>fill.type</p:attrName>
                                        </p:attrNameLst>
                                      </p:cBhvr>
                                      <p:to>
                                        <p:strVal val="solid"/>
                                      </p:to>
                                    </p:set>
                                    <p:set>
                                      <p:cBhvr>
                                        <p:cTn id="12" dur="2000" fill="hold"/>
                                        <p:tgtEl>
                                          <p:spTgt spid="46"/>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8"/>
                                        </p:tgtEl>
                                        <p:attrNameLst>
                                          <p:attrName>fillcolor</p:attrName>
                                        </p:attrNameLst>
                                      </p:cBhvr>
                                      <p:to>
                                        <a:schemeClr val="accent2"/>
                                      </p:to>
                                    </p:animClr>
                                    <p:set>
                                      <p:cBhvr>
                                        <p:cTn id="15" dur="2000" fill="hold"/>
                                        <p:tgtEl>
                                          <p:spTgt spid="48"/>
                                        </p:tgtEl>
                                        <p:attrNameLst>
                                          <p:attrName>fill.type</p:attrName>
                                        </p:attrNameLst>
                                      </p:cBhvr>
                                      <p:to>
                                        <p:strVal val="solid"/>
                                      </p:to>
                                    </p:set>
                                    <p:set>
                                      <p:cBhvr>
                                        <p:cTn id="16" dur="2000" fill="hold"/>
                                        <p:tgtEl>
                                          <p:spTgt spid="4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41"/>
                                        </p:tgtEl>
                                        <p:attrNameLst>
                                          <p:attrName>fillcolor</p:attrName>
                                        </p:attrNameLst>
                                      </p:cBhvr>
                                      <p:to>
                                        <a:schemeClr val="accent2"/>
                                      </p:to>
                                    </p:animClr>
                                    <p:set>
                                      <p:cBhvr>
                                        <p:cTn id="19" dur="2000" fill="hold"/>
                                        <p:tgtEl>
                                          <p:spTgt spid="41"/>
                                        </p:tgtEl>
                                        <p:attrNameLst>
                                          <p:attrName>fill.type</p:attrName>
                                        </p:attrNameLst>
                                      </p:cBhvr>
                                      <p:to>
                                        <p:strVal val="solid"/>
                                      </p:to>
                                    </p:set>
                                    <p:set>
                                      <p:cBhvr>
                                        <p:cTn id="20" dur="2000" fill="hold"/>
                                        <p:tgtEl>
                                          <p:spTgt spid="41"/>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1" presetClass="emph" presetSubtype="0" fill="hold" nodeType="clickEffect">
                                  <p:stCondLst>
                                    <p:cond delay="0"/>
                                  </p:stCondLst>
                                  <p:childTnLst>
                                    <p:animClr clrSpc="hsl" dir="cw">
                                      <p:cBhvr override="childStyle">
                                        <p:cTn id="24" dur="500" fill="hold"/>
                                        <p:tgtEl>
                                          <p:spTgt spid="55"/>
                                        </p:tgtEl>
                                        <p:attrNameLst>
                                          <p:attrName>style.color</p:attrName>
                                        </p:attrNameLst>
                                      </p:cBhvr>
                                      <p:by>
                                        <p:hsl h="7200000" s="0" l="0"/>
                                      </p:by>
                                    </p:animClr>
                                    <p:animClr clrSpc="hsl" dir="cw">
                                      <p:cBhvr>
                                        <p:cTn id="25" dur="500" fill="hold"/>
                                        <p:tgtEl>
                                          <p:spTgt spid="55"/>
                                        </p:tgtEl>
                                        <p:attrNameLst>
                                          <p:attrName>fillcolor</p:attrName>
                                        </p:attrNameLst>
                                      </p:cBhvr>
                                      <p:by>
                                        <p:hsl h="7200000" s="0" l="0"/>
                                      </p:by>
                                    </p:animClr>
                                    <p:animClr clrSpc="hsl" dir="cw">
                                      <p:cBhvr>
                                        <p:cTn id="26" dur="500" fill="hold"/>
                                        <p:tgtEl>
                                          <p:spTgt spid="55"/>
                                        </p:tgtEl>
                                        <p:attrNameLst>
                                          <p:attrName>stroke.color</p:attrName>
                                        </p:attrNameLst>
                                      </p:cBhvr>
                                      <p:by>
                                        <p:hsl h="7200000" s="0" l="0"/>
                                      </p:by>
                                    </p:animClr>
                                    <p:set>
                                      <p:cBhvr>
                                        <p:cTn id="27" dur="500" fill="hold"/>
                                        <p:tgtEl>
                                          <p:spTgt spid="55"/>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37"/>
                                        </p:tgtEl>
                                        <p:attrNameLst>
                                          <p:attrName>fillcolor</p:attrName>
                                        </p:attrNameLst>
                                      </p:cBhvr>
                                      <p:to>
                                        <a:schemeClr val="accent2"/>
                                      </p:to>
                                    </p:animClr>
                                    <p:set>
                                      <p:cBhvr>
                                        <p:cTn id="32" dur="2000" fill="hold"/>
                                        <p:tgtEl>
                                          <p:spTgt spid="37"/>
                                        </p:tgtEl>
                                        <p:attrNameLst>
                                          <p:attrName>fill.type</p:attrName>
                                        </p:attrNameLst>
                                      </p:cBhvr>
                                      <p:to>
                                        <p:strVal val="solid"/>
                                      </p:to>
                                    </p:set>
                                    <p:set>
                                      <p:cBhvr>
                                        <p:cTn id="33" dur="2000" fill="hold"/>
                                        <p:tgtEl>
                                          <p:spTgt spid="37"/>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2000" fill="hold"/>
                                        <p:tgtEl>
                                          <p:spTgt spid="38"/>
                                        </p:tgtEl>
                                        <p:attrNameLst>
                                          <p:attrName>fillcolor</p:attrName>
                                        </p:attrNameLst>
                                      </p:cBhvr>
                                      <p:to>
                                        <a:schemeClr val="accent2"/>
                                      </p:to>
                                    </p:animClr>
                                    <p:set>
                                      <p:cBhvr>
                                        <p:cTn id="36" dur="2000" fill="hold"/>
                                        <p:tgtEl>
                                          <p:spTgt spid="38"/>
                                        </p:tgtEl>
                                        <p:attrNameLst>
                                          <p:attrName>fill.type</p:attrName>
                                        </p:attrNameLst>
                                      </p:cBhvr>
                                      <p:to>
                                        <p:strVal val="solid"/>
                                      </p:to>
                                    </p:set>
                                    <p:set>
                                      <p:cBhvr>
                                        <p:cTn id="37" dur="2000" fill="hold"/>
                                        <p:tgtEl>
                                          <p:spTgt spid="38"/>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0" nodeType="clickEffect">
                                  <p:stCondLst>
                                    <p:cond delay="0"/>
                                  </p:stCondLst>
                                  <p:childTnLst>
                                    <p:animMotion origin="layout" path="M 0.025 -0.00555 L 0.09167 -1.19334E-6 " pathEditMode="relative" rAng="0" ptsTypes="AA">
                                      <p:cBhvr>
                                        <p:cTn id="67" dur="2000" fill="hold"/>
                                        <p:tgtEl>
                                          <p:spTgt spid="35"/>
                                        </p:tgtEl>
                                        <p:attrNameLst>
                                          <p:attrName>ppt_x</p:attrName>
                                          <p:attrName>ppt_y</p:attrName>
                                        </p:attrNameLst>
                                      </p:cBhvr>
                                      <p:rCtr x="3333" y="278"/>
                                    </p:animMotion>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57" grpId="0" animBg="1"/>
      <p:bldP spid="58" grpId="0" animBg="1"/>
      <p:bldP spid="60" grpId="0"/>
      <p:bldP spid="62"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Deletion: Case 3</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990599"/>
            <a:ext cx="8842248" cy="3107201"/>
          </a:xfrm>
        </p:spPr>
        <p:txBody>
          <a:bodyPr>
            <a:normAutofit fontScale="92500" lnSpcReduction="20000"/>
          </a:bodyPr>
          <a:lstStyle/>
          <a:p>
            <a:pPr marL="0" indent="0">
              <a:buNone/>
            </a:pPr>
            <a:r>
              <a:rPr lang="en-AU" sz="2000" dirty="0">
                <a:solidFill>
                  <a:srgbClr val="000000"/>
                </a:solidFill>
                <a:latin typeface="CMSS10"/>
              </a:rPr>
              <a:t>Case 3: Top-down search to x passes through a poor non-root node N</a:t>
            </a:r>
          </a:p>
          <a:p>
            <a:r>
              <a:rPr lang="en-AU" sz="2000" dirty="0">
                <a:solidFill>
                  <a:srgbClr val="000000"/>
                </a:solidFill>
                <a:latin typeface="CMSS10"/>
              </a:rPr>
              <a:t>Case 3a: </a:t>
            </a:r>
            <a:r>
              <a:rPr lang="en-AU" sz="2000" dirty="0" smtClean="0">
                <a:solidFill>
                  <a:srgbClr val="000000"/>
                </a:solidFill>
                <a:latin typeface="CMSS10"/>
              </a:rPr>
              <a:t>At least one </a:t>
            </a:r>
            <a:r>
              <a:rPr lang="en-AU" sz="2000" dirty="0">
                <a:solidFill>
                  <a:srgbClr val="000000"/>
                </a:solidFill>
                <a:latin typeface="CMSS10"/>
              </a:rPr>
              <a:t>immediate sibling of N is rich </a:t>
            </a:r>
          </a:p>
          <a:p>
            <a:r>
              <a:rPr lang="en-AU" sz="2000" dirty="0">
                <a:solidFill>
                  <a:srgbClr val="000000"/>
                </a:solidFill>
                <a:latin typeface="CMSS10"/>
              </a:rPr>
              <a:t>Case 3b: The immediate sibling(s) is/are poor</a:t>
            </a:r>
          </a:p>
          <a:p>
            <a:pPr marL="0" indent="0">
              <a:buNone/>
            </a:pPr>
            <a:r>
              <a:rPr lang="en-AU" sz="1800" dirty="0" smtClean="0">
                <a:solidFill>
                  <a:srgbClr val="000000"/>
                </a:solidFill>
                <a:latin typeface="CMSS10"/>
              </a:rPr>
              <a:t>Example: Delete 14</a:t>
            </a:r>
          </a:p>
          <a:p>
            <a:r>
              <a:rPr lang="en-AU" sz="1800" dirty="0" smtClean="0">
                <a:solidFill>
                  <a:srgbClr val="000000"/>
                </a:solidFill>
                <a:latin typeface="CMSS10"/>
              </a:rPr>
              <a:t>Access relevant child</a:t>
            </a:r>
          </a:p>
          <a:p>
            <a:r>
              <a:rPr lang="en-AU" sz="1800" dirty="0" smtClean="0">
                <a:solidFill>
                  <a:srgbClr val="000000"/>
                </a:solidFill>
                <a:latin typeface="CMSS10"/>
              </a:rPr>
              <a:t>Poor node but has at least one rich sibling</a:t>
            </a:r>
          </a:p>
          <a:p>
            <a:r>
              <a:rPr lang="en-AU" sz="1800" dirty="0" smtClean="0">
                <a:solidFill>
                  <a:srgbClr val="000000"/>
                </a:solidFill>
                <a:latin typeface="CMSS10"/>
              </a:rPr>
              <a:t>Borrow an element from a rich sibling (no matter left or right sibling)</a:t>
            </a:r>
          </a:p>
          <a:p>
            <a:r>
              <a:rPr lang="en-AU" sz="1800" dirty="0" smtClean="0">
                <a:solidFill>
                  <a:srgbClr val="000000"/>
                </a:solidFill>
                <a:latin typeface="CMSS10"/>
              </a:rPr>
              <a:t>Must borrow “through” parent, i.e., parent gets one from the rich sibling and gives one to the node. (e.g., moving 11 from left child to the node is WRONG, moving 17 from right child is also WRONG)</a:t>
            </a:r>
          </a:p>
          <a:p>
            <a:r>
              <a:rPr lang="en-AU" sz="1800" dirty="0" smtClean="0">
                <a:solidFill>
                  <a:srgbClr val="000000"/>
                </a:solidFill>
                <a:latin typeface="CMSS10"/>
              </a:rPr>
              <a:t>Delete 15 from the node</a:t>
            </a:r>
          </a:p>
          <a:p>
            <a:endParaRPr lang="en-AU" sz="2800" dirty="0">
              <a:solidFill>
                <a:srgbClr val="000000"/>
              </a:solidFill>
              <a:latin typeface="CMSS10"/>
            </a:endParaRPr>
          </a:p>
          <a:p>
            <a:pPr marL="0" indent="0">
              <a:buNone/>
            </a:pPr>
            <a:endParaRPr lang="en-AU" sz="2800" dirty="0" smtClean="0">
              <a:solidFill>
                <a:srgbClr val="000000"/>
              </a:solidFill>
              <a:latin typeface="CMSS10"/>
            </a:endParaRPr>
          </a:p>
        </p:txBody>
      </p:sp>
      <p:sp>
        <p:nvSpPr>
          <p:cNvPr id="3" name="Footer Placeholder 2"/>
          <p:cNvSpPr>
            <a:spLocks noGrp="1"/>
          </p:cNvSpPr>
          <p:nvPr>
            <p:ph type="ftr" sz="quarter" idx="11"/>
          </p:nvPr>
        </p:nvSpPr>
        <p:spPr/>
        <p:txBody>
          <a:bodyPr/>
          <a:lstStyle/>
          <a:p>
            <a:r>
              <a:rPr lang="en-AU" dirty="0" smtClean="0"/>
              <a:t>FIT2004, S2/2016: Lec-6: B-Trees and Retrieval Trees</a:t>
            </a:r>
            <a:endParaRPr lang="en-US" dirty="0"/>
          </a:p>
        </p:txBody>
      </p:sp>
      <p:sp>
        <p:nvSpPr>
          <p:cNvPr id="29" name="Rectangle 28"/>
          <p:cNvSpPr/>
          <p:nvPr/>
        </p:nvSpPr>
        <p:spPr>
          <a:xfrm>
            <a:off x="228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a:t>
            </a:r>
            <a:endParaRPr lang="en-AU" baseline="-25000" dirty="0">
              <a:solidFill>
                <a:srgbClr val="FF0000"/>
              </a:solidFill>
            </a:endParaRPr>
          </a:p>
        </p:txBody>
      </p:sp>
      <p:sp>
        <p:nvSpPr>
          <p:cNvPr id="30" name="Rectangle 29"/>
          <p:cNvSpPr/>
          <p:nvPr/>
        </p:nvSpPr>
        <p:spPr>
          <a:xfrm>
            <a:off x="685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a:t>
            </a:r>
            <a:endParaRPr lang="en-AU" baseline="-25000" dirty="0">
              <a:solidFill>
                <a:srgbClr val="FF0000"/>
              </a:solidFill>
            </a:endParaRPr>
          </a:p>
        </p:txBody>
      </p:sp>
      <p:sp>
        <p:nvSpPr>
          <p:cNvPr id="32" name="Rectangle 31"/>
          <p:cNvSpPr/>
          <p:nvPr/>
        </p:nvSpPr>
        <p:spPr>
          <a:xfrm>
            <a:off x="1447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4</a:t>
            </a:r>
            <a:endParaRPr lang="en-AU" baseline="-25000" dirty="0">
              <a:solidFill>
                <a:srgbClr val="FF0000"/>
              </a:solidFill>
            </a:endParaRPr>
          </a:p>
        </p:txBody>
      </p:sp>
      <p:sp>
        <p:nvSpPr>
          <p:cNvPr id="33" name="Rectangle 32"/>
          <p:cNvSpPr/>
          <p:nvPr/>
        </p:nvSpPr>
        <p:spPr>
          <a:xfrm>
            <a:off x="1905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5</a:t>
            </a:r>
            <a:endParaRPr lang="en-AU" baseline="-25000" dirty="0">
              <a:solidFill>
                <a:srgbClr val="FF0000"/>
              </a:solidFill>
            </a:endParaRPr>
          </a:p>
        </p:txBody>
      </p:sp>
      <p:sp>
        <p:nvSpPr>
          <p:cNvPr id="35" name="Rectangle 34"/>
          <p:cNvSpPr/>
          <p:nvPr/>
        </p:nvSpPr>
        <p:spPr>
          <a:xfrm>
            <a:off x="28194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11</a:t>
            </a:r>
            <a:endParaRPr lang="en-AU" baseline="-25000" dirty="0">
              <a:solidFill>
                <a:srgbClr val="FF0000"/>
              </a:solidFill>
            </a:endParaRPr>
          </a:p>
        </p:txBody>
      </p:sp>
      <p:sp>
        <p:nvSpPr>
          <p:cNvPr id="37" name="Rectangle 36"/>
          <p:cNvSpPr/>
          <p:nvPr/>
        </p:nvSpPr>
        <p:spPr>
          <a:xfrm>
            <a:off x="4114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14</a:t>
            </a:r>
            <a:endParaRPr lang="en-AU" baseline="-25000" dirty="0">
              <a:solidFill>
                <a:srgbClr val="FF0000"/>
              </a:solidFill>
            </a:endParaRPr>
          </a:p>
        </p:txBody>
      </p:sp>
      <p:sp>
        <p:nvSpPr>
          <p:cNvPr id="38" name="Rectangle 37"/>
          <p:cNvSpPr/>
          <p:nvPr/>
        </p:nvSpPr>
        <p:spPr>
          <a:xfrm>
            <a:off x="4572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15</a:t>
            </a:r>
            <a:endParaRPr lang="en-AU" baseline="-25000" dirty="0">
              <a:solidFill>
                <a:srgbClr val="FF0000"/>
              </a:solidFill>
            </a:endParaRPr>
          </a:p>
        </p:txBody>
      </p:sp>
      <p:sp>
        <p:nvSpPr>
          <p:cNvPr id="39" name="Rectangle 38"/>
          <p:cNvSpPr/>
          <p:nvPr/>
        </p:nvSpPr>
        <p:spPr>
          <a:xfrm>
            <a:off x="5638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18</a:t>
            </a:r>
            <a:endParaRPr lang="en-AU" baseline="-25000" dirty="0">
              <a:solidFill>
                <a:srgbClr val="FF0000"/>
              </a:solidFill>
            </a:endParaRPr>
          </a:p>
        </p:txBody>
      </p:sp>
      <p:sp>
        <p:nvSpPr>
          <p:cNvPr id="40" name="Rectangle 39"/>
          <p:cNvSpPr/>
          <p:nvPr/>
        </p:nvSpPr>
        <p:spPr>
          <a:xfrm>
            <a:off x="6096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19</a:t>
            </a:r>
            <a:endParaRPr lang="en-AU" baseline="-25000" dirty="0">
              <a:solidFill>
                <a:srgbClr val="FF0000"/>
              </a:solidFill>
            </a:endParaRPr>
          </a:p>
        </p:txBody>
      </p:sp>
      <p:sp>
        <p:nvSpPr>
          <p:cNvPr id="41" name="Rectangle 40"/>
          <p:cNvSpPr/>
          <p:nvPr/>
        </p:nvSpPr>
        <p:spPr>
          <a:xfrm>
            <a:off x="4724400"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20</a:t>
            </a:r>
            <a:endParaRPr lang="en-AU" baseline="-25000" dirty="0">
              <a:solidFill>
                <a:srgbClr val="FF0000"/>
              </a:solidFill>
            </a:endParaRPr>
          </a:p>
        </p:txBody>
      </p:sp>
      <p:sp>
        <p:nvSpPr>
          <p:cNvPr id="42" name="Rectangle 41"/>
          <p:cNvSpPr/>
          <p:nvPr/>
        </p:nvSpPr>
        <p:spPr>
          <a:xfrm>
            <a:off x="6705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21</a:t>
            </a:r>
            <a:endParaRPr lang="en-AU" baseline="-25000" dirty="0">
              <a:solidFill>
                <a:srgbClr val="FF0000"/>
              </a:solidFill>
            </a:endParaRPr>
          </a:p>
        </p:txBody>
      </p:sp>
      <p:sp>
        <p:nvSpPr>
          <p:cNvPr id="43" name="Rectangle 42"/>
          <p:cNvSpPr/>
          <p:nvPr/>
        </p:nvSpPr>
        <p:spPr>
          <a:xfrm>
            <a:off x="71628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22</a:t>
            </a:r>
            <a:endParaRPr lang="en-AU" baseline="-25000" dirty="0">
              <a:solidFill>
                <a:srgbClr val="FF0000"/>
              </a:solidFill>
            </a:endParaRPr>
          </a:p>
        </p:txBody>
      </p:sp>
      <p:sp>
        <p:nvSpPr>
          <p:cNvPr id="44" name="Rectangle 43"/>
          <p:cNvSpPr/>
          <p:nvPr/>
        </p:nvSpPr>
        <p:spPr>
          <a:xfrm>
            <a:off x="76200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24</a:t>
            </a:r>
            <a:endParaRPr lang="en-AU" baseline="-25000" dirty="0">
              <a:solidFill>
                <a:srgbClr val="FF0000"/>
              </a:solidFill>
            </a:endParaRPr>
          </a:p>
        </p:txBody>
      </p:sp>
      <p:sp>
        <p:nvSpPr>
          <p:cNvPr id="45" name="Rectangle 44"/>
          <p:cNvSpPr/>
          <p:nvPr/>
        </p:nvSpPr>
        <p:spPr>
          <a:xfrm>
            <a:off x="8077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25</a:t>
            </a:r>
            <a:endParaRPr lang="en-AU" baseline="-25000" dirty="0">
              <a:solidFill>
                <a:srgbClr val="FF0000"/>
              </a:solidFill>
            </a:endParaRPr>
          </a:p>
        </p:txBody>
      </p:sp>
      <p:sp>
        <p:nvSpPr>
          <p:cNvPr id="46" name="Rectangle 45"/>
          <p:cNvSpPr/>
          <p:nvPr/>
        </p:nvSpPr>
        <p:spPr>
          <a:xfrm>
            <a:off x="3802039"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12</a:t>
            </a:r>
            <a:endParaRPr lang="en-AU" baseline="-25000" dirty="0">
              <a:solidFill>
                <a:srgbClr val="FF0000"/>
              </a:solidFill>
            </a:endParaRPr>
          </a:p>
        </p:txBody>
      </p:sp>
      <p:sp>
        <p:nvSpPr>
          <p:cNvPr id="47" name="Rectangle 46"/>
          <p:cNvSpPr/>
          <p:nvPr/>
        </p:nvSpPr>
        <p:spPr>
          <a:xfrm>
            <a:off x="23622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10</a:t>
            </a:r>
            <a:endParaRPr lang="en-AU" baseline="-25000" dirty="0">
              <a:solidFill>
                <a:srgbClr val="FF0000"/>
              </a:solidFill>
            </a:endParaRPr>
          </a:p>
        </p:txBody>
      </p:sp>
      <p:sp>
        <p:nvSpPr>
          <p:cNvPr id="48" name="Rectangle 47"/>
          <p:cNvSpPr/>
          <p:nvPr/>
        </p:nvSpPr>
        <p:spPr>
          <a:xfrm>
            <a:off x="4259239"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16</a:t>
            </a:r>
            <a:endParaRPr lang="en-AU" baseline="-25000" dirty="0">
              <a:solidFill>
                <a:srgbClr val="FF0000"/>
              </a:solidFill>
            </a:endParaRPr>
          </a:p>
        </p:txBody>
      </p:sp>
      <p:sp>
        <p:nvSpPr>
          <p:cNvPr id="50" name="Rectangle 49"/>
          <p:cNvSpPr/>
          <p:nvPr/>
        </p:nvSpPr>
        <p:spPr>
          <a:xfrm>
            <a:off x="3344839" y="4267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3</a:t>
            </a:r>
            <a:endParaRPr lang="en-AU" baseline="-25000" dirty="0">
              <a:solidFill>
                <a:srgbClr val="FF0000"/>
              </a:solidFill>
            </a:endParaRPr>
          </a:p>
        </p:txBody>
      </p:sp>
      <p:sp>
        <p:nvSpPr>
          <p:cNvPr id="51" name="TextBox 50"/>
          <p:cNvSpPr txBox="1"/>
          <p:nvPr/>
        </p:nvSpPr>
        <p:spPr>
          <a:xfrm>
            <a:off x="7324556" y="4097801"/>
            <a:ext cx="1197764" cy="369332"/>
          </a:xfrm>
          <a:prstGeom prst="rect">
            <a:avLst/>
          </a:prstGeom>
          <a:noFill/>
        </p:spPr>
        <p:txBody>
          <a:bodyPr wrap="none" rtlCol="0">
            <a:spAutoFit/>
          </a:bodyPr>
          <a:lstStyle/>
          <a:p>
            <a:r>
              <a:rPr lang="en-AU" b="1" dirty="0" smtClean="0">
                <a:solidFill>
                  <a:srgbClr val="FF0000"/>
                </a:solidFill>
              </a:rPr>
              <a:t>Delete 15</a:t>
            </a:r>
            <a:endParaRPr lang="en-AU" b="1" dirty="0">
              <a:solidFill>
                <a:srgbClr val="FF0000"/>
              </a:solidFill>
            </a:endParaRPr>
          </a:p>
        </p:txBody>
      </p:sp>
      <p:cxnSp>
        <p:nvCxnSpPr>
          <p:cNvPr id="18" name="Straight Arrow Connector 17"/>
          <p:cNvCxnSpPr/>
          <p:nvPr/>
        </p:nvCxnSpPr>
        <p:spPr>
          <a:xfrm>
            <a:off x="5181600" y="4457700"/>
            <a:ext cx="1752600" cy="95250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1" idx="1"/>
          </p:cNvCxnSpPr>
          <p:nvPr/>
        </p:nvCxnSpPr>
        <p:spPr>
          <a:xfrm>
            <a:off x="4724400" y="4457700"/>
            <a:ext cx="914400" cy="918949"/>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81600" y="5410200"/>
            <a:ext cx="457200" cy="381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17</a:t>
            </a:r>
            <a:endParaRPr lang="en-AU" baseline="-25000" dirty="0">
              <a:solidFill>
                <a:srgbClr val="FF0000"/>
              </a:solidFill>
            </a:endParaRPr>
          </a:p>
        </p:txBody>
      </p:sp>
      <p:cxnSp>
        <p:nvCxnSpPr>
          <p:cNvPr id="56" name="Straight Arrow Connector 55"/>
          <p:cNvCxnSpPr/>
          <p:nvPr/>
        </p:nvCxnSpPr>
        <p:spPr>
          <a:xfrm flipH="1">
            <a:off x="2362200" y="4648200"/>
            <a:ext cx="1439839" cy="692908"/>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5754469"/>
            <a:ext cx="7104014" cy="646331"/>
          </a:xfrm>
          <a:prstGeom prst="rect">
            <a:avLst/>
          </a:prstGeom>
          <a:noFill/>
        </p:spPr>
        <p:txBody>
          <a:bodyPr wrap="square" rtlCol="0">
            <a:spAutoFit/>
          </a:bodyPr>
          <a:lstStyle/>
          <a:p>
            <a:r>
              <a:rPr lang="en-AU" dirty="0" smtClean="0"/>
              <a:t>t = 3 </a:t>
            </a:r>
            <a:r>
              <a:rPr lang="en-AU" dirty="0" smtClean="0">
                <a:sym typeface="Wingdings" panose="05000000000000000000" pitchFamily="2" charset="2"/>
              </a:rPr>
              <a:t></a:t>
            </a:r>
            <a:r>
              <a:rPr lang="en-AU" dirty="0" smtClean="0"/>
              <a:t>Rich node: &gt; 2 keys, Poor node: 2 keys, overflowed: &lt; 2</a:t>
            </a:r>
          </a:p>
          <a:p>
            <a:r>
              <a:rPr lang="en-AU" dirty="0" smtClean="0"/>
              <a:t>Each non-root </a:t>
            </a:r>
            <a:r>
              <a:rPr lang="en-AU" smtClean="0"/>
              <a:t>node must contain </a:t>
            </a:r>
            <a:r>
              <a:rPr lang="en-AU" dirty="0" smtClean="0"/>
              <a:t>at least 2 keys</a:t>
            </a:r>
            <a:endParaRPr lang="en-AU" dirty="0"/>
          </a:p>
        </p:txBody>
      </p:sp>
      <p:cxnSp>
        <p:nvCxnSpPr>
          <p:cNvPr id="14" name="Straight Arrow Connector 13"/>
          <p:cNvCxnSpPr>
            <a:stCxn id="50" idx="1"/>
          </p:cNvCxnSpPr>
          <p:nvPr/>
        </p:nvCxnSpPr>
        <p:spPr>
          <a:xfrm flipH="1">
            <a:off x="1128752" y="4457700"/>
            <a:ext cx="2216087" cy="866633"/>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267200" y="4567784"/>
            <a:ext cx="160360" cy="756549"/>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67762" y="3954130"/>
            <a:ext cx="1492716" cy="369332"/>
          </a:xfrm>
          <a:prstGeom prst="rect">
            <a:avLst/>
          </a:prstGeom>
          <a:noFill/>
        </p:spPr>
        <p:txBody>
          <a:bodyPr wrap="none" rtlCol="0">
            <a:spAutoFit/>
          </a:bodyPr>
          <a:lstStyle/>
          <a:p>
            <a:r>
              <a:rPr lang="en-AU" b="1" dirty="0" smtClean="0">
                <a:solidFill>
                  <a:srgbClr val="FF0000"/>
                </a:solidFill>
              </a:rPr>
              <a:t>Rich sibling</a:t>
            </a:r>
            <a:endParaRPr lang="en-AU" b="1" dirty="0">
              <a:solidFill>
                <a:srgbClr val="FF0000"/>
              </a:solidFill>
            </a:endParaRPr>
          </a:p>
        </p:txBody>
      </p:sp>
      <p:sp>
        <p:nvSpPr>
          <p:cNvPr id="57" name="Down Arrow 56"/>
          <p:cNvSpPr/>
          <p:nvPr/>
        </p:nvSpPr>
        <p:spPr>
          <a:xfrm rot="2594757">
            <a:off x="5888664" y="4486122"/>
            <a:ext cx="343788" cy="8941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Down Arrow 57"/>
          <p:cNvSpPr/>
          <p:nvPr/>
        </p:nvSpPr>
        <p:spPr>
          <a:xfrm rot="18109175">
            <a:off x="1575496" y="3974808"/>
            <a:ext cx="343788" cy="1873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5670084" y="4082534"/>
            <a:ext cx="1492716" cy="369332"/>
          </a:xfrm>
          <a:prstGeom prst="rect">
            <a:avLst/>
          </a:prstGeom>
          <a:noFill/>
        </p:spPr>
        <p:txBody>
          <a:bodyPr wrap="none" rtlCol="0">
            <a:spAutoFit/>
          </a:bodyPr>
          <a:lstStyle/>
          <a:p>
            <a:r>
              <a:rPr lang="en-AU" b="1" dirty="0" smtClean="0">
                <a:solidFill>
                  <a:srgbClr val="FF0000"/>
                </a:solidFill>
              </a:rPr>
              <a:t>Rich sibling</a:t>
            </a:r>
            <a:endParaRPr lang="en-AU" b="1" dirty="0">
              <a:solidFill>
                <a:srgbClr val="FF0000"/>
              </a:solidFill>
            </a:endParaRPr>
          </a:p>
        </p:txBody>
      </p:sp>
      <p:sp>
        <p:nvSpPr>
          <p:cNvPr id="62" name="Rectangle 61"/>
          <p:cNvSpPr/>
          <p:nvPr/>
        </p:nvSpPr>
        <p:spPr>
          <a:xfrm>
            <a:off x="262719" y="1281751"/>
            <a:ext cx="5833281" cy="33132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908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50"/>
                                        </p:tgtEl>
                                        <p:attrNameLst>
                                          <p:attrName>fillcolor</p:attrName>
                                        </p:attrNameLst>
                                      </p:cBhvr>
                                      <p:to>
                                        <a:schemeClr val="accent2"/>
                                      </p:to>
                                    </p:animClr>
                                    <p:set>
                                      <p:cBhvr>
                                        <p:cTn id="7" dur="2000" fill="hold"/>
                                        <p:tgtEl>
                                          <p:spTgt spid="50"/>
                                        </p:tgtEl>
                                        <p:attrNameLst>
                                          <p:attrName>fill.type</p:attrName>
                                        </p:attrNameLst>
                                      </p:cBhvr>
                                      <p:to>
                                        <p:strVal val="solid"/>
                                      </p:to>
                                    </p:set>
                                    <p:set>
                                      <p:cBhvr>
                                        <p:cTn id="8" dur="2000" fill="hold"/>
                                        <p:tgtEl>
                                          <p:spTgt spid="5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6"/>
                                        </p:tgtEl>
                                        <p:attrNameLst>
                                          <p:attrName>fillcolor</p:attrName>
                                        </p:attrNameLst>
                                      </p:cBhvr>
                                      <p:to>
                                        <a:schemeClr val="accent2"/>
                                      </p:to>
                                    </p:animClr>
                                    <p:set>
                                      <p:cBhvr>
                                        <p:cTn id="11" dur="2000" fill="hold"/>
                                        <p:tgtEl>
                                          <p:spTgt spid="46"/>
                                        </p:tgtEl>
                                        <p:attrNameLst>
                                          <p:attrName>fill.type</p:attrName>
                                        </p:attrNameLst>
                                      </p:cBhvr>
                                      <p:to>
                                        <p:strVal val="solid"/>
                                      </p:to>
                                    </p:set>
                                    <p:set>
                                      <p:cBhvr>
                                        <p:cTn id="12" dur="2000" fill="hold"/>
                                        <p:tgtEl>
                                          <p:spTgt spid="46"/>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8"/>
                                        </p:tgtEl>
                                        <p:attrNameLst>
                                          <p:attrName>fillcolor</p:attrName>
                                        </p:attrNameLst>
                                      </p:cBhvr>
                                      <p:to>
                                        <a:schemeClr val="accent2"/>
                                      </p:to>
                                    </p:animClr>
                                    <p:set>
                                      <p:cBhvr>
                                        <p:cTn id="15" dur="2000" fill="hold"/>
                                        <p:tgtEl>
                                          <p:spTgt spid="48"/>
                                        </p:tgtEl>
                                        <p:attrNameLst>
                                          <p:attrName>fill.type</p:attrName>
                                        </p:attrNameLst>
                                      </p:cBhvr>
                                      <p:to>
                                        <p:strVal val="solid"/>
                                      </p:to>
                                    </p:set>
                                    <p:set>
                                      <p:cBhvr>
                                        <p:cTn id="16" dur="2000" fill="hold"/>
                                        <p:tgtEl>
                                          <p:spTgt spid="4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41"/>
                                        </p:tgtEl>
                                        <p:attrNameLst>
                                          <p:attrName>fillcolor</p:attrName>
                                        </p:attrNameLst>
                                      </p:cBhvr>
                                      <p:to>
                                        <a:schemeClr val="accent2"/>
                                      </p:to>
                                    </p:animClr>
                                    <p:set>
                                      <p:cBhvr>
                                        <p:cTn id="19" dur="2000" fill="hold"/>
                                        <p:tgtEl>
                                          <p:spTgt spid="41"/>
                                        </p:tgtEl>
                                        <p:attrNameLst>
                                          <p:attrName>fill.type</p:attrName>
                                        </p:attrNameLst>
                                      </p:cBhvr>
                                      <p:to>
                                        <p:strVal val="solid"/>
                                      </p:to>
                                    </p:set>
                                    <p:set>
                                      <p:cBhvr>
                                        <p:cTn id="20" dur="2000" fill="hold"/>
                                        <p:tgtEl>
                                          <p:spTgt spid="41"/>
                                        </p:tgtEl>
                                        <p:attrNameLst>
                                          <p:attrName>fill.on</p:attrName>
                                        </p:attrNameLst>
                                      </p:cBhvr>
                                      <p:to>
                                        <p:strVal val="true"/>
                                      </p:to>
                                    </p:set>
                                  </p:childTnLst>
                                </p:cTn>
                              </p:par>
                              <p:par>
                                <p:cTn id="21" presetID="21" presetClass="emph" presetSubtype="0" fill="hold" nodeType="withEffect">
                                  <p:stCondLst>
                                    <p:cond delay="0"/>
                                  </p:stCondLst>
                                  <p:childTnLst>
                                    <p:animClr clrSpc="hsl" dir="cw">
                                      <p:cBhvr override="childStyle">
                                        <p:cTn id="22" dur="500" fill="hold"/>
                                        <p:tgtEl>
                                          <p:spTgt spid="55"/>
                                        </p:tgtEl>
                                        <p:attrNameLst>
                                          <p:attrName>style.color</p:attrName>
                                        </p:attrNameLst>
                                      </p:cBhvr>
                                      <p:by>
                                        <p:hsl h="7200000" s="0" l="0"/>
                                      </p:by>
                                    </p:animClr>
                                    <p:animClr clrSpc="hsl" dir="cw">
                                      <p:cBhvr>
                                        <p:cTn id="23" dur="500" fill="hold"/>
                                        <p:tgtEl>
                                          <p:spTgt spid="55"/>
                                        </p:tgtEl>
                                        <p:attrNameLst>
                                          <p:attrName>fillcolor</p:attrName>
                                        </p:attrNameLst>
                                      </p:cBhvr>
                                      <p:by>
                                        <p:hsl h="7200000" s="0" l="0"/>
                                      </p:by>
                                    </p:animClr>
                                    <p:animClr clrSpc="hsl" dir="cw">
                                      <p:cBhvr>
                                        <p:cTn id="24" dur="500" fill="hold"/>
                                        <p:tgtEl>
                                          <p:spTgt spid="55"/>
                                        </p:tgtEl>
                                        <p:attrNameLst>
                                          <p:attrName>stroke.color</p:attrName>
                                        </p:attrNameLst>
                                      </p:cBhvr>
                                      <p:by>
                                        <p:hsl h="7200000" s="0" l="0"/>
                                      </p:by>
                                    </p:animClr>
                                    <p:set>
                                      <p:cBhvr>
                                        <p:cTn id="25" dur="500" fill="hold"/>
                                        <p:tgtEl>
                                          <p:spTgt spid="55"/>
                                        </p:tgtEl>
                                        <p:attrNameLst>
                                          <p:attrName>fill.type</p:attrName>
                                        </p:attrNameLst>
                                      </p:cBhvr>
                                      <p:to>
                                        <p:strVal val="solid"/>
                                      </p:to>
                                    </p:set>
                                  </p:childTnLst>
                                </p:cTn>
                              </p:par>
                              <p:par>
                                <p:cTn id="26" presetID="1" presetClass="emph" presetSubtype="2" fill="hold" nodeType="withEffect">
                                  <p:stCondLst>
                                    <p:cond delay="0"/>
                                  </p:stCondLst>
                                  <p:childTnLst>
                                    <p:animClr clrSpc="rgb" dir="cw">
                                      <p:cBhvr>
                                        <p:cTn id="27" dur="2000" fill="hold"/>
                                        <p:tgtEl>
                                          <p:spTgt spid="37"/>
                                        </p:tgtEl>
                                        <p:attrNameLst>
                                          <p:attrName>fillcolor</p:attrName>
                                        </p:attrNameLst>
                                      </p:cBhvr>
                                      <p:to>
                                        <a:schemeClr val="accent2"/>
                                      </p:to>
                                    </p:animClr>
                                    <p:set>
                                      <p:cBhvr>
                                        <p:cTn id="28" dur="2000" fill="hold"/>
                                        <p:tgtEl>
                                          <p:spTgt spid="37"/>
                                        </p:tgtEl>
                                        <p:attrNameLst>
                                          <p:attrName>fill.type</p:attrName>
                                        </p:attrNameLst>
                                      </p:cBhvr>
                                      <p:to>
                                        <p:strVal val="solid"/>
                                      </p:to>
                                    </p:set>
                                    <p:set>
                                      <p:cBhvr>
                                        <p:cTn id="29" dur="2000" fill="hold"/>
                                        <p:tgtEl>
                                          <p:spTgt spid="37"/>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38"/>
                                        </p:tgtEl>
                                        <p:attrNameLst>
                                          <p:attrName>fillcolor</p:attrName>
                                        </p:attrNameLst>
                                      </p:cBhvr>
                                      <p:to>
                                        <a:schemeClr val="accent2"/>
                                      </p:to>
                                    </p:animClr>
                                    <p:set>
                                      <p:cBhvr>
                                        <p:cTn id="32" dur="2000" fill="hold"/>
                                        <p:tgtEl>
                                          <p:spTgt spid="38"/>
                                        </p:tgtEl>
                                        <p:attrNameLst>
                                          <p:attrName>fill.type</p:attrName>
                                        </p:attrNameLst>
                                      </p:cBhvr>
                                      <p:to>
                                        <p:strVal val="solid"/>
                                      </p:to>
                                    </p:set>
                                    <p:set>
                                      <p:cBhvr>
                                        <p:cTn id="33" dur="2000" fill="hold"/>
                                        <p:tgtEl>
                                          <p:spTgt spid="38"/>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0.0158 0.00555 L -0.01493 0.16651 " pathEditMode="relative" rAng="0" ptsTypes="AA">
                                      <p:cBhvr>
                                        <p:cTn id="37" dur="2000" fill="hold"/>
                                        <p:tgtEl>
                                          <p:spTgt spid="46"/>
                                        </p:tgtEl>
                                        <p:attrNameLst>
                                          <p:attrName>ppt_x</p:attrName>
                                          <p:attrName>ppt_y</p:attrName>
                                        </p:attrNameLst>
                                      </p:cBhvr>
                                      <p:rCtr x="35" y="8048"/>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0" nodeType="clickEffect">
                                  <p:stCondLst>
                                    <p:cond delay="0"/>
                                  </p:stCondLst>
                                  <p:childTnLst>
                                    <p:animMotion origin="layout" path="M 0.01667 -0.01804 L 0.10834 -0.1679 " pathEditMode="relative" rAng="0" ptsTypes="AA">
                                      <p:cBhvr>
                                        <p:cTn id="41" dur="2000" fill="hold"/>
                                        <p:tgtEl>
                                          <p:spTgt spid="35"/>
                                        </p:tgtEl>
                                        <p:attrNameLst>
                                          <p:attrName>ppt_x</p:attrName>
                                          <p:attrName>ppt_y</p:attrName>
                                        </p:attrNameLst>
                                      </p:cBhvr>
                                      <p:rCtr x="4583" y="-7493"/>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38"/>
                                        </p:tgtEl>
                                      </p:cBhvr>
                                    </p:animEffect>
                                    <p:set>
                                      <p:cBhvr>
                                        <p:cTn id="50"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Complexity of Deleting from B-Tree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0"/>
            <a:ext cx="8081963"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smtClean="0">
                <a:solidFill>
                  <a:srgbClr val="FF0000"/>
                </a:solidFill>
              </a:rPr>
              <a:t>I/O Cost (number of disk accesses)</a:t>
            </a:r>
            <a:endParaRPr lang="en-AU" sz="2000" dirty="0" smtClean="0"/>
          </a:p>
          <a:p>
            <a:r>
              <a:rPr lang="en-AU" sz="2000" dirty="0" smtClean="0"/>
              <a:t>O(log</a:t>
            </a:r>
            <a:r>
              <a:rPr lang="en-AU" sz="2000" baseline="-25000" dirty="0" smtClean="0"/>
              <a:t>t</a:t>
            </a:r>
            <a:r>
              <a:rPr lang="en-AU" sz="2000" dirty="0" smtClean="0"/>
              <a:t> N)</a:t>
            </a:r>
            <a:endParaRPr lang="en-AU" sz="2000" b="1" dirty="0" smtClean="0">
              <a:solidFill>
                <a:srgbClr val="FF0000"/>
              </a:solidFill>
            </a:endParaRPr>
          </a:p>
          <a:p>
            <a:pPr marL="0" indent="0">
              <a:buNone/>
            </a:pPr>
            <a:r>
              <a:rPr lang="en-AU" sz="2000" b="1" dirty="0" smtClean="0">
                <a:solidFill>
                  <a:srgbClr val="FF0000"/>
                </a:solidFill>
              </a:rPr>
              <a:t>Time Complexity:</a:t>
            </a:r>
          </a:p>
          <a:p>
            <a:r>
              <a:rPr lang="en-AU" sz="2000" dirty="0" smtClean="0"/>
              <a:t>O(t log</a:t>
            </a:r>
            <a:r>
              <a:rPr lang="en-AU" sz="2000" baseline="-25000" dirty="0" smtClean="0"/>
              <a:t>t</a:t>
            </a:r>
            <a:r>
              <a:rPr lang="en-AU" sz="2000" dirty="0" smtClean="0"/>
              <a:t> </a:t>
            </a:r>
            <a:r>
              <a:rPr lang="en-AU" sz="2000" dirty="0"/>
              <a:t>N</a:t>
            </a:r>
            <a:r>
              <a:rPr lang="en-AU" sz="2000" dirty="0" smtClean="0"/>
              <a:t>)</a:t>
            </a:r>
            <a:endParaRPr lang="en-AU" sz="2000" b="1" dirty="0">
              <a:solidFill>
                <a:srgbClr val="FF0000"/>
              </a:solidFill>
            </a:endParaRPr>
          </a:p>
        </p:txBody>
      </p:sp>
    </p:spTree>
    <p:extLst>
      <p:ext uri="{BB962C8B-B14F-4D97-AF65-F5344CB8AC3E}">
        <p14:creationId xmlns:p14="http://schemas.microsoft.com/office/powerpoint/2010/main" val="428322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Recommended readings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1527048"/>
            <a:ext cx="8839200" cy="4572000"/>
          </a:xfrm>
        </p:spPr>
        <p:txBody>
          <a:bodyPr>
            <a:normAutofit/>
          </a:bodyPr>
          <a:lstStyle/>
          <a:p>
            <a:r>
              <a:rPr lang="en-AU" sz="2400" dirty="0" err="1"/>
              <a:t>Cormen</a:t>
            </a:r>
            <a:r>
              <a:rPr lang="en-AU" sz="2400" dirty="0"/>
              <a:t> et al. </a:t>
            </a:r>
            <a:r>
              <a:rPr lang="en-AU" sz="2400" dirty="0" smtClean="0"/>
              <a:t>“</a:t>
            </a:r>
            <a:r>
              <a:rPr lang="en-AU" sz="2400" dirty="0" smtClean="0">
                <a:solidFill>
                  <a:srgbClr val="00B0F0"/>
                </a:solidFill>
              </a:rPr>
              <a:t>Introduction </a:t>
            </a:r>
            <a:r>
              <a:rPr lang="en-AU" sz="2400" dirty="0">
                <a:solidFill>
                  <a:srgbClr val="00B0F0"/>
                </a:solidFill>
              </a:rPr>
              <a:t>to Algorithms</a:t>
            </a:r>
            <a:r>
              <a:rPr lang="en-AU" sz="2400" dirty="0"/>
              <a:t>" (Chapter 18)</a:t>
            </a:r>
            <a:endParaRPr lang="en-AU" sz="2400" dirty="0" smtClean="0">
              <a:solidFill>
                <a:srgbClr val="000000"/>
              </a:solidFill>
              <a:latin typeface="CMSS10"/>
            </a:endParaRPr>
          </a:p>
          <a:p>
            <a:r>
              <a:rPr lang="en-AU" sz="2400" dirty="0" smtClean="0">
                <a:solidFill>
                  <a:srgbClr val="00B0F0"/>
                </a:solidFill>
                <a:latin typeface="CMSS10"/>
              </a:rPr>
              <a:t>Tries</a:t>
            </a:r>
            <a:r>
              <a:rPr lang="en-AU" sz="2400" dirty="0">
                <a:solidFill>
                  <a:srgbClr val="00B0F0"/>
                </a:solidFill>
                <a:latin typeface="CMSS10"/>
              </a:rPr>
              <a:t>:</a:t>
            </a:r>
            <a:r>
              <a:rPr lang="en-AU" sz="2400" dirty="0">
                <a:solidFill>
                  <a:srgbClr val="000000"/>
                </a:solidFill>
                <a:latin typeface="CMSS10"/>
              </a:rPr>
              <a:t> </a:t>
            </a:r>
            <a:r>
              <a:rPr lang="en-AU" sz="2400" dirty="0">
                <a:solidFill>
                  <a:srgbClr val="0000FF"/>
                </a:solidFill>
                <a:latin typeface="txtt"/>
                <a:hlinkClick r:id="rId2"/>
              </a:rPr>
              <a:t>http://</a:t>
            </a:r>
            <a:r>
              <a:rPr lang="en-AU" sz="2400" dirty="0" smtClean="0">
                <a:solidFill>
                  <a:srgbClr val="0000FF"/>
                </a:solidFill>
                <a:latin typeface="txtt"/>
                <a:hlinkClick r:id="rId2"/>
              </a:rPr>
              <a:t>en.wikipedia.org/wiki/Trie/</a:t>
            </a:r>
            <a:endParaRPr lang="en-AU" sz="2400" dirty="0" smtClean="0">
              <a:solidFill>
                <a:srgbClr val="0000FF"/>
              </a:solidFill>
              <a:latin typeface="txtt"/>
            </a:endParaRPr>
          </a:p>
          <a:p>
            <a:r>
              <a:rPr lang="en-AU" sz="2400" dirty="0" smtClean="0">
                <a:solidFill>
                  <a:srgbClr val="00B0F0"/>
                </a:solidFill>
                <a:latin typeface="CMSS10"/>
              </a:rPr>
              <a:t>Suffix </a:t>
            </a:r>
            <a:r>
              <a:rPr lang="en-AU" sz="2400" dirty="0">
                <a:solidFill>
                  <a:srgbClr val="00B0F0"/>
                </a:solidFill>
                <a:latin typeface="CMSS10"/>
              </a:rPr>
              <a:t>Trees</a:t>
            </a:r>
            <a:r>
              <a:rPr lang="en-AU" sz="2400" dirty="0">
                <a:solidFill>
                  <a:srgbClr val="000000"/>
                </a:solidFill>
                <a:latin typeface="CMSS10"/>
              </a:rPr>
              <a:t>: </a:t>
            </a:r>
            <a:r>
              <a:rPr lang="en-AU" sz="2400" dirty="0" smtClean="0">
                <a:solidFill>
                  <a:srgbClr val="0000FF"/>
                </a:solidFill>
                <a:latin typeface="txtt"/>
                <a:hlinkClick r:id="rId3"/>
              </a:rPr>
              <a:t>http</a:t>
            </a:r>
            <a:r>
              <a:rPr lang="en-AU" sz="2400" dirty="0">
                <a:solidFill>
                  <a:srgbClr val="0000FF"/>
                </a:solidFill>
                <a:latin typeface="txtt"/>
                <a:hlinkClick r:id="rId3"/>
              </a:rPr>
              <a:t>://www.allisons.org/ll/AlgDS/Tree/Suffix</a:t>
            </a:r>
            <a:r>
              <a:rPr lang="en-AU" sz="2400" dirty="0" smtClean="0">
                <a:solidFill>
                  <a:srgbClr val="0000FF"/>
                </a:solidFill>
                <a:latin typeface="txtt"/>
                <a:hlinkClick r:id="rId3"/>
              </a:rPr>
              <a:t>/</a:t>
            </a:r>
            <a:endParaRPr lang="en-AU" sz="2400" dirty="0" smtClean="0">
              <a:solidFill>
                <a:srgbClr val="0000FF"/>
              </a:solidFill>
              <a:latin typeface="txtt"/>
            </a:endParaRPr>
          </a:p>
          <a:p>
            <a:r>
              <a:rPr lang="en-AU" sz="2400" dirty="0" smtClean="0">
                <a:solidFill>
                  <a:srgbClr val="00B0F0"/>
                </a:solidFill>
                <a:latin typeface="CMSS10"/>
              </a:rPr>
              <a:t>For a more advanced treatment of </a:t>
            </a:r>
            <a:r>
              <a:rPr lang="en-AU" sz="2400" dirty="0" err="1" smtClean="0">
                <a:solidFill>
                  <a:srgbClr val="00B0F0"/>
                </a:solidFill>
                <a:latin typeface="CMSS10"/>
              </a:rPr>
              <a:t>Trie</a:t>
            </a:r>
            <a:r>
              <a:rPr lang="en-AU" sz="2400" dirty="0" smtClean="0">
                <a:solidFill>
                  <a:srgbClr val="00B0F0"/>
                </a:solidFill>
                <a:latin typeface="CMSS10"/>
              </a:rPr>
              <a:t> and suffix trees</a:t>
            </a:r>
            <a:r>
              <a:rPr lang="en-AU" sz="2400" dirty="0" smtClean="0">
                <a:solidFill>
                  <a:srgbClr val="000000"/>
                </a:solidFill>
                <a:latin typeface="CMSS10"/>
              </a:rPr>
              <a:t>: Dan </a:t>
            </a:r>
            <a:r>
              <a:rPr lang="en-AU" sz="2400" dirty="0" err="1" smtClean="0">
                <a:solidFill>
                  <a:srgbClr val="000000"/>
                </a:solidFill>
                <a:latin typeface="CMSS10"/>
              </a:rPr>
              <a:t>Gusfield</a:t>
            </a:r>
            <a:r>
              <a:rPr lang="en-AU" sz="2400" dirty="0">
                <a:solidFill>
                  <a:srgbClr val="000000"/>
                </a:solidFill>
                <a:latin typeface="CMSS10"/>
              </a:rPr>
              <a:t>, Algorithms on Strings, Trees and Sequences, </a:t>
            </a:r>
            <a:r>
              <a:rPr lang="en-AU" sz="2400" dirty="0" smtClean="0">
                <a:solidFill>
                  <a:srgbClr val="000000"/>
                </a:solidFill>
                <a:latin typeface="CMSS10"/>
              </a:rPr>
              <a:t>Cambridge University </a:t>
            </a:r>
            <a:r>
              <a:rPr lang="en-AU" sz="2400" dirty="0">
                <a:solidFill>
                  <a:srgbClr val="000000"/>
                </a:solidFill>
                <a:latin typeface="CMSS10"/>
              </a:rPr>
              <a:t>Press. (Chapter 5) </a:t>
            </a:r>
            <a:r>
              <a:rPr lang="en-AU" sz="2400" dirty="0" smtClean="0">
                <a:solidFill>
                  <a:srgbClr val="000000"/>
                </a:solidFill>
                <a:latin typeface="CMSS10"/>
              </a:rPr>
              <a:t>- </a:t>
            </a:r>
            <a:r>
              <a:rPr lang="en-AU" sz="2400" dirty="0">
                <a:solidFill>
                  <a:srgbClr val="000000"/>
                </a:solidFill>
                <a:latin typeface="CMSS10"/>
              </a:rPr>
              <a:t>Book available in the library</a:t>
            </a:r>
            <a:r>
              <a:rPr lang="en-AU" sz="2400" dirty="0" smtClean="0">
                <a:solidFill>
                  <a:srgbClr val="000000"/>
                </a:solidFill>
                <a:latin typeface="CMSS10"/>
              </a:rPr>
              <a:t>!</a:t>
            </a:r>
          </a:p>
          <a:p>
            <a:endParaRPr lang="en-AU" sz="2800" dirty="0">
              <a:solidFill>
                <a:srgbClr val="000000"/>
              </a:solidFill>
              <a:latin typeface="CMSS10"/>
            </a:endParaRPr>
          </a:p>
          <a:p>
            <a:r>
              <a:rPr lang="en-AU" sz="800" dirty="0">
                <a:solidFill>
                  <a:srgbClr val="FFFFFF"/>
                </a:solidFill>
                <a:latin typeface="CMSS8"/>
              </a:rPr>
              <a:t>(FIT2004</a:t>
            </a:r>
            <a:endParaRPr lang="en-AU" dirty="0" smtClean="0"/>
          </a:p>
        </p:txBody>
      </p:sp>
      <p:sp>
        <p:nvSpPr>
          <p:cNvPr id="3" name="Footer Placeholder 2"/>
          <p:cNvSpPr>
            <a:spLocks noGrp="1"/>
          </p:cNvSpPr>
          <p:nvPr>
            <p:ph type="ftr" sz="quarter" idx="11"/>
          </p:nvPr>
        </p:nvSpPr>
        <p:spPr/>
        <p:txBody>
          <a:bodyPr/>
          <a:lstStyle/>
          <a:p>
            <a:r>
              <a:rPr lang="en-AU" smtClean="0"/>
              <a:t>FIT2004, S2/2016: Lec-6: B-Trees and Retrieval Trees</a:t>
            </a:r>
            <a:endParaRPr lang="en-US"/>
          </a:p>
        </p:txBody>
      </p:sp>
    </p:spTree>
    <p:extLst>
      <p:ext uri="{BB962C8B-B14F-4D97-AF65-F5344CB8AC3E}">
        <p14:creationId xmlns:p14="http://schemas.microsoft.com/office/powerpoint/2010/main" val="26130727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Re</a:t>
            </a:r>
            <a:r>
              <a:rPr lang="en-AU" sz="2800" u="sng" dirty="0" smtClean="0">
                <a:solidFill>
                  <a:srgbClr val="FF0000"/>
                </a:solidFill>
                <a:latin typeface="Arial Black" panose="020B0A04020102020204" pitchFamily="34" charset="0"/>
              </a:rPr>
              <a:t>trie</a:t>
            </a:r>
            <a:r>
              <a:rPr lang="en-AU" sz="2800" dirty="0" smtClean="0">
                <a:latin typeface="Arial Black" panose="020B0A04020102020204" pitchFamily="34" charset="0"/>
              </a:rPr>
              <a:t>val Trees: Introduction</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0"/>
            <a:ext cx="8081963"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t>Suppose you have a large text containing N strings. You want to pre-process it such that searching on this text is efficient. </a:t>
            </a:r>
          </a:p>
          <a:p>
            <a:pPr marL="0" indent="0">
              <a:buNone/>
            </a:pPr>
            <a:r>
              <a:rPr lang="en-AU" sz="1800" dirty="0" smtClean="0">
                <a:solidFill>
                  <a:srgbClr val="FF0000"/>
                </a:solidFill>
              </a:rPr>
              <a:t>Sorting based approach:</a:t>
            </a:r>
          </a:p>
          <a:p>
            <a:r>
              <a:rPr lang="en-AU" sz="1800" dirty="0" smtClean="0">
                <a:solidFill>
                  <a:srgbClr val="00B0F0"/>
                </a:solidFill>
              </a:rPr>
              <a:t>Pre-processing:</a:t>
            </a:r>
            <a:r>
              <a:rPr lang="en-AU" sz="1800" dirty="0" smtClean="0"/>
              <a:t> Sort the strings</a:t>
            </a:r>
          </a:p>
          <a:p>
            <a:r>
              <a:rPr lang="en-AU" sz="1800" dirty="0" smtClean="0">
                <a:solidFill>
                  <a:srgbClr val="00B0F0"/>
                </a:solidFill>
              </a:rPr>
              <a:t>Searching:</a:t>
            </a:r>
            <a:r>
              <a:rPr lang="en-AU" sz="1800" dirty="0" smtClean="0"/>
              <a:t> Binary search to find</a:t>
            </a:r>
          </a:p>
          <a:p>
            <a:pPr marL="0" indent="0">
              <a:buNone/>
            </a:pPr>
            <a:r>
              <a:rPr lang="en-AU" sz="1800" dirty="0" smtClean="0">
                <a:sym typeface="Wingdings" panose="05000000000000000000" pitchFamily="2" charset="2"/>
              </a:rPr>
              <a:t>Let M be the average length of strings (M can be quite large, e.g., for DNA sequences). Comparison between two strings (e.g., a &lt; b, a==b) takes O(M).</a:t>
            </a:r>
          </a:p>
          <a:p>
            <a:pPr marL="0" indent="0">
              <a:buNone/>
            </a:pPr>
            <a:endParaRPr lang="en-AU" sz="1800" dirty="0">
              <a:sym typeface="Wingdings" panose="05000000000000000000" pitchFamily="2" charset="2"/>
            </a:endParaRPr>
          </a:p>
          <a:p>
            <a:pPr marL="0" indent="0">
              <a:buNone/>
            </a:pPr>
            <a:r>
              <a:rPr lang="en-AU" sz="1800" dirty="0" smtClean="0">
                <a:solidFill>
                  <a:srgbClr val="FF0000"/>
                </a:solidFill>
              </a:rPr>
              <a:t>Time </a:t>
            </a:r>
            <a:r>
              <a:rPr lang="en-AU" sz="1800" dirty="0">
                <a:solidFill>
                  <a:srgbClr val="FF0000"/>
                </a:solidFill>
              </a:rPr>
              <a:t>complexity:</a:t>
            </a:r>
          </a:p>
          <a:p>
            <a:pPr marL="0" indent="0">
              <a:buNone/>
            </a:pPr>
            <a:r>
              <a:rPr lang="en-AU" sz="1800" dirty="0">
                <a:solidFill>
                  <a:srgbClr val="00B0F0"/>
                </a:solidFill>
              </a:rPr>
              <a:t>Pre-processing</a:t>
            </a:r>
            <a:r>
              <a:rPr lang="en-AU" sz="1800" dirty="0"/>
              <a:t> </a:t>
            </a:r>
            <a:r>
              <a:rPr lang="en-AU" sz="1800" dirty="0">
                <a:sym typeface="Wingdings" panose="05000000000000000000" pitchFamily="2" charset="2"/>
              </a:rPr>
              <a:t> </a:t>
            </a:r>
            <a:r>
              <a:rPr lang="en-AU" sz="1800" dirty="0" smtClean="0">
                <a:sym typeface="Wingdings" panose="05000000000000000000" pitchFamily="2" charset="2"/>
              </a:rPr>
              <a:t>O(MN </a:t>
            </a:r>
            <a:r>
              <a:rPr lang="en-AU" sz="1800" dirty="0">
                <a:sym typeface="Wingdings" panose="05000000000000000000" pitchFamily="2" charset="2"/>
              </a:rPr>
              <a:t>log N)</a:t>
            </a:r>
          </a:p>
          <a:p>
            <a:pPr marL="0" indent="0">
              <a:buNone/>
            </a:pPr>
            <a:r>
              <a:rPr lang="en-AU" sz="1800" dirty="0">
                <a:solidFill>
                  <a:srgbClr val="00B0F0"/>
                </a:solidFill>
                <a:sym typeface="Wingdings" panose="05000000000000000000" pitchFamily="2" charset="2"/>
              </a:rPr>
              <a:t>Searching</a:t>
            </a:r>
            <a:r>
              <a:rPr lang="en-AU" sz="1800" dirty="0">
                <a:sym typeface="Wingdings" panose="05000000000000000000" pitchFamily="2" charset="2"/>
              </a:rPr>
              <a:t>  </a:t>
            </a:r>
            <a:r>
              <a:rPr lang="en-AU" sz="1800" dirty="0" smtClean="0">
                <a:sym typeface="Wingdings" panose="05000000000000000000" pitchFamily="2" charset="2"/>
              </a:rPr>
              <a:t>O(M log </a:t>
            </a:r>
            <a:r>
              <a:rPr lang="en-AU" sz="1800" dirty="0">
                <a:sym typeface="Wingdings" panose="05000000000000000000" pitchFamily="2" charset="2"/>
              </a:rPr>
              <a:t>N</a:t>
            </a:r>
            <a:r>
              <a:rPr lang="en-AU" sz="1800" dirty="0" smtClean="0">
                <a:sym typeface="Wingdings" panose="05000000000000000000" pitchFamily="2" charset="2"/>
              </a:rPr>
              <a:t>)</a:t>
            </a:r>
          </a:p>
          <a:p>
            <a:pPr marL="0" indent="0">
              <a:buNone/>
            </a:pPr>
            <a:r>
              <a:rPr lang="en-AU" sz="1800" dirty="0" smtClean="0">
                <a:sym typeface="Wingdings" panose="05000000000000000000" pitchFamily="2" charset="2"/>
              </a:rPr>
              <a:t>Can we do better? </a:t>
            </a:r>
            <a:endParaRPr lang="en-AU" sz="1800" dirty="0">
              <a:sym typeface="Wingdings" panose="05000000000000000000" pitchFamily="2" charset="2"/>
            </a:endParaRPr>
          </a:p>
          <a:p>
            <a:pPr marL="0" indent="0">
              <a:buNone/>
            </a:pPr>
            <a:r>
              <a:rPr lang="en-AU" sz="1800" dirty="0">
                <a:sym typeface="Wingdings" panose="05000000000000000000" pitchFamily="2" charset="2"/>
              </a:rPr>
              <a:t>Yes! </a:t>
            </a:r>
            <a:r>
              <a:rPr lang="en-AU" sz="1800" dirty="0" err="1">
                <a:sym typeface="Wingdings" panose="05000000000000000000" pitchFamily="2" charset="2"/>
              </a:rPr>
              <a:t>ReTrieval</a:t>
            </a:r>
            <a:r>
              <a:rPr lang="en-AU" sz="1800" dirty="0">
                <a:sym typeface="Wingdings" panose="05000000000000000000" pitchFamily="2" charset="2"/>
              </a:rPr>
              <a:t> Trees. E.g., A </a:t>
            </a:r>
            <a:r>
              <a:rPr lang="en-AU" sz="1800" dirty="0" err="1">
                <a:sym typeface="Wingdings" panose="05000000000000000000" pitchFamily="2" charset="2"/>
              </a:rPr>
              <a:t>Trie</a:t>
            </a:r>
            <a:r>
              <a:rPr lang="en-AU" sz="1800" dirty="0">
                <a:sym typeface="Wingdings" panose="05000000000000000000" pitchFamily="2" charset="2"/>
              </a:rPr>
              <a:t> allows searching in O(M) with O(MN) pre-processing cost</a:t>
            </a:r>
            <a:endParaRPr lang="en-AU" sz="1800" dirty="0" smtClean="0"/>
          </a:p>
        </p:txBody>
      </p:sp>
    </p:spTree>
    <p:extLst>
      <p:ext uri="{BB962C8B-B14F-4D97-AF65-F5344CB8AC3E}">
        <p14:creationId xmlns:p14="http://schemas.microsoft.com/office/powerpoint/2010/main" val="40696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err="1" smtClean="0">
                <a:latin typeface="Arial Black" panose="020B0A04020102020204" pitchFamily="34" charset="0"/>
              </a:rPr>
              <a:t>Trie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0"/>
            <a:ext cx="8081963"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2400" dirty="0" err="1">
                <a:solidFill>
                  <a:srgbClr val="000000"/>
                </a:solidFill>
                <a:latin typeface="CMSS10"/>
              </a:rPr>
              <a:t>Re</a:t>
            </a:r>
            <a:r>
              <a:rPr lang="en-AU" sz="2400" dirty="0" err="1">
                <a:solidFill>
                  <a:srgbClr val="800080"/>
                </a:solidFill>
                <a:latin typeface="txbtt"/>
              </a:rPr>
              <a:t>TRIE</a:t>
            </a:r>
            <a:r>
              <a:rPr lang="en-AU" sz="2400" dirty="0" err="1">
                <a:solidFill>
                  <a:srgbClr val="000000"/>
                </a:solidFill>
                <a:latin typeface="CMSS10"/>
              </a:rPr>
              <a:t>val</a:t>
            </a:r>
            <a:r>
              <a:rPr lang="en-AU" sz="2400" dirty="0">
                <a:solidFill>
                  <a:srgbClr val="000000"/>
                </a:solidFill>
                <a:latin typeface="CMSS10"/>
              </a:rPr>
              <a:t> tree = </a:t>
            </a:r>
            <a:r>
              <a:rPr lang="en-AU" sz="2400" dirty="0" err="1">
                <a:solidFill>
                  <a:srgbClr val="800080"/>
                </a:solidFill>
                <a:latin typeface="txbtt"/>
              </a:rPr>
              <a:t>Trie</a:t>
            </a:r>
            <a:endParaRPr lang="en-AU" sz="2400" dirty="0">
              <a:solidFill>
                <a:srgbClr val="800080"/>
              </a:solidFill>
              <a:latin typeface="txbtt"/>
            </a:endParaRPr>
          </a:p>
          <a:p>
            <a:r>
              <a:rPr lang="en-AU" sz="2400" dirty="0">
                <a:solidFill>
                  <a:srgbClr val="000000"/>
                </a:solidFill>
                <a:latin typeface="CMSS10"/>
              </a:rPr>
              <a:t>Often pronounced as </a:t>
            </a:r>
            <a:r>
              <a:rPr lang="en-AU" sz="2400" dirty="0" smtClean="0">
                <a:solidFill>
                  <a:srgbClr val="000000"/>
                </a:solidFill>
                <a:latin typeface="CMSS10"/>
              </a:rPr>
              <a:t>‘</a:t>
            </a:r>
            <a:r>
              <a:rPr lang="en-AU" sz="2400" dirty="0" smtClean="0">
                <a:solidFill>
                  <a:srgbClr val="008000"/>
                </a:solidFill>
                <a:latin typeface="txbtt"/>
              </a:rPr>
              <a:t>Try</a:t>
            </a:r>
            <a:r>
              <a:rPr lang="en-AU" sz="2400" dirty="0">
                <a:solidFill>
                  <a:srgbClr val="000000"/>
                </a:solidFill>
                <a:latin typeface="CMSS10"/>
              </a:rPr>
              <a:t>'.</a:t>
            </a:r>
          </a:p>
          <a:p>
            <a:r>
              <a:rPr lang="en-AU" sz="2400" dirty="0" err="1">
                <a:solidFill>
                  <a:srgbClr val="000000"/>
                </a:solidFill>
                <a:latin typeface="CMSS10"/>
              </a:rPr>
              <a:t>Trie</a:t>
            </a:r>
            <a:r>
              <a:rPr lang="en-AU" sz="2400" dirty="0">
                <a:solidFill>
                  <a:srgbClr val="000000"/>
                </a:solidFill>
                <a:latin typeface="CMSS10"/>
              </a:rPr>
              <a:t> is an </a:t>
            </a:r>
            <a:r>
              <a:rPr lang="en-AU" sz="2400" dirty="0">
                <a:solidFill>
                  <a:srgbClr val="800080"/>
                </a:solidFill>
                <a:latin typeface="CMSY10"/>
              </a:rPr>
              <a:t>N</a:t>
            </a:r>
            <a:r>
              <a:rPr lang="en-AU" sz="2400" dirty="0" smtClean="0">
                <a:solidFill>
                  <a:srgbClr val="000000"/>
                </a:solidFill>
                <a:latin typeface="CMSS10"/>
              </a:rPr>
              <a:t>-way </a:t>
            </a:r>
            <a:r>
              <a:rPr lang="en-AU" sz="2400" dirty="0">
                <a:solidFill>
                  <a:srgbClr val="000000"/>
                </a:solidFill>
                <a:latin typeface="CMSS10"/>
              </a:rPr>
              <a:t>(or multi-way) tree, </a:t>
            </a:r>
            <a:r>
              <a:rPr lang="en-AU" sz="2400" dirty="0" smtClean="0">
                <a:solidFill>
                  <a:srgbClr val="000000"/>
                </a:solidFill>
                <a:latin typeface="CMSS10"/>
              </a:rPr>
              <a:t>where N is the size of the alphabet</a:t>
            </a:r>
          </a:p>
          <a:p>
            <a:pPr lvl="1"/>
            <a:r>
              <a:rPr lang="en-AU" sz="1800" dirty="0" smtClean="0">
                <a:solidFill>
                  <a:srgbClr val="000000"/>
                </a:solidFill>
                <a:latin typeface="CMSS10"/>
              </a:rPr>
              <a:t>E.g., N=2 for binary</a:t>
            </a:r>
          </a:p>
          <a:p>
            <a:pPr lvl="1"/>
            <a:r>
              <a:rPr lang="en-AU" sz="1800" dirty="0" smtClean="0">
                <a:solidFill>
                  <a:srgbClr val="000000"/>
                </a:solidFill>
                <a:latin typeface="CMSS10"/>
              </a:rPr>
              <a:t>N = 26 for English letters</a:t>
            </a:r>
          </a:p>
          <a:p>
            <a:pPr lvl="1"/>
            <a:r>
              <a:rPr lang="en-AU" sz="1800" dirty="0" smtClean="0">
                <a:solidFill>
                  <a:srgbClr val="000000"/>
                </a:solidFill>
                <a:latin typeface="CMSS10"/>
              </a:rPr>
              <a:t>N = 4 for DNA</a:t>
            </a:r>
            <a:endParaRPr lang="en-AU" sz="1800" dirty="0">
              <a:solidFill>
                <a:srgbClr val="000000"/>
              </a:solidFill>
              <a:latin typeface="CMSS10"/>
            </a:endParaRPr>
          </a:p>
          <a:p>
            <a:r>
              <a:rPr lang="en-AU" sz="2400" dirty="0">
                <a:solidFill>
                  <a:srgbClr val="000000"/>
                </a:solidFill>
                <a:latin typeface="CMSS10"/>
              </a:rPr>
              <a:t>In a standard </a:t>
            </a:r>
            <a:r>
              <a:rPr lang="en-AU" sz="2400" dirty="0" err="1">
                <a:solidFill>
                  <a:srgbClr val="008000"/>
                </a:solidFill>
                <a:latin typeface="txbtt"/>
              </a:rPr>
              <a:t>Trie</a:t>
            </a:r>
            <a:r>
              <a:rPr lang="en-AU" sz="2400" dirty="0">
                <a:solidFill>
                  <a:srgbClr val="000000"/>
                </a:solidFill>
                <a:latin typeface="CMSS10"/>
              </a:rPr>
              <a:t>, all words with the </a:t>
            </a:r>
            <a:r>
              <a:rPr lang="en-AU" sz="2400" dirty="0">
                <a:solidFill>
                  <a:srgbClr val="000000"/>
                </a:solidFill>
                <a:latin typeface="CMSSBX10"/>
              </a:rPr>
              <a:t>shared </a:t>
            </a:r>
            <a:r>
              <a:rPr lang="en-AU" sz="2400" dirty="0" smtClean="0">
                <a:solidFill>
                  <a:srgbClr val="000000"/>
                </a:solidFill>
                <a:latin typeface="CMSSBX10"/>
              </a:rPr>
              <a:t>prefix </a:t>
            </a:r>
            <a:r>
              <a:rPr lang="en-AU" sz="2400" dirty="0">
                <a:solidFill>
                  <a:srgbClr val="000000"/>
                </a:solidFill>
                <a:latin typeface="CMSS10"/>
              </a:rPr>
              <a:t>fall within </a:t>
            </a:r>
            <a:r>
              <a:rPr lang="en-AU" sz="2400" dirty="0" smtClean="0">
                <a:solidFill>
                  <a:srgbClr val="000000"/>
                </a:solidFill>
                <a:latin typeface="CMSS10"/>
              </a:rPr>
              <a:t>the </a:t>
            </a:r>
            <a:r>
              <a:rPr lang="en-AU" sz="2400" dirty="0" smtClean="0">
                <a:solidFill>
                  <a:srgbClr val="000000"/>
                </a:solidFill>
                <a:latin typeface="CMSSBX10"/>
              </a:rPr>
              <a:t>same </a:t>
            </a:r>
            <a:r>
              <a:rPr lang="en-AU" sz="2400" dirty="0">
                <a:solidFill>
                  <a:srgbClr val="800080"/>
                </a:solidFill>
                <a:latin typeface="txbtt"/>
              </a:rPr>
              <a:t>subtree/</a:t>
            </a:r>
            <a:r>
              <a:rPr lang="en-AU" sz="2400" dirty="0" err="1">
                <a:solidFill>
                  <a:srgbClr val="800080"/>
                </a:solidFill>
                <a:latin typeface="txbtt"/>
              </a:rPr>
              <a:t>subtrie</a:t>
            </a:r>
            <a:endParaRPr lang="en-AU" sz="2400" dirty="0">
              <a:solidFill>
                <a:srgbClr val="800080"/>
              </a:solidFill>
              <a:latin typeface="txbtt"/>
            </a:endParaRPr>
          </a:p>
          <a:p>
            <a:r>
              <a:rPr lang="en-AU" sz="2400" dirty="0">
                <a:solidFill>
                  <a:srgbClr val="000000"/>
                </a:solidFill>
                <a:latin typeface="CMSS10"/>
              </a:rPr>
              <a:t>In fact, it is the </a:t>
            </a:r>
            <a:r>
              <a:rPr lang="en-AU" sz="2400" dirty="0">
                <a:solidFill>
                  <a:srgbClr val="000000"/>
                </a:solidFill>
                <a:latin typeface="CMSSBX10"/>
              </a:rPr>
              <a:t>shortest possible tree </a:t>
            </a:r>
            <a:r>
              <a:rPr lang="en-AU" sz="2400" dirty="0">
                <a:solidFill>
                  <a:srgbClr val="000000"/>
                </a:solidFill>
                <a:latin typeface="CMSS10"/>
              </a:rPr>
              <a:t>that can be constructed </a:t>
            </a:r>
            <a:r>
              <a:rPr lang="en-AU" sz="2400" dirty="0" smtClean="0">
                <a:solidFill>
                  <a:srgbClr val="000000"/>
                </a:solidFill>
                <a:latin typeface="CMSS10"/>
              </a:rPr>
              <a:t>such that </a:t>
            </a:r>
            <a:r>
              <a:rPr lang="en-AU" sz="2400" dirty="0">
                <a:solidFill>
                  <a:srgbClr val="000000"/>
                </a:solidFill>
                <a:latin typeface="CMSS10"/>
              </a:rPr>
              <a:t>all </a:t>
            </a:r>
            <a:r>
              <a:rPr lang="en-AU" sz="2400" dirty="0" smtClean="0">
                <a:solidFill>
                  <a:srgbClr val="000000"/>
                </a:solidFill>
                <a:latin typeface="CMSS10"/>
              </a:rPr>
              <a:t>prefixes </a:t>
            </a:r>
            <a:r>
              <a:rPr lang="en-AU" sz="2400" dirty="0">
                <a:solidFill>
                  <a:srgbClr val="000000"/>
                </a:solidFill>
                <a:latin typeface="CMSS10"/>
              </a:rPr>
              <a:t>fall within the same subtree.</a:t>
            </a:r>
            <a:endParaRPr lang="en-AU" sz="1800" dirty="0" smtClean="0"/>
          </a:p>
        </p:txBody>
      </p:sp>
    </p:spTree>
    <p:extLst>
      <p:ext uri="{BB962C8B-B14F-4D97-AF65-F5344CB8AC3E}">
        <p14:creationId xmlns:p14="http://schemas.microsoft.com/office/powerpoint/2010/main" val="18893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err="1" smtClean="0">
                <a:latin typeface="Arial Black" panose="020B0A04020102020204" pitchFamily="34" charset="0"/>
              </a:rPr>
              <a:t>Trie</a:t>
            </a:r>
            <a:r>
              <a:rPr lang="en-AU" sz="2800" dirty="0" smtClean="0">
                <a:latin typeface="Arial Black" panose="020B0A04020102020204" pitchFamily="34" charset="0"/>
              </a:rPr>
              <a:t> Example: Insertion</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1"/>
            <a:ext cx="8081963" cy="1295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400" dirty="0" smtClean="0">
                <a:solidFill>
                  <a:srgbClr val="000000"/>
                </a:solidFill>
                <a:latin typeface="CMSS10"/>
              </a:rPr>
              <a:t>Let’s look at an example -      a </a:t>
            </a:r>
            <a:r>
              <a:rPr lang="en-AU" sz="2400" dirty="0" err="1" smtClean="0">
                <a:solidFill>
                  <a:srgbClr val="000000"/>
                </a:solidFill>
                <a:latin typeface="CMSS10"/>
              </a:rPr>
              <a:t>Trie</a:t>
            </a:r>
            <a:r>
              <a:rPr lang="en-AU" sz="2400" dirty="0" smtClean="0">
                <a:solidFill>
                  <a:srgbClr val="000000"/>
                </a:solidFill>
                <a:latin typeface="CMSS10"/>
              </a:rPr>
              <a:t> that stores </a:t>
            </a:r>
            <a:r>
              <a:rPr lang="en-AU" sz="2400" dirty="0" smtClean="0"/>
              <a:t>baby</a:t>
            </a:r>
            <a:r>
              <a:rPr lang="en-AU" sz="2400" dirty="0"/>
              <a:t>, bad, bank, box, </a:t>
            </a:r>
            <a:r>
              <a:rPr lang="en-AU" sz="2400" dirty="0" smtClean="0"/>
              <a:t>dog, dogs, banks.</a:t>
            </a:r>
          </a:p>
          <a:p>
            <a:pPr marL="0" indent="0">
              <a:buNone/>
            </a:pPr>
            <a:r>
              <a:rPr lang="en-AU" sz="2400" dirty="0" smtClean="0"/>
              <a:t>We will use $ to denote the end of a string.</a:t>
            </a:r>
          </a:p>
          <a:p>
            <a:pPr marL="0" indent="0">
              <a:buNone/>
            </a:pPr>
            <a:r>
              <a:rPr lang="en-AU" sz="2400" dirty="0" smtClean="0">
                <a:solidFill>
                  <a:srgbClr val="FF0000"/>
                </a:solidFill>
              </a:rPr>
              <a:t>Inserting a string in a </a:t>
            </a:r>
            <a:r>
              <a:rPr lang="en-AU" sz="2400" dirty="0" err="1" smtClean="0">
                <a:solidFill>
                  <a:srgbClr val="FF0000"/>
                </a:solidFill>
              </a:rPr>
              <a:t>Trie</a:t>
            </a:r>
            <a:r>
              <a:rPr lang="en-AU" sz="2400" dirty="0" smtClean="0">
                <a:solidFill>
                  <a:srgbClr val="FF0000"/>
                </a:solidFill>
              </a:rPr>
              <a:t>:</a:t>
            </a:r>
          </a:p>
          <a:p>
            <a:r>
              <a:rPr lang="en-AU" sz="1800" dirty="0" smtClean="0">
                <a:solidFill>
                  <a:srgbClr val="800080"/>
                </a:solidFill>
                <a:latin typeface="txbtt"/>
              </a:rPr>
              <a:t>Start from the root node</a:t>
            </a:r>
          </a:p>
          <a:p>
            <a:r>
              <a:rPr lang="en-AU" sz="1800" dirty="0" smtClean="0">
                <a:solidFill>
                  <a:srgbClr val="800080"/>
                </a:solidFill>
                <a:latin typeface="txbtt"/>
              </a:rPr>
              <a:t>For each character c in the string</a:t>
            </a:r>
          </a:p>
          <a:p>
            <a:pPr lvl="1"/>
            <a:r>
              <a:rPr lang="en-AU" sz="1800" dirty="0" smtClean="0">
                <a:solidFill>
                  <a:srgbClr val="800080"/>
                </a:solidFill>
                <a:latin typeface="txbtt"/>
              </a:rPr>
              <a:t>If a node containing c exists</a:t>
            </a:r>
          </a:p>
          <a:p>
            <a:pPr lvl="2"/>
            <a:r>
              <a:rPr lang="en-AU" sz="1800" dirty="0" smtClean="0">
                <a:solidFill>
                  <a:srgbClr val="800080"/>
                </a:solidFill>
                <a:latin typeface="txbtt"/>
              </a:rPr>
              <a:t>Move to the node</a:t>
            </a:r>
          </a:p>
          <a:p>
            <a:pPr lvl="1"/>
            <a:r>
              <a:rPr lang="en-AU" sz="1800" dirty="0" smtClean="0">
                <a:solidFill>
                  <a:srgbClr val="800080"/>
                </a:solidFill>
                <a:latin typeface="txbtt"/>
              </a:rPr>
              <a:t>Else </a:t>
            </a:r>
          </a:p>
          <a:p>
            <a:pPr lvl="2"/>
            <a:r>
              <a:rPr lang="en-AU" sz="1800" dirty="0" smtClean="0">
                <a:solidFill>
                  <a:srgbClr val="800080"/>
                </a:solidFill>
                <a:latin typeface="txbtt"/>
              </a:rPr>
              <a:t>Create the node</a:t>
            </a:r>
          </a:p>
          <a:p>
            <a:pPr lvl="2"/>
            <a:r>
              <a:rPr lang="en-AU" sz="1800" dirty="0" smtClean="0">
                <a:solidFill>
                  <a:srgbClr val="800080"/>
                </a:solidFill>
                <a:latin typeface="txbtt"/>
              </a:rPr>
              <a:t>Move to it </a:t>
            </a:r>
            <a:endParaRPr lang="en-AU" sz="1700" dirty="0">
              <a:solidFill>
                <a:srgbClr val="800080"/>
              </a:solidFill>
              <a:latin typeface="txbtt"/>
            </a:endParaRPr>
          </a:p>
        </p:txBody>
      </p:sp>
      <p:grpSp>
        <p:nvGrpSpPr>
          <p:cNvPr id="5" name="Group 4"/>
          <p:cNvGrpSpPr/>
          <p:nvPr/>
        </p:nvGrpSpPr>
        <p:grpSpPr>
          <a:xfrm>
            <a:off x="5668393" y="2664728"/>
            <a:ext cx="506323" cy="506323"/>
            <a:chOff x="3733800" y="2008277"/>
            <a:chExt cx="506323" cy="506323"/>
          </a:xfrm>
          <a:solidFill>
            <a:schemeClr val="bg2"/>
          </a:solidFill>
        </p:grpSpPr>
        <p:sp>
          <p:nvSpPr>
            <p:cNvPr id="7" name="Oval 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 name="TextBox 7"/>
            <p:cNvSpPr txBox="1"/>
            <p:nvPr/>
          </p:nvSpPr>
          <p:spPr>
            <a:xfrm>
              <a:off x="3807484" y="2010549"/>
              <a:ext cx="372218" cy="461665"/>
            </a:xfrm>
            <a:prstGeom prst="rect">
              <a:avLst/>
            </a:prstGeom>
            <a:noFill/>
          </p:spPr>
          <p:txBody>
            <a:bodyPr wrap="none" rtlCol="0">
              <a:spAutoFit/>
            </a:bodyPr>
            <a:lstStyle/>
            <a:p>
              <a:r>
                <a:rPr lang="en-AU" sz="2400" b="1" dirty="0" smtClean="0"/>
                <a:t>b</a:t>
              </a:r>
              <a:endParaRPr lang="en-AU" sz="2400" b="1" dirty="0"/>
            </a:p>
          </p:txBody>
        </p:sp>
      </p:grpSp>
      <p:cxnSp>
        <p:nvCxnSpPr>
          <p:cNvPr id="9" name="Straight Connector 8"/>
          <p:cNvCxnSpPr>
            <a:stCxn id="7" idx="3"/>
            <a:endCxn id="33" idx="0"/>
          </p:cNvCxnSpPr>
          <p:nvPr/>
        </p:nvCxnSpPr>
        <p:spPr>
          <a:xfrm flipH="1">
            <a:off x="5106532" y="3096902"/>
            <a:ext cx="636010" cy="2581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854754" y="3352800"/>
            <a:ext cx="506323" cy="506323"/>
            <a:chOff x="3733800" y="2008277"/>
            <a:chExt cx="506323" cy="506323"/>
          </a:xfrm>
          <a:solidFill>
            <a:schemeClr val="bg2"/>
          </a:solidFill>
        </p:grpSpPr>
        <p:sp>
          <p:nvSpPr>
            <p:cNvPr id="32" name="Oval 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3" name="TextBox 32"/>
            <p:cNvSpPr txBox="1"/>
            <p:nvPr/>
          </p:nvSpPr>
          <p:spPr>
            <a:xfrm>
              <a:off x="3807484" y="2010549"/>
              <a:ext cx="356188" cy="461665"/>
            </a:xfrm>
            <a:prstGeom prst="rect">
              <a:avLst/>
            </a:prstGeom>
            <a:noFill/>
          </p:spPr>
          <p:txBody>
            <a:bodyPr wrap="none" rtlCol="0">
              <a:spAutoFit/>
            </a:bodyPr>
            <a:lstStyle/>
            <a:p>
              <a:r>
                <a:rPr lang="en-AU" sz="2400" b="1" dirty="0" smtClean="0"/>
                <a:t>a</a:t>
              </a:r>
              <a:endParaRPr lang="en-AU" sz="2400" b="1" dirty="0"/>
            </a:p>
          </p:txBody>
        </p:sp>
      </p:grpSp>
      <p:cxnSp>
        <p:nvCxnSpPr>
          <p:cNvPr id="34" name="Straight Connector 33"/>
          <p:cNvCxnSpPr>
            <a:stCxn id="32" idx="3"/>
            <a:endCxn id="36" idx="7"/>
          </p:cNvCxnSpPr>
          <p:nvPr/>
        </p:nvCxnSpPr>
        <p:spPr>
          <a:xfrm flipH="1">
            <a:off x="4430148" y="3784974"/>
            <a:ext cx="498755" cy="35485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997974" y="4065677"/>
            <a:ext cx="506323" cy="506323"/>
            <a:chOff x="3733800" y="2008277"/>
            <a:chExt cx="506323" cy="506323"/>
          </a:xfrm>
          <a:solidFill>
            <a:schemeClr val="bg2"/>
          </a:solidFill>
        </p:grpSpPr>
        <p:sp>
          <p:nvSpPr>
            <p:cNvPr id="36" name="Oval 3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7" name="TextBox 36"/>
            <p:cNvSpPr txBox="1"/>
            <p:nvPr/>
          </p:nvSpPr>
          <p:spPr>
            <a:xfrm>
              <a:off x="3807484" y="2010549"/>
              <a:ext cx="372218" cy="461665"/>
            </a:xfrm>
            <a:prstGeom prst="rect">
              <a:avLst/>
            </a:prstGeom>
            <a:noFill/>
          </p:spPr>
          <p:txBody>
            <a:bodyPr wrap="none" rtlCol="0">
              <a:spAutoFit/>
            </a:bodyPr>
            <a:lstStyle/>
            <a:p>
              <a:r>
                <a:rPr lang="en-AU" sz="2400" b="1" dirty="0"/>
                <a:t>b</a:t>
              </a:r>
            </a:p>
          </p:txBody>
        </p:sp>
      </p:grpSp>
      <p:grpSp>
        <p:nvGrpSpPr>
          <p:cNvPr id="38" name="Group 37"/>
          <p:cNvGrpSpPr/>
          <p:nvPr/>
        </p:nvGrpSpPr>
        <p:grpSpPr>
          <a:xfrm>
            <a:off x="3254554" y="4980077"/>
            <a:ext cx="506323" cy="506323"/>
            <a:chOff x="3733800" y="2008277"/>
            <a:chExt cx="506323" cy="506323"/>
          </a:xfrm>
          <a:solidFill>
            <a:schemeClr val="bg2"/>
          </a:solidFill>
        </p:grpSpPr>
        <p:sp>
          <p:nvSpPr>
            <p:cNvPr id="39" name="Oval 3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0" name="TextBox 39"/>
            <p:cNvSpPr txBox="1"/>
            <p:nvPr/>
          </p:nvSpPr>
          <p:spPr>
            <a:xfrm>
              <a:off x="3807484" y="2010549"/>
              <a:ext cx="356188" cy="461665"/>
            </a:xfrm>
            <a:prstGeom prst="rect">
              <a:avLst/>
            </a:prstGeom>
            <a:noFill/>
          </p:spPr>
          <p:txBody>
            <a:bodyPr wrap="none" rtlCol="0">
              <a:spAutoFit/>
            </a:bodyPr>
            <a:lstStyle/>
            <a:p>
              <a:r>
                <a:rPr lang="en-AU" sz="2400" b="1" dirty="0" smtClean="0"/>
                <a:t>y</a:t>
              </a:r>
              <a:endParaRPr lang="en-AU" sz="2400" b="1" dirty="0"/>
            </a:p>
          </p:txBody>
        </p:sp>
      </p:grpSp>
      <p:cxnSp>
        <p:nvCxnSpPr>
          <p:cNvPr id="41" name="Straight Connector 40"/>
          <p:cNvCxnSpPr/>
          <p:nvPr/>
        </p:nvCxnSpPr>
        <p:spPr>
          <a:xfrm flipH="1">
            <a:off x="3596882" y="4495800"/>
            <a:ext cx="474776" cy="548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389277" y="5901541"/>
            <a:ext cx="506323" cy="506323"/>
            <a:chOff x="3733800" y="2008277"/>
            <a:chExt cx="506323" cy="506323"/>
          </a:xfrm>
          <a:solidFill>
            <a:schemeClr val="bg2"/>
          </a:solidFill>
        </p:grpSpPr>
        <p:sp>
          <p:nvSpPr>
            <p:cNvPr id="51" name="Oval 50"/>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2" name="TextBox 51"/>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53" name="Straight Connector 52"/>
          <p:cNvCxnSpPr/>
          <p:nvPr/>
        </p:nvCxnSpPr>
        <p:spPr>
          <a:xfrm flipH="1">
            <a:off x="2779778" y="5444014"/>
            <a:ext cx="548460" cy="548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235754" y="4114800"/>
            <a:ext cx="506323" cy="506323"/>
            <a:chOff x="3733800" y="2008277"/>
            <a:chExt cx="506323" cy="506323"/>
          </a:xfrm>
          <a:solidFill>
            <a:schemeClr val="bg2"/>
          </a:solidFill>
        </p:grpSpPr>
        <p:sp>
          <p:nvSpPr>
            <p:cNvPr id="55" name="Oval 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6" name="TextBox 55"/>
            <p:cNvSpPr txBox="1"/>
            <p:nvPr/>
          </p:nvSpPr>
          <p:spPr>
            <a:xfrm>
              <a:off x="3807484" y="2010549"/>
              <a:ext cx="372218" cy="461665"/>
            </a:xfrm>
            <a:prstGeom prst="rect">
              <a:avLst/>
            </a:prstGeom>
            <a:noFill/>
          </p:spPr>
          <p:txBody>
            <a:bodyPr wrap="none" rtlCol="0">
              <a:spAutoFit/>
            </a:bodyPr>
            <a:lstStyle/>
            <a:p>
              <a:r>
                <a:rPr lang="en-AU" sz="2400" b="1" dirty="0" smtClean="0"/>
                <a:t>d</a:t>
              </a:r>
              <a:endParaRPr lang="en-AU" sz="2400" b="1" dirty="0"/>
            </a:p>
          </p:txBody>
        </p:sp>
      </p:grpSp>
      <p:grpSp>
        <p:nvGrpSpPr>
          <p:cNvPr id="58" name="Group 57"/>
          <p:cNvGrpSpPr/>
          <p:nvPr/>
        </p:nvGrpSpPr>
        <p:grpSpPr>
          <a:xfrm>
            <a:off x="4446677" y="5029527"/>
            <a:ext cx="506323" cy="506323"/>
            <a:chOff x="3733800" y="2008277"/>
            <a:chExt cx="506323" cy="506323"/>
          </a:xfrm>
          <a:solidFill>
            <a:schemeClr val="bg2"/>
          </a:solidFill>
        </p:grpSpPr>
        <p:sp>
          <p:nvSpPr>
            <p:cNvPr id="59" name="Oval 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0" name="TextBox 59"/>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61" name="Straight Connector 60"/>
          <p:cNvCxnSpPr>
            <a:stCxn id="55" idx="3"/>
          </p:cNvCxnSpPr>
          <p:nvPr/>
        </p:nvCxnSpPr>
        <p:spPr>
          <a:xfrm flipH="1">
            <a:off x="4837178" y="454697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235290" y="3810000"/>
            <a:ext cx="201987" cy="3298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302554" y="4114800"/>
            <a:ext cx="506323" cy="506323"/>
            <a:chOff x="3733800" y="2008277"/>
            <a:chExt cx="506323" cy="506323"/>
          </a:xfrm>
          <a:solidFill>
            <a:schemeClr val="bg2"/>
          </a:solidFill>
        </p:grpSpPr>
        <p:sp>
          <p:nvSpPr>
            <p:cNvPr id="67" name="Oval 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8" name="TextBox 67"/>
            <p:cNvSpPr txBox="1"/>
            <p:nvPr/>
          </p:nvSpPr>
          <p:spPr>
            <a:xfrm>
              <a:off x="3807484" y="2010549"/>
              <a:ext cx="372218" cy="461665"/>
            </a:xfrm>
            <a:prstGeom prst="rect">
              <a:avLst/>
            </a:prstGeom>
            <a:noFill/>
          </p:spPr>
          <p:txBody>
            <a:bodyPr wrap="none" rtlCol="0">
              <a:spAutoFit/>
            </a:bodyPr>
            <a:lstStyle/>
            <a:p>
              <a:r>
                <a:rPr lang="en-AU" sz="2400" b="1" dirty="0"/>
                <a:t>n</a:t>
              </a:r>
            </a:p>
          </p:txBody>
        </p:sp>
      </p:grpSp>
      <p:cxnSp>
        <p:nvCxnSpPr>
          <p:cNvPr id="69" name="Straight Connector 68"/>
          <p:cNvCxnSpPr>
            <a:stCxn id="32" idx="6"/>
            <a:endCxn id="67" idx="1"/>
          </p:cNvCxnSpPr>
          <p:nvPr/>
        </p:nvCxnSpPr>
        <p:spPr>
          <a:xfrm>
            <a:off x="5361077" y="3605962"/>
            <a:ext cx="1015626" cy="58298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5742077" y="4980077"/>
            <a:ext cx="506323" cy="506323"/>
            <a:chOff x="3733800" y="2008277"/>
            <a:chExt cx="506323" cy="506323"/>
          </a:xfrm>
          <a:solidFill>
            <a:schemeClr val="bg2"/>
          </a:solidFill>
        </p:grpSpPr>
        <p:sp>
          <p:nvSpPr>
            <p:cNvPr id="73" name="Oval 7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4" name="TextBox 73"/>
            <p:cNvSpPr txBox="1"/>
            <p:nvPr/>
          </p:nvSpPr>
          <p:spPr>
            <a:xfrm>
              <a:off x="3807484" y="2010549"/>
              <a:ext cx="356188" cy="461665"/>
            </a:xfrm>
            <a:prstGeom prst="rect">
              <a:avLst/>
            </a:prstGeom>
            <a:noFill/>
          </p:spPr>
          <p:txBody>
            <a:bodyPr wrap="none" rtlCol="0">
              <a:spAutoFit/>
            </a:bodyPr>
            <a:lstStyle/>
            <a:p>
              <a:r>
                <a:rPr lang="en-AU" sz="2400" b="1" dirty="0" smtClean="0"/>
                <a:t>k</a:t>
              </a:r>
              <a:endParaRPr lang="en-AU" sz="2400" b="1" dirty="0"/>
            </a:p>
          </p:txBody>
        </p:sp>
      </p:grpSp>
      <p:grpSp>
        <p:nvGrpSpPr>
          <p:cNvPr id="75" name="Group 74"/>
          <p:cNvGrpSpPr/>
          <p:nvPr/>
        </p:nvGrpSpPr>
        <p:grpSpPr>
          <a:xfrm>
            <a:off x="5031251" y="5818277"/>
            <a:ext cx="506323" cy="506323"/>
            <a:chOff x="3733800" y="2008277"/>
            <a:chExt cx="506323" cy="506323"/>
          </a:xfrm>
          <a:solidFill>
            <a:schemeClr val="bg2"/>
          </a:solidFill>
        </p:grpSpPr>
        <p:sp>
          <p:nvSpPr>
            <p:cNvPr id="76" name="Oval 75"/>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7" name="TextBox 76"/>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78" name="Straight Connector 77"/>
          <p:cNvCxnSpPr/>
          <p:nvPr/>
        </p:nvCxnSpPr>
        <p:spPr>
          <a:xfrm flipH="1">
            <a:off x="5437277" y="5488124"/>
            <a:ext cx="457201" cy="39236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7" idx="3"/>
          </p:cNvCxnSpPr>
          <p:nvPr/>
        </p:nvCxnSpPr>
        <p:spPr>
          <a:xfrm flipH="1">
            <a:off x="6114295" y="4546974"/>
            <a:ext cx="262408" cy="4973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7369354" y="3352800"/>
            <a:ext cx="506323" cy="506323"/>
            <a:chOff x="3733800" y="2008277"/>
            <a:chExt cx="506323" cy="506323"/>
          </a:xfrm>
          <a:solidFill>
            <a:schemeClr val="bg2"/>
          </a:solidFill>
        </p:grpSpPr>
        <p:sp>
          <p:nvSpPr>
            <p:cNvPr id="84" name="Oval 8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5" name="TextBox 84"/>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cxnSp>
        <p:nvCxnSpPr>
          <p:cNvPr id="86" name="Straight Connector 85"/>
          <p:cNvCxnSpPr>
            <a:stCxn id="7" idx="5"/>
            <a:endCxn id="84" idx="1"/>
          </p:cNvCxnSpPr>
          <p:nvPr/>
        </p:nvCxnSpPr>
        <p:spPr>
          <a:xfrm>
            <a:off x="6100567" y="3096902"/>
            <a:ext cx="1342936" cy="33004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7113677" y="4141877"/>
            <a:ext cx="506323" cy="506323"/>
            <a:chOff x="3733800" y="2008277"/>
            <a:chExt cx="506323" cy="506323"/>
          </a:xfrm>
          <a:solidFill>
            <a:schemeClr val="bg2"/>
          </a:solidFill>
        </p:grpSpPr>
        <p:sp>
          <p:nvSpPr>
            <p:cNvPr id="90" name="Oval 8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1" name="TextBox 90"/>
            <p:cNvSpPr txBox="1"/>
            <p:nvPr/>
          </p:nvSpPr>
          <p:spPr>
            <a:xfrm>
              <a:off x="3807484" y="2010549"/>
              <a:ext cx="356188" cy="461665"/>
            </a:xfrm>
            <a:prstGeom prst="rect">
              <a:avLst/>
            </a:prstGeom>
            <a:noFill/>
          </p:spPr>
          <p:txBody>
            <a:bodyPr wrap="none" rtlCol="0">
              <a:spAutoFit/>
            </a:bodyPr>
            <a:lstStyle/>
            <a:p>
              <a:r>
                <a:rPr lang="en-AU" sz="2400" b="1" dirty="0"/>
                <a:t>x</a:t>
              </a:r>
            </a:p>
          </p:txBody>
        </p:sp>
      </p:grpSp>
      <p:grpSp>
        <p:nvGrpSpPr>
          <p:cNvPr id="92" name="Group 91"/>
          <p:cNvGrpSpPr/>
          <p:nvPr/>
        </p:nvGrpSpPr>
        <p:grpSpPr>
          <a:xfrm>
            <a:off x="6429928" y="5056277"/>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95" name="Straight Connector 94"/>
          <p:cNvCxnSpPr/>
          <p:nvPr/>
        </p:nvCxnSpPr>
        <p:spPr>
          <a:xfrm flipH="1">
            <a:off x="6820429" y="457372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4" idx="4"/>
            <a:endCxn id="91" idx="0"/>
          </p:cNvCxnSpPr>
          <p:nvPr/>
        </p:nvCxnSpPr>
        <p:spPr>
          <a:xfrm flipH="1">
            <a:off x="7365455" y="3859123"/>
            <a:ext cx="257061"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332877" y="2693506"/>
            <a:ext cx="506323" cy="506323"/>
            <a:chOff x="3733800" y="2008277"/>
            <a:chExt cx="506323" cy="506323"/>
          </a:xfrm>
          <a:solidFill>
            <a:schemeClr val="bg2"/>
          </a:solidFill>
        </p:grpSpPr>
        <p:sp>
          <p:nvSpPr>
            <p:cNvPr id="100" name="Oval 9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1" name="TextBox 100"/>
            <p:cNvSpPr txBox="1"/>
            <p:nvPr/>
          </p:nvSpPr>
          <p:spPr>
            <a:xfrm>
              <a:off x="3807484" y="2010549"/>
              <a:ext cx="372218" cy="461665"/>
            </a:xfrm>
            <a:prstGeom prst="rect">
              <a:avLst/>
            </a:prstGeom>
            <a:noFill/>
          </p:spPr>
          <p:txBody>
            <a:bodyPr wrap="none" rtlCol="0">
              <a:spAutoFit/>
            </a:bodyPr>
            <a:lstStyle/>
            <a:p>
              <a:r>
                <a:rPr lang="en-AU" sz="2400" b="1" dirty="0"/>
                <a:t>d</a:t>
              </a:r>
            </a:p>
          </p:txBody>
        </p:sp>
      </p:grpSp>
      <p:grpSp>
        <p:nvGrpSpPr>
          <p:cNvPr id="102" name="Group 101"/>
          <p:cNvGrpSpPr/>
          <p:nvPr/>
        </p:nvGrpSpPr>
        <p:grpSpPr>
          <a:xfrm>
            <a:off x="8055154" y="3505200"/>
            <a:ext cx="506323" cy="506323"/>
            <a:chOff x="3733800" y="2008277"/>
            <a:chExt cx="506323" cy="506323"/>
          </a:xfrm>
          <a:solidFill>
            <a:schemeClr val="bg2"/>
          </a:solidFill>
        </p:grpSpPr>
        <p:sp>
          <p:nvSpPr>
            <p:cNvPr id="103" name="Oval 10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4" name="TextBox 103"/>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grpSp>
        <p:nvGrpSpPr>
          <p:cNvPr id="105" name="Group 104"/>
          <p:cNvGrpSpPr/>
          <p:nvPr/>
        </p:nvGrpSpPr>
        <p:grpSpPr>
          <a:xfrm>
            <a:off x="7799477" y="4294277"/>
            <a:ext cx="506323" cy="506323"/>
            <a:chOff x="3733800" y="2008277"/>
            <a:chExt cx="506323" cy="506323"/>
          </a:xfrm>
          <a:solidFill>
            <a:schemeClr val="bg2"/>
          </a:solidFill>
        </p:grpSpPr>
        <p:sp>
          <p:nvSpPr>
            <p:cNvPr id="106" name="Oval 10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7" name="TextBox 106"/>
            <p:cNvSpPr txBox="1"/>
            <p:nvPr/>
          </p:nvSpPr>
          <p:spPr>
            <a:xfrm>
              <a:off x="3807484" y="2010549"/>
              <a:ext cx="372218" cy="461665"/>
            </a:xfrm>
            <a:prstGeom prst="rect">
              <a:avLst/>
            </a:prstGeom>
            <a:noFill/>
          </p:spPr>
          <p:txBody>
            <a:bodyPr wrap="none" rtlCol="0">
              <a:spAutoFit/>
            </a:bodyPr>
            <a:lstStyle/>
            <a:p>
              <a:r>
                <a:rPr lang="en-AU" sz="2400" b="1" dirty="0"/>
                <a:t>g</a:t>
              </a:r>
            </a:p>
          </p:txBody>
        </p:sp>
      </p:grpSp>
      <p:cxnSp>
        <p:nvCxnSpPr>
          <p:cNvPr id="108" name="Straight Connector 107"/>
          <p:cNvCxnSpPr>
            <a:stCxn id="103" idx="4"/>
            <a:endCxn id="107" idx="0"/>
          </p:cNvCxnSpPr>
          <p:nvPr/>
        </p:nvCxnSpPr>
        <p:spPr>
          <a:xfrm flipH="1">
            <a:off x="8059270" y="4011523"/>
            <a:ext cx="249046"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0" idx="4"/>
            <a:endCxn id="104" idx="0"/>
          </p:cNvCxnSpPr>
          <p:nvPr/>
        </p:nvCxnSpPr>
        <p:spPr>
          <a:xfrm flipH="1">
            <a:off x="8314947" y="3199829"/>
            <a:ext cx="271092" cy="30764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7140754" y="5029200"/>
            <a:ext cx="506323" cy="506323"/>
            <a:chOff x="3733800" y="2008277"/>
            <a:chExt cx="506323" cy="506323"/>
          </a:xfrm>
          <a:solidFill>
            <a:schemeClr val="bg2"/>
          </a:solidFill>
        </p:grpSpPr>
        <p:sp>
          <p:nvSpPr>
            <p:cNvPr id="113" name="Oval 11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4" name="TextBox 11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5" name="Straight Connector 114"/>
          <p:cNvCxnSpPr>
            <a:stCxn id="106" idx="3"/>
          </p:cNvCxnSpPr>
          <p:nvPr/>
        </p:nvCxnSpPr>
        <p:spPr>
          <a:xfrm flipH="1">
            <a:off x="7493985" y="4726451"/>
            <a:ext cx="379641" cy="39408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8265186" y="5009142"/>
            <a:ext cx="506323" cy="506323"/>
            <a:chOff x="3733800" y="2008277"/>
            <a:chExt cx="506323" cy="506323"/>
          </a:xfrm>
          <a:solidFill>
            <a:schemeClr val="bg2"/>
          </a:solidFill>
        </p:grpSpPr>
        <p:sp>
          <p:nvSpPr>
            <p:cNvPr id="119" name="Oval 11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0" name="TextBox 119"/>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cxnSp>
        <p:nvCxnSpPr>
          <p:cNvPr id="121" name="Straight Connector 120"/>
          <p:cNvCxnSpPr>
            <a:stCxn id="106" idx="5"/>
            <a:endCxn id="120" idx="0"/>
          </p:cNvCxnSpPr>
          <p:nvPr/>
        </p:nvCxnSpPr>
        <p:spPr>
          <a:xfrm>
            <a:off x="8231651" y="4726451"/>
            <a:ext cx="285313" cy="28496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7600005" y="5789149"/>
            <a:ext cx="506323" cy="506323"/>
            <a:chOff x="3733800" y="2008277"/>
            <a:chExt cx="506323" cy="506323"/>
          </a:xfrm>
          <a:solidFill>
            <a:schemeClr val="bg2"/>
          </a:solidFill>
        </p:grpSpPr>
        <p:sp>
          <p:nvSpPr>
            <p:cNvPr id="125" name="Oval 124"/>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6" name="TextBox 125"/>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27" name="Straight Connector 126"/>
          <p:cNvCxnSpPr/>
          <p:nvPr/>
        </p:nvCxnSpPr>
        <p:spPr>
          <a:xfrm flipH="1">
            <a:off x="7953237" y="5444014"/>
            <a:ext cx="421070" cy="4364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176086" y="1752600"/>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1" name="TextBox 130"/>
            <p:cNvSpPr txBox="1"/>
            <p:nvPr/>
          </p:nvSpPr>
          <p:spPr>
            <a:xfrm>
              <a:off x="3807484" y="2010549"/>
              <a:ext cx="184731" cy="461665"/>
            </a:xfrm>
            <a:prstGeom prst="rect">
              <a:avLst/>
            </a:prstGeom>
            <a:noFill/>
          </p:spPr>
          <p:txBody>
            <a:bodyPr wrap="none" rtlCol="0">
              <a:spAutoFit/>
            </a:bodyPr>
            <a:lstStyle/>
            <a:p>
              <a:endParaRPr lang="en-AU" sz="2400" b="1" dirty="0"/>
            </a:p>
          </p:txBody>
        </p:sp>
      </p:grpSp>
      <p:cxnSp>
        <p:nvCxnSpPr>
          <p:cNvPr id="132" name="Straight Connector 131"/>
          <p:cNvCxnSpPr>
            <a:endCxn id="7" idx="7"/>
          </p:cNvCxnSpPr>
          <p:nvPr/>
        </p:nvCxnSpPr>
        <p:spPr>
          <a:xfrm flipH="1">
            <a:off x="6100567" y="2133600"/>
            <a:ext cx="1149203" cy="60527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0" idx="5"/>
          </p:cNvCxnSpPr>
          <p:nvPr/>
        </p:nvCxnSpPr>
        <p:spPr>
          <a:xfrm>
            <a:off x="7608260" y="2184774"/>
            <a:ext cx="842233" cy="55410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6075381" y="571500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grpSp>
        <p:nvGrpSpPr>
          <p:cNvPr id="142" name="Group 141"/>
          <p:cNvGrpSpPr/>
          <p:nvPr/>
        </p:nvGrpSpPr>
        <p:grpSpPr>
          <a:xfrm>
            <a:off x="6859132" y="6241845"/>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45" name="Straight Connector 144"/>
          <p:cNvCxnSpPr>
            <a:stCxn id="140" idx="5"/>
          </p:cNvCxnSpPr>
          <p:nvPr/>
        </p:nvCxnSpPr>
        <p:spPr>
          <a:xfrm>
            <a:off x="6507555" y="6147174"/>
            <a:ext cx="428696" cy="2183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5"/>
            <a:endCxn id="141" idx="0"/>
          </p:cNvCxnSpPr>
          <p:nvPr/>
        </p:nvCxnSpPr>
        <p:spPr>
          <a:xfrm>
            <a:off x="6174251" y="5412251"/>
            <a:ext cx="152908" cy="30502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7493985" y="1524000"/>
            <a:ext cx="5748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81000" y="1828800"/>
            <a:ext cx="5748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143000" y="1828800"/>
            <a:ext cx="5748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888131" y="1828800"/>
            <a:ext cx="5748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2566856" y="1831075"/>
            <a:ext cx="5748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3473462" y="1831075"/>
            <a:ext cx="5748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781800" y="1524000"/>
            <a:ext cx="5748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09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2"/>
                                        </p:tgtEl>
                                        <p:attrNameLst>
                                          <p:attrName>style.visibility</p:attrName>
                                        </p:attrNameLst>
                                      </p:cBhvr>
                                      <p:to>
                                        <p:strVal val="visible"/>
                                      </p:to>
                                    </p:set>
                                  </p:childTnLst>
                                </p:cTn>
                              </p:par>
                              <p:par>
                                <p:cTn id="75" presetID="10" presetClass="exit" presetSubtype="0" fill="hold" nodeType="withEffect">
                                  <p:stCondLst>
                                    <p:cond delay="0"/>
                                  </p:stCondLst>
                                  <p:childTnLst>
                                    <p:animEffect transition="out" filter="fade">
                                      <p:cBhvr>
                                        <p:cTn id="76" dur="500"/>
                                        <p:tgtEl>
                                          <p:spTgt spid="98"/>
                                        </p:tgtEl>
                                      </p:cBhvr>
                                    </p:animEffect>
                                    <p:set>
                                      <p:cBhvr>
                                        <p:cTn id="77" dur="1" fill="hold">
                                          <p:stCondLst>
                                            <p:cond delay="499"/>
                                          </p:stCondLst>
                                        </p:cTn>
                                        <p:tgtEl>
                                          <p:spTgt spid="9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6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53"/>
                                        </p:tgtEl>
                                        <p:attrNameLst>
                                          <p:attrName>style.visibility</p:attrName>
                                        </p:attrNameLst>
                                      </p:cBhvr>
                                      <p:to>
                                        <p:strVal val="visible"/>
                                      </p:to>
                                    </p:set>
                                  </p:childTnLst>
                                </p:cTn>
                              </p:par>
                              <p:par>
                                <p:cTn id="94" presetID="10" presetClass="exit" presetSubtype="0" fill="hold" nodeType="withEffect">
                                  <p:stCondLst>
                                    <p:cond delay="0"/>
                                  </p:stCondLst>
                                  <p:childTnLst>
                                    <p:animEffect transition="out" filter="fade">
                                      <p:cBhvr>
                                        <p:cTn id="95" dur="500"/>
                                        <p:tgtEl>
                                          <p:spTgt spid="152"/>
                                        </p:tgtEl>
                                      </p:cBhvr>
                                    </p:animEffect>
                                    <p:set>
                                      <p:cBhvr>
                                        <p:cTn id="96" dur="1" fill="hold">
                                          <p:stCondLst>
                                            <p:cond delay="499"/>
                                          </p:stCondLst>
                                        </p:cTn>
                                        <p:tgtEl>
                                          <p:spTgt spid="15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54"/>
                                        </p:tgtEl>
                                        <p:attrNameLst>
                                          <p:attrName>style.visibility</p:attrName>
                                        </p:attrNameLst>
                                      </p:cBhvr>
                                      <p:to>
                                        <p:strVal val="visible"/>
                                      </p:to>
                                    </p:set>
                                  </p:childTnLst>
                                </p:cTn>
                              </p:par>
                              <p:par>
                                <p:cTn id="115" presetID="10" presetClass="exit" presetSubtype="0" fill="hold" nodeType="withEffect">
                                  <p:stCondLst>
                                    <p:cond delay="0"/>
                                  </p:stCondLst>
                                  <p:childTnLst>
                                    <p:animEffect transition="out" filter="fade">
                                      <p:cBhvr>
                                        <p:cTn id="116" dur="500"/>
                                        <p:tgtEl>
                                          <p:spTgt spid="153"/>
                                        </p:tgtEl>
                                      </p:cBhvr>
                                    </p:animEffect>
                                    <p:set>
                                      <p:cBhvr>
                                        <p:cTn id="117" dur="1" fill="hold">
                                          <p:stCondLst>
                                            <p:cond delay="499"/>
                                          </p:stCondLst>
                                        </p:cTn>
                                        <p:tgtEl>
                                          <p:spTgt spid="153"/>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83"/>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96"/>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89"/>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95"/>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92"/>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55"/>
                                        </p:tgtEl>
                                        <p:attrNameLst>
                                          <p:attrName>style.visibility</p:attrName>
                                        </p:attrNameLst>
                                      </p:cBhvr>
                                      <p:to>
                                        <p:strVal val="visible"/>
                                      </p:to>
                                    </p:set>
                                  </p:childTnLst>
                                </p:cTn>
                              </p:par>
                              <p:par>
                                <p:cTn id="136" presetID="10" presetClass="exit" presetSubtype="0" fill="hold" nodeType="withEffect">
                                  <p:stCondLst>
                                    <p:cond delay="0"/>
                                  </p:stCondLst>
                                  <p:childTnLst>
                                    <p:animEffect transition="out" filter="fade">
                                      <p:cBhvr>
                                        <p:cTn id="137" dur="500"/>
                                        <p:tgtEl>
                                          <p:spTgt spid="154"/>
                                        </p:tgtEl>
                                      </p:cBhvr>
                                    </p:animEffect>
                                    <p:set>
                                      <p:cBhvr>
                                        <p:cTn id="138" dur="1" fill="hold">
                                          <p:stCondLst>
                                            <p:cond delay="499"/>
                                          </p:stCondLst>
                                        </p:cTn>
                                        <p:tgtEl>
                                          <p:spTgt spid="15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99"/>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35"/>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09"/>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02"/>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08"/>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0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2"/>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nodeType="clickEffect">
                                  <p:stCondLst>
                                    <p:cond delay="0"/>
                                  </p:stCondLst>
                                  <p:childTnLst>
                                    <p:animEffect transition="out" filter="fade">
                                      <p:cBhvr>
                                        <p:cTn id="160" dur="500"/>
                                        <p:tgtEl>
                                          <p:spTgt spid="155"/>
                                        </p:tgtEl>
                                      </p:cBhvr>
                                    </p:animEffect>
                                    <p:set>
                                      <p:cBhvr>
                                        <p:cTn id="161" dur="1" fill="hold">
                                          <p:stCondLst>
                                            <p:cond delay="499"/>
                                          </p:stCondLst>
                                        </p:cTn>
                                        <p:tgtEl>
                                          <p:spTgt spid="155"/>
                                        </p:tgtEl>
                                        <p:attrNameLst>
                                          <p:attrName>style.visibility</p:attrName>
                                        </p:attrNameLst>
                                      </p:cBhvr>
                                      <p:to>
                                        <p:strVal val="hidden"/>
                                      </p:to>
                                    </p:set>
                                  </p:childTnLst>
                                </p:cTn>
                              </p:par>
                              <p:par>
                                <p:cTn id="162" presetID="1" presetClass="entr" presetSubtype="0" fill="hold" nodeType="withEffect">
                                  <p:stCondLst>
                                    <p:cond delay="0"/>
                                  </p:stCondLst>
                                  <p:childTnLst>
                                    <p:set>
                                      <p:cBhvr>
                                        <p:cTn id="163" dur="1" fill="hold">
                                          <p:stCondLst>
                                            <p:cond delay="0"/>
                                          </p:stCondLst>
                                        </p:cTn>
                                        <p:tgtEl>
                                          <p:spTgt spid="156"/>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121"/>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118"/>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127"/>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124"/>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0" presetClass="exit" presetSubtype="0" fill="hold" nodeType="clickEffect">
                                  <p:stCondLst>
                                    <p:cond delay="0"/>
                                  </p:stCondLst>
                                  <p:childTnLst>
                                    <p:animEffect transition="out" filter="fade">
                                      <p:cBhvr>
                                        <p:cTn id="177" dur="500"/>
                                        <p:tgtEl>
                                          <p:spTgt spid="156"/>
                                        </p:tgtEl>
                                      </p:cBhvr>
                                    </p:animEffect>
                                    <p:set>
                                      <p:cBhvr>
                                        <p:cTn id="178" dur="1" fill="hold">
                                          <p:stCondLst>
                                            <p:cond delay="499"/>
                                          </p:stCondLst>
                                        </p:cTn>
                                        <p:tgtEl>
                                          <p:spTgt spid="156"/>
                                        </p:tgtEl>
                                        <p:attrNameLst>
                                          <p:attrName>style.visibility</p:attrName>
                                        </p:attrNameLst>
                                      </p:cBhvr>
                                      <p:to>
                                        <p:strVal val="hidden"/>
                                      </p:to>
                                    </p:set>
                                  </p:childTnLst>
                                </p:cTn>
                              </p:par>
                              <p:par>
                                <p:cTn id="179" presetID="1" presetClass="entr" presetSubtype="0" fill="hold" nodeType="withEffect">
                                  <p:stCondLst>
                                    <p:cond delay="0"/>
                                  </p:stCondLst>
                                  <p:childTnLst>
                                    <p:set>
                                      <p:cBhvr>
                                        <p:cTn id="180" dur="1" fill="hold">
                                          <p:stCondLst>
                                            <p:cond delay="0"/>
                                          </p:stCondLst>
                                        </p:cTn>
                                        <p:tgtEl>
                                          <p:spTgt spid="157"/>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148"/>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39"/>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45"/>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err="1" smtClean="0">
                <a:latin typeface="Arial Black" panose="020B0A04020102020204" pitchFamily="34" charset="0"/>
              </a:rPr>
              <a:t>Trie</a:t>
            </a:r>
            <a:r>
              <a:rPr lang="en-AU" sz="2800" dirty="0" smtClean="0">
                <a:latin typeface="Arial Black" panose="020B0A04020102020204" pitchFamily="34" charset="0"/>
              </a:rPr>
              <a:t> Example: Search</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1"/>
            <a:ext cx="8081963" cy="1295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400" dirty="0" smtClean="0"/>
              <a:t>Searching a string:</a:t>
            </a:r>
          </a:p>
          <a:p>
            <a:r>
              <a:rPr lang="en-AU" sz="1800" dirty="0" smtClean="0">
                <a:solidFill>
                  <a:srgbClr val="800080"/>
                </a:solidFill>
                <a:latin typeface="txbtt"/>
              </a:rPr>
              <a:t>Start from the root node</a:t>
            </a:r>
          </a:p>
          <a:p>
            <a:r>
              <a:rPr lang="en-AU" sz="1800" dirty="0" smtClean="0">
                <a:solidFill>
                  <a:srgbClr val="800080"/>
                </a:solidFill>
                <a:latin typeface="txbtt"/>
              </a:rPr>
              <a:t>For each character c in the string (including $)</a:t>
            </a:r>
          </a:p>
          <a:p>
            <a:pPr lvl="1"/>
            <a:r>
              <a:rPr lang="en-AU" sz="1800" dirty="0" smtClean="0">
                <a:solidFill>
                  <a:srgbClr val="800080"/>
                </a:solidFill>
                <a:latin typeface="txbtt"/>
              </a:rPr>
              <a:t>If a node containing c exists</a:t>
            </a:r>
          </a:p>
          <a:p>
            <a:pPr lvl="2"/>
            <a:r>
              <a:rPr lang="en-AU" sz="1800" dirty="0" smtClean="0">
                <a:solidFill>
                  <a:srgbClr val="800080"/>
                </a:solidFill>
                <a:latin typeface="txbtt"/>
              </a:rPr>
              <a:t>Move to the node</a:t>
            </a:r>
          </a:p>
          <a:p>
            <a:pPr lvl="2"/>
            <a:r>
              <a:rPr lang="en-AU" sz="1800" dirty="0" smtClean="0">
                <a:solidFill>
                  <a:srgbClr val="800080"/>
                </a:solidFill>
                <a:latin typeface="txbtt"/>
              </a:rPr>
              <a:t>If c == $</a:t>
            </a:r>
          </a:p>
          <a:p>
            <a:pPr lvl="3"/>
            <a:r>
              <a:rPr lang="en-AU" sz="1800" dirty="0" smtClean="0">
                <a:solidFill>
                  <a:srgbClr val="800080"/>
                </a:solidFill>
                <a:latin typeface="txbtt"/>
              </a:rPr>
              <a:t>Return “found”</a:t>
            </a:r>
          </a:p>
          <a:p>
            <a:pPr lvl="1"/>
            <a:r>
              <a:rPr lang="en-AU" sz="1800" dirty="0" smtClean="0">
                <a:solidFill>
                  <a:srgbClr val="800080"/>
                </a:solidFill>
                <a:latin typeface="txbtt"/>
              </a:rPr>
              <a:t>Else </a:t>
            </a:r>
          </a:p>
          <a:p>
            <a:pPr lvl="2"/>
            <a:r>
              <a:rPr lang="en-AU" sz="1800" dirty="0" smtClean="0">
                <a:solidFill>
                  <a:srgbClr val="800080"/>
                </a:solidFill>
                <a:latin typeface="txbtt"/>
              </a:rPr>
              <a:t>Return “not found”</a:t>
            </a:r>
            <a:endParaRPr lang="en-AU" sz="1700" dirty="0">
              <a:solidFill>
                <a:srgbClr val="800080"/>
              </a:solidFill>
              <a:latin typeface="txbtt"/>
            </a:endParaRPr>
          </a:p>
        </p:txBody>
      </p:sp>
      <p:grpSp>
        <p:nvGrpSpPr>
          <p:cNvPr id="5" name="Group 4"/>
          <p:cNvGrpSpPr/>
          <p:nvPr/>
        </p:nvGrpSpPr>
        <p:grpSpPr>
          <a:xfrm>
            <a:off x="5668393" y="2664728"/>
            <a:ext cx="506323" cy="506323"/>
            <a:chOff x="3733800" y="2008277"/>
            <a:chExt cx="506323" cy="506323"/>
          </a:xfrm>
          <a:solidFill>
            <a:schemeClr val="bg2"/>
          </a:solidFill>
        </p:grpSpPr>
        <p:sp>
          <p:nvSpPr>
            <p:cNvPr id="7" name="Oval 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 name="TextBox 7"/>
            <p:cNvSpPr txBox="1"/>
            <p:nvPr/>
          </p:nvSpPr>
          <p:spPr>
            <a:xfrm>
              <a:off x="3807484" y="2010549"/>
              <a:ext cx="372218" cy="461665"/>
            </a:xfrm>
            <a:prstGeom prst="rect">
              <a:avLst/>
            </a:prstGeom>
            <a:noFill/>
          </p:spPr>
          <p:txBody>
            <a:bodyPr wrap="none" rtlCol="0">
              <a:spAutoFit/>
            </a:bodyPr>
            <a:lstStyle/>
            <a:p>
              <a:r>
                <a:rPr lang="en-AU" sz="2400" b="1" dirty="0" smtClean="0"/>
                <a:t>b</a:t>
              </a:r>
              <a:endParaRPr lang="en-AU" sz="2400" b="1" dirty="0"/>
            </a:p>
          </p:txBody>
        </p:sp>
      </p:grpSp>
      <p:cxnSp>
        <p:nvCxnSpPr>
          <p:cNvPr id="9" name="Straight Connector 8"/>
          <p:cNvCxnSpPr>
            <a:stCxn id="7" idx="3"/>
            <a:endCxn id="33" idx="0"/>
          </p:cNvCxnSpPr>
          <p:nvPr/>
        </p:nvCxnSpPr>
        <p:spPr>
          <a:xfrm flipH="1">
            <a:off x="5106532" y="3096902"/>
            <a:ext cx="636010" cy="2581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854754" y="3352800"/>
            <a:ext cx="506323" cy="506323"/>
            <a:chOff x="3733800" y="2008277"/>
            <a:chExt cx="506323" cy="506323"/>
          </a:xfrm>
          <a:solidFill>
            <a:schemeClr val="bg2"/>
          </a:solidFill>
        </p:grpSpPr>
        <p:sp>
          <p:nvSpPr>
            <p:cNvPr id="32" name="Oval 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3" name="TextBox 32"/>
            <p:cNvSpPr txBox="1"/>
            <p:nvPr/>
          </p:nvSpPr>
          <p:spPr>
            <a:xfrm>
              <a:off x="3807484" y="2010549"/>
              <a:ext cx="356188" cy="461665"/>
            </a:xfrm>
            <a:prstGeom prst="rect">
              <a:avLst/>
            </a:prstGeom>
            <a:noFill/>
          </p:spPr>
          <p:txBody>
            <a:bodyPr wrap="none" rtlCol="0">
              <a:spAutoFit/>
            </a:bodyPr>
            <a:lstStyle/>
            <a:p>
              <a:r>
                <a:rPr lang="en-AU" sz="2400" b="1" dirty="0" smtClean="0"/>
                <a:t>a</a:t>
              </a:r>
              <a:endParaRPr lang="en-AU" sz="2400" b="1" dirty="0"/>
            </a:p>
          </p:txBody>
        </p:sp>
      </p:grpSp>
      <p:cxnSp>
        <p:nvCxnSpPr>
          <p:cNvPr id="34" name="Straight Connector 33"/>
          <p:cNvCxnSpPr>
            <a:stCxn id="32" idx="3"/>
            <a:endCxn id="36" idx="7"/>
          </p:cNvCxnSpPr>
          <p:nvPr/>
        </p:nvCxnSpPr>
        <p:spPr>
          <a:xfrm flipH="1">
            <a:off x="4430148" y="3784974"/>
            <a:ext cx="498755" cy="35485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997974" y="4065677"/>
            <a:ext cx="506323" cy="506323"/>
            <a:chOff x="3733800" y="2008277"/>
            <a:chExt cx="506323" cy="506323"/>
          </a:xfrm>
          <a:solidFill>
            <a:schemeClr val="bg2"/>
          </a:solidFill>
        </p:grpSpPr>
        <p:sp>
          <p:nvSpPr>
            <p:cNvPr id="36" name="Oval 3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7" name="TextBox 36"/>
            <p:cNvSpPr txBox="1"/>
            <p:nvPr/>
          </p:nvSpPr>
          <p:spPr>
            <a:xfrm>
              <a:off x="3807484" y="2010549"/>
              <a:ext cx="372218" cy="461665"/>
            </a:xfrm>
            <a:prstGeom prst="rect">
              <a:avLst/>
            </a:prstGeom>
            <a:noFill/>
          </p:spPr>
          <p:txBody>
            <a:bodyPr wrap="none" rtlCol="0">
              <a:spAutoFit/>
            </a:bodyPr>
            <a:lstStyle/>
            <a:p>
              <a:r>
                <a:rPr lang="en-AU" sz="2400" b="1" dirty="0"/>
                <a:t>b</a:t>
              </a:r>
            </a:p>
          </p:txBody>
        </p:sp>
      </p:grpSp>
      <p:grpSp>
        <p:nvGrpSpPr>
          <p:cNvPr id="38" name="Group 37"/>
          <p:cNvGrpSpPr/>
          <p:nvPr/>
        </p:nvGrpSpPr>
        <p:grpSpPr>
          <a:xfrm>
            <a:off x="3254554" y="4980077"/>
            <a:ext cx="506323" cy="506323"/>
            <a:chOff x="3733800" y="2008277"/>
            <a:chExt cx="506323" cy="506323"/>
          </a:xfrm>
          <a:solidFill>
            <a:schemeClr val="bg2"/>
          </a:solidFill>
        </p:grpSpPr>
        <p:sp>
          <p:nvSpPr>
            <p:cNvPr id="39" name="Oval 3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0" name="TextBox 39"/>
            <p:cNvSpPr txBox="1"/>
            <p:nvPr/>
          </p:nvSpPr>
          <p:spPr>
            <a:xfrm>
              <a:off x="3807484" y="2010549"/>
              <a:ext cx="356188" cy="461665"/>
            </a:xfrm>
            <a:prstGeom prst="rect">
              <a:avLst/>
            </a:prstGeom>
            <a:noFill/>
          </p:spPr>
          <p:txBody>
            <a:bodyPr wrap="none" rtlCol="0">
              <a:spAutoFit/>
            </a:bodyPr>
            <a:lstStyle/>
            <a:p>
              <a:r>
                <a:rPr lang="en-AU" sz="2400" b="1" dirty="0" smtClean="0"/>
                <a:t>y</a:t>
              </a:r>
              <a:endParaRPr lang="en-AU" sz="2400" b="1" dirty="0"/>
            </a:p>
          </p:txBody>
        </p:sp>
      </p:grpSp>
      <p:cxnSp>
        <p:nvCxnSpPr>
          <p:cNvPr id="41" name="Straight Connector 40"/>
          <p:cNvCxnSpPr/>
          <p:nvPr/>
        </p:nvCxnSpPr>
        <p:spPr>
          <a:xfrm flipH="1">
            <a:off x="3596882" y="4495800"/>
            <a:ext cx="474776" cy="548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389277" y="5901541"/>
            <a:ext cx="506323" cy="506323"/>
            <a:chOff x="3733800" y="2008277"/>
            <a:chExt cx="506323" cy="506323"/>
          </a:xfrm>
          <a:solidFill>
            <a:schemeClr val="bg2"/>
          </a:solidFill>
        </p:grpSpPr>
        <p:sp>
          <p:nvSpPr>
            <p:cNvPr id="51" name="Oval 50"/>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2" name="TextBox 51"/>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53" name="Straight Connector 52"/>
          <p:cNvCxnSpPr/>
          <p:nvPr/>
        </p:nvCxnSpPr>
        <p:spPr>
          <a:xfrm flipH="1">
            <a:off x="2779778" y="5444014"/>
            <a:ext cx="548460" cy="548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235754" y="4114800"/>
            <a:ext cx="506323" cy="506323"/>
            <a:chOff x="3733800" y="2008277"/>
            <a:chExt cx="506323" cy="506323"/>
          </a:xfrm>
          <a:solidFill>
            <a:schemeClr val="bg2"/>
          </a:solidFill>
        </p:grpSpPr>
        <p:sp>
          <p:nvSpPr>
            <p:cNvPr id="55" name="Oval 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6" name="TextBox 55"/>
            <p:cNvSpPr txBox="1"/>
            <p:nvPr/>
          </p:nvSpPr>
          <p:spPr>
            <a:xfrm>
              <a:off x="3807484" y="2010549"/>
              <a:ext cx="372218" cy="461665"/>
            </a:xfrm>
            <a:prstGeom prst="rect">
              <a:avLst/>
            </a:prstGeom>
            <a:noFill/>
          </p:spPr>
          <p:txBody>
            <a:bodyPr wrap="none" rtlCol="0">
              <a:spAutoFit/>
            </a:bodyPr>
            <a:lstStyle/>
            <a:p>
              <a:r>
                <a:rPr lang="en-AU" sz="2400" b="1" dirty="0" smtClean="0"/>
                <a:t>d</a:t>
              </a:r>
              <a:endParaRPr lang="en-AU" sz="2400" b="1" dirty="0"/>
            </a:p>
          </p:txBody>
        </p:sp>
      </p:grpSp>
      <p:grpSp>
        <p:nvGrpSpPr>
          <p:cNvPr id="58" name="Group 57"/>
          <p:cNvGrpSpPr/>
          <p:nvPr/>
        </p:nvGrpSpPr>
        <p:grpSpPr>
          <a:xfrm>
            <a:off x="4446677" y="5029527"/>
            <a:ext cx="506323" cy="506323"/>
            <a:chOff x="3733800" y="2008277"/>
            <a:chExt cx="506323" cy="506323"/>
          </a:xfrm>
          <a:solidFill>
            <a:schemeClr val="bg2"/>
          </a:solidFill>
        </p:grpSpPr>
        <p:sp>
          <p:nvSpPr>
            <p:cNvPr id="59" name="Oval 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0" name="TextBox 59"/>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61" name="Straight Connector 60"/>
          <p:cNvCxnSpPr>
            <a:stCxn id="55" idx="3"/>
          </p:cNvCxnSpPr>
          <p:nvPr/>
        </p:nvCxnSpPr>
        <p:spPr>
          <a:xfrm flipH="1">
            <a:off x="4837178" y="454697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235290" y="3810000"/>
            <a:ext cx="201987" cy="3298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302554" y="4114800"/>
            <a:ext cx="506323" cy="506323"/>
            <a:chOff x="3733800" y="2008277"/>
            <a:chExt cx="506323" cy="506323"/>
          </a:xfrm>
          <a:solidFill>
            <a:schemeClr val="bg2"/>
          </a:solidFill>
        </p:grpSpPr>
        <p:sp>
          <p:nvSpPr>
            <p:cNvPr id="67" name="Oval 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8" name="TextBox 67"/>
            <p:cNvSpPr txBox="1"/>
            <p:nvPr/>
          </p:nvSpPr>
          <p:spPr>
            <a:xfrm>
              <a:off x="3807484" y="2010549"/>
              <a:ext cx="372218" cy="461665"/>
            </a:xfrm>
            <a:prstGeom prst="rect">
              <a:avLst/>
            </a:prstGeom>
            <a:noFill/>
          </p:spPr>
          <p:txBody>
            <a:bodyPr wrap="none" rtlCol="0">
              <a:spAutoFit/>
            </a:bodyPr>
            <a:lstStyle/>
            <a:p>
              <a:r>
                <a:rPr lang="en-AU" sz="2400" b="1" dirty="0"/>
                <a:t>n</a:t>
              </a:r>
            </a:p>
          </p:txBody>
        </p:sp>
      </p:grpSp>
      <p:cxnSp>
        <p:nvCxnSpPr>
          <p:cNvPr id="69" name="Straight Connector 68"/>
          <p:cNvCxnSpPr>
            <a:stCxn id="32" idx="6"/>
            <a:endCxn id="67" idx="1"/>
          </p:cNvCxnSpPr>
          <p:nvPr/>
        </p:nvCxnSpPr>
        <p:spPr>
          <a:xfrm>
            <a:off x="5361077" y="3605962"/>
            <a:ext cx="1015626" cy="58298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5742077" y="4980077"/>
            <a:ext cx="506323" cy="506323"/>
            <a:chOff x="3733800" y="2008277"/>
            <a:chExt cx="506323" cy="506323"/>
          </a:xfrm>
          <a:solidFill>
            <a:schemeClr val="bg2"/>
          </a:solidFill>
        </p:grpSpPr>
        <p:sp>
          <p:nvSpPr>
            <p:cNvPr id="73" name="Oval 7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4" name="TextBox 73"/>
            <p:cNvSpPr txBox="1"/>
            <p:nvPr/>
          </p:nvSpPr>
          <p:spPr>
            <a:xfrm>
              <a:off x="3807484" y="2010549"/>
              <a:ext cx="356188" cy="461665"/>
            </a:xfrm>
            <a:prstGeom prst="rect">
              <a:avLst/>
            </a:prstGeom>
            <a:noFill/>
          </p:spPr>
          <p:txBody>
            <a:bodyPr wrap="none" rtlCol="0">
              <a:spAutoFit/>
            </a:bodyPr>
            <a:lstStyle/>
            <a:p>
              <a:r>
                <a:rPr lang="en-AU" sz="2400" b="1" dirty="0" smtClean="0"/>
                <a:t>k</a:t>
              </a:r>
              <a:endParaRPr lang="en-AU" sz="2400" b="1" dirty="0"/>
            </a:p>
          </p:txBody>
        </p:sp>
      </p:grpSp>
      <p:grpSp>
        <p:nvGrpSpPr>
          <p:cNvPr id="75" name="Group 74"/>
          <p:cNvGrpSpPr/>
          <p:nvPr/>
        </p:nvGrpSpPr>
        <p:grpSpPr>
          <a:xfrm>
            <a:off x="5031251" y="5818277"/>
            <a:ext cx="506323" cy="506323"/>
            <a:chOff x="3733800" y="2008277"/>
            <a:chExt cx="506323" cy="506323"/>
          </a:xfrm>
          <a:solidFill>
            <a:schemeClr val="bg2"/>
          </a:solidFill>
        </p:grpSpPr>
        <p:sp>
          <p:nvSpPr>
            <p:cNvPr id="76" name="Oval 75"/>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7" name="TextBox 76"/>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78" name="Straight Connector 77"/>
          <p:cNvCxnSpPr/>
          <p:nvPr/>
        </p:nvCxnSpPr>
        <p:spPr>
          <a:xfrm flipH="1">
            <a:off x="5437277" y="5488124"/>
            <a:ext cx="457201" cy="39236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7" idx="3"/>
          </p:cNvCxnSpPr>
          <p:nvPr/>
        </p:nvCxnSpPr>
        <p:spPr>
          <a:xfrm flipH="1">
            <a:off x="6114295" y="4546974"/>
            <a:ext cx="262408" cy="4973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7369354" y="3352800"/>
            <a:ext cx="506323" cy="506323"/>
            <a:chOff x="3733800" y="2008277"/>
            <a:chExt cx="506323" cy="506323"/>
          </a:xfrm>
          <a:solidFill>
            <a:schemeClr val="bg2"/>
          </a:solidFill>
        </p:grpSpPr>
        <p:sp>
          <p:nvSpPr>
            <p:cNvPr id="84" name="Oval 8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5" name="TextBox 84"/>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cxnSp>
        <p:nvCxnSpPr>
          <p:cNvPr id="86" name="Straight Connector 85"/>
          <p:cNvCxnSpPr>
            <a:stCxn id="7" idx="5"/>
            <a:endCxn id="84" idx="1"/>
          </p:cNvCxnSpPr>
          <p:nvPr/>
        </p:nvCxnSpPr>
        <p:spPr>
          <a:xfrm>
            <a:off x="6100567" y="3096902"/>
            <a:ext cx="1342936" cy="33004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7113677" y="4141877"/>
            <a:ext cx="506323" cy="506323"/>
            <a:chOff x="3733800" y="2008277"/>
            <a:chExt cx="506323" cy="506323"/>
          </a:xfrm>
          <a:solidFill>
            <a:schemeClr val="bg2"/>
          </a:solidFill>
        </p:grpSpPr>
        <p:sp>
          <p:nvSpPr>
            <p:cNvPr id="90" name="Oval 8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1" name="TextBox 90"/>
            <p:cNvSpPr txBox="1"/>
            <p:nvPr/>
          </p:nvSpPr>
          <p:spPr>
            <a:xfrm>
              <a:off x="3807484" y="2010549"/>
              <a:ext cx="356188" cy="461665"/>
            </a:xfrm>
            <a:prstGeom prst="rect">
              <a:avLst/>
            </a:prstGeom>
            <a:noFill/>
          </p:spPr>
          <p:txBody>
            <a:bodyPr wrap="none" rtlCol="0">
              <a:spAutoFit/>
            </a:bodyPr>
            <a:lstStyle/>
            <a:p>
              <a:r>
                <a:rPr lang="en-AU" sz="2400" b="1" dirty="0"/>
                <a:t>x</a:t>
              </a:r>
            </a:p>
          </p:txBody>
        </p:sp>
      </p:grpSp>
      <p:grpSp>
        <p:nvGrpSpPr>
          <p:cNvPr id="92" name="Group 91"/>
          <p:cNvGrpSpPr/>
          <p:nvPr/>
        </p:nvGrpSpPr>
        <p:grpSpPr>
          <a:xfrm>
            <a:off x="6429928" y="5056277"/>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95" name="Straight Connector 94"/>
          <p:cNvCxnSpPr/>
          <p:nvPr/>
        </p:nvCxnSpPr>
        <p:spPr>
          <a:xfrm flipH="1">
            <a:off x="6820429" y="457372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4" idx="4"/>
            <a:endCxn id="91" idx="0"/>
          </p:cNvCxnSpPr>
          <p:nvPr/>
        </p:nvCxnSpPr>
        <p:spPr>
          <a:xfrm flipH="1">
            <a:off x="7365455" y="3859123"/>
            <a:ext cx="257061"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332877" y="2693506"/>
            <a:ext cx="506323" cy="506323"/>
            <a:chOff x="3733800" y="2008277"/>
            <a:chExt cx="506323" cy="506323"/>
          </a:xfrm>
          <a:solidFill>
            <a:schemeClr val="bg2"/>
          </a:solidFill>
        </p:grpSpPr>
        <p:sp>
          <p:nvSpPr>
            <p:cNvPr id="100" name="Oval 9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1" name="TextBox 100"/>
            <p:cNvSpPr txBox="1"/>
            <p:nvPr/>
          </p:nvSpPr>
          <p:spPr>
            <a:xfrm>
              <a:off x="3807484" y="2010549"/>
              <a:ext cx="372218" cy="461665"/>
            </a:xfrm>
            <a:prstGeom prst="rect">
              <a:avLst/>
            </a:prstGeom>
            <a:noFill/>
          </p:spPr>
          <p:txBody>
            <a:bodyPr wrap="none" rtlCol="0">
              <a:spAutoFit/>
            </a:bodyPr>
            <a:lstStyle/>
            <a:p>
              <a:r>
                <a:rPr lang="en-AU" sz="2400" b="1" dirty="0"/>
                <a:t>d</a:t>
              </a:r>
            </a:p>
          </p:txBody>
        </p:sp>
      </p:grpSp>
      <p:grpSp>
        <p:nvGrpSpPr>
          <p:cNvPr id="102" name="Group 101"/>
          <p:cNvGrpSpPr/>
          <p:nvPr/>
        </p:nvGrpSpPr>
        <p:grpSpPr>
          <a:xfrm>
            <a:off x="8055154" y="3505200"/>
            <a:ext cx="506323" cy="506323"/>
            <a:chOff x="3733800" y="2008277"/>
            <a:chExt cx="506323" cy="506323"/>
          </a:xfrm>
          <a:solidFill>
            <a:schemeClr val="bg2"/>
          </a:solidFill>
        </p:grpSpPr>
        <p:sp>
          <p:nvSpPr>
            <p:cNvPr id="103" name="Oval 10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4" name="TextBox 103"/>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grpSp>
        <p:nvGrpSpPr>
          <p:cNvPr id="105" name="Group 104"/>
          <p:cNvGrpSpPr/>
          <p:nvPr/>
        </p:nvGrpSpPr>
        <p:grpSpPr>
          <a:xfrm>
            <a:off x="7799477" y="4294277"/>
            <a:ext cx="506323" cy="506323"/>
            <a:chOff x="3733800" y="2008277"/>
            <a:chExt cx="506323" cy="506323"/>
          </a:xfrm>
          <a:solidFill>
            <a:schemeClr val="bg2"/>
          </a:solidFill>
        </p:grpSpPr>
        <p:sp>
          <p:nvSpPr>
            <p:cNvPr id="106" name="Oval 10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7" name="TextBox 106"/>
            <p:cNvSpPr txBox="1"/>
            <p:nvPr/>
          </p:nvSpPr>
          <p:spPr>
            <a:xfrm>
              <a:off x="3807484" y="2010549"/>
              <a:ext cx="372218" cy="461665"/>
            </a:xfrm>
            <a:prstGeom prst="rect">
              <a:avLst/>
            </a:prstGeom>
            <a:noFill/>
          </p:spPr>
          <p:txBody>
            <a:bodyPr wrap="none" rtlCol="0">
              <a:spAutoFit/>
            </a:bodyPr>
            <a:lstStyle/>
            <a:p>
              <a:r>
                <a:rPr lang="en-AU" sz="2400" b="1" dirty="0"/>
                <a:t>g</a:t>
              </a:r>
            </a:p>
          </p:txBody>
        </p:sp>
      </p:grpSp>
      <p:cxnSp>
        <p:nvCxnSpPr>
          <p:cNvPr id="108" name="Straight Connector 107"/>
          <p:cNvCxnSpPr>
            <a:stCxn id="103" idx="4"/>
            <a:endCxn id="107" idx="0"/>
          </p:cNvCxnSpPr>
          <p:nvPr/>
        </p:nvCxnSpPr>
        <p:spPr>
          <a:xfrm flipH="1">
            <a:off x="8059270" y="4011523"/>
            <a:ext cx="249046"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0" idx="4"/>
            <a:endCxn id="104" idx="0"/>
          </p:cNvCxnSpPr>
          <p:nvPr/>
        </p:nvCxnSpPr>
        <p:spPr>
          <a:xfrm flipH="1">
            <a:off x="8314947" y="3199829"/>
            <a:ext cx="271092" cy="30764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7140754" y="5029200"/>
            <a:ext cx="506323" cy="506323"/>
            <a:chOff x="3733800" y="2008277"/>
            <a:chExt cx="506323" cy="506323"/>
          </a:xfrm>
          <a:solidFill>
            <a:schemeClr val="bg2"/>
          </a:solidFill>
        </p:grpSpPr>
        <p:sp>
          <p:nvSpPr>
            <p:cNvPr id="113" name="Oval 11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4" name="TextBox 11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5" name="Straight Connector 114"/>
          <p:cNvCxnSpPr>
            <a:stCxn id="106" idx="3"/>
          </p:cNvCxnSpPr>
          <p:nvPr/>
        </p:nvCxnSpPr>
        <p:spPr>
          <a:xfrm flipH="1">
            <a:off x="7493985" y="4726451"/>
            <a:ext cx="379641" cy="39408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8265186" y="5009142"/>
            <a:ext cx="506323" cy="506323"/>
            <a:chOff x="3733800" y="2008277"/>
            <a:chExt cx="506323" cy="506323"/>
          </a:xfrm>
          <a:solidFill>
            <a:schemeClr val="bg2"/>
          </a:solidFill>
        </p:grpSpPr>
        <p:sp>
          <p:nvSpPr>
            <p:cNvPr id="119" name="Oval 11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0" name="TextBox 119"/>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cxnSp>
        <p:nvCxnSpPr>
          <p:cNvPr id="121" name="Straight Connector 120"/>
          <p:cNvCxnSpPr>
            <a:stCxn id="106" idx="5"/>
            <a:endCxn id="120" idx="0"/>
          </p:cNvCxnSpPr>
          <p:nvPr/>
        </p:nvCxnSpPr>
        <p:spPr>
          <a:xfrm>
            <a:off x="8231651" y="4726451"/>
            <a:ext cx="285313" cy="28496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7600005" y="5789149"/>
            <a:ext cx="506323" cy="506323"/>
            <a:chOff x="3733800" y="2008277"/>
            <a:chExt cx="506323" cy="506323"/>
          </a:xfrm>
          <a:solidFill>
            <a:schemeClr val="bg2"/>
          </a:solidFill>
        </p:grpSpPr>
        <p:sp>
          <p:nvSpPr>
            <p:cNvPr id="125" name="Oval 124"/>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6" name="TextBox 125"/>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27" name="Straight Connector 126"/>
          <p:cNvCxnSpPr/>
          <p:nvPr/>
        </p:nvCxnSpPr>
        <p:spPr>
          <a:xfrm flipH="1">
            <a:off x="7953237" y="5444014"/>
            <a:ext cx="421070" cy="4364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176086" y="1752600"/>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1" name="TextBox 130"/>
            <p:cNvSpPr txBox="1"/>
            <p:nvPr/>
          </p:nvSpPr>
          <p:spPr>
            <a:xfrm>
              <a:off x="3807484" y="2010549"/>
              <a:ext cx="184731" cy="461665"/>
            </a:xfrm>
            <a:prstGeom prst="rect">
              <a:avLst/>
            </a:prstGeom>
            <a:noFill/>
          </p:spPr>
          <p:txBody>
            <a:bodyPr wrap="none" rtlCol="0">
              <a:spAutoFit/>
            </a:bodyPr>
            <a:lstStyle/>
            <a:p>
              <a:endParaRPr lang="en-AU" sz="2400" b="1" dirty="0"/>
            </a:p>
          </p:txBody>
        </p:sp>
      </p:grpSp>
      <p:cxnSp>
        <p:nvCxnSpPr>
          <p:cNvPr id="132" name="Straight Connector 131"/>
          <p:cNvCxnSpPr>
            <a:endCxn id="7" idx="7"/>
          </p:cNvCxnSpPr>
          <p:nvPr/>
        </p:nvCxnSpPr>
        <p:spPr>
          <a:xfrm flipH="1">
            <a:off x="6100567" y="2133600"/>
            <a:ext cx="1149203" cy="60527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0" idx="5"/>
          </p:cNvCxnSpPr>
          <p:nvPr/>
        </p:nvCxnSpPr>
        <p:spPr>
          <a:xfrm>
            <a:off x="7608260" y="2184774"/>
            <a:ext cx="842233" cy="55410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6075381" y="571500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grpSp>
        <p:nvGrpSpPr>
          <p:cNvPr id="142" name="Group 141"/>
          <p:cNvGrpSpPr/>
          <p:nvPr/>
        </p:nvGrpSpPr>
        <p:grpSpPr>
          <a:xfrm>
            <a:off x="6859132" y="6241845"/>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45" name="Straight Connector 144"/>
          <p:cNvCxnSpPr>
            <a:stCxn id="140" idx="5"/>
          </p:cNvCxnSpPr>
          <p:nvPr/>
        </p:nvCxnSpPr>
        <p:spPr>
          <a:xfrm>
            <a:off x="6507555" y="6147174"/>
            <a:ext cx="428696" cy="2183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5"/>
            <a:endCxn id="141" idx="0"/>
          </p:cNvCxnSpPr>
          <p:nvPr/>
        </p:nvCxnSpPr>
        <p:spPr>
          <a:xfrm>
            <a:off x="6174251" y="5412251"/>
            <a:ext cx="152908" cy="30502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235754" y="1143000"/>
            <a:ext cx="1428596" cy="369332"/>
          </a:xfrm>
          <a:prstGeom prst="rect">
            <a:avLst/>
          </a:prstGeom>
          <a:noFill/>
        </p:spPr>
        <p:txBody>
          <a:bodyPr wrap="none" rtlCol="0">
            <a:spAutoFit/>
          </a:bodyPr>
          <a:lstStyle/>
          <a:p>
            <a:r>
              <a:rPr lang="en-AU" b="1" dirty="0" smtClean="0">
                <a:solidFill>
                  <a:srgbClr val="FF0000"/>
                </a:solidFill>
              </a:rPr>
              <a:t>Search box</a:t>
            </a:r>
            <a:endParaRPr lang="en-AU" b="1" dirty="0">
              <a:solidFill>
                <a:srgbClr val="FF0000"/>
              </a:solidFill>
            </a:endParaRPr>
          </a:p>
        </p:txBody>
      </p:sp>
      <p:cxnSp>
        <p:nvCxnSpPr>
          <p:cNvPr id="110" name="Straight Arrow Connector 109"/>
          <p:cNvCxnSpPr/>
          <p:nvPr/>
        </p:nvCxnSpPr>
        <p:spPr>
          <a:xfrm>
            <a:off x="7493985" y="1424843"/>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5894478" y="2296810"/>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661645" y="3006036"/>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7194668" y="3836621"/>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6701309" y="4726248"/>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7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err="1" smtClean="0">
                <a:latin typeface="Arial Black" panose="020B0A04020102020204" pitchFamily="34" charset="0"/>
              </a:rPr>
              <a:t>Trie</a:t>
            </a:r>
            <a:r>
              <a:rPr lang="en-AU" sz="2800" dirty="0" smtClean="0">
                <a:latin typeface="Arial Black" panose="020B0A04020102020204" pitchFamily="34" charset="0"/>
              </a:rPr>
              <a:t> Example: Search</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1"/>
            <a:ext cx="8081963" cy="1295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400" dirty="0" smtClean="0"/>
              <a:t>Searching a string:</a:t>
            </a:r>
          </a:p>
          <a:p>
            <a:r>
              <a:rPr lang="en-AU" sz="1800" dirty="0" smtClean="0">
                <a:solidFill>
                  <a:srgbClr val="800080"/>
                </a:solidFill>
                <a:latin typeface="txbtt"/>
              </a:rPr>
              <a:t>Start from the root node</a:t>
            </a:r>
          </a:p>
          <a:p>
            <a:r>
              <a:rPr lang="en-AU" sz="1800" dirty="0" smtClean="0">
                <a:solidFill>
                  <a:srgbClr val="800080"/>
                </a:solidFill>
                <a:latin typeface="txbtt"/>
              </a:rPr>
              <a:t>For each character c in the string (including $)</a:t>
            </a:r>
          </a:p>
          <a:p>
            <a:pPr lvl="1"/>
            <a:r>
              <a:rPr lang="en-AU" sz="1800" dirty="0" smtClean="0">
                <a:solidFill>
                  <a:srgbClr val="800080"/>
                </a:solidFill>
                <a:latin typeface="txbtt"/>
              </a:rPr>
              <a:t>If a node containing c exists</a:t>
            </a:r>
          </a:p>
          <a:p>
            <a:pPr lvl="2"/>
            <a:r>
              <a:rPr lang="en-AU" sz="1800" dirty="0" smtClean="0">
                <a:solidFill>
                  <a:srgbClr val="800080"/>
                </a:solidFill>
                <a:latin typeface="txbtt"/>
              </a:rPr>
              <a:t>Move to the node</a:t>
            </a:r>
          </a:p>
          <a:p>
            <a:pPr lvl="2"/>
            <a:r>
              <a:rPr lang="en-AU" sz="1800" dirty="0" smtClean="0">
                <a:solidFill>
                  <a:srgbClr val="800080"/>
                </a:solidFill>
                <a:latin typeface="txbtt"/>
              </a:rPr>
              <a:t>If c == $</a:t>
            </a:r>
          </a:p>
          <a:p>
            <a:pPr lvl="3"/>
            <a:r>
              <a:rPr lang="en-AU" sz="1800" dirty="0" smtClean="0">
                <a:solidFill>
                  <a:srgbClr val="800080"/>
                </a:solidFill>
                <a:latin typeface="txbtt"/>
              </a:rPr>
              <a:t>Return “found”</a:t>
            </a:r>
          </a:p>
          <a:p>
            <a:pPr lvl="1"/>
            <a:r>
              <a:rPr lang="en-AU" sz="1800" dirty="0" smtClean="0">
                <a:solidFill>
                  <a:srgbClr val="800080"/>
                </a:solidFill>
                <a:latin typeface="txbtt"/>
              </a:rPr>
              <a:t>Else </a:t>
            </a:r>
          </a:p>
          <a:p>
            <a:pPr lvl="2"/>
            <a:r>
              <a:rPr lang="en-AU" sz="1800" dirty="0" smtClean="0">
                <a:solidFill>
                  <a:srgbClr val="800080"/>
                </a:solidFill>
                <a:latin typeface="txbtt"/>
              </a:rPr>
              <a:t>Return “not found”</a:t>
            </a:r>
            <a:endParaRPr lang="en-AU" sz="1700" dirty="0">
              <a:solidFill>
                <a:srgbClr val="800080"/>
              </a:solidFill>
              <a:latin typeface="txbtt"/>
            </a:endParaRPr>
          </a:p>
        </p:txBody>
      </p:sp>
      <p:grpSp>
        <p:nvGrpSpPr>
          <p:cNvPr id="5" name="Group 4"/>
          <p:cNvGrpSpPr/>
          <p:nvPr/>
        </p:nvGrpSpPr>
        <p:grpSpPr>
          <a:xfrm>
            <a:off x="5668393" y="2664728"/>
            <a:ext cx="506323" cy="506323"/>
            <a:chOff x="3733800" y="2008277"/>
            <a:chExt cx="506323" cy="506323"/>
          </a:xfrm>
          <a:solidFill>
            <a:schemeClr val="bg2"/>
          </a:solidFill>
        </p:grpSpPr>
        <p:sp>
          <p:nvSpPr>
            <p:cNvPr id="7" name="Oval 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 name="TextBox 7"/>
            <p:cNvSpPr txBox="1"/>
            <p:nvPr/>
          </p:nvSpPr>
          <p:spPr>
            <a:xfrm>
              <a:off x="3807484" y="2010549"/>
              <a:ext cx="372218" cy="461665"/>
            </a:xfrm>
            <a:prstGeom prst="rect">
              <a:avLst/>
            </a:prstGeom>
            <a:noFill/>
          </p:spPr>
          <p:txBody>
            <a:bodyPr wrap="none" rtlCol="0">
              <a:spAutoFit/>
            </a:bodyPr>
            <a:lstStyle/>
            <a:p>
              <a:r>
                <a:rPr lang="en-AU" sz="2400" b="1" dirty="0" smtClean="0"/>
                <a:t>b</a:t>
              </a:r>
              <a:endParaRPr lang="en-AU" sz="2400" b="1" dirty="0"/>
            </a:p>
          </p:txBody>
        </p:sp>
      </p:grpSp>
      <p:cxnSp>
        <p:nvCxnSpPr>
          <p:cNvPr id="9" name="Straight Connector 8"/>
          <p:cNvCxnSpPr>
            <a:stCxn id="7" idx="3"/>
            <a:endCxn id="33" idx="0"/>
          </p:cNvCxnSpPr>
          <p:nvPr/>
        </p:nvCxnSpPr>
        <p:spPr>
          <a:xfrm flipH="1">
            <a:off x="5106532" y="3096902"/>
            <a:ext cx="636010" cy="2581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854754" y="3352800"/>
            <a:ext cx="506323" cy="506323"/>
            <a:chOff x="3733800" y="2008277"/>
            <a:chExt cx="506323" cy="506323"/>
          </a:xfrm>
          <a:solidFill>
            <a:schemeClr val="bg2"/>
          </a:solidFill>
        </p:grpSpPr>
        <p:sp>
          <p:nvSpPr>
            <p:cNvPr id="32" name="Oval 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3" name="TextBox 32"/>
            <p:cNvSpPr txBox="1"/>
            <p:nvPr/>
          </p:nvSpPr>
          <p:spPr>
            <a:xfrm>
              <a:off x="3807484" y="2010549"/>
              <a:ext cx="356188" cy="461665"/>
            </a:xfrm>
            <a:prstGeom prst="rect">
              <a:avLst/>
            </a:prstGeom>
            <a:noFill/>
          </p:spPr>
          <p:txBody>
            <a:bodyPr wrap="none" rtlCol="0">
              <a:spAutoFit/>
            </a:bodyPr>
            <a:lstStyle/>
            <a:p>
              <a:r>
                <a:rPr lang="en-AU" sz="2400" b="1" dirty="0" smtClean="0"/>
                <a:t>a</a:t>
              </a:r>
              <a:endParaRPr lang="en-AU" sz="2400" b="1" dirty="0"/>
            </a:p>
          </p:txBody>
        </p:sp>
      </p:grpSp>
      <p:cxnSp>
        <p:nvCxnSpPr>
          <p:cNvPr id="34" name="Straight Connector 33"/>
          <p:cNvCxnSpPr>
            <a:stCxn id="32" idx="3"/>
            <a:endCxn id="36" idx="7"/>
          </p:cNvCxnSpPr>
          <p:nvPr/>
        </p:nvCxnSpPr>
        <p:spPr>
          <a:xfrm flipH="1">
            <a:off x="4430148" y="3784974"/>
            <a:ext cx="498755" cy="35485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997974" y="4065677"/>
            <a:ext cx="506323" cy="506323"/>
            <a:chOff x="3733800" y="2008277"/>
            <a:chExt cx="506323" cy="506323"/>
          </a:xfrm>
          <a:solidFill>
            <a:schemeClr val="bg2"/>
          </a:solidFill>
        </p:grpSpPr>
        <p:sp>
          <p:nvSpPr>
            <p:cNvPr id="36" name="Oval 3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7" name="TextBox 36"/>
            <p:cNvSpPr txBox="1"/>
            <p:nvPr/>
          </p:nvSpPr>
          <p:spPr>
            <a:xfrm>
              <a:off x="3807484" y="2010549"/>
              <a:ext cx="372218" cy="461665"/>
            </a:xfrm>
            <a:prstGeom prst="rect">
              <a:avLst/>
            </a:prstGeom>
            <a:noFill/>
          </p:spPr>
          <p:txBody>
            <a:bodyPr wrap="none" rtlCol="0">
              <a:spAutoFit/>
            </a:bodyPr>
            <a:lstStyle/>
            <a:p>
              <a:r>
                <a:rPr lang="en-AU" sz="2400" b="1" dirty="0"/>
                <a:t>b</a:t>
              </a:r>
            </a:p>
          </p:txBody>
        </p:sp>
      </p:grpSp>
      <p:grpSp>
        <p:nvGrpSpPr>
          <p:cNvPr id="38" name="Group 37"/>
          <p:cNvGrpSpPr/>
          <p:nvPr/>
        </p:nvGrpSpPr>
        <p:grpSpPr>
          <a:xfrm>
            <a:off x="3254554" y="4980077"/>
            <a:ext cx="506323" cy="506323"/>
            <a:chOff x="3733800" y="2008277"/>
            <a:chExt cx="506323" cy="506323"/>
          </a:xfrm>
          <a:solidFill>
            <a:schemeClr val="bg2"/>
          </a:solidFill>
        </p:grpSpPr>
        <p:sp>
          <p:nvSpPr>
            <p:cNvPr id="39" name="Oval 3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0" name="TextBox 39"/>
            <p:cNvSpPr txBox="1"/>
            <p:nvPr/>
          </p:nvSpPr>
          <p:spPr>
            <a:xfrm>
              <a:off x="3807484" y="2010549"/>
              <a:ext cx="356188" cy="461665"/>
            </a:xfrm>
            <a:prstGeom prst="rect">
              <a:avLst/>
            </a:prstGeom>
            <a:noFill/>
          </p:spPr>
          <p:txBody>
            <a:bodyPr wrap="none" rtlCol="0">
              <a:spAutoFit/>
            </a:bodyPr>
            <a:lstStyle/>
            <a:p>
              <a:r>
                <a:rPr lang="en-AU" sz="2400" b="1" dirty="0" smtClean="0"/>
                <a:t>y</a:t>
              </a:r>
              <a:endParaRPr lang="en-AU" sz="2400" b="1" dirty="0"/>
            </a:p>
          </p:txBody>
        </p:sp>
      </p:grpSp>
      <p:cxnSp>
        <p:nvCxnSpPr>
          <p:cNvPr id="41" name="Straight Connector 40"/>
          <p:cNvCxnSpPr/>
          <p:nvPr/>
        </p:nvCxnSpPr>
        <p:spPr>
          <a:xfrm flipH="1">
            <a:off x="3596882" y="4495800"/>
            <a:ext cx="474776" cy="548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014039" y="5791527"/>
            <a:ext cx="506323" cy="506323"/>
            <a:chOff x="3733800" y="2008277"/>
            <a:chExt cx="506323" cy="506323"/>
          </a:xfrm>
          <a:solidFill>
            <a:schemeClr val="bg2"/>
          </a:solidFill>
        </p:grpSpPr>
        <p:sp>
          <p:nvSpPr>
            <p:cNvPr id="51" name="Oval 50"/>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2" name="TextBox 51"/>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53" name="Straight Connector 52"/>
          <p:cNvCxnSpPr>
            <a:stCxn id="39" idx="5"/>
          </p:cNvCxnSpPr>
          <p:nvPr/>
        </p:nvCxnSpPr>
        <p:spPr>
          <a:xfrm>
            <a:off x="3686728" y="5412251"/>
            <a:ext cx="400995" cy="4682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235754" y="4114800"/>
            <a:ext cx="506323" cy="506323"/>
            <a:chOff x="3733800" y="2008277"/>
            <a:chExt cx="506323" cy="506323"/>
          </a:xfrm>
          <a:solidFill>
            <a:schemeClr val="bg2"/>
          </a:solidFill>
        </p:grpSpPr>
        <p:sp>
          <p:nvSpPr>
            <p:cNvPr id="55" name="Oval 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6" name="TextBox 55"/>
            <p:cNvSpPr txBox="1"/>
            <p:nvPr/>
          </p:nvSpPr>
          <p:spPr>
            <a:xfrm>
              <a:off x="3807484" y="2010549"/>
              <a:ext cx="372218" cy="461665"/>
            </a:xfrm>
            <a:prstGeom prst="rect">
              <a:avLst/>
            </a:prstGeom>
            <a:noFill/>
          </p:spPr>
          <p:txBody>
            <a:bodyPr wrap="none" rtlCol="0">
              <a:spAutoFit/>
            </a:bodyPr>
            <a:lstStyle/>
            <a:p>
              <a:r>
                <a:rPr lang="en-AU" sz="2400" b="1" dirty="0" smtClean="0"/>
                <a:t>d</a:t>
              </a:r>
              <a:endParaRPr lang="en-AU" sz="2400" b="1" dirty="0"/>
            </a:p>
          </p:txBody>
        </p:sp>
      </p:grpSp>
      <p:grpSp>
        <p:nvGrpSpPr>
          <p:cNvPr id="58" name="Group 57"/>
          <p:cNvGrpSpPr/>
          <p:nvPr/>
        </p:nvGrpSpPr>
        <p:grpSpPr>
          <a:xfrm>
            <a:off x="4446677" y="5029527"/>
            <a:ext cx="506323" cy="506323"/>
            <a:chOff x="3733800" y="2008277"/>
            <a:chExt cx="506323" cy="506323"/>
          </a:xfrm>
          <a:solidFill>
            <a:schemeClr val="bg2"/>
          </a:solidFill>
        </p:grpSpPr>
        <p:sp>
          <p:nvSpPr>
            <p:cNvPr id="59" name="Oval 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0" name="TextBox 59"/>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61" name="Straight Connector 60"/>
          <p:cNvCxnSpPr>
            <a:stCxn id="55" idx="3"/>
          </p:cNvCxnSpPr>
          <p:nvPr/>
        </p:nvCxnSpPr>
        <p:spPr>
          <a:xfrm flipH="1">
            <a:off x="4837178" y="454697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235290" y="3810000"/>
            <a:ext cx="201987" cy="3298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302554" y="4114800"/>
            <a:ext cx="506323" cy="506323"/>
            <a:chOff x="3733800" y="2008277"/>
            <a:chExt cx="506323" cy="506323"/>
          </a:xfrm>
          <a:solidFill>
            <a:schemeClr val="bg2"/>
          </a:solidFill>
        </p:grpSpPr>
        <p:sp>
          <p:nvSpPr>
            <p:cNvPr id="67" name="Oval 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8" name="TextBox 67"/>
            <p:cNvSpPr txBox="1"/>
            <p:nvPr/>
          </p:nvSpPr>
          <p:spPr>
            <a:xfrm>
              <a:off x="3807484" y="2010549"/>
              <a:ext cx="372218" cy="461665"/>
            </a:xfrm>
            <a:prstGeom prst="rect">
              <a:avLst/>
            </a:prstGeom>
            <a:noFill/>
          </p:spPr>
          <p:txBody>
            <a:bodyPr wrap="none" rtlCol="0">
              <a:spAutoFit/>
            </a:bodyPr>
            <a:lstStyle/>
            <a:p>
              <a:r>
                <a:rPr lang="en-AU" sz="2400" b="1" dirty="0"/>
                <a:t>n</a:t>
              </a:r>
            </a:p>
          </p:txBody>
        </p:sp>
      </p:grpSp>
      <p:cxnSp>
        <p:nvCxnSpPr>
          <p:cNvPr id="69" name="Straight Connector 68"/>
          <p:cNvCxnSpPr>
            <a:stCxn id="32" idx="6"/>
            <a:endCxn id="67" idx="1"/>
          </p:cNvCxnSpPr>
          <p:nvPr/>
        </p:nvCxnSpPr>
        <p:spPr>
          <a:xfrm>
            <a:off x="5361077" y="3605962"/>
            <a:ext cx="1015626" cy="58298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5742077" y="4980077"/>
            <a:ext cx="506323" cy="506323"/>
            <a:chOff x="3733800" y="2008277"/>
            <a:chExt cx="506323" cy="506323"/>
          </a:xfrm>
          <a:solidFill>
            <a:schemeClr val="bg2"/>
          </a:solidFill>
        </p:grpSpPr>
        <p:sp>
          <p:nvSpPr>
            <p:cNvPr id="73" name="Oval 7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4" name="TextBox 73"/>
            <p:cNvSpPr txBox="1"/>
            <p:nvPr/>
          </p:nvSpPr>
          <p:spPr>
            <a:xfrm>
              <a:off x="3807484" y="2010549"/>
              <a:ext cx="356188" cy="461665"/>
            </a:xfrm>
            <a:prstGeom prst="rect">
              <a:avLst/>
            </a:prstGeom>
            <a:noFill/>
          </p:spPr>
          <p:txBody>
            <a:bodyPr wrap="none" rtlCol="0">
              <a:spAutoFit/>
            </a:bodyPr>
            <a:lstStyle/>
            <a:p>
              <a:r>
                <a:rPr lang="en-AU" sz="2400" b="1" dirty="0" smtClean="0"/>
                <a:t>k</a:t>
              </a:r>
              <a:endParaRPr lang="en-AU" sz="2400" b="1" dirty="0"/>
            </a:p>
          </p:txBody>
        </p:sp>
      </p:grpSp>
      <p:grpSp>
        <p:nvGrpSpPr>
          <p:cNvPr id="75" name="Group 74"/>
          <p:cNvGrpSpPr/>
          <p:nvPr/>
        </p:nvGrpSpPr>
        <p:grpSpPr>
          <a:xfrm>
            <a:off x="5031251" y="5818277"/>
            <a:ext cx="506323" cy="506323"/>
            <a:chOff x="3733800" y="2008277"/>
            <a:chExt cx="506323" cy="506323"/>
          </a:xfrm>
          <a:solidFill>
            <a:schemeClr val="bg2"/>
          </a:solidFill>
        </p:grpSpPr>
        <p:sp>
          <p:nvSpPr>
            <p:cNvPr id="76" name="Oval 75"/>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7" name="TextBox 76"/>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78" name="Straight Connector 77"/>
          <p:cNvCxnSpPr/>
          <p:nvPr/>
        </p:nvCxnSpPr>
        <p:spPr>
          <a:xfrm flipH="1">
            <a:off x="5437277" y="5488124"/>
            <a:ext cx="457201" cy="39236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7" idx="3"/>
          </p:cNvCxnSpPr>
          <p:nvPr/>
        </p:nvCxnSpPr>
        <p:spPr>
          <a:xfrm flipH="1">
            <a:off x="6114295" y="4546974"/>
            <a:ext cx="262408" cy="4973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7369354" y="3352800"/>
            <a:ext cx="506323" cy="506323"/>
            <a:chOff x="3733800" y="2008277"/>
            <a:chExt cx="506323" cy="506323"/>
          </a:xfrm>
          <a:solidFill>
            <a:schemeClr val="bg2"/>
          </a:solidFill>
        </p:grpSpPr>
        <p:sp>
          <p:nvSpPr>
            <p:cNvPr id="84" name="Oval 8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5" name="TextBox 84"/>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cxnSp>
        <p:nvCxnSpPr>
          <p:cNvPr id="86" name="Straight Connector 85"/>
          <p:cNvCxnSpPr>
            <a:stCxn id="7" idx="5"/>
            <a:endCxn id="84" idx="1"/>
          </p:cNvCxnSpPr>
          <p:nvPr/>
        </p:nvCxnSpPr>
        <p:spPr>
          <a:xfrm>
            <a:off x="6100567" y="3096902"/>
            <a:ext cx="1342936" cy="33004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7113677" y="4141877"/>
            <a:ext cx="506323" cy="506323"/>
            <a:chOff x="3733800" y="2008277"/>
            <a:chExt cx="506323" cy="506323"/>
          </a:xfrm>
          <a:solidFill>
            <a:schemeClr val="bg2"/>
          </a:solidFill>
        </p:grpSpPr>
        <p:sp>
          <p:nvSpPr>
            <p:cNvPr id="90" name="Oval 8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1" name="TextBox 90"/>
            <p:cNvSpPr txBox="1"/>
            <p:nvPr/>
          </p:nvSpPr>
          <p:spPr>
            <a:xfrm>
              <a:off x="3807484" y="2010549"/>
              <a:ext cx="356188" cy="461665"/>
            </a:xfrm>
            <a:prstGeom prst="rect">
              <a:avLst/>
            </a:prstGeom>
            <a:noFill/>
          </p:spPr>
          <p:txBody>
            <a:bodyPr wrap="none" rtlCol="0">
              <a:spAutoFit/>
            </a:bodyPr>
            <a:lstStyle/>
            <a:p>
              <a:r>
                <a:rPr lang="en-AU" sz="2400" b="1" dirty="0"/>
                <a:t>x</a:t>
              </a:r>
            </a:p>
          </p:txBody>
        </p:sp>
      </p:grpSp>
      <p:grpSp>
        <p:nvGrpSpPr>
          <p:cNvPr id="92" name="Group 91"/>
          <p:cNvGrpSpPr/>
          <p:nvPr/>
        </p:nvGrpSpPr>
        <p:grpSpPr>
          <a:xfrm>
            <a:off x="6429928" y="5056277"/>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95" name="Straight Connector 94"/>
          <p:cNvCxnSpPr/>
          <p:nvPr/>
        </p:nvCxnSpPr>
        <p:spPr>
          <a:xfrm flipH="1">
            <a:off x="6820429" y="457372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4" idx="4"/>
            <a:endCxn id="91" idx="0"/>
          </p:cNvCxnSpPr>
          <p:nvPr/>
        </p:nvCxnSpPr>
        <p:spPr>
          <a:xfrm flipH="1">
            <a:off x="7365455" y="3859123"/>
            <a:ext cx="257061"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332877" y="2693506"/>
            <a:ext cx="506323" cy="506323"/>
            <a:chOff x="3733800" y="2008277"/>
            <a:chExt cx="506323" cy="506323"/>
          </a:xfrm>
          <a:solidFill>
            <a:schemeClr val="bg2"/>
          </a:solidFill>
        </p:grpSpPr>
        <p:sp>
          <p:nvSpPr>
            <p:cNvPr id="100" name="Oval 9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1" name="TextBox 100"/>
            <p:cNvSpPr txBox="1"/>
            <p:nvPr/>
          </p:nvSpPr>
          <p:spPr>
            <a:xfrm>
              <a:off x="3807484" y="2010549"/>
              <a:ext cx="372218" cy="461665"/>
            </a:xfrm>
            <a:prstGeom prst="rect">
              <a:avLst/>
            </a:prstGeom>
            <a:noFill/>
          </p:spPr>
          <p:txBody>
            <a:bodyPr wrap="none" rtlCol="0">
              <a:spAutoFit/>
            </a:bodyPr>
            <a:lstStyle/>
            <a:p>
              <a:r>
                <a:rPr lang="en-AU" sz="2400" b="1" dirty="0"/>
                <a:t>d</a:t>
              </a:r>
            </a:p>
          </p:txBody>
        </p:sp>
      </p:grpSp>
      <p:grpSp>
        <p:nvGrpSpPr>
          <p:cNvPr id="102" name="Group 101"/>
          <p:cNvGrpSpPr/>
          <p:nvPr/>
        </p:nvGrpSpPr>
        <p:grpSpPr>
          <a:xfrm>
            <a:off x="8055154" y="3505200"/>
            <a:ext cx="506323" cy="506323"/>
            <a:chOff x="3733800" y="2008277"/>
            <a:chExt cx="506323" cy="506323"/>
          </a:xfrm>
          <a:solidFill>
            <a:schemeClr val="bg2"/>
          </a:solidFill>
        </p:grpSpPr>
        <p:sp>
          <p:nvSpPr>
            <p:cNvPr id="103" name="Oval 10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4" name="TextBox 103"/>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grpSp>
        <p:nvGrpSpPr>
          <p:cNvPr id="105" name="Group 104"/>
          <p:cNvGrpSpPr/>
          <p:nvPr/>
        </p:nvGrpSpPr>
        <p:grpSpPr>
          <a:xfrm>
            <a:off x="7799477" y="4294277"/>
            <a:ext cx="506323" cy="506323"/>
            <a:chOff x="3733800" y="2008277"/>
            <a:chExt cx="506323" cy="506323"/>
          </a:xfrm>
          <a:solidFill>
            <a:schemeClr val="bg2"/>
          </a:solidFill>
        </p:grpSpPr>
        <p:sp>
          <p:nvSpPr>
            <p:cNvPr id="106" name="Oval 10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7" name="TextBox 106"/>
            <p:cNvSpPr txBox="1"/>
            <p:nvPr/>
          </p:nvSpPr>
          <p:spPr>
            <a:xfrm>
              <a:off x="3807484" y="2010549"/>
              <a:ext cx="372218" cy="461665"/>
            </a:xfrm>
            <a:prstGeom prst="rect">
              <a:avLst/>
            </a:prstGeom>
            <a:noFill/>
          </p:spPr>
          <p:txBody>
            <a:bodyPr wrap="none" rtlCol="0">
              <a:spAutoFit/>
            </a:bodyPr>
            <a:lstStyle/>
            <a:p>
              <a:r>
                <a:rPr lang="en-AU" sz="2400" b="1" dirty="0"/>
                <a:t>g</a:t>
              </a:r>
            </a:p>
          </p:txBody>
        </p:sp>
      </p:grpSp>
      <p:cxnSp>
        <p:nvCxnSpPr>
          <p:cNvPr id="108" name="Straight Connector 107"/>
          <p:cNvCxnSpPr>
            <a:stCxn id="103" idx="4"/>
            <a:endCxn id="107" idx="0"/>
          </p:cNvCxnSpPr>
          <p:nvPr/>
        </p:nvCxnSpPr>
        <p:spPr>
          <a:xfrm flipH="1">
            <a:off x="8059270" y="4011523"/>
            <a:ext cx="249046"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0" idx="4"/>
            <a:endCxn id="104" idx="0"/>
          </p:cNvCxnSpPr>
          <p:nvPr/>
        </p:nvCxnSpPr>
        <p:spPr>
          <a:xfrm flipH="1">
            <a:off x="8314947" y="3199829"/>
            <a:ext cx="271092" cy="30764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7140754" y="5029200"/>
            <a:ext cx="506323" cy="506323"/>
            <a:chOff x="3733800" y="2008277"/>
            <a:chExt cx="506323" cy="506323"/>
          </a:xfrm>
          <a:solidFill>
            <a:schemeClr val="bg2"/>
          </a:solidFill>
        </p:grpSpPr>
        <p:sp>
          <p:nvSpPr>
            <p:cNvPr id="113" name="Oval 11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4" name="TextBox 11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5" name="Straight Connector 114"/>
          <p:cNvCxnSpPr>
            <a:stCxn id="106" idx="3"/>
          </p:cNvCxnSpPr>
          <p:nvPr/>
        </p:nvCxnSpPr>
        <p:spPr>
          <a:xfrm flipH="1">
            <a:off x="7493985" y="4726451"/>
            <a:ext cx="379641" cy="39408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8265186" y="5009142"/>
            <a:ext cx="506323" cy="506323"/>
            <a:chOff x="3733800" y="2008277"/>
            <a:chExt cx="506323" cy="506323"/>
          </a:xfrm>
          <a:solidFill>
            <a:schemeClr val="bg2"/>
          </a:solidFill>
        </p:grpSpPr>
        <p:sp>
          <p:nvSpPr>
            <p:cNvPr id="119" name="Oval 11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0" name="TextBox 119"/>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cxnSp>
        <p:nvCxnSpPr>
          <p:cNvPr id="121" name="Straight Connector 120"/>
          <p:cNvCxnSpPr>
            <a:stCxn id="106" idx="5"/>
            <a:endCxn id="120" idx="0"/>
          </p:cNvCxnSpPr>
          <p:nvPr/>
        </p:nvCxnSpPr>
        <p:spPr>
          <a:xfrm>
            <a:off x="8231651" y="4726451"/>
            <a:ext cx="285313" cy="28496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7600005" y="5789149"/>
            <a:ext cx="506323" cy="506323"/>
            <a:chOff x="3733800" y="2008277"/>
            <a:chExt cx="506323" cy="506323"/>
          </a:xfrm>
          <a:solidFill>
            <a:schemeClr val="bg2"/>
          </a:solidFill>
        </p:grpSpPr>
        <p:sp>
          <p:nvSpPr>
            <p:cNvPr id="125" name="Oval 124"/>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6" name="TextBox 125"/>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27" name="Straight Connector 126"/>
          <p:cNvCxnSpPr/>
          <p:nvPr/>
        </p:nvCxnSpPr>
        <p:spPr>
          <a:xfrm flipH="1">
            <a:off x="7953237" y="5444014"/>
            <a:ext cx="421070" cy="4364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176086" y="1752600"/>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1" name="TextBox 130"/>
            <p:cNvSpPr txBox="1"/>
            <p:nvPr/>
          </p:nvSpPr>
          <p:spPr>
            <a:xfrm>
              <a:off x="3807484" y="2010549"/>
              <a:ext cx="184731" cy="461665"/>
            </a:xfrm>
            <a:prstGeom prst="rect">
              <a:avLst/>
            </a:prstGeom>
            <a:noFill/>
          </p:spPr>
          <p:txBody>
            <a:bodyPr wrap="none" rtlCol="0">
              <a:spAutoFit/>
            </a:bodyPr>
            <a:lstStyle/>
            <a:p>
              <a:endParaRPr lang="en-AU" sz="2400" b="1" dirty="0"/>
            </a:p>
          </p:txBody>
        </p:sp>
      </p:grpSp>
      <p:cxnSp>
        <p:nvCxnSpPr>
          <p:cNvPr id="132" name="Straight Connector 131"/>
          <p:cNvCxnSpPr>
            <a:endCxn id="7" idx="7"/>
          </p:cNvCxnSpPr>
          <p:nvPr/>
        </p:nvCxnSpPr>
        <p:spPr>
          <a:xfrm flipH="1">
            <a:off x="6100567" y="2133600"/>
            <a:ext cx="1149203" cy="60527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0" idx="5"/>
          </p:cNvCxnSpPr>
          <p:nvPr/>
        </p:nvCxnSpPr>
        <p:spPr>
          <a:xfrm>
            <a:off x="7608260" y="2184774"/>
            <a:ext cx="842233" cy="55410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6075381" y="571500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grpSp>
        <p:nvGrpSpPr>
          <p:cNvPr id="142" name="Group 141"/>
          <p:cNvGrpSpPr/>
          <p:nvPr/>
        </p:nvGrpSpPr>
        <p:grpSpPr>
          <a:xfrm>
            <a:off x="6859132" y="6241845"/>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45" name="Straight Connector 144"/>
          <p:cNvCxnSpPr>
            <a:stCxn id="140" idx="5"/>
          </p:cNvCxnSpPr>
          <p:nvPr/>
        </p:nvCxnSpPr>
        <p:spPr>
          <a:xfrm>
            <a:off x="6507555" y="6147174"/>
            <a:ext cx="428696" cy="2183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5"/>
            <a:endCxn id="141" idx="0"/>
          </p:cNvCxnSpPr>
          <p:nvPr/>
        </p:nvCxnSpPr>
        <p:spPr>
          <a:xfrm>
            <a:off x="6174251" y="5412251"/>
            <a:ext cx="152908" cy="30502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235754" y="1143000"/>
            <a:ext cx="1774845" cy="369332"/>
          </a:xfrm>
          <a:prstGeom prst="rect">
            <a:avLst/>
          </a:prstGeom>
          <a:noFill/>
        </p:spPr>
        <p:txBody>
          <a:bodyPr wrap="none" rtlCol="0">
            <a:spAutoFit/>
          </a:bodyPr>
          <a:lstStyle/>
          <a:p>
            <a:r>
              <a:rPr lang="en-AU" b="1" dirty="0" smtClean="0">
                <a:solidFill>
                  <a:srgbClr val="FF0000"/>
                </a:solidFill>
              </a:rPr>
              <a:t>Search boxing</a:t>
            </a:r>
            <a:endParaRPr lang="en-AU" b="1" dirty="0">
              <a:solidFill>
                <a:srgbClr val="FF0000"/>
              </a:solidFill>
            </a:endParaRPr>
          </a:p>
        </p:txBody>
      </p:sp>
      <p:cxnSp>
        <p:nvCxnSpPr>
          <p:cNvPr id="110" name="Straight Arrow Connector 109"/>
          <p:cNvCxnSpPr/>
          <p:nvPr/>
        </p:nvCxnSpPr>
        <p:spPr>
          <a:xfrm>
            <a:off x="7493985" y="1424843"/>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5894478" y="2296810"/>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661645" y="3006036"/>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7194668" y="3836621"/>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3214531" y="4011523"/>
            <a:ext cx="546346"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1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err="1" smtClean="0">
                <a:latin typeface="Arial Black" panose="020B0A04020102020204" pitchFamily="34" charset="0"/>
              </a:rPr>
              <a:t>Trie</a:t>
            </a:r>
            <a:r>
              <a:rPr lang="en-AU" sz="2800" dirty="0" smtClean="0">
                <a:latin typeface="Arial Black" panose="020B0A04020102020204" pitchFamily="34" charset="0"/>
              </a:rPr>
              <a:t> Example: Search</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1"/>
            <a:ext cx="8081963" cy="1295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400" dirty="0" smtClean="0"/>
              <a:t>Searching a string:</a:t>
            </a:r>
          </a:p>
          <a:p>
            <a:r>
              <a:rPr lang="en-AU" sz="1800" dirty="0" smtClean="0">
                <a:solidFill>
                  <a:srgbClr val="800080"/>
                </a:solidFill>
                <a:latin typeface="txbtt"/>
              </a:rPr>
              <a:t>Start from the root node</a:t>
            </a:r>
          </a:p>
          <a:p>
            <a:r>
              <a:rPr lang="en-AU" sz="1800" dirty="0" smtClean="0">
                <a:solidFill>
                  <a:srgbClr val="800080"/>
                </a:solidFill>
                <a:latin typeface="txbtt"/>
              </a:rPr>
              <a:t>For each character c in the string (including $)</a:t>
            </a:r>
          </a:p>
          <a:p>
            <a:pPr lvl="1"/>
            <a:r>
              <a:rPr lang="en-AU" sz="1800" dirty="0" smtClean="0">
                <a:solidFill>
                  <a:srgbClr val="800080"/>
                </a:solidFill>
                <a:latin typeface="txbtt"/>
              </a:rPr>
              <a:t>If a node containing c exists</a:t>
            </a:r>
          </a:p>
          <a:p>
            <a:pPr lvl="2"/>
            <a:r>
              <a:rPr lang="en-AU" sz="1800" dirty="0" smtClean="0">
                <a:solidFill>
                  <a:srgbClr val="800080"/>
                </a:solidFill>
                <a:latin typeface="txbtt"/>
              </a:rPr>
              <a:t>Move to the node</a:t>
            </a:r>
          </a:p>
          <a:p>
            <a:pPr lvl="2"/>
            <a:r>
              <a:rPr lang="en-AU" sz="1800" dirty="0" smtClean="0">
                <a:solidFill>
                  <a:srgbClr val="800080"/>
                </a:solidFill>
                <a:latin typeface="txbtt"/>
              </a:rPr>
              <a:t>If c == $</a:t>
            </a:r>
          </a:p>
          <a:p>
            <a:pPr lvl="3"/>
            <a:r>
              <a:rPr lang="en-AU" sz="1800" dirty="0" smtClean="0">
                <a:solidFill>
                  <a:srgbClr val="800080"/>
                </a:solidFill>
                <a:latin typeface="txbtt"/>
              </a:rPr>
              <a:t>Return “found”</a:t>
            </a:r>
          </a:p>
          <a:p>
            <a:pPr lvl="1"/>
            <a:r>
              <a:rPr lang="en-AU" sz="1800" dirty="0" smtClean="0">
                <a:solidFill>
                  <a:srgbClr val="800080"/>
                </a:solidFill>
                <a:latin typeface="txbtt"/>
              </a:rPr>
              <a:t>Else </a:t>
            </a:r>
          </a:p>
          <a:p>
            <a:pPr lvl="2"/>
            <a:r>
              <a:rPr lang="en-AU" sz="1800" dirty="0" smtClean="0">
                <a:solidFill>
                  <a:srgbClr val="800080"/>
                </a:solidFill>
                <a:latin typeface="txbtt"/>
              </a:rPr>
              <a:t>Return “not found”</a:t>
            </a:r>
            <a:endParaRPr lang="en-AU" sz="1700" dirty="0">
              <a:solidFill>
                <a:srgbClr val="800080"/>
              </a:solidFill>
              <a:latin typeface="txbtt"/>
            </a:endParaRPr>
          </a:p>
        </p:txBody>
      </p:sp>
      <p:grpSp>
        <p:nvGrpSpPr>
          <p:cNvPr id="5" name="Group 4"/>
          <p:cNvGrpSpPr/>
          <p:nvPr/>
        </p:nvGrpSpPr>
        <p:grpSpPr>
          <a:xfrm>
            <a:off x="5668393" y="2664728"/>
            <a:ext cx="506323" cy="506323"/>
            <a:chOff x="3733800" y="2008277"/>
            <a:chExt cx="506323" cy="506323"/>
          </a:xfrm>
          <a:solidFill>
            <a:schemeClr val="bg2"/>
          </a:solidFill>
        </p:grpSpPr>
        <p:sp>
          <p:nvSpPr>
            <p:cNvPr id="7" name="Oval 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 name="TextBox 7"/>
            <p:cNvSpPr txBox="1"/>
            <p:nvPr/>
          </p:nvSpPr>
          <p:spPr>
            <a:xfrm>
              <a:off x="3807484" y="2010549"/>
              <a:ext cx="372218" cy="461665"/>
            </a:xfrm>
            <a:prstGeom prst="rect">
              <a:avLst/>
            </a:prstGeom>
            <a:noFill/>
          </p:spPr>
          <p:txBody>
            <a:bodyPr wrap="none" rtlCol="0">
              <a:spAutoFit/>
            </a:bodyPr>
            <a:lstStyle/>
            <a:p>
              <a:r>
                <a:rPr lang="en-AU" sz="2400" b="1" dirty="0" smtClean="0"/>
                <a:t>b</a:t>
              </a:r>
              <a:endParaRPr lang="en-AU" sz="2400" b="1" dirty="0"/>
            </a:p>
          </p:txBody>
        </p:sp>
      </p:grpSp>
      <p:cxnSp>
        <p:nvCxnSpPr>
          <p:cNvPr id="9" name="Straight Connector 8"/>
          <p:cNvCxnSpPr>
            <a:stCxn id="7" idx="3"/>
            <a:endCxn id="33" idx="0"/>
          </p:cNvCxnSpPr>
          <p:nvPr/>
        </p:nvCxnSpPr>
        <p:spPr>
          <a:xfrm flipH="1">
            <a:off x="5106532" y="3096902"/>
            <a:ext cx="636010" cy="2581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854754" y="3352800"/>
            <a:ext cx="506323" cy="506323"/>
            <a:chOff x="3733800" y="2008277"/>
            <a:chExt cx="506323" cy="506323"/>
          </a:xfrm>
          <a:solidFill>
            <a:schemeClr val="bg2"/>
          </a:solidFill>
        </p:grpSpPr>
        <p:sp>
          <p:nvSpPr>
            <p:cNvPr id="32" name="Oval 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3" name="TextBox 32"/>
            <p:cNvSpPr txBox="1"/>
            <p:nvPr/>
          </p:nvSpPr>
          <p:spPr>
            <a:xfrm>
              <a:off x="3807484" y="2010549"/>
              <a:ext cx="356188" cy="461665"/>
            </a:xfrm>
            <a:prstGeom prst="rect">
              <a:avLst/>
            </a:prstGeom>
            <a:noFill/>
          </p:spPr>
          <p:txBody>
            <a:bodyPr wrap="none" rtlCol="0">
              <a:spAutoFit/>
            </a:bodyPr>
            <a:lstStyle/>
            <a:p>
              <a:r>
                <a:rPr lang="en-AU" sz="2400" b="1" dirty="0" smtClean="0"/>
                <a:t>a</a:t>
              </a:r>
              <a:endParaRPr lang="en-AU" sz="2400" b="1" dirty="0"/>
            </a:p>
          </p:txBody>
        </p:sp>
      </p:grpSp>
      <p:cxnSp>
        <p:nvCxnSpPr>
          <p:cNvPr id="34" name="Straight Connector 33"/>
          <p:cNvCxnSpPr>
            <a:stCxn id="32" idx="3"/>
            <a:endCxn id="36" idx="7"/>
          </p:cNvCxnSpPr>
          <p:nvPr/>
        </p:nvCxnSpPr>
        <p:spPr>
          <a:xfrm flipH="1">
            <a:off x="4430148" y="3784974"/>
            <a:ext cx="498755" cy="35485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997974" y="4065677"/>
            <a:ext cx="506323" cy="506323"/>
            <a:chOff x="3733800" y="2008277"/>
            <a:chExt cx="506323" cy="506323"/>
          </a:xfrm>
          <a:solidFill>
            <a:schemeClr val="bg2"/>
          </a:solidFill>
        </p:grpSpPr>
        <p:sp>
          <p:nvSpPr>
            <p:cNvPr id="36" name="Oval 3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7" name="TextBox 36"/>
            <p:cNvSpPr txBox="1"/>
            <p:nvPr/>
          </p:nvSpPr>
          <p:spPr>
            <a:xfrm>
              <a:off x="3807484" y="2010549"/>
              <a:ext cx="372218" cy="461665"/>
            </a:xfrm>
            <a:prstGeom prst="rect">
              <a:avLst/>
            </a:prstGeom>
            <a:noFill/>
          </p:spPr>
          <p:txBody>
            <a:bodyPr wrap="none" rtlCol="0">
              <a:spAutoFit/>
            </a:bodyPr>
            <a:lstStyle/>
            <a:p>
              <a:r>
                <a:rPr lang="en-AU" sz="2400" b="1" dirty="0"/>
                <a:t>b</a:t>
              </a:r>
            </a:p>
          </p:txBody>
        </p:sp>
      </p:grpSp>
      <p:grpSp>
        <p:nvGrpSpPr>
          <p:cNvPr id="38" name="Group 37"/>
          <p:cNvGrpSpPr/>
          <p:nvPr/>
        </p:nvGrpSpPr>
        <p:grpSpPr>
          <a:xfrm>
            <a:off x="3254554" y="4980077"/>
            <a:ext cx="506323" cy="506323"/>
            <a:chOff x="3733800" y="2008277"/>
            <a:chExt cx="506323" cy="506323"/>
          </a:xfrm>
          <a:solidFill>
            <a:schemeClr val="bg2"/>
          </a:solidFill>
        </p:grpSpPr>
        <p:sp>
          <p:nvSpPr>
            <p:cNvPr id="39" name="Oval 3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0" name="TextBox 39"/>
            <p:cNvSpPr txBox="1"/>
            <p:nvPr/>
          </p:nvSpPr>
          <p:spPr>
            <a:xfrm>
              <a:off x="3807484" y="2010549"/>
              <a:ext cx="356188" cy="461665"/>
            </a:xfrm>
            <a:prstGeom prst="rect">
              <a:avLst/>
            </a:prstGeom>
            <a:noFill/>
          </p:spPr>
          <p:txBody>
            <a:bodyPr wrap="none" rtlCol="0">
              <a:spAutoFit/>
            </a:bodyPr>
            <a:lstStyle/>
            <a:p>
              <a:r>
                <a:rPr lang="en-AU" sz="2400" b="1" dirty="0" smtClean="0"/>
                <a:t>y</a:t>
              </a:r>
              <a:endParaRPr lang="en-AU" sz="2400" b="1" dirty="0"/>
            </a:p>
          </p:txBody>
        </p:sp>
      </p:grpSp>
      <p:cxnSp>
        <p:nvCxnSpPr>
          <p:cNvPr id="41" name="Straight Connector 40"/>
          <p:cNvCxnSpPr/>
          <p:nvPr/>
        </p:nvCxnSpPr>
        <p:spPr>
          <a:xfrm flipH="1">
            <a:off x="3596882" y="4495800"/>
            <a:ext cx="474776" cy="548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014039" y="5791527"/>
            <a:ext cx="506323" cy="506323"/>
            <a:chOff x="3733800" y="2008277"/>
            <a:chExt cx="506323" cy="506323"/>
          </a:xfrm>
          <a:solidFill>
            <a:schemeClr val="bg2"/>
          </a:solidFill>
        </p:grpSpPr>
        <p:sp>
          <p:nvSpPr>
            <p:cNvPr id="51" name="Oval 50"/>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2" name="TextBox 51"/>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53" name="Straight Connector 52"/>
          <p:cNvCxnSpPr>
            <a:stCxn id="39" idx="5"/>
          </p:cNvCxnSpPr>
          <p:nvPr/>
        </p:nvCxnSpPr>
        <p:spPr>
          <a:xfrm>
            <a:off x="3686728" y="5412251"/>
            <a:ext cx="400995" cy="4682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235754" y="4114800"/>
            <a:ext cx="506323" cy="506323"/>
            <a:chOff x="3733800" y="2008277"/>
            <a:chExt cx="506323" cy="506323"/>
          </a:xfrm>
          <a:solidFill>
            <a:schemeClr val="bg2"/>
          </a:solidFill>
        </p:grpSpPr>
        <p:sp>
          <p:nvSpPr>
            <p:cNvPr id="55" name="Oval 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6" name="TextBox 55"/>
            <p:cNvSpPr txBox="1"/>
            <p:nvPr/>
          </p:nvSpPr>
          <p:spPr>
            <a:xfrm>
              <a:off x="3807484" y="2010549"/>
              <a:ext cx="372218" cy="461665"/>
            </a:xfrm>
            <a:prstGeom prst="rect">
              <a:avLst/>
            </a:prstGeom>
            <a:noFill/>
          </p:spPr>
          <p:txBody>
            <a:bodyPr wrap="none" rtlCol="0">
              <a:spAutoFit/>
            </a:bodyPr>
            <a:lstStyle/>
            <a:p>
              <a:r>
                <a:rPr lang="en-AU" sz="2400" b="1" dirty="0" smtClean="0"/>
                <a:t>d</a:t>
              </a:r>
              <a:endParaRPr lang="en-AU" sz="2400" b="1" dirty="0"/>
            </a:p>
          </p:txBody>
        </p:sp>
      </p:grpSp>
      <p:grpSp>
        <p:nvGrpSpPr>
          <p:cNvPr id="58" name="Group 57"/>
          <p:cNvGrpSpPr/>
          <p:nvPr/>
        </p:nvGrpSpPr>
        <p:grpSpPr>
          <a:xfrm>
            <a:off x="4446677" y="5029527"/>
            <a:ext cx="506323" cy="506323"/>
            <a:chOff x="3733800" y="2008277"/>
            <a:chExt cx="506323" cy="506323"/>
          </a:xfrm>
          <a:solidFill>
            <a:schemeClr val="bg2"/>
          </a:solidFill>
        </p:grpSpPr>
        <p:sp>
          <p:nvSpPr>
            <p:cNvPr id="59" name="Oval 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0" name="TextBox 59"/>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61" name="Straight Connector 60"/>
          <p:cNvCxnSpPr>
            <a:stCxn id="55" idx="3"/>
          </p:cNvCxnSpPr>
          <p:nvPr/>
        </p:nvCxnSpPr>
        <p:spPr>
          <a:xfrm flipH="1">
            <a:off x="4837178" y="454697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235290" y="3810000"/>
            <a:ext cx="201987" cy="3298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302554" y="4114800"/>
            <a:ext cx="506323" cy="506323"/>
            <a:chOff x="3733800" y="2008277"/>
            <a:chExt cx="506323" cy="506323"/>
          </a:xfrm>
          <a:solidFill>
            <a:schemeClr val="bg2"/>
          </a:solidFill>
        </p:grpSpPr>
        <p:sp>
          <p:nvSpPr>
            <p:cNvPr id="67" name="Oval 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8" name="TextBox 67"/>
            <p:cNvSpPr txBox="1"/>
            <p:nvPr/>
          </p:nvSpPr>
          <p:spPr>
            <a:xfrm>
              <a:off x="3807484" y="2010549"/>
              <a:ext cx="372218" cy="461665"/>
            </a:xfrm>
            <a:prstGeom prst="rect">
              <a:avLst/>
            </a:prstGeom>
            <a:noFill/>
          </p:spPr>
          <p:txBody>
            <a:bodyPr wrap="none" rtlCol="0">
              <a:spAutoFit/>
            </a:bodyPr>
            <a:lstStyle/>
            <a:p>
              <a:r>
                <a:rPr lang="en-AU" sz="2400" b="1" dirty="0"/>
                <a:t>n</a:t>
              </a:r>
            </a:p>
          </p:txBody>
        </p:sp>
      </p:grpSp>
      <p:cxnSp>
        <p:nvCxnSpPr>
          <p:cNvPr id="69" name="Straight Connector 68"/>
          <p:cNvCxnSpPr>
            <a:stCxn id="32" idx="6"/>
            <a:endCxn id="67" idx="1"/>
          </p:cNvCxnSpPr>
          <p:nvPr/>
        </p:nvCxnSpPr>
        <p:spPr>
          <a:xfrm>
            <a:off x="5361077" y="3605962"/>
            <a:ext cx="1015626" cy="58298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5742077" y="4980077"/>
            <a:ext cx="506323" cy="506323"/>
            <a:chOff x="3733800" y="2008277"/>
            <a:chExt cx="506323" cy="506323"/>
          </a:xfrm>
          <a:solidFill>
            <a:schemeClr val="bg2"/>
          </a:solidFill>
        </p:grpSpPr>
        <p:sp>
          <p:nvSpPr>
            <p:cNvPr id="73" name="Oval 7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4" name="TextBox 73"/>
            <p:cNvSpPr txBox="1"/>
            <p:nvPr/>
          </p:nvSpPr>
          <p:spPr>
            <a:xfrm>
              <a:off x="3807484" y="2010549"/>
              <a:ext cx="356188" cy="461665"/>
            </a:xfrm>
            <a:prstGeom prst="rect">
              <a:avLst/>
            </a:prstGeom>
            <a:noFill/>
          </p:spPr>
          <p:txBody>
            <a:bodyPr wrap="none" rtlCol="0">
              <a:spAutoFit/>
            </a:bodyPr>
            <a:lstStyle/>
            <a:p>
              <a:r>
                <a:rPr lang="en-AU" sz="2400" b="1" dirty="0" smtClean="0"/>
                <a:t>k</a:t>
              </a:r>
              <a:endParaRPr lang="en-AU" sz="2400" b="1" dirty="0"/>
            </a:p>
          </p:txBody>
        </p:sp>
      </p:grpSp>
      <p:grpSp>
        <p:nvGrpSpPr>
          <p:cNvPr id="75" name="Group 74"/>
          <p:cNvGrpSpPr/>
          <p:nvPr/>
        </p:nvGrpSpPr>
        <p:grpSpPr>
          <a:xfrm>
            <a:off x="5031251" y="5818277"/>
            <a:ext cx="506323" cy="506323"/>
            <a:chOff x="3733800" y="2008277"/>
            <a:chExt cx="506323" cy="506323"/>
          </a:xfrm>
          <a:solidFill>
            <a:schemeClr val="bg2"/>
          </a:solidFill>
        </p:grpSpPr>
        <p:sp>
          <p:nvSpPr>
            <p:cNvPr id="76" name="Oval 75"/>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7" name="TextBox 76"/>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78" name="Straight Connector 77"/>
          <p:cNvCxnSpPr/>
          <p:nvPr/>
        </p:nvCxnSpPr>
        <p:spPr>
          <a:xfrm flipH="1">
            <a:off x="5437277" y="5488124"/>
            <a:ext cx="457201" cy="39236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7" idx="3"/>
          </p:cNvCxnSpPr>
          <p:nvPr/>
        </p:nvCxnSpPr>
        <p:spPr>
          <a:xfrm flipH="1">
            <a:off x="6114295" y="4546974"/>
            <a:ext cx="262408" cy="4973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7369354" y="3352800"/>
            <a:ext cx="506323" cy="506323"/>
            <a:chOff x="3733800" y="2008277"/>
            <a:chExt cx="506323" cy="506323"/>
          </a:xfrm>
          <a:solidFill>
            <a:schemeClr val="bg2"/>
          </a:solidFill>
        </p:grpSpPr>
        <p:sp>
          <p:nvSpPr>
            <p:cNvPr id="84" name="Oval 8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5" name="TextBox 84"/>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cxnSp>
        <p:nvCxnSpPr>
          <p:cNvPr id="86" name="Straight Connector 85"/>
          <p:cNvCxnSpPr>
            <a:stCxn id="7" idx="5"/>
            <a:endCxn id="84" idx="1"/>
          </p:cNvCxnSpPr>
          <p:nvPr/>
        </p:nvCxnSpPr>
        <p:spPr>
          <a:xfrm>
            <a:off x="6100567" y="3096902"/>
            <a:ext cx="1342936" cy="33004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7113677" y="4141877"/>
            <a:ext cx="506323" cy="506323"/>
            <a:chOff x="3733800" y="2008277"/>
            <a:chExt cx="506323" cy="506323"/>
          </a:xfrm>
          <a:solidFill>
            <a:schemeClr val="bg2"/>
          </a:solidFill>
        </p:grpSpPr>
        <p:sp>
          <p:nvSpPr>
            <p:cNvPr id="90" name="Oval 8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1" name="TextBox 90"/>
            <p:cNvSpPr txBox="1"/>
            <p:nvPr/>
          </p:nvSpPr>
          <p:spPr>
            <a:xfrm>
              <a:off x="3807484" y="2010549"/>
              <a:ext cx="356188" cy="461665"/>
            </a:xfrm>
            <a:prstGeom prst="rect">
              <a:avLst/>
            </a:prstGeom>
            <a:noFill/>
          </p:spPr>
          <p:txBody>
            <a:bodyPr wrap="none" rtlCol="0">
              <a:spAutoFit/>
            </a:bodyPr>
            <a:lstStyle/>
            <a:p>
              <a:r>
                <a:rPr lang="en-AU" sz="2400" b="1" dirty="0"/>
                <a:t>x</a:t>
              </a:r>
            </a:p>
          </p:txBody>
        </p:sp>
      </p:grpSp>
      <p:grpSp>
        <p:nvGrpSpPr>
          <p:cNvPr id="92" name="Group 91"/>
          <p:cNvGrpSpPr/>
          <p:nvPr/>
        </p:nvGrpSpPr>
        <p:grpSpPr>
          <a:xfrm>
            <a:off x="6429928" y="5056277"/>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95" name="Straight Connector 94"/>
          <p:cNvCxnSpPr/>
          <p:nvPr/>
        </p:nvCxnSpPr>
        <p:spPr>
          <a:xfrm flipH="1">
            <a:off x="6820429" y="457372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4" idx="4"/>
            <a:endCxn id="91" idx="0"/>
          </p:cNvCxnSpPr>
          <p:nvPr/>
        </p:nvCxnSpPr>
        <p:spPr>
          <a:xfrm flipH="1">
            <a:off x="7365455" y="3859123"/>
            <a:ext cx="257061"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332877" y="2693506"/>
            <a:ext cx="506323" cy="506323"/>
            <a:chOff x="3733800" y="2008277"/>
            <a:chExt cx="506323" cy="506323"/>
          </a:xfrm>
          <a:solidFill>
            <a:schemeClr val="bg2"/>
          </a:solidFill>
        </p:grpSpPr>
        <p:sp>
          <p:nvSpPr>
            <p:cNvPr id="100" name="Oval 9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1" name="TextBox 100"/>
            <p:cNvSpPr txBox="1"/>
            <p:nvPr/>
          </p:nvSpPr>
          <p:spPr>
            <a:xfrm>
              <a:off x="3807484" y="2010549"/>
              <a:ext cx="372218" cy="461665"/>
            </a:xfrm>
            <a:prstGeom prst="rect">
              <a:avLst/>
            </a:prstGeom>
            <a:noFill/>
          </p:spPr>
          <p:txBody>
            <a:bodyPr wrap="none" rtlCol="0">
              <a:spAutoFit/>
            </a:bodyPr>
            <a:lstStyle/>
            <a:p>
              <a:r>
                <a:rPr lang="en-AU" sz="2400" b="1" dirty="0"/>
                <a:t>d</a:t>
              </a:r>
            </a:p>
          </p:txBody>
        </p:sp>
      </p:grpSp>
      <p:grpSp>
        <p:nvGrpSpPr>
          <p:cNvPr id="102" name="Group 101"/>
          <p:cNvGrpSpPr/>
          <p:nvPr/>
        </p:nvGrpSpPr>
        <p:grpSpPr>
          <a:xfrm>
            <a:off x="8055154" y="3505200"/>
            <a:ext cx="506323" cy="506323"/>
            <a:chOff x="3733800" y="2008277"/>
            <a:chExt cx="506323" cy="506323"/>
          </a:xfrm>
          <a:solidFill>
            <a:schemeClr val="bg2"/>
          </a:solidFill>
        </p:grpSpPr>
        <p:sp>
          <p:nvSpPr>
            <p:cNvPr id="103" name="Oval 10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4" name="TextBox 103"/>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grpSp>
        <p:nvGrpSpPr>
          <p:cNvPr id="105" name="Group 104"/>
          <p:cNvGrpSpPr/>
          <p:nvPr/>
        </p:nvGrpSpPr>
        <p:grpSpPr>
          <a:xfrm>
            <a:off x="7799477" y="4294277"/>
            <a:ext cx="506323" cy="506323"/>
            <a:chOff x="3733800" y="2008277"/>
            <a:chExt cx="506323" cy="506323"/>
          </a:xfrm>
          <a:solidFill>
            <a:schemeClr val="bg2"/>
          </a:solidFill>
        </p:grpSpPr>
        <p:sp>
          <p:nvSpPr>
            <p:cNvPr id="106" name="Oval 10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7" name="TextBox 106"/>
            <p:cNvSpPr txBox="1"/>
            <p:nvPr/>
          </p:nvSpPr>
          <p:spPr>
            <a:xfrm>
              <a:off x="3807484" y="2010549"/>
              <a:ext cx="372218" cy="461665"/>
            </a:xfrm>
            <a:prstGeom prst="rect">
              <a:avLst/>
            </a:prstGeom>
            <a:noFill/>
          </p:spPr>
          <p:txBody>
            <a:bodyPr wrap="none" rtlCol="0">
              <a:spAutoFit/>
            </a:bodyPr>
            <a:lstStyle/>
            <a:p>
              <a:r>
                <a:rPr lang="en-AU" sz="2400" b="1" dirty="0"/>
                <a:t>g</a:t>
              </a:r>
            </a:p>
          </p:txBody>
        </p:sp>
      </p:grpSp>
      <p:cxnSp>
        <p:nvCxnSpPr>
          <p:cNvPr id="108" name="Straight Connector 107"/>
          <p:cNvCxnSpPr>
            <a:stCxn id="103" idx="4"/>
            <a:endCxn id="107" idx="0"/>
          </p:cNvCxnSpPr>
          <p:nvPr/>
        </p:nvCxnSpPr>
        <p:spPr>
          <a:xfrm flipH="1">
            <a:off x="8059270" y="4011523"/>
            <a:ext cx="249046"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0" idx="4"/>
            <a:endCxn id="104" idx="0"/>
          </p:cNvCxnSpPr>
          <p:nvPr/>
        </p:nvCxnSpPr>
        <p:spPr>
          <a:xfrm flipH="1">
            <a:off x="8314947" y="3199829"/>
            <a:ext cx="271092" cy="30764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7140754" y="5029200"/>
            <a:ext cx="506323" cy="506323"/>
            <a:chOff x="3733800" y="2008277"/>
            <a:chExt cx="506323" cy="506323"/>
          </a:xfrm>
          <a:solidFill>
            <a:schemeClr val="bg2"/>
          </a:solidFill>
        </p:grpSpPr>
        <p:sp>
          <p:nvSpPr>
            <p:cNvPr id="113" name="Oval 11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4" name="TextBox 11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5" name="Straight Connector 114"/>
          <p:cNvCxnSpPr>
            <a:stCxn id="106" idx="3"/>
          </p:cNvCxnSpPr>
          <p:nvPr/>
        </p:nvCxnSpPr>
        <p:spPr>
          <a:xfrm flipH="1">
            <a:off x="7493985" y="4726451"/>
            <a:ext cx="379641" cy="39408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8265186" y="5009142"/>
            <a:ext cx="506323" cy="506323"/>
            <a:chOff x="3733800" y="2008277"/>
            <a:chExt cx="506323" cy="506323"/>
          </a:xfrm>
          <a:solidFill>
            <a:schemeClr val="bg2"/>
          </a:solidFill>
        </p:grpSpPr>
        <p:sp>
          <p:nvSpPr>
            <p:cNvPr id="119" name="Oval 11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0" name="TextBox 119"/>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cxnSp>
        <p:nvCxnSpPr>
          <p:cNvPr id="121" name="Straight Connector 120"/>
          <p:cNvCxnSpPr>
            <a:stCxn id="106" idx="5"/>
            <a:endCxn id="120" idx="0"/>
          </p:cNvCxnSpPr>
          <p:nvPr/>
        </p:nvCxnSpPr>
        <p:spPr>
          <a:xfrm>
            <a:off x="8231651" y="4726451"/>
            <a:ext cx="285313" cy="28496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7600005" y="5789149"/>
            <a:ext cx="506323" cy="506323"/>
            <a:chOff x="3733800" y="2008277"/>
            <a:chExt cx="506323" cy="506323"/>
          </a:xfrm>
          <a:solidFill>
            <a:schemeClr val="bg2"/>
          </a:solidFill>
        </p:grpSpPr>
        <p:sp>
          <p:nvSpPr>
            <p:cNvPr id="125" name="Oval 124"/>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6" name="TextBox 125"/>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27" name="Straight Connector 126"/>
          <p:cNvCxnSpPr/>
          <p:nvPr/>
        </p:nvCxnSpPr>
        <p:spPr>
          <a:xfrm flipH="1">
            <a:off x="7953237" y="5444014"/>
            <a:ext cx="421070" cy="4364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176086" y="1752600"/>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1" name="TextBox 130"/>
            <p:cNvSpPr txBox="1"/>
            <p:nvPr/>
          </p:nvSpPr>
          <p:spPr>
            <a:xfrm>
              <a:off x="3807484" y="2010549"/>
              <a:ext cx="184731" cy="461665"/>
            </a:xfrm>
            <a:prstGeom prst="rect">
              <a:avLst/>
            </a:prstGeom>
            <a:noFill/>
          </p:spPr>
          <p:txBody>
            <a:bodyPr wrap="none" rtlCol="0">
              <a:spAutoFit/>
            </a:bodyPr>
            <a:lstStyle/>
            <a:p>
              <a:endParaRPr lang="en-AU" sz="2400" b="1" dirty="0"/>
            </a:p>
          </p:txBody>
        </p:sp>
      </p:grpSp>
      <p:cxnSp>
        <p:nvCxnSpPr>
          <p:cNvPr id="132" name="Straight Connector 131"/>
          <p:cNvCxnSpPr>
            <a:endCxn id="7" idx="7"/>
          </p:cNvCxnSpPr>
          <p:nvPr/>
        </p:nvCxnSpPr>
        <p:spPr>
          <a:xfrm flipH="1">
            <a:off x="6100567" y="2133600"/>
            <a:ext cx="1149203" cy="60527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0" idx="5"/>
          </p:cNvCxnSpPr>
          <p:nvPr/>
        </p:nvCxnSpPr>
        <p:spPr>
          <a:xfrm>
            <a:off x="7608260" y="2184774"/>
            <a:ext cx="842233" cy="55410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6075381" y="571500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grpSp>
        <p:nvGrpSpPr>
          <p:cNvPr id="142" name="Group 141"/>
          <p:cNvGrpSpPr/>
          <p:nvPr/>
        </p:nvGrpSpPr>
        <p:grpSpPr>
          <a:xfrm>
            <a:off x="6859132" y="6241845"/>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45" name="Straight Connector 144"/>
          <p:cNvCxnSpPr>
            <a:stCxn id="140" idx="5"/>
          </p:cNvCxnSpPr>
          <p:nvPr/>
        </p:nvCxnSpPr>
        <p:spPr>
          <a:xfrm>
            <a:off x="6507555" y="6147174"/>
            <a:ext cx="428696" cy="2183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5"/>
            <a:endCxn id="141" idx="0"/>
          </p:cNvCxnSpPr>
          <p:nvPr/>
        </p:nvCxnSpPr>
        <p:spPr>
          <a:xfrm>
            <a:off x="6174251" y="5412251"/>
            <a:ext cx="152908" cy="30502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235754" y="1143000"/>
            <a:ext cx="1428596" cy="369332"/>
          </a:xfrm>
          <a:prstGeom prst="rect">
            <a:avLst/>
          </a:prstGeom>
          <a:noFill/>
        </p:spPr>
        <p:txBody>
          <a:bodyPr wrap="none" rtlCol="0">
            <a:spAutoFit/>
          </a:bodyPr>
          <a:lstStyle/>
          <a:p>
            <a:r>
              <a:rPr lang="en-AU" b="1" dirty="0" smtClean="0">
                <a:solidFill>
                  <a:srgbClr val="FF0000"/>
                </a:solidFill>
              </a:rPr>
              <a:t>Search ban</a:t>
            </a:r>
            <a:endParaRPr lang="en-AU" b="1" dirty="0">
              <a:solidFill>
                <a:srgbClr val="FF0000"/>
              </a:solidFill>
            </a:endParaRPr>
          </a:p>
        </p:txBody>
      </p:sp>
      <p:cxnSp>
        <p:nvCxnSpPr>
          <p:cNvPr id="110" name="Straight Arrow Connector 109"/>
          <p:cNvCxnSpPr/>
          <p:nvPr/>
        </p:nvCxnSpPr>
        <p:spPr>
          <a:xfrm>
            <a:off x="7493985" y="1424843"/>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5894478" y="2296810"/>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4895448" y="3034814"/>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6468910" y="3784771"/>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3214531" y="4011523"/>
            <a:ext cx="546346"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3" name="Content Placeholder 3"/>
          <p:cNvSpPr txBox="1">
            <a:spLocks/>
          </p:cNvSpPr>
          <p:nvPr/>
        </p:nvSpPr>
        <p:spPr>
          <a:xfrm>
            <a:off x="304799" y="4196826"/>
            <a:ext cx="2909731" cy="195034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solidFill>
                  <a:srgbClr val="FF0000"/>
                </a:solidFill>
                <a:highlight>
                  <a:srgbClr val="FFFFFF"/>
                </a:highlight>
              </a:rPr>
              <a:t>Time Complexity:</a:t>
            </a:r>
          </a:p>
          <a:p>
            <a:r>
              <a:rPr lang="en-AU" sz="1600" dirty="0" smtClean="0">
                <a:highlight>
                  <a:srgbClr val="FFFFFF"/>
                </a:highlight>
              </a:rPr>
              <a:t>For loop runs O(M) times.</a:t>
            </a:r>
          </a:p>
          <a:p>
            <a:r>
              <a:rPr lang="en-AU" sz="1600" dirty="0" smtClean="0">
                <a:highlight>
                  <a:srgbClr val="FFFFFF"/>
                </a:highlight>
              </a:rPr>
              <a:t>Time to check if a node containing c exists?</a:t>
            </a:r>
          </a:p>
          <a:p>
            <a:pPr lvl="1"/>
            <a:r>
              <a:rPr lang="en-AU" sz="1100" dirty="0" smtClean="0">
                <a:highlight>
                  <a:srgbClr val="FFFFFF"/>
                </a:highlight>
              </a:rPr>
              <a:t> O(1) if using an array implementation (e.g., direct-</a:t>
            </a:r>
            <a:r>
              <a:rPr lang="en-AU" sz="1100" dirty="0" err="1" smtClean="0">
                <a:highlight>
                  <a:srgbClr val="FFFFFF"/>
                </a:highlight>
              </a:rPr>
              <a:t>addresing</a:t>
            </a:r>
            <a:r>
              <a:rPr lang="en-AU" sz="1100" dirty="0" smtClean="0">
                <a:highlight>
                  <a:srgbClr val="FFFFFF"/>
                </a:highlight>
              </a:rPr>
              <a:t>) </a:t>
            </a:r>
          </a:p>
          <a:p>
            <a:pPr marL="0" indent="0">
              <a:buNone/>
            </a:pPr>
            <a:endParaRPr lang="en-AU" sz="1800" dirty="0" smtClean="0">
              <a:solidFill>
                <a:srgbClr val="000000"/>
              </a:solidFill>
              <a:latin typeface="CMSS10"/>
            </a:endParaRPr>
          </a:p>
        </p:txBody>
      </p:sp>
    </p:spTree>
    <p:extLst>
      <p:ext uri="{BB962C8B-B14F-4D97-AF65-F5344CB8AC3E}">
        <p14:creationId xmlns:p14="http://schemas.microsoft.com/office/powerpoint/2010/main" val="168134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1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err="1" smtClean="0">
                <a:latin typeface="Arial Black" panose="020B0A04020102020204" pitchFamily="34" charset="0"/>
              </a:rPr>
              <a:t>Trie</a:t>
            </a:r>
            <a:r>
              <a:rPr lang="en-AU" sz="2800" dirty="0" smtClean="0">
                <a:latin typeface="Arial Black" panose="020B0A04020102020204" pitchFamily="34" charset="0"/>
              </a:rPr>
              <a:t> Example: Prefix Matching</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1"/>
            <a:ext cx="8081963" cy="1295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400" dirty="0" smtClean="0"/>
              <a:t>Prefix matching returns every string in text that has the given string as its </a:t>
            </a:r>
            <a:r>
              <a:rPr lang="en-AU" sz="2400" b="1" u="sng" dirty="0" smtClean="0"/>
              <a:t>prefix</a:t>
            </a:r>
            <a:r>
              <a:rPr lang="en-AU" sz="2400" dirty="0" smtClean="0"/>
              <a:t>. </a:t>
            </a:r>
          </a:p>
          <a:p>
            <a:pPr marL="0" indent="0">
              <a:buNone/>
            </a:pPr>
            <a:r>
              <a:rPr lang="en-AU" sz="2400" dirty="0" smtClean="0"/>
              <a:t>E.g., </a:t>
            </a:r>
            <a:r>
              <a:rPr lang="en-AU" sz="2400" dirty="0" err="1" smtClean="0"/>
              <a:t>Autocompletion</a:t>
            </a:r>
            <a:r>
              <a:rPr lang="en-AU" sz="2400" dirty="0" smtClean="0"/>
              <a:t>. Return all strings that start </a:t>
            </a:r>
          </a:p>
          <a:p>
            <a:pPr marL="0" indent="0">
              <a:buNone/>
            </a:pPr>
            <a:r>
              <a:rPr lang="en-AU" sz="2400" dirty="0" smtClean="0"/>
              <a:t>with “ban”</a:t>
            </a:r>
          </a:p>
          <a:p>
            <a:pPr marL="0" indent="0">
              <a:buNone/>
            </a:pPr>
            <a:r>
              <a:rPr lang="en-AU" sz="2400" dirty="0" smtClean="0"/>
              <a:t>Prefix matching:</a:t>
            </a:r>
          </a:p>
          <a:p>
            <a:r>
              <a:rPr lang="en-AU" sz="1800" dirty="0" smtClean="0">
                <a:solidFill>
                  <a:srgbClr val="800080"/>
                </a:solidFill>
                <a:latin typeface="txbtt"/>
              </a:rPr>
              <a:t>Start from the root node</a:t>
            </a:r>
          </a:p>
          <a:p>
            <a:r>
              <a:rPr lang="en-AU" sz="1800" dirty="0">
                <a:solidFill>
                  <a:srgbClr val="800080"/>
                </a:solidFill>
                <a:latin typeface="txbtt"/>
              </a:rPr>
              <a:t>For each character c in the prefix</a:t>
            </a:r>
          </a:p>
          <a:p>
            <a:pPr lvl="1"/>
            <a:r>
              <a:rPr lang="en-AU" sz="1800" dirty="0">
                <a:solidFill>
                  <a:srgbClr val="800080"/>
                </a:solidFill>
                <a:latin typeface="txbtt"/>
              </a:rPr>
              <a:t>If a node containing c exists</a:t>
            </a:r>
          </a:p>
          <a:p>
            <a:pPr lvl="2"/>
            <a:r>
              <a:rPr lang="en-AU" sz="1800" dirty="0">
                <a:solidFill>
                  <a:srgbClr val="800080"/>
                </a:solidFill>
                <a:latin typeface="txbtt"/>
              </a:rPr>
              <a:t>Move to the node</a:t>
            </a:r>
          </a:p>
          <a:p>
            <a:pPr lvl="1"/>
            <a:r>
              <a:rPr lang="en-AU" sz="1800" dirty="0">
                <a:solidFill>
                  <a:srgbClr val="800080"/>
                </a:solidFill>
                <a:latin typeface="txbtt"/>
              </a:rPr>
              <a:t>Else </a:t>
            </a:r>
          </a:p>
          <a:p>
            <a:pPr lvl="2"/>
            <a:r>
              <a:rPr lang="en-AU" sz="1800" dirty="0">
                <a:solidFill>
                  <a:srgbClr val="800080"/>
                </a:solidFill>
                <a:latin typeface="txbtt"/>
              </a:rPr>
              <a:t>Return “not found”</a:t>
            </a:r>
            <a:endParaRPr lang="en-AU" sz="1700" dirty="0">
              <a:solidFill>
                <a:srgbClr val="800080"/>
              </a:solidFill>
              <a:latin typeface="txbtt"/>
            </a:endParaRPr>
          </a:p>
          <a:p>
            <a:r>
              <a:rPr lang="en-AU" sz="1800" dirty="0" smtClean="0">
                <a:solidFill>
                  <a:srgbClr val="800080"/>
                </a:solidFill>
                <a:latin typeface="txbtt"/>
              </a:rPr>
              <a:t>Return all strings in the </a:t>
            </a:r>
          </a:p>
          <a:p>
            <a:pPr marL="0" indent="0">
              <a:buNone/>
            </a:pPr>
            <a:r>
              <a:rPr lang="en-AU" sz="1800" dirty="0" smtClean="0">
                <a:solidFill>
                  <a:srgbClr val="800080"/>
                </a:solidFill>
                <a:latin typeface="txbtt"/>
              </a:rPr>
              <a:t>subtree rooted</a:t>
            </a:r>
            <a:r>
              <a:rPr lang="en-AU" sz="1700" dirty="0" smtClean="0">
                <a:solidFill>
                  <a:srgbClr val="800080"/>
                </a:solidFill>
                <a:latin typeface="txbtt"/>
              </a:rPr>
              <a:t> at the last node</a:t>
            </a:r>
            <a:endParaRPr lang="en-AU" sz="1800" dirty="0" smtClean="0">
              <a:solidFill>
                <a:srgbClr val="800080"/>
              </a:solidFill>
              <a:latin typeface="txbtt"/>
            </a:endParaRPr>
          </a:p>
        </p:txBody>
      </p:sp>
      <p:grpSp>
        <p:nvGrpSpPr>
          <p:cNvPr id="5" name="Group 4"/>
          <p:cNvGrpSpPr/>
          <p:nvPr/>
        </p:nvGrpSpPr>
        <p:grpSpPr>
          <a:xfrm>
            <a:off x="5668393" y="2664728"/>
            <a:ext cx="506323" cy="506323"/>
            <a:chOff x="3733800" y="2008277"/>
            <a:chExt cx="506323" cy="506323"/>
          </a:xfrm>
          <a:solidFill>
            <a:schemeClr val="bg2"/>
          </a:solidFill>
        </p:grpSpPr>
        <p:sp>
          <p:nvSpPr>
            <p:cNvPr id="7" name="Oval 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 name="TextBox 7"/>
            <p:cNvSpPr txBox="1"/>
            <p:nvPr/>
          </p:nvSpPr>
          <p:spPr>
            <a:xfrm>
              <a:off x="3807484" y="2010549"/>
              <a:ext cx="372218" cy="461665"/>
            </a:xfrm>
            <a:prstGeom prst="rect">
              <a:avLst/>
            </a:prstGeom>
            <a:noFill/>
          </p:spPr>
          <p:txBody>
            <a:bodyPr wrap="none" rtlCol="0">
              <a:spAutoFit/>
            </a:bodyPr>
            <a:lstStyle/>
            <a:p>
              <a:r>
                <a:rPr lang="en-AU" sz="2400" b="1" dirty="0" smtClean="0"/>
                <a:t>b</a:t>
              </a:r>
              <a:endParaRPr lang="en-AU" sz="2400" b="1" dirty="0"/>
            </a:p>
          </p:txBody>
        </p:sp>
      </p:grpSp>
      <p:cxnSp>
        <p:nvCxnSpPr>
          <p:cNvPr id="9" name="Straight Connector 8"/>
          <p:cNvCxnSpPr>
            <a:stCxn id="7" idx="3"/>
            <a:endCxn id="33" idx="0"/>
          </p:cNvCxnSpPr>
          <p:nvPr/>
        </p:nvCxnSpPr>
        <p:spPr>
          <a:xfrm flipH="1">
            <a:off x="5106532" y="3096902"/>
            <a:ext cx="636010" cy="2581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854754" y="3352800"/>
            <a:ext cx="506323" cy="506323"/>
            <a:chOff x="3733800" y="2008277"/>
            <a:chExt cx="506323" cy="506323"/>
          </a:xfrm>
          <a:solidFill>
            <a:schemeClr val="bg2"/>
          </a:solidFill>
        </p:grpSpPr>
        <p:sp>
          <p:nvSpPr>
            <p:cNvPr id="32" name="Oval 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3" name="TextBox 32"/>
            <p:cNvSpPr txBox="1"/>
            <p:nvPr/>
          </p:nvSpPr>
          <p:spPr>
            <a:xfrm>
              <a:off x="3807484" y="2010549"/>
              <a:ext cx="356188" cy="461665"/>
            </a:xfrm>
            <a:prstGeom prst="rect">
              <a:avLst/>
            </a:prstGeom>
            <a:noFill/>
          </p:spPr>
          <p:txBody>
            <a:bodyPr wrap="none" rtlCol="0">
              <a:spAutoFit/>
            </a:bodyPr>
            <a:lstStyle/>
            <a:p>
              <a:r>
                <a:rPr lang="en-AU" sz="2400" b="1" dirty="0" smtClean="0"/>
                <a:t>a</a:t>
              </a:r>
              <a:endParaRPr lang="en-AU" sz="2400" b="1" dirty="0"/>
            </a:p>
          </p:txBody>
        </p:sp>
      </p:grpSp>
      <p:cxnSp>
        <p:nvCxnSpPr>
          <p:cNvPr id="34" name="Straight Connector 33"/>
          <p:cNvCxnSpPr>
            <a:stCxn id="32" idx="3"/>
            <a:endCxn id="36" idx="7"/>
          </p:cNvCxnSpPr>
          <p:nvPr/>
        </p:nvCxnSpPr>
        <p:spPr>
          <a:xfrm flipH="1">
            <a:off x="4430148" y="3784974"/>
            <a:ext cx="498755" cy="35485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997974" y="4065677"/>
            <a:ext cx="506323" cy="506323"/>
            <a:chOff x="3733800" y="2008277"/>
            <a:chExt cx="506323" cy="506323"/>
          </a:xfrm>
          <a:solidFill>
            <a:schemeClr val="bg2"/>
          </a:solidFill>
        </p:grpSpPr>
        <p:sp>
          <p:nvSpPr>
            <p:cNvPr id="36" name="Oval 3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7" name="TextBox 36"/>
            <p:cNvSpPr txBox="1"/>
            <p:nvPr/>
          </p:nvSpPr>
          <p:spPr>
            <a:xfrm>
              <a:off x="3807484" y="2010549"/>
              <a:ext cx="372218" cy="461665"/>
            </a:xfrm>
            <a:prstGeom prst="rect">
              <a:avLst/>
            </a:prstGeom>
            <a:noFill/>
          </p:spPr>
          <p:txBody>
            <a:bodyPr wrap="none" rtlCol="0">
              <a:spAutoFit/>
            </a:bodyPr>
            <a:lstStyle/>
            <a:p>
              <a:r>
                <a:rPr lang="en-AU" sz="2400" b="1" dirty="0"/>
                <a:t>b</a:t>
              </a:r>
            </a:p>
          </p:txBody>
        </p:sp>
      </p:grpSp>
      <p:grpSp>
        <p:nvGrpSpPr>
          <p:cNvPr id="38" name="Group 37"/>
          <p:cNvGrpSpPr/>
          <p:nvPr/>
        </p:nvGrpSpPr>
        <p:grpSpPr>
          <a:xfrm>
            <a:off x="3254554" y="4980077"/>
            <a:ext cx="506323" cy="506323"/>
            <a:chOff x="3733800" y="2008277"/>
            <a:chExt cx="506323" cy="506323"/>
          </a:xfrm>
          <a:solidFill>
            <a:schemeClr val="bg2"/>
          </a:solidFill>
        </p:grpSpPr>
        <p:sp>
          <p:nvSpPr>
            <p:cNvPr id="39" name="Oval 3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0" name="TextBox 39"/>
            <p:cNvSpPr txBox="1"/>
            <p:nvPr/>
          </p:nvSpPr>
          <p:spPr>
            <a:xfrm>
              <a:off x="3807484" y="2010549"/>
              <a:ext cx="356188" cy="461665"/>
            </a:xfrm>
            <a:prstGeom prst="rect">
              <a:avLst/>
            </a:prstGeom>
            <a:noFill/>
          </p:spPr>
          <p:txBody>
            <a:bodyPr wrap="none" rtlCol="0">
              <a:spAutoFit/>
            </a:bodyPr>
            <a:lstStyle/>
            <a:p>
              <a:r>
                <a:rPr lang="en-AU" sz="2400" b="1" dirty="0" smtClean="0"/>
                <a:t>y</a:t>
              </a:r>
              <a:endParaRPr lang="en-AU" sz="2400" b="1" dirty="0"/>
            </a:p>
          </p:txBody>
        </p:sp>
      </p:grpSp>
      <p:cxnSp>
        <p:nvCxnSpPr>
          <p:cNvPr id="41" name="Straight Connector 40"/>
          <p:cNvCxnSpPr/>
          <p:nvPr/>
        </p:nvCxnSpPr>
        <p:spPr>
          <a:xfrm flipH="1">
            <a:off x="3596882" y="4495800"/>
            <a:ext cx="474776" cy="548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940354" y="5859155"/>
            <a:ext cx="506323" cy="506323"/>
            <a:chOff x="3733800" y="2008277"/>
            <a:chExt cx="506323" cy="506323"/>
          </a:xfrm>
          <a:solidFill>
            <a:schemeClr val="bg2"/>
          </a:solidFill>
        </p:grpSpPr>
        <p:sp>
          <p:nvSpPr>
            <p:cNvPr id="51" name="Oval 50"/>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2" name="TextBox 51"/>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53" name="Straight Connector 52"/>
          <p:cNvCxnSpPr/>
          <p:nvPr/>
        </p:nvCxnSpPr>
        <p:spPr>
          <a:xfrm>
            <a:off x="3684426" y="5432259"/>
            <a:ext cx="432639" cy="50409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235754" y="4114800"/>
            <a:ext cx="506323" cy="506323"/>
            <a:chOff x="3733800" y="2008277"/>
            <a:chExt cx="506323" cy="506323"/>
          </a:xfrm>
          <a:solidFill>
            <a:schemeClr val="bg2"/>
          </a:solidFill>
        </p:grpSpPr>
        <p:sp>
          <p:nvSpPr>
            <p:cNvPr id="55" name="Oval 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6" name="TextBox 55"/>
            <p:cNvSpPr txBox="1"/>
            <p:nvPr/>
          </p:nvSpPr>
          <p:spPr>
            <a:xfrm>
              <a:off x="3807484" y="2010549"/>
              <a:ext cx="372218" cy="461665"/>
            </a:xfrm>
            <a:prstGeom prst="rect">
              <a:avLst/>
            </a:prstGeom>
            <a:noFill/>
          </p:spPr>
          <p:txBody>
            <a:bodyPr wrap="none" rtlCol="0">
              <a:spAutoFit/>
            </a:bodyPr>
            <a:lstStyle/>
            <a:p>
              <a:r>
                <a:rPr lang="en-AU" sz="2400" b="1" dirty="0" smtClean="0"/>
                <a:t>d</a:t>
              </a:r>
              <a:endParaRPr lang="en-AU" sz="2400" b="1" dirty="0"/>
            </a:p>
          </p:txBody>
        </p:sp>
      </p:grpSp>
      <p:grpSp>
        <p:nvGrpSpPr>
          <p:cNvPr id="58" name="Group 57"/>
          <p:cNvGrpSpPr/>
          <p:nvPr/>
        </p:nvGrpSpPr>
        <p:grpSpPr>
          <a:xfrm>
            <a:off x="4446677" y="5029527"/>
            <a:ext cx="506323" cy="506323"/>
            <a:chOff x="3733800" y="2008277"/>
            <a:chExt cx="506323" cy="506323"/>
          </a:xfrm>
          <a:solidFill>
            <a:schemeClr val="bg2"/>
          </a:solidFill>
        </p:grpSpPr>
        <p:sp>
          <p:nvSpPr>
            <p:cNvPr id="59" name="Oval 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0" name="TextBox 59"/>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61" name="Straight Connector 60"/>
          <p:cNvCxnSpPr>
            <a:stCxn id="55" idx="3"/>
          </p:cNvCxnSpPr>
          <p:nvPr/>
        </p:nvCxnSpPr>
        <p:spPr>
          <a:xfrm flipH="1">
            <a:off x="4837178" y="454697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235290" y="3810000"/>
            <a:ext cx="201987" cy="3298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302554" y="4114800"/>
            <a:ext cx="506323" cy="506323"/>
            <a:chOff x="3733800" y="2008277"/>
            <a:chExt cx="506323" cy="506323"/>
          </a:xfrm>
          <a:solidFill>
            <a:schemeClr val="bg2"/>
          </a:solidFill>
        </p:grpSpPr>
        <p:sp>
          <p:nvSpPr>
            <p:cNvPr id="67" name="Oval 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8" name="TextBox 67"/>
            <p:cNvSpPr txBox="1"/>
            <p:nvPr/>
          </p:nvSpPr>
          <p:spPr>
            <a:xfrm>
              <a:off x="3807484" y="2010549"/>
              <a:ext cx="372218" cy="461665"/>
            </a:xfrm>
            <a:prstGeom prst="rect">
              <a:avLst/>
            </a:prstGeom>
            <a:noFill/>
          </p:spPr>
          <p:txBody>
            <a:bodyPr wrap="none" rtlCol="0">
              <a:spAutoFit/>
            </a:bodyPr>
            <a:lstStyle/>
            <a:p>
              <a:r>
                <a:rPr lang="en-AU" sz="2400" b="1" dirty="0"/>
                <a:t>n</a:t>
              </a:r>
            </a:p>
          </p:txBody>
        </p:sp>
      </p:grpSp>
      <p:cxnSp>
        <p:nvCxnSpPr>
          <p:cNvPr id="69" name="Straight Connector 68"/>
          <p:cNvCxnSpPr>
            <a:stCxn id="32" idx="6"/>
            <a:endCxn id="67" idx="1"/>
          </p:cNvCxnSpPr>
          <p:nvPr/>
        </p:nvCxnSpPr>
        <p:spPr>
          <a:xfrm>
            <a:off x="5361077" y="3605962"/>
            <a:ext cx="1015626" cy="58298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5742077" y="4980077"/>
            <a:ext cx="506323" cy="506323"/>
            <a:chOff x="3733800" y="2008277"/>
            <a:chExt cx="506323" cy="506323"/>
          </a:xfrm>
          <a:solidFill>
            <a:schemeClr val="bg2"/>
          </a:solidFill>
        </p:grpSpPr>
        <p:sp>
          <p:nvSpPr>
            <p:cNvPr id="73" name="Oval 7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4" name="TextBox 73"/>
            <p:cNvSpPr txBox="1"/>
            <p:nvPr/>
          </p:nvSpPr>
          <p:spPr>
            <a:xfrm>
              <a:off x="3807484" y="2010549"/>
              <a:ext cx="356188" cy="461665"/>
            </a:xfrm>
            <a:prstGeom prst="rect">
              <a:avLst/>
            </a:prstGeom>
            <a:noFill/>
          </p:spPr>
          <p:txBody>
            <a:bodyPr wrap="none" rtlCol="0">
              <a:spAutoFit/>
            </a:bodyPr>
            <a:lstStyle/>
            <a:p>
              <a:r>
                <a:rPr lang="en-AU" sz="2400" b="1" dirty="0" smtClean="0"/>
                <a:t>k</a:t>
              </a:r>
              <a:endParaRPr lang="en-AU" sz="2400" b="1" dirty="0"/>
            </a:p>
          </p:txBody>
        </p:sp>
      </p:grpSp>
      <p:grpSp>
        <p:nvGrpSpPr>
          <p:cNvPr id="75" name="Group 74"/>
          <p:cNvGrpSpPr/>
          <p:nvPr/>
        </p:nvGrpSpPr>
        <p:grpSpPr>
          <a:xfrm>
            <a:off x="5031251" y="5818277"/>
            <a:ext cx="506323" cy="506323"/>
            <a:chOff x="3733800" y="2008277"/>
            <a:chExt cx="506323" cy="506323"/>
          </a:xfrm>
          <a:solidFill>
            <a:schemeClr val="bg2"/>
          </a:solidFill>
        </p:grpSpPr>
        <p:sp>
          <p:nvSpPr>
            <p:cNvPr id="76" name="Oval 75"/>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7" name="TextBox 76"/>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78" name="Straight Connector 77"/>
          <p:cNvCxnSpPr/>
          <p:nvPr/>
        </p:nvCxnSpPr>
        <p:spPr>
          <a:xfrm flipH="1">
            <a:off x="5437277" y="5488124"/>
            <a:ext cx="457201" cy="39236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7" idx="3"/>
          </p:cNvCxnSpPr>
          <p:nvPr/>
        </p:nvCxnSpPr>
        <p:spPr>
          <a:xfrm flipH="1">
            <a:off x="6114295" y="4546974"/>
            <a:ext cx="262408" cy="4973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7369354" y="3352800"/>
            <a:ext cx="506323" cy="506323"/>
            <a:chOff x="3733800" y="2008277"/>
            <a:chExt cx="506323" cy="506323"/>
          </a:xfrm>
          <a:solidFill>
            <a:schemeClr val="bg2"/>
          </a:solidFill>
        </p:grpSpPr>
        <p:sp>
          <p:nvSpPr>
            <p:cNvPr id="84" name="Oval 8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5" name="TextBox 84"/>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cxnSp>
        <p:nvCxnSpPr>
          <p:cNvPr id="86" name="Straight Connector 85"/>
          <p:cNvCxnSpPr>
            <a:stCxn id="7" idx="5"/>
            <a:endCxn id="84" idx="1"/>
          </p:cNvCxnSpPr>
          <p:nvPr/>
        </p:nvCxnSpPr>
        <p:spPr>
          <a:xfrm>
            <a:off x="6100567" y="3096902"/>
            <a:ext cx="1342936" cy="33004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7113677" y="4141877"/>
            <a:ext cx="506323" cy="506323"/>
            <a:chOff x="3733800" y="2008277"/>
            <a:chExt cx="506323" cy="506323"/>
          </a:xfrm>
          <a:solidFill>
            <a:schemeClr val="bg2"/>
          </a:solidFill>
        </p:grpSpPr>
        <p:sp>
          <p:nvSpPr>
            <p:cNvPr id="90" name="Oval 8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1" name="TextBox 90"/>
            <p:cNvSpPr txBox="1"/>
            <p:nvPr/>
          </p:nvSpPr>
          <p:spPr>
            <a:xfrm>
              <a:off x="3807484" y="2010549"/>
              <a:ext cx="356188" cy="461665"/>
            </a:xfrm>
            <a:prstGeom prst="rect">
              <a:avLst/>
            </a:prstGeom>
            <a:noFill/>
          </p:spPr>
          <p:txBody>
            <a:bodyPr wrap="none" rtlCol="0">
              <a:spAutoFit/>
            </a:bodyPr>
            <a:lstStyle/>
            <a:p>
              <a:r>
                <a:rPr lang="en-AU" sz="2400" b="1" dirty="0"/>
                <a:t>x</a:t>
              </a:r>
            </a:p>
          </p:txBody>
        </p:sp>
      </p:grpSp>
      <p:grpSp>
        <p:nvGrpSpPr>
          <p:cNvPr id="92" name="Group 91"/>
          <p:cNvGrpSpPr/>
          <p:nvPr/>
        </p:nvGrpSpPr>
        <p:grpSpPr>
          <a:xfrm>
            <a:off x="6429928" y="5056277"/>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95" name="Straight Connector 94"/>
          <p:cNvCxnSpPr/>
          <p:nvPr/>
        </p:nvCxnSpPr>
        <p:spPr>
          <a:xfrm flipH="1">
            <a:off x="6820429" y="457372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4" idx="4"/>
            <a:endCxn id="91" idx="0"/>
          </p:cNvCxnSpPr>
          <p:nvPr/>
        </p:nvCxnSpPr>
        <p:spPr>
          <a:xfrm flipH="1">
            <a:off x="7365455" y="3859123"/>
            <a:ext cx="257061"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332877" y="2693506"/>
            <a:ext cx="506323" cy="506323"/>
            <a:chOff x="3733800" y="2008277"/>
            <a:chExt cx="506323" cy="506323"/>
          </a:xfrm>
          <a:solidFill>
            <a:schemeClr val="bg2"/>
          </a:solidFill>
        </p:grpSpPr>
        <p:sp>
          <p:nvSpPr>
            <p:cNvPr id="100" name="Oval 9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1" name="TextBox 100"/>
            <p:cNvSpPr txBox="1"/>
            <p:nvPr/>
          </p:nvSpPr>
          <p:spPr>
            <a:xfrm>
              <a:off x="3807484" y="2010549"/>
              <a:ext cx="372218" cy="461665"/>
            </a:xfrm>
            <a:prstGeom prst="rect">
              <a:avLst/>
            </a:prstGeom>
            <a:noFill/>
          </p:spPr>
          <p:txBody>
            <a:bodyPr wrap="none" rtlCol="0">
              <a:spAutoFit/>
            </a:bodyPr>
            <a:lstStyle/>
            <a:p>
              <a:r>
                <a:rPr lang="en-AU" sz="2400" b="1" dirty="0"/>
                <a:t>d</a:t>
              </a:r>
            </a:p>
          </p:txBody>
        </p:sp>
      </p:grpSp>
      <p:grpSp>
        <p:nvGrpSpPr>
          <p:cNvPr id="102" name="Group 101"/>
          <p:cNvGrpSpPr/>
          <p:nvPr/>
        </p:nvGrpSpPr>
        <p:grpSpPr>
          <a:xfrm>
            <a:off x="8055154" y="3505200"/>
            <a:ext cx="506323" cy="506323"/>
            <a:chOff x="3733800" y="2008277"/>
            <a:chExt cx="506323" cy="506323"/>
          </a:xfrm>
          <a:solidFill>
            <a:schemeClr val="bg2"/>
          </a:solidFill>
        </p:grpSpPr>
        <p:sp>
          <p:nvSpPr>
            <p:cNvPr id="103" name="Oval 10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4" name="TextBox 103"/>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grpSp>
        <p:nvGrpSpPr>
          <p:cNvPr id="105" name="Group 104"/>
          <p:cNvGrpSpPr/>
          <p:nvPr/>
        </p:nvGrpSpPr>
        <p:grpSpPr>
          <a:xfrm>
            <a:off x="7799477" y="4294277"/>
            <a:ext cx="506323" cy="506323"/>
            <a:chOff x="3733800" y="2008277"/>
            <a:chExt cx="506323" cy="506323"/>
          </a:xfrm>
          <a:solidFill>
            <a:schemeClr val="bg2"/>
          </a:solidFill>
        </p:grpSpPr>
        <p:sp>
          <p:nvSpPr>
            <p:cNvPr id="106" name="Oval 10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7" name="TextBox 106"/>
            <p:cNvSpPr txBox="1"/>
            <p:nvPr/>
          </p:nvSpPr>
          <p:spPr>
            <a:xfrm>
              <a:off x="3807484" y="2010549"/>
              <a:ext cx="372218" cy="461665"/>
            </a:xfrm>
            <a:prstGeom prst="rect">
              <a:avLst/>
            </a:prstGeom>
            <a:noFill/>
          </p:spPr>
          <p:txBody>
            <a:bodyPr wrap="none" rtlCol="0">
              <a:spAutoFit/>
            </a:bodyPr>
            <a:lstStyle/>
            <a:p>
              <a:r>
                <a:rPr lang="en-AU" sz="2400" b="1" dirty="0"/>
                <a:t>g</a:t>
              </a:r>
            </a:p>
          </p:txBody>
        </p:sp>
      </p:grpSp>
      <p:cxnSp>
        <p:nvCxnSpPr>
          <p:cNvPr id="108" name="Straight Connector 107"/>
          <p:cNvCxnSpPr>
            <a:stCxn id="103" idx="4"/>
            <a:endCxn id="107" idx="0"/>
          </p:cNvCxnSpPr>
          <p:nvPr/>
        </p:nvCxnSpPr>
        <p:spPr>
          <a:xfrm flipH="1">
            <a:off x="8059270" y="4011523"/>
            <a:ext cx="249046"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0" idx="4"/>
            <a:endCxn id="104" idx="0"/>
          </p:cNvCxnSpPr>
          <p:nvPr/>
        </p:nvCxnSpPr>
        <p:spPr>
          <a:xfrm flipH="1">
            <a:off x="8314947" y="3199829"/>
            <a:ext cx="271092" cy="30764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7140754" y="5029200"/>
            <a:ext cx="506323" cy="506323"/>
            <a:chOff x="3733800" y="2008277"/>
            <a:chExt cx="506323" cy="506323"/>
          </a:xfrm>
          <a:solidFill>
            <a:schemeClr val="bg2"/>
          </a:solidFill>
        </p:grpSpPr>
        <p:sp>
          <p:nvSpPr>
            <p:cNvPr id="113" name="Oval 11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4" name="TextBox 11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5" name="Straight Connector 114"/>
          <p:cNvCxnSpPr>
            <a:stCxn id="106" idx="3"/>
          </p:cNvCxnSpPr>
          <p:nvPr/>
        </p:nvCxnSpPr>
        <p:spPr>
          <a:xfrm flipH="1">
            <a:off x="7493985" y="4726451"/>
            <a:ext cx="379641" cy="39408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8265186" y="5009142"/>
            <a:ext cx="506323" cy="506323"/>
            <a:chOff x="3733800" y="2008277"/>
            <a:chExt cx="506323" cy="506323"/>
          </a:xfrm>
          <a:solidFill>
            <a:schemeClr val="bg2"/>
          </a:solidFill>
        </p:grpSpPr>
        <p:sp>
          <p:nvSpPr>
            <p:cNvPr id="119" name="Oval 11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0" name="TextBox 119"/>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cxnSp>
        <p:nvCxnSpPr>
          <p:cNvPr id="121" name="Straight Connector 120"/>
          <p:cNvCxnSpPr>
            <a:stCxn id="106" idx="5"/>
            <a:endCxn id="120" idx="0"/>
          </p:cNvCxnSpPr>
          <p:nvPr/>
        </p:nvCxnSpPr>
        <p:spPr>
          <a:xfrm>
            <a:off x="8231651" y="4726451"/>
            <a:ext cx="285313" cy="28496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7600005" y="5789149"/>
            <a:ext cx="506323" cy="506323"/>
            <a:chOff x="3733800" y="2008277"/>
            <a:chExt cx="506323" cy="506323"/>
          </a:xfrm>
          <a:solidFill>
            <a:schemeClr val="bg2"/>
          </a:solidFill>
        </p:grpSpPr>
        <p:sp>
          <p:nvSpPr>
            <p:cNvPr id="125" name="Oval 124"/>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6" name="TextBox 125"/>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27" name="Straight Connector 126"/>
          <p:cNvCxnSpPr/>
          <p:nvPr/>
        </p:nvCxnSpPr>
        <p:spPr>
          <a:xfrm flipH="1">
            <a:off x="7953237" y="5444014"/>
            <a:ext cx="421070" cy="4364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176086" y="1752600"/>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1" name="TextBox 130"/>
            <p:cNvSpPr txBox="1"/>
            <p:nvPr/>
          </p:nvSpPr>
          <p:spPr>
            <a:xfrm>
              <a:off x="3807484" y="2010549"/>
              <a:ext cx="184731" cy="461665"/>
            </a:xfrm>
            <a:prstGeom prst="rect">
              <a:avLst/>
            </a:prstGeom>
            <a:noFill/>
          </p:spPr>
          <p:txBody>
            <a:bodyPr wrap="none" rtlCol="0">
              <a:spAutoFit/>
            </a:bodyPr>
            <a:lstStyle/>
            <a:p>
              <a:endParaRPr lang="en-AU" sz="2400" b="1" dirty="0"/>
            </a:p>
          </p:txBody>
        </p:sp>
      </p:grpSp>
      <p:cxnSp>
        <p:nvCxnSpPr>
          <p:cNvPr id="132" name="Straight Connector 131"/>
          <p:cNvCxnSpPr>
            <a:endCxn id="7" idx="7"/>
          </p:cNvCxnSpPr>
          <p:nvPr/>
        </p:nvCxnSpPr>
        <p:spPr>
          <a:xfrm flipH="1">
            <a:off x="6100567" y="2133600"/>
            <a:ext cx="1149203" cy="60527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0" idx="5"/>
          </p:cNvCxnSpPr>
          <p:nvPr/>
        </p:nvCxnSpPr>
        <p:spPr>
          <a:xfrm>
            <a:off x="7608260" y="2184774"/>
            <a:ext cx="842233" cy="55410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6075381" y="571500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grpSp>
        <p:nvGrpSpPr>
          <p:cNvPr id="142" name="Group 141"/>
          <p:cNvGrpSpPr/>
          <p:nvPr/>
        </p:nvGrpSpPr>
        <p:grpSpPr>
          <a:xfrm>
            <a:off x="6859132" y="6241845"/>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45" name="Straight Connector 144"/>
          <p:cNvCxnSpPr>
            <a:stCxn id="140" idx="5"/>
          </p:cNvCxnSpPr>
          <p:nvPr/>
        </p:nvCxnSpPr>
        <p:spPr>
          <a:xfrm>
            <a:off x="6507555" y="6147174"/>
            <a:ext cx="428696" cy="2183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5"/>
            <a:endCxn id="141" idx="0"/>
          </p:cNvCxnSpPr>
          <p:nvPr/>
        </p:nvCxnSpPr>
        <p:spPr>
          <a:xfrm>
            <a:off x="6174251" y="5412251"/>
            <a:ext cx="152908" cy="30502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466673" y="1567934"/>
            <a:ext cx="2762295" cy="369332"/>
          </a:xfrm>
          <a:prstGeom prst="rect">
            <a:avLst/>
          </a:prstGeom>
          <a:noFill/>
        </p:spPr>
        <p:txBody>
          <a:bodyPr wrap="none" rtlCol="0">
            <a:spAutoFit/>
          </a:bodyPr>
          <a:lstStyle/>
          <a:p>
            <a:r>
              <a:rPr lang="en-AU" b="1" dirty="0" smtClean="0">
                <a:solidFill>
                  <a:srgbClr val="FF0000"/>
                </a:solidFill>
              </a:rPr>
              <a:t>Prefix matching for ban</a:t>
            </a:r>
            <a:endParaRPr lang="en-AU" b="1" dirty="0">
              <a:solidFill>
                <a:srgbClr val="FF0000"/>
              </a:solidFill>
            </a:endParaRPr>
          </a:p>
        </p:txBody>
      </p:sp>
      <p:cxnSp>
        <p:nvCxnSpPr>
          <p:cNvPr id="110" name="Straight Arrow Connector 109"/>
          <p:cNvCxnSpPr/>
          <p:nvPr/>
        </p:nvCxnSpPr>
        <p:spPr>
          <a:xfrm>
            <a:off x="7493985" y="1424843"/>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5894478" y="2296810"/>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5009206" y="3022771"/>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6630796" y="3824007"/>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5240102" y="5486400"/>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7056791" y="5914088"/>
            <a:ext cx="0" cy="330029"/>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2" name="Content Placeholder 3"/>
          <p:cNvSpPr txBox="1">
            <a:spLocks/>
          </p:cNvSpPr>
          <p:nvPr/>
        </p:nvSpPr>
        <p:spPr>
          <a:xfrm>
            <a:off x="304800" y="3444608"/>
            <a:ext cx="2909731" cy="2499173"/>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solidFill>
                  <a:srgbClr val="FF0000"/>
                </a:solidFill>
                <a:latin typeface="CMSS10"/>
              </a:rPr>
              <a:t>Prefix</a:t>
            </a:r>
            <a:r>
              <a:rPr lang="en-AU" sz="1800" dirty="0" smtClean="0">
                <a:solidFill>
                  <a:srgbClr val="000000"/>
                </a:solidFill>
                <a:latin typeface="CMSS10"/>
              </a:rPr>
              <a:t> for a string s[1…M] is a string s[1…X] where X</a:t>
            </a:r>
            <a:r>
              <a:rPr lang="en-AU" sz="1800" dirty="0" smtClean="0">
                <a:solidFill>
                  <a:srgbClr val="000000"/>
                </a:solidFill>
                <a:latin typeface="Arial"/>
                <a:cs typeface="Arial"/>
              </a:rPr>
              <a:t>≤M. (e.g., ban is a prefix of banks.)</a:t>
            </a:r>
          </a:p>
          <a:p>
            <a:pPr marL="0" indent="0">
              <a:buNone/>
            </a:pPr>
            <a:r>
              <a:rPr lang="en-AU" sz="1800" dirty="0" smtClean="0">
                <a:solidFill>
                  <a:srgbClr val="FF0000"/>
                </a:solidFill>
                <a:latin typeface="Arial"/>
                <a:cs typeface="Arial"/>
              </a:rPr>
              <a:t>Suffix</a:t>
            </a:r>
            <a:r>
              <a:rPr lang="en-AU" sz="1800" dirty="0" smtClean="0">
                <a:solidFill>
                  <a:srgbClr val="000000"/>
                </a:solidFill>
                <a:latin typeface="Arial"/>
                <a:cs typeface="Arial"/>
              </a:rPr>
              <a:t> for a string s[1…M] is a string s[X…M]. E.g., </a:t>
            </a:r>
            <a:r>
              <a:rPr lang="en-AU" sz="1800" dirty="0" err="1" smtClean="0">
                <a:solidFill>
                  <a:srgbClr val="000000"/>
                </a:solidFill>
                <a:latin typeface="Arial"/>
                <a:cs typeface="Arial"/>
              </a:rPr>
              <a:t>nks</a:t>
            </a:r>
            <a:r>
              <a:rPr lang="en-AU" sz="1800" dirty="0" smtClean="0">
                <a:solidFill>
                  <a:srgbClr val="000000"/>
                </a:solidFill>
                <a:latin typeface="Arial"/>
                <a:cs typeface="Arial"/>
              </a:rPr>
              <a:t> is a suffix of banks</a:t>
            </a:r>
            <a:endParaRPr lang="en-AU" sz="1800" dirty="0" smtClean="0">
              <a:solidFill>
                <a:srgbClr val="000000"/>
              </a:solidFill>
              <a:latin typeface="CMSS10"/>
            </a:endParaRPr>
          </a:p>
        </p:txBody>
      </p:sp>
    </p:spTree>
    <p:extLst>
      <p:ext uri="{BB962C8B-B14F-4D97-AF65-F5344CB8AC3E}">
        <p14:creationId xmlns:p14="http://schemas.microsoft.com/office/powerpoint/2010/main" val="227578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22"/>
                                        </p:tgtEl>
                                      </p:cBhvr>
                                    </p:animEffect>
                                    <p:set>
                                      <p:cBhvr>
                                        <p:cTn id="17" dur="1" fill="hold">
                                          <p:stCondLst>
                                            <p:cond delay="499"/>
                                          </p:stCondLst>
                                        </p:cTn>
                                        <p:tgtEl>
                                          <p:spTgt spid="12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1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34"/>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122" grpId="0" animBg="1"/>
      <p:bldP spid="12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err="1" smtClean="0">
                <a:latin typeface="Arial Black" panose="020B0A04020102020204" pitchFamily="34" charset="0"/>
              </a:rPr>
              <a:t>Trie</a:t>
            </a:r>
            <a:r>
              <a:rPr lang="en-AU" sz="2800" dirty="0" smtClean="0">
                <a:latin typeface="Arial Black" panose="020B0A04020102020204" pitchFamily="34" charset="0"/>
              </a:rPr>
              <a:t> Example: Prefix Matching</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1"/>
            <a:ext cx="8081963" cy="1295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400" dirty="0" smtClean="0"/>
              <a:t>Prefix matching returns every string in text that has the given string as its </a:t>
            </a:r>
            <a:r>
              <a:rPr lang="en-AU" sz="2400" b="1" u="sng" dirty="0" smtClean="0"/>
              <a:t>prefix</a:t>
            </a:r>
            <a:r>
              <a:rPr lang="en-AU" sz="2400" dirty="0" smtClean="0"/>
              <a:t>. </a:t>
            </a:r>
          </a:p>
          <a:p>
            <a:pPr marL="0" indent="0">
              <a:buNone/>
            </a:pPr>
            <a:r>
              <a:rPr lang="en-AU" sz="2400" dirty="0" smtClean="0"/>
              <a:t>E.g., </a:t>
            </a:r>
            <a:r>
              <a:rPr lang="en-AU" sz="2400" dirty="0" err="1" smtClean="0"/>
              <a:t>Autocompletion</a:t>
            </a:r>
            <a:r>
              <a:rPr lang="en-AU" sz="2400" dirty="0" smtClean="0"/>
              <a:t>. Return all strings that start </a:t>
            </a:r>
          </a:p>
          <a:p>
            <a:pPr marL="0" indent="0">
              <a:buNone/>
            </a:pPr>
            <a:r>
              <a:rPr lang="en-AU" sz="2400" dirty="0" smtClean="0"/>
              <a:t>with “b”</a:t>
            </a:r>
          </a:p>
          <a:p>
            <a:pPr marL="0" indent="0">
              <a:buNone/>
            </a:pPr>
            <a:r>
              <a:rPr lang="en-AU" sz="2400" dirty="0" smtClean="0"/>
              <a:t>Prefix matching:</a:t>
            </a:r>
          </a:p>
          <a:p>
            <a:r>
              <a:rPr lang="en-AU" sz="1800" dirty="0" smtClean="0">
                <a:solidFill>
                  <a:srgbClr val="800080"/>
                </a:solidFill>
                <a:latin typeface="txbtt"/>
              </a:rPr>
              <a:t>Start from the root node</a:t>
            </a:r>
          </a:p>
          <a:p>
            <a:r>
              <a:rPr lang="en-AU" sz="1800" dirty="0">
                <a:solidFill>
                  <a:srgbClr val="800080"/>
                </a:solidFill>
                <a:latin typeface="txbtt"/>
              </a:rPr>
              <a:t>For each character c in the prefix</a:t>
            </a:r>
          </a:p>
          <a:p>
            <a:pPr lvl="1"/>
            <a:r>
              <a:rPr lang="en-AU" sz="1800" dirty="0">
                <a:solidFill>
                  <a:srgbClr val="800080"/>
                </a:solidFill>
                <a:latin typeface="txbtt"/>
              </a:rPr>
              <a:t>If a node containing c exists</a:t>
            </a:r>
          </a:p>
          <a:p>
            <a:pPr lvl="2"/>
            <a:r>
              <a:rPr lang="en-AU" sz="1800" dirty="0">
                <a:solidFill>
                  <a:srgbClr val="800080"/>
                </a:solidFill>
                <a:latin typeface="txbtt"/>
              </a:rPr>
              <a:t>Move to the node</a:t>
            </a:r>
          </a:p>
          <a:p>
            <a:pPr lvl="1"/>
            <a:r>
              <a:rPr lang="en-AU" sz="1800" dirty="0">
                <a:solidFill>
                  <a:srgbClr val="800080"/>
                </a:solidFill>
                <a:latin typeface="txbtt"/>
              </a:rPr>
              <a:t>Else </a:t>
            </a:r>
          </a:p>
          <a:p>
            <a:pPr lvl="2"/>
            <a:r>
              <a:rPr lang="en-AU" sz="1800" dirty="0">
                <a:solidFill>
                  <a:srgbClr val="800080"/>
                </a:solidFill>
                <a:latin typeface="txbtt"/>
              </a:rPr>
              <a:t>Return “not found”</a:t>
            </a:r>
            <a:endParaRPr lang="en-AU" sz="1700" dirty="0">
              <a:solidFill>
                <a:srgbClr val="800080"/>
              </a:solidFill>
              <a:latin typeface="txbtt"/>
            </a:endParaRPr>
          </a:p>
          <a:p>
            <a:r>
              <a:rPr lang="en-AU" sz="1800" dirty="0" smtClean="0">
                <a:solidFill>
                  <a:srgbClr val="800080"/>
                </a:solidFill>
                <a:latin typeface="txbtt"/>
              </a:rPr>
              <a:t>Return all strings in the </a:t>
            </a:r>
          </a:p>
          <a:p>
            <a:pPr marL="0" indent="0">
              <a:buNone/>
            </a:pPr>
            <a:r>
              <a:rPr lang="en-AU" sz="1800" dirty="0" smtClean="0">
                <a:solidFill>
                  <a:srgbClr val="800080"/>
                </a:solidFill>
                <a:latin typeface="txbtt"/>
              </a:rPr>
              <a:t>subtree rooted</a:t>
            </a:r>
            <a:r>
              <a:rPr lang="en-AU" sz="1700" dirty="0" smtClean="0">
                <a:solidFill>
                  <a:srgbClr val="800080"/>
                </a:solidFill>
                <a:latin typeface="txbtt"/>
              </a:rPr>
              <a:t> at the last node</a:t>
            </a:r>
            <a:endParaRPr lang="en-AU" sz="1800" dirty="0" smtClean="0">
              <a:solidFill>
                <a:srgbClr val="800080"/>
              </a:solidFill>
              <a:latin typeface="txbtt"/>
            </a:endParaRPr>
          </a:p>
        </p:txBody>
      </p:sp>
      <p:grpSp>
        <p:nvGrpSpPr>
          <p:cNvPr id="5" name="Group 4"/>
          <p:cNvGrpSpPr/>
          <p:nvPr/>
        </p:nvGrpSpPr>
        <p:grpSpPr>
          <a:xfrm>
            <a:off x="5668393" y="2664728"/>
            <a:ext cx="506323" cy="506323"/>
            <a:chOff x="3733800" y="2008277"/>
            <a:chExt cx="506323" cy="506323"/>
          </a:xfrm>
          <a:solidFill>
            <a:schemeClr val="bg2"/>
          </a:solidFill>
        </p:grpSpPr>
        <p:sp>
          <p:nvSpPr>
            <p:cNvPr id="7" name="Oval 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 name="TextBox 7"/>
            <p:cNvSpPr txBox="1"/>
            <p:nvPr/>
          </p:nvSpPr>
          <p:spPr>
            <a:xfrm>
              <a:off x="3807484" y="2010549"/>
              <a:ext cx="372218" cy="461665"/>
            </a:xfrm>
            <a:prstGeom prst="rect">
              <a:avLst/>
            </a:prstGeom>
            <a:noFill/>
          </p:spPr>
          <p:txBody>
            <a:bodyPr wrap="none" rtlCol="0">
              <a:spAutoFit/>
            </a:bodyPr>
            <a:lstStyle/>
            <a:p>
              <a:r>
                <a:rPr lang="en-AU" sz="2400" b="1" dirty="0" smtClean="0"/>
                <a:t>b</a:t>
              </a:r>
              <a:endParaRPr lang="en-AU" sz="2400" b="1" dirty="0"/>
            </a:p>
          </p:txBody>
        </p:sp>
      </p:grpSp>
      <p:cxnSp>
        <p:nvCxnSpPr>
          <p:cNvPr id="9" name="Straight Connector 8"/>
          <p:cNvCxnSpPr>
            <a:stCxn id="7" idx="3"/>
            <a:endCxn id="33" idx="0"/>
          </p:cNvCxnSpPr>
          <p:nvPr/>
        </p:nvCxnSpPr>
        <p:spPr>
          <a:xfrm flipH="1">
            <a:off x="5106532" y="3096902"/>
            <a:ext cx="636010" cy="2581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854754" y="3352800"/>
            <a:ext cx="506323" cy="506323"/>
            <a:chOff x="3733800" y="2008277"/>
            <a:chExt cx="506323" cy="506323"/>
          </a:xfrm>
          <a:solidFill>
            <a:schemeClr val="bg2"/>
          </a:solidFill>
        </p:grpSpPr>
        <p:sp>
          <p:nvSpPr>
            <p:cNvPr id="32" name="Oval 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3" name="TextBox 32"/>
            <p:cNvSpPr txBox="1"/>
            <p:nvPr/>
          </p:nvSpPr>
          <p:spPr>
            <a:xfrm>
              <a:off x="3807484" y="2010549"/>
              <a:ext cx="356188" cy="461665"/>
            </a:xfrm>
            <a:prstGeom prst="rect">
              <a:avLst/>
            </a:prstGeom>
            <a:noFill/>
          </p:spPr>
          <p:txBody>
            <a:bodyPr wrap="none" rtlCol="0">
              <a:spAutoFit/>
            </a:bodyPr>
            <a:lstStyle/>
            <a:p>
              <a:r>
                <a:rPr lang="en-AU" sz="2400" b="1" dirty="0" smtClean="0"/>
                <a:t>a</a:t>
              </a:r>
              <a:endParaRPr lang="en-AU" sz="2400" b="1" dirty="0"/>
            </a:p>
          </p:txBody>
        </p:sp>
      </p:grpSp>
      <p:cxnSp>
        <p:nvCxnSpPr>
          <p:cNvPr id="34" name="Straight Connector 33"/>
          <p:cNvCxnSpPr>
            <a:stCxn id="32" idx="3"/>
            <a:endCxn id="36" idx="7"/>
          </p:cNvCxnSpPr>
          <p:nvPr/>
        </p:nvCxnSpPr>
        <p:spPr>
          <a:xfrm flipH="1">
            <a:off x="4430148" y="3784974"/>
            <a:ext cx="498755" cy="35485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997974" y="4065677"/>
            <a:ext cx="506323" cy="506323"/>
            <a:chOff x="3733800" y="2008277"/>
            <a:chExt cx="506323" cy="506323"/>
          </a:xfrm>
          <a:solidFill>
            <a:schemeClr val="bg2"/>
          </a:solidFill>
        </p:grpSpPr>
        <p:sp>
          <p:nvSpPr>
            <p:cNvPr id="36" name="Oval 3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7" name="TextBox 36"/>
            <p:cNvSpPr txBox="1"/>
            <p:nvPr/>
          </p:nvSpPr>
          <p:spPr>
            <a:xfrm>
              <a:off x="3807484" y="2010549"/>
              <a:ext cx="372218" cy="461665"/>
            </a:xfrm>
            <a:prstGeom prst="rect">
              <a:avLst/>
            </a:prstGeom>
            <a:noFill/>
          </p:spPr>
          <p:txBody>
            <a:bodyPr wrap="none" rtlCol="0">
              <a:spAutoFit/>
            </a:bodyPr>
            <a:lstStyle/>
            <a:p>
              <a:r>
                <a:rPr lang="en-AU" sz="2400" b="1" dirty="0"/>
                <a:t>b</a:t>
              </a:r>
            </a:p>
          </p:txBody>
        </p:sp>
      </p:grpSp>
      <p:grpSp>
        <p:nvGrpSpPr>
          <p:cNvPr id="38" name="Group 37"/>
          <p:cNvGrpSpPr/>
          <p:nvPr/>
        </p:nvGrpSpPr>
        <p:grpSpPr>
          <a:xfrm>
            <a:off x="3254554" y="4980077"/>
            <a:ext cx="506323" cy="506323"/>
            <a:chOff x="3733800" y="2008277"/>
            <a:chExt cx="506323" cy="506323"/>
          </a:xfrm>
          <a:solidFill>
            <a:schemeClr val="bg2"/>
          </a:solidFill>
        </p:grpSpPr>
        <p:sp>
          <p:nvSpPr>
            <p:cNvPr id="39" name="Oval 3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0" name="TextBox 39"/>
            <p:cNvSpPr txBox="1"/>
            <p:nvPr/>
          </p:nvSpPr>
          <p:spPr>
            <a:xfrm>
              <a:off x="3807484" y="2010549"/>
              <a:ext cx="356188" cy="461665"/>
            </a:xfrm>
            <a:prstGeom prst="rect">
              <a:avLst/>
            </a:prstGeom>
            <a:noFill/>
          </p:spPr>
          <p:txBody>
            <a:bodyPr wrap="none" rtlCol="0">
              <a:spAutoFit/>
            </a:bodyPr>
            <a:lstStyle/>
            <a:p>
              <a:r>
                <a:rPr lang="en-AU" sz="2400" b="1" dirty="0" smtClean="0"/>
                <a:t>y</a:t>
              </a:r>
              <a:endParaRPr lang="en-AU" sz="2400" b="1" dirty="0"/>
            </a:p>
          </p:txBody>
        </p:sp>
      </p:grpSp>
      <p:cxnSp>
        <p:nvCxnSpPr>
          <p:cNvPr id="41" name="Straight Connector 40"/>
          <p:cNvCxnSpPr/>
          <p:nvPr/>
        </p:nvCxnSpPr>
        <p:spPr>
          <a:xfrm flipH="1">
            <a:off x="3596882" y="4495800"/>
            <a:ext cx="474776" cy="548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940354" y="5859155"/>
            <a:ext cx="506323" cy="506323"/>
            <a:chOff x="3733800" y="2008277"/>
            <a:chExt cx="506323" cy="506323"/>
          </a:xfrm>
          <a:solidFill>
            <a:schemeClr val="bg2"/>
          </a:solidFill>
        </p:grpSpPr>
        <p:sp>
          <p:nvSpPr>
            <p:cNvPr id="51" name="Oval 50"/>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2" name="TextBox 51"/>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53" name="Straight Connector 52"/>
          <p:cNvCxnSpPr/>
          <p:nvPr/>
        </p:nvCxnSpPr>
        <p:spPr>
          <a:xfrm>
            <a:off x="3684426" y="5432259"/>
            <a:ext cx="432639" cy="50409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235754" y="4114800"/>
            <a:ext cx="506323" cy="506323"/>
            <a:chOff x="3733800" y="2008277"/>
            <a:chExt cx="506323" cy="506323"/>
          </a:xfrm>
          <a:solidFill>
            <a:schemeClr val="bg2"/>
          </a:solidFill>
        </p:grpSpPr>
        <p:sp>
          <p:nvSpPr>
            <p:cNvPr id="55" name="Oval 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6" name="TextBox 55"/>
            <p:cNvSpPr txBox="1"/>
            <p:nvPr/>
          </p:nvSpPr>
          <p:spPr>
            <a:xfrm>
              <a:off x="3807484" y="2010549"/>
              <a:ext cx="372218" cy="461665"/>
            </a:xfrm>
            <a:prstGeom prst="rect">
              <a:avLst/>
            </a:prstGeom>
            <a:noFill/>
          </p:spPr>
          <p:txBody>
            <a:bodyPr wrap="none" rtlCol="0">
              <a:spAutoFit/>
            </a:bodyPr>
            <a:lstStyle/>
            <a:p>
              <a:r>
                <a:rPr lang="en-AU" sz="2400" b="1" dirty="0" smtClean="0"/>
                <a:t>d</a:t>
              </a:r>
              <a:endParaRPr lang="en-AU" sz="2400" b="1" dirty="0"/>
            </a:p>
          </p:txBody>
        </p:sp>
      </p:grpSp>
      <p:grpSp>
        <p:nvGrpSpPr>
          <p:cNvPr id="58" name="Group 57"/>
          <p:cNvGrpSpPr/>
          <p:nvPr/>
        </p:nvGrpSpPr>
        <p:grpSpPr>
          <a:xfrm>
            <a:off x="4446677" y="5029527"/>
            <a:ext cx="506323" cy="506323"/>
            <a:chOff x="3733800" y="2008277"/>
            <a:chExt cx="506323" cy="506323"/>
          </a:xfrm>
          <a:solidFill>
            <a:schemeClr val="bg2"/>
          </a:solidFill>
        </p:grpSpPr>
        <p:sp>
          <p:nvSpPr>
            <p:cNvPr id="59" name="Oval 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0" name="TextBox 59"/>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61" name="Straight Connector 60"/>
          <p:cNvCxnSpPr>
            <a:stCxn id="55" idx="3"/>
          </p:cNvCxnSpPr>
          <p:nvPr/>
        </p:nvCxnSpPr>
        <p:spPr>
          <a:xfrm flipH="1">
            <a:off x="4837178" y="454697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235290" y="3810000"/>
            <a:ext cx="201987" cy="3298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302554" y="4114800"/>
            <a:ext cx="506323" cy="506323"/>
            <a:chOff x="3733800" y="2008277"/>
            <a:chExt cx="506323" cy="506323"/>
          </a:xfrm>
          <a:solidFill>
            <a:schemeClr val="bg2"/>
          </a:solidFill>
        </p:grpSpPr>
        <p:sp>
          <p:nvSpPr>
            <p:cNvPr id="67" name="Oval 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8" name="TextBox 67"/>
            <p:cNvSpPr txBox="1"/>
            <p:nvPr/>
          </p:nvSpPr>
          <p:spPr>
            <a:xfrm>
              <a:off x="3807484" y="2010549"/>
              <a:ext cx="372218" cy="461665"/>
            </a:xfrm>
            <a:prstGeom prst="rect">
              <a:avLst/>
            </a:prstGeom>
            <a:noFill/>
          </p:spPr>
          <p:txBody>
            <a:bodyPr wrap="none" rtlCol="0">
              <a:spAutoFit/>
            </a:bodyPr>
            <a:lstStyle/>
            <a:p>
              <a:r>
                <a:rPr lang="en-AU" sz="2400" b="1" dirty="0"/>
                <a:t>n</a:t>
              </a:r>
            </a:p>
          </p:txBody>
        </p:sp>
      </p:grpSp>
      <p:cxnSp>
        <p:nvCxnSpPr>
          <p:cNvPr id="69" name="Straight Connector 68"/>
          <p:cNvCxnSpPr>
            <a:stCxn id="32" idx="6"/>
            <a:endCxn id="67" idx="1"/>
          </p:cNvCxnSpPr>
          <p:nvPr/>
        </p:nvCxnSpPr>
        <p:spPr>
          <a:xfrm>
            <a:off x="5361077" y="3605962"/>
            <a:ext cx="1015626" cy="58298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5742077" y="4980077"/>
            <a:ext cx="506323" cy="506323"/>
            <a:chOff x="3733800" y="2008277"/>
            <a:chExt cx="506323" cy="506323"/>
          </a:xfrm>
          <a:solidFill>
            <a:schemeClr val="bg2"/>
          </a:solidFill>
        </p:grpSpPr>
        <p:sp>
          <p:nvSpPr>
            <p:cNvPr id="73" name="Oval 7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4" name="TextBox 73"/>
            <p:cNvSpPr txBox="1"/>
            <p:nvPr/>
          </p:nvSpPr>
          <p:spPr>
            <a:xfrm>
              <a:off x="3807484" y="2010549"/>
              <a:ext cx="356188" cy="461665"/>
            </a:xfrm>
            <a:prstGeom prst="rect">
              <a:avLst/>
            </a:prstGeom>
            <a:noFill/>
          </p:spPr>
          <p:txBody>
            <a:bodyPr wrap="none" rtlCol="0">
              <a:spAutoFit/>
            </a:bodyPr>
            <a:lstStyle/>
            <a:p>
              <a:r>
                <a:rPr lang="en-AU" sz="2400" b="1" dirty="0" smtClean="0"/>
                <a:t>k</a:t>
              </a:r>
              <a:endParaRPr lang="en-AU" sz="2400" b="1" dirty="0"/>
            </a:p>
          </p:txBody>
        </p:sp>
      </p:grpSp>
      <p:grpSp>
        <p:nvGrpSpPr>
          <p:cNvPr id="75" name="Group 74"/>
          <p:cNvGrpSpPr/>
          <p:nvPr/>
        </p:nvGrpSpPr>
        <p:grpSpPr>
          <a:xfrm>
            <a:off x="5031251" y="5818277"/>
            <a:ext cx="506323" cy="506323"/>
            <a:chOff x="3733800" y="2008277"/>
            <a:chExt cx="506323" cy="506323"/>
          </a:xfrm>
          <a:solidFill>
            <a:schemeClr val="bg2"/>
          </a:solidFill>
        </p:grpSpPr>
        <p:sp>
          <p:nvSpPr>
            <p:cNvPr id="76" name="Oval 75"/>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7" name="TextBox 76"/>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78" name="Straight Connector 77"/>
          <p:cNvCxnSpPr/>
          <p:nvPr/>
        </p:nvCxnSpPr>
        <p:spPr>
          <a:xfrm flipH="1">
            <a:off x="5437277" y="5488124"/>
            <a:ext cx="457201" cy="39236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7" idx="3"/>
          </p:cNvCxnSpPr>
          <p:nvPr/>
        </p:nvCxnSpPr>
        <p:spPr>
          <a:xfrm flipH="1">
            <a:off x="6114295" y="4546974"/>
            <a:ext cx="262408" cy="4973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7369354" y="3352800"/>
            <a:ext cx="506323" cy="506323"/>
            <a:chOff x="3733800" y="2008277"/>
            <a:chExt cx="506323" cy="506323"/>
          </a:xfrm>
          <a:solidFill>
            <a:schemeClr val="bg2"/>
          </a:solidFill>
        </p:grpSpPr>
        <p:sp>
          <p:nvSpPr>
            <p:cNvPr id="84" name="Oval 8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5" name="TextBox 84"/>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cxnSp>
        <p:nvCxnSpPr>
          <p:cNvPr id="86" name="Straight Connector 85"/>
          <p:cNvCxnSpPr>
            <a:stCxn id="7" idx="5"/>
            <a:endCxn id="84" idx="1"/>
          </p:cNvCxnSpPr>
          <p:nvPr/>
        </p:nvCxnSpPr>
        <p:spPr>
          <a:xfrm>
            <a:off x="6100567" y="3096902"/>
            <a:ext cx="1342936" cy="33004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7113677" y="4141877"/>
            <a:ext cx="506323" cy="506323"/>
            <a:chOff x="3733800" y="2008277"/>
            <a:chExt cx="506323" cy="506323"/>
          </a:xfrm>
          <a:solidFill>
            <a:schemeClr val="bg2"/>
          </a:solidFill>
        </p:grpSpPr>
        <p:sp>
          <p:nvSpPr>
            <p:cNvPr id="90" name="Oval 8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1" name="TextBox 90"/>
            <p:cNvSpPr txBox="1"/>
            <p:nvPr/>
          </p:nvSpPr>
          <p:spPr>
            <a:xfrm>
              <a:off x="3807484" y="2010549"/>
              <a:ext cx="356188" cy="461665"/>
            </a:xfrm>
            <a:prstGeom prst="rect">
              <a:avLst/>
            </a:prstGeom>
            <a:noFill/>
          </p:spPr>
          <p:txBody>
            <a:bodyPr wrap="none" rtlCol="0">
              <a:spAutoFit/>
            </a:bodyPr>
            <a:lstStyle/>
            <a:p>
              <a:r>
                <a:rPr lang="en-AU" sz="2400" b="1" dirty="0"/>
                <a:t>x</a:t>
              </a:r>
            </a:p>
          </p:txBody>
        </p:sp>
      </p:grpSp>
      <p:grpSp>
        <p:nvGrpSpPr>
          <p:cNvPr id="92" name="Group 91"/>
          <p:cNvGrpSpPr/>
          <p:nvPr/>
        </p:nvGrpSpPr>
        <p:grpSpPr>
          <a:xfrm>
            <a:off x="6429928" y="5056277"/>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95" name="Straight Connector 94"/>
          <p:cNvCxnSpPr/>
          <p:nvPr/>
        </p:nvCxnSpPr>
        <p:spPr>
          <a:xfrm flipH="1">
            <a:off x="6820429" y="4573724"/>
            <a:ext cx="472725" cy="5735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4" idx="4"/>
            <a:endCxn id="91" idx="0"/>
          </p:cNvCxnSpPr>
          <p:nvPr/>
        </p:nvCxnSpPr>
        <p:spPr>
          <a:xfrm flipH="1">
            <a:off x="7365455" y="3859123"/>
            <a:ext cx="257061"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332877" y="2693506"/>
            <a:ext cx="506323" cy="506323"/>
            <a:chOff x="3733800" y="2008277"/>
            <a:chExt cx="506323" cy="506323"/>
          </a:xfrm>
          <a:solidFill>
            <a:schemeClr val="bg2"/>
          </a:solidFill>
        </p:grpSpPr>
        <p:sp>
          <p:nvSpPr>
            <p:cNvPr id="100" name="Oval 9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1" name="TextBox 100"/>
            <p:cNvSpPr txBox="1"/>
            <p:nvPr/>
          </p:nvSpPr>
          <p:spPr>
            <a:xfrm>
              <a:off x="3807484" y="2010549"/>
              <a:ext cx="372218" cy="461665"/>
            </a:xfrm>
            <a:prstGeom prst="rect">
              <a:avLst/>
            </a:prstGeom>
            <a:noFill/>
          </p:spPr>
          <p:txBody>
            <a:bodyPr wrap="none" rtlCol="0">
              <a:spAutoFit/>
            </a:bodyPr>
            <a:lstStyle/>
            <a:p>
              <a:r>
                <a:rPr lang="en-AU" sz="2400" b="1" dirty="0"/>
                <a:t>d</a:t>
              </a:r>
            </a:p>
          </p:txBody>
        </p:sp>
      </p:grpSp>
      <p:grpSp>
        <p:nvGrpSpPr>
          <p:cNvPr id="102" name="Group 101"/>
          <p:cNvGrpSpPr/>
          <p:nvPr/>
        </p:nvGrpSpPr>
        <p:grpSpPr>
          <a:xfrm>
            <a:off x="8055154" y="3505200"/>
            <a:ext cx="506323" cy="506323"/>
            <a:chOff x="3733800" y="2008277"/>
            <a:chExt cx="506323" cy="506323"/>
          </a:xfrm>
          <a:solidFill>
            <a:schemeClr val="bg2"/>
          </a:solidFill>
        </p:grpSpPr>
        <p:sp>
          <p:nvSpPr>
            <p:cNvPr id="103" name="Oval 10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4" name="TextBox 103"/>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grpSp>
        <p:nvGrpSpPr>
          <p:cNvPr id="105" name="Group 104"/>
          <p:cNvGrpSpPr/>
          <p:nvPr/>
        </p:nvGrpSpPr>
        <p:grpSpPr>
          <a:xfrm>
            <a:off x="7799477" y="4294277"/>
            <a:ext cx="506323" cy="506323"/>
            <a:chOff x="3733800" y="2008277"/>
            <a:chExt cx="506323" cy="506323"/>
          </a:xfrm>
          <a:solidFill>
            <a:schemeClr val="bg2"/>
          </a:solidFill>
        </p:grpSpPr>
        <p:sp>
          <p:nvSpPr>
            <p:cNvPr id="106" name="Oval 10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7" name="TextBox 106"/>
            <p:cNvSpPr txBox="1"/>
            <p:nvPr/>
          </p:nvSpPr>
          <p:spPr>
            <a:xfrm>
              <a:off x="3807484" y="2010549"/>
              <a:ext cx="372218" cy="461665"/>
            </a:xfrm>
            <a:prstGeom prst="rect">
              <a:avLst/>
            </a:prstGeom>
            <a:noFill/>
          </p:spPr>
          <p:txBody>
            <a:bodyPr wrap="none" rtlCol="0">
              <a:spAutoFit/>
            </a:bodyPr>
            <a:lstStyle/>
            <a:p>
              <a:r>
                <a:rPr lang="en-AU" sz="2400" b="1" dirty="0"/>
                <a:t>g</a:t>
              </a:r>
            </a:p>
          </p:txBody>
        </p:sp>
      </p:grpSp>
      <p:cxnSp>
        <p:nvCxnSpPr>
          <p:cNvPr id="108" name="Straight Connector 107"/>
          <p:cNvCxnSpPr>
            <a:stCxn id="103" idx="4"/>
            <a:endCxn id="107" idx="0"/>
          </p:cNvCxnSpPr>
          <p:nvPr/>
        </p:nvCxnSpPr>
        <p:spPr>
          <a:xfrm flipH="1">
            <a:off x="8059270" y="4011523"/>
            <a:ext cx="249046"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0" idx="4"/>
            <a:endCxn id="104" idx="0"/>
          </p:cNvCxnSpPr>
          <p:nvPr/>
        </p:nvCxnSpPr>
        <p:spPr>
          <a:xfrm flipH="1">
            <a:off x="8314947" y="3199829"/>
            <a:ext cx="271092" cy="30764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7140754" y="5029200"/>
            <a:ext cx="506323" cy="506323"/>
            <a:chOff x="3733800" y="2008277"/>
            <a:chExt cx="506323" cy="506323"/>
          </a:xfrm>
          <a:solidFill>
            <a:schemeClr val="bg2"/>
          </a:solidFill>
        </p:grpSpPr>
        <p:sp>
          <p:nvSpPr>
            <p:cNvPr id="113" name="Oval 11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4" name="TextBox 11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5" name="Straight Connector 114"/>
          <p:cNvCxnSpPr>
            <a:stCxn id="106" idx="3"/>
          </p:cNvCxnSpPr>
          <p:nvPr/>
        </p:nvCxnSpPr>
        <p:spPr>
          <a:xfrm flipH="1">
            <a:off x="7493985" y="4726451"/>
            <a:ext cx="379641" cy="39408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8265186" y="5009142"/>
            <a:ext cx="506323" cy="506323"/>
            <a:chOff x="3733800" y="2008277"/>
            <a:chExt cx="506323" cy="506323"/>
          </a:xfrm>
          <a:solidFill>
            <a:schemeClr val="bg2"/>
          </a:solidFill>
        </p:grpSpPr>
        <p:sp>
          <p:nvSpPr>
            <p:cNvPr id="119" name="Oval 11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0" name="TextBox 119"/>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cxnSp>
        <p:nvCxnSpPr>
          <p:cNvPr id="121" name="Straight Connector 120"/>
          <p:cNvCxnSpPr>
            <a:stCxn id="106" idx="5"/>
            <a:endCxn id="120" idx="0"/>
          </p:cNvCxnSpPr>
          <p:nvPr/>
        </p:nvCxnSpPr>
        <p:spPr>
          <a:xfrm>
            <a:off x="8231651" y="4726451"/>
            <a:ext cx="285313" cy="28496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7600005" y="5789149"/>
            <a:ext cx="506323" cy="506323"/>
            <a:chOff x="3733800" y="2008277"/>
            <a:chExt cx="506323" cy="506323"/>
          </a:xfrm>
          <a:solidFill>
            <a:schemeClr val="bg2"/>
          </a:solidFill>
        </p:grpSpPr>
        <p:sp>
          <p:nvSpPr>
            <p:cNvPr id="125" name="Oval 124"/>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6" name="TextBox 125"/>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27" name="Straight Connector 126"/>
          <p:cNvCxnSpPr/>
          <p:nvPr/>
        </p:nvCxnSpPr>
        <p:spPr>
          <a:xfrm flipH="1">
            <a:off x="7953237" y="5444014"/>
            <a:ext cx="421070" cy="4364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176086" y="1752600"/>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1" name="TextBox 130"/>
            <p:cNvSpPr txBox="1"/>
            <p:nvPr/>
          </p:nvSpPr>
          <p:spPr>
            <a:xfrm>
              <a:off x="3807484" y="2010549"/>
              <a:ext cx="184731" cy="461665"/>
            </a:xfrm>
            <a:prstGeom prst="rect">
              <a:avLst/>
            </a:prstGeom>
            <a:noFill/>
          </p:spPr>
          <p:txBody>
            <a:bodyPr wrap="none" rtlCol="0">
              <a:spAutoFit/>
            </a:bodyPr>
            <a:lstStyle/>
            <a:p>
              <a:endParaRPr lang="en-AU" sz="2400" b="1" dirty="0"/>
            </a:p>
          </p:txBody>
        </p:sp>
      </p:grpSp>
      <p:cxnSp>
        <p:nvCxnSpPr>
          <p:cNvPr id="132" name="Straight Connector 131"/>
          <p:cNvCxnSpPr>
            <a:endCxn id="7" idx="7"/>
          </p:cNvCxnSpPr>
          <p:nvPr/>
        </p:nvCxnSpPr>
        <p:spPr>
          <a:xfrm flipH="1">
            <a:off x="6100567" y="2133600"/>
            <a:ext cx="1149203" cy="60527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0" idx="5"/>
          </p:cNvCxnSpPr>
          <p:nvPr/>
        </p:nvCxnSpPr>
        <p:spPr>
          <a:xfrm>
            <a:off x="7608260" y="2184774"/>
            <a:ext cx="842233" cy="55410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6075381" y="571500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s</a:t>
              </a:r>
              <a:endParaRPr lang="en-AU" sz="2400" b="1" dirty="0"/>
            </a:p>
          </p:txBody>
        </p:sp>
      </p:grpSp>
      <p:grpSp>
        <p:nvGrpSpPr>
          <p:cNvPr id="142" name="Group 141"/>
          <p:cNvGrpSpPr/>
          <p:nvPr/>
        </p:nvGrpSpPr>
        <p:grpSpPr>
          <a:xfrm>
            <a:off x="6859132" y="6241845"/>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45" name="Straight Connector 144"/>
          <p:cNvCxnSpPr>
            <a:stCxn id="140" idx="5"/>
          </p:cNvCxnSpPr>
          <p:nvPr/>
        </p:nvCxnSpPr>
        <p:spPr>
          <a:xfrm>
            <a:off x="6507555" y="6147174"/>
            <a:ext cx="428696" cy="2183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5"/>
            <a:endCxn id="141" idx="0"/>
          </p:cNvCxnSpPr>
          <p:nvPr/>
        </p:nvCxnSpPr>
        <p:spPr>
          <a:xfrm>
            <a:off x="6174251" y="5412251"/>
            <a:ext cx="152908" cy="30502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48743" y="1552728"/>
            <a:ext cx="2492990" cy="369332"/>
          </a:xfrm>
          <a:prstGeom prst="rect">
            <a:avLst/>
          </a:prstGeom>
          <a:noFill/>
        </p:spPr>
        <p:txBody>
          <a:bodyPr wrap="none" rtlCol="0">
            <a:spAutoFit/>
          </a:bodyPr>
          <a:lstStyle/>
          <a:p>
            <a:r>
              <a:rPr lang="en-AU" b="1" dirty="0" smtClean="0">
                <a:solidFill>
                  <a:srgbClr val="FF0000"/>
                </a:solidFill>
              </a:rPr>
              <a:t>Prefix matching for b</a:t>
            </a:r>
            <a:endParaRPr lang="en-AU" b="1" dirty="0">
              <a:solidFill>
                <a:srgbClr val="FF0000"/>
              </a:solidFill>
            </a:endParaRPr>
          </a:p>
        </p:txBody>
      </p:sp>
    </p:spTree>
    <p:extLst>
      <p:ext uri="{BB962C8B-B14F-4D97-AF65-F5344CB8AC3E}">
        <p14:creationId xmlns:p14="http://schemas.microsoft.com/office/powerpoint/2010/main" val="39154734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Implementing a </a:t>
            </a:r>
            <a:r>
              <a:rPr lang="en-AU" sz="2800" dirty="0" err="1" smtClean="0">
                <a:latin typeface="Arial Black" panose="020B0A04020102020204" pitchFamily="34" charset="0"/>
              </a:rPr>
              <a:t>Trie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1"/>
            <a:ext cx="8081963" cy="1295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400" dirty="0" smtClean="0">
                <a:solidFill>
                  <a:srgbClr val="FF0000"/>
                </a:solidFill>
                <a:latin typeface="CMSS10"/>
              </a:rPr>
              <a:t>Implementation using an array:</a:t>
            </a:r>
          </a:p>
          <a:p>
            <a:r>
              <a:rPr lang="en-AU" sz="2400" dirty="0" smtClean="0">
                <a:solidFill>
                  <a:srgbClr val="000000"/>
                </a:solidFill>
                <a:latin typeface="CMSS10"/>
              </a:rPr>
              <a:t>At each node, create an array of alphabets size (e.g., 26 for English letters, 4 for DNA strings)</a:t>
            </a:r>
          </a:p>
          <a:p>
            <a:r>
              <a:rPr lang="en-AU" sz="2400" dirty="0" smtClean="0">
                <a:solidFill>
                  <a:srgbClr val="000000"/>
                </a:solidFill>
                <a:latin typeface="CMSS10"/>
              </a:rPr>
              <a:t>If </a:t>
            </a:r>
            <a:r>
              <a:rPr lang="en-AU" sz="2400" dirty="0" err="1" smtClean="0">
                <a:solidFill>
                  <a:srgbClr val="000000"/>
                </a:solidFill>
                <a:latin typeface="CMSS10"/>
              </a:rPr>
              <a:t>i-th</a:t>
            </a:r>
            <a:r>
              <a:rPr lang="en-AU" sz="2400" dirty="0" smtClean="0">
                <a:solidFill>
                  <a:srgbClr val="000000"/>
                </a:solidFill>
                <a:latin typeface="CMSS10"/>
              </a:rPr>
              <a:t> node exists, add pointer to it at array[</a:t>
            </a:r>
            <a:r>
              <a:rPr lang="en-AU" sz="2400" dirty="0" err="1" smtClean="0">
                <a:solidFill>
                  <a:srgbClr val="000000"/>
                </a:solidFill>
                <a:latin typeface="CMSS10"/>
              </a:rPr>
              <a:t>i</a:t>
            </a:r>
            <a:r>
              <a:rPr lang="en-AU" sz="2400" dirty="0" smtClean="0">
                <a:solidFill>
                  <a:srgbClr val="000000"/>
                </a:solidFill>
                <a:latin typeface="CMSS10"/>
              </a:rPr>
              <a:t>]</a:t>
            </a:r>
          </a:p>
          <a:p>
            <a:r>
              <a:rPr lang="en-AU" sz="2400" dirty="0" smtClean="0">
                <a:solidFill>
                  <a:srgbClr val="000000"/>
                </a:solidFill>
                <a:latin typeface="CMSS10"/>
              </a:rPr>
              <a:t>Otherwise, array[</a:t>
            </a:r>
            <a:r>
              <a:rPr lang="en-AU" sz="2400" dirty="0" err="1" smtClean="0">
                <a:solidFill>
                  <a:srgbClr val="000000"/>
                </a:solidFill>
                <a:latin typeface="CMSS10"/>
              </a:rPr>
              <a:t>i</a:t>
            </a:r>
            <a:r>
              <a:rPr lang="en-AU" sz="2400" dirty="0" smtClean="0">
                <a:solidFill>
                  <a:srgbClr val="000000"/>
                </a:solidFill>
                <a:latin typeface="CMSS10"/>
              </a:rPr>
              <a:t>] = Nil.</a:t>
            </a:r>
          </a:p>
          <a:p>
            <a:pPr marL="0" indent="0">
              <a:buNone/>
            </a:pPr>
            <a:r>
              <a:rPr lang="en-AU" sz="2400" dirty="0" smtClean="0">
                <a:solidFill>
                  <a:srgbClr val="000000"/>
                </a:solidFill>
                <a:latin typeface="CMSS10"/>
              </a:rPr>
              <a:t>The above implementation allows checking whether a node exists or not in O(1).</a:t>
            </a:r>
          </a:p>
          <a:p>
            <a:pPr marL="0" indent="0">
              <a:buNone/>
            </a:pPr>
            <a:r>
              <a:rPr lang="en-AU" sz="2400" dirty="0" smtClean="0">
                <a:solidFill>
                  <a:srgbClr val="000000"/>
                </a:solidFill>
                <a:latin typeface="CMSS10"/>
              </a:rPr>
              <a:t>The other implementations are possible (e.g., using linked lists or hash tables).</a:t>
            </a:r>
          </a:p>
          <a:p>
            <a:pPr marL="0" indent="0">
              <a:buNone/>
            </a:pPr>
            <a:endParaRPr lang="en-AU" sz="2400" dirty="0" smtClean="0">
              <a:solidFill>
                <a:srgbClr val="000000"/>
              </a:solidFill>
              <a:latin typeface="CMSS10"/>
            </a:endParaRPr>
          </a:p>
        </p:txBody>
      </p:sp>
    </p:spTree>
    <p:extLst>
      <p:ext uri="{BB962C8B-B14F-4D97-AF65-F5344CB8AC3E}">
        <p14:creationId xmlns:p14="http://schemas.microsoft.com/office/powerpoint/2010/main" val="18327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Advantages and Disadvantages of </a:t>
            </a:r>
            <a:r>
              <a:rPr lang="en-AU" sz="2800" dirty="0" err="1" smtClean="0">
                <a:latin typeface="Arial Black" panose="020B0A04020102020204" pitchFamily="34" charset="0"/>
              </a:rPr>
              <a:t>Trie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914400"/>
            <a:ext cx="8081963" cy="1295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400" dirty="0" smtClean="0">
                <a:solidFill>
                  <a:srgbClr val="FF0000"/>
                </a:solidFill>
                <a:latin typeface="CMSS10"/>
              </a:rPr>
              <a:t>Advantages</a:t>
            </a:r>
          </a:p>
          <a:p>
            <a:r>
              <a:rPr lang="en-AU" sz="1800" dirty="0" smtClean="0">
                <a:solidFill>
                  <a:srgbClr val="000000"/>
                </a:solidFill>
                <a:latin typeface="CMSS10"/>
              </a:rPr>
              <a:t>A </a:t>
            </a:r>
            <a:r>
              <a:rPr lang="en-AU" sz="1800" dirty="0">
                <a:solidFill>
                  <a:srgbClr val="000000"/>
                </a:solidFill>
                <a:latin typeface="CMSS10"/>
              </a:rPr>
              <a:t>better search structure than a </a:t>
            </a:r>
            <a:r>
              <a:rPr lang="en-AU" sz="1800" dirty="0">
                <a:solidFill>
                  <a:srgbClr val="800080"/>
                </a:solidFill>
                <a:latin typeface="txbtt"/>
              </a:rPr>
              <a:t>binary search tree </a:t>
            </a:r>
            <a:r>
              <a:rPr lang="en-AU" sz="1800" dirty="0">
                <a:solidFill>
                  <a:srgbClr val="000000"/>
                </a:solidFill>
                <a:latin typeface="CMSS10"/>
              </a:rPr>
              <a:t>with </a:t>
            </a:r>
            <a:r>
              <a:rPr lang="en-AU" sz="1800" dirty="0" smtClean="0">
                <a:solidFill>
                  <a:srgbClr val="000000"/>
                </a:solidFill>
                <a:latin typeface="CMSS10"/>
              </a:rPr>
              <a:t>string keys</a:t>
            </a:r>
            <a:r>
              <a:rPr lang="en-AU" sz="1800" dirty="0">
                <a:solidFill>
                  <a:srgbClr val="000000"/>
                </a:solidFill>
                <a:latin typeface="CMSS10"/>
              </a:rPr>
              <a:t>.</a:t>
            </a:r>
          </a:p>
          <a:p>
            <a:r>
              <a:rPr lang="en-AU" sz="1800" dirty="0">
                <a:solidFill>
                  <a:srgbClr val="000000"/>
                </a:solidFill>
                <a:latin typeface="CMSS10"/>
              </a:rPr>
              <a:t>A </a:t>
            </a:r>
            <a:r>
              <a:rPr lang="en-AU" sz="1800" dirty="0">
                <a:solidFill>
                  <a:srgbClr val="000000"/>
                </a:solidFill>
                <a:latin typeface="CMSSBX10"/>
              </a:rPr>
              <a:t>more versatile </a:t>
            </a:r>
            <a:r>
              <a:rPr lang="en-AU" sz="1800" dirty="0">
                <a:solidFill>
                  <a:srgbClr val="000000"/>
                </a:solidFill>
                <a:latin typeface="CMSS10"/>
              </a:rPr>
              <a:t>search structure than </a:t>
            </a:r>
            <a:r>
              <a:rPr lang="en-AU" sz="1800" dirty="0">
                <a:solidFill>
                  <a:srgbClr val="008000"/>
                </a:solidFill>
                <a:latin typeface="txbtt"/>
              </a:rPr>
              <a:t>hash table</a:t>
            </a:r>
          </a:p>
          <a:p>
            <a:r>
              <a:rPr lang="en-AU" sz="1800" dirty="0">
                <a:solidFill>
                  <a:srgbClr val="000000"/>
                </a:solidFill>
                <a:latin typeface="CMSS10"/>
              </a:rPr>
              <a:t>Allows </a:t>
            </a:r>
            <a:r>
              <a:rPr lang="en-AU" sz="1800" dirty="0">
                <a:solidFill>
                  <a:srgbClr val="000000"/>
                </a:solidFill>
                <a:latin typeface="CMSSBX10"/>
              </a:rPr>
              <a:t>lookup </a:t>
            </a:r>
            <a:r>
              <a:rPr lang="en-AU" sz="1800" dirty="0" smtClean="0">
                <a:solidFill>
                  <a:srgbClr val="000000"/>
                </a:solidFill>
                <a:latin typeface="CMSS10"/>
              </a:rPr>
              <a:t>on prefix matching in </a:t>
            </a:r>
            <a:r>
              <a:rPr lang="en-AU" sz="1800" dirty="0" smtClean="0">
                <a:solidFill>
                  <a:srgbClr val="000000"/>
                </a:solidFill>
                <a:latin typeface="CMSSI10"/>
              </a:rPr>
              <a:t>O</a:t>
            </a:r>
            <a:r>
              <a:rPr lang="en-AU" sz="1800" dirty="0" smtClean="0">
                <a:solidFill>
                  <a:srgbClr val="000000"/>
                </a:solidFill>
                <a:latin typeface="CMSS10"/>
              </a:rPr>
              <a:t>(</a:t>
            </a:r>
            <a:r>
              <a:rPr lang="en-AU" sz="1800" dirty="0">
                <a:solidFill>
                  <a:srgbClr val="000000"/>
                </a:solidFill>
                <a:latin typeface="CMSSI10"/>
              </a:rPr>
              <a:t>M</a:t>
            </a:r>
            <a:r>
              <a:rPr lang="en-AU" sz="1800" dirty="0" smtClean="0">
                <a:solidFill>
                  <a:srgbClr val="000000"/>
                </a:solidFill>
                <a:latin typeface="CMSS10"/>
              </a:rPr>
              <a:t>)-time where M is the length of prefix.</a:t>
            </a:r>
            <a:endParaRPr lang="en-AU" sz="1800" dirty="0">
              <a:solidFill>
                <a:srgbClr val="000000"/>
              </a:solidFill>
              <a:latin typeface="CMSS10"/>
            </a:endParaRPr>
          </a:p>
          <a:p>
            <a:r>
              <a:rPr lang="en-AU" sz="1800" dirty="0">
                <a:solidFill>
                  <a:srgbClr val="000000"/>
                </a:solidFill>
                <a:latin typeface="CMSS10"/>
              </a:rPr>
              <a:t>Allows </a:t>
            </a:r>
            <a:r>
              <a:rPr lang="en-AU" sz="1800" dirty="0">
                <a:solidFill>
                  <a:srgbClr val="000000"/>
                </a:solidFill>
                <a:latin typeface="CMSSBX10"/>
              </a:rPr>
              <a:t>sorting collection of </a:t>
            </a:r>
            <a:r>
              <a:rPr lang="en-AU" sz="1800" dirty="0" smtClean="0">
                <a:solidFill>
                  <a:srgbClr val="000000"/>
                </a:solidFill>
                <a:latin typeface="CMSSBX10"/>
              </a:rPr>
              <a:t>strings in O(|S|) time where |S| is the total number of characters in all strings</a:t>
            </a:r>
            <a:endParaRPr lang="en-AU" sz="1800" dirty="0">
              <a:solidFill>
                <a:srgbClr val="000000"/>
              </a:solidFill>
              <a:latin typeface="CMSS10"/>
            </a:endParaRPr>
          </a:p>
          <a:p>
            <a:pPr marL="0" indent="0">
              <a:buNone/>
            </a:pPr>
            <a:r>
              <a:rPr lang="en-AU" sz="2400" dirty="0" smtClean="0">
                <a:solidFill>
                  <a:srgbClr val="FF0000"/>
                </a:solidFill>
                <a:latin typeface="CMSS10"/>
              </a:rPr>
              <a:t>Disadvantages</a:t>
            </a:r>
          </a:p>
          <a:p>
            <a:r>
              <a:rPr lang="en-AU" sz="1800" dirty="0" smtClean="0">
                <a:solidFill>
                  <a:srgbClr val="000000"/>
                </a:solidFill>
                <a:latin typeface="CMSS10"/>
              </a:rPr>
              <a:t>On </a:t>
            </a:r>
            <a:r>
              <a:rPr lang="en-AU" sz="1800" dirty="0">
                <a:solidFill>
                  <a:srgbClr val="000000"/>
                </a:solidFill>
                <a:latin typeface="CMSS10"/>
              </a:rPr>
              <a:t>average </a:t>
            </a:r>
            <a:r>
              <a:rPr lang="en-AU" sz="1800" dirty="0">
                <a:solidFill>
                  <a:srgbClr val="800080"/>
                </a:solidFill>
                <a:latin typeface="txbtt"/>
              </a:rPr>
              <a:t>Tries </a:t>
            </a:r>
            <a:r>
              <a:rPr lang="en-AU" sz="1800" dirty="0">
                <a:solidFill>
                  <a:srgbClr val="000000"/>
                </a:solidFill>
                <a:latin typeface="CMSS10"/>
              </a:rPr>
              <a:t>can be </a:t>
            </a:r>
            <a:r>
              <a:rPr lang="en-AU" sz="1800" dirty="0">
                <a:solidFill>
                  <a:srgbClr val="000000"/>
                </a:solidFill>
                <a:latin typeface="CMSSBX10"/>
              </a:rPr>
              <a:t>slower </a:t>
            </a:r>
            <a:r>
              <a:rPr lang="en-AU" sz="1800" dirty="0">
                <a:solidFill>
                  <a:srgbClr val="000000"/>
                </a:solidFill>
                <a:latin typeface="CMSS10"/>
              </a:rPr>
              <a:t>(in some cases) than hash tables </a:t>
            </a:r>
            <a:r>
              <a:rPr lang="en-AU" sz="1800" dirty="0" smtClean="0">
                <a:solidFill>
                  <a:srgbClr val="000000"/>
                </a:solidFill>
                <a:latin typeface="CMSS10"/>
              </a:rPr>
              <a:t>for looking </a:t>
            </a:r>
            <a:r>
              <a:rPr lang="en-AU" sz="1800" dirty="0">
                <a:solidFill>
                  <a:srgbClr val="000000"/>
                </a:solidFill>
                <a:latin typeface="CMSS10"/>
              </a:rPr>
              <a:t>up patterns/queries</a:t>
            </a:r>
            <a:r>
              <a:rPr lang="en-AU" sz="1800" dirty="0" smtClean="0">
                <a:solidFill>
                  <a:srgbClr val="000000"/>
                </a:solidFill>
                <a:latin typeface="CMSS10"/>
              </a:rPr>
              <a:t>.</a:t>
            </a:r>
          </a:p>
          <a:p>
            <a:r>
              <a:rPr lang="en-AU" sz="1800" dirty="0">
                <a:solidFill>
                  <a:srgbClr val="000000"/>
                </a:solidFill>
                <a:latin typeface="CMSS10"/>
              </a:rPr>
              <a:t>Requires a </a:t>
            </a:r>
            <a:r>
              <a:rPr lang="en-AU" sz="1800" dirty="0">
                <a:solidFill>
                  <a:srgbClr val="000000"/>
                </a:solidFill>
                <a:latin typeface="CMSSBX10"/>
              </a:rPr>
              <a:t>lot of wasteful space</a:t>
            </a:r>
            <a:r>
              <a:rPr lang="en-AU" sz="1800" dirty="0">
                <a:solidFill>
                  <a:srgbClr val="000000"/>
                </a:solidFill>
                <a:latin typeface="CMSS10"/>
              </a:rPr>
              <a:t>, as many nodes, as you descend a </a:t>
            </a:r>
            <a:r>
              <a:rPr lang="en-AU" sz="1800" dirty="0" err="1">
                <a:solidFill>
                  <a:srgbClr val="000000"/>
                </a:solidFill>
                <a:latin typeface="CMSS10"/>
              </a:rPr>
              <a:t>trie</a:t>
            </a:r>
            <a:r>
              <a:rPr lang="en-AU" sz="1800" dirty="0">
                <a:solidFill>
                  <a:srgbClr val="000000"/>
                </a:solidFill>
                <a:latin typeface="CMSS10"/>
              </a:rPr>
              <a:t>, will have more and more children set to nil</a:t>
            </a:r>
            <a:r>
              <a:rPr lang="en-AU" sz="1800" dirty="0" smtClean="0">
                <a:solidFill>
                  <a:srgbClr val="000000"/>
                </a:solidFill>
                <a:latin typeface="CMSS10"/>
              </a:rPr>
              <a:t>.</a:t>
            </a:r>
            <a:endParaRPr lang="en-AU" sz="1800" dirty="0">
              <a:solidFill>
                <a:srgbClr val="000000"/>
              </a:solidFill>
              <a:latin typeface="CMSS10"/>
            </a:endParaRPr>
          </a:p>
        </p:txBody>
      </p:sp>
    </p:spTree>
    <p:extLst>
      <p:ext uri="{BB962C8B-B14F-4D97-AF65-F5344CB8AC3E}">
        <p14:creationId xmlns:p14="http://schemas.microsoft.com/office/powerpoint/2010/main" val="17468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External Memory Algorithms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152400" y="1527048"/>
            <a:ext cx="8842248" cy="4572000"/>
          </a:xfrm>
        </p:spPr>
        <p:txBody>
          <a:bodyPr>
            <a:normAutofit fontScale="92500"/>
          </a:bodyPr>
          <a:lstStyle/>
          <a:p>
            <a:r>
              <a:rPr lang="en-AU" dirty="0" smtClean="0"/>
              <a:t>So far we have assumed that the data is stored in main memory (e.g., RAM) also called internal memory, E.g.,</a:t>
            </a:r>
          </a:p>
          <a:p>
            <a:pPr lvl="1"/>
            <a:r>
              <a:rPr lang="en-AU" dirty="0">
                <a:solidFill>
                  <a:srgbClr val="00B0F0"/>
                </a:solidFill>
              </a:rPr>
              <a:t>All data structures we saw so far (e.g., arrays, lists, heaps, trees, etc.) are created when the program is run and are stored in the main memory</a:t>
            </a:r>
          </a:p>
          <a:p>
            <a:r>
              <a:rPr lang="en-AU" dirty="0" smtClean="0"/>
              <a:t>What if the data is too large to fit in the main memory or you want the data to be persistent (available even when the program terminates), e.g., Facebook graph contains billions of nodes, Google Maps, Monash Database etc.</a:t>
            </a:r>
          </a:p>
          <a:p>
            <a:pPr lvl="1"/>
            <a:r>
              <a:rPr lang="en-AU" dirty="0" smtClean="0">
                <a:solidFill>
                  <a:srgbClr val="00B0F0"/>
                </a:solidFill>
              </a:rPr>
              <a:t>The data is stored in secondary memory (e.g., hard disk) also called external memory</a:t>
            </a:r>
          </a:p>
          <a:p>
            <a:pPr lvl="1"/>
            <a:r>
              <a:rPr lang="en-AU" u="sng" dirty="0" smtClean="0">
                <a:solidFill>
                  <a:srgbClr val="00B050"/>
                </a:solidFill>
              </a:rPr>
              <a:t>External memory algorithms</a:t>
            </a:r>
            <a:r>
              <a:rPr lang="en-AU" dirty="0" smtClean="0">
                <a:solidFill>
                  <a:srgbClr val="00B0F0"/>
                </a:solidFill>
              </a:rPr>
              <a:t> need to read the data from the secondary storage</a:t>
            </a:r>
          </a:p>
        </p:txBody>
      </p:sp>
      <p:sp>
        <p:nvSpPr>
          <p:cNvPr id="3" name="Footer Placeholder 2"/>
          <p:cNvSpPr>
            <a:spLocks noGrp="1"/>
          </p:cNvSpPr>
          <p:nvPr>
            <p:ph type="ftr" sz="quarter" idx="11"/>
          </p:nvPr>
        </p:nvSpPr>
        <p:spPr/>
        <p:txBody>
          <a:bodyPr/>
          <a:lstStyle/>
          <a:p>
            <a:r>
              <a:rPr lang="en-AU" smtClean="0"/>
              <a:t>FIT2004, S2/2016: Lec-6: B-Trees and Retrieval Trees</a:t>
            </a:r>
            <a:endParaRPr lang="en-US"/>
          </a:p>
        </p:txBody>
      </p:sp>
    </p:spTree>
    <p:extLst>
      <p:ext uri="{BB962C8B-B14F-4D97-AF65-F5344CB8AC3E}">
        <p14:creationId xmlns:p14="http://schemas.microsoft.com/office/powerpoint/2010/main" val="339449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Some properties of </a:t>
            </a:r>
            <a:r>
              <a:rPr lang="en-AU" sz="2800" dirty="0" err="1" smtClean="0">
                <a:latin typeface="Arial Black" panose="020B0A04020102020204" pitchFamily="34" charset="0"/>
              </a:rPr>
              <a:t>Trie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1066800"/>
            <a:ext cx="8081963" cy="3581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2400" dirty="0">
                <a:solidFill>
                  <a:srgbClr val="000000"/>
                </a:solidFill>
                <a:latin typeface="CMSS10"/>
              </a:rPr>
              <a:t>The </a:t>
            </a:r>
            <a:r>
              <a:rPr lang="en-AU" sz="2400" dirty="0">
                <a:solidFill>
                  <a:srgbClr val="800080"/>
                </a:solidFill>
                <a:latin typeface="txbtt"/>
              </a:rPr>
              <a:t>maximum depth </a:t>
            </a:r>
            <a:r>
              <a:rPr lang="en-AU" sz="2400" dirty="0">
                <a:solidFill>
                  <a:srgbClr val="000000"/>
                </a:solidFill>
                <a:latin typeface="CMSS10"/>
              </a:rPr>
              <a:t>is the </a:t>
            </a:r>
            <a:r>
              <a:rPr lang="en-AU" sz="2400" dirty="0">
                <a:solidFill>
                  <a:srgbClr val="000000"/>
                </a:solidFill>
                <a:latin typeface="CMSSBX10"/>
              </a:rPr>
              <a:t>length of longest string </a:t>
            </a:r>
            <a:r>
              <a:rPr lang="en-AU" sz="2400" dirty="0">
                <a:solidFill>
                  <a:srgbClr val="000000"/>
                </a:solidFill>
                <a:latin typeface="CMSS10"/>
              </a:rPr>
              <a:t>in </a:t>
            </a:r>
            <a:r>
              <a:rPr lang="en-AU" sz="2400" dirty="0" smtClean="0">
                <a:solidFill>
                  <a:srgbClr val="000000"/>
                </a:solidFill>
                <a:latin typeface="CMSS10"/>
              </a:rPr>
              <a:t>the collection</a:t>
            </a:r>
            <a:r>
              <a:rPr lang="en-AU" sz="2400" dirty="0">
                <a:solidFill>
                  <a:srgbClr val="000000"/>
                </a:solidFill>
                <a:latin typeface="CMSS10"/>
              </a:rPr>
              <a:t>.</a:t>
            </a:r>
          </a:p>
          <a:p>
            <a:r>
              <a:rPr lang="en-AU" sz="2400" dirty="0">
                <a:solidFill>
                  <a:srgbClr val="800080"/>
                </a:solidFill>
                <a:latin typeface="txbtt"/>
              </a:rPr>
              <a:t>Insertion, Deletion, Lookup </a:t>
            </a:r>
            <a:r>
              <a:rPr lang="en-AU" sz="2400" dirty="0">
                <a:solidFill>
                  <a:srgbClr val="000000"/>
                </a:solidFill>
                <a:latin typeface="CMSS10"/>
              </a:rPr>
              <a:t>operations take time </a:t>
            </a:r>
            <a:r>
              <a:rPr lang="en-AU" sz="2400" dirty="0" smtClean="0">
                <a:solidFill>
                  <a:srgbClr val="000000"/>
                </a:solidFill>
                <a:latin typeface="CMSSBX10"/>
              </a:rPr>
              <a:t>proportional </a:t>
            </a:r>
            <a:r>
              <a:rPr lang="en-AU" sz="2400" dirty="0" smtClean="0">
                <a:solidFill>
                  <a:srgbClr val="000000"/>
                </a:solidFill>
                <a:latin typeface="CMSS10"/>
              </a:rPr>
              <a:t>to the length </a:t>
            </a:r>
            <a:r>
              <a:rPr lang="en-AU" sz="2400" dirty="0">
                <a:solidFill>
                  <a:srgbClr val="000000"/>
                </a:solidFill>
                <a:latin typeface="CMSS10"/>
              </a:rPr>
              <a:t>of the string/pattern being inserted, deleted, </a:t>
            </a:r>
            <a:r>
              <a:rPr lang="en-AU" sz="2400" dirty="0" smtClean="0">
                <a:solidFill>
                  <a:srgbClr val="000000"/>
                </a:solidFill>
                <a:latin typeface="CMSS10"/>
              </a:rPr>
              <a:t>or searched</a:t>
            </a:r>
            <a:r>
              <a:rPr lang="en-AU" sz="2400" dirty="0">
                <a:solidFill>
                  <a:srgbClr val="000000"/>
                </a:solidFill>
                <a:latin typeface="CMSS10"/>
              </a:rPr>
              <a:t>.</a:t>
            </a:r>
          </a:p>
          <a:p>
            <a:r>
              <a:rPr lang="en-AU" sz="2400" dirty="0">
                <a:solidFill>
                  <a:srgbClr val="000000"/>
                </a:solidFill>
                <a:latin typeface="CMSS10"/>
              </a:rPr>
              <a:t>But, much </a:t>
            </a:r>
            <a:r>
              <a:rPr lang="en-AU" sz="2400" dirty="0">
                <a:solidFill>
                  <a:srgbClr val="000000"/>
                </a:solidFill>
                <a:latin typeface="CMSSBX10"/>
              </a:rPr>
              <a:t>wasted space </a:t>
            </a:r>
            <a:r>
              <a:rPr lang="en-AU" sz="2400" dirty="0">
                <a:solidFill>
                  <a:srgbClr val="000000"/>
                </a:solidFill>
                <a:latin typeface="CMSS10"/>
              </a:rPr>
              <a:t>with a simple implementation of a </a:t>
            </a:r>
            <a:r>
              <a:rPr lang="en-AU" sz="2400" dirty="0" err="1" smtClean="0">
                <a:solidFill>
                  <a:srgbClr val="800080"/>
                </a:solidFill>
                <a:latin typeface="txbtt"/>
              </a:rPr>
              <a:t>Trie</a:t>
            </a:r>
            <a:r>
              <a:rPr lang="en-AU" sz="2400" dirty="0" smtClean="0">
                <a:solidFill>
                  <a:srgbClr val="000000"/>
                </a:solidFill>
                <a:latin typeface="CMSS10"/>
              </a:rPr>
              <a:t>, where</a:t>
            </a:r>
          </a:p>
          <a:p>
            <a:pPr lvl="1"/>
            <a:r>
              <a:rPr lang="en-AU" sz="2400" dirty="0" smtClean="0">
                <a:solidFill>
                  <a:srgbClr val="000000"/>
                </a:solidFill>
                <a:latin typeface="CMSS10"/>
              </a:rPr>
              <a:t>each </a:t>
            </a:r>
            <a:r>
              <a:rPr lang="en-AU" sz="2400" dirty="0">
                <a:solidFill>
                  <a:srgbClr val="000000"/>
                </a:solidFill>
                <a:latin typeface="CMSS10"/>
              </a:rPr>
              <a:t>node has 1 pointer per symbol in the </a:t>
            </a:r>
            <a:r>
              <a:rPr lang="en-AU" sz="2400" dirty="0" smtClean="0">
                <a:solidFill>
                  <a:srgbClr val="000000"/>
                </a:solidFill>
                <a:latin typeface="CMSS10"/>
              </a:rPr>
              <a:t>alphabet.</a:t>
            </a:r>
          </a:p>
          <a:p>
            <a:pPr lvl="1"/>
            <a:r>
              <a:rPr lang="en-AU" sz="2400" dirty="0" smtClean="0">
                <a:solidFill>
                  <a:srgbClr val="000000"/>
                </a:solidFill>
                <a:latin typeface="CMSS10"/>
              </a:rPr>
              <a:t>deeper </a:t>
            </a:r>
            <a:r>
              <a:rPr lang="en-AU" sz="2400" dirty="0">
                <a:solidFill>
                  <a:srgbClr val="000000"/>
                </a:solidFill>
                <a:latin typeface="CMSS10"/>
              </a:rPr>
              <a:t>nodes typically have mostly null pointers.</a:t>
            </a:r>
          </a:p>
          <a:p>
            <a:r>
              <a:rPr lang="en-AU" sz="2400" dirty="0">
                <a:solidFill>
                  <a:srgbClr val="000000"/>
                </a:solidFill>
                <a:latin typeface="CMSSBX10"/>
              </a:rPr>
              <a:t>Can reduce </a:t>
            </a:r>
            <a:r>
              <a:rPr lang="en-AU" sz="2400" dirty="0" smtClean="0">
                <a:solidFill>
                  <a:srgbClr val="000000"/>
                </a:solidFill>
                <a:latin typeface="CMSSBX10"/>
              </a:rPr>
              <a:t>total space usage </a:t>
            </a:r>
            <a:r>
              <a:rPr lang="en-AU" sz="2400" dirty="0">
                <a:solidFill>
                  <a:srgbClr val="000000"/>
                </a:solidFill>
                <a:latin typeface="CMSS10"/>
              </a:rPr>
              <a:t>by turning each node into a linked </a:t>
            </a:r>
            <a:r>
              <a:rPr lang="en-AU" sz="2400" dirty="0" smtClean="0">
                <a:solidFill>
                  <a:srgbClr val="000000"/>
                </a:solidFill>
                <a:latin typeface="CMSS10"/>
              </a:rPr>
              <a:t>list or </a:t>
            </a:r>
            <a:r>
              <a:rPr lang="en-AU" sz="2400" dirty="0">
                <a:solidFill>
                  <a:srgbClr val="000000"/>
                </a:solidFill>
                <a:latin typeface="CMSS10"/>
              </a:rPr>
              <a:t>binary search tree </a:t>
            </a:r>
            <a:r>
              <a:rPr lang="en-AU" sz="2400" dirty="0" err="1">
                <a:solidFill>
                  <a:srgbClr val="000000"/>
                </a:solidFill>
                <a:latin typeface="CMSS10"/>
              </a:rPr>
              <a:t>etc</a:t>
            </a:r>
            <a:r>
              <a:rPr lang="en-AU" sz="2400" dirty="0">
                <a:solidFill>
                  <a:srgbClr val="000000"/>
                </a:solidFill>
                <a:latin typeface="CMSS10"/>
              </a:rPr>
              <a:t>, </a:t>
            </a:r>
            <a:r>
              <a:rPr lang="en-AU" sz="2400" dirty="0">
                <a:solidFill>
                  <a:srgbClr val="008000"/>
                </a:solidFill>
                <a:latin typeface="txbtt"/>
              </a:rPr>
              <a:t>trading off time for space</a:t>
            </a:r>
            <a:r>
              <a:rPr lang="en-AU" sz="2400" dirty="0">
                <a:solidFill>
                  <a:srgbClr val="000000"/>
                </a:solidFill>
                <a:latin typeface="CMSS10"/>
              </a:rPr>
              <a:t>.</a:t>
            </a:r>
            <a:endParaRPr lang="en-AU" sz="2400" dirty="0" smtClean="0">
              <a:solidFill>
                <a:srgbClr val="000000"/>
              </a:solidFill>
              <a:latin typeface="CMSS10"/>
            </a:endParaRPr>
          </a:p>
        </p:txBody>
      </p:sp>
    </p:spTree>
    <p:extLst>
      <p:ext uri="{BB962C8B-B14F-4D97-AF65-F5344CB8AC3E}">
        <p14:creationId xmlns:p14="http://schemas.microsoft.com/office/powerpoint/2010/main" val="21157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fontScale="90000"/>
          </a:bodyPr>
          <a:lstStyle/>
          <a:p>
            <a:r>
              <a:rPr lang="en-AU" sz="2800" dirty="0" smtClean="0">
                <a:latin typeface="Arial Black" panose="020B0A04020102020204" pitchFamily="34" charset="0"/>
              </a:rPr>
              <a:t>Radix/PATRICIA Tree (</a:t>
            </a:r>
            <a:r>
              <a:rPr lang="en-AU" sz="2800" u="sng" dirty="0" smtClean="0">
                <a:solidFill>
                  <a:srgbClr val="FF0000"/>
                </a:solidFill>
                <a:latin typeface="Arial Black" panose="020B0A04020102020204" pitchFamily="34" charset="0"/>
              </a:rPr>
              <a:t>NOT EXAMINABLE</a:t>
            </a:r>
            <a:r>
              <a:rPr lang="en-AU" sz="2800" dirty="0" smtClean="0">
                <a:latin typeface="Arial Black" panose="020B0A04020102020204" pitchFamily="34" charset="0"/>
              </a:rPr>
              <a:t> BUT WORTH MENTIONING)</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1625" y="914400"/>
            <a:ext cx="8081963" cy="38862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2400" dirty="0">
                <a:solidFill>
                  <a:srgbClr val="000000"/>
                </a:solidFill>
                <a:latin typeface="CMSS10"/>
              </a:rPr>
              <a:t>Radix/PATRICIA </a:t>
            </a:r>
            <a:r>
              <a:rPr lang="en-AU" sz="2400" dirty="0" smtClean="0">
                <a:solidFill>
                  <a:srgbClr val="000000"/>
                </a:solidFill>
                <a:latin typeface="CMSS10"/>
              </a:rPr>
              <a:t>tree is </a:t>
            </a:r>
            <a:r>
              <a:rPr lang="en-AU" sz="2400" dirty="0">
                <a:solidFill>
                  <a:srgbClr val="000000"/>
                </a:solidFill>
                <a:latin typeface="CMSS10"/>
              </a:rPr>
              <a:t>a space-optimized/compact </a:t>
            </a:r>
            <a:r>
              <a:rPr lang="en-AU" sz="2400" dirty="0" err="1">
                <a:solidFill>
                  <a:srgbClr val="000000"/>
                </a:solidFill>
                <a:latin typeface="CMSS10"/>
              </a:rPr>
              <a:t>Trie</a:t>
            </a:r>
            <a:r>
              <a:rPr lang="en-AU" sz="2400" dirty="0">
                <a:solidFill>
                  <a:srgbClr val="000000"/>
                </a:solidFill>
                <a:latin typeface="CMSS10"/>
              </a:rPr>
              <a:t> data </a:t>
            </a:r>
            <a:r>
              <a:rPr lang="en-AU" sz="2400" dirty="0" smtClean="0">
                <a:solidFill>
                  <a:srgbClr val="000000"/>
                </a:solidFill>
                <a:latin typeface="CMSS10"/>
              </a:rPr>
              <a:t>structure</a:t>
            </a:r>
            <a:endParaRPr lang="en-AU" sz="2400" dirty="0">
              <a:solidFill>
                <a:srgbClr val="000000"/>
              </a:solidFill>
              <a:latin typeface="CMSS10"/>
            </a:endParaRPr>
          </a:p>
          <a:p>
            <a:r>
              <a:rPr lang="en-AU" sz="2400" dirty="0">
                <a:solidFill>
                  <a:srgbClr val="000000"/>
                </a:solidFill>
                <a:latin typeface="CMSS10"/>
              </a:rPr>
              <a:t>Unlike regular tries, edges can be </a:t>
            </a:r>
            <a:r>
              <a:rPr lang="en-AU" sz="2400" dirty="0" err="1">
                <a:solidFill>
                  <a:srgbClr val="000000"/>
                </a:solidFill>
                <a:latin typeface="CMSS10"/>
              </a:rPr>
              <a:t>labeled</a:t>
            </a:r>
            <a:r>
              <a:rPr lang="en-AU" sz="2400" dirty="0">
                <a:solidFill>
                  <a:srgbClr val="000000"/>
                </a:solidFill>
                <a:latin typeface="CMSS10"/>
              </a:rPr>
              <a:t> with </a:t>
            </a:r>
            <a:r>
              <a:rPr lang="en-AU" sz="2400" dirty="0">
                <a:solidFill>
                  <a:srgbClr val="800080"/>
                </a:solidFill>
                <a:latin typeface="txbtt"/>
              </a:rPr>
              <a:t>substrings </a:t>
            </a:r>
            <a:r>
              <a:rPr lang="en-AU" sz="2400" dirty="0" smtClean="0">
                <a:solidFill>
                  <a:srgbClr val="000000"/>
                </a:solidFill>
                <a:latin typeface="CMSS10"/>
              </a:rPr>
              <a:t>of characters.</a:t>
            </a:r>
          </a:p>
          <a:p>
            <a:r>
              <a:rPr lang="en-AU" sz="2400" dirty="0" smtClean="0">
                <a:solidFill>
                  <a:srgbClr val="000000"/>
                </a:solidFill>
                <a:latin typeface="CMSS10"/>
              </a:rPr>
              <a:t>The nodes along a path having exactly one child are merged</a:t>
            </a:r>
            <a:endParaRPr lang="en-AU" sz="2400" dirty="0">
              <a:solidFill>
                <a:srgbClr val="000000"/>
              </a:solidFill>
              <a:latin typeface="CMSS10"/>
            </a:endParaRPr>
          </a:p>
          <a:p>
            <a:r>
              <a:rPr lang="en-AU" sz="2400" dirty="0">
                <a:solidFill>
                  <a:srgbClr val="000000"/>
                </a:solidFill>
                <a:latin typeface="CMSS10"/>
              </a:rPr>
              <a:t>This makes them much more </a:t>
            </a:r>
            <a:r>
              <a:rPr lang="en-AU" sz="2400" dirty="0" smtClean="0">
                <a:solidFill>
                  <a:srgbClr val="000000"/>
                </a:solidFill>
                <a:latin typeface="CMSS10"/>
              </a:rPr>
              <a:t>efficient </a:t>
            </a:r>
            <a:r>
              <a:rPr lang="en-AU" sz="2400" dirty="0">
                <a:solidFill>
                  <a:srgbClr val="000000"/>
                </a:solidFill>
                <a:latin typeface="CMSS10"/>
              </a:rPr>
              <a:t>for </a:t>
            </a:r>
            <a:r>
              <a:rPr lang="en-AU" sz="2400" dirty="0" smtClean="0">
                <a:solidFill>
                  <a:srgbClr val="000000"/>
                </a:solidFill>
                <a:latin typeface="CMSS10"/>
              </a:rPr>
              <a:t>sets </a:t>
            </a:r>
            <a:r>
              <a:rPr lang="en-AU" sz="2400" dirty="0">
                <a:solidFill>
                  <a:srgbClr val="000000"/>
                </a:solidFill>
                <a:latin typeface="CMSS10"/>
              </a:rPr>
              <a:t>of strings that </a:t>
            </a:r>
            <a:r>
              <a:rPr lang="en-AU" sz="2400" dirty="0" smtClean="0">
                <a:solidFill>
                  <a:srgbClr val="000000"/>
                </a:solidFill>
                <a:latin typeface="CMSS10"/>
              </a:rPr>
              <a:t>share long prefixes </a:t>
            </a:r>
            <a:r>
              <a:rPr lang="en-AU" sz="2400" dirty="0">
                <a:solidFill>
                  <a:srgbClr val="000000"/>
                </a:solidFill>
                <a:latin typeface="CMSS10"/>
              </a:rPr>
              <a:t>or substrings.</a:t>
            </a:r>
            <a:endParaRPr lang="en-AU" sz="1800" dirty="0" smtClean="0">
              <a:solidFill>
                <a:srgbClr val="000000"/>
              </a:solidFill>
              <a:latin typeface="CMSS10"/>
            </a:endParaRPr>
          </a:p>
        </p:txBody>
      </p:sp>
    </p:spTree>
    <p:extLst>
      <p:ext uri="{BB962C8B-B14F-4D97-AF65-F5344CB8AC3E}">
        <p14:creationId xmlns:p14="http://schemas.microsoft.com/office/powerpoint/2010/main" val="21157017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fontScale="90000"/>
          </a:bodyPr>
          <a:lstStyle/>
          <a:p>
            <a:r>
              <a:rPr lang="en-AU" sz="2800" dirty="0" smtClean="0">
                <a:latin typeface="Arial Black" panose="020B0A04020102020204" pitchFamily="34" charset="0"/>
              </a:rPr>
              <a:t>Radix/PATRICIA Tree (</a:t>
            </a:r>
            <a:r>
              <a:rPr lang="en-AU" sz="2800" u="sng" dirty="0" smtClean="0">
                <a:solidFill>
                  <a:srgbClr val="FF0000"/>
                </a:solidFill>
                <a:latin typeface="Arial Black" panose="020B0A04020102020204" pitchFamily="34" charset="0"/>
              </a:rPr>
              <a:t>NOT EXAMINABLE</a:t>
            </a:r>
            <a:r>
              <a:rPr lang="en-AU" sz="2800" dirty="0" smtClean="0">
                <a:latin typeface="Arial Black" panose="020B0A04020102020204" pitchFamily="34" charset="0"/>
              </a:rPr>
              <a:t> BUT WORTH MENTIONING)</a:t>
            </a:r>
            <a:endParaRPr lang="en-AU" sz="2800" dirty="0">
              <a:latin typeface="Arial Black" panose="020B0A04020102020204" pitchFamily="34" charset="0"/>
            </a:endParaRPr>
          </a:p>
        </p:txBody>
      </p:sp>
      <p:grpSp>
        <p:nvGrpSpPr>
          <p:cNvPr id="5" name="Group 4"/>
          <p:cNvGrpSpPr/>
          <p:nvPr/>
        </p:nvGrpSpPr>
        <p:grpSpPr>
          <a:xfrm>
            <a:off x="2566239" y="2241160"/>
            <a:ext cx="506323" cy="506323"/>
            <a:chOff x="3733800" y="2008277"/>
            <a:chExt cx="506323" cy="506323"/>
          </a:xfrm>
          <a:solidFill>
            <a:schemeClr val="bg2"/>
          </a:solidFill>
        </p:grpSpPr>
        <p:sp>
          <p:nvSpPr>
            <p:cNvPr id="7" name="Oval 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 name="TextBox 7"/>
            <p:cNvSpPr txBox="1"/>
            <p:nvPr/>
          </p:nvSpPr>
          <p:spPr>
            <a:xfrm>
              <a:off x="3807484" y="2010549"/>
              <a:ext cx="372218" cy="461665"/>
            </a:xfrm>
            <a:prstGeom prst="rect">
              <a:avLst/>
            </a:prstGeom>
            <a:noFill/>
          </p:spPr>
          <p:txBody>
            <a:bodyPr wrap="none" rtlCol="0">
              <a:spAutoFit/>
            </a:bodyPr>
            <a:lstStyle/>
            <a:p>
              <a:r>
                <a:rPr lang="en-AU" sz="2400" b="1" dirty="0" smtClean="0"/>
                <a:t>b</a:t>
              </a:r>
              <a:endParaRPr lang="en-AU" sz="2400" b="1" dirty="0"/>
            </a:p>
          </p:txBody>
        </p:sp>
      </p:grpSp>
      <p:cxnSp>
        <p:nvCxnSpPr>
          <p:cNvPr id="9" name="Straight Connector 8"/>
          <p:cNvCxnSpPr>
            <a:stCxn id="7" idx="3"/>
            <a:endCxn id="12" idx="0"/>
          </p:cNvCxnSpPr>
          <p:nvPr/>
        </p:nvCxnSpPr>
        <p:spPr>
          <a:xfrm flipH="1">
            <a:off x="2004378" y="2673334"/>
            <a:ext cx="636010" cy="2581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752600" y="2929232"/>
            <a:ext cx="506323" cy="506323"/>
            <a:chOff x="3733800" y="2008277"/>
            <a:chExt cx="506323" cy="506323"/>
          </a:xfrm>
          <a:solidFill>
            <a:schemeClr val="bg2"/>
          </a:solidFill>
        </p:grpSpPr>
        <p:sp>
          <p:nvSpPr>
            <p:cNvPr id="11" name="Oval 1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 name="TextBox 11"/>
            <p:cNvSpPr txBox="1"/>
            <p:nvPr/>
          </p:nvSpPr>
          <p:spPr>
            <a:xfrm>
              <a:off x="3807484" y="2010549"/>
              <a:ext cx="356188" cy="461665"/>
            </a:xfrm>
            <a:prstGeom prst="rect">
              <a:avLst/>
            </a:prstGeom>
            <a:noFill/>
          </p:spPr>
          <p:txBody>
            <a:bodyPr wrap="none" rtlCol="0">
              <a:spAutoFit/>
            </a:bodyPr>
            <a:lstStyle/>
            <a:p>
              <a:r>
                <a:rPr lang="en-AU" sz="2400" b="1" dirty="0" smtClean="0"/>
                <a:t>a</a:t>
              </a:r>
              <a:endParaRPr lang="en-AU" sz="2400" b="1" dirty="0"/>
            </a:p>
          </p:txBody>
        </p:sp>
      </p:grpSp>
      <p:cxnSp>
        <p:nvCxnSpPr>
          <p:cNvPr id="13" name="Straight Connector 12"/>
          <p:cNvCxnSpPr>
            <a:stCxn id="11" idx="3"/>
            <a:endCxn id="15" idx="7"/>
          </p:cNvCxnSpPr>
          <p:nvPr/>
        </p:nvCxnSpPr>
        <p:spPr>
          <a:xfrm flipH="1">
            <a:off x="1327994" y="3361406"/>
            <a:ext cx="498755" cy="35485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895820" y="3642109"/>
            <a:ext cx="506323" cy="506323"/>
            <a:chOff x="3733800" y="2008277"/>
            <a:chExt cx="506323" cy="506323"/>
          </a:xfrm>
          <a:solidFill>
            <a:schemeClr val="bg2"/>
          </a:solidFill>
        </p:grpSpPr>
        <p:sp>
          <p:nvSpPr>
            <p:cNvPr id="15" name="Oval 1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 name="TextBox 15"/>
            <p:cNvSpPr txBox="1"/>
            <p:nvPr/>
          </p:nvSpPr>
          <p:spPr>
            <a:xfrm>
              <a:off x="3807484" y="2010549"/>
              <a:ext cx="372218" cy="461665"/>
            </a:xfrm>
            <a:prstGeom prst="rect">
              <a:avLst/>
            </a:prstGeom>
            <a:noFill/>
          </p:spPr>
          <p:txBody>
            <a:bodyPr wrap="none" rtlCol="0">
              <a:spAutoFit/>
            </a:bodyPr>
            <a:lstStyle/>
            <a:p>
              <a:r>
                <a:rPr lang="en-AU" sz="2400" b="1" dirty="0"/>
                <a:t>b</a:t>
              </a:r>
            </a:p>
          </p:txBody>
        </p:sp>
      </p:grpSp>
      <p:grpSp>
        <p:nvGrpSpPr>
          <p:cNvPr id="17" name="Group 16"/>
          <p:cNvGrpSpPr/>
          <p:nvPr/>
        </p:nvGrpSpPr>
        <p:grpSpPr>
          <a:xfrm>
            <a:off x="152400" y="4556509"/>
            <a:ext cx="506323" cy="506323"/>
            <a:chOff x="3733800" y="2008277"/>
            <a:chExt cx="506323" cy="506323"/>
          </a:xfrm>
          <a:solidFill>
            <a:schemeClr val="bg2"/>
          </a:solidFill>
        </p:grpSpPr>
        <p:sp>
          <p:nvSpPr>
            <p:cNvPr id="18" name="Oval 1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 name="TextBox 18"/>
            <p:cNvSpPr txBox="1"/>
            <p:nvPr/>
          </p:nvSpPr>
          <p:spPr>
            <a:xfrm>
              <a:off x="3807484" y="2010549"/>
              <a:ext cx="356188" cy="461665"/>
            </a:xfrm>
            <a:prstGeom prst="rect">
              <a:avLst/>
            </a:prstGeom>
            <a:noFill/>
          </p:spPr>
          <p:txBody>
            <a:bodyPr wrap="none" rtlCol="0">
              <a:spAutoFit/>
            </a:bodyPr>
            <a:lstStyle/>
            <a:p>
              <a:r>
                <a:rPr lang="en-AU" sz="2400" b="1" dirty="0" smtClean="0"/>
                <a:t>y</a:t>
              </a:r>
              <a:endParaRPr lang="en-AU" sz="2400" b="1" dirty="0"/>
            </a:p>
          </p:txBody>
        </p:sp>
      </p:grpSp>
      <p:cxnSp>
        <p:nvCxnSpPr>
          <p:cNvPr id="20" name="Straight Connector 19"/>
          <p:cNvCxnSpPr/>
          <p:nvPr/>
        </p:nvCxnSpPr>
        <p:spPr>
          <a:xfrm flipH="1">
            <a:off x="494728" y="4072232"/>
            <a:ext cx="474776" cy="548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52400" y="5367959"/>
            <a:ext cx="506323" cy="506323"/>
            <a:chOff x="3733800" y="2008277"/>
            <a:chExt cx="506323" cy="506323"/>
          </a:xfrm>
          <a:solidFill>
            <a:schemeClr val="bg2"/>
          </a:solidFill>
        </p:grpSpPr>
        <p:sp>
          <p:nvSpPr>
            <p:cNvPr id="22" name="Oval 2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3" name="TextBox 2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4" name="Straight Connector 23"/>
          <p:cNvCxnSpPr>
            <a:stCxn id="18" idx="5"/>
            <a:endCxn id="22" idx="0"/>
          </p:cNvCxnSpPr>
          <p:nvPr/>
        </p:nvCxnSpPr>
        <p:spPr>
          <a:xfrm flipH="1">
            <a:off x="405562" y="4988683"/>
            <a:ext cx="179012" cy="37927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2185703" y="3691232"/>
            <a:ext cx="506323" cy="506323"/>
            <a:chOff x="3733800" y="2008277"/>
            <a:chExt cx="506323" cy="506323"/>
          </a:xfrm>
          <a:solidFill>
            <a:schemeClr val="bg2"/>
          </a:solidFill>
        </p:grpSpPr>
        <p:sp>
          <p:nvSpPr>
            <p:cNvPr id="34" name="Oval 3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5" name="TextBox 34"/>
            <p:cNvSpPr txBox="1"/>
            <p:nvPr/>
          </p:nvSpPr>
          <p:spPr>
            <a:xfrm>
              <a:off x="3807484" y="2010549"/>
              <a:ext cx="372218" cy="461665"/>
            </a:xfrm>
            <a:prstGeom prst="rect">
              <a:avLst/>
            </a:prstGeom>
            <a:noFill/>
          </p:spPr>
          <p:txBody>
            <a:bodyPr wrap="none" rtlCol="0">
              <a:spAutoFit/>
            </a:bodyPr>
            <a:lstStyle/>
            <a:p>
              <a:r>
                <a:rPr lang="en-AU" sz="2400" b="1" dirty="0"/>
                <a:t>n</a:t>
              </a:r>
            </a:p>
          </p:txBody>
        </p:sp>
      </p:grpSp>
      <p:cxnSp>
        <p:nvCxnSpPr>
          <p:cNvPr id="36" name="Straight Connector 35"/>
          <p:cNvCxnSpPr>
            <a:stCxn id="11" idx="6"/>
            <a:endCxn id="34" idx="1"/>
          </p:cNvCxnSpPr>
          <p:nvPr/>
        </p:nvCxnSpPr>
        <p:spPr>
          <a:xfrm>
            <a:off x="2258923" y="3182394"/>
            <a:ext cx="929" cy="58298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625226" y="4556509"/>
            <a:ext cx="506323" cy="506323"/>
            <a:chOff x="3733800" y="2008277"/>
            <a:chExt cx="506323" cy="506323"/>
          </a:xfrm>
          <a:solidFill>
            <a:schemeClr val="bg2"/>
          </a:solidFill>
        </p:grpSpPr>
        <p:sp>
          <p:nvSpPr>
            <p:cNvPr id="38" name="Oval 3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9" name="TextBox 38"/>
            <p:cNvSpPr txBox="1"/>
            <p:nvPr/>
          </p:nvSpPr>
          <p:spPr>
            <a:xfrm>
              <a:off x="3807484" y="2010549"/>
              <a:ext cx="356188" cy="461665"/>
            </a:xfrm>
            <a:prstGeom prst="rect">
              <a:avLst/>
            </a:prstGeom>
            <a:noFill/>
          </p:spPr>
          <p:txBody>
            <a:bodyPr wrap="none" rtlCol="0">
              <a:spAutoFit/>
            </a:bodyPr>
            <a:lstStyle/>
            <a:p>
              <a:r>
                <a:rPr lang="en-AU" sz="2400" b="1" dirty="0" smtClean="0"/>
                <a:t>k</a:t>
              </a:r>
              <a:endParaRPr lang="en-AU" sz="2400" b="1" dirty="0"/>
            </a:p>
          </p:txBody>
        </p:sp>
      </p:grpSp>
      <p:grpSp>
        <p:nvGrpSpPr>
          <p:cNvPr id="40" name="Group 39"/>
          <p:cNvGrpSpPr/>
          <p:nvPr/>
        </p:nvGrpSpPr>
        <p:grpSpPr>
          <a:xfrm>
            <a:off x="636785" y="5802843"/>
            <a:ext cx="506323" cy="506323"/>
            <a:chOff x="3733800" y="2008277"/>
            <a:chExt cx="506323" cy="506323"/>
          </a:xfrm>
          <a:solidFill>
            <a:schemeClr val="bg2"/>
          </a:solidFill>
        </p:grpSpPr>
        <p:sp>
          <p:nvSpPr>
            <p:cNvPr id="41" name="Oval 40"/>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2" name="TextBox 41"/>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43" name="Straight Connector 42"/>
          <p:cNvCxnSpPr/>
          <p:nvPr/>
        </p:nvCxnSpPr>
        <p:spPr>
          <a:xfrm flipH="1">
            <a:off x="1402143" y="5013416"/>
            <a:ext cx="350458" cy="2737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3"/>
          </p:cNvCxnSpPr>
          <p:nvPr/>
        </p:nvCxnSpPr>
        <p:spPr>
          <a:xfrm flipH="1">
            <a:off x="1997444" y="4123406"/>
            <a:ext cx="262408" cy="49736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292125" y="3082315"/>
            <a:ext cx="506323" cy="506323"/>
            <a:chOff x="3733800" y="2008277"/>
            <a:chExt cx="506323" cy="506323"/>
          </a:xfrm>
          <a:solidFill>
            <a:schemeClr val="bg2"/>
          </a:solidFill>
        </p:grpSpPr>
        <p:sp>
          <p:nvSpPr>
            <p:cNvPr id="46" name="Oval 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7" name="TextBox 46"/>
            <p:cNvSpPr txBox="1"/>
            <p:nvPr/>
          </p:nvSpPr>
          <p:spPr>
            <a:xfrm>
              <a:off x="3807484" y="2010549"/>
              <a:ext cx="372218" cy="461665"/>
            </a:xfrm>
            <a:prstGeom prst="rect">
              <a:avLst/>
            </a:prstGeom>
            <a:noFill/>
          </p:spPr>
          <p:txBody>
            <a:bodyPr wrap="none" rtlCol="0">
              <a:spAutoFit/>
            </a:bodyPr>
            <a:lstStyle/>
            <a:p>
              <a:r>
                <a:rPr lang="en-AU" sz="2400" b="1" dirty="0" smtClean="0"/>
                <a:t>o</a:t>
              </a:r>
              <a:endParaRPr lang="en-AU" sz="2400" b="1" dirty="0"/>
            </a:p>
          </p:txBody>
        </p:sp>
      </p:grpSp>
      <p:cxnSp>
        <p:nvCxnSpPr>
          <p:cNvPr id="48" name="Straight Connector 47"/>
          <p:cNvCxnSpPr>
            <a:stCxn id="7" idx="5"/>
            <a:endCxn id="46" idx="1"/>
          </p:cNvCxnSpPr>
          <p:nvPr/>
        </p:nvCxnSpPr>
        <p:spPr>
          <a:xfrm>
            <a:off x="2998413" y="2673334"/>
            <a:ext cx="367861" cy="48313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036448" y="3871392"/>
            <a:ext cx="506323" cy="506323"/>
            <a:chOff x="3733800" y="2008277"/>
            <a:chExt cx="506323" cy="506323"/>
          </a:xfrm>
          <a:solidFill>
            <a:schemeClr val="bg2"/>
          </a:solidFill>
        </p:grpSpPr>
        <p:sp>
          <p:nvSpPr>
            <p:cNvPr id="50" name="Oval 4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1" name="TextBox 50"/>
            <p:cNvSpPr txBox="1"/>
            <p:nvPr/>
          </p:nvSpPr>
          <p:spPr>
            <a:xfrm>
              <a:off x="3807484" y="2010549"/>
              <a:ext cx="356188" cy="461665"/>
            </a:xfrm>
            <a:prstGeom prst="rect">
              <a:avLst/>
            </a:prstGeom>
            <a:noFill/>
          </p:spPr>
          <p:txBody>
            <a:bodyPr wrap="none" rtlCol="0">
              <a:spAutoFit/>
            </a:bodyPr>
            <a:lstStyle/>
            <a:p>
              <a:r>
                <a:rPr lang="en-AU" sz="2400" b="1" dirty="0"/>
                <a:t>x</a:t>
              </a:r>
            </a:p>
          </p:txBody>
        </p:sp>
      </p:grpSp>
      <p:grpSp>
        <p:nvGrpSpPr>
          <p:cNvPr id="52" name="Group 51"/>
          <p:cNvGrpSpPr/>
          <p:nvPr/>
        </p:nvGrpSpPr>
        <p:grpSpPr>
          <a:xfrm>
            <a:off x="2694077" y="5970677"/>
            <a:ext cx="506323" cy="506323"/>
            <a:chOff x="3733800" y="2008277"/>
            <a:chExt cx="506323" cy="506323"/>
          </a:xfrm>
          <a:solidFill>
            <a:schemeClr val="bg2"/>
          </a:solidFill>
        </p:grpSpPr>
        <p:sp>
          <p:nvSpPr>
            <p:cNvPr id="53" name="Oval 5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54" name="TextBox 5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55" name="Straight Connector 54"/>
          <p:cNvCxnSpPr/>
          <p:nvPr/>
        </p:nvCxnSpPr>
        <p:spPr>
          <a:xfrm>
            <a:off x="3215926" y="4303239"/>
            <a:ext cx="213074" cy="48637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4"/>
            <a:endCxn id="51" idx="0"/>
          </p:cNvCxnSpPr>
          <p:nvPr/>
        </p:nvCxnSpPr>
        <p:spPr>
          <a:xfrm flipH="1">
            <a:off x="3288226" y="3588638"/>
            <a:ext cx="257061"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2692774" y="1286646"/>
            <a:ext cx="506323" cy="506323"/>
            <a:chOff x="3733800" y="2008277"/>
            <a:chExt cx="506323" cy="506323"/>
          </a:xfrm>
          <a:solidFill>
            <a:schemeClr val="bg2"/>
          </a:solidFill>
        </p:grpSpPr>
        <p:sp>
          <p:nvSpPr>
            <p:cNvPr id="81" name="Oval 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2" name="TextBox 81"/>
            <p:cNvSpPr txBox="1"/>
            <p:nvPr/>
          </p:nvSpPr>
          <p:spPr>
            <a:xfrm>
              <a:off x="3807484" y="2010549"/>
              <a:ext cx="184731" cy="461665"/>
            </a:xfrm>
            <a:prstGeom prst="rect">
              <a:avLst/>
            </a:prstGeom>
            <a:noFill/>
          </p:spPr>
          <p:txBody>
            <a:bodyPr wrap="none" rtlCol="0">
              <a:spAutoFit/>
            </a:bodyPr>
            <a:lstStyle/>
            <a:p>
              <a:endParaRPr lang="en-AU" sz="2400" b="1" dirty="0"/>
            </a:p>
          </p:txBody>
        </p:sp>
      </p:grpSp>
      <p:cxnSp>
        <p:nvCxnSpPr>
          <p:cNvPr id="84" name="Straight Connector 83"/>
          <p:cNvCxnSpPr>
            <a:stCxn id="81" idx="4"/>
            <a:endCxn id="8" idx="0"/>
          </p:cNvCxnSpPr>
          <p:nvPr/>
        </p:nvCxnSpPr>
        <p:spPr>
          <a:xfrm flipH="1">
            <a:off x="2826032" y="1792969"/>
            <a:ext cx="119904" cy="45046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3352800" y="4675277"/>
            <a:ext cx="506323" cy="506323"/>
            <a:chOff x="3733800" y="2008277"/>
            <a:chExt cx="506323" cy="506323"/>
          </a:xfrm>
          <a:solidFill>
            <a:schemeClr val="bg2"/>
          </a:solidFill>
        </p:grpSpPr>
        <p:sp>
          <p:nvSpPr>
            <p:cNvPr id="100" name="Oval 9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1" name="TextBox 100"/>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102" name="Group 101"/>
          <p:cNvGrpSpPr/>
          <p:nvPr/>
        </p:nvGrpSpPr>
        <p:grpSpPr>
          <a:xfrm>
            <a:off x="2922677" y="5284877"/>
            <a:ext cx="506323" cy="506323"/>
            <a:chOff x="3733800" y="2008277"/>
            <a:chExt cx="506323" cy="506323"/>
          </a:xfrm>
          <a:solidFill>
            <a:schemeClr val="bg2"/>
          </a:solidFill>
        </p:grpSpPr>
        <p:sp>
          <p:nvSpPr>
            <p:cNvPr id="103" name="Oval 10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4" name="TextBox 103"/>
            <p:cNvSpPr txBox="1"/>
            <p:nvPr/>
          </p:nvSpPr>
          <p:spPr>
            <a:xfrm>
              <a:off x="3807484" y="2010549"/>
              <a:ext cx="356188" cy="461665"/>
            </a:xfrm>
            <a:prstGeom prst="rect">
              <a:avLst/>
            </a:prstGeom>
            <a:noFill/>
          </p:spPr>
          <p:txBody>
            <a:bodyPr wrap="none" rtlCol="0">
              <a:spAutoFit/>
            </a:bodyPr>
            <a:lstStyle/>
            <a:p>
              <a:r>
                <a:rPr lang="en-AU" sz="2400" b="1" dirty="0"/>
                <a:t>s</a:t>
              </a:r>
            </a:p>
          </p:txBody>
        </p:sp>
      </p:grpSp>
      <p:cxnSp>
        <p:nvCxnSpPr>
          <p:cNvPr id="105" name="Straight Connector 104"/>
          <p:cNvCxnSpPr/>
          <p:nvPr/>
        </p:nvCxnSpPr>
        <p:spPr>
          <a:xfrm flipH="1">
            <a:off x="3274549" y="5139215"/>
            <a:ext cx="179012" cy="2577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2885984" y="5703013"/>
            <a:ext cx="179012" cy="2577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3663057" y="5367958"/>
            <a:ext cx="506323" cy="506323"/>
            <a:chOff x="3733800" y="2008277"/>
            <a:chExt cx="506323" cy="506323"/>
          </a:xfrm>
          <a:solidFill>
            <a:schemeClr val="bg2"/>
          </a:solidFill>
        </p:grpSpPr>
        <p:sp>
          <p:nvSpPr>
            <p:cNvPr id="110" name="Oval 10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1" name="TextBox 110"/>
            <p:cNvSpPr txBox="1"/>
            <p:nvPr/>
          </p:nvSpPr>
          <p:spPr>
            <a:xfrm>
              <a:off x="3807484" y="2010549"/>
              <a:ext cx="304892" cy="461665"/>
            </a:xfrm>
            <a:prstGeom prst="rect">
              <a:avLst/>
            </a:prstGeom>
            <a:noFill/>
          </p:spPr>
          <p:txBody>
            <a:bodyPr wrap="none" rtlCol="0">
              <a:spAutoFit/>
            </a:bodyPr>
            <a:lstStyle/>
            <a:p>
              <a:r>
                <a:rPr lang="en-AU" sz="2400" b="1" dirty="0"/>
                <a:t>r</a:t>
              </a:r>
            </a:p>
          </p:txBody>
        </p:sp>
      </p:grpSp>
      <p:cxnSp>
        <p:nvCxnSpPr>
          <p:cNvPr id="112" name="Straight Connector 111"/>
          <p:cNvCxnSpPr>
            <a:endCxn id="111" idx="0"/>
          </p:cNvCxnSpPr>
          <p:nvPr/>
        </p:nvCxnSpPr>
        <p:spPr>
          <a:xfrm>
            <a:off x="3782673" y="5069896"/>
            <a:ext cx="106514" cy="30033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3352800" y="6009403"/>
            <a:ext cx="506323" cy="506323"/>
            <a:chOff x="3733800" y="2008277"/>
            <a:chExt cx="506323" cy="506323"/>
          </a:xfrm>
          <a:solidFill>
            <a:schemeClr val="bg2"/>
          </a:solidFill>
        </p:grpSpPr>
        <p:sp>
          <p:nvSpPr>
            <p:cNvPr id="116" name="Oval 115"/>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7" name="TextBox 116"/>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8" name="Straight Connector 117"/>
          <p:cNvCxnSpPr/>
          <p:nvPr/>
        </p:nvCxnSpPr>
        <p:spPr>
          <a:xfrm flipH="1">
            <a:off x="3692580" y="5855413"/>
            <a:ext cx="179012" cy="2577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641204" y="5818277"/>
            <a:ext cx="506323" cy="506323"/>
            <a:chOff x="3733800" y="2008277"/>
            <a:chExt cx="506323" cy="506323"/>
          </a:xfrm>
          <a:solidFill>
            <a:schemeClr val="bg2"/>
          </a:solidFill>
        </p:grpSpPr>
        <p:sp>
          <p:nvSpPr>
            <p:cNvPr id="124" name="Oval 12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5" name="TextBox 12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26" name="Group 125"/>
          <p:cNvGrpSpPr/>
          <p:nvPr/>
        </p:nvGrpSpPr>
        <p:grpSpPr>
          <a:xfrm>
            <a:off x="1017677" y="5246151"/>
            <a:ext cx="506323" cy="506323"/>
            <a:chOff x="3733800" y="2008277"/>
            <a:chExt cx="506323" cy="506323"/>
          </a:xfrm>
          <a:solidFill>
            <a:schemeClr val="bg2"/>
          </a:solidFill>
        </p:grpSpPr>
        <p:sp>
          <p:nvSpPr>
            <p:cNvPr id="127" name="Oval 12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8" name="TextBox 127"/>
            <p:cNvSpPr txBox="1"/>
            <p:nvPr/>
          </p:nvSpPr>
          <p:spPr>
            <a:xfrm>
              <a:off x="3807484" y="2010549"/>
              <a:ext cx="356188" cy="461665"/>
            </a:xfrm>
            <a:prstGeom prst="rect">
              <a:avLst/>
            </a:prstGeom>
            <a:noFill/>
          </p:spPr>
          <p:txBody>
            <a:bodyPr wrap="none" rtlCol="0">
              <a:spAutoFit/>
            </a:bodyPr>
            <a:lstStyle/>
            <a:p>
              <a:r>
                <a:rPr lang="en-AU" sz="2400" b="1" dirty="0"/>
                <a:t>s</a:t>
              </a:r>
            </a:p>
          </p:txBody>
        </p:sp>
      </p:grpSp>
      <p:cxnSp>
        <p:nvCxnSpPr>
          <p:cNvPr id="129" name="Straight Connector 128"/>
          <p:cNvCxnSpPr/>
          <p:nvPr/>
        </p:nvCxnSpPr>
        <p:spPr>
          <a:xfrm flipH="1">
            <a:off x="980984" y="5664287"/>
            <a:ext cx="179012" cy="2577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1752600" y="5284877"/>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134" name="Group 133"/>
          <p:cNvGrpSpPr/>
          <p:nvPr/>
        </p:nvGrpSpPr>
        <p:grpSpPr>
          <a:xfrm>
            <a:off x="2062857" y="5874281"/>
            <a:ext cx="506323" cy="506323"/>
            <a:chOff x="3733800" y="2008277"/>
            <a:chExt cx="506323" cy="506323"/>
          </a:xfrm>
          <a:solidFill>
            <a:schemeClr val="bg2"/>
          </a:solidFill>
        </p:grpSpPr>
        <p:sp>
          <p:nvSpPr>
            <p:cNvPr id="135" name="Oval 13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6" name="TextBox 135"/>
            <p:cNvSpPr txBox="1"/>
            <p:nvPr/>
          </p:nvSpPr>
          <p:spPr>
            <a:xfrm>
              <a:off x="3807484" y="2010549"/>
              <a:ext cx="304892" cy="461665"/>
            </a:xfrm>
            <a:prstGeom prst="rect">
              <a:avLst/>
            </a:prstGeom>
            <a:noFill/>
          </p:spPr>
          <p:txBody>
            <a:bodyPr wrap="none" rtlCol="0">
              <a:spAutoFit/>
            </a:bodyPr>
            <a:lstStyle/>
            <a:p>
              <a:r>
                <a:rPr lang="en-AU" sz="2400" b="1" dirty="0"/>
                <a:t>r</a:t>
              </a:r>
            </a:p>
          </p:txBody>
        </p:sp>
      </p:grpSp>
      <p:cxnSp>
        <p:nvCxnSpPr>
          <p:cNvPr id="137" name="Straight Connector 136"/>
          <p:cNvCxnSpPr>
            <a:endCxn id="136" idx="0"/>
          </p:cNvCxnSpPr>
          <p:nvPr/>
        </p:nvCxnSpPr>
        <p:spPr>
          <a:xfrm>
            <a:off x="2182473" y="5576219"/>
            <a:ext cx="106514" cy="30033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38" idx="4"/>
            <a:endCxn id="133" idx="0"/>
          </p:cNvCxnSpPr>
          <p:nvPr/>
        </p:nvCxnSpPr>
        <p:spPr>
          <a:xfrm>
            <a:off x="1878388" y="5062832"/>
            <a:ext cx="125990" cy="22431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1310008" y="6249990"/>
            <a:ext cx="506323" cy="506323"/>
            <a:chOff x="3733800" y="2008277"/>
            <a:chExt cx="506323" cy="506323"/>
          </a:xfrm>
          <a:solidFill>
            <a:schemeClr val="bg2"/>
          </a:solidFill>
        </p:grpSpPr>
        <p:sp>
          <p:nvSpPr>
            <p:cNvPr id="142" name="Oval 14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3" name="TextBox 14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44" name="Straight Connector 143"/>
          <p:cNvCxnSpPr>
            <a:stCxn id="135" idx="2"/>
          </p:cNvCxnSpPr>
          <p:nvPr/>
        </p:nvCxnSpPr>
        <p:spPr>
          <a:xfrm flipH="1">
            <a:off x="1649788" y="6127443"/>
            <a:ext cx="413069" cy="22632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148" name="Right Arrow 147"/>
          <p:cNvSpPr/>
          <p:nvPr/>
        </p:nvSpPr>
        <p:spPr>
          <a:xfrm>
            <a:off x="3916218" y="3944393"/>
            <a:ext cx="1189182" cy="433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9" name="Group 148"/>
          <p:cNvGrpSpPr/>
          <p:nvPr/>
        </p:nvGrpSpPr>
        <p:grpSpPr>
          <a:xfrm>
            <a:off x="7236059" y="2478514"/>
            <a:ext cx="506323" cy="506323"/>
            <a:chOff x="3733800" y="2008277"/>
            <a:chExt cx="506323" cy="506323"/>
          </a:xfrm>
          <a:solidFill>
            <a:schemeClr val="bg2"/>
          </a:solidFill>
        </p:grpSpPr>
        <p:sp>
          <p:nvSpPr>
            <p:cNvPr id="150" name="Oval 14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1" name="TextBox 150"/>
            <p:cNvSpPr txBox="1"/>
            <p:nvPr/>
          </p:nvSpPr>
          <p:spPr>
            <a:xfrm>
              <a:off x="3807484" y="2010549"/>
              <a:ext cx="372218" cy="461665"/>
            </a:xfrm>
            <a:prstGeom prst="rect">
              <a:avLst/>
            </a:prstGeom>
            <a:noFill/>
          </p:spPr>
          <p:txBody>
            <a:bodyPr wrap="none" rtlCol="0">
              <a:spAutoFit/>
            </a:bodyPr>
            <a:lstStyle/>
            <a:p>
              <a:r>
                <a:rPr lang="en-AU" sz="2400" b="1" dirty="0" smtClean="0"/>
                <a:t>b</a:t>
              </a:r>
              <a:endParaRPr lang="en-AU" sz="2400" b="1" dirty="0"/>
            </a:p>
          </p:txBody>
        </p:sp>
      </p:grpSp>
      <p:cxnSp>
        <p:nvCxnSpPr>
          <p:cNvPr id="152" name="Straight Connector 151"/>
          <p:cNvCxnSpPr>
            <a:stCxn id="150" idx="3"/>
            <a:endCxn id="155" idx="0"/>
          </p:cNvCxnSpPr>
          <p:nvPr/>
        </p:nvCxnSpPr>
        <p:spPr>
          <a:xfrm flipH="1">
            <a:off x="6674198" y="2910688"/>
            <a:ext cx="636010" cy="25817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53" name="Group 152"/>
          <p:cNvGrpSpPr/>
          <p:nvPr/>
        </p:nvGrpSpPr>
        <p:grpSpPr>
          <a:xfrm>
            <a:off x="6422420" y="3166586"/>
            <a:ext cx="506323" cy="506323"/>
            <a:chOff x="3733800" y="2008277"/>
            <a:chExt cx="506323" cy="506323"/>
          </a:xfrm>
          <a:solidFill>
            <a:schemeClr val="bg2"/>
          </a:solidFill>
        </p:grpSpPr>
        <p:sp>
          <p:nvSpPr>
            <p:cNvPr id="154" name="Oval 15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5" name="TextBox 154"/>
            <p:cNvSpPr txBox="1"/>
            <p:nvPr/>
          </p:nvSpPr>
          <p:spPr>
            <a:xfrm>
              <a:off x="3807484" y="2010549"/>
              <a:ext cx="356188" cy="461665"/>
            </a:xfrm>
            <a:prstGeom prst="rect">
              <a:avLst/>
            </a:prstGeom>
            <a:noFill/>
          </p:spPr>
          <p:txBody>
            <a:bodyPr wrap="none" rtlCol="0">
              <a:spAutoFit/>
            </a:bodyPr>
            <a:lstStyle/>
            <a:p>
              <a:r>
                <a:rPr lang="en-AU" sz="2400" b="1" dirty="0" smtClean="0"/>
                <a:t>a</a:t>
              </a:r>
              <a:endParaRPr lang="en-AU" sz="2400" b="1" dirty="0"/>
            </a:p>
          </p:txBody>
        </p:sp>
      </p:grpSp>
      <p:cxnSp>
        <p:nvCxnSpPr>
          <p:cNvPr id="156" name="Straight Connector 155"/>
          <p:cNvCxnSpPr>
            <a:stCxn id="154" idx="3"/>
            <a:endCxn id="158" idx="7"/>
          </p:cNvCxnSpPr>
          <p:nvPr/>
        </p:nvCxnSpPr>
        <p:spPr>
          <a:xfrm flipH="1">
            <a:off x="5997814" y="3598760"/>
            <a:ext cx="498755" cy="35485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57" name="Group 156"/>
          <p:cNvGrpSpPr/>
          <p:nvPr/>
        </p:nvGrpSpPr>
        <p:grpSpPr>
          <a:xfrm>
            <a:off x="5562600" y="3879463"/>
            <a:ext cx="543739" cy="506323"/>
            <a:chOff x="3730760" y="2008277"/>
            <a:chExt cx="543739" cy="506323"/>
          </a:xfrm>
          <a:solidFill>
            <a:schemeClr val="bg2"/>
          </a:solidFill>
        </p:grpSpPr>
        <p:sp>
          <p:nvSpPr>
            <p:cNvPr id="158" name="Oval 15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9" name="TextBox 158"/>
            <p:cNvSpPr txBox="1"/>
            <p:nvPr/>
          </p:nvSpPr>
          <p:spPr>
            <a:xfrm>
              <a:off x="3730760" y="2010549"/>
              <a:ext cx="543739" cy="461665"/>
            </a:xfrm>
            <a:prstGeom prst="rect">
              <a:avLst/>
            </a:prstGeom>
            <a:noFill/>
          </p:spPr>
          <p:txBody>
            <a:bodyPr wrap="none" rtlCol="0">
              <a:spAutoFit/>
            </a:bodyPr>
            <a:lstStyle/>
            <a:p>
              <a:r>
                <a:rPr lang="en-AU" sz="2400" b="1" dirty="0" smtClean="0"/>
                <a:t>by</a:t>
              </a:r>
              <a:endParaRPr lang="en-AU" sz="2400" b="1" dirty="0"/>
            </a:p>
          </p:txBody>
        </p:sp>
      </p:grpSp>
      <p:grpSp>
        <p:nvGrpSpPr>
          <p:cNvPr id="164" name="Group 163"/>
          <p:cNvGrpSpPr/>
          <p:nvPr/>
        </p:nvGrpSpPr>
        <p:grpSpPr>
          <a:xfrm>
            <a:off x="5284877" y="4722676"/>
            <a:ext cx="506323" cy="506323"/>
            <a:chOff x="3733800" y="2008277"/>
            <a:chExt cx="506323" cy="506323"/>
          </a:xfrm>
          <a:solidFill>
            <a:schemeClr val="bg2"/>
          </a:solidFill>
        </p:grpSpPr>
        <p:sp>
          <p:nvSpPr>
            <p:cNvPr id="165" name="Oval 164"/>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6" name="TextBox 165"/>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67" name="Straight Connector 166"/>
          <p:cNvCxnSpPr>
            <a:endCxn id="165" idx="0"/>
          </p:cNvCxnSpPr>
          <p:nvPr/>
        </p:nvCxnSpPr>
        <p:spPr>
          <a:xfrm flipH="1">
            <a:off x="5538039" y="4343400"/>
            <a:ext cx="179012" cy="37927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6855523" y="3928586"/>
            <a:ext cx="546216" cy="506323"/>
            <a:chOff x="3733800" y="2008277"/>
            <a:chExt cx="546216" cy="506323"/>
          </a:xfrm>
          <a:solidFill>
            <a:schemeClr val="bg2"/>
          </a:solidFill>
        </p:grpSpPr>
        <p:sp>
          <p:nvSpPr>
            <p:cNvPr id="169" name="Oval 16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70" name="TextBox 169"/>
            <p:cNvSpPr txBox="1"/>
            <p:nvPr/>
          </p:nvSpPr>
          <p:spPr>
            <a:xfrm>
              <a:off x="3736277" y="2010549"/>
              <a:ext cx="543739" cy="461665"/>
            </a:xfrm>
            <a:prstGeom prst="rect">
              <a:avLst/>
            </a:prstGeom>
            <a:noFill/>
          </p:spPr>
          <p:txBody>
            <a:bodyPr wrap="none" rtlCol="0">
              <a:spAutoFit/>
            </a:bodyPr>
            <a:lstStyle/>
            <a:p>
              <a:r>
                <a:rPr lang="en-AU" sz="2400" b="1" dirty="0" err="1" smtClean="0"/>
                <a:t>nk</a:t>
              </a:r>
              <a:endParaRPr lang="en-AU" sz="2400" b="1" dirty="0"/>
            </a:p>
          </p:txBody>
        </p:sp>
      </p:grpSp>
      <p:cxnSp>
        <p:nvCxnSpPr>
          <p:cNvPr id="171" name="Straight Connector 170"/>
          <p:cNvCxnSpPr>
            <a:stCxn id="154" idx="6"/>
            <a:endCxn id="169" idx="1"/>
          </p:cNvCxnSpPr>
          <p:nvPr/>
        </p:nvCxnSpPr>
        <p:spPr>
          <a:xfrm>
            <a:off x="6928743" y="3419748"/>
            <a:ext cx="929" cy="58298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69" idx="3"/>
            <a:endCxn id="216" idx="7"/>
          </p:cNvCxnSpPr>
          <p:nvPr/>
        </p:nvCxnSpPr>
        <p:spPr>
          <a:xfrm flipH="1">
            <a:off x="6707651" y="4360760"/>
            <a:ext cx="222021" cy="28538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80" name="Group 179"/>
          <p:cNvGrpSpPr/>
          <p:nvPr/>
        </p:nvGrpSpPr>
        <p:grpSpPr>
          <a:xfrm>
            <a:off x="7848600" y="3319669"/>
            <a:ext cx="715260" cy="506323"/>
            <a:chOff x="3620455" y="2008277"/>
            <a:chExt cx="715260" cy="506323"/>
          </a:xfrm>
          <a:solidFill>
            <a:schemeClr val="bg2"/>
          </a:solidFill>
        </p:grpSpPr>
        <p:sp>
          <p:nvSpPr>
            <p:cNvPr id="181" name="Oval 1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2" name="TextBox 181"/>
            <p:cNvSpPr txBox="1"/>
            <p:nvPr/>
          </p:nvSpPr>
          <p:spPr>
            <a:xfrm>
              <a:off x="3620455" y="2010549"/>
              <a:ext cx="715260" cy="461665"/>
            </a:xfrm>
            <a:prstGeom prst="rect">
              <a:avLst/>
            </a:prstGeom>
            <a:noFill/>
          </p:spPr>
          <p:txBody>
            <a:bodyPr wrap="none" rtlCol="0">
              <a:spAutoFit/>
            </a:bodyPr>
            <a:lstStyle/>
            <a:p>
              <a:r>
                <a:rPr lang="en-AU" sz="2400" b="1" dirty="0" err="1" smtClean="0"/>
                <a:t>oxe</a:t>
              </a:r>
              <a:endParaRPr lang="en-AU" sz="2400" b="1" dirty="0"/>
            </a:p>
          </p:txBody>
        </p:sp>
      </p:grpSp>
      <p:cxnSp>
        <p:nvCxnSpPr>
          <p:cNvPr id="183" name="Straight Connector 182"/>
          <p:cNvCxnSpPr>
            <a:stCxn id="150" idx="5"/>
            <a:endCxn id="181" idx="1"/>
          </p:cNvCxnSpPr>
          <p:nvPr/>
        </p:nvCxnSpPr>
        <p:spPr>
          <a:xfrm>
            <a:off x="7668233" y="2910688"/>
            <a:ext cx="367861" cy="48313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87" name="Group 186"/>
          <p:cNvGrpSpPr/>
          <p:nvPr/>
        </p:nvGrpSpPr>
        <p:grpSpPr>
          <a:xfrm>
            <a:off x="7494677" y="4724400"/>
            <a:ext cx="506323" cy="506323"/>
            <a:chOff x="3733800" y="2008277"/>
            <a:chExt cx="506323" cy="506323"/>
          </a:xfrm>
          <a:solidFill>
            <a:schemeClr val="bg2"/>
          </a:solidFill>
        </p:grpSpPr>
        <p:sp>
          <p:nvSpPr>
            <p:cNvPr id="188" name="Oval 187"/>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9" name="TextBox 188"/>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91" name="Straight Connector 190"/>
          <p:cNvCxnSpPr>
            <a:stCxn id="181" idx="4"/>
          </p:cNvCxnSpPr>
          <p:nvPr/>
        </p:nvCxnSpPr>
        <p:spPr>
          <a:xfrm flipH="1">
            <a:off x="7958046" y="3825992"/>
            <a:ext cx="257061" cy="2850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92" name="Group 191"/>
          <p:cNvGrpSpPr/>
          <p:nvPr/>
        </p:nvGrpSpPr>
        <p:grpSpPr>
          <a:xfrm>
            <a:off x="7362594" y="1524000"/>
            <a:ext cx="506323" cy="506323"/>
            <a:chOff x="3733800" y="2008277"/>
            <a:chExt cx="506323" cy="506323"/>
          </a:xfrm>
          <a:solidFill>
            <a:schemeClr val="bg2"/>
          </a:solidFill>
        </p:grpSpPr>
        <p:sp>
          <p:nvSpPr>
            <p:cNvPr id="193" name="Oval 1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4" name="TextBox 193"/>
            <p:cNvSpPr txBox="1"/>
            <p:nvPr/>
          </p:nvSpPr>
          <p:spPr>
            <a:xfrm>
              <a:off x="3807484" y="2010549"/>
              <a:ext cx="184731" cy="461665"/>
            </a:xfrm>
            <a:prstGeom prst="rect">
              <a:avLst/>
            </a:prstGeom>
            <a:noFill/>
          </p:spPr>
          <p:txBody>
            <a:bodyPr wrap="none" rtlCol="0">
              <a:spAutoFit/>
            </a:bodyPr>
            <a:lstStyle/>
            <a:p>
              <a:endParaRPr lang="en-AU" sz="2400" b="1" dirty="0"/>
            </a:p>
          </p:txBody>
        </p:sp>
      </p:grpSp>
      <p:cxnSp>
        <p:nvCxnSpPr>
          <p:cNvPr id="195" name="Straight Connector 194"/>
          <p:cNvCxnSpPr>
            <a:stCxn id="193" idx="4"/>
            <a:endCxn id="151" idx="0"/>
          </p:cNvCxnSpPr>
          <p:nvPr/>
        </p:nvCxnSpPr>
        <p:spPr>
          <a:xfrm flipH="1">
            <a:off x="7495852" y="2030323"/>
            <a:ext cx="119904" cy="45046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99" name="Group 198"/>
          <p:cNvGrpSpPr/>
          <p:nvPr/>
        </p:nvGrpSpPr>
        <p:grpSpPr>
          <a:xfrm>
            <a:off x="7723277" y="4038600"/>
            <a:ext cx="506323" cy="506323"/>
            <a:chOff x="3733800" y="2008277"/>
            <a:chExt cx="506323" cy="506323"/>
          </a:xfrm>
          <a:solidFill>
            <a:schemeClr val="bg2"/>
          </a:solidFill>
        </p:grpSpPr>
        <p:sp>
          <p:nvSpPr>
            <p:cNvPr id="200" name="Oval 19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1" name="TextBox 200"/>
            <p:cNvSpPr txBox="1"/>
            <p:nvPr/>
          </p:nvSpPr>
          <p:spPr>
            <a:xfrm>
              <a:off x="3807484" y="2010549"/>
              <a:ext cx="356188" cy="461665"/>
            </a:xfrm>
            <a:prstGeom prst="rect">
              <a:avLst/>
            </a:prstGeom>
            <a:noFill/>
          </p:spPr>
          <p:txBody>
            <a:bodyPr wrap="none" rtlCol="0">
              <a:spAutoFit/>
            </a:bodyPr>
            <a:lstStyle/>
            <a:p>
              <a:r>
                <a:rPr lang="en-AU" sz="2400" b="1" dirty="0"/>
                <a:t>s</a:t>
              </a:r>
            </a:p>
          </p:txBody>
        </p:sp>
      </p:grpSp>
      <p:cxnSp>
        <p:nvCxnSpPr>
          <p:cNvPr id="203" name="Straight Connector 202"/>
          <p:cNvCxnSpPr/>
          <p:nvPr/>
        </p:nvCxnSpPr>
        <p:spPr>
          <a:xfrm flipH="1">
            <a:off x="7686584" y="4456736"/>
            <a:ext cx="179012" cy="2577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04" name="Group 203"/>
          <p:cNvGrpSpPr/>
          <p:nvPr/>
        </p:nvGrpSpPr>
        <p:grpSpPr>
          <a:xfrm>
            <a:off x="8311257" y="4110032"/>
            <a:ext cx="506323" cy="506323"/>
            <a:chOff x="3733800" y="2008277"/>
            <a:chExt cx="506323" cy="506323"/>
          </a:xfrm>
          <a:solidFill>
            <a:schemeClr val="bg2"/>
          </a:solidFill>
        </p:grpSpPr>
        <p:sp>
          <p:nvSpPr>
            <p:cNvPr id="205" name="Oval 20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6" name="TextBox 205"/>
            <p:cNvSpPr txBox="1"/>
            <p:nvPr/>
          </p:nvSpPr>
          <p:spPr>
            <a:xfrm>
              <a:off x="3807484" y="2010549"/>
              <a:ext cx="304892" cy="461665"/>
            </a:xfrm>
            <a:prstGeom prst="rect">
              <a:avLst/>
            </a:prstGeom>
            <a:noFill/>
          </p:spPr>
          <p:txBody>
            <a:bodyPr wrap="none" rtlCol="0">
              <a:spAutoFit/>
            </a:bodyPr>
            <a:lstStyle/>
            <a:p>
              <a:r>
                <a:rPr lang="en-AU" sz="2400" b="1" dirty="0"/>
                <a:t>r</a:t>
              </a:r>
            </a:p>
          </p:txBody>
        </p:sp>
      </p:grpSp>
      <p:cxnSp>
        <p:nvCxnSpPr>
          <p:cNvPr id="207" name="Straight Connector 206"/>
          <p:cNvCxnSpPr>
            <a:endCxn id="206" idx="0"/>
          </p:cNvCxnSpPr>
          <p:nvPr/>
        </p:nvCxnSpPr>
        <p:spPr>
          <a:xfrm>
            <a:off x="8430873" y="3811970"/>
            <a:ext cx="106514" cy="30033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8180477" y="4876800"/>
            <a:ext cx="506323" cy="506323"/>
            <a:chOff x="3733800" y="2008277"/>
            <a:chExt cx="506323" cy="506323"/>
          </a:xfrm>
          <a:solidFill>
            <a:schemeClr val="bg2"/>
          </a:solidFill>
        </p:grpSpPr>
        <p:sp>
          <p:nvSpPr>
            <p:cNvPr id="209" name="Oval 20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10" name="TextBox 209"/>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11" name="Straight Connector 210"/>
          <p:cNvCxnSpPr>
            <a:endCxn id="210" idx="0"/>
          </p:cNvCxnSpPr>
          <p:nvPr/>
        </p:nvCxnSpPr>
        <p:spPr>
          <a:xfrm flipH="1">
            <a:off x="8432255" y="4597487"/>
            <a:ext cx="87537" cy="28158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12" name="Group 211"/>
          <p:cNvGrpSpPr/>
          <p:nvPr/>
        </p:nvGrpSpPr>
        <p:grpSpPr>
          <a:xfrm>
            <a:off x="5899004" y="5144126"/>
            <a:ext cx="506323" cy="506323"/>
            <a:chOff x="3733800" y="2008277"/>
            <a:chExt cx="506323" cy="506323"/>
          </a:xfrm>
          <a:solidFill>
            <a:schemeClr val="bg2"/>
          </a:solidFill>
        </p:grpSpPr>
        <p:sp>
          <p:nvSpPr>
            <p:cNvPr id="213" name="Oval 212"/>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14" name="TextBox 213"/>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15" name="Group 214"/>
          <p:cNvGrpSpPr/>
          <p:nvPr/>
        </p:nvGrpSpPr>
        <p:grpSpPr>
          <a:xfrm>
            <a:off x="6275477" y="4572000"/>
            <a:ext cx="506323" cy="506323"/>
            <a:chOff x="3733800" y="2008277"/>
            <a:chExt cx="506323" cy="506323"/>
          </a:xfrm>
          <a:solidFill>
            <a:schemeClr val="bg2"/>
          </a:solidFill>
        </p:grpSpPr>
        <p:sp>
          <p:nvSpPr>
            <p:cNvPr id="216" name="Oval 21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17" name="TextBox 216"/>
            <p:cNvSpPr txBox="1"/>
            <p:nvPr/>
          </p:nvSpPr>
          <p:spPr>
            <a:xfrm>
              <a:off x="3807484" y="2010549"/>
              <a:ext cx="356188" cy="461665"/>
            </a:xfrm>
            <a:prstGeom prst="rect">
              <a:avLst/>
            </a:prstGeom>
            <a:noFill/>
          </p:spPr>
          <p:txBody>
            <a:bodyPr wrap="none" rtlCol="0">
              <a:spAutoFit/>
            </a:bodyPr>
            <a:lstStyle/>
            <a:p>
              <a:r>
                <a:rPr lang="en-AU" sz="2400" b="1" dirty="0"/>
                <a:t>s</a:t>
              </a:r>
            </a:p>
          </p:txBody>
        </p:sp>
      </p:grpSp>
      <p:cxnSp>
        <p:nvCxnSpPr>
          <p:cNvPr id="218" name="Straight Connector 217"/>
          <p:cNvCxnSpPr/>
          <p:nvPr/>
        </p:nvCxnSpPr>
        <p:spPr>
          <a:xfrm flipH="1">
            <a:off x="6238784" y="4990136"/>
            <a:ext cx="179012" cy="2577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19" name="Group 218"/>
          <p:cNvGrpSpPr/>
          <p:nvPr/>
        </p:nvGrpSpPr>
        <p:grpSpPr>
          <a:xfrm>
            <a:off x="6934200" y="4675277"/>
            <a:ext cx="519108" cy="506323"/>
            <a:chOff x="3721015" y="2008277"/>
            <a:chExt cx="519108" cy="506323"/>
          </a:xfrm>
          <a:solidFill>
            <a:schemeClr val="bg2"/>
          </a:solidFill>
        </p:grpSpPr>
        <p:sp>
          <p:nvSpPr>
            <p:cNvPr id="220" name="Oval 21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21" name="TextBox 220"/>
            <p:cNvSpPr txBox="1"/>
            <p:nvPr/>
          </p:nvSpPr>
          <p:spPr>
            <a:xfrm>
              <a:off x="3721015" y="2010549"/>
              <a:ext cx="476412" cy="461665"/>
            </a:xfrm>
            <a:prstGeom prst="rect">
              <a:avLst/>
            </a:prstGeom>
            <a:noFill/>
          </p:spPr>
          <p:txBody>
            <a:bodyPr wrap="none" rtlCol="0">
              <a:spAutoFit/>
            </a:bodyPr>
            <a:lstStyle/>
            <a:p>
              <a:r>
                <a:rPr lang="en-AU" sz="2400" b="1" dirty="0" err="1" smtClean="0"/>
                <a:t>er</a:t>
              </a:r>
              <a:endParaRPr lang="en-AU" sz="2400" b="1" dirty="0"/>
            </a:p>
          </p:txBody>
        </p:sp>
      </p:grpSp>
      <p:cxnSp>
        <p:nvCxnSpPr>
          <p:cNvPr id="225" name="Straight Connector 224"/>
          <p:cNvCxnSpPr>
            <a:stCxn id="169" idx="4"/>
            <a:endCxn id="221" idx="0"/>
          </p:cNvCxnSpPr>
          <p:nvPr/>
        </p:nvCxnSpPr>
        <p:spPr>
          <a:xfrm>
            <a:off x="7108685" y="4434909"/>
            <a:ext cx="63721" cy="24264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27" name="Group 226"/>
          <p:cNvGrpSpPr/>
          <p:nvPr/>
        </p:nvGrpSpPr>
        <p:grpSpPr>
          <a:xfrm>
            <a:off x="6724583" y="5361077"/>
            <a:ext cx="506323" cy="506323"/>
            <a:chOff x="3733800" y="2008277"/>
            <a:chExt cx="506323" cy="506323"/>
          </a:xfrm>
          <a:solidFill>
            <a:schemeClr val="bg2"/>
          </a:solidFill>
        </p:grpSpPr>
        <p:sp>
          <p:nvSpPr>
            <p:cNvPr id="228" name="Oval 227"/>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29" name="TextBox 228"/>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30" name="Straight Connector 229"/>
          <p:cNvCxnSpPr>
            <a:stCxn id="220" idx="4"/>
            <a:endCxn id="229" idx="0"/>
          </p:cNvCxnSpPr>
          <p:nvPr/>
        </p:nvCxnSpPr>
        <p:spPr>
          <a:xfrm flipH="1">
            <a:off x="6976361" y="5181600"/>
            <a:ext cx="223786" cy="18174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AU" smtClean="0"/>
              <a:t>FIT2004, S2/2016: Lec-6: B-Trees and Retrieval Trees</a:t>
            </a:r>
            <a:endParaRPr lang="en-US" dirty="0"/>
          </a:p>
        </p:txBody>
      </p:sp>
    </p:spTree>
    <p:extLst>
      <p:ext uri="{BB962C8B-B14F-4D97-AF65-F5344CB8AC3E}">
        <p14:creationId xmlns:p14="http://schemas.microsoft.com/office/powerpoint/2010/main" val="12292550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Suffix 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2400" y="1066799"/>
            <a:ext cx="5712484" cy="5076531"/>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a:solidFill>
                  <a:srgbClr val="000000"/>
                </a:solidFill>
                <a:latin typeface="CMSS10"/>
              </a:rPr>
              <a:t>We saw that a </a:t>
            </a:r>
            <a:r>
              <a:rPr lang="en-AU" sz="1800" dirty="0" err="1">
                <a:solidFill>
                  <a:srgbClr val="000000"/>
                </a:solidFill>
                <a:latin typeface="CMSS10"/>
              </a:rPr>
              <a:t>Trie</a:t>
            </a:r>
            <a:r>
              <a:rPr lang="en-AU" sz="1800" dirty="0">
                <a:solidFill>
                  <a:srgbClr val="000000"/>
                </a:solidFill>
                <a:latin typeface="CMSS10"/>
              </a:rPr>
              <a:t> allows </a:t>
            </a:r>
            <a:r>
              <a:rPr lang="en-AU" sz="1800" dirty="0" smtClean="0">
                <a:solidFill>
                  <a:srgbClr val="000000"/>
                </a:solidFill>
                <a:latin typeface="CMSS10"/>
              </a:rPr>
              <a:t>prefix matching in O(M) where M is the length of the prefix, </a:t>
            </a:r>
            <a:r>
              <a:rPr lang="en-AU" sz="1800" dirty="0">
                <a:solidFill>
                  <a:srgbClr val="000000"/>
                </a:solidFill>
                <a:latin typeface="CMSS10"/>
              </a:rPr>
              <a:t>e.g., checking whether </a:t>
            </a:r>
            <a:r>
              <a:rPr lang="en-AU" sz="1800" dirty="0" smtClean="0">
                <a:solidFill>
                  <a:srgbClr val="000000"/>
                </a:solidFill>
                <a:latin typeface="CMSS10"/>
              </a:rPr>
              <a:t>“ref” is a prefix of “refer”.</a:t>
            </a:r>
          </a:p>
          <a:p>
            <a:r>
              <a:rPr lang="en-AU" sz="1800" dirty="0" smtClean="0">
                <a:solidFill>
                  <a:srgbClr val="000000"/>
                </a:solidFill>
                <a:latin typeface="CMSS10"/>
              </a:rPr>
              <a:t>What about substring matching? </a:t>
            </a:r>
            <a:r>
              <a:rPr lang="en-AU" sz="1800" dirty="0">
                <a:solidFill>
                  <a:srgbClr val="000000"/>
                </a:solidFill>
                <a:latin typeface="CMSS10"/>
              </a:rPr>
              <a:t>C</a:t>
            </a:r>
            <a:r>
              <a:rPr lang="en-AU" sz="1800" dirty="0" smtClean="0">
                <a:solidFill>
                  <a:srgbClr val="000000"/>
                </a:solidFill>
                <a:latin typeface="CMSS10"/>
              </a:rPr>
              <a:t>an we use the </a:t>
            </a:r>
            <a:r>
              <a:rPr lang="en-AU" sz="1800" dirty="0" err="1" smtClean="0">
                <a:solidFill>
                  <a:srgbClr val="000000"/>
                </a:solidFill>
                <a:latin typeface="CMSS10"/>
              </a:rPr>
              <a:t>Trie</a:t>
            </a:r>
            <a:r>
              <a:rPr lang="en-AU" sz="1800" dirty="0" smtClean="0">
                <a:solidFill>
                  <a:srgbClr val="000000"/>
                </a:solidFill>
                <a:latin typeface="CMSS10"/>
              </a:rPr>
              <a:t> to check if “</a:t>
            </a:r>
            <a:r>
              <a:rPr lang="en-AU" sz="1800" dirty="0" err="1" smtClean="0">
                <a:solidFill>
                  <a:srgbClr val="000000"/>
                </a:solidFill>
                <a:latin typeface="CMSS10"/>
              </a:rPr>
              <a:t>ef</a:t>
            </a:r>
            <a:r>
              <a:rPr lang="en-AU" sz="1800" dirty="0" smtClean="0">
                <a:solidFill>
                  <a:srgbClr val="000000"/>
                </a:solidFill>
                <a:latin typeface="CMSS10"/>
              </a:rPr>
              <a:t>” is a substring of “refer” in O(M).</a:t>
            </a:r>
          </a:p>
          <a:p>
            <a:r>
              <a:rPr lang="en-AU" sz="1800" dirty="0" smtClean="0">
                <a:solidFill>
                  <a:srgbClr val="000000"/>
                </a:solidFill>
                <a:latin typeface="CMSS10"/>
              </a:rPr>
              <a:t>No! because “</a:t>
            </a:r>
            <a:r>
              <a:rPr lang="en-AU" sz="1800" dirty="0" err="1" smtClean="0">
                <a:solidFill>
                  <a:srgbClr val="000000"/>
                </a:solidFill>
                <a:latin typeface="CMSS10"/>
              </a:rPr>
              <a:t>ef</a:t>
            </a:r>
            <a:r>
              <a:rPr lang="en-AU" sz="1800" dirty="0" smtClean="0">
                <a:solidFill>
                  <a:srgbClr val="000000"/>
                </a:solidFill>
                <a:latin typeface="CMSS10"/>
              </a:rPr>
              <a:t>” is not a prefix of “refer”. Using the </a:t>
            </a:r>
            <a:r>
              <a:rPr lang="en-AU" sz="1800" dirty="0" err="1" smtClean="0">
                <a:solidFill>
                  <a:srgbClr val="000000"/>
                </a:solidFill>
                <a:latin typeface="CMSS10"/>
              </a:rPr>
              <a:t>Trie</a:t>
            </a:r>
            <a:r>
              <a:rPr lang="en-AU" sz="1800" dirty="0" smtClean="0">
                <a:solidFill>
                  <a:srgbClr val="000000"/>
                </a:solidFill>
                <a:latin typeface="CMSS10"/>
              </a:rPr>
              <a:t> of “refer”, we can only check whether “r”, “re”, “ref”, “</a:t>
            </a:r>
            <a:r>
              <a:rPr lang="en-AU" sz="1800" dirty="0" err="1" smtClean="0">
                <a:solidFill>
                  <a:srgbClr val="000000"/>
                </a:solidFill>
                <a:latin typeface="CMSS10"/>
              </a:rPr>
              <a:t>refe</a:t>
            </a:r>
            <a:r>
              <a:rPr lang="en-AU" sz="1800" dirty="0" smtClean="0">
                <a:solidFill>
                  <a:srgbClr val="000000"/>
                </a:solidFill>
                <a:latin typeface="CMSS10"/>
              </a:rPr>
              <a:t>”, and “refer” are the substrings.</a:t>
            </a:r>
          </a:p>
          <a:p>
            <a:pPr marL="0" indent="0">
              <a:buNone/>
            </a:pPr>
            <a:r>
              <a:rPr lang="en-AU" sz="1800" dirty="0" smtClean="0">
                <a:solidFill>
                  <a:srgbClr val="FF0000"/>
                </a:solidFill>
                <a:latin typeface="CMSS10"/>
              </a:rPr>
              <a:t>Idea:</a:t>
            </a:r>
          </a:p>
          <a:p>
            <a:r>
              <a:rPr lang="en-AU" sz="1800" dirty="0" smtClean="0">
                <a:solidFill>
                  <a:srgbClr val="000000"/>
                </a:solidFill>
                <a:latin typeface="CMSS10"/>
              </a:rPr>
              <a:t>What about if we add “</a:t>
            </a:r>
            <a:r>
              <a:rPr lang="en-AU" sz="1800" dirty="0" err="1" smtClean="0">
                <a:solidFill>
                  <a:srgbClr val="000000"/>
                </a:solidFill>
                <a:latin typeface="CMSS10"/>
              </a:rPr>
              <a:t>efer</a:t>
            </a:r>
            <a:r>
              <a:rPr lang="en-AU" sz="1800" dirty="0" smtClean="0">
                <a:solidFill>
                  <a:srgbClr val="000000"/>
                </a:solidFill>
                <a:latin typeface="CMSS10"/>
              </a:rPr>
              <a:t>” in the </a:t>
            </a:r>
            <a:r>
              <a:rPr lang="en-AU" sz="1800" dirty="0" err="1" smtClean="0">
                <a:solidFill>
                  <a:srgbClr val="000000"/>
                </a:solidFill>
                <a:latin typeface="CMSS10"/>
              </a:rPr>
              <a:t>Trie</a:t>
            </a:r>
            <a:r>
              <a:rPr lang="en-AU" sz="1800" dirty="0" smtClean="0">
                <a:solidFill>
                  <a:srgbClr val="000000"/>
                </a:solidFill>
                <a:latin typeface="CMSS10"/>
              </a:rPr>
              <a:t>? It will allow us efficiently checking whether “e”, “</a:t>
            </a:r>
            <a:r>
              <a:rPr lang="en-AU" sz="1800" dirty="0" err="1" smtClean="0">
                <a:solidFill>
                  <a:srgbClr val="000000"/>
                </a:solidFill>
                <a:latin typeface="CMSS10"/>
              </a:rPr>
              <a:t>ef</a:t>
            </a:r>
            <a:r>
              <a:rPr lang="en-AU" sz="1800" dirty="0" smtClean="0">
                <a:solidFill>
                  <a:srgbClr val="000000"/>
                </a:solidFill>
                <a:latin typeface="CMSS10"/>
              </a:rPr>
              <a:t>”, “</a:t>
            </a:r>
            <a:r>
              <a:rPr lang="en-AU" sz="1800" dirty="0" err="1" smtClean="0">
                <a:solidFill>
                  <a:srgbClr val="000000"/>
                </a:solidFill>
                <a:latin typeface="CMSS10"/>
              </a:rPr>
              <a:t>efe</a:t>
            </a:r>
            <a:r>
              <a:rPr lang="en-AU" sz="1800" dirty="0" smtClean="0">
                <a:solidFill>
                  <a:srgbClr val="000000"/>
                </a:solidFill>
                <a:latin typeface="CMSS10"/>
              </a:rPr>
              <a:t>”, and “</a:t>
            </a:r>
            <a:r>
              <a:rPr lang="en-AU" sz="1800" dirty="0" err="1" smtClean="0">
                <a:solidFill>
                  <a:srgbClr val="000000"/>
                </a:solidFill>
                <a:latin typeface="CMSS10"/>
              </a:rPr>
              <a:t>efer</a:t>
            </a:r>
            <a:r>
              <a:rPr lang="en-AU" sz="1800" dirty="0" smtClean="0">
                <a:solidFill>
                  <a:srgbClr val="000000"/>
                </a:solidFill>
                <a:latin typeface="CMSS10"/>
              </a:rPr>
              <a:t>” are also in the string.</a:t>
            </a:r>
          </a:p>
          <a:p>
            <a:r>
              <a:rPr lang="en-AU" sz="1800" dirty="0" smtClean="0">
                <a:solidFill>
                  <a:srgbClr val="000000"/>
                </a:solidFill>
                <a:latin typeface="CMSS10"/>
              </a:rPr>
              <a:t>What about if we also add “</a:t>
            </a:r>
            <a:r>
              <a:rPr lang="en-AU" sz="1800" dirty="0" err="1" smtClean="0">
                <a:solidFill>
                  <a:srgbClr val="000000"/>
                </a:solidFill>
                <a:latin typeface="CMSS10"/>
              </a:rPr>
              <a:t>fer</a:t>
            </a:r>
            <a:r>
              <a:rPr lang="en-AU" sz="1800" dirty="0" smtClean="0">
                <a:solidFill>
                  <a:srgbClr val="000000"/>
                </a:solidFill>
                <a:latin typeface="CMSS10"/>
              </a:rPr>
              <a:t>”. This will allow us checking whether “f”, “</a:t>
            </a:r>
            <a:r>
              <a:rPr lang="en-AU" sz="1800" dirty="0" err="1" smtClean="0">
                <a:solidFill>
                  <a:srgbClr val="000000"/>
                </a:solidFill>
                <a:latin typeface="CMSS10"/>
              </a:rPr>
              <a:t>fe</a:t>
            </a:r>
            <a:r>
              <a:rPr lang="en-AU" sz="1800" dirty="0" smtClean="0">
                <a:solidFill>
                  <a:srgbClr val="000000"/>
                </a:solidFill>
                <a:latin typeface="CMSS10"/>
              </a:rPr>
              <a:t>”, and “</a:t>
            </a:r>
            <a:r>
              <a:rPr lang="en-AU" sz="1800" dirty="0" err="1" smtClean="0">
                <a:solidFill>
                  <a:srgbClr val="000000"/>
                </a:solidFill>
                <a:latin typeface="CMSS10"/>
              </a:rPr>
              <a:t>fer</a:t>
            </a:r>
            <a:r>
              <a:rPr lang="en-AU" sz="1800" dirty="0" smtClean="0">
                <a:solidFill>
                  <a:srgbClr val="000000"/>
                </a:solidFill>
                <a:latin typeface="CMSS10"/>
              </a:rPr>
              <a:t>” are in the string or not.</a:t>
            </a:r>
          </a:p>
          <a:p>
            <a:r>
              <a:rPr lang="en-AU" sz="1800" dirty="0" smtClean="0">
                <a:solidFill>
                  <a:srgbClr val="000000"/>
                </a:solidFill>
                <a:latin typeface="CMSS10"/>
              </a:rPr>
              <a:t>In short, if we add all suffixes of the string refer (i.e., refer, </a:t>
            </a:r>
            <a:r>
              <a:rPr lang="en-AU" sz="1800" dirty="0" err="1" smtClean="0">
                <a:solidFill>
                  <a:srgbClr val="000000"/>
                </a:solidFill>
                <a:latin typeface="CMSS10"/>
              </a:rPr>
              <a:t>efer</a:t>
            </a:r>
            <a:r>
              <a:rPr lang="en-AU" sz="1800" dirty="0" smtClean="0">
                <a:solidFill>
                  <a:srgbClr val="000000"/>
                </a:solidFill>
                <a:latin typeface="CMSS10"/>
              </a:rPr>
              <a:t>, </a:t>
            </a:r>
            <a:r>
              <a:rPr lang="en-AU" sz="1800" dirty="0" err="1" smtClean="0">
                <a:solidFill>
                  <a:srgbClr val="000000"/>
                </a:solidFill>
                <a:latin typeface="CMSS10"/>
              </a:rPr>
              <a:t>fer</a:t>
            </a:r>
            <a:r>
              <a:rPr lang="en-AU" sz="1800" dirty="0" smtClean="0">
                <a:solidFill>
                  <a:srgbClr val="000000"/>
                </a:solidFill>
                <a:latin typeface="CMSS10"/>
              </a:rPr>
              <a:t>, </a:t>
            </a:r>
            <a:r>
              <a:rPr lang="en-AU" sz="1800" dirty="0" err="1" smtClean="0">
                <a:solidFill>
                  <a:srgbClr val="000000"/>
                </a:solidFill>
                <a:latin typeface="CMSS10"/>
              </a:rPr>
              <a:t>er</a:t>
            </a:r>
            <a:r>
              <a:rPr lang="en-AU" sz="1800" dirty="0" smtClean="0">
                <a:solidFill>
                  <a:srgbClr val="000000"/>
                </a:solidFill>
                <a:latin typeface="CMSS10"/>
              </a:rPr>
              <a:t>, r) in the </a:t>
            </a:r>
            <a:r>
              <a:rPr lang="en-AU" sz="1800" dirty="0" err="1" smtClean="0">
                <a:solidFill>
                  <a:srgbClr val="000000"/>
                </a:solidFill>
                <a:latin typeface="CMSS10"/>
              </a:rPr>
              <a:t>Trie</a:t>
            </a:r>
            <a:r>
              <a:rPr lang="en-AU" sz="1800" dirty="0" smtClean="0">
                <a:solidFill>
                  <a:srgbClr val="000000"/>
                </a:solidFill>
                <a:latin typeface="CMSS10"/>
              </a:rPr>
              <a:t>, we can efficiently search every substring of refer in the </a:t>
            </a:r>
            <a:r>
              <a:rPr lang="en-AU" sz="1800" dirty="0" err="1" smtClean="0">
                <a:solidFill>
                  <a:srgbClr val="000000"/>
                </a:solidFill>
                <a:latin typeface="CMSS10"/>
              </a:rPr>
              <a:t>Trie</a:t>
            </a:r>
            <a:r>
              <a:rPr lang="en-AU" sz="1800" dirty="0" smtClean="0">
                <a:solidFill>
                  <a:srgbClr val="000000"/>
                </a:solidFill>
                <a:latin typeface="CMSS10"/>
              </a:rPr>
              <a:t>.</a:t>
            </a:r>
          </a:p>
          <a:p>
            <a:endParaRPr lang="en-AU" sz="1600" dirty="0" smtClean="0">
              <a:solidFill>
                <a:srgbClr val="000000"/>
              </a:solidFill>
              <a:latin typeface="CMSS10"/>
            </a:endParaRPr>
          </a:p>
        </p:txBody>
      </p:sp>
      <p:grpSp>
        <p:nvGrpSpPr>
          <p:cNvPr id="88" name="Group 87"/>
          <p:cNvGrpSpPr/>
          <p:nvPr/>
        </p:nvGrpSpPr>
        <p:grpSpPr>
          <a:xfrm>
            <a:off x="6172200" y="2389277"/>
            <a:ext cx="506323" cy="506323"/>
            <a:chOff x="3733800" y="2008277"/>
            <a:chExt cx="506323"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807484" y="2010549"/>
              <a:ext cx="304892" cy="461665"/>
            </a:xfrm>
            <a:prstGeom prst="rect">
              <a:avLst/>
            </a:prstGeom>
            <a:noFill/>
          </p:spPr>
          <p:txBody>
            <a:bodyPr wrap="none" rtlCol="0">
              <a:spAutoFit/>
            </a:bodyPr>
            <a:lstStyle/>
            <a:p>
              <a:r>
                <a:rPr lang="en-AU" sz="2400" b="1" dirty="0"/>
                <a:t>r</a:t>
              </a:r>
            </a:p>
          </p:txBody>
        </p:sp>
      </p:grpSp>
      <p:cxnSp>
        <p:nvCxnSpPr>
          <p:cNvPr id="91" name="Straight Connector 90"/>
          <p:cNvCxnSpPr>
            <a:endCxn id="94" idx="0"/>
          </p:cNvCxnSpPr>
          <p:nvPr/>
        </p:nvCxnSpPr>
        <p:spPr>
          <a:xfrm flipH="1">
            <a:off x="6092101" y="2826137"/>
            <a:ext cx="178094" cy="55601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5840323" y="3379877"/>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cxnSp>
        <p:nvCxnSpPr>
          <p:cNvPr id="95" name="Straight Connector 94"/>
          <p:cNvCxnSpPr>
            <a:stCxn id="94" idx="2"/>
            <a:endCxn id="98" idx="0"/>
          </p:cNvCxnSpPr>
          <p:nvPr/>
        </p:nvCxnSpPr>
        <p:spPr>
          <a:xfrm flipH="1">
            <a:off x="6057636" y="3843814"/>
            <a:ext cx="34465" cy="376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840323" y="4218077"/>
            <a:ext cx="506323" cy="506323"/>
            <a:chOff x="3733800" y="2008277"/>
            <a:chExt cx="506323" cy="506323"/>
          </a:xfrm>
          <a:solidFill>
            <a:schemeClr val="bg2"/>
          </a:solidFill>
        </p:grpSpPr>
        <p:sp>
          <p:nvSpPr>
            <p:cNvPr id="97" name="Oval 9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99" name="Group 98"/>
          <p:cNvGrpSpPr/>
          <p:nvPr/>
        </p:nvGrpSpPr>
        <p:grpSpPr>
          <a:xfrm>
            <a:off x="5715000" y="4876800"/>
            <a:ext cx="506323" cy="506323"/>
            <a:chOff x="3733800" y="2008277"/>
            <a:chExt cx="506323" cy="506323"/>
          </a:xfrm>
          <a:solidFill>
            <a:schemeClr val="bg2"/>
          </a:solidFill>
        </p:grpSpPr>
        <p:sp>
          <p:nvSpPr>
            <p:cNvPr id="100" name="Oval 9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1" name="TextBox 100"/>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cxnSp>
        <p:nvCxnSpPr>
          <p:cNvPr id="102" name="Straight Connector 101"/>
          <p:cNvCxnSpPr>
            <a:stCxn id="98" idx="2"/>
            <a:endCxn id="101" idx="0"/>
          </p:cNvCxnSpPr>
          <p:nvPr/>
        </p:nvCxnSpPr>
        <p:spPr>
          <a:xfrm flipH="1">
            <a:off x="5966778" y="4682014"/>
            <a:ext cx="90858" cy="19705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208677" y="6172200"/>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06" name="Straight Connector 105"/>
          <p:cNvCxnSpPr>
            <a:stCxn id="101" idx="2"/>
            <a:endCxn id="178" idx="0"/>
          </p:cNvCxnSpPr>
          <p:nvPr/>
        </p:nvCxnSpPr>
        <p:spPr>
          <a:xfrm>
            <a:off x="5966778" y="5340737"/>
            <a:ext cx="50552" cy="3003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32" idx="4"/>
            <a:endCxn id="184" idx="0"/>
          </p:cNvCxnSpPr>
          <p:nvPr/>
        </p:nvCxnSpPr>
        <p:spPr>
          <a:xfrm>
            <a:off x="7588679" y="1792969"/>
            <a:ext cx="130699" cy="59858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205" idx="0"/>
          </p:cNvCxnSpPr>
          <p:nvPr/>
        </p:nvCxnSpPr>
        <p:spPr>
          <a:xfrm>
            <a:off x="7742632" y="1650470"/>
            <a:ext cx="878552" cy="71400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7335517" y="1286646"/>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cxnSp>
        <p:nvCxnSpPr>
          <p:cNvPr id="134" name="Straight Connector 133"/>
          <p:cNvCxnSpPr>
            <a:stCxn id="132" idx="3"/>
            <a:endCxn id="90" idx="0"/>
          </p:cNvCxnSpPr>
          <p:nvPr/>
        </p:nvCxnSpPr>
        <p:spPr>
          <a:xfrm flipH="1">
            <a:off x="6398330" y="1718820"/>
            <a:ext cx="1011336" cy="67272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76" name="Group 175"/>
          <p:cNvGrpSpPr/>
          <p:nvPr/>
        </p:nvGrpSpPr>
        <p:grpSpPr>
          <a:xfrm>
            <a:off x="5791200" y="5638800"/>
            <a:ext cx="506323" cy="506323"/>
            <a:chOff x="3733800" y="2008277"/>
            <a:chExt cx="506323" cy="506323"/>
          </a:xfrm>
          <a:solidFill>
            <a:schemeClr val="bg2"/>
          </a:solidFill>
        </p:grpSpPr>
        <p:sp>
          <p:nvSpPr>
            <p:cNvPr id="177" name="Oval 17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78" name="TextBox 17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180" name="Straight Connector 179"/>
          <p:cNvCxnSpPr/>
          <p:nvPr/>
        </p:nvCxnSpPr>
        <p:spPr>
          <a:xfrm flipH="1">
            <a:off x="5613774" y="6040313"/>
            <a:ext cx="321492" cy="20603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82" name="Group 181"/>
          <p:cNvGrpSpPr/>
          <p:nvPr/>
        </p:nvGrpSpPr>
        <p:grpSpPr>
          <a:xfrm>
            <a:off x="7467600" y="2389277"/>
            <a:ext cx="506323" cy="506323"/>
            <a:chOff x="3733800" y="2008277"/>
            <a:chExt cx="506323" cy="506323"/>
          </a:xfrm>
          <a:solidFill>
            <a:schemeClr val="bg2"/>
          </a:solidFill>
        </p:grpSpPr>
        <p:sp>
          <p:nvSpPr>
            <p:cNvPr id="183" name="Oval 18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4" name="TextBox 183"/>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cxnSp>
        <p:nvCxnSpPr>
          <p:cNvPr id="185" name="Straight Connector 184"/>
          <p:cNvCxnSpPr>
            <a:endCxn id="188" idx="0"/>
          </p:cNvCxnSpPr>
          <p:nvPr/>
        </p:nvCxnSpPr>
        <p:spPr>
          <a:xfrm flipH="1">
            <a:off x="6922913" y="2826137"/>
            <a:ext cx="618371" cy="53005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86" name="Group 185"/>
          <p:cNvGrpSpPr/>
          <p:nvPr/>
        </p:nvGrpSpPr>
        <p:grpSpPr>
          <a:xfrm>
            <a:off x="6705600" y="3353919"/>
            <a:ext cx="506323" cy="506323"/>
            <a:chOff x="3733800" y="2008277"/>
            <a:chExt cx="506323" cy="506323"/>
          </a:xfrm>
          <a:solidFill>
            <a:schemeClr val="bg2"/>
          </a:solidFill>
        </p:grpSpPr>
        <p:sp>
          <p:nvSpPr>
            <p:cNvPr id="187" name="Oval 18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8" name="TextBox 187"/>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189" name="Group 188"/>
          <p:cNvGrpSpPr/>
          <p:nvPr/>
        </p:nvGrpSpPr>
        <p:grpSpPr>
          <a:xfrm>
            <a:off x="6705600" y="4191000"/>
            <a:ext cx="506323" cy="506323"/>
            <a:chOff x="3733800" y="2008277"/>
            <a:chExt cx="506323" cy="506323"/>
          </a:xfrm>
          <a:solidFill>
            <a:schemeClr val="bg2"/>
          </a:solidFill>
        </p:grpSpPr>
        <p:sp>
          <p:nvSpPr>
            <p:cNvPr id="190" name="Oval 18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1" name="TextBox 190"/>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cxnSp>
        <p:nvCxnSpPr>
          <p:cNvPr id="192" name="Straight Connector 191"/>
          <p:cNvCxnSpPr>
            <a:stCxn id="188" idx="2"/>
            <a:endCxn id="191" idx="0"/>
          </p:cNvCxnSpPr>
          <p:nvPr/>
        </p:nvCxnSpPr>
        <p:spPr>
          <a:xfrm>
            <a:off x="6922913" y="3817856"/>
            <a:ext cx="34465" cy="37541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93" name="Group 192"/>
          <p:cNvGrpSpPr/>
          <p:nvPr/>
        </p:nvGrpSpPr>
        <p:grpSpPr>
          <a:xfrm>
            <a:off x="6678523" y="5665877"/>
            <a:ext cx="506323" cy="506323"/>
            <a:chOff x="3733800" y="2008277"/>
            <a:chExt cx="506323" cy="506323"/>
          </a:xfrm>
          <a:solidFill>
            <a:schemeClr val="bg2"/>
          </a:solidFill>
        </p:grpSpPr>
        <p:sp>
          <p:nvSpPr>
            <p:cNvPr id="194" name="Oval 19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5" name="TextBox 19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96" name="Straight Connector 195"/>
          <p:cNvCxnSpPr>
            <a:stCxn id="191" idx="2"/>
          </p:cNvCxnSpPr>
          <p:nvPr/>
        </p:nvCxnSpPr>
        <p:spPr>
          <a:xfrm flipH="1">
            <a:off x="6931730" y="4654937"/>
            <a:ext cx="25648" cy="3003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97" name="Group 196"/>
          <p:cNvGrpSpPr/>
          <p:nvPr/>
        </p:nvGrpSpPr>
        <p:grpSpPr>
          <a:xfrm>
            <a:off x="6705600" y="4953000"/>
            <a:ext cx="506323" cy="506323"/>
            <a:chOff x="3733800" y="2008277"/>
            <a:chExt cx="506323" cy="506323"/>
          </a:xfrm>
          <a:solidFill>
            <a:schemeClr val="bg2"/>
          </a:solidFill>
        </p:grpSpPr>
        <p:sp>
          <p:nvSpPr>
            <p:cNvPr id="198" name="Oval 19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9" name="TextBox 198"/>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00" name="Straight Connector 199"/>
          <p:cNvCxnSpPr>
            <a:stCxn id="198" idx="4"/>
            <a:endCxn id="195" idx="0"/>
          </p:cNvCxnSpPr>
          <p:nvPr/>
        </p:nvCxnSpPr>
        <p:spPr>
          <a:xfrm flipH="1">
            <a:off x="6930301" y="5459323"/>
            <a:ext cx="28461" cy="2088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03" name="Group 202"/>
          <p:cNvGrpSpPr/>
          <p:nvPr/>
        </p:nvGrpSpPr>
        <p:grpSpPr>
          <a:xfrm>
            <a:off x="8403871" y="2362200"/>
            <a:ext cx="506323" cy="506323"/>
            <a:chOff x="3733800" y="2008277"/>
            <a:chExt cx="506323" cy="506323"/>
          </a:xfrm>
          <a:solidFill>
            <a:schemeClr val="bg2"/>
          </a:solidFill>
        </p:grpSpPr>
        <p:sp>
          <p:nvSpPr>
            <p:cNvPr id="204" name="Oval 20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5" name="TextBox 204"/>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206" name="Group 205"/>
          <p:cNvGrpSpPr/>
          <p:nvPr/>
        </p:nvGrpSpPr>
        <p:grpSpPr>
          <a:xfrm>
            <a:off x="8354923" y="3303677"/>
            <a:ext cx="506323" cy="506323"/>
            <a:chOff x="3733800" y="2008277"/>
            <a:chExt cx="506323" cy="506323"/>
          </a:xfrm>
          <a:solidFill>
            <a:schemeClr val="bg2"/>
          </a:solidFill>
        </p:grpSpPr>
        <p:sp>
          <p:nvSpPr>
            <p:cNvPr id="207" name="Oval 20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8" name="TextBox 207"/>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cxnSp>
        <p:nvCxnSpPr>
          <p:cNvPr id="209" name="Straight Connector 208"/>
          <p:cNvCxnSpPr>
            <a:stCxn id="205" idx="2"/>
            <a:endCxn id="208" idx="0"/>
          </p:cNvCxnSpPr>
          <p:nvPr/>
        </p:nvCxnSpPr>
        <p:spPr>
          <a:xfrm flipH="1">
            <a:off x="8606701" y="2826137"/>
            <a:ext cx="14483" cy="47981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10" name="Group 209"/>
          <p:cNvGrpSpPr/>
          <p:nvPr/>
        </p:nvGrpSpPr>
        <p:grpSpPr>
          <a:xfrm>
            <a:off x="8382000" y="5132477"/>
            <a:ext cx="506323" cy="506323"/>
            <a:chOff x="3733800" y="2008277"/>
            <a:chExt cx="506323" cy="506323"/>
          </a:xfrm>
          <a:solidFill>
            <a:schemeClr val="bg2"/>
          </a:solidFill>
        </p:grpSpPr>
        <p:sp>
          <p:nvSpPr>
            <p:cNvPr id="211" name="Oval 210"/>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12" name="TextBox 211"/>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13" name="Straight Connector 212"/>
          <p:cNvCxnSpPr>
            <a:stCxn id="207" idx="4"/>
            <a:endCxn id="216" idx="0"/>
          </p:cNvCxnSpPr>
          <p:nvPr/>
        </p:nvCxnSpPr>
        <p:spPr>
          <a:xfrm>
            <a:off x="8608085" y="3810000"/>
            <a:ext cx="45" cy="33414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8382000" y="4141877"/>
            <a:ext cx="506323" cy="506323"/>
            <a:chOff x="3733800" y="2008277"/>
            <a:chExt cx="506323" cy="506323"/>
          </a:xfrm>
          <a:solidFill>
            <a:schemeClr val="bg2"/>
          </a:solidFill>
        </p:grpSpPr>
        <p:sp>
          <p:nvSpPr>
            <p:cNvPr id="215" name="Oval 21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16" name="TextBox 215"/>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17" name="Straight Connector 216"/>
          <p:cNvCxnSpPr>
            <a:stCxn id="215" idx="4"/>
            <a:endCxn id="212" idx="0"/>
          </p:cNvCxnSpPr>
          <p:nvPr/>
        </p:nvCxnSpPr>
        <p:spPr>
          <a:xfrm flipH="1">
            <a:off x="8633778" y="4648200"/>
            <a:ext cx="1384" cy="48654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745323" y="2853214"/>
            <a:ext cx="25945" cy="45046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7467600" y="4114800"/>
            <a:ext cx="506323" cy="506323"/>
            <a:chOff x="3733800" y="2008277"/>
            <a:chExt cx="506323" cy="506323"/>
          </a:xfrm>
          <a:solidFill>
            <a:schemeClr val="bg2"/>
          </a:solidFill>
        </p:grpSpPr>
        <p:sp>
          <p:nvSpPr>
            <p:cNvPr id="232" name="Oval 23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33" name="TextBox 23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34" name="Group 233"/>
          <p:cNvGrpSpPr/>
          <p:nvPr/>
        </p:nvGrpSpPr>
        <p:grpSpPr>
          <a:xfrm>
            <a:off x="7467600" y="3303677"/>
            <a:ext cx="506323" cy="506323"/>
            <a:chOff x="3733800" y="2008277"/>
            <a:chExt cx="506323" cy="506323"/>
          </a:xfrm>
          <a:solidFill>
            <a:schemeClr val="bg2"/>
          </a:solidFill>
        </p:grpSpPr>
        <p:sp>
          <p:nvSpPr>
            <p:cNvPr id="235" name="Oval 23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36" name="TextBox 235"/>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37" name="Straight Connector 236"/>
          <p:cNvCxnSpPr>
            <a:stCxn id="235" idx="4"/>
            <a:endCxn id="233" idx="0"/>
          </p:cNvCxnSpPr>
          <p:nvPr/>
        </p:nvCxnSpPr>
        <p:spPr>
          <a:xfrm flipH="1">
            <a:off x="7719378" y="3810000"/>
            <a:ext cx="1384" cy="30707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6" name="Group 255"/>
          <p:cNvGrpSpPr/>
          <p:nvPr/>
        </p:nvGrpSpPr>
        <p:grpSpPr>
          <a:xfrm>
            <a:off x="6199277" y="6123077"/>
            <a:ext cx="506323" cy="506323"/>
            <a:chOff x="3733800" y="2008277"/>
            <a:chExt cx="506323" cy="506323"/>
          </a:xfrm>
          <a:solidFill>
            <a:schemeClr val="bg2"/>
          </a:solidFill>
        </p:grpSpPr>
        <p:sp>
          <p:nvSpPr>
            <p:cNvPr id="257" name="Oval 256"/>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8" name="TextBox 257"/>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60" name="Straight Connector 259"/>
          <p:cNvCxnSpPr>
            <a:stCxn id="89" idx="4"/>
            <a:endCxn id="258" idx="0"/>
          </p:cNvCxnSpPr>
          <p:nvPr/>
        </p:nvCxnSpPr>
        <p:spPr>
          <a:xfrm>
            <a:off x="6425362" y="2895600"/>
            <a:ext cx="25693" cy="322974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80" name="Content Placeholder 3"/>
          <p:cNvSpPr txBox="1">
            <a:spLocks/>
          </p:cNvSpPr>
          <p:nvPr/>
        </p:nvSpPr>
        <p:spPr>
          <a:xfrm>
            <a:off x="1676400" y="2782494"/>
            <a:ext cx="2909731" cy="2499173"/>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solidFill>
                  <a:srgbClr val="FF0000"/>
                </a:solidFill>
                <a:latin typeface="CMSS10"/>
              </a:rPr>
              <a:t>Prefix</a:t>
            </a:r>
            <a:r>
              <a:rPr lang="en-AU" sz="1800" dirty="0" smtClean="0">
                <a:solidFill>
                  <a:srgbClr val="000000"/>
                </a:solidFill>
                <a:latin typeface="CMSS10"/>
              </a:rPr>
              <a:t> for a string s[1…M] is a string s[1…X] where X</a:t>
            </a:r>
            <a:r>
              <a:rPr lang="en-AU" sz="1800" dirty="0" smtClean="0">
                <a:solidFill>
                  <a:srgbClr val="000000"/>
                </a:solidFill>
                <a:latin typeface="Arial"/>
                <a:cs typeface="Arial"/>
              </a:rPr>
              <a:t>≤M. (e.g., </a:t>
            </a:r>
            <a:r>
              <a:rPr lang="en-AU" sz="1800" dirty="0" err="1" smtClean="0">
                <a:solidFill>
                  <a:srgbClr val="000000"/>
                </a:solidFill>
                <a:latin typeface="Arial"/>
                <a:cs typeface="Arial"/>
              </a:rPr>
              <a:t>refe</a:t>
            </a:r>
            <a:r>
              <a:rPr lang="en-AU" sz="1800" dirty="0" smtClean="0">
                <a:solidFill>
                  <a:srgbClr val="000000"/>
                </a:solidFill>
                <a:latin typeface="Arial"/>
                <a:cs typeface="Arial"/>
              </a:rPr>
              <a:t> is a prefix of refer.)</a:t>
            </a:r>
          </a:p>
          <a:p>
            <a:pPr marL="0" indent="0">
              <a:buNone/>
            </a:pPr>
            <a:r>
              <a:rPr lang="en-AU" sz="1800" dirty="0" smtClean="0">
                <a:solidFill>
                  <a:srgbClr val="FF0000"/>
                </a:solidFill>
                <a:latin typeface="Arial"/>
                <a:cs typeface="Arial"/>
              </a:rPr>
              <a:t>Suffix</a:t>
            </a:r>
            <a:r>
              <a:rPr lang="en-AU" sz="1800" dirty="0" smtClean="0">
                <a:solidFill>
                  <a:srgbClr val="000000"/>
                </a:solidFill>
                <a:latin typeface="Arial"/>
                <a:cs typeface="Arial"/>
              </a:rPr>
              <a:t> for a string s[1…M] is a string s[X…M]. E.g., </a:t>
            </a:r>
            <a:r>
              <a:rPr lang="en-AU" sz="1800" dirty="0" err="1" smtClean="0">
                <a:solidFill>
                  <a:srgbClr val="000000"/>
                </a:solidFill>
                <a:latin typeface="Arial"/>
                <a:cs typeface="Arial"/>
              </a:rPr>
              <a:t>fer</a:t>
            </a:r>
            <a:r>
              <a:rPr lang="en-AU" sz="1800" dirty="0" smtClean="0">
                <a:solidFill>
                  <a:srgbClr val="000000"/>
                </a:solidFill>
                <a:latin typeface="Arial"/>
                <a:cs typeface="Arial"/>
              </a:rPr>
              <a:t> is a suffix of refer.</a:t>
            </a:r>
            <a:endParaRPr lang="en-AU" sz="1800" dirty="0" smtClean="0">
              <a:solidFill>
                <a:srgbClr val="000000"/>
              </a:solidFill>
              <a:latin typeface="CMSS10"/>
            </a:endParaRPr>
          </a:p>
        </p:txBody>
      </p:sp>
    </p:spTree>
    <p:extLst>
      <p:ext uri="{BB962C8B-B14F-4D97-AF65-F5344CB8AC3E}">
        <p14:creationId xmlns:p14="http://schemas.microsoft.com/office/powerpoint/2010/main" val="328970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80"/>
                                        </p:tgtEl>
                                      </p:cBhvr>
                                    </p:animEffect>
                                    <p:set>
                                      <p:cBhvr>
                                        <p:cTn id="37" dur="1" fill="hold">
                                          <p:stCondLst>
                                            <p:cond delay="499"/>
                                          </p:stCondLst>
                                        </p:cTn>
                                        <p:tgtEl>
                                          <p:spTgt spid="8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
                                            <p:txEl>
                                              <p:pRg st="3" end="3"/>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10"/>
                                        </p:tgtEl>
                                        <p:attrNameLst>
                                          <p:attrName>style.visibility</p:attrName>
                                        </p:attrNameLst>
                                      </p:cBhvr>
                                      <p:to>
                                        <p:strVal val="visible"/>
                                      </p:to>
                                    </p:set>
                                  </p:childTnLst>
                                </p:cTn>
                              </p:par>
                              <p:par>
                                <p:cTn id="60" presetID="10" presetClass="entr" presetSubtype="0" fill="hold" nodeType="withEffect">
                                  <p:stCondLst>
                                    <p:cond delay="0"/>
                                  </p:stCondLst>
                                  <p:childTnLst>
                                    <p:set>
                                      <p:cBhvr>
                                        <p:cTn id="61" dur="1" fill="hold">
                                          <p:stCondLst>
                                            <p:cond delay="0"/>
                                          </p:stCondLst>
                                        </p:cTn>
                                        <p:tgtEl>
                                          <p:spTgt spid="182"/>
                                        </p:tgtEl>
                                        <p:attrNameLst>
                                          <p:attrName>style.visibility</p:attrName>
                                        </p:attrNameLst>
                                      </p:cBhvr>
                                      <p:to>
                                        <p:strVal val="visible"/>
                                      </p:to>
                                    </p:set>
                                    <p:animEffect transition="in" filter="fade">
                                      <p:cBhvr>
                                        <p:cTn id="62" dur="500"/>
                                        <p:tgtEl>
                                          <p:spTgt spid="182"/>
                                        </p:tgtEl>
                                      </p:cBhvr>
                                    </p:animEffect>
                                  </p:childTnLst>
                                </p:cTn>
                              </p:par>
                              <p:par>
                                <p:cTn id="63" presetID="1" presetClass="entr" presetSubtype="0" fill="hold" nodeType="withEffect">
                                  <p:stCondLst>
                                    <p:cond delay="0"/>
                                  </p:stCondLst>
                                  <p:childTnLst>
                                    <p:set>
                                      <p:cBhvr>
                                        <p:cTn id="64" dur="1" fill="hold">
                                          <p:stCondLst>
                                            <p:cond delay="0"/>
                                          </p:stCondLst>
                                        </p:cTn>
                                        <p:tgtEl>
                                          <p:spTgt spid="18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9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8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1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1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1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28"/>
                                        </p:tgtEl>
                                        <p:attrNameLst>
                                          <p:attrName>style.visibility</p:attrName>
                                        </p:attrNameLst>
                                      </p:cBhvr>
                                      <p:to>
                                        <p:strVal val="visible"/>
                                      </p:to>
                                    </p:set>
                                    <p:animEffect transition="in" filter="fade">
                                      <p:cBhvr>
                                        <p:cTn id="109" dur="500"/>
                                        <p:tgtEl>
                                          <p:spTgt spid="228"/>
                                        </p:tgtEl>
                                      </p:cBhvr>
                                    </p:animEffect>
                                  </p:childTnLst>
                                </p:cTn>
                              </p:par>
                              <p:par>
                                <p:cTn id="110" presetID="10" presetClass="entr" presetSubtype="0" fill="hold" nodeType="withEffect">
                                  <p:stCondLst>
                                    <p:cond delay="0"/>
                                  </p:stCondLst>
                                  <p:childTnLst>
                                    <p:set>
                                      <p:cBhvr>
                                        <p:cTn id="111" dur="1" fill="hold">
                                          <p:stCondLst>
                                            <p:cond delay="0"/>
                                          </p:stCondLst>
                                        </p:cTn>
                                        <p:tgtEl>
                                          <p:spTgt spid="234"/>
                                        </p:tgtEl>
                                        <p:attrNameLst>
                                          <p:attrName>style.visibility</p:attrName>
                                        </p:attrNameLst>
                                      </p:cBhvr>
                                      <p:to>
                                        <p:strVal val="visible"/>
                                      </p:to>
                                    </p:set>
                                    <p:animEffect transition="in" filter="fade">
                                      <p:cBhvr>
                                        <p:cTn id="112" dur="500"/>
                                        <p:tgtEl>
                                          <p:spTgt spid="234"/>
                                        </p:tgtEl>
                                      </p:cBhvr>
                                    </p:animEffect>
                                  </p:childTnLst>
                                </p:cTn>
                              </p:par>
                              <p:par>
                                <p:cTn id="113" presetID="10" presetClass="entr" presetSubtype="0" fill="hold" nodeType="withEffect">
                                  <p:stCondLst>
                                    <p:cond delay="0"/>
                                  </p:stCondLst>
                                  <p:childTnLst>
                                    <p:set>
                                      <p:cBhvr>
                                        <p:cTn id="114" dur="1" fill="hold">
                                          <p:stCondLst>
                                            <p:cond delay="0"/>
                                          </p:stCondLst>
                                        </p:cTn>
                                        <p:tgtEl>
                                          <p:spTgt spid="237"/>
                                        </p:tgtEl>
                                        <p:attrNameLst>
                                          <p:attrName>style.visibility</p:attrName>
                                        </p:attrNameLst>
                                      </p:cBhvr>
                                      <p:to>
                                        <p:strVal val="visible"/>
                                      </p:to>
                                    </p:set>
                                    <p:animEffect transition="in" filter="fade">
                                      <p:cBhvr>
                                        <p:cTn id="115" dur="500"/>
                                        <p:tgtEl>
                                          <p:spTgt spid="237"/>
                                        </p:tgtEl>
                                      </p:cBhvr>
                                    </p:animEffect>
                                  </p:childTnLst>
                                </p:cTn>
                              </p:par>
                              <p:par>
                                <p:cTn id="116" presetID="10" presetClass="entr" presetSubtype="0" fill="hold" nodeType="withEffect">
                                  <p:stCondLst>
                                    <p:cond delay="0"/>
                                  </p:stCondLst>
                                  <p:childTnLst>
                                    <p:set>
                                      <p:cBhvr>
                                        <p:cTn id="117" dur="1" fill="hold">
                                          <p:stCondLst>
                                            <p:cond delay="0"/>
                                          </p:stCondLst>
                                        </p:cTn>
                                        <p:tgtEl>
                                          <p:spTgt spid="231"/>
                                        </p:tgtEl>
                                        <p:attrNameLst>
                                          <p:attrName>style.visibility</p:attrName>
                                        </p:attrNameLst>
                                      </p:cBhvr>
                                      <p:to>
                                        <p:strVal val="visible"/>
                                      </p:to>
                                    </p:set>
                                    <p:animEffect transition="in" filter="fade">
                                      <p:cBhvr>
                                        <p:cTn id="118" dur="500"/>
                                        <p:tgtEl>
                                          <p:spTgt spid="231"/>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6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Suffix 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2400" y="1066799"/>
            <a:ext cx="5712484" cy="5076531"/>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smtClean="0">
                <a:solidFill>
                  <a:srgbClr val="000000"/>
                </a:solidFill>
                <a:latin typeface="CMSS10"/>
              </a:rPr>
              <a:t>Consider some text, e.g., “refer”.</a:t>
            </a:r>
          </a:p>
          <a:p>
            <a:r>
              <a:rPr lang="en-AU" sz="1800" dirty="0" smtClean="0">
                <a:solidFill>
                  <a:srgbClr val="000000"/>
                </a:solidFill>
                <a:latin typeface="CMSS10"/>
              </a:rPr>
              <a:t>A </a:t>
            </a:r>
            <a:r>
              <a:rPr lang="en-AU" sz="1800" dirty="0" err="1" smtClean="0">
                <a:solidFill>
                  <a:srgbClr val="000000"/>
                </a:solidFill>
                <a:latin typeface="CMSS10"/>
              </a:rPr>
              <a:t>Trie</a:t>
            </a:r>
            <a:r>
              <a:rPr lang="en-AU" sz="1800" dirty="0" smtClean="0">
                <a:solidFill>
                  <a:srgbClr val="000000"/>
                </a:solidFill>
                <a:latin typeface="CMSS10"/>
              </a:rPr>
              <a:t> constructed using all suffixes of the text is called a Suffix Tree.</a:t>
            </a:r>
          </a:p>
          <a:p>
            <a:r>
              <a:rPr lang="en-AU" sz="1800" dirty="0" smtClean="0">
                <a:solidFill>
                  <a:srgbClr val="000000"/>
                </a:solidFill>
                <a:latin typeface="CMSS10"/>
              </a:rPr>
              <a:t>A suffix tree allows efficient substring matches. This is because every substring is a prefix of at least one suffix present in the tree.</a:t>
            </a:r>
          </a:p>
          <a:p>
            <a:endParaRPr lang="en-AU" sz="1800" dirty="0" smtClean="0">
              <a:solidFill>
                <a:srgbClr val="000000"/>
              </a:solidFill>
              <a:latin typeface="CMSS10"/>
            </a:endParaRPr>
          </a:p>
        </p:txBody>
      </p:sp>
      <p:grpSp>
        <p:nvGrpSpPr>
          <p:cNvPr id="88" name="Group 87"/>
          <p:cNvGrpSpPr/>
          <p:nvPr/>
        </p:nvGrpSpPr>
        <p:grpSpPr>
          <a:xfrm>
            <a:off x="6172200" y="2389277"/>
            <a:ext cx="506323" cy="506323"/>
            <a:chOff x="3733800" y="2008277"/>
            <a:chExt cx="506323"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807484" y="2010549"/>
              <a:ext cx="304892" cy="461665"/>
            </a:xfrm>
            <a:prstGeom prst="rect">
              <a:avLst/>
            </a:prstGeom>
            <a:noFill/>
          </p:spPr>
          <p:txBody>
            <a:bodyPr wrap="none" rtlCol="0">
              <a:spAutoFit/>
            </a:bodyPr>
            <a:lstStyle/>
            <a:p>
              <a:r>
                <a:rPr lang="en-AU" sz="2400" b="1" dirty="0"/>
                <a:t>r</a:t>
              </a:r>
            </a:p>
          </p:txBody>
        </p:sp>
      </p:grpSp>
      <p:cxnSp>
        <p:nvCxnSpPr>
          <p:cNvPr id="91" name="Straight Connector 90"/>
          <p:cNvCxnSpPr>
            <a:endCxn id="94" idx="0"/>
          </p:cNvCxnSpPr>
          <p:nvPr/>
        </p:nvCxnSpPr>
        <p:spPr>
          <a:xfrm flipH="1">
            <a:off x="6092101" y="2826137"/>
            <a:ext cx="178094" cy="55601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5840323" y="3379877"/>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cxnSp>
        <p:nvCxnSpPr>
          <p:cNvPr id="95" name="Straight Connector 94"/>
          <p:cNvCxnSpPr>
            <a:stCxn id="94" idx="2"/>
            <a:endCxn id="98" idx="0"/>
          </p:cNvCxnSpPr>
          <p:nvPr/>
        </p:nvCxnSpPr>
        <p:spPr>
          <a:xfrm flipH="1">
            <a:off x="6057636" y="3843814"/>
            <a:ext cx="34465" cy="3765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840323" y="4218077"/>
            <a:ext cx="506323" cy="506323"/>
            <a:chOff x="3733800" y="2008277"/>
            <a:chExt cx="506323" cy="506323"/>
          </a:xfrm>
          <a:solidFill>
            <a:schemeClr val="bg2"/>
          </a:solidFill>
        </p:grpSpPr>
        <p:sp>
          <p:nvSpPr>
            <p:cNvPr id="97" name="Oval 9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99" name="Group 98"/>
          <p:cNvGrpSpPr/>
          <p:nvPr/>
        </p:nvGrpSpPr>
        <p:grpSpPr>
          <a:xfrm>
            <a:off x="5715000" y="4876800"/>
            <a:ext cx="506323" cy="506323"/>
            <a:chOff x="3733800" y="2008277"/>
            <a:chExt cx="506323" cy="506323"/>
          </a:xfrm>
          <a:solidFill>
            <a:schemeClr val="bg2"/>
          </a:solidFill>
        </p:grpSpPr>
        <p:sp>
          <p:nvSpPr>
            <p:cNvPr id="100" name="Oval 9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1" name="TextBox 100"/>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cxnSp>
        <p:nvCxnSpPr>
          <p:cNvPr id="102" name="Straight Connector 101"/>
          <p:cNvCxnSpPr>
            <a:stCxn id="98" idx="2"/>
            <a:endCxn id="101" idx="0"/>
          </p:cNvCxnSpPr>
          <p:nvPr/>
        </p:nvCxnSpPr>
        <p:spPr>
          <a:xfrm flipH="1">
            <a:off x="5966778" y="4682014"/>
            <a:ext cx="90858" cy="19705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208677" y="6172200"/>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06" name="Straight Connector 105"/>
          <p:cNvCxnSpPr>
            <a:stCxn id="101" idx="2"/>
            <a:endCxn id="178" idx="0"/>
          </p:cNvCxnSpPr>
          <p:nvPr/>
        </p:nvCxnSpPr>
        <p:spPr>
          <a:xfrm>
            <a:off x="5966778" y="5340737"/>
            <a:ext cx="50552" cy="3003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32" idx="4"/>
            <a:endCxn id="184" idx="0"/>
          </p:cNvCxnSpPr>
          <p:nvPr/>
        </p:nvCxnSpPr>
        <p:spPr>
          <a:xfrm>
            <a:off x="7588679" y="1792969"/>
            <a:ext cx="130699" cy="59858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205" idx="0"/>
          </p:cNvCxnSpPr>
          <p:nvPr/>
        </p:nvCxnSpPr>
        <p:spPr>
          <a:xfrm>
            <a:off x="7742632" y="1650470"/>
            <a:ext cx="878552" cy="71400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7335517" y="1286646"/>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cxnSp>
        <p:nvCxnSpPr>
          <p:cNvPr id="134" name="Straight Connector 133"/>
          <p:cNvCxnSpPr>
            <a:stCxn id="132" idx="3"/>
            <a:endCxn id="90" idx="0"/>
          </p:cNvCxnSpPr>
          <p:nvPr/>
        </p:nvCxnSpPr>
        <p:spPr>
          <a:xfrm flipH="1">
            <a:off x="6398330" y="1718820"/>
            <a:ext cx="1011336" cy="67272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76" name="Group 175"/>
          <p:cNvGrpSpPr/>
          <p:nvPr/>
        </p:nvGrpSpPr>
        <p:grpSpPr>
          <a:xfrm>
            <a:off x="5791200" y="5638800"/>
            <a:ext cx="506323" cy="506323"/>
            <a:chOff x="3733800" y="2008277"/>
            <a:chExt cx="506323" cy="506323"/>
          </a:xfrm>
          <a:solidFill>
            <a:schemeClr val="bg2"/>
          </a:solidFill>
        </p:grpSpPr>
        <p:sp>
          <p:nvSpPr>
            <p:cNvPr id="177" name="Oval 17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78" name="TextBox 17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180" name="Straight Connector 179"/>
          <p:cNvCxnSpPr/>
          <p:nvPr/>
        </p:nvCxnSpPr>
        <p:spPr>
          <a:xfrm flipH="1">
            <a:off x="5613774" y="6040313"/>
            <a:ext cx="321492" cy="20603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82" name="Group 181"/>
          <p:cNvGrpSpPr/>
          <p:nvPr/>
        </p:nvGrpSpPr>
        <p:grpSpPr>
          <a:xfrm>
            <a:off x="7467600" y="2389277"/>
            <a:ext cx="506323" cy="506323"/>
            <a:chOff x="3733800" y="2008277"/>
            <a:chExt cx="506323" cy="506323"/>
          </a:xfrm>
          <a:solidFill>
            <a:schemeClr val="bg2"/>
          </a:solidFill>
        </p:grpSpPr>
        <p:sp>
          <p:nvSpPr>
            <p:cNvPr id="183" name="Oval 18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4" name="TextBox 183"/>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cxnSp>
        <p:nvCxnSpPr>
          <p:cNvPr id="185" name="Straight Connector 184"/>
          <p:cNvCxnSpPr>
            <a:endCxn id="188" idx="0"/>
          </p:cNvCxnSpPr>
          <p:nvPr/>
        </p:nvCxnSpPr>
        <p:spPr>
          <a:xfrm flipH="1">
            <a:off x="6922913" y="2826137"/>
            <a:ext cx="618371" cy="53005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86" name="Group 185"/>
          <p:cNvGrpSpPr/>
          <p:nvPr/>
        </p:nvGrpSpPr>
        <p:grpSpPr>
          <a:xfrm>
            <a:off x="6705600" y="3353919"/>
            <a:ext cx="506323" cy="506323"/>
            <a:chOff x="3733800" y="2008277"/>
            <a:chExt cx="506323" cy="506323"/>
          </a:xfrm>
          <a:solidFill>
            <a:schemeClr val="bg2"/>
          </a:solidFill>
        </p:grpSpPr>
        <p:sp>
          <p:nvSpPr>
            <p:cNvPr id="187" name="Oval 18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8" name="TextBox 187"/>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189" name="Group 188"/>
          <p:cNvGrpSpPr/>
          <p:nvPr/>
        </p:nvGrpSpPr>
        <p:grpSpPr>
          <a:xfrm>
            <a:off x="6705600" y="4191000"/>
            <a:ext cx="506323" cy="506323"/>
            <a:chOff x="3733800" y="2008277"/>
            <a:chExt cx="506323" cy="506323"/>
          </a:xfrm>
          <a:solidFill>
            <a:schemeClr val="bg2"/>
          </a:solidFill>
        </p:grpSpPr>
        <p:sp>
          <p:nvSpPr>
            <p:cNvPr id="190" name="Oval 18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1" name="TextBox 190"/>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cxnSp>
        <p:nvCxnSpPr>
          <p:cNvPr id="192" name="Straight Connector 191"/>
          <p:cNvCxnSpPr>
            <a:stCxn id="188" idx="2"/>
            <a:endCxn id="191" idx="0"/>
          </p:cNvCxnSpPr>
          <p:nvPr/>
        </p:nvCxnSpPr>
        <p:spPr>
          <a:xfrm>
            <a:off x="6922913" y="3817856"/>
            <a:ext cx="34465" cy="37541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93" name="Group 192"/>
          <p:cNvGrpSpPr/>
          <p:nvPr/>
        </p:nvGrpSpPr>
        <p:grpSpPr>
          <a:xfrm>
            <a:off x="6678523" y="5665877"/>
            <a:ext cx="506323" cy="506323"/>
            <a:chOff x="3733800" y="2008277"/>
            <a:chExt cx="506323" cy="506323"/>
          </a:xfrm>
          <a:solidFill>
            <a:schemeClr val="bg2"/>
          </a:solidFill>
        </p:grpSpPr>
        <p:sp>
          <p:nvSpPr>
            <p:cNvPr id="194" name="Oval 19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5" name="TextBox 19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96" name="Straight Connector 195"/>
          <p:cNvCxnSpPr>
            <a:stCxn id="191" idx="2"/>
          </p:cNvCxnSpPr>
          <p:nvPr/>
        </p:nvCxnSpPr>
        <p:spPr>
          <a:xfrm flipH="1">
            <a:off x="6931730" y="4654937"/>
            <a:ext cx="25648" cy="300335"/>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97" name="Group 196"/>
          <p:cNvGrpSpPr/>
          <p:nvPr/>
        </p:nvGrpSpPr>
        <p:grpSpPr>
          <a:xfrm>
            <a:off x="6705600" y="4953000"/>
            <a:ext cx="506323" cy="506323"/>
            <a:chOff x="3733800" y="2008277"/>
            <a:chExt cx="506323" cy="506323"/>
          </a:xfrm>
          <a:solidFill>
            <a:schemeClr val="bg2"/>
          </a:solidFill>
        </p:grpSpPr>
        <p:sp>
          <p:nvSpPr>
            <p:cNvPr id="198" name="Oval 19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9" name="TextBox 198"/>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00" name="Straight Connector 199"/>
          <p:cNvCxnSpPr>
            <a:stCxn id="198" idx="4"/>
            <a:endCxn id="195" idx="0"/>
          </p:cNvCxnSpPr>
          <p:nvPr/>
        </p:nvCxnSpPr>
        <p:spPr>
          <a:xfrm flipH="1">
            <a:off x="6930301" y="5459323"/>
            <a:ext cx="28461" cy="20882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03" name="Group 202"/>
          <p:cNvGrpSpPr/>
          <p:nvPr/>
        </p:nvGrpSpPr>
        <p:grpSpPr>
          <a:xfrm>
            <a:off x="8403871" y="2362200"/>
            <a:ext cx="506323" cy="506323"/>
            <a:chOff x="3733800" y="2008277"/>
            <a:chExt cx="506323" cy="506323"/>
          </a:xfrm>
          <a:solidFill>
            <a:schemeClr val="bg2"/>
          </a:solidFill>
        </p:grpSpPr>
        <p:sp>
          <p:nvSpPr>
            <p:cNvPr id="204" name="Oval 20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5" name="TextBox 204"/>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206" name="Group 205"/>
          <p:cNvGrpSpPr/>
          <p:nvPr/>
        </p:nvGrpSpPr>
        <p:grpSpPr>
          <a:xfrm>
            <a:off x="8354923" y="3303677"/>
            <a:ext cx="506323" cy="506323"/>
            <a:chOff x="3733800" y="2008277"/>
            <a:chExt cx="506323" cy="506323"/>
          </a:xfrm>
          <a:solidFill>
            <a:schemeClr val="bg2"/>
          </a:solidFill>
        </p:grpSpPr>
        <p:sp>
          <p:nvSpPr>
            <p:cNvPr id="207" name="Oval 20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8" name="TextBox 207"/>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cxnSp>
        <p:nvCxnSpPr>
          <p:cNvPr id="209" name="Straight Connector 208"/>
          <p:cNvCxnSpPr>
            <a:stCxn id="205" idx="2"/>
            <a:endCxn id="208" idx="0"/>
          </p:cNvCxnSpPr>
          <p:nvPr/>
        </p:nvCxnSpPr>
        <p:spPr>
          <a:xfrm flipH="1">
            <a:off x="8606701" y="2826137"/>
            <a:ext cx="14483" cy="47981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10" name="Group 209"/>
          <p:cNvGrpSpPr/>
          <p:nvPr/>
        </p:nvGrpSpPr>
        <p:grpSpPr>
          <a:xfrm>
            <a:off x="8382000" y="5132477"/>
            <a:ext cx="506323" cy="506323"/>
            <a:chOff x="3733800" y="2008277"/>
            <a:chExt cx="506323" cy="506323"/>
          </a:xfrm>
          <a:solidFill>
            <a:schemeClr val="bg2"/>
          </a:solidFill>
        </p:grpSpPr>
        <p:sp>
          <p:nvSpPr>
            <p:cNvPr id="211" name="Oval 210"/>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12" name="TextBox 211"/>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13" name="Straight Connector 212"/>
          <p:cNvCxnSpPr>
            <a:stCxn id="207" idx="4"/>
            <a:endCxn id="216" idx="0"/>
          </p:cNvCxnSpPr>
          <p:nvPr/>
        </p:nvCxnSpPr>
        <p:spPr>
          <a:xfrm>
            <a:off x="8608085" y="3810000"/>
            <a:ext cx="45" cy="33414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8382000" y="4141877"/>
            <a:ext cx="506323" cy="506323"/>
            <a:chOff x="3733800" y="2008277"/>
            <a:chExt cx="506323" cy="506323"/>
          </a:xfrm>
          <a:solidFill>
            <a:schemeClr val="bg2"/>
          </a:solidFill>
        </p:grpSpPr>
        <p:sp>
          <p:nvSpPr>
            <p:cNvPr id="215" name="Oval 21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16" name="TextBox 215"/>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17" name="Straight Connector 216"/>
          <p:cNvCxnSpPr>
            <a:stCxn id="215" idx="4"/>
            <a:endCxn id="212" idx="0"/>
          </p:cNvCxnSpPr>
          <p:nvPr/>
        </p:nvCxnSpPr>
        <p:spPr>
          <a:xfrm flipH="1">
            <a:off x="8633778" y="4648200"/>
            <a:ext cx="1384" cy="48654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745323" y="2853214"/>
            <a:ext cx="25945" cy="45046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7467600" y="4114800"/>
            <a:ext cx="506323" cy="506323"/>
            <a:chOff x="3733800" y="2008277"/>
            <a:chExt cx="506323" cy="506323"/>
          </a:xfrm>
          <a:solidFill>
            <a:schemeClr val="bg2"/>
          </a:solidFill>
        </p:grpSpPr>
        <p:sp>
          <p:nvSpPr>
            <p:cNvPr id="232" name="Oval 23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33" name="TextBox 23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34" name="Group 233"/>
          <p:cNvGrpSpPr/>
          <p:nvPr/>
        </p:nvGrpSpPr>
        <p:grpSpPr>
          <a:xfrm>
            <a:off x="7467600" y="3303677"/>
            <a:ext cx="506323" cy="506323"/>
            <a:chOff x="3733800" y="2008277"/>
            <a:chExt cx="506323" cy="506323"/>
          </a:xfrm>
          <a:solidFill>
            <a:schemeClr val="bg2"/>
          </a:solidFill>
        </p:grpSpPr>
        <p:sp>
          <p:nvSpPr>
            <p:cNvPr id="235" name="Oval 23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36" name="TextBox 235"/>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37" name="Straight Connector 236"/>
          <p:cNvCxnSpPr>
            <a:stCxn id="235" idx="4"/>
            <a:endCxn id="233" idx="0"/>
          </p:cNvCxnSpPr>
          <p:nvPr/>
        </p:nvCxnSpPr>
        <p:spPr>
          <a:xfrm flipH="1">
            <a:off x="7719378" y="3810000"/>
            <a:ext cx="1384" cy="307072"/>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6" name="Group 255"/>
          <p:cNvGrpSpPr/>
          <p:nvPr/>
        </p:nvGrpSpPr>
        <p:grpSpPr>
          <a:xfrm>
            <a:off x="6199277" y="6123077"/>
            <a:ext cx="506323" cy="506323"/>
            <a:chOff x="3733800" y="2008277"/>
            <a:chExt cx="506323" cy="506323"/>
          </a:xfrm>
          <a:solidFill>
            <a:schemeClr val="bg2"/>
          </a:solidFill>
        </p:grpSpPr>
        <p:sp>
          <p:nvSpPr>
            <p:cNvPr id="257" name="Oval 256"/>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8" name="TextBox 257"/>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60" name="Straight Connector 259"/>
          <p:cNvCxnSpPr>
            <a:stCxn id="89" idx="4"/>
            <a:endCxn id="258" idx="0"/>
          </p:cNvCxnSpPr>
          <p:nvPr/>
        </p:nvCxnSpPr>
        <p:spPr>
          <a:xfrm>
            <a:off x="6425362" y="2895600"/>
            <a:ext cx="25693" cy="322974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9737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Constructing Suffix 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2399" y="1066799"/>
            <a:ext cx="3959885" cy="5076531"/>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b="1" dirty="0" smtClean="0">
                <a:solidFill>
                  <a:srgbClr val="000000"/>
                </a:solidFill>
                <a:latin typeface="CMSS10"/>
              </a:rPr>
              <a:t>Suffix tree of referrer</a:t>
            </a:r>
          </a:p>
          <a:p>
            <a:pPr marL="0" indent="0">
              <a:buNone/>
            </a:pPr>
            <a:r>
              <a:rPr lang="en-AU" sz="1800" dirty="0" smtClean="0">
                <a:solidFill>
                  <a:srgbClr val="000000"/>
                </a:solidFill>
                <a:latin typeface="CMSS10"/>
              </a:rPr>
              <a:t>Insert all suffixes of referrer in the </a:t>
            </a:r>
            <a:r>
              <a:rPr lang="en-AU" sz="1800" dirty="0" err="1" smtClean="0">
                <a:solidFill>
                  <a:srgbClr val="000000"/>
                </a:solidFill>
                <a:latin typeface="CMSS10"/>
              </a:rPr>
              <a:t>trie</a:t>
            </a:r>
            <a:endParaRPr lang="en-AU" sz="1800" dirty="0" smtClean="0">
              <a:solidFill>
                <a:srgbClr val="000000"/>
              </a:solidFill>
              <a:latin typeface="CMSS10"/>
            </a:endParaRPr>
          </a:p>
          <a:p>
            <a:pPr marL="342900" indent="-342900">
              <a:buFont typeface="+mj-lt"/>
              <a:buAutoNum type="arabicPeriod"/>
            </a:pPr>
            <a:r>
              <a:rPr lang="en-AU" sz="1800" dirty="0" smtClean="0">
                <a:solidFill>
                  <a:srgbClr val="000000"/>
                </a:solidFill>
                <a:latin typeface="CMSS10"/>
              </a:rPr>
              <a:t>referrer</a:t>
            </a:r>
          </a:p>
          <a:p>
            <a:pPr marL="342900" indent="-342900">
              <a:buFont typeface="+mj-lt"/>
              <a:buAutoNum type="arabicPeriod"/>
            </a:pPr>
            <a:r>
              <a:rPr lang="en-AU" sz="1800" dirty="0" err="1" smtClean="0">
                <a:solidFill>
                  <a:srgbClr val="000000"/>
                </a:solidFill>
                <a:latin typeface="CMSS10"/>
              </a:rPr>
              <a:t>eferrer</a:t>
            </a:r>
            <a:endParaRPr lang="en-AU" sz="1800" dirty="0" smtClean="0">
              <a:solidFill>
                <a:srgbClr val="000000"/>
              </a:solidFill>
              <a:latin typeface="CMSS10"/>
            </a:endParaRPr>
          </a:p>
          <a:p>
            <a:pPr marL="342900" indent="-342900">
              <a:buFont typeface="+mj-lt"/>
              <a:buAutoNum type="arabicPeriod"/>
            </a:pPr>
            <a:r>
              <a:rPr lang="en-AU" sz="1800" dirty="0" err="1" smtClean="0">
                <a:solidFill>
                  <a:srgbClr val="000000"/>
                </a:solidFill>
                <a:latin typeface="CMSS10"/>
              </a:rPr>
              <a:t>ferrer</a:t>
            </a:r>
            <a:endParaRPr lang="en-AU" sz="1800" dirty="0" smtClean="0">
              <a:solidFill>
                <a:srgbClr val="000000"/>
              </a:solidFill>
              <a:latin typeface="CMSS10"/>
            </a:endParaRPr>
          </a:p>
          <a:p>
            <a:pPr marL="342900" indent="-342900">
              <a:buFont typeface="+mj-lt"/>
              <a:buAutoNum type="arabicPeriod"/>
            </a:pPr>
            <a:r>
              <a:rPr lang="en-AU" sz="1800" dirty="0" err="1" smtClean="0">
                <a:solidFill>
                  <a:srgbClr val="000000"/>
                </a:solidFill>
                <a:latin typeface="CMSS10"/>
              </a:rPr>
              <a:t>errer</a:t>
            </a:r>
            <a:endParaRPr lang="en-AU" sz="1800" dirty="0" smtClean="0">
              <a:solidFill>
                <a:srgbClr val="000000"/>
              </a:solidFill>
              <a:latin typeface="CMSS10"/>
            </a:endParaRPr>
          </a:p>
          <a:p>
            <a:pPr marL="342900" indent="-342900">
              <a:buFont typeface="+mj-lt"/>
              <a:buAutoNum type="arabicPeriod"/>
            </a:pPr>
            <a:r>
              <a:rPr lang="en-AU" sz="1800" dirty="0" err="1" smtClean="0">
                <a:solidFill>
                  <a:srgbClr val="000000"/>
                </a:solidFill>
                <a:latin typeface="CMSS10"/>
              </a:rPr>
              <a:t>rrer</a:t>
            </a:r>
            <a:endParaRPr lang="en-AU" sz="1800" dirty="0" smtClean="0">
              <a:solidFill>
                <a:srgbClr val="000000"/>
              </a:solidFill>
              <a:latin typeface="CMSS10"/>
            </a:endParaRPr>
          </a:p>
          <a:p>
            <a:pPr marL="342900" indent="-342900">
              <a:buFont typeface="+mj-lt"/>
              <a:buAutoNum type="arabicPeriod"/>
            </a:pPr>
            <a:r>
              <a:rPr lang="en-AU" sz="1800" dirty="0" err="1" smtClean="0">
                <a:solidFill>
                  <a:srgbClr val="000000"/>
                </a:solidFill>
                <a:latin typeface="CMSS10"/>
              </a:rPr>
              <a:t>rer</a:t>
            </a:r>
            <a:endParaRPr lang="en-AU" sz="1800" dirty="0" smtClean="0">
              <a:solidFill>
                <a:srgbClr val="000000"/>
              </a:solidFill>
              <a:latin typeface="CMSS10"/>
            </a:endParaRPr>
          </a:p>
          <a:p>
            <a:pPr marL="342900" indent="-342900">
              <a:buFont typeface="+mj-lt"/>
              <a:buAutoNum type="arabicPeriod"/>
            </a:pPr>
            <a:r>
              <a:rPr lang="en-AU" sz="1800" dirty="0" err="1" smtClean="0">
                <a:solidFill>
                  <a:srgbClr val="000000"/>
                </a:solidFill>
                <a:latin typeface="CMSS10"/>
              </a:rPr>
              <a:t>er</a:t>
            </a:r>
            <a:endParaRPr lang="en-AU" sz="1800" dirty="0" smtClean="0">
              <a:solidFill>
                <a:srgbClr val="000000"/>
              </a:solidFill>
              <a:latin typeface="CMSS10"/>
            </a:endParaRPr>
          </a:p>
          <a:p>
            <a:pPr marL="342900" indent="-342900">
              <a:buFont typeface="+mj-lt"/>
              <a:buAutoNum type="arabicPeriod"/>
            </a:pPr>
            <a:r>
              <a:rPr lang="en-AU" sz="1800" dirty="0" smtClean="0">
                <a:solidFill>
                  <a:srgbClr val="000000"/>
                </a:solidFill>
                <a:latin typeface="CMSS10"/>
              </a:rPr>
              <a:t>r</a:t>
            </a:r>
          </a:p>
          <a:p>
            <a:pPr marL="0" indent="0">
              <a:buNone/>
            </a:pPr>
            <a:r>
              <a:rPr lang="en-AU" sz="1800" dirty="0" smtClean="0">
                <a:solidFill>
                  <a:srgbClr val="000000"/>
                </a:solidFill>
                <a:latin typeface="CMSS10"/>
              </a:rPr>
              <a:t>Many arrows are removed for</a:t>
            </a:r>
            <a:br>
              <a:rPr lang="en-AU" sz="1800" dirty="0" smtClean="0">
                <a:solidFill>
                  <a:srgbClr val="000000"/>
                </a:solidFill>
                <a:latin typeface="CMSS10"/>
              </a:rPr>
            </a:br>
            <a:r>
              <a:rPr lang="en-AU" sz="1800" dirty="0" smtClean="0">
                <a:solidFill>
                  <a:srgbClr val="000000"/>
                </a:solidFill>
                <a:latin typeface="CMSS10"/>
              </a:rPr>
              <a:t>better visualization</a:t>
            </a:r>
          </a:p>
          <a:p>
            <a:endParaRPr lang="en-AU" sz="1800" dirty="0" smtClean="0">
              <a:solidFill>
                <a:srgbClr val="000000"/>
              </a:solidFill>
              <a:latin typeface="CMSS10"/>
            </a:endParaRPr>
          </a:p>
          <a:p>
            <a:pPr marL="0" indent="0">
              <a:buNone/>
            </a:pPr>
            <a:endParaRPr lang="en-AU" sz="1800" dirty="0" smtClean="0">
              <a:solidFill>
                <a:srgbClr val="000000"/>
              </a:solidFill>
              <a:latin typeface="CMSS10"/>
            </a:endParaRPr>
          </a:p>
          <a:p>
            <a:endParaRPr lang="en-AU" sz="1800" dirty="0" smtClean="0">
              <a:solidFill>
                <a:srgbClr val="000000"/>
              </a:solidFill>
              <a:latin typeface="CMSS10"/>
            </a:endParaRPr>
          </a:p>
        </p:txBody>
      </p:sp>
      <p:grpSp>
        <p:nvGrpSpPr>
          <p:cNvPr id="88" name="Group 87"/>
          <p:cNvGrpSpPr/>
          <p:nvPr/>
        </p:nvGrpSpPr>
        <p:grpSpPr>
          <a:xfrm>
            <a:off x="4038600" y="1822521"/>
            <a:ext cx="506323" cy="506323"/>
            <a:chOff x="3733800" y="2008277"/>
            <a:chExt cx="506323"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92" name="Group 91"/>
          <p:cNvGrpSpPr/>
          <p:nvPr/>
        </p:nvGrpSpPr>
        <p:grpSpPr>
          <a:xfrm>
            <a:off x="3889463" y="2340154"/>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err="1" smtClean="0"/>
                <a:t>e</a:t>
              </a:r>
              <a:endParaRPr lang="en-AU" sz="2400" b="1" dirty="0"/>
            </a:p>
          </p:txBody>
        </p:sp>
      </p:grpSp>
      <p:grpSp>
        <p:nvGrpSpPr>
          <p:cNvPr id="96" name="Group 95"/>
          <p:cNvGrpSpPr/>
          <p:nvPr/>
        </p:nvGrpSpPr>
        <p:grpSpPr>
          <a:xfrm>
            <a:off x="3758407" y="2846477"/>
            <a:ext cx="506323" cy="506323"/>
            <a:chOff x="3733800" y="2008277"/>
            <a:chExt cx="506323" cy="506323"/>
          </a:xfrm>
          <a:solidFill>
            <a:schemeClr val="bg2"/>
          </a:solidFill>
        </p:grpSpPr>
        <p:sp>
          <p:nvSpPr>
            <p:cNvPr id="97" name="Oval 9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03" name="Group 102"/>
          <p:cNvGrpSpPr/>
          <p:nvPr/>
        </p:nvGrpSpPr>
        <p:grpSpPr>
          <a:xfrm>
            <a:off x="2721178" y="5871904"/>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0" name="Straight Connector 109"/>
          <p:cNvCxnSpPr>
            <a:endCxn id="90" idx="0"/>
          </p:cNvCxnSpPr>
          <p:nvPr/>
        </p:nvCxnSpPr>
        <p:spPr>
          <a:xfrm flipH="1">
            <a:off x="4264730" y="1556389"/>
            <a:ext cx="581953" cy="2684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4781730" y="1210788"/>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grpSp>
        <p:nvGrpSpPr>
          <p:cNvPr id="81" name="Group 80"/>
          <p:cNvGrpSpPr/>
          <p:nvPr/>
        </p:nvGrpSpPr>
        <p:grpSpPr>
          <a:xfrm>
            <a:off x="3556793" y="3346521"/>
            <a:ext cx="506323" cy="506323"/>
            <a:chOff x="3733800" y="2008277"/>
            <a:chExt cx="506323" cy="506323"/>
          </a:xfrm>
          <a:solidFill>
            <a:schemeClr val="bg2"/>
          </a:solidFill>
        </p:grpSpPr>
        <p:sp>
          <p:nvSpPr>
            <p:cNvPr id="82" name="Oval 8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3" name="TextBox 82"/>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84" name="Group 83"/>
          <p:cNvGrpSpPr/>
          <p:nvPr/>
        </p:nvGrpSpPr>
        <p:grpSpPr>
          <a:xfrm>
            <a:off x="3407656" y="3864154"/>
            <a:ext cx="506323" cy="506323"/>
            <a:chOff x="3733800" y="2008277"/>
            <a:chExt cx="506323" cy="506323"/>
          </a:xfrm>
          <a:solidFill>
            <a:schemeClr val="bg2"/>
          </a:solidFill>
        </p:grpSpPr>
        <p:sp>
          <p:nvSpPr>
            <p:cNvPr id="85" name="Oval 8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6" name="TextBox 85"/>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87" name="Group 86"/>
          <p:cNvGrpSpPr/>
          <p:nvPr/>
        </p:nvGrpSpPr>
        <p:grpSpPr>
          <a:xfrm>
            <a:off x="3276600" y="4370477"/>
            <a:ext cx="506323" cy="506323"/>
            <a:chOff x="3733800" y="2008277"/>
            <a:chExt cx="506323" cy="506323"/>
          </a:xfrm>
          <a:solidFill>
            <a:schemeClr val="bg2"/>
          </a:solidFill>
        </p:grpSpPr>
        <p:sp>
          <p:nvSpPr>
            <p:cNvPr id="107" name="Oval 10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8" name="TextBox 10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09" name="Group 108"/>
          <p:cNvGrpSpPr/>
          <p:nvPr/>
        </p:nvGrpSpPr>
        <p:grpSpPr>
          <a:xfrm>
            <a:off x="3099593" y="4876800"/>
            <a:ext cx="506323" cy="506323"/>
            <a:chOff x="3733800" y="2008277"/>
            <a:chExt cx="506323" cy="506323"/>
          </a:xfrm>
          <a:solidFill>
            <a:schemeClr val="bg2"/>
          </a:solidFill>
        </p:grpSpPr>
        <p:sp>
          <p:nvSpPr>
            <p:cNvPr id="111" name="Oval 11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2" name="TextBox 111"/>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13" name="Group 112"/>
          <p:cNvGrpSpPr/>
          <p:nvPr/>
        </p:nvGrpSpPr>
        <p:grpSpPr>
          <a:xfrm>
            <a:off x="2950456" y="5394433"/>
            <a:ext cx="506323" cy="506323"/>
            <a:chOff x="3733800" y="2008277"/>
            <a:chExt cx="506323" cy="506323"/>
          </a:xfrm>
          <a:solidFill>
            <a:schemeClr val="bg2"/>
          </a:solidFill>
        </p:grpSpPr>
        <p:sp>
          <p:nvSpPr>
            <p:cNvPr id="114" name="Oval 11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5" name="TextBox 11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19" name="Group 118"/>
          <p:cNvGrpSpPr/>
          <p:nvPr/>
        </p:nvGrpSpPr>
        <p:grpSpPr>
          <a:xfrm>
            <a:off x="6093576" y="2491957"/>
            <a:ext cx="506323" cy="506323"/>
            <a:chOff x="3733800" y="2008277"/>
            <a:chExt cx="506323" cy="506323"/>
          </a:xfrm>
          <a:solidFill>
            <a:schemeClr val="bg2"/>
          </a:solidFill>
        </p:grpSpPr>
        <p:sp>
          <p:nvSpPr>
            <p:cNvPr id="120" name="Oval 11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1" name="TextBox 120"/>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123" name="Group 122"/>
          <p:cNvGrpSpPr/>
          <p:nvPr/>
        </p:nvGrpSpPr>
        <p:grpSpPr>
          <a:xfrm>
            <a:off x="5103171" y="5513477"/>
            <a:ext cx="506323" cy="506323"/>
            <a:chOff x="3733800" y="2008277"/>
            <a:chExt cx="506323" cy="506323"/>
          </a:xfrm>
          <a:solidFill>
            <a:schemeClr val="bg2"/>
          </a:solidFill>
        </p:grpSpPr>
        <p:sp>
          <p:nvSpPr>
            <p:cNvPr id="124" name="Oval 12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5" name="TextBox 12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26" name="Group 125"/>
          <p:cNvGrpSpPr/>
          <p:nvPr/>
        </p:nvGrpSpPr>
        <p:grpSpPr>
          <a:xfrm>
            <a:off x="5891962" y="2992001"/>
            <a:ext cx="506323" cy="506323"/>
            <a:chOff x="3733800" y="2008277"/>
            <a:chExt cx="506323" cy="506323"/>
          </a:xfrm>
          <a:solidFill>
            <a:schemeClr val="bg2"/>
          </a:solidFill>
        </p:grpSpPr>
        <p:sp>
          <p:nvSpPr>
            <p:cNvPr id="127" name="Oval 12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8" name="TextBox 127"/>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29" name="Group 128"/>
          <p:cNvGrpSpPr/>
          <p:nvPr/>
        </p:nvGrpSpPr>
        <p:grpSpPr>
          <a:xfrm>
            <a:off x="5742825" y="3509634"/>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5" name="TextBox 13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6" name="Group 135"/>
          <p:cNvGrpSpPr/>
          <p:nvPr/>
        </p:nvGrpSpPr>
        <p:grpSpPr>
          <a:xfrm>
            <a:off x="5611769" y="4015957"/>
            <a:ext cx="506323" cy="506323"/>
            <a:chOff x="3733800" y="2008277"/>
            <a:chExt cx="506323" cy="506323"/>
          </a:xfrm>
          <a:solidFill>
            <a:schemeClr val="bg2"/>
          </a:solidFill>
        </p:grpSpPr>
        <p:sp>
          <p:nvSpPr>
            <p:cNvPr id="137" name="Oval 13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8" name="TextBox 13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9" name="Group 138"/>
          <p:cNvGrpSpPr/>
          <p:nvPr/>
        </p:nvGrpSpPr>
        <p:grpSpPr>
          <a:xfrm>
            <a:off x="5434762" y="452228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2" name="Group 141"/>
          <p:cNvGrpSpPr/>
          <p:nvPr/>
        </p:nvGrpSpPr>
        <p:grpSpPr>
          <a:xfrm>
            <a:off x="5285625" y="5039913"/>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45" name="Group 144"/>
          <p:cNvGrpSpPr/>
          <p:nvPr/>
        </p:nvGrpSpPr>
        <p:grpSpPr>
          <a:xfrm>
            <a:off x="6226424" y="1985107"/>
            <a:ext cx="506323" cy="506323"/>
            <a:chOff x="3733800" y="2008277"/>
            <a:chExt cx="506323" cy="506323"/>
          </a:xfrm>
          <a:solidFill>
            <a:schemeClr val="bg2"/>
          </a:solidFill>
        </p:grpSpPr>
        <p:sp>
          <p:nvSpPr>
            <p:cNvPr id="146" name="Oval 1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7" name="TextBox 14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8" name="Group 147"/>
          <p:cNvGrpSpPr/>
          <p:nvPr/>
        </p:nvGrpSpPr>
        <p:grpSpPr>
          <a:xfrm>
            <a:off x="8327189" y="2183250"/>
            <a:ext cx="506323" cy="506323"/>
            <a:chOff x="3733800" y="2008277"/>
            <a:chExt cx="506323" cy="506323"/>
          </a:xfrm>
          <a:solidFill>
            <a:schemeClr val="bg2"/>
          </a:solidFill>
        </p:grpSpPr>
        <p:sp>
          <p:nvSpPr>
            <p:cNvPr id="149" name="Oval 1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0" name="TextBox 149"/>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51" name="Group 150"/>
          <p:cNvGrpSpPr/>
          <p:nvPr/>
        </p:nvGrpSpPr>
        <p:grpSpPr>
          <a:xfrm>
            <a:off x="7289960" y="5208677"/>
            <a:ext cx="506323" cy="506323"/>
            <a:chOff x="3733800" y="2008277"/>
            <a:chExt cx="506323" cy="506323"/>
          </a:xfrm>
          <a:solidFill>
            <a:schemeClr val="bg2"/>
          </a:solidFill>
        </p:grpSpPr>
        <p:sp>
          <p:nvSpPr>
            <p:cNvPr id="152" name="Oval 15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3" name="TextBox 15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54" name="Group 153"/>
          <p:cNvGrpSpPr/>
          <p:nvPr/>
        </p:nvGrpSpPr>
        <p:grpSpPr>
          <a:xfrm>
            <a:off x="8125575" y="2683294"/>
            <a:ext cx="506323" cy="506323"/>
            <a:chOff x="3733800" y="2008277"/>
            <a:chExt cx="506323" cy="506323"/>
          </a:xfrm>
          <a:solidFill>
            <a:schemeClr val="bg2"/>
          </a:solidFill>
        </p:grpSpPr>
        <p:sp>
          <p:nvSpPr>
            <p:cNvPr id="155" name="Oval 1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6" name="TextBox 155"/>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157" name="Group 156"/>
          <p:cNvGrpSpPr/>
          <p:nvPr/>
        </p:nvGrpSpPr>
        <p:grpSpPr>
          <a:xfrm>
            <a:off x="7976438" y="3200927"/>
            <a:ext cx="506323" cy="506323"/>
            <a:chOff x="3733800" y="2008277"/>
            <a:chExt cx="506323" cy="506323"/>
          </a:xfrm>
          <a:solidFill>
            <a:schemeClr val="bg2"/>
          </a:solidFill>
        </p:grpSpPr>
        <p:sp>
          <p:nvSpPr>
            <p:cNvPr id="158" name="Oval 15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9" name="TextBox 158"/>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0" name="Group 159"/>
          <p:cNvGrpSpPr/>
          <p:nvPr/>
        </p:nvGrpSpPr>
        <p:grpSpPr>
          <a:xfrm>
            <a:off x="7845382" y="3707250"/>
            <a:ext cx="506323" cy="506323"/>
            <a:chOff x="3733800" y="2008277"/>
            <a:chExt cx="506323" cy="506323"/>
          </a:xfrm>
          <a:solidFill>
            <a:schemeClr val="bg2"/>
          </a:solidFill>
        </p:grpSpPr>
        <p:sp>
          <p:nvSpPr>
            <p:cNvPr id="161" name="Oval 16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2" name="TextBox 16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3" name="Group 162"/>
          <p:cNvGrpSpPr/>
          <p:nvPr/>
        </p:nvGrpSpPr>
        <p:grpSpPr>
          <a:xfrm>
            <a:off x="7668375" y="4213573"/>
            <a:ext cx="506323" cy="506323"/>
            <a:chOff x="3733800" y="2008277"/>
            <a:chExt cx="506323" cy="506323"/>
          </a:xfrm>
          <a:solidFill>
            <a:schemeClr val="bg2"/>
          </a:solidFill>
        </p:grpSpPr>
        <p:sp>
          <p:nvSpPr>
            <p:cNvPr id="164" name="Oval 16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5" name="TextBox 164"/>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66" name="Group 165"/>
          <p:cNvGrpSpPr/>
          <p:nvPr/>
        </p:nvGrpSpPr>
        <p:grpSpPr>
          <a:xfrm>
            <a:off x="7519238" y="4731206"/>
            <a:ext cx="506323" cy="506323"/>
            <a:chOff x="3733800" y="2008277"/>
            <a:chExt cx="506323" cy="506323"/>
          </a:xfrm>
          <a:solidFill>
            <a:schemeClr val="bg2"/>
          </a:solidFill>
        </p:grpSpPr>
        <p:sp>
          <p:nvSpPr>
            <p:cNvPr id="167" name="Oval 1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8" name="TextBox 16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29" name="Straight Connector 228"/>
          <p:cNvCxnSpPr>
            <a:stCxn id="132" idx="5"/>
            <a:endCxn id="147" idx="0"/>
          </p:cNvCxnSpPr>
          <p:nvPr/>
        </p:nvCxnSpPr>
        <p:spPr>
          <a:xfrm>
            <a:off x="5213904" y="1642962"/>
            <a:ext cx="1264298" cy="34441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132" idx="6"/>
            <a:endCxn id="149" idx="0"/>
          </p:cNvCxnSpPr>
          <p:nvPr/>
        </p:nvCxnSpPr>
        <p:spPr>
          <a:xfrm>
            <a:off x="5288053" y="1463950"/>
            <a:ext cx="3292298" cy="71930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6302624" y="4598550"/>
            <a:ext cx="506323" cy="506323"/>
            <a:chOff x="3733800" y="2008277"/>
            <a:chExt cx="506323" cy="506323"/>
          </a:xfrm>
          <a:solidFill>
            <a:schemeClr val="bg2"/>
          </a:solidFill>
        </p:grpSpPr>
        <p:sp>
          <p:nvSpPr>
            <p:cNvPr id="240" name="Oval 23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1" name="TextBox 24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42" name="Group 241"/>
          <p:cNvGrpSpPr/>
          <p:nvPr/>
        </p:nvGrpSpPr>
        <p:grpSpPr>
          <a:xfrm>
            <a:off x="6989102" y="2590800"/>
            <a:ext cx="506323" cy="506323"/>
            <a:chOff x="3733800" y="2008277"/>
            <a:chExt cx="506323" cy="506323"/>
          </a:xfrm>
          <a:solidFill>
            <a:schemeClr val="bg2"/>
          </a:solidFill>
        </p:grpSpPr>
        <p:sp>
          <p:nvSpPr>
            <p:cNvPr id="243" name="Oval 2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4" name="TextBox 2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5" name="Group 244"/>
          <p:cNvGrpSpPr/>
          <p:nvPr/>
        </p:nvGrpSpPr>
        <p:grpSpPr>
          <a:xfrm>
            <a:off x="6858046" y="3097123"/>
            <a:ext cx="506323" cy="506323"/>
            <a:chOff x="3733800" y="2008277"/>
            <a:chExt cx="506323" cy="506323"/>
          </a:xfrm>
          <a:solidFill>
            <a:schemeClr val="bg2"/>
          </a:solidFill>
        </p:grpSpPr>
        <p:sp>
          <p:nvSpPr>
            <p:cNvPr id="246" name="Oval 2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7" name="TextBox 246"/>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8" name="Group 247"/>
          <p:cNvGrpSpPr/>
          <p:nvPr/>
        </p:nvGrpSpPr>
        <p:grpSpPr>
          <a:xfrm>
            <a:off x="6681039" y="3603446"/>
            <a:ext cx="506323" cy="506323"/>
            <a:chOff x="3733800" y="2008277"/>
            <a:chExt cx="506323" cy="506323"/>
          </a:xfrm>
          <a:solidFill>
            <a:schemeClr val="bg2"/>
          </a:solidFill>
        </p:grpSpPr>
        <p:sp>
          <p:nvSpPr>
            <p:cNvPr id="249" name="Oval 2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0" name="TextBox 249"/>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51" name="Group 250"/>
          <p:cNvGrpSpPr/>
          <p:nvPr/>
        </p:nvGrpSpPr>
        <p:grpSpPr>
          <a:xfrm>
            <a:off x="6531902" y="4121079"/>
            <a:ext cx="506323" cy="506323"/>
            <a:chOff x="3733800" y="2008277"/>
            <a:chExt cx="506323" cy="506323"/>
          </a:xfrm>
          <a:solidFill>
            <a:schemeClr val="bg2"/>
          </a:solidFill>
        </p:grpSpPr>
        <p:sp>
          <p:nvSpPr>
            <p:cNvPr id="252" name="Oval 25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3" name="TextBox 252"/>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54" name="Straight Connector 253"/>
          <p:cNvCxnSpPr>
            <a:stCxn id="146" idx="6"/>
            <a:endCxn id="243" idx="0"/>
          </p:cNvCxnSpPr>
          <p:nvPr/>
        </p:nvCxnSpPr>
        <p:spPr>
          <a:xfrm>
            <a:off x="6732747" y="2238269"/>
            <a:ext cx="509517" cy="35253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a:off x="2595855" y="3711227"/>
            <a:ext cx="506323" cy="506323"/>
            <a:chOff x="3733800" y="2008277"/>
            <a:chExt cx="506323" cy="506323"/>
          </a:xfrm>
          <a:solidFill>
            <a:schemeClr val="bg2"/>
          </a:solidFill>
        </p:grpSpPr>
        <p:sp>
          <p:nvSpPr>
            <p:cNvPr id="259" name="Oval 2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1" name="TextBox 26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62" name="Group 261"/>
          <p:cNvGrpSpPr/>
          <p:nvPr/>
        </p:nvGrpSpPr>
        <p:grpSpPr>
          <a:xfrm>
            <a:off x="3151277" y="2209800"/>
            <a:ext cx="506323" cy="506323"/>
            <a:chOff x="3733800" y="2008277"/>
            <a:chExt cx="506323" cy="506323"/>
          </a:xfrm>
          <a:solidFill>
            <a:schemeClr val="bg2"/>
          </a:solidFill>
        </p:grpSpPr>
        <p:sp>
          <p:nvSpPr>
            <p:cNvPr id="263" name="Oval 26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4" name="TextBox 26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65" name="Group 264"/>
          <p:cNvGrpSpPr/>
          <p:nvPr/>
        </p:nvGrpSpPr>
        <p:grpSpPr>
          <a:xfrm>
            <a:off x="2974270" y="2716123"/>
            <a:ext cx="506323" cy="506323"/>
            <a:chOff x="3733800" y="2008277"/>
            <a:chExt cx="506323" cy="506323"/>
          </a:xfrm>
          <a:solidFill>
            <a:schemeClr val="bg2"/>
          </a:solidFill>
        </p:grpSpPr>
        <p:sp>
          <p:nvSpPr>
            <p:cNvPr id="266" name="Oval 26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7" name="TextBox 26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68" name="Group 267"/>
          <p:cNvGrpSpPr/>
          <p:nvPr/>
        </p:nvGrpSpPr>
        <p:grpSpPr>
          <a:xfrm>
            <a:off x="2825133" y="3233756"/>
            <a:ext cx="506323" cy="506323"/>
            <a:chOff x="3733800" y="2008277"/>
            <a:chExt cx="506323" cy="506323"/>
          </a:xfrm>
          <a:solidFill>
            <a:schemeClr val="bg2"/>
          </a:solidFill>
        </p:grpSpPr>
        <p:sp>
          <p:nvSpPr>
            <p:cNvPr id="269" name="Oval 26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0" name="TextBox 26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71" name="Group 270"/>
          <p:cNvGrpSpPr/>
          <p:nvPr/>
        </p:nvGrpSpPr>
        <p:grpSpPr>
          <a:xfrm>
            <a:off x="4272255" y="3379877"/>
            <a:ext cx="506323" cy="506323"/>
            <a:chOff x="3733800" y="2008277"/>
            <a:chExt cx="506323" cy="506323"/>
          </a:xfrm>
          <a:solidFill>
            <a:schemeClr val="bg2"/>
          </a:solidFill>
        </p:grpSpPr>
        <p:sp>
          <p:nvSpPr>
            <p:cNvPr id="272" name="Oval 27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3" name="TextBox 27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80" name="Group 279"/>
          <p:cNvGrpSpPr/>
          <p:nvPr/>
        </p:nvGrpSpPr>
        <p:grpSpPr>
          <a:xfrm>
            <a:off x="4501533" y="2902406"/>
            <a:ext cx="506323" cy="506323"/>
            <a:chOff x="3733800" y="2008277"/>
            <a:chExt cx="506323" cy="506323"/>
          </a:xfrm>
          <a:solidFill>
            <a:schemeClr val="bg2"/>
          </a:solidFill>
        </p:grpSpPr>
        <p:sp>
          <p:nvSpPr>
            <p:cNvPr id="281" name="Oval 2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2" name="TextBox 28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83" name="Group 282"/>
          <p:cNvGrpSpPr/>
          <p:nvPr/>
        </p:nvGrpSpPr>
        <p:grpSpPr>
          <a:xfrm>
            <a:off x="7418477" y="3159340"/>
            <a:ext cx="506323" cy="506323"/>
            <a:chOff x="3733800" y="2008277"/>
            <a:chExt cx="506323" cy="506323"/>
          </a:xfrm>
          <a:solidFill>
            <a:schemeClr val="bg2"/>
          </a:solidFill>
        </p:grpSpPr>
        <p:sp>
          <p:nvSpPr>
            <p:cNvPr id="284" name="Oval 28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5" name="TextBox 28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86" name="Straight Connector 285"/>
          <p:cNvCxnSpPr>
            <a:stCxn id="243" idx="5"/>
          </p:cNvCxnSpPr>
          <p:nvPr/>
        </p:nvCxnSpPr>
        <p:spPr>
          <a:xfrm>
            <a:off x="7421276" y="3022974"/>
            <a:ext cx="277509" cy="15286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349260" y="2716123"/>
            <a:ext cx="304545" cy="30252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endCxn id="263" idx="7"/>
          </p:cNvCxnSpPr>
          <p:nvPr/>
        </p:nvCxnSpPr>
        <p:spPr>
          <a:xfrm flipH="1">
            <a:off x="3583451" y="2026316"/>
            <a:ext cx="457943" cy="2576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89" name="Group 288"/>
          <p:cNvGrpSpPr/>
          <p:nvPr/>
        </p:nvGrpSpPr>
        <p:grpSpPr>
          <a:xfrm>
            <a:off x="5410200" y="2438400"/>
            <a:ext cx="506323" cy="506323"/>
            <a:chOff x="3733800" y="2008277"/>
            <a:chExt cx="506323" cy="506323"/>
          </a:xfrm>
          <a:solidFill>
            <a:schemeClr val="bg2"/>
          </a:solidFill>
        </p:grpSpPr>
        <p:sp>
          <p:nvSpPr>
            <p:cNvPr id="290" name="Oval 28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91" name="TextBox 29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92" name="Straight Connector 291"/>
          <p:cNvCxnSpPr>
            <a:stCxn id="89" idx="6"/>
            <a:endCxn id="290" idx="1"/>
          </p:cNvCxnSpPr>
          <p:nvPr/>
        </p:nvCxnSpPr>
        <p:spPr>
          <a:xfrm>
            <a:off x="4544923" y="2075683"/>
            <a:ext cx="939426" cy="4368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47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6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6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4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4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5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8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6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6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6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5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87"/>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8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7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86"/>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8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9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Substring search on Suffix 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2399" y="1066799"/>
            <a:ext cx="3959885" cy="5076531"/>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b="1" dirty="0" smtClean="0">
                <a:solidFill>
                  <a:srgbClr val="000000"/>
                </a:solidFill>
                <a:latin typeface="CMSS10"/>
              </a:rPr>
              <a:t>Substring search for </a:t>
            </a:r>
            <a:r>
              <a:rPr lang="en-AU" sz="1800" b="1" dirty="0" err="1" smtClean="0">
                <a:solidFill>
                  <a:srgbClr val="000000"/>
                </a:solidFill>
                <a:latin typeface="CMSS10"/>
              </a:rPr>
              <a:t>str</a:t>
            </a:r>
            <a:endParaRPr lang="en-AU" sz="1800" b="1" dirty="0" smtClean="0">
              <a:solidFill>
                <a:srgbClr val="000000"/>
              </a:solidFill>
              <a:latin typeface="CMSS10"/>
            </a:endParaRPr>
          </a:p>
          <a:p>
            <a:r>
              <a:rPr lang="en-AU" sz="1800" dirty="0" smtClean="0">
                <a:solidFill>
                  <a:srgbClr val="000000"/>
                </a:solidFill>
                <a:latin typeface="CMSS10"/>
              </a:rPr>
              <a:t>Similar to prefix matching</a:t>
            </a:r>
          </a:p>
          <a:p>
            <a:endParaRPr lang="en-AU" sz="1800" dirty="0">
              <a:solidFill>
                <a:srgbClr val="000000"/>
              </a:solidFill>
              <a:latin typeface="CMSS10"/>
            </a:endParaRPr>
          </a:p>
          <a:p>
            <a:pPr marL="0" indent="0">
              <a:buNone/>
            </a:pPr>
            <a:r>
              <a:rPr lang="en-AU" sz="1800" dirty="0" smtClean="0">
                <a:solidFill>
                  <a:srgbClr val="000000"/>
                </a:solidFill>
                <a:latin typeface="CMSS10"/>
              </a:rPr>
              <a:t>E.g., search “err”</a:t>
            </a:r>
          </a:p>
          <a:p>
            <a:pPr marL="0" indent="0">
              <a:buNone/>
            </a:pPr>
            <a:r>
              <a:rPr lang="en-AU" sz="1800" dirty="0" smtClean="0">
                <a:solidFill>
                  <a:srgbClr val="000000"/>
                </a:solidFill>
                <a:latin typeface="CMSS10"/>
              </a:rPr>
              <a:t>search “</a:t>
            </a:r>
            <a:r>
              <a:rPr lang="en-AU" sz="1800" dirty="0" err="1" smtClean="0">
                <a:solidFill>
                  <a:srgbClr val="000000"/>
                </a:solidFill>
                <a:latin typeface="CMSS10"/>
              </a:rPr>
              <a:t>fers</a:t>
            </a:r>
            <a:r>
              <a:rPr lang="en-AU" sz="1800" dirty="0" smtClean="0">
                <a:solidFill>
                  <a:srgbClr val="000000"/>
                </a:solidFill>
                <a:latin typeface="CMSS10"/>
              </a:rPr>
              <a:t>”</a:t>
            </a:r>
          </a:p>
          <a:p>
            <a:pPr marL="0" indent="0">
              <a:buNone/>
            </a:pPr>
            <a:endParaRPr lang="en-AU" sz="1800" dirty="0" smtClean="0">
              <a:solidFill>
                <a:srgbClr val="000000"/>
              </a:solidFill>
              <a:latin typeface="CMSS10"/>
            </a:endParaRPr>
          </a:p>
          <a:p>
            <a:endParaRPr lang="en-AU" sz="1800" dirty="0" smtClean="0">
              <a:solidFill>
                <a:srgbClr val="000000"/>
              </a:solidFill>
              <a:latin typeface="CMSS10"/>
            </a:endParaRPr>
          </a:p>
        </p:txBody>
      </p:sp>
      <p:grpSp>
        <p:nvGrpSpPr>
          <p:cNvPr id="88" name="Group 87"/>
          <p:cNvGrpSpPr/>
          <p:nvPr/>
        </p:nvGrpSpPr>
        <p:grpSpPr>
          <a:xfrm>
            <a:off x="4038600" y="1822521"/>
            <a:ext cx="506323" cy="506323"/>
            <a:chOff x="3733800" y="2008277"/>
            <a:chExt cx="506323"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92" name="Group 91"/>
          <p:cNvGrpSpPr/>
          <p:nvPr/>
        </p:nvGrpSpPr>
        <p:grpSpPr>
          <a:xfrm>
            <a:off x="3889463" y="2340154"/>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err="1" smtClean="0"/>
                <a:t>e</a:t>
              </a:r>
              <a:endParaRPr lang="en-AU" sz="2400" b="1" dirty="0"/>
            </a:p>
          </p:txBody>
        </p:sp>
      </p:grpSp>
      <p:grpSp>
        <p:nvGrpSpPr>
          <p:cNvPr id="96" name="Group 95"/>
          <p:cNvGrpSpPr/>
          <p:nvPr/>
        </p:nvGrpSpPr>
        <p:grpSpPr>
          <a:xfrm>
            <a:off x="3758407" y="2846477"/>
            <a:ext cx="506323" cy="506323"/>
            <a:chOff x="3733800" y="2008277"/>
            <a:chExt cx="506323" cy="506323"/>
          </a:xfrm>
          <a:solidFill>
            <a:schemeClr val="bg2"/>
          </a:solidFill>
        </p:grpSpPr>
        <p:sp>
          <p:nvSpPr>
            <p:cNvPr id="97" name="Oval 9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03" name="Group 102"/>
          <p:cNvGrpSpPr/>
          <p:nvPr/>
        </p:nvGrpSpPr>
        <p:grpSpPr>
          <a:xfrm>
            <a:off x="2721178" y="5871904"/>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0" name="Straight Connector 109"/>
          <p:cNvCxnSpPr>
            <a:endCxn id="90" idx="0"/>
          </p:cNvCxnSpPr>
          <p:nvPr/>
        </p:nvCxnSpPr>
        <p:spPr>
          <a:xfrm flipH="1">
            <a:off x="4264730" y="1556389"/>
            <a:ext cx="581953" cy="2684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4781730" y="1210788"/>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grpSp>
        <p:nvGrpSpPr>
          <p:cNvPr id="81" name="Group 80"/>
          <p:cNvGrpSpPr/>
          <p:nvPr/>
        </p:nvGrpSpPr>
        <p:grpSpPr>
          <a:xfrm>
            <a:off x="3556793" y="3346521"/>
            <a:ext cx="506323" cy="506323"/>
            <a:chOff x="3733800" y="2008277"/>
            <a:chExt cx="506323" cy="506323"/>
          </a:xfrm>
          <a:solidFill>
            <a:schemeClr val="bg2"/>
          </a:solidFill>
        </p:grpSpPr>
        <p:sp>
          <p:nvSpPr>
            <p:cNvPr id="82" name="Oval 8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3" name="TextBox 82"/>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84" name="Group 83"/>
          <p:cNvGrpSpPr/>
          <p:nvPr/>
        </p:nvGrpSpPr>
        <p:grpSpPr>
          <a:xfrm>
            <a:off x="3407656" y="3864154"/>
            <a:ext cx="506323" cy="506323"/>
            <a:chOff x="3733800" y="2008277"/>
            <a:chExt cx="506323" cy="506323"/>
          </a:xfrm>
          <a:solidFill>
            <a:schemeClr val="bg2"/>
          </a:solidFill>
        </p:grpSpPr>
        <p:sp>
          <p:nvSpPr>
            <p:cNvPr id="85" name="Oval 8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6" name="TextBox 85"/>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87" name="Group 86"/>
          <p:cNvGrpSpPr/>
          <p:nvPr/>
        </p:nvGrpSpPr>
        <p:grpSpPr>
          <a:xfrm>
            <a:off x="3276600" y="4370477"/>
            <a:ext cx="506323" cy="506323"/>
            <a:chOff x="3733800" y="2008277"/>
            <a:chExt cx="506323" cy="506323"/>
          </a:xfrm>
          <a:solidFill>
            <a:schemeClr val="bg2"/>
          </a:solidFill>
        </p:grpSpPr>
        <p:sp>
          <p:nvSpPr>
            <p:cNvPr id="107" name="Oval 10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8" name="TextBox 10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09" name="Group 108"/>
          <p:cNvGrpSpPr/>
          <p:nvPr/>
        </p:nvGrpSpPr>
        <p:grpSpPr>
          <a:xfrm>
            <a:off x="3099593" y="4876800"/>
            <a:ext cx="506323" cy="506323"/>
            <a:chOff x="3733800" y="2008277"/>
            <a:chExt cx="506323" cy="506323"/>
          </a:xfrm>
          <a:solidFill>
            <a:schemeClr val="bg2"/>
          </a:solidFill>
        </p:grpSpPr>
        <p:sp>
          <p:nvSpPr>
            <p:cNvPr id="111" name="Oval 11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2" name="TextBox 111"/>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13" name="Group 112"/>
          <p:cNvGrpSpPr/>
          <p:nvPr/>
        </p:nvGrpSpPr>
        <p:grpSpPr>
          <a:xfrm>
            <a:off x="2950456" y="5394433"/>
            <a:ext cx="506323" cy="506323"/>
            <a:chOff x="3733800" y="2008277"/>
            <a:chExt cx="506323" cy="506323"/>
          </a:xfrm>
          <a:solidFill>
            <a:schemeClr val="bg2"/>
          </a:solidFill>
        </p:grpSpPr>
        <p:sp>
          <p:nvSpPr>
            <p:cNvPr id="114" name="Oval 11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5" name="TextBox 11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19" name="Group 118"/>
          <p:cNvGrpSpPr/>
          <p:nvPr/>
        </p:nvGrpSpPr>
        <p:grpSpPr>
          <a:xfrm>
            <a:off x="6093576" y="2491957"/>
            <a:ext cx="506323" cy="506323"/>
            <a:chOff x="3733800" y="2008277"/>
            <a:chExt cx="506323" cy="506323"/>
          </a:xfrm>
          <a:solidFill>
            <a:schemeClr val="bg2"/>
          </a:solidFill>
        </p:grpSpPr>
        <p:sp>
          <p:nvSpPr>
            <p:cNvPr id="120" name="Oval 11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1" name="TextBox 120"/>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123" name="Group 122"/>
          <p:cNvGrpSpPr/>
          <p:nvPr/>
        </p:nvGrpSpPr>
        <p:grpSpPr>
          <a:xfrm>
            <a:off x="5103171" y="5513477"/>
            <a:ext cx="506323" cy="506323"/>
            <a:chOff x="3733800" y="2008277"/>
            <a:chExt cx="506323" cy="506323"/>
          </a:xfrm>
          <a:solidFill>
            <a:schemeClr val="bg2"/>
          </a:solidFill>
        </p:grpSpPr>
        <p:sp>
          <p:nvSpPr>
            <p:cNvPr id="124" name="Oval 12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5" name="TextBox 12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26" name="Group 125"/>
          <p:cNvGrpSpPr/>
          <p:nvPr/>
        </p:nvGrpSpPr>
        <p:grpSpPr>
          <a:xfrm>
            <a:off x="5891962" y="2992001"/>
            <a:ext cx="506323" cy="506323"/>
            <a:chOff x="3733800" y="2008277"/>
            <a:chExt cx="506323" cy="506323"/>
          </a:xfrm>
          <a:solidFill>
            <a:schemeClr val="bg2"/>
          </a:solidFill>
        </p:grpSpPr>
        <p:sp>
          <p:nvSpPr>
            <p:cNvPr id="127" name="Oval 12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8" name="TextBox 127"/>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29" name="Group 128"/>
          <p:cNvGrpSpPr/>
          <p:nvPr/>
        </p:nvGrpSpPr>
        <p:grpSpPr>
          <a:xfrm>
            <a:off x="5742825" y="3509634"/>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5" name="TextBox 13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6" name="Group 135"/>
          <p:cNvGrpSpPr/>
          <p:nvPr/>
        </p:nvGrpSpPr>
        <p:grpSpPr>
          <a:xfrm>
            <a:off x="5611769" y="4015957"/>
            <a:ext cx="506323" cy="506323"/>
            <a:chOff x="3733800" y="2008277"/>
            <a:chExt cx="506323" cy="506323"/>
          </a:xfrm>
          <a:solidFill>
            <a:schemeClr val="bg2"/>
          </a:solidFill>
        </p:grpSpPr>
        <p:sp>
          <p:nvSpPr>
            <p:cNvPr id="137" name="Oval 13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8" name="TextBox 13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9" name="Group 138"/>
          <p:cNvGrpSpPr/>
          <p:nvPr/>
        </p:nvGrpSpPr>
        <p:grpSpPr>
          <a:xfrm>
            <a:off x="5434762" y="452228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2" name="Group 141"/>
          <p:cNvGrpSpPr/>
          <p:nvPr/>
        </p:nvGrpSpPr>
        <p:grpSpPr>
          <a:xfrm>
            <a:off x="5285625" y="5039913"/>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45" name="Group 144"/>
          <p:cNvGrpSpPr/>
          <p:nvPr/>
        </p:nvGrpSpPr>
        <p:grpSpPr>
          <a:xfrm>
            <a:off x="6226424" y="1985107"/>
            <a:ext cx="506323" cy="506323"/>
            <a:chOff x="3733800" y="2008277"/>
            <a:chExt cx="506323" cy="506323"/>
          </a:xfrm>
          <a:solidFill>
            <a:schemeClr val="bg2"/>
          </a:solidFill>
        </p:grpSpPr>
        <p:sp>
          <p:nvSpPr>
            <p:cNvPr id="146" name="Oval 1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7" name="TextBox 14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8" name="Group 147"/>
          <p:cNvGrpSpPr/>
          <p:nvPr/>
        </p:nvGrpSpPr>
        <p:grpSpPr>
          <a:xfrm>
            <a:off x="8327189" y="2183250"/>
            <a:ext cx="506323" cy="506323"/>
            <a:chOff x="3733800" y="2008277"/>
            <a:chExt cx="506323" cy="506323"/>
          </a:xfrm>
          <a:solidFill>
            <a:schemeClr val="bg2"/>
          </a:solidFill>
        </p:grpSpPr>
        <p:sp>
          <p:nvSpPr>
            <p:cNvPr id="149" name="Oval 1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0" name="TextBox 149"/>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51" name="Group 150"/>
          <p:cNvGrpSpPr/>
          <p:nvPr/>
        </p:nvGrpSpPr>
        <p:grpSpPr>
          <a:xfrm>
            <a:off x="7289960" y="5208677"/>
            <a:ext cx="506323" cy="506323"/>
            <a:chOff x="3733800" y="2008277"/>
            <a:chExt cx="506323" cy="506323"/>
          </a:xfrm>
          <a:solidFill>
            <a:schemeClr val="bg2"/>
          </a:solidFill>
        </p:grpSpPr>
        <p:sp>
          <p:nvSpPr>
            <p:cNvPr id="152" name="Oval 15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3" name="TextBox 15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54" name="Group 153"/>
          <p:cNvGrpSpPr/>
          <p:nvPr/>
        </p:nvGrpSpPr>
        <p:grpSpPr>
          <a:xfrm>
            <a:off x="8125575" y="2683294"/>
            <a:ext cx="506323" cy="506323"/>
            <a:chOff x="3733800" y="2008277"/>
            <a:chExt cx="506323" cy="506323"/>
          </a:xfrm>
          <a:solidFill>
            <a:schemeClr val="bg2"/>
          </a:solidFill>
        </p:grpSpPr>
        <p:sp>
          <p:nvSpPr>
            <p:cNvPr id="155" name="Oval 1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6" name="TextBox 155"/>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157" name="Group 156"/>
          <p:cNvGrpSpPr/>
          <p:nvPr/>
        </p:nvGrpSpPr>
        <p:grpSpPr>
          <a:xfrm>
            <a:off x="7976438" y="3200927"/>
            <a:ext cx="506323" cy="506323"/>
            <a:chOff x="3733800" y="2008277"/>
            <a:chExt cx="506323" cy="506323"/>
          </a:xfrm>
          <a:solidFill>
            <a:schemeClr val="bg2"/>
          </a:solidFill>
        </p:grpSpPr>
        <p:sp>
          <p:nvSpPr>
            <p:cNvPr id="158" name="Oval 15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9" name="TextBox 158"/>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0" name="Group 159"/>
          <p:cNvGrpSpPr/>
          <p:nvPr/>
        </p:nvGrpSpPr>
        <p:grpSpPr>
          <a:xfrm>
            <a:off x="7845382" y="3707250"/>
            <a:ext cx="506323" cy="506323"/>
            <a:chOff x="3733800" y="2008277"/>
            <a:chExt cx="506323" cy="506323"/>
          </a:xfrm>
          <a:solidFill>
            <a:schemeClr val="bg2"/>
          </a:solidFill>
        </p:grpSpPr>
        <p:sp>
          <p:nvSpPr>
            <p:cNvPr id="161" name="Oval 16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2" name="TextBox 16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3" name="Group 162"/>
          <p:cNvGrpSpPr/>
          <p:nvPr/>
        </p:nvGrpSpPr>
        <p:grpSpPr>
          <a:xfrm>
            <a:off x="7668375" y="4213573"/>
            <a:ext cx="506323" cy="506323"/>
            <a:chOff x="3733800" y="2008277"/>
            <a:chExt cx="506323" cy="506323"/>
          </a:xfrm>
          <a:solidFill>
            <a:schemeClr val="bg2"/>
          </a:solidFill>
        </p:grpSpPr>
        <p:sp>
          <p:nvSpPr>
            <p:cNvPr id="164" name="Oval 16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5" name="TextBox 164"/>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66" name="Group 165"/>
          <p:cNvGrpSpPr/>
          <p:nvPr/>
        </p:nvGrpSpPr>
        <p:grpSpPr>
          <a:xfrm>
            <a:off x="7519238" y="4731206"/>
            <a:ext cx="506323" cy="506323"/>
            <a:chOff x="3733800" y="2008277"/>
            <a:chExt cx="506323" cy="506323"/>
          </a:xfrm>
          <a:solidFill>
            <a:schemeClr val="bg2"/>
          </a:solidFill>
        </p:grpSpPr>
        <p:sp>
          <p:nvSpPr>
            <p:cNvPr id="167" name="Oval 1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8" name="TextBox 16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29" name="Straight Connector 228"/>
          <p:cNvCxnSpPr>
            <a:stCxn id="132" idx="5"/>
            <a:endCxn id="147" idx="0"/>
          </p:cNvCxnSpPr>
          <p:nvPr/>
        </p:nvCxnSpPr>
        <p:spPr>
          <a:xfrm>
            <a:off x="5213904" y="1642962"/>
            <a:ext cx="1264298" cy="34441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132" idx="6"/>
            <a:endCxn id="149" idx="0"/>
          </p:cNvCxnSpPr>
          <p:nvPr/>
        </p:nvCxnSpPr>
        <p:spPr>
          <a:xfrm>
            <a:off x="5288053" y="1463950"/>
            <a:ext cx="3292298" cy="71930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6302624" y="4598550"/>
            <a:ext cx="506323" cy="506323"/>
            <a:chOff x="3733800" y="2008277"/>
            <a:chExt cx="506323" cy="506323"/>
          </a:xfrm>
          <a:solidFill>
            <a:schemeClr val="bg2"/>
          </a:solidFill>
        </p:grpSpPr>
        <p:sp>
          <p:nvSpPr>
            <p:cNvPr id="240" name="Oval 23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1" name="TextBox 24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42" name="Group 241"/>
          <p:cNvGrpSpPr/>
          <p:nvPr/>
        </p:nvGrpSpPr>
        <p:grpSpPr>
          <a:xfrm>
            <a:off x="6989102" y="2590800"/>
            <a:ext cx="506323" cy="506323"/>
            <a:chOff x="3733800" y="2008277"/>
            <a:chExt cx="506323" cy="506323"/>
          </a:xfrm>
          <a:solidFill>
            <a:schemeClr val="bg2"/>
          </a:solidFill>
        </p:grpSpPr>
        <p:sp>
          <p:nvSpPr>
            <p:cNvPr id="243" name="Oval 2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4" name="TextBox 2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5" name="Group 244"/>
          <p:cNvGrpSpPr/>
          <p:nvPr/>
        </p:nvGrpSpPr>
        <p:grpSpPr>
          <a:xfrm>
            <a:off x="6858046" y="3097123"/>
            <a:ext cx="506323" cy="506323"/>
            <a:chOff x="3733800" y="2008277"/>
            <a:chExt cx="506323" cy="506323"/>
          </a:xfrm>
          <a:solidFill>
            <a:schemeClr val="bg2"/>
          </a:solidFill>
        </p:grpSpPr>
        <p:sp>
          <p:nvSpPr>
            <p:cNvPr id="246" name="Oval 2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7" name="TextBox 246"/>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8" name="Group 247"/>
          <p:cNvGrpSpPr/>
          <p:nvPr/>
        </p:nvGrpSpPr>
        <p:grpSpPr>
          <a:xfrm>
            <a:off x="6681039" y="3603446"/>
            <a:ext cx="506323" cy="506323"/>
            <a:chOff x="3733800" y="2008277"/>
            <a:chExt cx="506323" cy="506323"/>
          </a:xfrm>
          <a:solidFill>
            <a:schemeClr val="bg2"/>
          </a:solidFill>
        </p:grpSpPr>
        <p:sp>
          <p:nvSpPr>
            <p:cNvPr id="249" name="Oval 2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0" name="TextBox 249"/>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51" name="Group 250"/>
          <p:cNvGrpSpPr/>
          <p:nvPr/>
        </p:nvGrpSpPr>
        <p:grpSpPr>
          <a:xfrm>
            <a:off x="6531902" y="4121079"/>
            <a:ext cx="506323" cy="506323"/>
            <a:chOff x="3733800" y="2008277"/>
            <a:chExt cx="506323" cy="506323"/>
          </a:xfrm>
          <a:solidFill>
            <a:schemeClr val="bg2"/>
          </a:solidFill>
        </p:grpSpPr>
        <p:sp>
          <p:nvSpPr>
            <p:cNvPr id="252" name="Oval 25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3" name="TextBox 252"/>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54" name="Straight Connector 253"/>
          <p:cNvCxnSpPr>
            <a:stCxn id="146" idx="6"/>
            <a:endCxn id="243" idx="0"/>
          </p:cNvCxnSpPr>
          <p:nvPr/>
        </p:nvCxnSpPr>
        <p:spPr>
          <a:xfrm>
            <a:off x="6732747" y="2238269"/>
            <a:ext cx="509517" cy="35253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a:off x="2595855" y="3711227"/>
            <a:ext cx="506323" cy="506323"/>
            <a:chOff x="3733800" y="2008277"/>
            <a:chExt cx="506323" cy="506323"/>
          </a:xfrm>
          <a:solidFill>
            <a:schemeClr val="bg2"/>
          </a:solidFill>
        </p:grpSpPr>
        <p:sp>
          <p:nvSpPr>
            <p:cNvPr id="259" name="Oval 2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1" name="TextBox 26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62" name="Group 261"/>
          <p:cNvGrpSpPr/>
          <p:nvPr/>
        </p:nvGrpSpPr>
        <p:grpSpPr>
          <a:xfrm>
            <a:off x="3151277" y="2209800"/>
            <a:ext cx="506323" cy="506323"/>
            <a:chOff x="3733800" y="2008277"/>
            <a:chExt cx="506323" cy="506323"/>
          </a:xfrm>
          <a:solidFill>
            <a:schemeClr val="bg2"/>
          </a:solidFill>
        </p:grpSpPr>
        <p:sp>
          <p:nvSpPr>
            <p:cNvPr id="263" name="Oval 26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4" name="TextBox 26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65" name="Group 264"/>
          <p:cNvGrpSpPr/>
          <p:nvPr/>
        </p:nvGrpSpPr>
        <p:grpSpPr>
          <a:xfrm>
            <a:off x="2974270" y="2716123"/>
            <a:ext cx="506323" cy="506323"/>
            <a:chOff x="3733800" y="2008277"/>
            <a:chExt cx="506323" cy="506323"/>
          </a:xfrm>
          <a:solidFill>
            <a:schemeClr val="bg2"/>
          </a:solidFill>
        </p:grpSpPr>
        <p:sp>
          <p:nvSpPr>
            <p:cNvPr id="266" name="Oval 26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7" name="TextBox 26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68" name="Group 267"/>
          <p:cNvGrpSpPr/>
          <p:nvPr/>
        </p:nvGrpSpPr>
        <p:grpSpPr>
          <a:xfrm>
            <a:off x="2825133" y="3233756"/>
            <a:ext cx="506323" cy="506323"/>
            <a:chOff x="3733800" y="2008277"/>
            <a:chExt cx="506323" cy="506323"/>
          </a:xfrm>
          <a:solidFill>
            <a:schemeClr val="bg2"/>
          </a:solidFill>
        </p:grpSpPr>
        <p:sp>
          <p:nvSpPr>
            <p:cNvPr id="269" name="Oval 26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0" name="TextBox 26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71" name="Group 270"/>
          <p:cNvGrpSpPr/>
          <p:nvPr/>
        </p:nvGrpSpPr>
        <p:grpSpPr>
          <a:xfrm>
            <a:off x="4272255" y="3379877"/>
            <a:ext cx="506323" cy="506323"/>
            <a:chOff x="3733800" y="2008277"/>
            <a:chExt cx="506323" cy="506323"/>
          </a:xfrm>
          <a:solidFill>
            <a:schemeClr val="bg2"/>
          </a:solidFill>
        </p:grpSpPr>
        <p:sp>
          <p:nvSpPr>
            <p:cNvPr id="272" name="Oval 27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3" name="TextBox 27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80" name="Group 279"/>
          <p:cNvGrpSpPr/>
          <p:nvPr/>
        </p:nvGrpSpPr>
        <p:grpSpPr>
          <a:xfrm>
            <a:off x="4501533" y="2902406"/>
            <a:ext cx="506323" cy="506323"/>
            <a:chOff x="3733800" y="2008277"/>
            <a:chExt cx="506323" cy="506323"/>
          </a:xfrm>
          <a:solidFill>
            <a:schemeClr val="bg2"/>
          </a:solidFill>
        </p:grpSpPr>
        <p:sp>
          <p:nvSpPr>
            <p:cNvPr id="281" name="Oval 2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2" name="TextBox 28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83" name="Group 282"/>
          <p:cNvGrpSpPr/>
          <p:nvPr/>
        </p:nvGrpSpPr>
        <p:grpSpPr>
          <a:xfrm>
            <a:off x="7418477" y="3159340"/>
            <a:ext cx="506323" cy="506323"/>
            <a:chOff x="3733800" y="2008277"/>
            <a:chExt cx="506323" cy="506323"/>
          </a:xfrm>
          <a:solidFill>
            <a:schemeClr val="bg2"/>
          </a:solidFill>
        </p:grpSpPr>
        <p:sp>
          <p:nvSpPr>
            <p:cNvPr id="284" name="Oval 28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5" name="TextBox 28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86" name="Straight Connector 285"/>
          <p:cNvCxnSpPr>
            <a:stCxn id="243" idx="5"/>
          </p:cNvCxnSpPr>
          <p:nvPr/>
        </p:nvCxnSpPr>
        <p:spPr>
          <a:xfrm>
            <a:off x="7421276" y="3022974"/>
            <a:ext cx="277509" cy="15286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349260" y="2678305"/>
            <a:ext cx="304545" cy="30252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endCxn id="263" idx="7"/>
          </p:cNvCxnSpPr>
          <p:nvPr/>
        </p:nvCxnSpPr>
        <p:spPr>
          <a:xfrm flipH="1">
            <a:off x="3583451" y="2026316"/>
            <a:ext cx="457943" cy="2576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89" name="Group 288"/>
          <p:cNvGrpSpPr/>
          <p:nvPr/>
        </p:nvGrpSpPr>
        <p:grpSpPr>
          <a:xfrm>
            <a:off x="5410200" y="2438400"/>
            <a:ext cx="506323" cy="506323"/>
            <a:chOff x="3733800" y="2008277"/>
            <a:chExt cx="506323" cy="506323"/>
          </a:xfrm>
          <a:solidFill>
            <a:schemeClr val="bg2"/>
          </a:solidFill>
        </p:grpSpPr>
        <p:sp>
          <p:nvSpPr>
            <p:cNvPr id="290" name="Oval 28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91" name="TextBox 29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92" name="Straight Connector 291"/>
          <p:cNvCxnSpPr>
            <a:stCxn id="89" idx="6"/>
            <a:endCxn id="290" idx="1"/>
          </p:cNvCxnSpPr>
          <p:nvPr/>
        </p:nvCxnSpPr>
        <p:spPr>
          <a:xfrm>
            <a:off x="4544923" y="2075683"/>
            <a:ext cx="939426" cy="4368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134" name="Content Placeholder 3"/>
          <p:cNvSpPr txBox="1">
            <a:spLocks/>
          </p:cNvSpPr>
          <p:nvPr/>
        </p:nvSpPr>
        <p:spPr>
          <a:xfrm>
            <a:off x="304800" y="4196826"/>
            <a:ext cx="2209800" cy="1569812"/>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solidFill>
                  <a:srgbClr val="FF0000"/>
                </a:solidFill>
                <a:highlight>
                  <a:srgbClr val="FFFFFF"/>
                </a:highlight>
              </a:rPr>
              <a:t>Time Complexity:</a:t>
            </a:r>
          </a:p>
          <a:p>
            <a:pPr marL="0" indent="0">
              <a:buNone/>
            </a:pPr>
            <a:r>
              <a:rPr lang="en-AU" sz="1800" dirty="0" smtClean="0">
                <a:highlight>
                  <a:srgbClr val="FFFFFF"/>
                </a:highlight>
              </a:rPr>
              <a:t>O(M) where M is the length of substring</a:t>
            </a:r>
          </a:p>
          <a:p>
            <a:pPr marL="0" indent="0">
              <a:buNone/>
            </a:pPr>
            <a:endParaRPr lang="en-AU" sz="1800" dirty="0" smtClean="0">
              <a:solidFill>
                <a:srgbClr val="000000"/>
              </a:solidFill>
              <a:latin typeface="CMSS10"/>
            </a:endParaRPr>
          </a:p>
        </p:txBody>
      </p:sp>
      <p:grpSp>
        <p:nvGrpSpPr>
          <p:cNvPr id="10" name="Group 9"/>
          <p:cNvGrpSpPr/>
          <p:nvPr/>
        </p:nvGrpSpPr>
        <p:grpSpPr>
          <a:xfrm>
            <a:off x="5311639" y="1613349"/>
            <a:ext cx="1751612" cy="1736936"/>
            <a:chOff x="5311639" y="1613349"/>
            <a:chExt cx="1751612" cy="1736936"/>
          </a:xfrm>
        </p:grpSpPr>
        <p:cxnSp>
          <p:nvCxnSpPr>
            <p:cNvPr id="5" name="Straight Connector 4"/>
            <p:cNvCxnSpPr/>
            <p:nvPr/>
          </p:nvCxnSpPr>
          <p:spPr>
            <a:xfrm>
              <a:off x="5311639" y="1613349"/>
              <a:ext cx="1369400" cy="291651"/>
            </a:xfrm>
            <a:prstGeom prst="line">
              <a:avLst/>
            </a:prstGeom>
            <a:ln w="412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endCxn id="243" idx="1"/>
            </p:cNvCxnSpPr>
            <p:nvPr/>
          </p:nvCxnSpPr>
          <p:spPr>
            <a:xfrm>
              <a:off x="6655288" y="1891599"/>
              <a:ext cx="407963" cy="773350"/>
            </a:xfrm>
            <a:prstGeom prst="line">
              <a:avLst/>
            </a:prstGeom>
            <a:ln w="412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6781800" y="2658097"/>
              <a:ext cx="205205" cy="692188"/>
            </a:xfrm>
            <a:prstGeom prst="line">
              <a:avLst/>
            </a:prstGeom>
            <a:ln w="41275">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750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Counting # of </a:t>
            </a:r>
            <a:r>
              <a:rPr lang="en-AU" sz="2800" dirty="0" err="1" smtClean="0">
                <a:latin typeface="Arial Black" panose="020B0A04020102020204" pitchFamily="34" charset="0"/>
              </a:rPr>
              <a:t>occurences</a:t>
            </a:r>
            <a:r>
              <a:rPr lang="en-AU" sz="2800" dirty="0" smtClean="0">
                <a:latin typeface="Arial Black" panose="020B0A04020102020204" pitchFamily="34" charset="0"/>
              </a:rPr>
              <a:t> of a substring</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4915" y="990600"/>
            <a:ext cx="3959885" cy="5076531"/>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smtClean="0">
                <a:solidFill>
                  <a:srgbClr val="000000"/>
                </a:solidFill>
                <a:latin typeface="CMSS10"/>
              </a:rPr>
              <a:t>Follow the path similar to prefix matching</a:t>
            </a:r>
          </a:p>
          <a:p>
            <a:r>
              <a:rPr lang="en-AU" sz="1800" dirty="0" smtClean="0">
                <a:solidFill>
                  <a:srgbClr val="000000"/>
                </a:solidFill>
                <a:latin typeface="CMSS10"/>
              </a:rPr>
              <a:t>Count # of leaf nodes ($) in the subtree rooted at the last node</a:t>
            </a:r>
            <a:endParaRPr lang="en-AU" sz="1800" dirty="0">
              <a:solidFill>
                <a:srgbClr val="000000"/>
              </a:solidFill>
              <a:latin typeface="CMSS10"/>
            </a:endParaRPr>
          </a:p>
          <a:p>
            <a:pPr marL="0" indent="0">
              <a:buNone/>
            </a:pPr>
            <a:r>
              <a:rPr lang="en-AU" sz="1800" dirty="0" smtClean="0">
                <a:solidFill>
                  <a:srgbClr val="000000"/>
                </a:solidFill>
                <a:latin typeface="CMSS10"/>
              </a:rPr>
              <a:t>E.g., Count “e”</a:t>
            </a:r>
          </a:p>
          <a:p>
            <a:pPr marL="0" indent="0">
              <a:buNone/>
            </a:pPr>
            <a:r>
              <a:rPr lang="en-AU" sz="1800" dirty="0" smtClean="0">
                <a:solidFill>
                  <a:srgbClr val="000000"/>
                </a:solidFill>
                <a:latin typeface="CMSS10"/>
              </a:rPr>
              <a:t>Count “r”</a:t>
            </a:r>
          </a:p>
          <a:p>
            <a:pPr marL="0" indent="0">
              <a:buNone/>
            </a:pPr>
            <a:r>
              <a:rPr lang="en-AU" sz="1800" dirty="0" smtClean="0">
                <a:solidFill>
                  <a:srgbClr val="000000"/>
                </a:solidFill>
                <a:latin typeface="CMSS10"/>
              </a:rPr>
              <a:t>Count “</a:t>
            </a:r>
            <a:r>
              <a:rPr lang="en-AU" sz="1800" dirty="0" err="1" smtClean="0">
                <a:solidFill>
                  <a:srgbClr val="000000"/>
                </a:solidFill>
                <a:latin typeface="CMSS10"/>
              </a:rPr>
              <a:t>er</a:t>
            </a:r>
            <a:r>
              <a:rPr lang="en-AU" sz="1800" dirty="0" smtClean="0">
                <a:solidFill>
                  <a:srgbClr val="000000"/>
                </a:solidFill>
                <a:latin typeface="CMSS10"/>
              </a:rPr>
              <a:t>”</a:t>
            </a:r>
          </a:p>
          <a:p>
            <a:pPr marL="0" indent="0">
              <a:buNone/>
            </a:pPr>
            <a:r>
              <a:rPr lang="en-AU" sz="1800" dirty="0" smtClean="0">
                <a:solidFill>
                  <a:srgbClr val="000000"/>
                </a:solidFill>
                <a:latin typeface="CMSS10"/>
              </a:rPr>
              <a:t>Count “re”</a:t>
            </a:r>
          </a:p>
          <a:p>
            <a:pPr marL="0" indent="0">
              <a:buNone/>
            </a:pPr>
            <a:r>
              <a:rPr lang="en-AU" sz="1800" dirty="0" smtClean="0">
                <a:solidFill>
                  <a:srgbClr val="000000"/>
                </a:solidFill>
                <a:latin typeface="CMSS10"/>
              </a:rPr>
              <a:t>Count “err”</a:t>
            </a:r>
          </a:p>
          <a:p>
            <a:pPr marL="0" indent="0">
              <a:buNone/>
            </a:pPr>
            <a:r>
              <a:rPr lang="en-AU" sz="1800" dirty="0" smtClean="0">
                <a:solidFill>
                  <a:srgbClr val="000000"/>
                </a:solidFill>
                <a:latin typeface="CMSS10"/>
              </a:rPr>
              <a:t>Count “</a:t>
            </a:r>
            <a:r>
              <a:rPr lang="en-AU" sz="1800" dirty="0" err="1" smtClean="0">
                <a:solidFill>
                  <a:srgbClr val="000000"/>
                </a:solidFill>
                <a:latin typeface="CMSS10"/>
              </a:rPr>
              <a:t>efr</a:t>
            </a:r>
            <a:r>
              <a:rPr lang="en-AU" sz="1800" dirty="0" smtClean="0">
                <a:solidFill>
                  <a:srgbClr val="000000"/>
                </a:solidFill>
                <a:latin typeface="CMSS10"/>
              </a:rPr>
              <a:t>”</a:t>
            </a:r>
          </a:p>
          <a:p>
            <a:pPr marL="0" indent="0">
              <a:buNone/>
            </a:pPr>
            <a:endParaRPr lang="en-AU" sz="1800" dirty="0" smtClean="0">
              <a:solidFill>
                <a:srgbClr val="000000"/>
              </a:solidFill>
              <a:latin typeface="CMSS10"/>
            </a:endParaRPr>
          </a:p>
          <a:p>
            <a:endParaRPr lang="en-AU" sz="1800" dirty="0" smtClean="0">
              <a:solidFill>
                <a:srgbClr val="000000"/>
              </a:solidFill>
              <a:latin typeface="CMSS10"/>
            </a:endParaRPr>
          </a:p>
        </p:txBody>
      </p:sp>
      <p:grpSp>
        <p:nvGrpSpPr>
          <p:cNvPr id="88" name="Group 87"/>
          <p:cNvGrpSpPr/>
          <p:nvPr/>
        </p:nvGrpSpPr>
        <p:grpSpPr>
          <a:xfrm>
            <a:off x="4038600" y="1822521"/>
            <a:ext cx="506323" cy="506323"/>
            <a:chOff x="3733800" y="2008277"/>
            <a:chExt cx="506323"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92" name="Group 91"/>
          <p:cNvGrpSpPr/>
          <p:nvPr/>
        </p:nvGrpSpPr>
        <p:grpSpPr>
          <a:xfrm>
            <a:off x="3889463" y="2340154"/>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err="1" smtClean="0"/>
                <a:t>e</a:t>
              </a:r>
              <a:endParaRPr lang="en-AU" sz="2400" b="1" dirty="0"/>
            </a:p>
          </p:txBody>
        </p:sp>
      </p:grpSp>
      <p:grpSp>
        <p:nvGrpSpPr>
          <p:cNvPr id="96" name="Group 95"/>
          <p:cNvGrpSpPr/>
          <p:nvPr/>
        </p:nvGrpSpPr>
        <p:grpSpPr>
          <a:xfrm>
            <a:off x="3758407" y="2846477"/>
            <a:ext cx="506323" cy="506323"/>
            <a:chOff x="3733800" y="2008277"/>
            <a:chExt cx="506323" cy="506323"/>
          </a:xfrm>
          <a:solidFill>
            <a:schemeClr val="bg2"/>
          </a:solidFill>
        </p:grpSpPr>
        <p:sp>
          <p:nvSpPr>
            <p:cNvPr id="97" name="Oval 9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03" name="Group 102"/>
          <p:cNvGrpSpPr/>
          <p:nvPr/>
        </p:nvGrpSpPr>
        <p:grpSpPr>
          <a:xfrm>
            <a:off x="2721178" y="5871904"/>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0" name="Straight Connector 109"/>
          <p:cNvCxnSpPr>
            <a:endCxn id="90" idx="0"/>
          </p:cNvCxnSpPr>
          <p:nvPr/>
        </p:nvCxnSpPr>
        <p:spPr>
          <a:xfrm flipH="1">
            <a:off x="4264730" y="1556389"/>
            <a:ext cx="581953" cy="2684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4781730" y="1210788"/>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grpSp>
        <p:nvGrpSpPr>
          <p:cNvPr id="81" name="Group 80"/>
          <p:cNvGrpSpPr/>
          <p:nvPr/>
        </p:nvGrpSpPr>
        <p:grpSpPr>
          <a:xfrm>
            <a:off x="3556793" y="3346521"/>
            <a:ext cx="506323" cy="506323"/>
            <a:chOff x="3733800" y="2008277"/>
            <a:chExt cx="506323" cy="506323"/>
          </a:xfrm>
          <a:solidFill>
            <a:schemeClr val="bg2"/>
          </a:solidFill>
        </p:grpSpPr>
        <p:sp>
          <p:nvSpPr>
            <p:cNvPr id="82" name="Oval 8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3" name="TextBox 82"/>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84" name="Group 83"/>
          <p:cNvGrpSpPr/>
          <p:nvPr/>
        </p:nvGrpSpPr>
        <p:grpSpPr>
          <a:xfrm>
            <a:off x="3407656" y="3864154"/>
            <a:ext cx="506323" cy="506323"/>
            <a:chOff x="3733800" y="2008277"/>
            <a:chExt cx="506323" cy="506323"/>
          </a:xfrm>
          <a:solidFill>
            <a:schemeClr val="bg2"/>
          </a:solidFill>
        </p:grpSpPr>
        <p:sp>
          <p:nvSpPr>
            <p:cNvPr id="85" name="Oval 8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6" name="TextBox 85"/>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87" name="Group 86"/>
          <p:cNvGrpSpPr/>
          <p:nvPr/>
        </p:nvGrpSpPr>
        <p:grpSpPr>
          <a:xfrm>
            <a:off x="3276600" y="4370477"/>
            <a:ext cx="506323" cy="506323"/>
            <a:chOff x="3733800" y="2008277"/>
            <a:chExt cx="506323" cy="506323"/>
          </a:xfrm>
          <a:solidFill>
            <a:schemeClr val="bg2"/>
          </a:solidFill>
        </p:grpSpPr>
        <p:sp>
          <p:nvSpPr>
            <p:cNvPr id="107" name="Oval 10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8" name="TextBox 10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09" name="Group 108"/>
          <p:cNvGrpSpPr/>
          <p:nvPr/>
        </p:nvGrpSpPr>
        <p:grpSpPr>
          <a:xfrm>
            <a:off x="3099593" y="4876800"/>
            <a:ext cx="506323" cy="506323"/>
            <a:chOff x="3733800" y="2008277"/>
            <a:chExt cx="506323" cy="506323"/>
          </a:xfrm>
          <a:solidFill>
            <a:schemeClr val="bg2"/>
          </a:solidFill>
        </p:grpSpPr>
        <p:sp>
          <p:nvSpPr>
            <p:cNvPr id="111" name="Oval 11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2" name="TextBox 111"/>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13" name="Group 112"/>
          <p:cNvGrpSpPr/>
          <p:nvPr/>
        </p:nvGrpSpPr>
        <p:grpSpPr>
          <a:xfrm>
            <a:off x="2950456" y="5394433"/>
            <a:ext cx="506323" cy="506323"/>
            <a:chOff x="3733800" y="2008277"/>
            <a:chExt cx="506323" cy="506323"/>
          </a:xfrm>
          <a:solidFill>
            <a:schemeClr val="bg2"/>
          </a:solidFill>
        </p:grpSpPr>
        <p:sp>
          <p:nvSpPr>
            <p:cNvPr id="114" name="Oval 11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5" name="TextBox 11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19" name="Group 118"/>
          <p:cNvGrpSpPr/>
          <p:nvPr/>
        </p:nvGrpSpPr>
        <p:grpSpPr>
          <a:xfrm>
            <a:off x="6093576" y="2491957"/>
            <a:ext cx="506323" cy="506323"/>
            <a:chOff x="3733800" y="2008277"/>
            <a:chExt cx="506323" cy="506323"/>
          </a:xfrm>
          <a:solidFill>
            <a:schemeClr val="bg2"/>
          </a:solidFill>
        </p:grpSpPr>
        <p:sp>
          <p:nvSpPr>
            <p:cNvPr id="120" name="Oval 11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1" name="TextBox 120"/>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123" name="Group 122"/>
          <p:cNvGrpSpPr/>
          <p:nvPr/>
        </p:nvGrpSpPr>
        <p:grpSpPr>
          <a:xfrm>
            <a:off x="5103171" y="5513477"/>
            <a:ext cx="506323" cy="506323"/>
            <a:chOff x="3733800" y="2008277"/>
            <a:chExt cx="506323" cy="506323"/>
          </a:xfrm>
          <a:solidFill>
            <a:schemeClr val="bg2"/>
          </a:solidFill>
        </p:grpSpPr>
        <p:sp>
          <p:nvSpPr>
            <p:cNvPr id="124" name="Oval 12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5" name="TextBox 12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26" name="Group 125"/>
          <p:cNvGrpSpPr/>
          <p:nvPr/>
        </p:nvGrpSpPr>
        <p:grpSpPr>
          <a:xfrm>
            <a:off x="5891962" y="2992001"/>
            <a:ext cx="506323" cy="506323"/>
            <a:chOff x="3733800" y="2008277"/>
            <a:chExt cx="506323" cy="506323"/>
          </a:xfrm>
          <a:solidFill>
            <a:schemeClr val="bg2"/>
          </a:solidFill>
        </p:grpSpPr>
        <p:sp>
          <p:nvSpPr>
            <p:cNvPr id="127" name="Oval 12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8" name="TextBox 127"/>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29" name="Group 128"/>
          <p:cNvGrpSpPr/>
          <p:nvPr/>
        </p:nvGrpSpPr>
        <p:grpSpPr>
          <a:xfrm>
            <a:off x="5742825" y="3509634"/>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5" name="TextBox 13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6" name="Group 135"/>
          <p:cNvGrpSpPr/>
          <p:nvPr/>
        </p:nvGrpSpPr>
        <p:grpSpPr>
          <a:xfrm>
            <a:off x="5611769" y="4015957"/>
            <a:ext cx="506323" cy="506323"/>
            <a:chOff x="3733800" y="2008277"/>
            <a:chExt cx="506323" cy="506323"/>
          </a:xfrm>
          <a:solidFill>
            <a:schemeClr val="bg2"/>
          </a:solidFill>
        </p:grpSpPr>
        <p:sp>
          <p:nvSpPr>
            <p:cNvPr id="137" name="Oval 13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8" name="TextBox 13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9" name="Group 138"/>
          <p:cNvGrpSpPr/>
          <p:nvPr/>
        </p:nvGrpSpPr>
        <p:grpSpPr>
          <a:xfrm>
            <a:off x="5434762" y="452228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2" name="Group 141"/>
          <p:cNvGrpSpPr/>
          <p:nvPr/>
        </p:nvGrpSpPr>
        <p:grpSpPr>
          <a:xfrm>
            <a:off x="5285625" y="5039913"/>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45" name="Group 144"/>
          <p:cNvGrpSpPr/>
          <p:nvPr/>
        </p:nvGrpSpPr>
        <p:grpSpPr>
          <a:xfrm>
            <a:off x="6226424" y="1985107"/>
            <a:ext cx="506323" cy="506323"/>
            <a:chOff x="3733800" y="2008277"/>
            <a:chExt cx="506323" cy="506323"/>
          </a:xfrm>
          <a:solidFill>
            <a:schemeClr val="bg2"/>
          </a:solidFill>
        </p:grpSpPr>
        <p:sp>
          <p:nvSpPr>
            <p:cNvPr id="146" name="Oval 1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7" name="TextBox 14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8" name="Group 147"/>
          <p:cNvGrpSpPr/>
          <p:nvPr/>
        </p:nvGrpSpPr>
        <p:grpSpPr>
          <a:xfrm>
            <a:off x="8327189" y="2183250"/>
            <a:ext cx="506323" cy="506323"/>
            <a:chOff x="3733800" y="2008277"/>
            <a:chExt cx="506323" cy="506323"/>
          </a:xfrm>
          <a:solidFill>
            <a:schemeClr val="bg2"/>
          </a:solidFill>
        </p:grpSpPr>
        <p:sp>
          <p:nvSpPr>
            <p:cNvPr id="149" name="Oval 1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0" name="TextBox 149"/>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51" name="Group 150"/>
          <p:cNvGrpSpPr/>
          <p:nvPr/>
        </p:nvGrpSpPr>
        <p:grpSpPr>
          <a:xfrm>
            <a:off x="7289960" y="5208677"/>
            <a:ext cx="506323" cy="506323"/>
            <a:chOff x="3733800" y="2008277"/>
            <a:chExt cx="506323" cy="506323"/>
          </a:xfrm>
          <a:solidFill>
            <a:schemeClr val="bg2"/>
          </a:solidFill>
        </p:grpSpPr>
        <p:sp>
          <p:nvSpPr>
            <p:cNvPr id="152" name="Oval 15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3" name="TextBox 15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54" name="Group 153"/>
          <p:cNvGrpSpPr/>
          <p:nvPr/>
        </p:nvGrpSpPr>
        <p:grpSpPr>
          <a:xfrm>
            <a:off x="8125575" y="2683294"/>
            <a:ext cx="506323" cy="506323"/>
            <a:chOff x="3733800" y="2008277"/>
            <a:chExt cx="506323" cy="506323"/>
          </a:xfrm>
          <a:solidFill>
            <a:schemeClr val="bg2"/>
          </a:solidFill>
        </p:grpSpPr>
        <p:sp>
          <p:nvSpPr>
            <p:cNvPr id="155" name="Oval 1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6" name="TextBox 155"/>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157" name="Group 156"/>
          <p:cNvGrpSpPr/>
          <p:nvPr/>
        </p:nvGrpSpPr>
        <p:grpSpPr>
          <a:xfrm>
            <a:off x="7976438" y="3200927"/>
            <a:ext cx="506323" cy="506323"/>
            <a:chOff x="3733800" y="2008277"/>
            <a:chExt cx="506323" cy="506323"/>
          </a:xfrm>
          <a:solidFill>
            <a:schemeClr val="bg2"/>
          </a:solidFill>
        </p:grpSpPr>
        <p:sp>
          <p:nvSpPr>
            <p:cNvPr id="158" name="Oval 15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9" name="TextBox 158"/>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0" name="Group 159"/>
          <p:cNvGrpSpPr/>
          <p:nvPr/>
        </p:nvGrpSpPr>
        <p:grpSpPr>
          <a:xfrm>
            <a:off x="7845382" y="3707250"/>
            <a:ext cx="506323" cy="506323"/>
            <a:chOff x="3733800" y="2008277"/>
            <a:chExt cx="506323" cy="506323"/>
          </a:xfrm>
          <a:solidFill>
            <a:schemeClr val="bg2"/>
          </a:solidFill>
        </p:grpSpPr>
        <p:sp>
          <p:nvSpPr>
            <p:cNvPr id="161" name="Oval 16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2" name="TextBox 16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3" name="Group 162"/>
          <p:cNvGrpSpPr/>
          <p:nvPr/>
        </p:nvGrpSpPr>
        <p:grpSpPr>
          <a:xfrm>
            <a:off x="7668375" y="4213573"/>
            <a:ext cx="506323" cy="506323"/>
            <a:chOff x="3733800" y="2008277"/>
            <a:chExt cx="506323" cy="506323"/>
          </a:xfrm>
          <a:solidFill>
            <a:schemeClr val="bg2"/>
          </a:solidFill>
        </p:grpSpPr>
        <p:sp>
          <p:nvSpPr>
            <p:cNvPr id="164" name="Oval 16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5" name="TextBox 164"/>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66" name="Group 165"/>
          <p:cNvGrpSpPr/>
          <p:nvPr/>
        </p:nvGrpSpPr>
        <p:grpSpPr>
          <a:xfrm>
            <a:off x="7519238" y="4731206"/>
            <a:ext cx="506323" cy="506323"/>
            <a:chOff x="3733800" y="2008277"/>
            <a:chExt cx="506323" cy="506323"/>
          </a:xfrm>
          <a:solidFill>
            <a:schemeClr val="bg2"/>
          </a:solidFill>
        </p:grpSpPr>
        <p:sp>
          <p:nvSpPr>
            <p:cNvPr id="167" name="Oval 1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8" name="TextBox 16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29" name="Straight Connector 228"/>
          <p:cNvCxnSpPr>
            <a:stCxn id="132" idx="5"/>
            <a:endCxn id="147" idx="0"/>
          </p:cNvCxnSpPr>
          <p:nvPr/>
        </p:nvCxnSpPr>
        <p:spPr>
          <a:xfrm>
            <a:off x="5213904" y="1642962"/>
            <a:ext cx="1264298" cy="34441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132" idx="6"/>
            <a:endCxn id="149" idx="0"/>
          </p:cNvCxnSpPr>
          <p:nvPr/>
        </p:nvCxnSpPr>
        <p:spPr>
          <a:xfrm>
            <a:off x="5288053" y="1463950"/>
            <a:ext cx="3292298" cy="71930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6302624" y="4598550"/>
            <a:ext cx="506323" cy="506323"/>
            <a:chOff x="3733800" y="2008277"/>
            <a:chExt cx="506323" cy="506323"/>
          </a:xfrm>
          <a:solidFill>
            <a:schemeClr val="bg2"/>
          </a:solidFill>
        </p:grpSpPr>
        <p:sp>
          <p:nvSpPr>
            <p:cNvPr id="240" name="Oval 23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1" name="TextBox 24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42" name="Group 241"/>
          <p:cNvGrpSpPr/>
          <p:nvPr/>
        </p:nvGrpSpPr>
        <p:grpSpPr>
          <a:xfrm>
            <a:off x="6989102" y="2590800"/>
            <a:ext cx="506323" cy="506323"/>
            <a:chOff x="3733800" y="2008277"/>
            <a:chExt cx="506323" cy="506323"/>
          </a:xfrm>
          <a:solidFill>
            <a:schemeClr val="bg2"/>
          </a:solidFill>
        </p:grpSpPr>
        <p:sp>
          <p:nvSpPr>
            <p:cNvPr id="243" name="Oval 2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4" name="TextBox 2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5" name="Group 244"/>
          <p:cNvGrpSpPr/>
          <p:nvPr/>
        </p:nvGrpSpPr>
        <p:grpSpPr>
          <a:xfrm>
            <a:off x="6858046" y="3097123"/>
            <a:ext cx="506323" cy="506323"/>
            <a:chOff x="3733800" y="2008277"/>
            <a:chExt cx="506323" cy="506323"/>
          </a:xfrm>
          <a:solidFill>
            <a:schemeClr val="bg2"/>
          </a:solidFill>
        </p:grpSpPr>
        <p:sp>
          <p:nvSpPr>
            <p:cNvPr id="246" name="Oval 2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7" name="TextBox 246"/>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8" name="Group 247"/>
          <p:cNvGrpSpPr/>
          <p:nvPr/>
        </p:nvGrpSpPr>
        <p:grpSpPr>
          <a:xfrm>
            <a:off x="6681039" y="3603446"/>
            <a:ext cx="506323" cy="506323"/>
            <a:chOff x="3733800" y="2008277"/>
            <a:chExt cx="506323" cy="506323"/>
          </a:xfrm>
          <a:solidFill>
            <a:schemeClr val="bg2"/>
          </a:solidFill>
        </p:grpSpPr>
        <p:sp>
          <p:nvSpPr>
            <p:cNvPr id="249" name="Oval 2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0" name="TextBox 249"/>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51" name="Group 250"/>
          <p:cNvGrpSpPr/>
          <p:nvPr/>
        </p:nvGrpSpPr>
        <p:grpSpPr>
          <a:xfrm>
            <a:off x="6531902" y="4121079"/>
            <a:ext cx="506323" cy="506323"/>
            <a:chOff x="3733800" y="2008277"/>
            <a:chExt cx="506323" cy="506323"/>
          </a:xfrm>
          <a:solidFill>
            <a:schemeClr val="bg2"/>
          </a:solidFill>
        </p:grpSpPr>
        <p:sp>
          <p:nvSpPr>
            <p:cNvPr id="252" name="Oval 25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3" name="TextBox 252"/>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54" name="Straight Connector 253"/>
          <p:cNvCxnSpPr>
            <a:stCxn id="146" idx="6"/>
            <a:endCxn id="243" idx="0"/>
          </p:cNvCxnSpPr>
          <p:nvPr/>
        </p:nvCxnSpPr>
        <p:spPr>
          <a:xfrm>
            <a:off x="6732747" y="2238269"/>
            <a:ext cx="509517" cy="35253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a:off x="2595855" y="3711227"/>
            <a:ext cx="506323" cy="506323"/>
            <a:chOff x="3733800" y="2008277"/>
            <a:chExt cx="506323" cy="506323"/>
          </a:xfrm>
          <a:solidFill>
            <a:schemeClr val="bg2"/>
          </a:solidFill>
        </p:grpSpPr>
        <p:sp>
          <p:nvSpPr>
            <p:cNvPr id="259" name="Oval 2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1" name="TextBox 26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62" name="Group 261"/>
          <p:cNvGrpSpPr/>
          <p:nvPr/>
        </p:nvGrpSpPr>
        <p:grpSpPr>
          <a:xfrm>
            <a:off x="3151277" y="2209800"/>
            <a:ext cx="506323" cy="506323"/>
            <a:chOff x="3733800" y="2008277"/>
            <a:chExt cx="506323" cy="506323"/>
          </a:xfrm>
          <a:solidFill>
            <a:schemeClr val="bg2"/>
          </a:solidFill>
        </p:grpSpPr>
        <p:sp>
          <p:nvSpPr>
            <p:cNvPr id="263" name="Oval 26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4" name="TextBox 26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65" name="Group 264"/>
          <p:cNvGrpSpPr/>
          <p:nvPr/>
        </p:nvGrpSpPr>
        <p:grpSpPr>
          <a:xfrm>
            <a:off x="2974270" y="2716123"/>
            <a:ext cx="506323" cy="506323"/>
            <a:chOff x="3733800" y="2008277"/>
            <a:chExt cx="506323" cy="506323"/>
          </a:xfrm>
          <a:solidFill>
            <a:schemeClr val="bg2"/>
          </a:solidFill>
        </p:grpSpPr>
        <p:sp>
          <p:nvSpPr>
            <p:cNvPr id="266" name="Oval 26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7" name="TextBox 26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68" name="Group 267"/>
          <p:cNvGrpSpPr/>
          <p:nvPr/>
        </p:nvGrpSpPr>
        <p:grpSpPr>
          <a:xfrm>
            <a:off x="2825133" y="3233756"/>
            <a:ext cx="506323" cy="506323"/>
            <a:chOff x="3733800" y="2008277"/>
            <a:chExt cx="506323" cy="506323"/>
          </a:xfrm>
          <a:solidFill>
            <a:schemeClr val="bg2"/>
          </a:solidFill>
        </p:grpSpPr>
        <p:sp>
          <p:nvSpPr>
            <p:cNvPr id="269" name="Oval 26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0" name="TextBox 26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71" name="Group 270"/>
          <p:cNvGrpSpPr/>
          <p:nvPr/>
        </p:nvGrpSpPr>
        <p:grpSpPr>
          <a:xfrm>
            <a:off x="4272255" y="3379877"/>
            <a:ext cx="506323" cy="506323"/>
            <a:chOff x="3733800" y="2008277"/>
            <a:chExt cx="506323" cy="506323"/>
          </a:xfrm>
          <a:solidFill>
            <a:schemeClr val="bg2"/>
          </a:solidFill>
        </p:grpSpPr>
        <p:sp>
          <p:nvSpPr>
            <p:cNvPr id="272" name="Oval 27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3" name="TextBox 27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80" name="Group 279"/>
          <p:cNvGrpSpPr/>
          <p:nvPr/>
        </p:nvGrpSpPr>
        <p:grpSpPr>
          <a:xfrm>
            <a:off x="4501533" y="2902406"/>
            <a:ext cx="506323" cy="506323"/>
            <a:chOff x="3733800" y="2008277"/>
            <a:chExt cx="506323" cy="506323"/>
          </a:xfrm>
          <a:solidFill>
            <a:schemeClr val="bg2"/>
          </a:solidFill>
        </p:grpSpPr>
        <p:sp>
          <p:nvSpPr>
            <p:cNvPr id="281" name="Oval 2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2" name="TextBox 28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83" name="Group 282"/>
          <p:cNvGrpSpPr/>
          <p:nvPr/>
        </p:nvGrpSpPr>
        <p:grpSpPr>
          <a:xfrm>
            <a:off x="7418477" y="3159340"/>
            <a:ext cx="506323" cy="506323"/>
            <a:chOff x="3733800" y="2008277"/>
            <a:chExt cx="506323" cy="506323"/>
          </a:xfrm>
          <a:solidFill>
            <a:schemeClr val="bg2"/>
          </a:solidFill>
        </p:grpSpPr>
        <p:sp>
          <p:nvSpPr>
            <p:cNvPr id="284" name="Oval 28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5" name="TextBox 28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86" name="Straight Connector 285"/>
          <p:cNvCxnSpPr>
            <a:stCxn id="243" idx="5"/>
          </p:cNvCxnSpPr>
          <p:nvPr/>
        </p:nvCxnSpPr>
        <p:spPr>
          <a:xfrm>
            <a:off x="7421276" y="3022974"/>
            <a:ext cx="277509" cy="15286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349260" y="2678305"/>
            <a:ext cx="304545" cy="30252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endCxn id="263" idx="7"/>
          </p:cNvCxnSpPr>
          <p:nvPr/>
        </p:nvCxnSpPr>
        <p:spPr>
          <a:xfrm flipH="1">
            <a:off x="3583451" y="2026316"/>
            <a:ext cx="457943" cy="2576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89" name="Group 288"/>
          <p:cNvGrpSpPr/>
          <p:nvPr/>
        </p:nvGrpSpPr>
        <p:grpSpPr>
          <a:xfrm>
            <a:off x="5410200" y="2438400"/>
            <a:ext cx="506323" cy="506323"/>
            <a:chOff x="3733800" y="2008277"/>
            <a:chExt cx="506323" cy="506323"/>
          </a:xfrm>
          <a:solidFill>
            <a:schemeClr val="bg2"/>
          </a:solidFill>
        </p:grpSpPr>
        <p:sp>
          <p:nvSpPr>
            <p:cNvPr id="290" name="Oval 28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91" name="TextBox 29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92" name="Straight Connector 291"/>
          <p:cNvCxnSpPr>
            <a:stCxn id="89" idx="6"/>
            <a:endCxn id="290" idx="1"/>
          </p:cNvCxnSpPr>
          <p:nvPr/>
        </p:nvCxnSpPr>
        <p:spPr>
          <a:xfrm>
            <a:off x="4544923" y="2075683"/>
            <a:ext cx="939426" cy="4368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134" name="Content Placeholder 3"/>
          <p:cNvSpPr txBox="1">
            <a:spLocks/>
          </p:cNvSpPr>
          <p:nvPr/>
        </p:nvSpPr>
        <p:spPr>
          <a:xfrm>
            <a:off x="438130" y="4175164"/>
            <a:ext cx="2209800" cy="210128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solidFill>
                  <a:srgbClr val="FF0000"/>
                </a:solidFill>
                <a:highlight>
                  <a:srgbClr val="FFFFFF"/>
                </a:highlight>
              </a:rPr>
              <a:t>Time Complexity:</a:t>
            </a:r>
          </a:p>
          <a:p>
            <a:pPr marL="0" indent="0">
              <a:buNone/>
            </a:pPr>
            <a:r>
              <a:rPr lang="en-AU" sz="1800" dirty="0" smtClean="0">
                <a:highlight>
                  <a:srgbClr val="FFFFFF"/>
                </a:highlight>
              </a:rPr>
              <a:t>Can be done in O(M) if number of leaf nodes is maintained during construction of suffix tree</a:t>
            </a:r>
          </a:p>
          <a:p>
            <a:pPr marL="0" indent="0">
              <a:buNone/>
            </a:pPr>
            <a:endParaRPr lang="en-AU" sz="1800" dirty="0" smtClean="0">
              <a:solidFill>
                <a:srgbClr val="000000"/>
              </a:solidFill>
              <a:latin typeface="CMSS10"/>
            </a:endParaRPr>
          </a:p>
        </p:txBody>
      </p:sp>
    </p:spTree>
    <p:extLst>
      <p:ext uri="{BB962C8B-B14F-4D97-AF65-F5344CB8AC3E}">
        <p14:creationId xmlns:p14="http://schemas.microsoft.com/office/powerpoint/2010/main" val="234479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Finding longest repeated substring</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4915" y="990600"/>
            <a:ext cx="3959885" cy="5076531"/>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smtClean="0">
                <a:solidFill>
                  <a:srgbClr val="000000"/>
                </a:solidFill>
                <a:latin typeface="CMSS10"/>
              </a:rPr>
              <a:t>Find the deepest node in the tree with at least two children</a:t>
            </a:r>
            <a:endParaRPr lang="en-AU" sz="1800" dirty="0">
              <a:solidFill>
                <a:srgbClr val="000000"/>
              </a:solidFill>
              <a:latin typeface="CMSS10"/>
            </a:endParaRPr>
          </a:p>
          <a:p>
            <a:pPr marL="0" indent="0">
              <a:buNone/>
            </a:pPr>
            <a:r>
              <a:rPr lang="en-AU" sz="1800" dirty="0" smtClean="0">
                <a:solidFill>
                  <a:srgbClr val="000000"/>
                </a:solidFill>
                <a:latin typeface="CMSS10"/>
              </a:rPr>
              <a:t>E.g., “re” and “</a:t>
            </a:r>
            <a:r>
              <a:rPr lang="en-AU" sz="1800" dirty="0" err="1" smtClean="0">
                <a:solidFill>
                  <a:srgbClr val="000000"/>
                </a:solidFill>
                <a:latin typeface="CMSS10"/>
              </a:rPr>
              <a:t>er</a:t>
            </a:r>
            <a:r>
              <a:rPr lang="en-AU" sz="1800" dirty="0" smtClean="0">
                <a:solidFill>
                  <a:srgbClr val="000000"/>
                </a:solidFill>
                <a:latin typeface="CMSS10"/>
              </a:rPr>
              <a:t>”</a:t>
            </a:r>
          </a:p>
          <a:p>
            <a:pPr marL="0" indent="0">
              <a:buNone/>
            </a:pPr>
            <a:endParaRPr lang="en-AU" sz="1800" dirty="0" smtClean="0">
              <a:solidFill>
                <a:srgbClr val="000000"/>
              </a:solidFill>
              <a:latin typeface="CMSS10"/>
            </a:endParaRPr>
          </a:p>
          <a:p>
            <a:endParaRPr lang="en-AU" sz="1800" dirty="0" smtClean="0">
              <a:solidFill>
                <a:srgbClr val="000000"/>
              </a:solidFill>
              <a:latin typeface="CMSS10"/>
            </a:endParaRPr>
          </a:p>
        </p:txBody>
      </p:sp>
      <p:grpSp>
        <p:nvGrpSpPr>
          <p:cNvPr id="88" name="Group 87"/>
          <p:cNvGrpSpPr/>
          <p:nvPr/>
        </p:nvGrpSpPr>
        <p:grpSpPr>
          <a:xfrm>
            <a:off x="4038600" y="1822521"/>
            <a:ext cx="506323" cy="506323"/>
            <a:chOff x="3733800" y="2008277"/>
            <a:chExt cx="506323"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92" name="Group 91"/>
          <p:cNvGrpSpPr/>
          <p:nvPr/>
        </p:nvGrpSpPr>
        <p:grpSpPr>
          <a:xfrm>
            <a:off x="3889463" y="2340154"/>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err="1" smtClean="0"/>
                <a:t>e</a:t>
              </a:r>
              <a:endParaRPr lang="en-AU" sz="2400" b="1" dirty="0"/>
            </a:p>
          </p:txBody>
        </p:sp>
      </p:grpSp>
      <p:grpSp>
        <p:nvGrpSpPr>
          <p:cNvPr id="96" name="Group 95"/>
          <p:cNvGrpSpPr/>
          <p:nvPr/>
        </p:nvGrpSpPr>
        <p:grpSpPr>
          <a:xfrm>
            <a:off x="3758407" y="2846477"/>
            <a:ext cx="506323" cy="506323"/>
            <a:chOff x="3733800" y="2008277"/>
            <a:chExt cx="506323" cy="506323"/>
          </a:xfrm>
          <a:solidFill>
            <a:schemeClr val="bg2"/>
          </a:solidFill>
        </p:grpSpPr>
        <p:sp>
          <p:nvSpPr>
            <p:cNvPr id="97" name="Oval 9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03" name="Group 102"/>
          <p:cNvGrpSpPr/>
          <p:nvPr/>
        </p:nvGrpSpPr>
        <p:grpSpPr>
          <a:xfrm>
            <a:off x="2721178" y="5871904"/>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0" name="Straight Connector 109"/>
          <p:cNvCxnSpPr>
            <a:endCxn id="90" idx="0"/>
          </p:cNvCxnSpPr>
          <p:nvPr/>
        </p:nvCxnSpPr>
        <p:spPr>
          <a:xfrm flipH="1">
            <a:off x="4264730" y="1556389"/>
            <a:ext cx="581953" cy="2684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4781730" y="1210788"/>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grpSp>
        <p:nvGrpSpPr>
          <p:cNvPr id="81" name="Group 80"/>
          <p:cNvGrpSpPr/>
          <p:nvPr/>
        </p:nvGrpSpPr>
        <p:grpSpPr>
          <a:xfrm>
            <a:off x="3556793" y="3346521"/>
            <a:ext cx="506323" cy="506323"/>
            <a:chOff x="3733800" y="2008277"/>
            <a:chExt cx="506323" cy="506323"/>
          </a:xfrm>
          <a:solidFill>
            <a:schemeClr val="bg2"/>
          </a:solidFill>
        </p:grpSpPr>
        <p:sp>
          <p:nvSpPr>
            <p:cNvPr id="82" name="Oval 8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3" name="TextBox 82"/>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84" name="Group 83"/>
          <p:cNvGrpSpPr/>
          <p:nvPr/>
        </p:nvGrpSpPr>
        <p:grpSpPr>
          <a:xfrm>
            <a:off x="3407656" y="3864154"/>
            <a:ext cx="506323" cy="506323"/>
            <a:chOff x="3733800" y="2008277"/>
            <a:chExt cx="506323" cy="506323"/>
          </a:xfrm>
          <a:solidFill>
            <a:schemeClr val="bg2"/>
          </a:solidFill>
        </p:grpSpPr>
        <p:sp>
          <p:nvSpPr>
            <p:cNvPr id="85" name="Oval 8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6" name="TextBox 85"/>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87" name="Group 86"/>
          <p:cNvGrpSpPr/>
          <p:nvPr/>
        </p:nvGrpSpPr>
        <p:grpSpPr>
          <a:xfrm>
            <a:off x="3276600" y="4370477"/>
            <a:ext cx="506323" cy="506323"/>
            <a:chOff x="3733800" y="2008277"/>
            <a:chExt cx="506323" cy="506323"/>
          </a:xfrm>
          <a:solidFill>
            <a:schemeClr val="bg2"/>
          </a:solidFill>
        </p:grpSpPr>
        <p:sp>
          <p:nvSpPr>
            <p:cNvPr id="107" name="Oval 10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8" name="TextBox 10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09" name="Group 108"/>
          <p:cNvGrpSpPr/>
          <p:nvPr/>
        </p:nvGrpSpPr>
        <p:grpSpPr>
          <a:xfrm>
            <a:off x="3099593" y="4876800"/>
            <a:ext cx="506323" cy="506323"/>
            <a:chOff x="3733800" y="2008277"/>
            <a:chExt cx="506323" cy="506323"/>
          </a:xfrm>
          <a:solidFill>
            <a:schemeClr val="bg2"/>
          </a:solidFill>
        </p:grpSpPr>
        <p:sp>
          <p:nvSpPr>
            <p:cNvPr id="111" name="Oval 11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2" name="TextBox 111"/>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13" name="Group 112"/>
          <p:cNvGrpSpPr/>
          <p:nvPr/>
        </p:nvGrpSpPr>
        <p:grpSpPr>
          <a:xfrm>
            <a:off x="2950456" y="5394433"/>
            <a:ext cx="506323" cy="506323"/>
            <a:chOff x="3733800" y="2008277"/>
            <a:chExt cx="506323" cy="506323"/>
          </a:xfrm>
          <a:solidFill>
            <a:schemeClr val="bg2"/>
          </a:solidFill>
        </p:grpSpPr>
        <p:sp>
          <p:nvSpPr>
            <p:cNvPr id="114" name="Oval 11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5" name="TextBox 11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19" name="Group 118"/>
          <p:cNvGrpSpPr/>
          <p:nvPr/>
        </p:nvGrpSpPr>
        <p:grpSpPr>
          <a:xfrm>
            <a:off x="6093576" y="2491957"/>
            <a:ext cx="506323" cy="506323"/>
            <a:chOff x="3733800" y="2008277"/>
            <a:chExt cx="506323" cy="506323"/>
          </a:xfrm>
          <a:solidFill>
            <a:schemeClr val="bg2"/>
          </a:solidFill>
        </p:grpSpPr>
        <p:sp>
          <p:nvSpPr>
            <p:cNvPr id="120" name="Oval 11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1" name="TextBox 120"/>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123" name="Group 122"/>
          <p:cNvGrpSpPr/>
          <p:nvPr/>
        </p:nvGrpSpPr>
        <p:grpSpPr>
          <a:xfrm>
            <a:off x="5103171" y="5513477"/>
            <a:ext cx="506323" cy="506323"/>
            <a:chOff x="3733800" y="2008277"/>
            <a:chExt cx="506323" cy="506323"/>
          </a:xfrm>
          <a:solidFill>
            <a:schemeClr val="bg2"/>
          </a:solidFill>
        </p:grpSpPr>
        <p:sp>
          <p:nvSpPr>
            <p:cNvPr id="124" name="Oval 12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5" name="TextBox 12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26" name="Group 125"/>
          <p:cNvGrpSpPr/>
          <p:nvPr/>
        </p:nvGrpSpPr>
        <p:grpSpPr>
          <a:xfrm>
            <a:off x="5891962" y="2992001"/>
            <a:ext cx="506323" cy="506323"/>
            <a:chOff x="3733800" y="2008277"/>
            <a:chExt cx="506323" cy="506323"/>
          </a:xfrm>
          <a:solidFill>
            <a:schemeClr val="bg2"/>
          </a:solidFill>
        </p:grpSpPr>
        <p:sp>
          <p:nvSpPr>
            <p:cNvPr id="127" name="Oval 12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8" name="TextBox 127"/>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29" name="Group 128"/>
          <p:cNvGrpSpPr/>
          <p:nvPr/>
        </p:nvGrpSpPr>
        <p:grpSpPr>
          <a:xfrm>
            <a:off x="5742825" y="3509634"/>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5" name="TextBox 13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6" name="Group 135"/>
          <p:cNvGrpSpPr/>
          <p:nvPr/>
        </p:nvGrpSpPr>
        <p:grpSpPr>
          <a:xfrm>
            <a:off x="5611769" y="4015957"/>
            <a:ext cx="506323" cy="506323"/>
            <a:chOff x="3733800" y="2008277"/>
            <a:chExt cx="506323" cy="506323"/>
          </a:xfrm>
          <a:solidFill>
            <a:schemeClr val="bg2"/>
          </a:solidFill>
        </p:grpSpPr>
        <p:sp>
          <p:nvSpPr>
            <p:cNvPr id="137" name="Oval 13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8" name="TextBox 13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9" name="Group 138"/>
          <p:cNvGrpSpPr/>
          <p:nvPr/>
        </p:nvGrpSpPr>
        <p:grpSpPr>
          <a:xfrm>
            <a:off x="5434762" y="452228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2" name="Group 141"/>
          <p:cNvGrpSpPr/>
          <p:nvPr/>
        </p:nvGrpSpPr>
        <p:grpSpPr>
          <a:xfrm>
            <a:off x="5285625" y="5039913"/>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45" name="Group 144"/>
          <p:cNvGrpSpPr/>
          <p:nvPr/>
        </p:nvGrpSpPr>
        <p:grpSpPr>
          <a:xfrm>
            <a:off x="6226424" y="1985107"/>
            <a:ext cx="506323" cy="506323"/>
            <a:chOff x="3733800" y="2008277"/>
            <a:chExt cx="506323" cy="506323"/>
          </a:xfrm>
          <a:solidFill>
            <a:schemeClr val="bg2"/>
          </a:solidFill>
        </p:grpSpPr>
        <p:sp>
          <p:nvSpPr>
            <p:cNvPr id="146" name="Oval 1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7" name="TextBox 14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8" name="Group 147"/>
          <p:cNvGrpSpPr/>
          <p:nvPr/>
        </p:nvGrpSpPr>
        <p:grpSpPr>
          <a:xfrm>
            <a:off x="8327189" y="2183250"/>
            <a:ext cx="506323" cy="506323"/>
            <a:chOff x="3733800" y="2008277"/>
            <a:chExt cx="506323" cy="506323"/>
          </a:xfrm>
          <a:solidFill>
            <a:schemeClr val="bg2"/>
          </a:solidFill>
        </p:grpSpPr>
        <p:sp>
          <p:nvSpPr>
            <p:cNvPr id="149" name="Oval 1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0" name="TextBox 149"/>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51" name="Group 150"/>
          <p:cNvGrpSpPr/>
          <p:nvPr/>
        </p:nvGrpSpPr>
        <p:grpSpPr>
          <a:xfrm>
            <a:off x="7289960" y="5208677"/>
            <a:ext cx="506323" cy="506323"/>
            <a:chOff x="3733800" y="2008277"/>
            <a:chExt cx="506323" cy="506323"/>
          </a:xfrm>
          <a:solidFill>
            <a:schemeClr val="bg2"/>
          </a:solidFill>
        </p:grpSpPr>
        <p:sp>
          <p:nvSpPr>
            <p:cNvPr id="152" name="Oval 15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3" name="TextBox 15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54" name="Group 153"/>
          <p:cNvGrpSpPr/>
          <p:nvPr/>
        </p:nvGrpSpPr>
        <p:grpSpPr>
          <a:xfrm>
            <a:off x="8125575" y="2683294"/>
            <a:ext cx="506323" cy="506323"/>
            <a:chOff x="3733800" y="2008277"/>
            <a:chExt cx="506323" cy="506323"/>
          </a:xfrm>
          <a:solidFill>
            <a:schemeClr val="bg2"/>
          </a:solidFill>
        </p:grpSpPr>
        <p:sp>
          <p:nvSpPr>
            <p:cNvPr id="155" name="Oval 1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6" name="TextBox 155"/>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157" name="Group 156"/>
          <p:cNvGrpSpPr/>
          <p:nvPr/>
        </p:nvGrpSpPr>
        <p:grpSpPr>
          <a:xfrm>
            <a:off x="7976438" y="3200927"/>
            <a:ext cx="506323" cy="506323"/>
            <a:chOff x="3733800" y="2008277"/>
            <a:chExt cx="506323" cy="506323"/>
          </a:xfrm>
          <a:solidFill>
            <a:schemeClr val="bg2"/>
          </a:solidFill>
        </p:grpSpPr>
        <p:sp>
          <p:nvSpPr>
            <p:cNvPr id="158" name="Oval 15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9" name="TextBox 158"/>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0" name="Group 159"/>
          <p:cNvGrpSpPr/>
          <p:nvPr/>
        </p:nvGrpSpPr>
        <p:grpSpPr>
          <a:xfrm>
            <a:off x="7845382" y="3707250"/>
            <a:ext cx="506323" cy="506323"/>
            <a:chOff x="3733800" y="2008277"/>
            <a:chExt cx="506323" cy="506323"/>
          </a:xfrm>
          <a:solidFill>
            <a:schemeClr val="bg2"/>
          </a:solidFill>
        </p:grpSpPr>
        <p:sp>
          <p:nvSpPr>
            <p:cNvPr id="161" name="Oval 16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2" name="TextBox 16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3" name="Group 162"/>
          <p:cNvGrpSpPr/>
          <p:nvPr/>
        </p:nvGrpSpPr>
        <p:grpSpPr>
          <a:xfrm>
            <a:off x="7668375" y="4213573"/>
            <a:ext cx="506323" cy="506323"/>
            <a:chOff x="3733800" y="2008277"/>
            <a:chExt cx="506323" cy="506323"/>
          </a:xfrm>
          <a:solidFill>
            <a:schemeClr val="bg2"/>
          </a:solidFill>
        </p:grpSpPr>
        <p:sp>
          <p:nvSpPr>
            <p:cNvPr id="164" name="Oval 16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5" name="TextBox 164"/>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66" name="Group 165"/>
          <p:cNvGrpSpPr/>
          <p:nvPr/>
        </p:nvGrpSpPr>
        <p:grpSpPr>
          <a:xfrm>
            <a:off x="7519238" y="4731206"/>
            <a:ext cx="506323" cy="506323"/>
            <a:chOff x="3733800" y="2008277"/>
            <a:chExt cx="506323" cy="506323"/>
          </a:xfrm>
          <a:solidFill>
            <a:schemeClr val="bg2"/>
          </a:solidFill>
        </p:grpSpPr>
        <p:sp>
          <p:nvSpPr>
            <p:cNvPr id="167" name="Oval 1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8" name="TextBox 16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29" name="Straight Connector 228"/>
          <p:cNvCxnSpPr>
            <a:stCxn id="132" idx="5"/>
            <a:endCxn id="147" idx="0"/>
          </p:cNvCxnSpPr>
          <p:nvPr/>
        </p:nvCxnSpPr>
        <p:spPr>
          <a:xfrm>
            <a:off x="5213904" y="1642962"/>
            <a:ext cx="1264298" cy="34441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132" idx="6"/>
            <a:endCxn id="149" idx="0"/>
          </p:cNvCxnSpPr>
          <p:nvPr/>
        </p:nvCxnSpPr>
        <p:spPr>
          <a:xfrm>
            <a:off x="5288053" y="1463950"/>
            <a:ext cx="3292298" cy="71930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6302624" y="4598550"/>
            <a:ext cx="506323" cy="506323"/>
            <a:chOff x="3733800" y="2008277"/>
            <a:chExt cx="506323" cy="506323"/>
          </a:xfrm>
          <a:solidFill>
            <a:schemeClr val="bg2"/>
          </a:solidFill>
        </p:grpSpPr>
        <p:sp>
          <p:nvSpPr>
            <p:cNvPr id="240" name="Oval 23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1" name="TextBox 24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42" name="Group 241"/>
          <p:cNvGrpSpPr/>
          <p:nvPr/>
        </p:nvGrpSpPr>
        <p:grpSpPr>
          <a:xfrm>
            <a:off x="6989102" y="2590800"/>
            <a:ext cx="506323" cy="506323"/>
            <a:chOff x="3733800" y="2008277"/>
            <a:chExt cx="506323" cy="506323"/>
          </a:xfrm>
          <a:solidFill>
            <a:schemeClr val="bg2"/>
          </a:solidFill>
        </p:grpSpPr>
        <p:sp>
          <p:nvSpPr>
            <p:cNvPr id="243" name="Oval 2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4" name="TextBox 2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5" name="Group 244"/>
          <p:cNvGrpSpPr/>
          <p:nvPr/>
        </p:nvGrpSpPr>
        <p:grpSpPr>
          <a:xfrm>
            <a:off x="6858046" y="3097123"/>
            <a:ext cx="506323" cy="506323"/>
            <a:chOff x="3733800" y="2008277"/>
            <a:chExt cx="506323" cy="506323"/>
          </a:xfrm>
          <a:solidFill>
            <a:schemeClr val="bg2"/>
          </a:solidFill>
        </p:grpSpPr>
        <p:sp>
          <p:nvSpPr>
            <p:cNvPr id="246" name="Oval 2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7" name="TextBox 246"/>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8" name="Group 247"/>
          <p:cNvGrpSpPr/>
          <p:nvPr/>
        </p:nvGrpSpPr>
        <p:grpSpPr>
          <a:xfrm>
            <a:off x="6681039" y="3603446"/>
            <a:ext cx="506323" cy="506323"/>
            <a:chOff x="3733800" y="2008277"/>
            <a:chExt cx="506323" cy="506323"/>
          </a:xfrm>
          <a:solidFill>
            <a:schemeClr val="bg2"/>
          </a:solidFill>
        </p:grpSpPr>
        <p:sp>
          <p:nvSpPr>
            <p:cNvPr id="249" name="Oval 2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0" name="TextBox 249"/>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51" name="Group 250"/>
          <p:cNvGrpSpPr/>
          <p:nvPr/>
        </p:nvGrpSpPr>
        <p:grpSpPr>
          <a:xfrm>
            <a:off x="6531902" y="4121079"/>
            <a:ext cx="506323" cy="506323"/>
            <a:chOff x="3733800" y="2008277"/>
            <a:chExt cx="506323" cy="506323"/>
          </a:xfrm>
          <a:solidFill>
            <a:schemeClr val="bg2"/>
          </a:solidFill>
        </p:grpSpPr>
        <p:sp>
          <p:nvSpPr>
            <p:cNvPr id="252" name="Oval 25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3" name="TextBox 252"/>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54" name="Straight Connector 253"/>
          <p:cNvCxnSpPr>
            <a:stCxn id="146" idx="6"/>
            <a:endCxn id="243" idx="0"/>
          </p:cNvCxnSpPr>
          <p:nvPr/>
        </p:nvCxnSpPr>
        <p:spPr>
          <a:xfrm>
            <a:off x="6732747" y="2238269"/>
            <a:ext cx="509517" cy="35253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a:off x="2595855" y="3711227"/>
            <a:ext cx="506323" cy="506323"/>
            <a:chOff x="3733800" y="2008277"/>
            <a:chExt cx="506323" cy="506323"/>
          </a:xfrm>
          <a:solidFill>
            <a:schemeClr val="bg2"/>
          </a:solidFill>
        </p:grpSpPr>
        <p:sp>
          <p:nvSpPr>
            <p:cNvPr id="259" name="Oval 2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1" name="TextBox 26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62" name="Group 261"/>
          <p:cNvGrpSpPr/>
          <p:nvPr/>
        </p:nvGrpSpPr>
        <p:grpSpPr>
          <a:xfrm>
            <a:off x="3151277" y="2209800"/>
            <a:ext cx="506323" cy="506323"/>
            <a:chOff x="3733800" y="2008277"/>
            <a:chExt cx="506323" cy="506323"/>
          </a:xfrm>
          <a:solidFill>
            <a:schemeClr val="bg2"/>
          </a:solidFill>
        </p:grpSpPr>
        <p:sp>
          <p:nvSpPr>
            <p:cNvPr id="263" name="Oval 26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4" name="TextBox 26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65" name="Group 264"/>
          <p:cNvGrpSpPr/>
          <p:nvPr/>
        </p:nvGrpSpPr>
        <p:grpSpPr>
          <a:xfrm>
            <a:off x="2974270" y="2716123"/>
            <a:ext cx="506323" cy="506323"/>
            <a:chOff x="3733800" y="2008277"/>
            <a:chExt cx="506323" cy="506323"/>
          </a:xfrm>
          <a:solidFill>
            <a:schemeClr val="bg2"/>
          </a:solidFill>
        </p:grpSpPr>
        <p:sp>
          <p:nvSpPr>
            <p:cNvPr id="266" name="Oval 26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7" name="TextBox 26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68" name="Group 267"/>
          <p:cNvGrpSpPr/>
          <p:nvPr/>
        </p:nvGrpSpPr>
        <p:grpSpPr>
          <a:xfrm>
            <a:off x="2825133" y="3233756"/>
            <a:ext cx="506323" cy="506323"/>
            <a:chOff x="3733800" y="2008277"/>
            <a:chExt cx="506323" cy="506323"/>
          </a:xfrm>
          <a:solidFill>
            <a:schemeClr val="bg2"/>
          </a:solidFill>
        </p:grpSpPr>
        <p:sp>
          <p:nvSpPr>
            <p:cNvPr id="269" name="Oval 26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0" name="TextBox 26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71" name="Group 270"/>
          <p:cNvGrpSpPr/>
          <p:nvPr/>
        </p:nvGrpSpPr>
        <p:grpSpPr>
          <a:xfrm>
            <a:off x="4272255" y="3379877"/>
            <a:ext cx="506323" cy="506323"/>
            <a:chOff x="3733800" y="2008277"/>
            <a:chExt cx="506323" cy="506323"/>
          </a:xfrm>
          <a:solidFill>
            <a:schemeClr val="bg2"/>
          </a:solidFill>
        </p:grpSpPr>
        <p:sp>
          <p:nvSpPr>
            <p:cNvPr id="272" name="Oval 27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3" name="TextBox 27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80" name="Group 279"/>
          <p:cNvGrpSpPr/>
          <p:nvPr/>
        </p:nvGrpSpPr>
        <p:grpSpPr>
          <a:xfrm>
            <a:off x="4501533" y="2902406"/>
            <a:ext cx="506323" cy="506323"/>
            <a:chOff x="3733800" y="2008277"/>
            <a:chExt cx="506323" cy="506323"/>
          </a:xfrm>
          <a:solidFill>
            <a:schemeClr val="bg2"/>
          </a:solidFill>
        </p:grpSpPr>
        <p:sp>
          <p:nvSpPr>
            <p:cNvPr id="281" name="Oval 2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2" name="TextBox 28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83" name="Group 282"/>
          <p:cNvGrpSpPr/>
          <p:nvPr/>
        </p:nvGrpSpPr>
        <p:grpSpPr>
          <a:xfrm>
            <a:off x="7418477" y="3159340"/>
            <a:ext cx="506323" cy="506323"/>
            <a:chOff x="3733800" y="2008277"/>
            <a:chExt cx="506323" cy="506323"/>
          </a:xfrm>
          <a:solidFill>
            <a:schemeClr val="bg2"/>
          </a:solidFill>
        </p:grpSpPr>
        <p:sp>
          <p:nvSpPr>
            <p:cNvPr id="284" name="Oval 28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5" name="TextBox 28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86" name="Straight Connector 285"/>
          <p:cNvCxnSpPr>
            <a:stCxn id="243" idx="5"/>
          </p:cNvCxnSpPr>
          <p:nvPr/>
        </p:nvCxnSpPr>
        <p:spPr>
          <a:xfrm>
            <a:off x="7421276" y="3022974"/>
            <a:ext cx="277509" cy="15286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349260" y="2678305"/>
            <a:ext cx="304545" cy="30252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endCxn id="263" idx="7"/>
          </p:cNvCxnSpPr>
          <p:nvPr/>
        </p:nvCxnSpPr>
        <p:spPr>
          <a:xfrm flipH="1">
            <a:off x="3583451" y="2026316"/>
            <a:ext cx="457943" cy="2576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89" name="Group 288"/>
          <p:cNvGrpSpPr/>
          <p:nvPr/>
        </p:nvGrpSpPr>
        <p:grpSpPr>
          <a:xfrm>
            <a:off x="5410200" y="2438400"/>
            <a:ext cx="506323" cy="506323"/>
            <a:chOff x="3733800" y="2008277"/>
            <a:chExt cx="506323" cy="506323"/>
          </a:xfrm>
          <a:solidFill>
            <a:schemeClr val="bg2"/>
          </a:solidFill>
        </p:grpSpPr>
        <p:sp>
          <p:nvSpPr>
            <p:cNvPr id="290" name="Oval 28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91" name="TextBox 29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92" name="Straight Connector 291"/>
          <p:cNvCxnSpPr>
            <a:stCxn id="89" idx="6"/>
            <a:endCxn id="290" idx="1"/>
          </p:cNvCxnSpPr>
          <p:nvPr/>
        </p:nvCxnSpPr>
        <p:spPr>
          <a:xfrm>
            <a:off x="4544923" y="2075683"/>
            <a:ext cx="939426" cy="4368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5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Space complexity of suffix 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4915" y="990600"/>
            <a:ext cx="3959885" cy="5076531"/>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smtClean="0">
                <a:solidFill>
                  <a:srgbClr val="000000"/>
                </a:solidFill>
                <a:latin typeface="CMSS10"/>
              </a:rPr>
              <a:t>Let M be the size of the string for which suffix tree is constructed</a:t>
            </a:r>
          </a:p>
          <a:p>
            <a:pPr marL="0" indent="0">
              <a:buNone/>
            </a:pPr>
            <a:r>
              <a:rPr lang="en-AU" sz="1800" dirty="0" smtClean="0">
                <a:solidFill>
                  <a:srgbClr val="FF0000"/>
                </a:solidFill>
                <a:latin typeface="CMSS10"/>
              </a:rPr>
              <a:t>Naïve representation:</a:t>
            </a:r>
          </a:p>
          <a:p>
            <a:r>
              <a:rPr lang="en-AU" sz="1800" dirty="0">
                <a:solidFill>
                  <a:srgbClr val="000000"/>
                </a:solidFill>
                <a:latin typeface="CMSS10"/>
              </a:rPr>
              <a:t>#</a:t>
            </a:r>
            <a:r>
              <a:rPr lang="en-AU" sz="1800" dirty="0" smtClean="0">
                <a:solidFill>
                  <a:srgbClr val="000000"/>
                </a:solidFill>
                <a:latin typeface="CMSS10"/>
              </a:rPr>
              <a:t> number of suffixes: O(M)</a:t>
            </a:r>
          </a:p>
          <a:p>
            <a:r>
              <a:rPr lang="en-AU" sz="1800" dirty="0" smtClean="0">
                <a:solidFill>
                  <a:srgbClr val="000000"/>
                </a:solidFill>
                <a:latin typeface="CMSS10"/>
              </a:rPr>
              <a:t>Cost for each suffix is </a:t>
            </a:r>
          </a:p>
          <a:p>
            <a:pPr marL="0" indent="0">
              <a:buNone/>
            </a:pPr>
            <a:r>
              <a:rPr lang="en-AU" sz="1800" dirty="0" smtClean="0">
                <a:solidFill>
                  <a:srgbClr val="000000"/>
                </a:solidFill>
                <a:latin typeface="CMSS10"/>
              </a:rPr>
              <a:t>linear to its size</a:t>
            </a:r>
          </a:p>
          <a:p>
            <a:pPr marL="0" indent="0">
              <a:buNone/>
            </a:pPr>
            <a:r>
              <a:rPr lang="en-AU" sz="1800" dirty="0" smtClean="0">
                <a:solidFill>
                  <a:srgbClr val="000000"/>
                </a:solidFill>
                <a:latin typeface="CMSS10"/>
              </a:rPr>
              <a:t>Total space cost: O(M</a:t>
            </a:r>
            <a:r>
              <a:rPr lang="en-AU" sz="1800" baseline="30000" dirty="0" smtClean="0">
                <a:solidFill>
                  <a:srgbClr val="000000"/>
                </a:solidFill>
                <a:latin typeface="CMSS10"/>
              </a:rPr>
              <a:t>2</a:t>
            </a:r>
            <a:r>
              <a:rPr lang="en-AU" sz="1800" dirty="0" smtClean="0">
                <a:solidFill>
                  <a:srgbClr val="000000"/>
                </a:solidFill>
                <a:latin typeface="CMSS10"/>
              </a:rPr>
              <a:t>) </a:t>
            </a:r>
          </a:p>
          <a:p>
            <a:pPr marL="0" indent="0">
              <a:buNone/>
            </a:pPr>
            <a:endParaRPr lang="en-AU" sz="1800" dirty="0" smtClean="0">
              <a:solidFill>
                <a:srgbClr val="000000"/>
              </a:solidFill>
              <a:latin typeface="CMSS10"/>
            </a:endParaRPr>
          </a:p>
          <a:p>
            <a:endParaRPr lang="en-AU" sz="1800" dirty="0" smtClean="0">
              <a:solidFill>
                <a:srgbClr val="000000"/>
              </a:solidFill>
              <a:latin typeface="CMSS10"/>
            </a:endParaRPr>
          </a:p>
        </p:txBody>
      </p:sp>
      <p:grpSp>
        <p:nvGrpSpPr>
          <p:cNvPr id="88" name="Group 87"/>
          <p:cNvGrpSpPr/>
          <p:nvPr/>
        </p:nvGrpSpPr>
        <p:grpSpPr>
          <a:xfrm>
            <a:off x="4038600" y="1822521"/>
            <a:ext cx="506323" cy="506323"/>
            <a:chOff x="3733800" y="2008277"/>
            <a:chExt cx="506323"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92" name="Group 91"/>
          <p:cNvGrpSpPr/>
          <p:nvPr/>
        </p:nvGrpSpPr>
        <p:grpSpPr>
          <a:xfrm>
            <a:off x="3889463" y="2340154"/>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err="1" smtClean="0"/>
                <a:t>e</a:t>
              </a:r>
              <a:endParaRPr lang="en-AU" sz="2400" b="1" dirty="0"/>
            </a:p>
          </p:txBody>
        </p:sp>
      </p:grpSp>
      <p:grpSp>
        <p:nvGrpSpPr>
          <p:cNvPr id="96" name="Group 95"/>
          <p:cNvGrpSpPr/>
          <p:nvPr/>
        </p:nvGrpSpPr>
        <p:grpSpPr>
          <a:xfrm>
            <a:off x="3758407" y="2846477"/>
            <a:ext cx="506323" cy="506323"/>
            <a:chOff x="3733800" y="2008277"/>
            <a:chExt cx="506323" cy="506323"/>
          </a:xfrm>
          <a:solidFill>
            <a:schemeClr val="bg2"/>
          </a:solidFill>
        </p:grpSpPr>
        <p:sp>
          <p:nvSpPr>
            <p:cNvPr id="97" name="Oval 9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03" name="Group 102"/>
          <p:cNvGrpSpPr/>
          <p:nvPr/>
        </p:nvGrpSpPr>
        <p:grpSpPr>
          <a:xfrm>
            <a:off x="2721178" y="5871904"/>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0" name="Straight Connector 109"/>
          <p:cNvCxnSpPr>
            <a:endCxn id="90" idx="0"/>
          </p:cNvCxnSpPr>
          <p:nvPr/>
        </p:nvCxnSpPr>
        <p:spPr>
          <a:xfrm flipH="1">
            <a:off x="4264730" y="1556389"/>
            <a:ext cx="581953" cy="2684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4781730" y="1210788"/>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grpSp>
        <p:nvGrpSpPr>
          <p:cNvPr id="81" name="Group 80"/>
          <p:cNvGrpSpPr/>
          <p:nvPr/>
        </p:nvGrpSpPr>
        <p:grpSpPr>
          <a:xfrm>
            <a:off x="3556793" y="3346521"/>
            <a:ext cx="506323" cy="506323"/>
            <a:chOff x="3733800" y="2008277"/>
            <a:chExt cx="506323" cy="506323"/>
          </a:xfrm>
          <a:solidFill>
            <a:schemeClr val="bg2"/>
          </a:solidFill>
        </p:grpSpPr>
        <p:sp>
          <p:nvSpPr>
            <p:cNvPr id="82" name="Oval 8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3" name="TextBox 82"/>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84" name="Group 83"/>
          <p:cNvGrpSpPr/>
          <p:nvPr/>
        </p:nvGrpSpPr>
        <p:grpSpPr>
          <a:xfrm>
            <a:off x="3407656" y="3864154"/>
            <a:ext cx="506323" cy="506323"/>
            <a:chOff x="3733800" y="2008277"/>
            <a:chExt cx="506323" cy="506323"/>
          </a:xfrm>
          <a:solidFill>
            <a:schemeClr val="bg2"/>
          </a:solidFill>
        </p:grpSpPr>
        <p:sp>
          <p:nvSpPr>
            <p:cNvPr id="85" name="Oval 8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6" name="TextBox 85"/>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87" name="Group 86"/>
          <p:cNvGrpSpPr/>
          <p:nvPr/>
        </p:nvGrpSpPr>
        <p:grpSpPr>
          <a:xfrm>
            <a:off x="3276600" y="4370477"/>
            <a:ext cx="506323" cy="506323"/>
            <a:chOff x="3733800" y="2008277"/>
            <a:chExt cx="506323" cy="506323"/>
          </a:xfrm>
          <a:solidFill>
            <a:schemeClr val="bg2"/>
          </a:solidFill>
        </p:grpSpPr>
        <p:sp>
          <p:nvSpPr>
            <p:cNvPr id="107" name="Oval 10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8" name="TextBox 10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09" name="Group 108"/>
          <p:cNvGrpSpPr/>
          <p:nvPr/>
        </p:nvGrpSpPr>
        <p:grpSpPr>
          <a:xfrm>
            <a:off x="3099593" y="4876800"/>
            <a:ext cx="506323" cy="506323"/>
            <a:chOff x="3733800" y="2008277"/>
            <a:chExt cx="506323" cy="506323"/>
          </a:xfrm>
          <a:solidFill>
            <a:schemeClr val="bg2"/>
          </a:solidFill>
        </p:grpSpPr>
        <p:sp>
          <p:nvSpPr>
            <p:cNvPr id="111" name="Oval 11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2" name="TextBox 111"/>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13" name="Group 112"/>
          <p:cNvGrpSpPr/>
          <p:nvPr/>
        </p:nvGrpSpPr>
        <p:grpSpPr>
          <a:xfrm>
            <a:off x="2950456" y="5394433"/>
            <a:ext cx="506323" cy="506323"/>
            <a:chOff x="3733800" y="2008277"/>
            <a:chExt cx="506323" cy="506323"/>
          </a:xfrm>
          <a:solidFill>
            <a:schemeClr val="bg2"/>
          </a:solidFill>
        </p:grpSpPr>
        <p:sp>
          <p:nvSpPr>
            <p:cNvPr id="114" name="Oval 11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5" name="TextBox 11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19" name="Group 118"/>
          <p:cNvGrpSpPr/>
          <p:nvPr/>
        </p:nvGrpSpPr>
        <p:grpSpPr>
          <a:xfrm>
            <a:off x="6093576" y="2491957"/>
            <a:ext cx="506323" cy="506323"/>
            <a:chOff x="3733800" y="2008277"/>
            <a:chExt cx="506323" cy="506323"/>
          </a:xfrm>
          <a:solidFill>
            <a:schemeClr val="bg2"/>
          </a:solidFill>
        </p:grpSpPr>
        <p:sp>
          <p:nvSpPr>
            <p:cNvPr id="120" name="Oval 11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1" name="TextBox 120"/>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123" name="Group 122"/>
          <p:cNvGrpSpPr/>
          <p:nvPr/>
        </p:nvGrpSpPr>
        <p:grpSpPr>
          <a:xfrm>
            <a:off x="5103171" y="5513477"/>
            <a:ext cx="506323" cy="506323"/>
            <a:chOff x="3733800" y="2008277"/>
            <a:chExt cx="506323" cy="506323"/>
          </a:xfrm>
          <a:solidFill>
            <a:schemeClr val="bg2"/>
          </a:solidFill>
        </p:grpSpPr>
        <p:sp>
          <p:nvSpPr>
            <p:cNvPr id="124" name="Oval 12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5" name="TextBox 12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26" name="Group 125"/>
          <p:cNvGrpSpPr/>
          <p:nvPr/>
        </p:nvGrpSpPr>
        <p:grpSpPr>
          <a:xfrm>
            <a:off x="5891962" y="2992001"/>
            <a:ext cx="506323" cy="506323"/>
            <a:chOff x="3733800" y="2008277"/>
            <a:chExt cx="506323" cy="506323"/>
          </a:xfrm>
          <a:solidFill>
            <a:schemeClr val="bg2"/>
          </a:solidFill>
        </p:grpSpPr>
        <p:sp>
          <p:nvSpPr>
            <p:cNvPr id="127" name="Oval 12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8" name="TextBox 127"/>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29" name="Group 128"/>
          <p:cNvGrpSpPr/>
          <p:nvPr/>
        </p:nvGrpSpPr>
        <p:grpSpPr>
          <a:xfrm>
            <a:off x="5742825" y="3509634"/>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5" name="TextBox 13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6" name="Group 135"/>
          <p:cNvGrpSpPr/>
          <p:nvPr/>
        </p:nvGrpSpPr>
        <p:grpSpPr>
          <a:xfrm>
            <a:off x="5611769" y="4015957"/>
            <a:ext cx="506323" cy="506323"/>
            <a:chOff x="3733800" y="2008277"/>
            <a:chExt cx="506323" cy="506323"/>
          </a:xfrm>
          <a:solidFill>
            <a:schemeClr val="bg2"/>
          </a:solidFill>
        </p:grpSpPr>
        <p:sp>
          <p:nvSpPr>
            <p:cNvPr id="137" name="Oval 13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8" name="TextBox 13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9" name="Group 138"/>
          <p:cNvGrpSpPr/>
          <p:nvPr/>
        </p:nvGrpSpPr>
        <p:grpSpPr>
          <a:xfrm>
            <a:off x="5434762" y="452228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2" name="Group 141"/>
          <p:cNvGrpSpPr/>
          <p:nvPr/>
        </p:nvGrpSpPr>
        <p:grpSpPr>
          <a:xfrm>
            <a:off x="5285625" y="5039913"/>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45" name="Group 144"/>
          <p:cNvGrpSpPr/>
          <p:nvPr/>
        </p:nvGrpSpPr>
        <p:grpSpPr>
          <a:xfrm>
            <a:off x="6226424" y="1985107"/>
            <a:ext cx="506323" cy="506323"/>
            <a:chOff x="3733800" y="2008277"/>
            <a:chExt cx="506323" cy="506323"/>
          </a:xfrm>
          <a:solidFill>
            <a:schemeClr val="bg2"/>
          </a:solidFill>
        </p:grpSpPr>
        <p:sp>
          <p:nvSpPr>
            <p:cNvPr id="146" name="Oval 1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7" name="TextBox 14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8" name="Group 147"/>
          <p:cNvGrpSpPr/>
          <p:nvPr/>
        </p:nvGrpSpPr>
        <p:grpSpPr>
          <a:xfrm>
            <a:off x="8327189" y="2183250"/>
            <a:ext cx="506323" cy="506323"/>
            <a:chOff x="3733800" y="2008277"/>
            <a:chExt cx="506323" cy="506323"/>
          </a:xfrm>
          <a:solidFill>
            <a:schemeClr val="bg2"/>
          </a:solidFill>
        </p:grpSpPr>
        <p:sp>
          <p:nvSpPr>
            <p:cNvPr id="149" name="Oval 1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0" name="TextBox 149"/>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51" name="Group 150"/>
          <p:cNvGrpSpPr/>
          <p:nvPr/>
        </p:nvGrpSpPr>
        <p:grpSpPr>
          <a:xfrm>
            <a:off x="7289960" y="5208677"/>
            <a:ext cx="506323" cy="506323"/>
            <a:chOff x="3733800" y="2008277"/>
            <a:chExt cx="506323" cy="506323"/>
          </a:xfrm>
          <a:solidFill>
            <a:schemeClr val="bg2"/>
          </a:solidFill>
        </p:grpSpPr>
        <p:sp>
          <p:nvSpPr>
            <p:cNvPr id="152" name="Oval 15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3" name="TextBox 15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54" name="Group 153"/>
          <p:cNvGrpSpPr/>
          <p:nvPr/>
        </p:nvGrpSpPr>
        <p:grpSpPr>
          <a:xfrm>
            <a:off x="8125575" y="2683294"/>
            <a:ext cx="506323" cy="506323"/>
            <a:chOff x="3733800" y="2008277"/>
            <a:chExt cx="506323" cy="506323"/>
          </a:xfrm>
          <a:solidFill>
            <a:schemeClr val="bg2"/>
          </a:solidFill>
        </p:grpSpPr>
        <p:sp>
          <p:nvSpPr>
            <p:cNvPr id="155" name="Oval 1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6" name="TextBox 155"/>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157" name="Group 156"/>
          <p:cNvGrpSpPr/>
          <p:nvPr/>
        </p:nvGrpSpPr>
        <p:grpSpPr>
          <a:xfrm>
            <a:off x="7976438" y="3200927"/>
            <a:ext cx="506323" cy="506323"/>
            <a:chOff x="3733800" y="2008277"/>
            <a:chExt cx="506323" cy="506323"/>
          </a:xfrm>
          <a:solidFill>
            <a:schemeClr val="bg2"/>
          </a:solidFill>
        </p:grpSpPr>
        <p:sp>
          <p:nvSpPr>
            <p:cNvPr id="158" name="Oval 15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9" name="TextBox 158"/>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0" name="Group 159"/>
          <p:cNvGrpSpPr/>
          <p:nvPr/>
        </p:nvGrpSpPr>
        <p:grpSpPr>
          <a:xfrm>
            <a:off x="7845382" y="3707250"/>
            <a:ext cx="506323" cy="506323"/>
            <a:chOff x="3733800" y="2008277"/>
            <a:chExt cx="506323" cy="506323"/>
          </a:xfrm>
          <a:solidFill>
            <a:schemeClr val="bg2"/>
          </a:solidFill>
        </p:grpSpPr>
        <p:sp>
          <p:nvSpPr>
            <p:cNvPr id="161" name="Oval 16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2" name="TextBox 16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3" name="Group 162"/>
          <p:cNvGrpSpPr/>
          <p:nvPr/>
        </p:nvGrpSpPr>
        <p:grpSpPr>
          <a:xfrm>
            <a:off x="7668375" y="4213573"/>
            <a:ext cx="506323" cy="506323"/>
            <a:chOff x="3733800" y="2008277"/>
            <a:chExt cx="506323" cy="506323"/>
          </a:xfrm>
          <a:solidFill>
            <a:schemeClr val="bg2"/>
          </a:solidFill>
        </p:grpSpPr>
        <p:sp>
          <p:nvSpPr>
            <p:cNvPr id="164" name="Oval 16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5" name="TextBox 164"/>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66" name="Group 165"/>
          <p:cNvGrpSpPr/>
          <p:nvPr/>
        </p:nvGrpSpPr>
        <p:grpSpPr>
          <a:xfrm>
            <a:off x="7519238" y="4731206"/>
            <a:ext cx="506323" cy="506323"/>
            <a:chOff x="3733800" y="2008277"/>
            <a:chExt cx="506323" cy="506323"/>
          </a:xfrm>
          <a:solidFill>
            <a:schemeClr val="bg2"/>
          </a:solidFill>
        </p:grpSpPr>
        <p:sp>
          <p:nvSpPr>
            <p:cNvPr id="167" name="Oval 1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8" name="TextBox 16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29" name="Straight Connector 228"/>
          <p:cNvCxnSpPr>
            <a:stCxn id="132" idx="5"/>
            <a:endCxn id="147" idx="0"/>
          </p:cNvCxnSpPr>
          <p:nvPr/>
        </p:nvCxnSpPr>
        <p:spPr>
          <a:xfrm>
            <a:off x="5213904" y="1642962"/>
            <a:ext cx="1264298" cy="34441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132" idx="6"/>
            <a:endCxn id="149" idx="0"/>
          </p:cNvCxnSpPr>
          <p:nvPr/>
        </p:nvCxnSpPr>
        <p:spPr>
          <a:xfrm>
            <a:off x="5288053" y="1463950"/>
            <a:ext cx="3292298" cy="71930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6302624" y="4598550"/>
            <a:ext cx="506323" cy="506323"/>
            <a:chOff x="3733800" y="2008277"/>
            <a:chExt cx="506323" cy="506323"/>
          </a:xfrm>
          <a:solidFill>
            <a:schemeClr val="bg2"/>
          </a:solidFill>
        </p:grpSpPr>
        <p:sp>
          <p:nvSpPr>
            <p:cNvPr id="240" name="Oval 23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1" name="TextBox 24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42" name="Group 241"/>
          <p:cNvGrpSpPr/>
          <p:nvPr/>
        </p:nvGrpSpPr>
        <p:grpSpPr>
          <a:xfrm>
            <a:off x="6989102" y="2590800"/>
            <a:ext cx="506323" cy="506323"/>
            <a:chOff x="3733800" y="2008277"/>
            <a:chExt cx="506323" cy="506323"/>
          </a:xfrm>
          <a:solidFill>
            <a:schemeClr val="bg2"/>
          </a:solidFill>
        </p:grpSpPr>
        <p:sp>
          <p:nvSpPr>
            <p:cNvPr id="243" name="Oval 2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4" name="TextBox 2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5" name="Group 244"/>
          <p:cNvGrpSpPr/>
          <p:nvPr/>
        </p:nvGrpSpPr>
        <p:grpSpPr>
          <a:xfrm>
            <a:off x="6858046" y="3097123"/>
            <a:ext cx="506323" cy="506323"/>
            <a:chOff x="3733800" y="2008277"/>
            <a:chExt cx="506323" cy="506323"/>
          </a:xfrm>
          <a:solidFill>
            <a:schemeClr val="bg2"/>
          </a:solidFill>
        </p:grpSpPr>
        <p:sp>
          <p:nvSpPr>
            <p:cNvPr id="246" name="Oval 2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7" name="TextBox 246"/>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8" name="Group 247"/>
          <p:cNvGrpSpPr/>
          <p:nvPr/>
        </p:nvGrpSpPr>
        <p:grpSpPr>
          <a:xfrm>
            <a:off x="6681039" y="3603446"/>
            <a:ext cx="506323" cy="506323"/>
            <a:chOff x="3733800" y="2008277"/>
            <a:chExt cx="506323" cy="506323"/>
          </a:xfrm>
          <a:solidFill>
            <a:schemeClr val="bg2"/>
          </a:solidFill>
        </p:grpSpPr>
        <p:sp>
          <p:nvSpPr>
            <p:cNvPr id="249" name="Oval 2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0" name="TextBox 249"/>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51" name="Group 250"/>
          <p:cNvGrpSpPr/>
          <p:nvPr/>
        </p:nvGrpSpPr>
        <p:grpSpPr>
          <a:xfrm>
            <a:off x="6531902" y="4121079"/>
            <a:ext cx="506323" cy="506323"/>
            <a:chOff x="3733800" y="2008277"/>
            <a:chExt cx="506323" cy="506323"/>
          </a:xfrm>
          <a:solidFill>
            <a:schemeClr val="bg2"/>
          </a:solidFill>
        </p:grpSpPr>
        <p:sp>
          <p:nvSpPr>
            <p:cNvPr id="252" name="Oval 25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3" name="TextBox 252"/>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54" name="Straight Connector 253"/>
          <p:cNvCxnSpPr>
            <a:stCxn id="146" idx="6"/>
            <a:endCxn id="243" idx="0"/>
          </p:cNvCxnSpPr>
          <p:nvPr/>
        </p:nvCxnSpPr>
        <p:spPr>
          <a:xfrm>
            <a:off x="6732747" y="2238269"/>
            <a:ext cx="509517" cy="35253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a:off x="2595855" y="3711227"/>
            <a:ext cx="506323" cy="506323"/>
            <a:chOff x="3733800" y="2008277"/>
            <a:chExt cx="506323" cy="506323"/>
          </a:xfrm>
          <a:solidFill>
            <a:schemeClr val="bg2"/>
          </a:solidFill>
        </p:grpSpPr>
        <p:sp>
          <p:nvSpPr>
            <p:cNvPr id="259" name="Oval 2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1" name="TextBox 26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62" name="Group 261"/>
          <p:cNvGrpSpPr/>
          <p:nvPr/>
        </p:nvGrpSpPr>
        <p:grpSpPr>
          <a:xfrm>
            <a:off x="3151277" y="2209800"/>
            <a:ext cx="506323" cy="506323"/>
            <a:chOff x="3733800" y="2008277"/>
            <a:chExt cx="506323" cy="506323"/>
          </a:xfrm>
          <a:solidFill>
            <a:schemeClr val="bg2"/>
          </a:solidFill>
        </p:grpSpPr>
        <p:sp>
          <p:nvSpPr>
            <p:cNvPr id="263" name="Oval 26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4" name="TextBox 26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65" name="Group 264"/>
          <p:cNvGrpSpPr/>
          <p:nvPr/>
        </p:nvGrpSpPr>
        <p:grpSpPr>
          <a:xfrm>
            <a:off x="2974270" y="2716123"/>
            <a:ext cx="506323" cy="506323"/>
            <a:chOff x="3733800" y="2008277"/>
            <a:chExt cx="506323" cy="506323"/>
          </a:xfrm>
          <a:solidFill>
            <a:schemeClr val="bg2"/>
          </a:solidFill>
        </p:grpSpPr>
        <p:sp>
          <p:nvSpPr>
            <p:cNvPr id="266" name="Oval 26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7" name="TextBox 26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68" name="Group 267"/>
          <p:cNvGrpSpPr/>
          <p:nvPr/>
        </p:nvGrpSpPr>
        <p:grpSpPr>
          <a:xfrm>
            <a:off x="2825133" y="3233756"/>
            <a:ext cx="506323" cy="506323"/>
            <a:chOff x="3733800" y="2008277"/>
            <a:chExt cx="506323" cy="506323"/>
          </a:xfrm>
          <a:solidFill>
            <a:schemeClr val="bg2"/>
          </a:solidFill>
        </p:grpSpPr>
        <p:sp>
          <p:nvSpPr>
            <p:cNvPr id="269" name="Oval 26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0" name="TextBox 26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71" name="Group 270"/>
          <p:cNvGrpSpPr/>
          <p:nvPr/>
        </p:nvGrpSpPr>
        <p:grpSpPr>
          <a:xfrm>
            <a:off x="4272255" y="3379877"/>
            <a:ext cx="506323" cy="506323"/>
            <a:chOff x="3733800" y="2008277"/>
            <a:chExt cx="506323" cy="506323"/>
          </a:xfrm>
          <a:solidFill>
            <a:schemeClr val="bg2"/>
          </a:solidFill>
        </p:grpSpPr>
        <p:sp>
          <p:nvSpPr>
            <p:cNvPr id="272" name="Oval 27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3" name="TextBox 27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80" name="Group 279"/>
          <p:cNvGrpSpPr/>
          <p:nvPr/>
        </p:nvGrpSpPr>
        <p:grpSpPr>
          <a:xfrm>
            <a:off x="4501533" y="2902406"/>
            <a:ext cx="506323" cy="506323"/>
            <a:chOff x="3733800" y="2008277"/>
            <a:chExt cx="506323" cy="506323"/>
          </a:xfrm>
          <a:solidFill>
            <a:schemeClr val="bg2"/>
          </a:solidFill>
        </p:grpSpPr>
        <p:sp>
          <p:nvSpPr>
            <p:cNvPr id="281" name="Oval 2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2" name="TextBox 28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83" name="Group 282"/>
          <p:cNvGrpSpPr/>
          <p:nvPr/>
        </p:nvGrpSpPr>
        <p:grpSpPr>
          <a:xfrm>
            <a:off x="7418477" y="3159340"/>
            <a:ext cx="506323" cy="506323"/>
            <a:chOff x="3733800" y="2008277"/>
            <a:chExt cx="506323" cy="506323"/>
          </a:xfrm>
          <a:solidFill>
            <a:schemeClr val="bg2"/>
          </a:solidFill>
        </p:grpSpPr>
        <p:sp>
          <p:nvSpPr>
            <p:cNvPr id="284" name="Oval 28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5" name="TextBox 28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86" name="Straight Connector 285"/>
          <p:cNvCxnSpPr>
            <a:stCxn id="243" idx="5"/>
          </p:cNvCxnSpPr>
          <p:nvPr/>
        </p:nvCxnSpPr>
        <p:spPr>
          <a:xfrm>
            <a:off x="7421276" y="3022974"/>
            <a:ext cx="277509" cy="15286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349260" y="2678305"/>
            <a:ext cx="304545" cy="30252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endCxn id="263" idx="7"/>
          </p:cNvCxnSpPr>
          <p:nvPr/>
        </p:nvCxnSpPr>
        <p:spPr>
          <a:xfrm flipH="1">
            <a:off x="3583451" y="2026316"/>
            <a:ext cx="457943" cy="2576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89" name="Group 288"/>
          <p:cNvGrpSpPr/>
          <p:nvPr/>
        </p:nvGrpSpPr>
        <p:grpSpPr>
          <a:xfrm>
            <a:off x="5410200" y="2438400"/>
            <a:ext cx="506323" cy="506323"/>
            <a:chOff x="3733800" y="2008277"/>
            <a:chExt cx="506323" cy="506323"/>
          </a:xfrm>
          <a:solidFill>
            <a:schemeClr val="bg2"/>
          </a:solidFill>
        </p:grpSpPr>
        <p:sp>
          <p:nvSpPr>
            <p:cNvPr id="290" name="Oval 28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91" name="TextBox 29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92" name="Straight Connector 291"/>
          <p:cNvCxnSpPr>
            <a:stCxn id="89" idx="6"/>
            <a:endCxn id="290" idx="1"/>
          </p:cNvCxnSpPr>
          <p:nvPr/>
        </p:nvCxnSpPr>
        <p:spPr>
          <a:xfrm>
            <a:off x="4544923" y="2075683"/>
            <a:ext cx="939426" cy="4368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43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latin typeface="Arial Black" panose="020B0A04020102020204" pitchFamily="34" charset="0"/>
              </a:rPr>
              <a:t>Internal memory vs external memory</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990600"/>
            <a:ext cx="8842248" cy="2590800"/>
          </a:xfrm>
        </p:spPr>
        <p:txBody>
          <a:bodyPr>
            <a:normAutofit fontScale="70000" lnSpcReduction="20000"/>
          </a:bodyPr>
          <a:lstStyle/>
          <a:p>
            <a:r>
              <a:rPr lang="en-AU" dirty="0" smtClean="0"/>
              <a:t>Internal Memory </a:t>
            </a:r>
          </a:p>
          <a:p>
            <a:pPr lvl="1"/>
            <a:r>
              <a:rPr lang="en-AU" dirty="0" smtClean="0"/>
              <a:t>Small size (e.g., 64 GB)</a:t>
            </a:r>
          </a:p>
          <a:p>
            <a:pPr lvl="1"/>
            <a:r>
              <a:rPr lang="en-AU" dirty="0" smtClean="0"/>
              <a:t>Fast access, e.g., several nanoseconds (1 ns = 10</a:t>
            </a:r>
            <a:r>
              <a:rPr lang="en-AU" baseline="30000" dirty="0" smtClean="0"/>
              <a:t>-9</a:t>
            </a:r>
            <a:r>
              <a:rPr lang="en-AU" dirty="0" smtClean="0"/>
              <a:t> sec)</a:t>
            </a:r>
          </a:p>
          <a:p>
            <a:r>
              <a:rPr lang="en-AU" dirty="0" smtClean="0"/>
              <a:t>External memory</a:t>
            </a:r>
          </a:p>
          <a:p>
            <a:pPr lvl="1"/>
            <a:r>
              <a:rPr lang="en-AU" dirty="0"/>
              <a:t>Large size (e.g., 16 TB </a:t>
            </a:r>
            <a:r>
              <a:rPr lang="en-AU" dirty="0">
                <a:sym typeface="Wingdings" panose="05000000000000000000" pitchFamily="2" charset="2"/>
              </a:rPr>
              <a:t> 16,000 GB)</a:t>
            </a:r>
          </a:p>
          <a:p>
            <a:pPr lvl="1"/>
            <a:r>
              <a:rPr lang="en-AU" dirty="0">
                <a:sym typeface="Wingdings" panose="05000000000000000000" pitchFamily="2" charset="2"/>
              </a:rPr>
              <a:t>Slow time, e.g., several milliseconds (1ms = </a:t>
            </a:r>
            <a:r>
              <a:rPr lang="en-AU" dirty="0"/>
              <a:t>10</a:t>
            </a:r>
            <a:r>
              <a:rPr lang="en-AU" baseline="30000" dirty="0"/>
              <a:t>-3</a:t>
            </a:r>
            <a:r>
              <a:rPr lang="en-AU" dirty="0"/>
              <a:t> sec = 10</a:t>
            </a:r>
            <a:r>
              <a:rPr lang="en-AU" baseline="30000" dirty="0"/>
              <a:t>6</a:t>
            </a:r>
            <a:r>
              <a:rPr lang="en-AU" dirty="0"/>
              <a:t> ns</a:t>
            </a:r>
            <a:r>
              <a:rPr lang="en-AU" dirty="0" smtClean="0"/>
              <a:t>)</a:t>
            </a:r>
          </a:p>
          <a:p>
            <a:r>
              <a:rPr lang="en-AU" dirty="0" smtClean="0"/>
              <a:t>Bottleneck of the external memory algorithm is the number of accesses to hard disk also called I/O cost (</a:t>
            </a:r>
            <a:r>
              <a:rPr lang="en-AU" dirty="0" err="1" smtClean="0"/>
              <a:t>Input/Output</a:t>
            </a:r>
            <a:r>
              <a:rPr lang="en-AU" dirty="0" smtClean="0"/>
              <a:t> cost).</a:t>
            </a:r>
          </a:p>
          <a:p>
            <a:r>
              <a:rPr lang="en-AU" dirty="0" smtClean="0"/>
              <a:t>Therefore, external memory algorithms are </a:t>
            </a:r>
            <a:r>
              <a:rPr lang="en-AU" dirty="0" err="1" smtClean="0"/>
              <a:t>analyzed</a:t>
            </a:r>
            <a:r>
              <a:rPr lang="en-AU" dirty="0" smtClean="0"/>
              <a:t> in terms of time complexity (e.g.,  # of operations) as well as I/O cost (e.g., # of disk accesses)</a:t>
            </a:r>
          </a:p>
        </p:txBody>
      </p:sp>
      <p:sp>
        <p:nvSpPr>
          <p:cNvPr id="3" name="Footer Placeholder 2"/>
          <p:cNvSpPr>
            <a:spLocks noGrp="1"/>
          </p:cNvSpPr>
          <p:nvPr>
            <p:ph type="ftr" sz="quarter" idx="11"/>
          </p:nvPr>
        </p:nvSpPr>
        <p:spPr/>
        <p:txBody>
          <a:bodyPr/>
          <a:lstStyle/>
          <a:p>
            <a:r>
              <a:rPr lang="en-AU" smtClean="0"/>
              <a:t>FIT2004, S2/2016: Lec-6: B-Trees and Retrieval Trees</a:t>
            </a:r>
            <a:endParaRPr lang="en-US"/>
          </a:p>
        </p:txBody>
      </p:sp>
      <p:sp>
        <p:nvSpPr>
          <p:cNvPr id="4" name="Rectangle 3"/>
          <p:cNvSpPr/>
          <p:nvPr/>
        </p:nvSpPr>
        <p:spPr>
          <a:xfrm>
            <a:off x="609600" y="4419600"/>
            <a:ext cx="1447800" cy="1295400"/>
          </a:xfrm>
          <a:prstGeom prst="rect">
            <a:avLst/>
          </a:prstGeom>
          <a:noFill/>
          <a:ln w="254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smtClean="0">
                <a:solidFill>
                  <a:srgbClr val="FF0000"/>
                </a:solidFill>
              </a:rPr>
              <a:t>CPU</a:t>
            </a:r>
            <a:endParaRPr lang="en-AU" sz="4000" dirty="0">
              <a:solidFill>
                <a:srgbClr val="FF0000"/>
              </a:solidFill>
            </a:endParaRPr>
          </a:p>
        </p:txBody>
      </p:sp>
      <p:sp>
        <p:nvSpPr>
          <p:cNvPr id="7" name="Rectangle 6"/>
          <p:cNvSpPr/>
          <p:nvPr/>
        </p:nvSpPr>
        <p:spPr>
          <a:xfrm>
            <a:off x="3352800" y="3562634"/>
            <a:ext cx="2209800" cy="2590800"/>
          </a:xfrm>
          <a:prstGeom prst="rect">
            <a:avLst/>
          </a:prstGeom>
          <a:noFill/>
          <a:ln w="25400">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smtClean="0">
                <a:solidFill>
                  <a:srgbClr val="FF0000"/>
                </a:solidFill>
              </a:rPr>
              <a:t>Internal Memory</a:t>
            </a:r>
            <a:endParaRPr lang="en-AU" sz="4000" dirty="0">
              <a:solidFill>
                <a:srgbClr val="FF0000"/>
              </a:solidFill>
            </a:endParaRPr>
          </a:p>
        </p:txBody>
      </p:sp>
      <p:sp>
        <p:nvSpPr>
          <p:cNvPr id="6" name="Flowchart: Magnetic Disk 5"/>
          <p:cNvSpPr/>
          <p:nvPr/>
        </p:nvSpPr>
        <p:spPr>
          <a:xfrm>
            <a:off x="6781800" y="4114800"/>
            <a:ext cx="1676400" cy="1752600"/>
          </a:xfrm>
          <a:prstGeom prst="flowChartMagneticDisk">
            <a:avLst/>
          </a:prstGeom>
          <a:noFill/>
          <a:ln w="4762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rgbClr val="FF0000"/>
                </a:solidFill>
              </a:rPr>
              <a:t>Hard Disk</a:t>
            </a:r>
            <a:endParaRPr lang="en-AU" sz="2800" dirty="0">
              <a:solidFill>
                <a:srgbClr val="FF0000"/>
              </a:solidFill>
            </a:endParaRPr>
          </a:p>
        </p:txBody>
      </p:sp>
      <p:sp>
        <p:nvSpPr>
          <p:cNvPr id="8" name="Left-Right Arrow 7"/>
          <p:cNvSpPr/>
          <p:nvPr/>
        </p:nvSpPr>
        <p:spPr>
          <a:xfrm>
            <a:off x="2057400" y="4876800"/>
            <a:ext cx="1295400" cy="3235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Left-Right Arrow 9"/>
          <p:cNvSpPr/>
          <p:nvPr/>
        </p:nvSpPr>
        <p:spPr>
          <a:xfrm>
            <a:off x="5562600" y="4876799"/>
            <a:ext cx="1219200" cy="35029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4386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Reducing space complexity of suffix 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4915" y="990600"/>
            <a:ext cx="3959885" cy="5076531"/>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smtClean="0">
                <a:solidFill>
                  <a:srgbClr val="000000"/>
                </a:solidFill>
                <a:latin typeface="CMSS10"/>
              </a:rPr>
              <a:t>Compress branches by merging the nodes that have only one child (similar to PATRICIA </a:t>
            </a:r>
            <a:r>
              <a:rPr lang="en-AU" sz="1800" dirty="0" err="1" smtClean="0">
                <a:solidFill>
                  <a:srgbClr val="000000"/>
                </a:solidFill>
                <a:latin typeface="CMSS10"/>
              </a:rPr>
              <a:t>trie</a:t>
            </a:r>
            <a:r>
              <a:rPr lang="en-AU" sz="1800" dirty="0">
                <a:solidFill>
                  <a:srgbClr val="000000"/>
                </a:solidFill>
                <a:latin typeface="CMSS10"/>
              </a:rPr>
              <a:t>)</a:t>
            </a:r>
            <a:endParaRPr lang="en-AU" sz="1800" dirty="0" smtClean="0">
              <a:solidFill>
                <a:srgbClr val="000000"/>
              </a:solidFill>
              <a:latin typeface="CMSS10"/>
            </a:endParaRPr>
          </a:p>
          <a:p>
            <a:pPr marL="0" indent="0">
              <a:buNone/>
            </a:pPr>
            <a:endParaRPr lang="en-AU" sz="1800" dirty="0" smtClean="0">
              <a:solidFill>
                <a:srgbClr val="000000"/>
              </a:solidFill>
              <a:latin typeface="CMSS10"/>
            </a:endParaRPr>
          </a:p>
          <a:p>
            <a:endParaRPr lang="en-AU" sz="1800" dirty="0" smtClean="0">
              <a:solidFill>
                <a:srgbClr val="000000"/>
              </a:solidFill>
              <a:latin typeface="CMSS10"/>
            </a:endParaRPr>
          </a:p>
        </p:txBody>
      </p:sp>
      <p:grpSp>
        <p:nvGrpSpPr>
          <p:cNvPr id="88" name="Group 87"/>
          <p:cNvGrpSpPr/>
          <p:nvPr/>
        </p:nvGrpSpPr>
        <p:grpSpPr>
          <a:xfrm>
            <a:off x="4038600" y="1822521"/>
            <a:ext cx="506323" cy="506323"/>
            <a:chOff x="3733800" y="2008277"/>
            <a:chExt cx="506323"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92" name="Group 91"/>
          <p:cNvGrpSpPr/>
          <p:nvPr/>
        </p:nvGrpSpPr>
        <p:grpSpPr>
          <a:xfrm>
            <a:off x="3889463" y="2340154"/>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err="1" smtClean="0"/>
                <a:t>e</a:t>
              </a:r>
              <a:endParaRPr lang="en-AU" sz="2400" b="1" dirty="0"/>
            </a:p>
          </p:txBody>
        </p:sp>
      </p:grpSp>
      <p:grpSp>
        <p:nvGrpSpPr>
          <p:cNvPr id="96" name="Group 95"/>
          <p:cNvGrpSpPr/>
          <p:nvPr/>
        </p:nvGrpSpPr>
        <p:grpSpPr>
          <a:xfrm>
            <a:off x="3758407" y="2846477"/>
            <a:ext cx="506323" cy="506323"/>
            <a:chOff x="3733800" y="2008277"/>
            <a:chExt cx="506323" cy="506323"/>
          </a:xfrm>
          <a:solidFill>
            <a:schemeClr val="bg2"/>
          </a:solidFill>
        </p:grpSpPr>
        <p:sp>
          <p:nvSpPr>
            <p:cNvPr id="97" name="Oval 9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03" name="Group 102"/>
          <p:cNvGrpSpPr/>
          <p:nvPr/>
        </p:nvGrpSpPr>
        <p:grpSpPr>
          <a:xfrm>
            <a:off x="2721178" y="5871904"/>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0" name="Straight Connector 109"/>
          <p:cNvCxnSpPr>
            <a:endCxn id="90" idx="0"/>
          </p:cNvCxnSpPr>
          <p:nvPr/>
        </p:nvCxnSpPr>
        <p:spPr>
          <a:xfrm flipH="1">
            <a:off x="4264730" y="1556389"/>
            <a:ext cx="581953" cy="2684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4781730" y="1210788"/>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grpSp>
        <p:nvGrpSpPr>
          <p:cNvPr id="81" name="Group 80"/>
          <p:cNvGrpSpPr/>
          <p:nvPr/>
        </p:nvGrpSpPr>
        <p:grpSpPr>
          <a:xfrm>
            <a:off x="3556793" y="3346521"/>
            <a:ext cx="506323" cy="506323"/>
            <a:chOff x="3733800" y="2008277"/>
            <a:chExt cx="506323" cy="506323"/>
          </a:xfrm>
          <a:solidFill>
            <a:schemeClr val="bg2"/>
          </a:solidFill>
        </p:grpSpPr>
        <p:sp>
          <p:nvSpPr>
            <p:cNvPr id="82" name="Oval 8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3" name="TextBox 82"/>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84" name="Group 83"/>
          <p:cNvGrpSpPr/>
          <p:nvPr/>
        </p:nvGrpSpPr>
        <p:grpSpPr>
          <a:xfrm>
            <a:off x="3407656" y="3864154"/>
            <a:ext cx="506323" cy="506323"/>
            <a:chOff x="3733800" y="2008277"/>
            <a:chExt cx="506323" cy="506323"/>
          </a:xfrm>
          <a:solidFill>
            <a:schemeClr val="bg2"/>
          </a:solidFill>
        </p:grpSpPr>
        <p:sp>
          <p:nvSpPr>
            <p:cNvPr id="85" name="Oval 8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86" name="TextBox 85"/>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87" name="Group 86"/>
          <p:cNvGrpSpPr/>
          <p:nvPr/>
        </p:nvGrpSpPr>
        <p:grpSpPr>
          <a:xfrm>
            <a:off x="3276600" y="4370477"/>
            <a:ext cx="506323" cy="506323"/>
            <a:chOff x="3733800" y="2008277"/>
            <a:chExt cx="506323" cy="506323"/>
          </a:xfrm>
          <a:solidFill>
            <a:schemeClr val="bg2"/>
          </a:solidFill>
        </p:grpSpPr>
        <p:sp>
          <p:nvSpPr>
            <p:cNvPr id="107" name="Oval 10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8" name="TextBox 10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09" name="Group 108"/>
          <p:cNvGrpSpPr/>
          <p:nvPr/>
        </p:nvGrpSpPr>
        <p:grpSpPr>
          <a:xfrm>
            <a:off x="3099593" y="4876800"/>
            <a:ext cx="506323" cy="506323"/>
            <a:chOff x="3733800" y="2008277"/>
            <a:chExt cx="506323" cy="506323"/>
          </a:xfrm>
          <a:solidFill>
            <a:schemeClr val="bg2"/>
          </a:solidFill>
        </p:grpSpPr>
        <p:sp>
          <p:nvSpPr>
            <p:cNvPr id="111" name="Oval 11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2" name="TextBox 111"/>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13" name="Group 112"/>
          <p:cNvGrpSpPr/>
          <p:nvPr/>
        </p:nvGrpSpPr>
        <p:grpSpPr>
          <a:xfrm>
            <a:off x="2950456" y="5394433"/>
            <a:ext cx="506323" cy="506323"/>
            <a:chOff x="3733800" y="2008277"/>
            <a:chExt cx="506323" cy="506323"/>
          </a:xfrm>
          <a:solidFill>
            <a:schemeClr val="bg2"/>
          </a:solidFill>
        </p:grpSpPr>
        <p:sp>
          <p:nvSpPr>
            <p:cNvPr id="114" name="Oval 11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5" name="TextBox 11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19" name="Group 118"/>
          <p:cNvGrpSpPr/>
          <p:nvPr/>
        </p:nvGrpSpPr>
        <p:grpSpPr>
          <a:xfrm>
            <a:off x="6093576" y="2491957"/>
            <a:ext cx="506323" cy="506323"/>
            <a:chOff x="3733800" y="2008277"/>
            <a:chExt cx="506323" cy="506323"/>
          </a:xfrm>
          <a:solidFill>
            <a:schemeClr val="bg2"/>
          </a:solidFill>
        </p:grpSpPr>
        <p:sp>
          <p:nvSpPr>
            <p:cNvPr id="120" name="Oval 11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1" name="TextBox 120"/>
            <p:cNvSpPr txBox="1"/>
            <p:nvPr/>
          </p:nvSpPr>
          <p:spPr>
            <a:xfrm>
              <a:off x="3807484" y="2010549"/>
              <a:ext cx="287258" cy="461665"/>
            </a:xfrm>
            <a:prstGeom prst="rect">
              <a:avLst/>
            </a:prstGeom>
            <a:noFill/>
          </p:spPr>
          <p:txBody>
            <a:bodyPr wrap="none" rtlCol="0">
              <a:spAutoFit/>
            </a:bodyPr>
            <a:lstStyle/>
            <a:p>
              <a:r>
                <a:rPr lang="en-AU" sz="2400" b="1" dirty="0" smtClean="0"/>
                <a:t>f</a:t>
              </a:r>
              <a:endParaRPr lang="en-AU" sz="2400" b="1" dirty="0"/>
            </a:p>
          </p:txBody>
        </p:sp>
      </p:grpSp>
      <p:grpSp>
        <p:nvGrpSpPr>
          <p:cNvPr id="123" name="Group 122"/>
          <p:cNvGrpSpPr/>
          <p:nvPr/>
        </p:nvGrpSpPr>
        <p:grpSpPr>
          <a:xfrm>
            <a:off x="5103171" y="5513477"/>
            <a:ext cx="506323" cy="506323"/>
            <a:chOff x="3733800" y="2008277"/>
            <a:chExt cx="506323" cy="506323"/>
          </a:xfrm>
          <a:solidFill>
            <a:schemeClr val="bg2"/>
          </a:solidFill>
        </p:grpSpPr>
        <p:sp>
          <p:nvSpPr>
            <p:cNvPr id="124" name="Oval 12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5" name="TextBox 12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26" name="Group 125"/>
          <p:cNvGrpSpPr/>
          <p:nvPr/>
        </p:nvGrpSpPr>
        <p:grpSpPr>
          <a:xfrm>
            <a:off x="5891962" y="2992001"/>
            <a:ext cx="506323" cy="506323"/>
            <a:chOff x="3733800" y="2008277"/>
            <a:chExt cx="506323" cy="506323"/>
          </a:xfrm>
          <a:solidFill>
            <a:schemeClr val="bg2"/>
          </a:solidFill>
        </p:grpSpPr>
        <p:sp>
          <p:nvSpPr>
            <p:cNvPr id="127" name="Oval 12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8" name="TextBox 127"/>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29" name="Group 128"/>
          <p:cNvGrpSpPr/>
          <p:nvPr/>
        </p:nvGrpSpPr>
        <p:grpSpPr>
          <a:xfrm>
            <a:off x="5742825" y="3509634"/>
            <a:ext cx="506323" cy="506323"/>
            <a:chOff x="3733800" y="2008277"/>
            <a:chExt cx="506323" cy="506323"/>
          </a:xfrm>
          <a:solidFill>
            <a:schemeClr val="bg2"/>
          </a:solidFill>
        </p:grpSpPr>
        <p:sp>
          <p:nvSpPr>
            <p:cNvPr id="130" name="Oval 12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5" name="TextBox 134"/>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6" name="Group 135"/>
          <p:cNvGrpSpPr/>
          <p:nvPr/>
        </p:nvGrpSpPr>
        <p:grpSpPr>
          <a:xfrm>
            <a:off x="5611769" y="4015957"/>
            <a:ext cx="506323" cy="506323"/>
            <a:chOff x="3733800" y="2008277"/>
            <a:chExt cx="506323" cy="506323"/>
          </a:xfrm>
          <a:solidFill>
            <a:schemeClr val="bg2"/>
          </a:solidFill>
        </p:grpSpPr>
        <p:sp>
          <p:nvSpPr>
            <p:cNvPr id="137" name="Oval 13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8" name="TextBox 13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39" name="Group 138"/>
          <p:cNvGrpSpPr/>
          <p:nvPr/>
        </p:nvGrpSpPr>
        <p:grpSpPr>
          <a:xfrm>
            <a:off x="5434762" y="4522280"/>
            <a:ext cx="506323" cy="506323"/>
            <a:chOff x="3733800" y="2008277"/>
            <a:chExt cx="506323" cy="506323"/>
          </a:xfrm>
          <a:solidFill>
            <a:schemeClr val="bg2"/>
          </a:solidFill>
        </p:grpSpPr>
        <p:sp>
          <p:nvSpPr>
            <p:cNvPr id="140" name="Oval 13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1" name="TextBox 140"/>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2" name="Group 141"/>
          <p:cNvGrpSpPr/>
          <p:nvPr/>
        </p:nvGrpSpPr>
        <p:grpSpPr>
          <a:xfrm>
            <a:off x="5285625" y="5039913"/>
            <a:ext cx="506323" cy="506323"/>
            <a:chOff x="3733800" y="2008277"/>
            <a:chExt cx="506323" cy="506323"/>
          </a:xfrm>
          <a:solidFill>
            <a:schemeClr val="bg2"/>
          </a:solidFill>
        </p:grpSpPr>
        <p:sp>
          <p:nvSpPr>
            <p:cNvPr id="143" name="Oval 1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4" name="TextBox 1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45" name="Group 144"/>
          <p:cNvGrpSpPr/>
          <p:nvPr/>
        </p:nvGrpSpPr>
        <p:grpSpPr>
          <a:xfrm>
            <a:off x="6226424" y="1985107"/>
            <a:ext cx="506323" cy="506323"/>
            <a:chOff x="3733800" y="2008277"/>
            <a:chExt cx="506323" cy="506323"/>
          </a:xfrm>
          <a:solidFill>
            <a:schemeClr val="bg2"/>
          </a:solidFill>
        </p:grpSpPr>
        <p:sp>
          <p:nvSpPr>
            <p:cNvPr id="146" name="Oval 1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7" name="TextBox 14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8" name="Group 147"/>
          <p:cNvGrpSpPr/>
          <p:nvPr/>
        </p:nvGrpSpPr>
        <p:grpSpPr>
          <a:xfrm>
            <a:off x="8327189" y="2183250"/>
            <a:ext cx="506323" cy="506323"/>
            <a:chOff x="3733800" y="2008277"/>
            <a:chExt cx="506323" cy="506323"/>
          </a:xfrm>
          <a:solidFill>
            <a:schemeClr val="bg2"/>
          </a:solidFill>
        </p:grpSpPr>
        <p:sp>
          <p:nvSpPr>
            <p:cNvPr id="149" name="Oval 1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0" name="TextBox 149"/>
            <p:cNvSpPr txBox="1"/>
            <p:nvPr/>
          </p:nvSpPr>
          <p:spPr>
            <a:xfrm>
              <a:off x="3807484" y="2010549"/>
              <a:ext cx="287258" cy="461665"/>
            </a:xfrm>
            <a:prstGeom prst="rect">
              <a:avLst/>
            </a:prstGeom>
            <a:noFill/>
          </p:spPr>
          <p:txBody>
            <a:bodyPr wrap="none" rtlCol="0">
              <a:spAutoFit/>
            </a:bodyPr>
            <a:lstStyle/>
            <a:p>
              <a:r>
                <a:rPr lang="en-AU" sz="2400" b="1" dirty="0"/>
                <a:t>f</a:t>
              </a:r>
            </a:p>
          </p:txBody>
        </p:sp>
      </p:grpSp>
      <p:grpSp>
        <p:nvGrpSpPr>
          <p:cNvPr id="151" name="Group 150"/>
          <p:cNvGrpSpPr/>
          <p:nvPr/>
        </p:nvGrpSpPr>
        <p:grpSpPr>
          <a:xfrm>
            <a:off x="7289960" y="5208677"/>
            <a:ext cx="506323" cy="506323"/>
            <a:chOff x="3733800" y="2008277"/>
            <a:chExt cx="506323" cy="506323"/>
          </a:xfrm>
          <a:solidFill>
            <a:schemeClr val="bg2"/>
          </a:solidFill>
        </p:grpSpPr>
        <p:sp>
          <p:nvSpPr>
            <p:cNvPr id="152" name="Oval 15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3" name="TextBox 15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54" name="Group 153"/>
          <p:cNvGrpSpPr/>
          <p:nvPr/>
        </p:nvGrpSpPr>
        <p:grpSpPr>
          <a:xfrm>
            <a:off x="8125575" y="2683294"/>
            <a:ext cx="506323" cy="506323"/>
            <a:chOff x="3733800" y="2008277"/>
            <a:chExt cx="506323" cy="506323"/>
          </a:xfrm>
          <a:solidFill>
            <a:schemeClr val="bg2"/>
          </a:solidFill>
        </p:grpSpPr>
        <p:sp>
          <p:nvSpPr>
            <p:cNvPr id="155" name="Oval 154"/>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6" name="TextBox 155"/>
            <p:cNvSpPr txBox="1"/>
            <p:nvPr/>
          </p:nvSpPr>
          <p:spPr>
            <a:xfrm>
              <a:off x="3807484" y="2010549"/>
              <a:ext cx="356188" cy="461665"/>
            </a:xfrm>
            <a:prstGeom prst="rect">
              <a:avLst/>
            </a:prstGeom>
            <a:noFill/>
          </p:spPr>
          <p:txBody>
            <a:bodyPr wrap="none" rtlCol="0">
              <a:spAutoFit/>
            </a:bodyPr>
            <a:lstStyle/>
            <a:p>
              <a:r>
                <a:rPr lang="en-AU" sz="2400" b="1" dirty="0"/>
                <a:t>e</a:t>
              </a:r>
            </a:p>
          </p:txBody>
        </p:sp>
      </p:grpSp>
      <p:grpSp>
        <p:nvGrpSpPr>
          <p:cNvPr id="157" name="Group 156"/>
          <p:cNvGrpSpPr/>
          <p:nvPr/>
        </p:nvGrpSpPr>
        <p:grpSpPr>
          <a:xfrm>
            <a:off x="7976438" y="3200927"/>
            <a:ext cx="506323" cy="506323"/>
            <a:chOff x="3733800" y="2008277"/>
            <a:chExt cx="506323" cy="506323"/>
          </a:xfrm>
          <a:solidFill>
            <a:schemeClr val="bg2"/>
          </a:solidFill>
        </p:grpSpPr>
        <p:sp>
          <p:nvSpPr>
            <p:cNvPr id="158" name="Oval 157"/>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9" name="TextBox 158"/>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0" name="Group 159"/>
          <p:cNvGrpSpPr/>
          <p:nvPr/>
        </p:nvGrpSpPr>
        <p:grpSpPr>
          <a:xfrm>
            <a:off x="7845382" y="3707250"/>
            <a:ext cx="506323" cy="506323"/>
            <a:chOff x="3733800" y="2008277"/>
            <a:chExt cx="506323" cy="506323"/>
          </a:xfrm>
          <a:solidFill>
            <a:schemeClr val="bg2"/>
          </a:solidFill>
        </p:grpSpPr>
        <p:sp>
          <p:nvSpPr>
            <p:cNvPr id="161" name="Oval 16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2" name="TextBox 16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163" name="Group 162"/>
          <p:cNvGrpSpPr/>
          <p:nvPr/>
        </p:nvGrpSpPr>
        <p:grpSpPr>
          <a:xfrm>
            <a:off x="7668375" y="4213573"/>
            <a:ext cx="506323" cy="506323"/>
            <a:chOff x="3733800" y="2008277"/>
            <a:chExt cx="506323" cy="506323"/>
          </a:xfrm>
          <a:solidFill>
            <a:schemeClr val="bg2"/>
          </a:solidFill>
        </p:grpSpPr>
        <p:sp>
          <p:nvSpPr>
            <p:cNvPr id="164" name="Oval 163"/>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5" name="TextBox 164"/>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66" name="Group 165"/>
          <p:cNvGrpSpPr/>
          <p:nvPr/>
        </p:nvGrpSpPr>
        <p:grpSpPr>
          <a:xfrm>
            <a:off x="7519238" y="4731206"/>
            <a:ext cx="506323" cy="506323"/>
            <a:chOff x="3733800" y="2008277"/>
            <a:chExt cx="506323" cy="506323"/>
          </a:xfrm>
          <a:solidFill>
            <a:schemeClr val="bg2"/>
          </a:solidFill>
        </p:grpSpPr>
        <p:sp>
          <p:nvSpPr>
            <p:cNvPr id="167" name="Oval 166"/>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8" name="TextBox 167"/>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29" name="Straight Connector 228"/>
          <p:cNvCxnSpPr>
            <a:stCxn id="132" idx="5"/>
            <a:endCxn id="147" idx="0"/>
          </p:cNvCxnSpPr>
          <p:nvPr/>
        </p:nvCxnSpPr>
        <p:spPr>
          <a:xfrm>
            <a:off x="5213904" y="1642962"/>
            <a:ext cx="1264298" cy="34441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132" idx="6"/>
            <a:endCxn id="149" idx="0"/>
          </p:cNvCxnSpPr>
          <p:nvPr/>
        </p:nvCxnSpPr>
        <p:spPr>
          <a:xfrm>
            <a:off x="5288053" y="1463950"/>
            <a:ext cx="3292298" cy="71930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6302624" y="4598550"/>
            <a:ext cx="506323" cy="506323"/>
            <a:chOff x="3733800" y="2008277"/>
            <a:chExt cx="506323" cy="506323"/>
          </a:xfrm>
          <a:solidFill>
            <a:schemeClr val="bg2"/>
          </a:solidFill>
        </p:grpSpPr>
        <p:sp>
          <p:nvSpPr>
            <p:cNvPr id="240" name="Oval 23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1" name="TextBox 24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42" name="Group 241"/>
          <p:cNvGrpSpPr/>
          <p:nvPr/>
        </p:nvGrpSpPr>
        <p:grpSpPr>
          <a:xfrm>
            <a:off x="6989102" y="2590800"/>
            <a:ext cx="506323" cy="506323"/>
            <a:chOff x="3733800" y="2008277"/>
            <a:chExt cx="506323" cy="506323"/>
          </a:xfrm>
          <a:solidFill>
            <a:schemeClr val="bg2"/>
          </a:solidFill>
        </p:grpSpPr>
        <p:sp>
          <p:nvSpPr>
            <p:cNvPr id="243" name="Oval 2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4" name="TextBox 2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5" name="Group 244"/>
          <p:cNvGrpSpPr/>
          <p:nvPr/>
        </p:nvGrpSpPr>
        <p:grpSpPr>
          <a:xfrm>
            <a:off x="6858046" y="3097123"/>
            <a:ext cx="506323" cy="506323"/>
            <a:chOff x="3733800" y="2008277"/>
            <a:chExt cx="506323" cy="506323"/>
          </a:xfrm>
          <a:solidFill>
            <a:schemeClr val="bg2"/>
          </a:solidFill>
        </p:grpSpPr>
        <p:sp>
          <p:nvSpPr>
            <p:cNvPr id="246" name="Oval 2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7" name="TextBox 246"/>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8" name="Group 247"/>
          <p:cNvGrpSpPr/>
          <p:nvPr/>
        </p:nvGrpSpPr>
        <p:grpSpPr>
          <a:xfrm>
            <a:off x="6681039" y="3603446"/>
            <a:ext cx="506323" cy="506323"/>
            <a:chOff x="3733800" y="2008277"/>
            <a:chExt cx="506323" cy="506323"/>
          </a:xfrm>
          <a:solidFill>
            <a:schemeClr val="bg2"/>
          </a:solidFill>
        </p:grpSpPr>
        <p:sp>
          <p:nvSpPr>
            <p:cNvPr id="249" name="Oval 2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0" name="TextBox 249"/>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51" name="Group 250"/>
          <p:cNvGrpSpPr/>
          <p:nvPr/>
        </p:nvGrpSpPr>
        <p:grpSpPr>
          <a:xfrm>
            <a:off x="6531902" y="4121079"/>
            <a:ext cx="506323" cy="506323"/>
            <a:chOff x="3733800" y="2008277"/>
            <a:chExt cx="506323" cy="506323"/>
          </a:xfrm>
          <a:solidFill>
            <a:schemeClr val="bg2"/>
          </a:solidFill>
        </p:grpSpPr>
        <p:sp>
          <p:nvSpPr>
            <p:cNvPr id="252" name="Oval 25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3" name="TextBox 252"/>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cxnSp>
        <p:nvCxnSpPr>
          <p:cNvPr id="254" name="Straight Connector 253"/>
          <p:cNvCxnSpPr>
            <a:stCxn id="146" idx="6"/>
            <a:endCxn id="243" idx="0"/>
          </p:cNvCxnSpPr>
          <p:nvPr/>
        </p:nvCxnSpPr>
        <p:spPr>
          <a:xfrm>
            <a:off x="6732747" y="2238269"/>
            <a:ext cx="509517" cy="35253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a:off x="2595855" y="3711227"/>
            <a:ext cx="506323" cy="506323"/>
            <a:chOff x="3733800" y="2008277"/>
            <a:chExt cx="506323" cy="506323"/>
          </a:xfrm>
          <a:solidFill>
            <a:schemeClr val="bg2"/>
          </a:solidFill>
        </p:grpSpPr>
        <p:sp>
          <p:nvSpPr>
            <p:cNvPr id="259" name="Oval 2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1" name="TextBox 26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62" name="Group 261"/>
          <p:cNvGrpSpPr/>
          <p:nvPr/>
        </p:nvGrpSpPr>
        <p:grpSpPr>
          <a:xfrm>
            <a:off x="3151277" y="2209800"/>
            <a:ext cx="506323" cy="506323"/>
            <a:chOff x="3733800" y="2008277"/>
            <a:chExt cx="506323" cy="506323"/>
          </a:xfrm>
          <a:solidFill>
            <a:schemeClr val="bg2"/>
          </a:solidFill>
        </p:grpSpPr>
        <p:sp>
          <p:nvSpPr>
            <p:cNvPr id="263" name="Oval 26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4" name="TextBox 26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65" name="Group 264"/>
          <p:cNvGrpSpPr/>
          <p:nvPr/>
        </p:nvGrpSpPr>
        <p:grpSpPr>
          <a:xfrm>
            <a:off x="2974270" y="2716123"/>
            <a:ext cx="506323" cy="506323"/>
            <a:chOff x="3733800" y="2008277"/>
            <a:chExt cx="506323" cy="506323"/>
          </a:xfrm>
          <a:solidFill>
            <a:schemeClr val="bg2"/>
          </a:solidFill>
        </p:grpSpPr>
        <p:sp>
          <p:nvSpPr>
            <p:cNvPr id="266" name="Oval 26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7" name="TextBox 26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268" name="Group 267"/>
          <p:cNvGrpSpPr/>
          <p:nvPr/>
        </p:nvGrpSpPr>
        <p:grpSpPr>
          <a:xfrm>
            <a:off x="2825133" y="3233756"/>
            <a:ext cx="506323" cy="506323"/>
            <a:chOff x="3733800" y="2008277"/>
            <a:chExt cx="506323" cy="506323"/>
          </a:xfrm>
          <a:solidFill>
            <a:schemeClr val="bg2"/>
          </a:solidFill>
        </p:grpSpPr>
        <p:sp>
          <p:nvSpPr>
            <p:cNvPr id="269" name="Oval 26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0" name="TextBox 26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71" name="Group 270"/>
          <p:cNvGrpSpPr/>
          <p:nvPr/>
        </p:nvGrpSpPr>
        <p:grpSpPr>
          <a:xfrm>
            <a:off x="4272255" y="3379877"/>
            <a:ext cx="506323" cy="506323"/>
            <a:chOff x="3733800" y="2008277"/>
            <a:chExt cx="506323" cy="506323"/>
          </a:xfrm>
          <a:solidFill>
            <a:schemeClr val="bg2"/>
          </a:solidFill>
        </p:grpSpPr>
        <p:sp>
          <p:nvSpPr>
            <p:cNvPr id="272" name="Oval 27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3" name="TextBox 27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80" name="Group 279"/>
          <p:cNvGrpSpPr/>
          <p:nvPr/>
        </p:nvGrpSpPr>
        <p:grpSpPr>
          <a:xfrm>
            <a:off x="4501533" y="2902406"/>
            <a:ext cx="506323" cy="506323"/>
            <a:chOff x="3733800" y="2008277"/>
            <a:chExt cx="506323" cy="506323"/>
          </a:xfrm>
          <a:solidFill>
            <a:schemeClr val="bg2"/>
          </a:solidFill>
        </p:grpSpPr>
        <p:sp>
          <p:nvSpPr>
            <p:cNvPr id="281" name="Oval 2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2" name="TextBox 28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83" name="Group 282"/>
          <p:cNvGrpSpPr/>
          <p:nvPr/>
        </p:nvGrpSpPr>
        <p:grpSpPr>
          <a:xfrm>
            <a:off x="7418477" y="3159340"/>
            <a:ext cx="506323" cy="506323"/>
            <a:chOff x="3733800" y="2008277"/>
            <a:chExt cx="506323" cy="506323"/>
          </a:xfrm>
          <a:solidFill>
            <a:schemeClr val="bg2"/>
          </a:solidFill>
        </p:grpSpPr>
        <p:sp>
          <p:nvSpPr>
            <p:cNvPr id="284" name="Oval 28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5" name="TextBox 28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86" name="Straight Connector 285"/>
          <p:cNvCxnSpPr>
            <a:stCxn id="243" idx="5"/>
          </p:cNvCxnSpPr>
          <p:nvPr/>
        </p:nvCxnSpPr>
        <p:spPr>
          <a:xfrm>
            <a:off x="7421276" y="3022974"/>
            <a:ext cx="277509" cy="15286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349260" y="2678305"/>
            <a:ext cx="304545" cy="30252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endCxn id="263" idx="7"/>
          </p:cNvCxnSpPr>
          <p:nvPr/>
        </p:nvCxnSpPr>
        <p:spPr>
          <a:xfrm flipH="1">
            <a:off x="3583451" y="2026316"/>
            <a:ext cx="457943" cy="2576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89" name="Group 288"/>
          <p:cNvGrpSpPr/>
          <p:nvPr/>
        </p:nvGrpSpPr>
        <p:grpSpPr>
          <a:xfrm>
            <a:off x="5410200" y="2438400"/>
            <a:ext cx="506323" cy="506323"/>
            <a:chOff x="3733800" y="2008277"/>
            <a:chExt cx="506323" cy="506323"/>
          </a:xfrm>
          <a:solidFill>
            <a:schemeClr val="bg2"/>
          </a:solidFill>
        </p:grpSpPr>
        <p:sp>
          <p:nvSpPr>
            <p:cNvPr id="290" name="Oval 28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91" name="TextBox 29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92" name="Straight Connector 291"/>
          <p:cNvCxnSpPr>
            <a:stCxn id="89" idx="6"/>
            <a:endCxn id="290" idx="1"/>
          </p:cNvCxnSpPr>
          <p:nvPr/>
        </p:nvCxnSpPr>
        <p:spPr>
          <a:xfrm>
            <a:off x="4544923" y="2075683"/>
            <a:ext cx="939426" cy="436866"/>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825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Reducing space complexity of suffix 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4915" y="990600"/>
            <a:ext cx="8757693" cy="5076531"/>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smtClean="0">
                <a:solidFill>
                  <a:srgbClr val="000000"/>
                </a:solidFill>
                <a:latin typeface="CMSS10"/>
              </a:rPr>
              <a:t>Compress branches by merging the nodes that have only one child (similar to PATRICIA </a:t>
            </a:r>
            <a:r>
              <a:rPr lang="en-AU" sz="1800" dirty="0" err="1" smtClean="0">
                <a:solidFill>
                  <a:srgbClr val="000000"/>
                </a:solidFill>
                <a:latin typeface="CMSS10"/>
              </a:rPr>
              <a:t>trie</a:t>
            </a:r>
            <a:r>
              <a:rPr lang="en-AU" sz="1800" dirty="0" smtClean="0">
                <a:solidFill>
                  <a:srgbClr val="000000"/>
                </a:solidFill>
                <a:latin typeface="CMSS10"/>
              </a:rPr>
              <a:t>)</a:t>
            </a:r>
          </a:p>
          <a:p>
            <a:r>
              <a:rPr lang="en-AU" sz="1800" dirty="0" smtClean="0">
                <a:solidFill>
                  <a:srgbClr val="000000"/>
                </a:solidFill>
                <a:latin typeface="CMSS10"/>
              </a:rPr>
              <a:t>But the total complexity is still the same as the same number of letters are stored</a:t>
            </a:r>
          </a:p>
          <a:p>
            <a:pPr marL="0" indent="0">
              <a:buNone/>
            </a:pPr>
            <a:endParaRPr lang="en-AU" sz="1800" dirty="0" smtClean="0">
              <a:solidFill>
                <a:srgbClr val="000000"/>
              </a:solidFill>
              <a:latin typeface="CMSS10"/>
            </a:endParaRPr>
          </a:p>
          <a:p>
            <a:endParaRPr lang="en-AU" sz="1800" dirty="0" smtClean="0">
              <a:solidFill>
                <a:srgbClr val="000000"/>
              </a:solidFill>
              <a:latin typeface="CMSS10"/>
            </a:endParaRPr>
          </a:p>
        </p:txBody>
      </p:sp>
      <p:grpSp>
        <p:nvGrpSpPr>
          <p:cNvPr id="88" name="Group 87"/>
          <p:cNvGrpSpPr/>
          <p:nvPr/>
        </p:nvGrpSpPr>
        <p:grpSpPr>
          <a:xfrm>
            <a:off x="3934576" y="3961152"/>
            <a:ext cx="506323" cy="506323"/>
            <a:chOff x="3733800" y="2008277"/>
            <a:chExt cx="506323"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92" name="Group 91"/>
          <p:cNvGrpSpPr/>
          <p:nvPr/>
        </p:nvGrpSpPr>
        <p:grpSpPr>
          <a:xfrm>
            <a:off x="3785439" y="4478785"/>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err="1" smtClean="0"/>
                <a:t>e</a:t>
              </a:r>
              <a:endParaRPr lang="en-AU" sz="2400" b="1" dirty="0"/>
            </a:p>
          </p:txBody>
        </p:sp>
      </p:grpSp>
      <p:grpSp>
        <p:nvGrpSpPr>
          <p:cNvPr id="96" name="Group 95"/>
          <p:cNvGrpSpPr/>
          <p:nvPr/>
        </p:nvGrpSpPr>
        <p:grpSpPr>
          <a:xfrm>
            <a:off x="3328632" y="4931944"/>
            <a:ext cx="1595979" cy="635687"/>
            <a:chOff x="3671013" y="2008277"/>
            <a:chExt cx="990977" cy="525361"/>
          </a:xfrm>
          <a:solidFill>
            <a:schemeClr val="bg2"/>
          </a:solidFill>
        </p:grpSpPr>
        <p:sp>
          <p:nvSpPr>
            <p:cNvPr id="97" name="Oval 96"/>
            <p:cNvSpPr/>
            <p:nvPr/>
          </p:nvSpPr>
          <p:spPr>
            <a:xfrm>
              <a:off x="3716057"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671013" y="2071973"/>
              <a:ext cx="990977" cy="461665"/>
            </a:xfrm>
            <a:prstGeom prst="rect">
              <a:avLst/>
            </a:prstGeom>
            <a:noFill/>
          </p:spPr>
          <p:txBody>
            <a:bodyPr wrap="none" rtlCol="0">
              <a:spAutoFit/>
            </a:bodyPr>
            <a:lstStyle/>
            <a:p>
              <a:r>
                <a:rPr lang="en-AU" sz="2400" b="1" dirty="0" err="1" smtClean="0"/>
                <a:t>ferrer</a:t>
              </a:r>
              <a:endParaRPr lang="en-AU" sz="2400" b="1" dirty="0"/>
            </a:p>
          </p:txBody>
        </p:sp>
      </p:grpSp>
      <p:grpSp>
        <p:nvGrpSpPr>
          <p:cNvPr id="103" name="Group 102"/>
          <p:cNvGrpSpPr/>
          <p:nvPr/>
        </p:nvGrpSpPr>
        <p:grpSpPr>
          <a:xfrm>
            <a:off x="3513230" y="5485475"/>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0" name="Straight Connector 109"/>
          <p:cNvCxnSpPr>
            <a:endCxn id="90" idx="0"/>
          </p:cNvCxnSpPr>
          <p:nvPr/>
        </p:nvCxnSpPr>
        <p:spPr>
          <a:xfrm flipH="1">
            <a:off x="4160706" y="3695020"/>
            <a:ext cx="581953" cy="2684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4677706" y="3349419"/>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grpSp>
        <p:nvGrpSpPr>
          <p:cNvPr id="119" name="Group 118"/>
          <p:cNvGrpSpPr/>
          <p:nvPr/>
        </p:nvGrpSpPr>
        <p:grpSpPr>
          <a:xfrm>
            <a:off x="5760398" y="4630588"/>
            <a:ext cx="1755577" cy="506323"/>
            <a:chOff x="3720727" y="2008277"/>
            <a:chExt cx="990977" cy="506323"/>
          </a:xfrm>
          <a:solidFill>
            <a:schemeClr val="bg2"/>
          </a:solidFill>
        </p:grpSpPr>
        <p:sp>
          <p:nvSpPr>
            <p:cNvPr id="120" name="Oval 11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1" name="TextBox 120"/>
            <p:cNvSpPr txBox="1"/>
            <p:nvPr/>
          </p:nvSpPr>
          <p:spPr>
            <a:xfrm>
              <a:off x="3720727" y="2010549"/>
              <a:ext cx="990977" cy="461665"/>
            </a:xfrm>
            <a:prstGeom prst="rect">
              <a:avLst/>
            </a:prstGeom>
            <a:noFill/>
          </p:spPr>
          <p:txBody>
            <a:bodyPr wrap="none" rtlCol="0">
              <a:spAutoFit/>
            </a:bodyPr>
            <a:lstStyle/>
            <a:p>
              <a:r>
                <a:rPr lang="en-AU" sz="2400" b="1" dirty="0" err="1" smtClean="0"/>
                <a:t>ferrer</a:t>
              </a:r>
              <a:endParaRPr lang="en-AU" sz="2400" b="1" dirty="0"/>
            </a:p>
          </p:txBody>
        </p:sp>
      </p:grpSp>
      <p:grpSp>
        <p:nvGrpSpPr>
          <p:cNvPr id="123" name="Group 122"/>
          <p:cNvGrpSpPr/>
          <p:nvPr/>
        </p:nvGrpSpPr>
        <p:grpSpPr>
          <a:xfrm>
            <a:off x="5886298" y="5094525"/>
            <a:ext cx="506323" cy="506323"/>
            <a:chOff x="3733800" y="2008277"/>
            <a:chExt cx="506323" cy="506323"/>
          </a:xfrm>
          <a:solidFill>
            <a:schemeClr val="bg2"/>
          </a:solidFill>
        </p:grpSpPr>
        <p:sp>
          <p:nvSpPr>
            <p:cNvPr id="124" name="Oval 12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5" name="TextBox 12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45" name="Group 144"/>
          <p:cNvGrpSpPr/>
          <p:nvPr/>
        </p:nvGrpSpPr>
        <p:grpSpPr>
          <a:xfrm>
            <a:off x="6122400" y="4123738"/>
            <a:ext cx="506323" cy="506323"/>
            <a:chOff x="3733800" y="2008277"/>
            <a:chExt cx="506323" cy="506323"/>
          </a:xfrm>
          <a:solidFill>
            <a:schemeClr val="bg2"/>
          </a:solidFill>
        </p:grpSpPr>
        <p:sp>
          <p:nvSpPr>
            <p:cNvPr id="146" name="Oval 1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7" name="TextBox 14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8" name="Group 147"/>
          <p:cNvGrpSpPr/>
          <p:nvPr/>
        </p:nvGrpSpPr>
        <p:grpSpPr>
          <a:xfrm>
            <a:off x="7918321" y="4321881"/>
            <a:ext cx="1959855" cy="506323"/>
            <a:chOff x="3733800" y="2008277"/>
            <a:chExt cx="1005715" cy="506323"/>
          </a:xfrm>
          <a:solidFill>
            <a:schemeClr val="bg2"/>
          </a:solidFill>
        </p:grpSpPr>
        <p:sp>
          <p:nvSpPr>
            <p:cNvPr id="149" name="Oval 1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0" name="TextBox 149"/>
            <p:cNvSpPr txBox="1"/>
            <p:nvPr/>
          </p:nvSpPr>
          <p:spPr>
            <a:xfrm>
              <a:off x="3748538" y="2030362"/>
              <a:ext cx="990977" cy="461665"/>
            </a:xfrm>
            <a:prstGeom prst="rect">
              <a:avLst/>
            </a:prstGeom>
            <a:noFill/>
          </p:spPr>
          <p:txBody>
            <a:bodyPr wrap="none" rtlCol="0">
              <a:spAutoFit/>
            </a:bodyPr>
            <a:lstStyle/>
            <a:p>
              <a:r>
                <a:rPr lang="en-AU" sz="2400" b="1" dirty="0" err="1" smtClean="0"/>
                <a:t>ferrer</a:t>
              </a:r>
              <a:endParaRPr lang="en-AU" sz="2400" b="1" dirty="0"/>
            </a:p>
          </p:txBody>
        </p:sp>
      </p:grpSp>
      <p:grpSp>
        <p:nvGrpSpPr>
          <p:cNvPr id="151" name="Group 150"/>
          <p:cNvGrpSpPr/>
          <p:nvPr/>
        </p:nvGrpSpPr>
        <p:grpSpPr>
          <a:xfrm>
            <a:off x="8223164" y="4838867"/>
            <a:ext cx="506323" cy="506323"/>
            <a:chOff x="3733800" y="2008277"/>
            <a:chExt cx="506323" cy="506323"/>
          </a:xfrm>
          <a:solidFill>
            <a:schemeClr val="bg2"/>
          </a:solidFill>
        </p:grpSpPr>
        <p:sp>
          <p:nvSpPr>
            <p:cNvPr id="152" name="Oval 15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3" name="TextBox 15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29" name="Straight Connector 228"/>
          <p:cNvCxnSpPr>
            <a:stCxn id="132" idx="5"/>
            <a:endCxn id="147" idx="0"/>
          </p:cNvCxnSpPr>
          <p:nvPr/>
        </p:nvCxnSpPr>
        <p:spPr>
          <a:xfrm>
            <a:off x="5109880" y="3781593"/>
            <a:ext cx="1264298" cy="34441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132" idx="6"/>
            <a:endCxn id="149" idx="0"/>
          </p:cNvCxnSpPr>
          <p:nvPr/>
        </p:nvCxnSpPr>
        <p:spPr>
          <a:xfrm>
            <a:off x="5184029" y="3602581"/>
            <a:ext cx="3227632" cy="71930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6604885" y="5742077"/>
            <a:ext cx="506323" cy="506323"/>
            <a:chOff x="3733800" y="2008277"/>
            <a:chExt cx="506323" cy="506323"/>
          </a:xfrm>
          <a:solidFill>
            <a:schemeClr val="bg2"/>
          </a:solidFill>
        </p:grpSpPr>
        <p:sp>
          <p:nvSpPr>
            <p:cNvPr id="240" name="Oval 23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1" name="TextBox 24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42" name="Group 241"/>
          <p:cNvGrpSpPr/>
          <p:nvPr/>
        </p:nvGrpSpPr>
        <p:grpSpPr>
          <a:xfrm>
            <a:off x="6885078" y="4729431"/>
            <a:ext cx="506323" cy="506323"/>
            <a:chOff x="3733800" y="2008277"/>
            <a:chExt cx="506323" cy="506323"/>
          </a:xfrm>
          <a:solidFill>
            <a:schemeClr val="bg2"/>
          </a:solidFill>
        </p:grpSpPr>
        <p:sp>
          <p:nvSpPr>
            <p:cNvPr id="243" name="Oval 2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4" name="TextBox 2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5" name="Group 244"/>
          <p:cNvGrpSpPr/>
          <p:nvPr/>
        </p:nvGrpSpPr>
        <p:grpSpPr>
          <a:xfrm>
            <a:off x="6754022" y="5235754"/>
            <a:ext cx="609554" cy="506323"/>
            <a:chOff x="3733800" y="2008277"/>
            <a:chExt cx="609554" cy="506323"/>
          </a:xfrm>
          <a:solidFill>
            <a:schemeClr val="bg2"/>
          </a:solidFill>
        </p:grpSpPr>
        <p:sp>
          <p:nvSpPr>
            <p:cNvPr id="246" name="Oval 2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7" name="TextBox 246"/>
            <p:cNvSpPr txBox="1"/>
            <p:nvPr/>
          </p:nvSpPr>
          <p:spPr>
            <a:xfrm>
              <a:off x="3746716" y="2010549"/>
              <a:ext cx="596638" cy="461665"/>
            </a:xfrm>
            <a:prstGeom prst="rect">
              <a:avLst/>
            </a:prstGeom>
            <a:noFill/>
          </p:spPr>
          <p:txBody>
            <a:bodyPr wrap="none" rtlCol="0">
              <a:spAutoFit/>
            </a:bodyPr>
            <a:lstStyle/>
            <a:p>
              <a:r>
                <a:rPr lang="en-AU" sz="2400" b="1" dirty="0" err="1" smtClean="0"/>
                <a:t>rer</a:t>
              </a:r>
              <a:endParaRPr lang="en-AU" sz="2400" b="1" dirty="0"/>
            </a:p>
          </p:txBody>
        </p:sp>
      </p:grpSp>
      <p:cxnSp>
        <p:nvCxnSpPr>
          <p:cNvPr id="254" name="Straight Connector 253"/>
          <p:cNvCxnSpPr>
            <a:stCxn id="146" idx="6"/>
            <a:endCxn id="243" idx="0"/>
          </p:cNvCxnSpPr>
          <p:nvPr/>
        </p:nvCxnSpPr>
        <p:spPr>
          <a:xfrm>
            <a:off x="6628723" y="4376900"/>
            <a:ext cx="509517" cy="35253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a:off x="2819400" y="4812368"/>
            <a:ext cx="506323" cy="506323"/>
            <a:chOff x="3733800" y="2008277"/>
            <a:chExt cx="506323" cy="506323"/>
          </a:xfrm>
          <a:solidFill>
            <a:schemeClr val="bg2"/>
          </a:solidFill>
        </p:grpSpPr>
        <p:sp>
          <p:nvSpPr>
            <p:cNvPr id="259" name="Oval 2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1" name="TextBox 26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62" name="Group 261"/>
          <p:cNvGrpSpPr/>
          <p:nvPr/>
        </p:nvGrpSpPr>
        <p:grpSpPr>
          <a:xfrm>
            <a:off x="3020176" y="4348431"/>
            <a:ext cx="596638" cy="506323"/>
            <a:chOff x="3706723" y="2008277"/>
            <a:chExt cx="596638" cy="506323"/>
          </a:xfrm>
          <a:solidFill>
            <a:schemeClr val="bg2"/>
          </a:solidFill>
        </p:grpSpPr>
        <p:sp>
          <p:nvSpPr>
            <p:cNvPr id="263" name="Oval 26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4" name="TextBox 263"/>
            <p:cNvSpPr txBox="1"/>
            <p:nvPr/>
          </p:nvSpPr>
          <p:spPr>
            <a:xfrm>
              <a:off x="3706723" y="2010549"/>
              <a:ext cx="596638" cy="461665"/>
            </a:xfrm>
            <a:prstGeom prst="rect">
              <a:avLst/>
            </a:prstGeom>
            <a:noFill/>
          </p:spPr>
          <p:txBody>
            <a:bodyPr wrap="none" rtlCol="0">
              <a:spAutoFit/>
            </a:bodyPr>
            <a:lstStyle/>
            <a:p>
              <a:r>
                <a:rPr lang="en-AU" sz="2400" b="1" dirty="0" err="1" smtClean="0"/>
                <a:t>rer</a:t>
              </a:r>
              <a:endParaRPr lang="en-AU" sz="2400" b="1" dirty="0"/>
            </a:p>
          </p:txBody>
        </p:sp>
      </p:grpSp>
      <p:grpSp>
        <p:nvGrpSpPr>
          <p:cNvPr id="271" name="Group 270"/>
          <p:cNvGrpSpPr/>
          <p:nvPr/>
        </p:nvGrpSpPr>
        <p:grpSpPr>
          <a:xfrm>
            <a:off x="4168231" y="5518508"/>
            <a:ext cx="506323" cy="506323"/>
            <a:chOff x="3733800" y="2008277"/>
            <a:chExt cx="506323" cy="506323"/>
          </a:xfrm>
          <a:solidFill>
            <a:schemeClr val="bg2"/>
          </a:solidFill>
        </p:grpSpPr>
        <p:sp>
          <p:nvSpPr>
            <p:cNvPr id="272" name="Oval 27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3" name="TextBox 27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80" name="Group 279"/>
          <p:cNvGrpSpPr/>
          <p:nvPr/>
        </p:nvGrpSpPr>
        <p:grpSpPr>
          <a:xfrm>
            <a:off x="4397509" y="5041037"/>
            <a:ext cx="506323" cy="506323"/>
            <a:chOff x="3733800" y="2008277"/>
            <a:chExt cx="506323" cy="506323"/>
          </a:xfrm>
          <a:solidFill>
            <a:schemeClr val="bg2"/>
          </a:solidFill>
        </p:grpSpPr>
        <p:sp>
          <p:nvSpPr>
            <p:cNvPr id="281" name="Oval 2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2" name="TextBox 28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83" name="Group 282"/>
          <p:cNvGrpSpPr/>
          <p:nvPr/>
        </p:nvGrpSpPr>
        <p:grpSpPr>
          <a:xfrm>
            <a:off x="7314453" y="5297971"/>
            <a:ext cx="506323" cy="506323"/>
            <a:chOff x="3733800" y="2008277"/>
            <a:chExt cx="506323" cy="506323"/>
          </a:xfrm>
          <a:solidFill>
            <a:schemeClr val="bg2"/>
          </a:solidFill>
        </p:grpSpPr>
        <p:sp>
          <p:nvSpPr>
            <p:cNvPr id="284" name="Oval 28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5" name="TextBox 28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86" name="Straight Connector 285"/>
          <p:cNvCxnSpPr>
            <a:stCxn id="243" idx="5"/>
          </p:cNvCxnSpPr>
          <p:nvPr/>
        </p:nvCxnSpPr>
        <p:spPr>
          <a:xfrm>
            <a:off x="7317252" y="5161605"/>
            <a:ext cx="277509" cy="15286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245236" y="4816936"/>
            <a:ext cx="304545" cy="30252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endCxn id="263" idx="7"/>
          </p:cNvCxnSpPr>
          <p:nvPr/>
        </p:nvCxnSpPr>
        <p:spPr>
          <a:xfrm flipH="1">
            <a:off x="3479427" y="4164947"/>
            <a:ext cx="457943" cy="2576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89" name="Group 288"/>
          <p:cNvGrpSpPr/>
          <p:nvPr/>
        </p:nvGrpSpPr>
        <p:grpSpPr>
          <a:xfrm>
            <a:off x="5180853" y="4577031"/>
            <a:ext cx="506323" cy="506323"/>
            <a:chOff x="3733800" y="2008277"/>
            <a:chExt cx="506323" cy="506323"/>
          </a:xfrm>
          <a:solidFill>
            <a:schemeClr val="bg2"/>
          </a:solidFill>
        </p:grpSpPr>
        <p:sp>
          <p:nvSpPr>
            <p:cNvPr id="290" name="Oval 28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91" name="TextBox 29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92" name="Straight Connector 291"/>
          <p:cNvCxnSpPr>
            <a:endCxn id="290" idx="1"/>
          </p:cNvCxnSpPr>
          <p:nvPr/>
        </p:nvCxnSpPr>
        <p:spPr>
          <a:xfrm>
            <a:off x="4467976" y="4324153"/>
            <a:ext cx="787026" cy="32702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6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Reducing space complexity of suffix 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4915" y="990601"/>
            <a:ext cx="8750087" cy="1676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smtClean="0">
                <a:solidFill>
                  <a:srgbClr val="000000"/>
                </a:solidFill>
                <a:latin typeface="CMSS10"/>
              </a:rPr>
              <a:t>Compress branches by merging the nodes that have only one child (similar to PATRICIA </a:t>
            </a:r>
            <a:r>
              <a:rPr lang="en-AU" sz="1800" dirty="0" err="1" smtClean="0">
                <a:solidFill>
                  <a:srgbClr val="000000"/>
                </a:solidFill>
                <a:latin typeface="CMSS10"/>
              </a:rPr>
              <a:t>trie</a:t>
            </a:r>
            <a:r>
              <a:rPr lang="en-AU" sz="1800" dirty="0" smtClean="0">
                <a:solidFill>
                  <a:srgbClr val="000000"/>
                </a:solidFill>
                <a:latin typeface="CMSS10"/>
              </a:rPr>
              <a:t>)</a:t>
            </a:r>
          </a:p>
          <a:p>
            <a:r>
              <a:rPr lang="en-AU" sz="1800" dirty="0" smtClean="0">
                <a:solidFill>
                  <a:srgbClr val="000000"/>
                </a:solidFill>
                <a:latin typeface="CMSS10"/>
              </a:rPr>
              <a:t>But the total complexity is still the same as the same number of letters are stored</a:t>
            </a:r>
          </a:p>
          <a:p>
            <a:r>
              <a:rPr lang="en-AU" sz="1800" dirty="0" smtClean="0">
                <a:solidFill>
                  <a:srgbClr val="000000"/>
                </a:solidFill>
                <a:latin typeface="CMSS10"/>
              </a:rPr>
              <a:t>Replace every substring with numbers (</a:t>
            </a:r>
            <a:r>
              <a:rPr lang="en-AU" sz="1800" dirty="0" err="1" smtClean="0">
                <a:solidFill>
                  <a:srgbClr val="000000"/>
                </a:solidFill>
                <a:latin typeface="CMSS10"/>
              </a:rPr>
              <a:t>x,y</a:t>
            </a:r>
            <a:r>
              <a:rPr lang="en-AU" sz="1800" dirty="0" smtClean="0">
                <a:solidFill>
                  <a:srgbClr val="000000"/>
                </a:solidFill>
                <a:latin typeface="CMSS10"/>
              </a:rPr>
              <a:t>) where x is the starting index of the substring and y is its length</a:t>
            </a:r>
          </a:p>
          <a:p>
            <a:pPr marL="0" indent="0">
              <a:buNone/>
            </a:pPr>
            <a:r>
              <a:rPr lang="en-AU" sz="1800" dirty="0">
                <a:solidFill>
                  <a:srgbClr val="000000"/>
                </a:solidFill>
                <a:latin typeface="CMSS10"/>
              </a:rPr>
              <a:t> </a:t>
            </a:r>
            <a:r>
              <a:rPr lang="en-AU" sz="1800" dirty="0" smtClean="0">
                <a:solidFill>
                  <a:srgbClr val="000000"/>
                </a:solidFill>
                <a:latin typeface="CMSS10"/>
              </a:rPr>
              <a:t>   e.g., </a:t>
            </a:r>
            <a:r>
              <a:rPr lang="en-AU" sz="1800" dirty="0" err="1" smtClean="0">
                <a:solidFill>
                  <a:srgbClr val="000000"/>
                </a:solidFill>
                <a:latin typeface="CMSS10"/>
              </a:rPr>
              <a:t>ferrer</a:t>
            </a:r>
            <a:r>
              <a:rPr lang="en-AU" sz="1800" dirty="0" smtClean="0">
                <a:solidFill>
                  <a:srgbClr val="000000"/>
                </a:solidFill>
                <a:latin typeface="CMSS10"/>
              </a:rPr>
              <a:t> is represented as (3,6)</a:t>
            </a:r>
          </a:p>
          <a:p>
            <a:pPr marL="0" indent="0">
              <a:buNone/>
            </a:pPr>
            <a:r>
              <a:rPr lang="en-AU" sz="1800" dirty="0" smtClean="0">
                <a:solidFill>
                  <a:srgbClr val="000000"/>
                </a:solidFill>
                <a:latin typeface="CMSS10"/>
              </a:rPr>
              <a:t>             </a:t>
            </a:r>
            <a:r>
              <a:rPr lang="en-AU" sz="1800" dirty="0" err="1" smtClean="0">
                <a:solidFill>
                  <a:srgbClr val="000000"/>
                </a:solidFill>
                <a:latin typeface="CMSS10"/>
              </a:rPr>
              <a:t>rer</a:t>
            </a:r>
            <a:r>
              <a:rPr lang="en-AU" sz="1800" dirty="0" smtClean="0">
                <a:solidFill>
                  <a:srgbClr val="000000"/>
                </a:solidFill>
                <a:latin typeface="CMSS10"/>
              </a:rPr>
              <a:t> is represented as (6,3)</a:t>
            </a:r>
          </a:p>
          <a:p>
            <a:endParaRPr lang="en-AU" sz="1800" dirty="0">
              <a:solidFill>
                <a:srgbClr val="000000"/>
              </a:solidFill>
              <a:latin typeface="CMSS10"/>
            </a:endParaRPr>
          </a:p>
          <a:p>
            <a:pPr marL="0" indent="0">
              <a:buNone/>
            </a:pPr>
            <a:endParaRPr lang="en-AU" sz="1800" dirty="0" smtClean="0">
              <a:solidFill>
                <a:srgbClr val="000000"/>
              </a:solidFill>
              <a:latin typeface="CMSS10"/>
            </a:endParaRPr>
          </a:p>
          <a:p>
            <a:pPr marL="0" indent="0">
              <a:buNone/>
            </a:pPr>
            <a:endParaRPr lang="en-AU" sz="1800" dirty="0">
              <a:solidFill>
                <a:srgbClr val="000000"/>
              </a:solidFill>
              <a:latin typeface="CMSS10"/>
            </a:endParaRPr>
          </a:p>
          <a:p>
            <a:pPr marL="0" indent="0">
              <a:buNone/>
            </a:pPr>
            <a:endParaRPr lang="en-AU" sz="1800" dirty="0" smtClean="0">
              <a:solidFill>
                <a:srgbClr val="000000"/>
              </a:solidFill>
              <a:latin typeface="CMSS10"/>
            </a:endParaRPr>
          </a:p>
          <a:p>
            <a:endParaRPr lang="en-AU" sz="1800" dirty="0" smtClean="0">
              <a:solidFill>
                <a:srgbClr val="000000"/>
              </a:solidFill>
              <a:latin typeface="CMSS10"/>
            </a:endParaRPr>
          </a:p>
        </p:txBody>
      </p:sp>
      <p:grpSp>
        <p:nvGrpSpPr>
          <p:cNvPr id="88" name="Group 87"/>
          <p:cNvGrpSpPr/>
          <p:nvPr/>
        </p:nvGrpSpPr>
        <p:grpSpPr>
          <a:xfrm>
            <a:off x="3934576" y="3961152"/>
            <a:ext cx="506323" cy="506323"/>
            <a:chOff x="3733800" y="2008277"/>
            <a:chExt cx="506323"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92" name="Group 91"/>
          <p:cNvGrpSpPr/>
          <p:nvPr/>
        </p:nvGrpSpPr>
        <p:grpSpPr>
          <a:xfrm>
            <a:off x="3785439" y="4478785"/>
            <a:ext cx="506323" cy="506323"/>
            <a:chOff x="3733800" y="2008277"/>
            <a:chExt cx="506323"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807484" y="2010549"/>
              <a:ext cx="356188" cy="461665"/>
            </a:xfrm>
            <a:prstGeom prst="rect">
              <a:avLst/>
            </a:prstGeom>
            <a:noFill/>
          </p:spPr>
          <p:txBody>
            <a:bodyPr wrap="none" rtlCol="0">
              <a:spAutoFit/>
            </a:bodyPr>
            <a:lstStyle/>
            <a:p>
              <a:r>
                <a:rPr lang="en-AU" sz="2400" b="1" dirty="0" err="1" smtClean="0"/>
                <a:t>e</a:t>
              </a:r>
              <a:endParaRPr lang="en-AU" sz="2400" b="1" dirty="0"/>
            </a:p>
          </p:txBody>
        </p:sp>
      </p:grpSp>
      <p:grpSp>
        <p:nvGrpSpPr>
          <p:cNvPr id="96" name="Group 95"/>
          <p:cNvGrpSpPr/>
          <p:nvPr/>
        </p:nvGrpSpPr>
        <p:grpSpPr>
          <a:xfrm>
            <a:off x="3328632" y="4931944"/>
            <a:ext cx="1595979" cy="635687"/>
            <a:chOff x="3671013" y="2008277"/>
            <a:chExt cx="990977" cy="525361"/>
          </a:xfrm>
          <a:solidFill>
            <a:schemeClr val="bg2"/>
          </a:solidFill>
        </p:grpSpPr>
        <p:sp>
          <p:nvSpPr>
            <p:cNvPr id="97" name="Oval 96"/>
            <p:cNvSpPr/>
            <p:nvPr/>
          </p:nvSpPr>
          <p:spPr>
            <a:xfrm>
              <a:off x="3716057"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671013" y="2071973"/>
              <a:ext cx="990977" cy="461665"/>
            </a:xfrm>
            <a:prstGeom prst="rect">
              <a:avLst/>
            </a:prstGeom>
            <a:noFill/>
          </p:spPr>
          <p:txBody>
            <a:bodyPr wrap="none" rtlCol="0">
              <a:spAutoFit/>
            </a:bodyPr>
            <a:lstStyle/>
            <a:p>
              <a:r>
                <a:rPr lang="en-AU" sz="2400" b="1" dirty="0" err="1" smtClean="0"/>
                <a:t>ferrer</a:t>
              </a:r>
              <a:endParaRPr lang="en-AU" sz="2400" b="1" dirty="0"/>
            </a:p>
          </p:txBody>
        </p:sp>
      </p:grpSp>
      <p:grpSp>
        <p:nvGrpSpPr>
          <p:cNvPr id="103" name="Group 102"/>
          <p:cNvGrpSpPr/>
          <p:nvPr/>
        </p:nvGrpSpPr>
        <p:grpSpPr>
          <a:xfrm>
            <a:off x="3513230" y="5485475"/>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0" name="Straight Connector 109"/>
          <p:cNvCxnSpPr>
            <a:endCxn id="90" idx="0"/>
          </p:cNvCxnSpPr>
          <p:nvPr/>
        </p:nvCxnSpPr>
        <p:spPr>
          <a:xfrm flipH="1">
            <a:off x="4160706" y="3695020"/>
            <a:ext cx="581953" cy="2684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4677706" y="3349419"/>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grpSp>
        <p:nvGrpSpPr>
          <p:cNvPr id="119" name="Group 118"/>
          <p:cNvGrpSpPr/>
          <p:nvPr/>
        </p:nvGrpSpPr>
        <p:grpSpPr>
          <a:xfrm>
            <a:off x="5760398" y="4630588"/>
            <a:ext cx="1755577" cy="506323"/>
            <a:chOff x="3720727" y="2008277"/>
            <a:chExt cx="990977" cy="506323"/>
          </a:xfrm>
          <a:solidFill>
            <a:schemeClr val="bg2"/>
          </a:solidFill>
        </p:grpSpPr>
        <p:sp>
          <p:nvSpPr>
            <p:cNvPr id="120" name="Oval 119"/>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1" name="TextBox 120"/>
            <p:cNvSpPr txBox="1"/>
            <p:nvPr/>
          </p:nvSpPr>
          <p:spPr>
            <a:xfrm>
              <a:off x="3720727" y="2010549"/>
              <a:ext cx="990977" cy="461665"/>
            </a:xfrm>
            <a:prstGeom prst="rect">
              <a:avLst/>
            </a:prstGeom>
            <a:noFill/>
          </p:spPr>
          <p:txBody>
            <a:bodyPr wrap="none" rtlCol="0">
              <a:spAutoFit/>
            </a:bodyPr>
            <a:lstStyle/>
            <a:p>
              <a:r>
                <a:rPr lang="en-AU" sz="2400" b="1" dirty="0" err="1" smtClean="0"/>
                <a:t>ferrer</a:t>
              </a:r>
              <a:endParaRPr lang="en-AU" sz="2400" b="1" dirty="0"/>
            </a:p>
          </p:txBody>
        </p:sp>
      </p:grpSp>
      <p:grpSp>
        <p:nvGrpSpPr>
          <p:cNvPr id="123" name="Group 122"/>
          <p:cNvGrpSpPr/>
          <p:nvPr/>
        </p:nvGrpSpPr>
        <p:grpSpPr>
          <a:xfrm>
            <a:off x="5886298" y="5094525"/>
            <a:ext cx="506323" cy="506323"/>
            <a:chOff x="3733800" y="2008277"/>
            <a:chExt cx="506323" cy="506323"/>
          </a:xfrm>
          <a:solidFill>
            <a:schemeClr val="bg2"/>
          </a:solidFill>
        </p:grpSpPr>
        <p:sp>
          <p:nvSpPr>
            <p:cNvPr id="124" name="Oval 12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5" name="TextBox 12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45" name="Group 144"/>
          <p:cNvGrpSpPr/>
          <p:nvPr/>
        </p:nvGrpSpPr>
        <p:grpSpPr>
          <a:xfrm>
            <a:off x="6122400" y="4123738"/>
            <a:ext cx="506323" cy="506323"/>
            <a:chOff x="3733800" y="2008277"/>
            <a:chExt cx="506323" cy="506323"/>
          </a:xfrm>
          <a:solidFill>
            <a:schemeClr val="bg2"/>
          </a:solidFill>
        </p:grpSpPr>
        <p:sp>
          <p:nvSpPr>
            <p:cNvPr id="146" name="Oval 1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7" name="TextBox 146"/>
            <p:cNvSpPr txBox="1"/>
            <p:nvPr/>
          </p:nvSpPr>
          <p:spPr>
            <a:xfrm>
              <a:off x="3807484" y="2010549"/>
              <a:ext cx="356188" cy="461665"/>
            </a:xfrm>
            <a:prstGeom prst="rect">
              <a:avLst/>
            </a:prstGeom>
            <a:noFill/>
          </p:spPr>
          <p:txBody>
            <a:bodyPr wrap="none" rtlCol="0">
              <a:spAutoFit/>
            </a:bodyPr>
            <a:lstStyle/>
            <a:p>
              <a:r>
                <a:rPr lang="en-AU" sz="2400" b="1" dirty="0" smtClean="0"/>
                <a:t>e</a:t>
              </a:r>
              <a:endParaRPr lang="en-AU" sz="2400" b="1" dirty="0"/>
            </a:p>
          </p:txBody>
        </p:sp>
      </p:grpSp>
      <p:grpSp>
        <p:nvGrpSpPr>
          <p:cNvPr id="148" name="Group 147"/>
          <p:cNvGrpSpPr/>
          <p:nvPr/>
        </p:nvGrpSpPr>
        <p:grpSpPr>
          <a:xfrm>
            <a:off x="7918321" y="4321881"/>
            <a:ext cx="1959855" cy="506323"/>
            <a:chOff x="3733800" y="2008277"/>
            <a:chExt cx="1005715" cy="506323"/>
          </a:xfrm>
          <a:solidFill>
            <a:schemeClr val="bg2"/>
          </a:solidFill>
        </p:grpSpPr>
        <p:sp>
          <p:nvSpPr>
            <p:cNvPr id="149" name="Oval 14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0" name="TextBox 149"/>
            <p:cNvSpPr txBox="1"/>
            <p:nvPr/>
          </p:nvSpPr>
          <p:spPr>
            <a:xfrm>
              <a:off x="3748538" y="2030362"/>
              <a:ext cx="990977" cy="461665"/>
            </a:xfrm>
            <a:prstGeom prst="rect">
              <a:avLst/>
            </a:prstGeom>
            <a:noFill/>
          </p:spPr>
          <p:txBody>
            <a:bodyPr wrap="none" rtlCol="0">
              <a:spAutoFit/>
            </a:bodyPr>
            <a:lstStyle/>
            <a:p>
              <a:r>
                <a:rPr lang="en-AU" sz="2400" b="1" dirty="0" err="1" smtClean="0"/>
                <a:t>ferrer</a:t>
              </a:r>
              <a:endParaRPr lang="en-AU" sz="2400" b="1" dirty="0"/>
            </a:p>
          </p:txBody>
        </p:sp>
      </p:grpSp>
      <p:grpSp>
        <p:nvGrpSpPr>
          <p:cNvPr id="151" name="Group 150"/>
          <p:cNvGrpSpPr/>
          <p:nvPr/>
        </p:nvGrpSpPr>
        <p:grpSpPr>
          <a:xfrm>
            <a:off x="8223164" y="4838867"/>
            <a:ext cx="506323" cy="506323"/>
            <a:chOff x="3733800" y="2008277"/>
            <a:chExt cx="506323" cy="506323"/>
          </a:xfrm>
          <a:solidFill>
            <a:schemeClr val="bg2"/>
          </a:solidFill>
        </p:grpSpPr>
        <p:sp>
          <p:nvSpPr>
            <p:cNvPr id="152" name="Oval 15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3" name="TextBox 15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29" name="Straight Connector 228"/>
          <p:cNvCxnSpPr>
            <a:stCxn id="132" idx="5"/>
            <a:endCxn id="147" idx="0"/>
          </p:cNvCxnSpPr>
          <p:nvPr/>
        </p:nvCxnSpPr>
        <p:spPr>
          <a:xfrm>
            <a:off x="5109880" y="3781593"/>
            <a:ext cx="1264298" cy="34441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132" idx="6"/>
            <a:endCxn id="149" idx="0"/>
          </p:cNvCxnSpPr>
          <p:nvPr/>
        </p:nvCxnSpPr>
        <p:spPr>
          <a:xfrm>
            <a:off x="5184029" y="3602581"/>
            <a:ext cx="3227632" cy="71930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6604885" y="5742077"/>
            <a:ext cx="506323" cy="506323"/>
            <a:chOff x="3733800" y="2008277"/>
            <a:chExt cx="506323" cy="506323"/>
          </a:xfrm>
          <a:solidFill>
            <a:schemeClr val="bg2"/>
          </a:solidFill>
        </p:grpSpPr>
        <p:sp>
          <p:nvSpPr>
            <p:cNvPr id="240" name="Oval 23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1" name="TextBox 24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42" name="Group 241"/>
          <p:cNvGrpSpPr/>
          <p:nvPr/>
        </p:nvGrpSpPr>
        <p:grpSpPr>
          <a:xfrm>
            <a:off x="6885078" y="4729431"/>
            <a:ext cx="506323" cy="506323"/>
            <a:chOff x="3733800" y="2008277"/>
            <a:chExt cx="506323" cy="506323"/>
          </a:xfrm>
          <a:solidFill>
            <a:schemeClr val="bg2"/>
          </a:solidFill>
        </p:grpSpPr>
        <p:sp>
          <p:nvSpPr>
            <p:cNvPr id="243" name="Oval 2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4" name="TextBox 243"/>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45" name="Group 244"/>
          <p:cNvGrpSpPr/>
          <p:nvPr/>
        </p:nvGrpSpPr>
        <p:grpSpPr>
          <a:xfrm>
            <a:off x="6754022" y="5235754"/>
            <a:ext cx="609554" cy="506323"/>
            <a:chOff x="3733800" y="2008277"/>
            <a:chExt cx="609554" cy="506323"/>
          </a:xfrm>
          <a:solidFill>
            <a:schemeClr val="bg2"/>
          </a:solidFill>
        </p:grpSpPr>
        <p:sp>
          <p:nvSpPr>
            <p:cNvPr id="246" name="Oval 2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7" name="TextBox 246"/>
            <p:cNvSpPr txBox="1"/>
            <p:nvPr/>
          </p:nvSpPr>
          <p:spPr>
            <a:xfrm>
              <a:off x="3746716" y="2010549"/>
              <a:ext cx="596638" cy="461665"/>
            </a:xfrm>
            <a:prstGeom prst="rect">
              <a:avLst/>
            </a:prstGeom>
            <a:noFill/>
          </p:spPr>
          <p:txBody>
            <a:bodyPr wrap="none" rtlCol="0">
              <a:spAutoFit/>
            </a:bodyPr>
            <a:lstStyle/>
            <a:p>
              <a:r>
                <a:rPr lang="en-AU" sz="2400" b="1" dirty="0" err="1" smtClean="0"/>
                <a:t>rer</a:t>
              </a:r>
              <a:endParaRPr lang="en-AU" sz="2400" b="1" dirty="0"/>
            </a:p>
          </p:txBody>
        </p:sp>
      </p:grpSp>
      <p:cxnSp>
        <p:nvCxnSpPr>
          <p:cNvPr id="254" name="Straight Connector 253"/>
          <p:cNvCxnSpPr>
            <a:stCxn id="146" idx="6"/>
            <a:endCxn id="243" idx="0"/>
          </p:cNvCxnSpPr>
          <p:nvPr/>
        </p:nvCxnSpPr>
        <p:spPr>
          <a:xfrm>
            <a:off x="6628723" y="4376900"/>
            <a:ext cx="509517" cy="35253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a:off x="2819400" y="4812368"/>
            <a:ext cx="506323" cy="506323"/>
            <a:chOff x="3733800" y="2008277"/>
            <a:chExt cx="506323" cy="506323"/>
          </a:xfrm>
          <a:solidFill>
            <a:schemeClr val="bg2"/>
          </a:solidFill>
        </p:grpSpPr>
        <p:sp>
          <p:nvSpPr>
            <p:cNvPr id="259" name="Oval 2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1" name="TextBox 26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62" name="Group 261"/>
          <p:cNvGrpSpPr/>
          <p:nvPr/>
        </p:nvGrpSpPr>
        <p:grpSpPr>
          <a:xfrm>
            <a:off x="3020176" y="4348431"/>
            <a:ext cx="596638" cy="506323"/>
            <a:chOff x="3706723" y="2008277"/>
            <a:chExt cx="596638" cy="506323"/>
          </a:xfrm>
          <a:solidFill>
            <a:schemeClr val="bg2"/>
          </a:solidFill>
        </p:grpSpPr>
        <p:sp>
          <p:nvSpPr>
            <p:cNvPr id="263" name="Oval 26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4" name="TextBox 263"/>
            <p:cNvSpPr txBox="1"/>
            <p:nvPr/>
          </p:nvSpPr>
          <p:spPr>
            <a:xfrm>
              <a:off x="3706723" y="2010549"/>
              <a:ext cx="596638" cy="461665"/>
            </a:xfrm>
            <a:prstGeom prst="rect">
              <a:avLst/>
            </a:prstGeom>
            <a:noFill/>
          </p:spPr>
          <p:txBody>
            <a:bodyPr wrap="none" rtlCol="0">
              <a:spAutoFit/>
            </a:bodyPr>
            <a:lstStyle/>
            <a:p>
              <a:r>
                <a:rPr lang="en-AU" sz="2400" b="1" dirty="0" err="1" smtClean="0"/>
                <a:t>rer</a:t>
              </a:r>
              <a:endParaRPr lang="en-AU" sz="2400" b="1" dirty="0"/>
            </a:p>
          </p:txBody>
        </p:sp>
      </p:grpSp>
      <p:grpSp>
        <p:nvGrpSpPr>
          <p:cNvPr id="271" name="Group 270"/>
          <p:cNvGrpSpPr/>
          <p:nvPr/>
        </p:nvGrpSpPr>
        <p:grpSpPr>
          <a:xfrm>
            <a:off x="4168231" y="5518508"/>
            <a:ext cx="506323" cy="506323"/>
            <a:chOff x="3733800" y="2008277"/>
            <a:chExt cx="506323" cy="506323"/>
          </a:xfrm>
          <a:solidFill>
            <a:schemeClr val="bg2"/>
          </a:solidFill>
        </p:grpSpPr>
        <p:sp>
          <p:nvSpPr>
            <p:cNvPr id="272" name="Oval 27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3" name="TextBox 27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80" name="Group 279"/>
          <p:cNvGrpSpPr/>
          <p:nvPr/>
        </p:nvGrpSpPr>
        <p:grpSpPr>
          <a:xfrm>
            <a:off x="4397509" y="5041037"/>
            <a:ext cx="506323" cy="506323"/>
            <a:chOff x="3733800" y="2008277"/>
            <a:chExt cx="506323" cy="506323"/>
          </a:xfrm>
          <a:solidFill>
            <a:schemeClr val="bg2"/>
          </a:solidFill>
        </p:grpSpPr>
        <p:sp>
          <p:nvSpPr>
            <p:cNvPr id="281" name="Oval 2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2" name="TextBox 281"/>
            <p:cNvSpPr txBox="1"/>
            <p:nvPr/>
          </p:nvSpPr>
          <p:spPr>
            <a:xfrm>
              <a:off x="3807484" y="2010549"/>
              <a:ext cx="304892" cy="461665"/>
            </a:xfrm>
            <a:prstGeom prst="rect">
              <a:avLst/>
            </a:prstGeom>
            <a:noFill/>
          </p:spPr>
          <p:txBody>
            <a:bodyPr wrap="none" rtlCol="0">
              <a:spAutoFit/>
            </a:bodyPr>
            <a:lstStyle/>
            <a:p>
              <a:r>
                <a:rPr lang="en-AU" sz="2400" b="1" dirty="0" smtClean="0"/>
                <a:t>r</a:t>
              </a:r>
              <a:endParaRPr lang="en-AU" sz="2400" b="1" dirty="0"/>
            </a:p>
          </p:txBody>
        </p:sp>
      </p:grpSp>
      <p:grpSp>
        <p:nvGrpSpPr>
          <p:cNvPr id="283" name="Group 282"/>
          <p:cNvGrpSpPr/>
          <p:nvPr/>
        </p:nvGrpSpPr>
        <p:grpSpPr>
          <a:xfrm>
            <a:off x="7314453" y="5297971"/>
            <a:ext cx="506323" cy="506323"/>
            <a:chOff x="3733800" y="2008277"/>
            <a:chExt cx="506323" cy="506323"/>
          </a:xfrm>
          <a:solidFill>
            <a:schemeClr val="bg2"/>
          </a:solidFill>
        </p:grpSpPr>
        <p:sp>
          <p:nvSpPr>
            <p:cNvPr id="284" name="Oval 28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5" name="TextBox 28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86" name="Straight Connector 285"/>
          <p:cNvCxnSpPr>
            <a:stCxn id="243" idx="5"/>
          </p:cNvCxnSpPr>
          <p:nvPr/>
        </p:nvCxnSpPr>
        <p:spPr>
          <a:xfrm>
            <a:off x="7317252" y="5161605"/>
            <a:ext cx="277509" cy="15286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245236" y="4816936"/>
            <a:ext cx="304545" cy="30252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endCxn id="263" idx="7"/>
          </p:cNvCxnSpPr>
          <p:nvPr/>
        </p:nvCxnSpPr>
        <p:spPr>
          <a:xfrm flipH="1">
            <a:off x="3479427" y="4164947"/>
            <a:ext cx="457943" cy="2576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89" name="Group 288"/>
          <p:cNvGrpSpPr/>
          <p:nvPr/>
        </p:nvGrpSpPr>
        <p:grpSpPr>
          <a:xfrm>
            <a:off x="5180853" y="4577031"/>
            <a:ext cx="506323" cy="506323"/>
            <a:chOff x="3733800" y="2008277"/>
            <a:chExt cx="506323" cy="506323"/>
          </a:xfrm>
          <a:solidFill>
            <a:schemeClr val="bg2"/>
          </a:solidFill>
        </p:grpSpPr>
        <p:sp>
          <p:nvSpPr>
            <p:cNvPr id="290" name="Oval 28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91" name="TextBox 29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92" name="Straight Connector 291"/>
          <p:cNvCxnSpPr>
            <a:endCxn id="290" idx="1"/>
          </p:cNvCxnSpPr>
          <p:nvPr/>
        </p:nvCxnSpPr>
        <p:spPr>
          <a:xfrm>
            <a:off x="4467976" y="4324153"/>
            <a:ext cx="787026" cy="32702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70" name="Table 69"/>
          <p:cNvGraphicFramePr>
            <a:graphicFrameLocks noGrp="1"/>
          </p:cNvGraphicFramePr>
          <p:nvPr>
            <p:extLst>
              <p:ext uri="{D42A27DB-BD31-4B8C-83A1-F6EECF244321}">
                <p14:modId xmlns:p14="http://schemas.microsoft.com/office/powerpoint/2010/main" val="46882446"/>
              </p:ext>
            </p:extLst>
          </p:nvPr>
        </p:nvGraphicFramePr>
        <p:xfrm>
          <a:off x="6003884" y="2514600"/>
          <a:ext cx="2649152" cy="370840"/>
        </p:xfrm>
        <a:graphic>
          <a:graphicData uri="http://schemas.openxmlformats.org/drawingml/2006/table">
            <a:tbl>
              <a:tblPr firstRow="1" bandRow="1">
                <a:tableStyleId>{616DA210-FB5B-4158-B5E0-FEB733F419BA}</a:tableStyleId>
              </a:tblPr>
              <a:tblGrid>
                <a:gridCol w="331144"/>
                <a:gridCol w="331144"/>
                <a:gridCol w="331144"/>
                <a:gridCol w="331144"/>
                <a:gridCol w="331144"/>
                <a:gridCol w="331144"/>
                <a:gridCol w="331144"/>
                <a:gridCol w="331144"/>
              </a:tblGrid>
              <a:tr h="370840">
                <a:tc>
                  <a:txBody>
                    <a:bodyPr/>
                    <a:lstStyle/>
                    <a:p>
                      <a:pPr algn="ctr"/>
                      <a:r>
                        <a:rPr lang="en-AU" dirty="0" smtClean="0">
                          <a:solidFill>
                            <a:srgbClr val="00B050"/>
                          </a:solidFill>
                        </a:rPr>
                        <a:t>r</a:t>
                      </a:r>
                      <a:endParaRPr lang="en-AU" dirty="0">
                        <a:solidFill>
                          <a:srgbClr val="00B050"/>
                        </a:solidFill>
                      </a:endParaRPr>
                    </a:p>
                  </a:txBody>
                  <a:tcPr/>
                </a:tc>
                <a:tc>
                  <a:txBody>
                    <a:bodyPr/>
                    <a:lstStyle/>
                    <a:p>
                      <a:pPr algn="ctr"/>
                      <a:r>
                        <a:rPr lang="en-AU" dirty="0" smtClean="0">
                          <a:solidFill>
                            <a:srgbClr val="00B050"/>
                          </a:solidFill>
                        </a:rPr>
                        <a:t>e</a:t>
                      </a:r>
                      <a:endParaRPr lang="en-AU" dirty="0">
                        <a:solidFill>
                          <a:srgbClr val="00B050"/>
                        </a:solidFill>
                      </a:endParaRPr>
                    </a:p>
                  </a:txBody>
                  <a:tcPr/>
                </a:tc>
                <a:tc>
                  <a:txBody>
                    <a:bodyPr/>
                    <a:lstStyle/>
                    <a:p>
                      <a:pPr algn="ctr"/>
                      <a:r>
                        <a:rPr lang="en-AU" dirty="0" smtClean="0">
                          <a:solidFill>
                            <a:srgbClr val="00B050"/>
                          </a:solidFill>
                        </a:rPr>
                        <a:t>f</a:t>
                      </a:r>
                      <a:endParaRPr lang="en-AU" dirty="0">
                        <a:solidFill>
                          <a:srgbClr val="00B050"/>
                        </a:solidFill>
                      </a:endParaRPr>
                    </a:p>
                  </a:txBody>
                  <a:tcPr/>
                </a:tc>
                <a:tc>
                  <a:txBody>
                    <a:bodyPr/>
                    <a:lstStyle/>
                    <a:p>
                      <a:pPr algn="ctr"/>
                      <a:r>
                        <a:rPr lang="en-AU" dirty="0" smtClean="0">
                          <a:solidFill>
                            <a:srgbClr val="00B050"/>
                          </a:solidFill>
                        </a:rPr>
                        <a:t>e</a:t>
                      </a:r>
                      <a:endParaRPr lang="en-AU" dirty="0">
                        <a:solidFill>
                          <a:srgbClr val="00B050"/>
                        </a:solidFill>
                      </a:endParaRPr>
                    </a:p>
                  </a:txBody>
                  <a:tcPr/>
                </a:tc>
                <a:tc>
                  <a:txBody>
                    <a:bodyPr/>
                    <a:lstStyle/>
                    <a:p>
                      <a:pPr algn="ctr"/>
                      <a:r>
                        <a:rPr lang="en-AU" dirty="0" smtClean="0">
                          <a:solidFill>
                            <a:srgbClr val="00B050"/>
                          </a:solidFill>
                        </a:rPr>
                        <a:t>r</a:t>
                      </a:r>
                      <a:endParaRPr lang="en-AU" dirty="0">
                        <a:solidFill>
                          <a:srgbClr val="00B050"/>
                        </a:solidFill>
                      </a:endParaRPr>
                    </a:p>
                  </a:txBody>
                  <a:tcPr/>
                </a:tc>
                <a:tc>
                  <a:txBody>
                    <a:bodyPr/>
                    <a:lstStyle/>
                    <a:p>
                      <a:pPr algn="ctr"/>
                      <a:r>
                        <a:rPr lang="en-AU" dirty="0" smtClean="0">
                          <a:solidFill>
                            <a:srgbClr val="00B050"/>
                          </a:solidFill>
                        </a:rPr>
                        <a:t>r</a:t>
                      </a:r>
                      <a:endParaRPr lang="en-AU" dirty="0">
                        <a:solidFill>
                          <a:srgbClr val="00B050"/>
                        </a:solidFill>
                      </a:endParaRPr>
                    </a:p>
                  </a:txBody>
                  <a:tcPr/>
                </a:tc>
                <a:tc>
                  <a:txBody>
                    <a:bodyPr/>
                    <a:lstStyle/>
                    <a:p>
                      <a:pPr algn="ctr"/>
                      <a:r>
                        <a:rPr lang="en-AU" dirty="0" smtClean="0">
                          <a:solidFill>
                            <a:srgbClr val="00B050"/>
                          </a:solidFill>
                        </a:rPr>
                        <a:t>e</a:t>
                      </a:r>
                      <a:endParaRPr lang="en-AU" dirty="0">
                        <a:solidFill>
                          <a:srgbClr val="00B050"/>
                        </a:solidFill>
                      </a:endParaRPr>
                    </a:p>
                  </a:txBody>
                  <a:tcPr/>
                </a:tc>
                <a:tc>
                  <a:txBody>
                    <a:bodyPr/>
                    <a:lstStyle/>
                    <a:p>
                      <a:pPr algn="ctr"/>
                      <a:r>
                        <a:rPr lang="en-AU" dirty="0" smtClean="0">
                          <a:solidFill>
                            <a:srgbClr val="00B050"/>
                          </a:solidFill>
                        </a:rPr>
                        <a:t>r</a:t>
                      </a:r>
                      <a:endParaRPr lang="en-AU" dirty="0">
                        <a:solidFill>
                          <a:srgbClr val="00B050"/>
                        </a:solidFill>
                      </a:endParaRPr>
                    </a:p>
                  </a:txBody>
                  <a:tcPr/>
                </a:tc>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768459583"/>
              </p:ext>
            </p:extLst>
          </p:nvPr>
        </p:nvGraphicFramePr>
        <p:xfrm>
          <a:off x="5943600" y="2895600"/>
          <a:ext cx="2785888" cy="370840"/>
        </p:xfrm>
        <a:graphic>
          <a:graphicData uri="http://schemas.openxmlformats.org/drawingml/2006/table">
            <a:tbl>
              <a:tblPr firstRow="1" bandRow="1">
                <a:tableStyleId>{2D5ABB26-0587-4C30-8999-92F81FD0307C}</a:tableStyleId>
              </a:tblPr>
              <a:tblGrid>
                <a:gridCol w="348236"/>
                <a:gridCol w="348236"/>
                <a:gridCol w="348236"/>
                <a:gridCol w="348236"/>
                <a:gridCol w="348236"/>
                <a:gridCol w="348236"/>
                <a:gridCol w="348236"/>
                <a:gridCol w="348236"/>
              </a:tblGrid>
              <a:tr h="370840">
                <a:tc>
                  <a:txBody>
                    <a:bodyPr/>
                    <a:lstStyle/>
                    <a:p>
                      <a:pPr algn="ctr"/>
                      <a:r>
                        <a:rPr lang="en-AU" dirty="0" smtClean="0"/>
                        <a:t>1</a:t>
                      </a:r>
                      <a:endParaRPr lang="en-AU" dirty="0"/>
                    </a:p>
                  </a:txBody>
                  <a:tcPr/>
                </a:tc>
                <a:tc>
                  <a:txBody>
                    <a:bodyPr/>
                    <a:lstStyle/>
                    <a:p>
                      <a:pPr algn="ctr"/>
                      <a:r>
                        <a:rPr lang="en-AU" dirty="0" smtClean="0"/>
                        <a:t>2</a:t>
                      </a:r>
                      <a:endParaRPr lang="en-AU" dirty="0"/>
                    </a:p>
                  </a:txBody>
                  <a:tcPr/>
                </a:tc>
                <a:tc>
                  <a:txBody>
                    <a:bodyPr/>
                    <a:lstStyle/>
                    <a:p>
                      <a:pPr algn="ctr"/>
                      <a:r>
                        <a:rPr lang="en-AU" dirty="0" smtClean="0"/>
                        <a:t>3</a:t>
                      </a:r>
                      <a:endParaRPr lang="en-AU" dirty="0"/>
                    </a:p>
                  </a:txBody>
                  <a:tcPr/>
                </a:tc>
                <a:tc>
                  <a:txBody>
                    <a:bodyPr/>
                    <a:lstStyle/>
                    <a:p>
                      <a:pPr algn="ctr"/>
                      <a:r>
                        <a:rPr lang="en-AU" dirty="0" smtClean="0"/>
                        <a:t>4</a:t>
                      </a:r>
                      <a:endParaRPr lang="en-AU" dirty="0"/>
                    </a:p>
                  </a:txBody>
                  <a:tcPr/>
                </a:tc>
                <a:tc>
                  <a:txBody>
                    <a:bodyPr/>
                    <a:lstStyle/>
                    <a:p>
                      <a:pPr algn="ctr"/>
                      <a:r>
                        <a:rPr lang="en-AU" dirty="0" smtClean="0"/>
                        <a:t>5</a:t>
                      </a:r>
                      <a:endParaRPr lang="en-AU" dirty="0"/>
                    </a:p>
                  </a:txBody>
                  <a:tcPr/>
                </a:tc>
                <a:tc>
                  <a:txBody>
                    <a:bodyPr/>
                    <a:lstStyle/>
                    <a:p>
                      <a:pPr algn="ctr"/>
                      <a:r>
                        <a:rPr lang="en-AU" dirty="0" smtClean="0"/>
                        <a:t>6</a:t>
                      </a:r>
                      <a:endParaRPr lang="en-AU" dirty="0"/>
                    </a:p>
                  </a:txBody>
                  <a:tcPr/>
                </a:tc>
                <a:tc>
                  <a:txBody>
                    <a:bodyPr/>
                    <a:lstStyle/>
                    <a:p>
                      <a:pPr algn="ctr"/>
                      <a:r>
                        <a:rPr lang="en-AU" dirty="0" smtClean="0"/>
                        <a:t>7</a:t>
                      </a:r>
                      <a:endParaRPr lang="en-AU" dirty="0"/>
                    </a:p>
                  </a:txBody>
                  <a:tcPr/>
                </a:tc>
                <a:tc>
                  <a:txBody>
                    <a:bodyPr/>
                    <a:lstStyle/>
                    <a:p>
                      <a:pPr algn="ctr"/>
                      <a:r>
                        <a:rPr lang="en-AU" dirty="0" smtClean="0"/>
                        <a:t>8</a:t>
                      </a:r>
                      <a:endParaRPr lang="en-AU" dirty="0"/>
                    </a:p>
                  </a:txBody>
                  <a:tcPr/>
                </a:tc>
              </a:tr>
            </a:tbl>
          </a:graphicData>
        </a:graphic>
      </p:graphicFrame>
    </p:spTree>
    <p:extLst>
      <p:ext uri="{BB962C8B-B14F-4D97-AF65-F5344CB8AC3E}">
        <p14:creationId xmlns:p14="http://schemas.microsoft.com/office/powerpoint/2010/main" val="388018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Reducing space complexity of suffix 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154915" y="990601"/>
            <a:ext cx="8750087" cy="1676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smtClean="0">
                <a:solidFill>
                  <a:srgbClr val="000000"/>
                </a:solidFill>
                <a:latin typeface="CMSS10"/>
              </a:rPr>
              <a:t>Compress branches by merging the nodes that have only one child (similar to PATRICIA </a:t>
            </a:r>
            <a:r>
              <a:rPr lang="en-AU" sz="1800" dirty="0" err="1" smtClean="0">
                <a:solidFill>
                  <a:srgbClr val="000000"/>
                </a:solidFill>
                <a:latin typeface="CMSS10"/>
              </a:rPr>
              <a:t>trie</a:t>
            </a:r>
            <a:r>
              <a:rPr lang="en-AU" sz="1800" dirty="0" smtClean="0">
                <a:solidFill>
                  <a:srgbClr val="000000"/>
                </a:solidFill>
                <a:latin typeface="CMSS10"/>
              </a:rPr>
              <a:t>)</a:t>
            </a:r>
          </a:p>
          <a:p>
            <a:r>
              <a:rPr lang="en-AU" sz="1800" dirty="0" smtClean="0">
                <a:solidFill>
                  <a:srgbClr val="000000"/>
                </a:solidFill>
                <a:latin typeface="CMSS10"/>
              </a:rPr>
              <a:t>But the total complexity is still the same as the same number of letters are stored</a:t>
            </a:r>
          </a:p>
          <a:p>
            <a:r>
              <a:rPr lang="en-AU" sz="1800" dirty="0" smtClean="0">
                <a:solidFill>
                  <a:srgbClr val="000000"/>
                </a:solidFill>
                <a:latin typeface="CMSS10"/>
              </a:rPr>
              <a:t>Replace every substring with numbers (</a:t>
            </a:r>
            <a:r>
              <a:rPr lang="en-AU" sz="1800" dirty="0" err="1" smtClean="0">
                <a:solidFill>
                  <a:srgbClr val="000000"/>
                </a:solidFill>
                <a:latin typeface="CMSS10"/>
              </a:rPr>
              <a:t>x,y</a:t>
            </a:r>
            <a:r>
              <a:rPr lang="en-AU" sz="1800" dirty="0" smtClean="0">
                <a:solidFill>
                  <a:srgbClr val="000000"/>
                </a:solidFill>
                <a:latin typeface="CMSS10"/>
              </a:rPr>
              <a:t>) where x is the starting index of the substring and y is its length</a:t>
            </a:r>
          </a:p>
          <a:p>
            <a:pPr marL="0" indent="0">
              <a:buNone/>
            </a:pPr>
            <a:r>
              <a:rPr lang="en-AU" sz="1800" dirty="0">
                <a:solidFill>
                  <a:srgbClr val="000000"/>
                </a:solidFill>
                <a:latin typeface="CMSS10"/>
              </a:rPr>
              <a:t> </a:t>
            </a:r>
            <a:r>
              <a:rPr lang="en-AU" sz="1800" dirty="0" smtClean="0">
                <a:solidFill>
                  <a:srgbClr val="000000"/>
                </a:solidFill>
                <a:latin typeface="CMSS10"/>
              </a:rPr>
              <a:t>   e.g., </a:t>
            </a:r>
            <a:r>
              <a:rPr lang="en-AU" sz="1800" dirty="0" err="1" smtClean="0">
                <a:solidFill>
                  <a:srgbClr val="000000"/>
                </a:solidFill>
                <a:latin typeface="CMSS10"/>
              </a:rPr>
              <a:t>ferrer</a:t>
            </a:r>
            <a:r>
              <a:rPr lang="en-AU" sz="1800" dirty="0" smtClean="0">
                <a:solidFill>
                  <a:srgbClr val="000000"/>
                </a:solidFill>
                <a:latin typeface="CMSS10"/>
              </a:rPr>
              <a:t> is represented as (3,6)</a:t>
            </a:r>
          </a:p>
          <a:p>
            <a:pPr marL="0" indent="0">
              <a:buNone/>
            </a:pPr>
            <a:r>
              <a:rPr lang="en-AU" sz="1800" dirty="0" smtClean="0">
                <a:solidFill>
                  <a:srgbClr val="000000"/>
                </a:solidFill>
                <a:latin typeface="CMSS10"/>
              </a:rPr>
              <a:t>             </a:t>
            </a:r>
            <a:r>
              <a:rPr lang="en-AU" sz="1800" dirty="0" err="1" smtClean="0">
                <a:solidFill>
                  <a:srgbClr val="000000"/>
                </a:solidFill>
                <a:latin typeface="CMSS10"/>
              </a:rPr>
              <a:t>rer</a:t>
            </a:r>
            <a:r>
              <a:rPr lang="en-AU" sz="1800" dirty="0" smtClean="0">
                <a:solidFill>
                  <a:srgbClr val="000000"/>
                </a:solidFill>
                <a:latin typeface="CMSS10"/>
              </a:rPr>
              <a:t> is represented as (6,3)</a:t>
            </a:r>
          </a:p>
          <a:p>
            <a:r>
              <a:rPr lang="en-AU" sz="1800" dirty="0" smtClean="0">
                <a:solidFill>
                  <a:srgbClr val="000000"/>
                </a:solidFill>
                <a:latin typeface="CMSS10"/>
              </a:rPr>
              <a:t>Total number of leaf nodes = # of suffixes</a:t>
            </a:r>
          </a:p>
          <a:p>
            <a:r>
              <a:rPr lang="en-AU" sz="1800" dirty="0" smtClean="0">
                <a:solidFill>
                  <a:srgbClr val="000000"/>
                </a:solidFill>
                <a:latin typeface="CMSS10"/>
              </a:rPr>
              <a:t>Total number of leaf nodes = O(M)</a:t>
            </a:r>
          </a:p>
          <a:p>
            <a:r>
              <a:rPr lang="en-AU" sz="1800" dirty="0" smtClean="0">
                <a:solidFill>
                  <a:srgbClr val="000000"/>
                </a:solidFill>
                <a:latin typeface="CMSS10"/>
              </a:rPr>
              <a:t>Each node in the tree has at </a:t>
            </a:r>
          </a:p>
          <a:p>
            <a:pPr marL="0" indent="0">
              <a:buNone/>
            </a:pPr>
            <a:r>
              <a:rPr lang="en-AU" sz="1800" dirty="0" smtClean="0">
                <a:solidFill>
                  <a:srgbClr val="000000"/>
                </a:solidFill>
                <a:latin typeface="CMSS10"/>
              </a:rPr>
              <a:t>least two children</a:t>
            </a:r>
          </a:p>
          <a:p>
            <a:r>
              <a:rPr lang="en-AU" sz="1800" dirty="0" smtClean="0">
                <a:solidFill>
                  <a:srgbClr val="000000"/>
                </a:solidFill>
                <a:latin typeface="CMSS10"/>
              </a:rPr>
              <a:t>So, total # of nodes </a:t>
            </a:r>
          </a:p>
          <a:p>
            <a:pPr marL="0" indent="0">
              <a:buNone/>
            </a:pPr>
            <a:r>
              <a:rPr lang="en-AU" sz="1800" dirty="0" smtClean="0">
                <a:solidFill>
                  <a:srgbClr val="000000"/>
                </a:solidFill>
                <a:latin typeface="CMSS10"/>
              </a:rPr>
              <a:t>is O(M + M/2 + M/4 + …)</a:t>
            </a:r>
          </a:p>
          <a:p>
            <a:pPr marL="0" indent="0">
              <a:buNone/>
            </a:pPr>
            <a:r>
              <a:rPr lang="en-AU" sz="1800" dirty="0" smtClean="0">
                <a:solidFill>
                  <a:srgbClr val="000000"/>
                </a:solidFill>
                <a:latin typeface="CMSS10"/>
              </a:rPr>
              <a:t>= O(M)</a:t>
            </a:r>
          </a:p>
          <a:p>
            <a:endParaRPr lang="en-AU" sz="1800" dirty="0">
              <a:solidFill>
                <a:srgbClr val="000000"/>
              </a:solidFill>
              <a:latin typeface="CMSS10"/>
            </a:endParaRPr>
          </a:p>
          <a:p>
            <a:pPr marL="0" indent="0">
              <a:buNone/>
            </a:pPr>
            <a:endParaRPr lang="en-AU" sz="1800" dirty="0" smtClean="0">
              <a:solidFill>
                <a:srgbClr val="000000"/>
              </a:solidFill>
              <a:latin typeface="CMSS10"/>
            </a:endParaRPr>
          </a:p>
          <a:p>
            <a:pPr marL="0" indent="0">
              <a:buNone/>
            </a:pPr>
            <a:endParaRPr lang="en-AU" sz="1800" dirty="0">
              <a:solidFill>
                <a:srgbClr val="000000"/>
              </a:solidFill>
              <a:latin typeface="CMSS10"/>
            </a:endParaRPr>
          </a:p>
          <a:p>
            <a:pPr marL="0" indent="0">
              <a:buNone/>
            </a:pPr>
            <a:endParaRPr lang="en-AU" sz="1800" dirty="0" smtClean="0">
              <a:solidFill>
                <a:srgbClr val="000000"/>
              </a:solidFill>
              <a:latin typeface="CMSS10"/>
            </a:endParaRPr>
          </a:p>
          <a:p>
            <a:endParaRPr lang="en-AU" sz="1800" dirty="0" smtClean="0">
              <a:solidFill>
                <a:srgbClr val="000000"/>
              </a:solidFill>
              <a:latin typeface="CMSS10"/>
            </a:endParaRPr>
          </a:p>
        </p:txBody>
      </p:sp>
      <p:grpSp>
        <p:nvGrpSpPr>
          <p:cNvPr id="88" name="Group 87"/>
          <p:cNvGrpSpPr/>
          <p:nvPr/>
        </p:nvGrpSpPr>
        <p:grpSpPr>
          <a:xfrm>
            <a:off x="3887941" y="3961152"/>
            <a:ext cx="607859" cy="506323"/>
            <a:chOff x="3687165" y="2008277"/>
            <a:chExt cx="607859" cy="506323"/>
          </a:xfrm>
          <a:solidFill>
            <a:schemeClr val="bg2"/>
          </a:solidFill>
        </p:grpSpPr>
        <p:sp>
          <p:nvSpPr>
            <p:cNvPr id="89" name="Oval 88"/>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0" name="TextBox 89"/>
            <p:cNvSpPr txBox="1"/>
            <p:nvPr/>
          </p:nvSpPr>
          <p:spPr>
            <a:xfrm>
              <a:off x="3687165" y="2066615"/>
              <a:ext cx="607859" cy="338554"/>
            </a:xfrm>
            <a:prstGeom prst="rect">
              <a:avLst/>
            </a:prstGeom>
            <a:noFill/>
          </p:spPr>
          <p:txBody>
            <a:bodyPr wrap="none" rtlCol="0">
              <a:spAutoFit/>
            </a:bodyPr>
            <a:lstStyle/>
            <a:p>
              <a:r>
                <a:rPr lang="en-AU" sz="1600" b="1" dirty="0" smtClean="0"/>
                <a:t>(1,1)</a:t>
              </a:r>
              <a:endParaRPr lang="en-AU" sz="1600" b="1" dirty="0"/>
            </a:p>
          </p:txBody>
        </p:sp>
      </p:grpSp>
      <p:grpSp>
        <p:nvGrpSpPr>
          <p:cNvPr id="92" name="Group 91"/>
          <p:cNvGrpSpPr/>
          <p:nvPr/>
        </p:nvGrpSpPr>
        <p:grpSpPr>
          <a:xfrm>
            <a:off x="3733800" y="4478785"/>
            <a:ext cx="607859" cy="506323"/>
            <a:chOff x="3682161" y="2008277"/>
            <a:chExt cx="607859" cy="506323"/>
          </a:xfrm>
          <a:solidFill>
            <a:schemeClr val="bg2"/>
          </a:solidFill>
        </p:grpSpPr>
        <p:sp>
          <p:nvSpPr>
            <p:cNvPr id="93" name="Oval 9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p:cNvSpPr txBox="1"/>
            <p:nvPr/>
          </p:nvSpPr>
          <p:spPr>
            <a:xfrm>
              <a:off x="3682161" y="2067738"/>
              <a:ext cx="607859" cy="338554"/>
            </a:xfrm>
            <a:prstGeom prst="rect">
              <a:avLst/>
            </a:prstGeom>
            <a:noFill/>
          </p:spPr>
          <p:txBody>
            <a:bodyPr wrap="none" rtlCol="0">
              <a:spAutoFit/>
            </a:bodyPr>
            <a:lstStyle/>
            <a:p>
              <a:r>
                <a:rPr lang="en-AU" sz="1600" b="1" dirty="0" smtClean="0"/>
                <a:t>(2,1)</a:t>
              </a:r>
              <a:endParaRPr lang="en-AU" sz="1600" b="1" dirty="0"/>
            </a:p>
          </p:txBody>
        </p:sp>
      </p:grpSp>
      <p:grpSp>
        <p:nvGrpSpPr>
          <p:cNvPr id="96" name="Group 95"/>
          <p:cNvGrpSpPr/>
          <p:nvPr/>
        </p:nvGrpSpPr>
        <p:grpSpPr>
          <a:xfrm>
            <a:off x="3401179" y="4931944"/>
            <a:ext cx="815439" cy="612651"/>
            <a:chOff x="3716057" y="2008277"/>
            <a:chExt cx="506323" cy="506323"/>
          </a:xfrm>
          <a:solidFill>
            <a:schemeClr val="bg2"/>
          </a:solidFill>
        </p:grpSpPr>
        <p:sp>
          <p:nvSpPr>
            <p:cNvPr id="97" name="Oval 96"/>
            <p:cNvSpPr/>
            <p:nvPr/>
          </p:nvSpPr>
          <p:spPr>
            <a:xfrm>
              <a:off x="3716057"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8" name="TextBox 97"/>
            <p:cNvSpPr txBox="1"/>
            <p:nvPr/>
          </p:nvSpPr>
          <p:spPr>
            <a:xfrm>
              <a:off x="3781726" y="2123733"/>
              <a:ext cx="377433" cy="279797"/>
            </a:xfrm>
            <a:prstGeom prst="rect">
              <a:avLst/>
            </a:prstGeom>
            <a:noFill/>
          </p:spPr>
          <p:txBody>
            <a:bodyPr wrap="none" rtlCol="0">
              <a:spAutoFit/>
            </a:bodyPr>
            <a:lstStyle/>
            <a:p>
              <a:r>
                <a:rPr lang="en-AU" sz="1600" b="1" dirty="0" smtClean="0"/>
                <a:t>(3,6)</a:t>
              </a:r>
              <a:endParaRPr lang="en-AU" sz="1600" b="1" dirty="0"/>
            </a:p>
          </p:txBody>
        </p:sp>
      </p:grpSp>
      <p:grpSp>
        <p:nvGrpSpPr>
          <p:cNvPr id="103" name="Group 102"/>
          <p:cNvGrpSpPr/>
          <p:nvPr/>
        </p:nvGrpSpPr>
        <p:grpSpPr>
          <a:xfrm>
            <a:off x="3513230" y="5485475"/>
            <a:ext cx="506323" cy="506323"/>
            <a:chOff x="3733800" y="2008277"/>
            <a:chExt cx="506323" cy="506323"/>
          </a:xfrm>
          <a:solidFill>
            <a:schemeClr val="bg2"/>
          </a:solidFill>
        </p:grpSpPr>
        <p:sp>
          <p:nvSpPr>
            <p:cNvPr id="104" name="Oval 10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05" name="TextBox 10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110" name="Straight Connector 109"/>
          <p:cNvCxnSpPr>
            <a:endCxn id="90" idx="0"/>
          </p:cNvCxnSpPr>
          <p:nvPr/>
        </p:nvCxnSpPr>
        <p:spPr>
          <a:xfrm flipH="1">
            <a:off x="4191871" y="3751086"/>
            <a:ext cx="430474" cy="26840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4677706" y="3349419"/>
            <a:ext cx="506323" cy="506323"/>
            <a:chOff x="3733800" y="2008277"/>
            <a:chExt cx="506323" cy="506323"/>
          </a:xfrm>
          <a:solidFill>
            <a:schemeClr val="bg2"/>
          </a:solidFill>
        </p:grpSpPr>
        <p:sp>
          <p:nvSpPr>
            <p:cNvPr id="132" name="Oval 131"/>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3" name="TextBox 132"/>
            <p:cNvSpPr txBox="1"/>
            <p:nvPr/>
          </p:nvSpPr>
          <p:spPr>
            <a:xfrm>
              <a:off x="3807484" y="2010549"/>
              <a:ext cx="184731" cy="461665"/>
            </a:xfrm>
            <a:prstGeom prst="rect">
              <a:avLst/>
            </a:prstGeom>
            <a:noFill/>
          </p:spPr>
          <p:txBody>
            <a:bodyPr wrap="none" rtlCol="0">
              <a:spAutoFit/>
            </a:bodyPr>
            <a:lstStyle/>
            <a:p>
              <a:endParaRPr lang="en-AU" sz="2400" b="1" dirty="0"/>
            </a:p>
          </p:txBody>
        </p:sp>
      </p:grpSp>
      <p:grpSp>
        <p:nvGrpSpPr>
          <p:cNvPr id="123" name="Group 122"/>
          <p:cNvGrpSpPr/>
          <p:nvPr/>
        </p:nvGrpSpPr>
        <p:grpSpPr>
          <a:xfrm>
            <a:off x="5886298" y="5094525"/>
            <a:ext cx="506323" cy="506323"/>
            <a:chOff x="3733800" y="2008277"/>
            <a:chExt cx="506323" cy="506323"/>
          </a:xfrm>
          <a:solidFill>
            <a:schemeClr val="bg2"/>
          </a:solidFill>
        </p:grpSpPr>
        <p:sp>
          <p:nvSpPr>
            <p:cNvPr id="124" name="Oval 12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5" name="TextBox 12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145" name="Group 144"/>
          <p:cNvGrpSpPr/>
          <p:nvPr/>
        </p:nvGrpSpPr>
        <p:grpSpPr>
          <a:xfrm>
            <a:off x="6096000" y="4123738"/>
            <a:ext cx="607859" cy="506323"/>
            <a:chOff x="3707400" y="2008277"/>
            <a:chExt cx="607859" cy="506323"/>
          </a:xfrm>
          <a:solidFill>
            <a:schemeClr val="bg2"/>
          </a:solidFill>
        </p:grpSpPr>
        <p:sp>
          <p:nvSpPr>
            <p:cNvPr id="146" name="Oval 1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7" name="TextBox 146"/>
            <p:cNvSpPr txBox="1"/>
            <p:nvPr/>
          </p:nvSpPr>
          <p:spPr>
            <a:xfrm>
              <a:off x="3707400" y="2069081"/>
              <a:ext cx="607859" cy="338554"/>
            </a:xfrm>
            <a:prstGeom prst="rect">
              <a:avLst/>
            </a:prstGeom>
            <a:noFill/>
          </p:spPr>
          <p:txBody>
            <a:bodyPr wrap="none" rtlCol="0">
              <a:spAutoFit/>
            </a:bodyPr>
            <a:lstStyle/>
            <a:p>
              <a:r>
                <a:rPr lang="en-AU" sz="1600" b="1" dirty="0" smtClean="0"/>
                <a:t>(2,1)</a:t>
              </a:r>
              <a:endParaRPr lang="en-AU" sz="1600" b="1" dirty="0"/>
            </a:p>
          </p:txBody>
        </p:sp>
      </p:grpSp>
      <p:grpSp>
        <p:nvGrpSpPr>
          <p:cNvPr id="151" name="Group 150"/>
          <p:cNvGrpSpPr/>
          <p:nvPr/>
        </p:nvGrpSpPr>
        <p:grpSpPr>
          <a:xfrm>
            <a:off x="8223164" y="4838867"/>
            <a:ext cx="506323" cy="506323"/>
            <a:chOff x="3733800" y="2008277"/>
            <a:chExt cx="506323" cy="506323"/>
          </a:xfrm>
          <a:solidFill>
            <a:schemeClr val="bg2"/>
          </a:solidFill>
        </p:grpSpPr>
        <p:sp>
          <p:nvSpPr>
            <p:cNvPr id="152" name="Oval 15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3" name="TextBox 15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29" name="Straight Connector 228"/>
          <p:cNvCxnSpPr>
            <a:stCxn id="132" idx="5"/>
            <a:endCxn id="147" idx="0"/>
          </p:cNvCxnSpPr>
          <p:nvPr/>
        </p:nvCxnSpPr>
        <p:spPr>
          <a:xfrm>
            <a:off x="5109880" y="3781593"/>
            <a:ext cx="1290050" cy="402949"/>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132" idx="6"/>
            <a:endCxn id="149" idx="0"/>
          </p:cNvCxnSpPr>
          <p:nvPr/>
        </p:nvCxnSpPr>
        <p:spPr>
          <a:xfrm>
            <a:off x="5184029" y="3602581"/>
            <a:ext cx="3227632" cy="719300"/>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6604885" y="5742077"/>
            <a:ext cx="506323" cy="506323"/>
            <a:chOff x="3733800" y="2008277"/>
            <a:chExt cx="506323" cy="506323"/>
          </a:xfrm>
          <a:solidFill>
            <a:schemeClr val="bg2"/>
          </a:solidFill>
        </p:grpSpPr>
        <p:sp>
          <p:nvSpPr>
            <p:cNvPr id="240" name="Oval 23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1" name="TextBox 24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42" name="Group 241"/>
          <p:cNvGrpSpPr/>
          <p:nvPr/>
        </p:nvGrpSpPr>
        <p:grpSpPr>
          <a:xfrm>
            <a:off x="6858000" y="4729431"/>
            <a:ext cx="607859" cy="506323"/>
            <a:chOff x="3706722" y="2008277"/>
            <a:chExt cx="607859" cy="506323"/>
          </a:xfrm>
          <a:solidFill>
            <a:schemeClr val="bg2"/>
          </a:solidFill>
        </p:grpSpPr>
        <p:sp>
          <p:nvSpPr>
            <p:cNvPr id="243" name="Oval 242"/>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4" name="TextBox 243"/>
            <p:cNvSpPr txBox="1"/>
            <p:nvPr/>
          </p:nvSpPr>
          <p:spPr>
            <a:xfrm>
              <a:off x="3706722" y="2072988"/>
              <a:ext cx="607859" cy="338554"/>
            </a:xfrm>
            <a:prstGeom prst="rect">
              <a:avLst/>
            </a:prstGeom>
            <a:noFill/>
          </p:spPr>
          <p:txBody>
            <a:bodyPr wrap="none" rtlCol="0">
              <a:spAutoFit/>
            </a:bodyPr>
            <a:lstStyle/>
            <a:p>
              <a:r>
                <a:rPr lang="en-AU" sz="1600" b="1" dirty="0" smtClean="0"/>
                <a:t>(5,1)</a:t>
              </a:r>
              <a:endParaRPr lang="en-AU" sz="1600" b="1" dirty="0"/>
            </a:p>
          </p:txBody>
        </p:sp>
      </p:grpSp>
      <p:grpSp>
        <p:nvGrpSpPr>
          <p:cNvPr id="245" name="Group 244"/>
          <p:cNvGrpSpPr/>
          <p:nvPr/>
        </p:nvGrpSpPr>
        <p:grpSpPr>
          <a:xfrm>
            <a:off x="6705600" y="5235754"/>
            <a:ext cx="607859" cy="506323"/>
            <a:chOff x="3685378" y="2008277"/>
            <a:chExt cx="607859" cy="506323"/>
          </a:xfrm>
          <a:solidFill>
            <a:schemeClr val="bg2"/>
          </a:solidFill>
        </p:grpSpPr>
        <p:sp>
          <p:nvSpPr>
            <p:cNvPr id="246" name="Oval 245"/>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47" name="TextBox 246"/>
            <p:cNvSpPr txBox="1"/>
            <p:nvPr/>
          </p:nvSpPr>
          <p:spPr>
            <a:xfrm>
              <a:off x="3685378" y="2121673"/>
              <a:ext cx="607859" cy="338554"/>
            </a:xfrm>
            <a:prstGeom prst="rect">
              <a:avLst/>
            </a:prstGeom>
            <a:noFill/>
          </p:spPr>
          <p:txBody>
            <a:bodyPr wrap="none" rtlCol="0">
              <a:spAutoFit/>
            </a:bodyPr>
            <a:lstStyle/>
            <a:p>
              <a:r>
                <a:rPr lang="en-AU" sz="1600" b="1" dirty="0" smtClean="0"/>
                <a:t>(6,3)</a:t>
              </a:r>
              <a:endParaRPr lang="en-AU" sz="1600" b="1" dirty="0"/>
            </a:p>
          </p:txBody>
        </p:sp>
      </p:grpSp>
      <p:cxnSp>
        <p:nvCxnSpPr>
          <p:cNvPr id="254" name="Straight Connector 253"/>
          <p:cNvCxnSpPr>
            <a:stCxn id="146" idx="6"/>
            <a:endCxn id="243" idx="0"/>
          </p:cNvCxnSpPr>
          <p:nvPr/>
        </p:nvCxnSpPr>
        <p:spPr>
          <a:xfrm>
            <a:off x="6628723" y="4376900"/>
            <a:ext cx="509517" cy="352531"/>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55" name="Group 254"/>
          <p:cNvGrpSpPr/>
          <p:nvPr/>
        </p:nvGrpSpPr>
        <p:grpSpPr>
          <a:xfrm>
            <a:off x="2819400" y="4812368"/>
            <a:ext cx="506323" cy="506323"/>
            <a:chOff x="3733800" y="2008277"/>
            <a:chExt cx="506323" cy="506323"/>
          </a:xfrm>
          <a:solidFill>
            <a:schemeClr val="bg2"/>
          </a:solidFill>
        </p:grpSpPr>
        <p:sp>
          <p:nvSpPr>
            <p:cNvPr id="259" name="Oval 258"/>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1" name="TextBox 26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62" name="Group 261"/>
          <p:cNvGrpSpPr/>
          <p:nvPr/>
        </p:nvGrpSpPr>
        <p:grpSpPr>
          <a:xfrm>
            <a:off x="3049741" y="4348431"/>
            <a:ext cx="607859" cy="506323"/>
            <a:chOff x="3736288" y="2008277"/>
            <a:chExt cx="607859" cy="506323"/>
          </a:xfrm>
          <a:solidFill>
            <a:schemeClr val="bg2"/>
          </a:solidFill>
        </p:grpSpPr>
        <p:sp>
          <p:nvSpPr>
            <p:cNvPr id="263" name="Oval 262"/>
            <p:cNvSpPr/>
            <p:nvPr/>
          </p:nvSpPr>
          <p:spPr>
            <a:xfrm>
              <a:off x="3761624"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64" name="TextBox 263"/>
            <p:cNvSpPr txBox="1"/>
            <p:nvPr/>
          </p:nvSpPr>
          <p:spPr>
            <a:xfrm>
              <a:off x="3736288" y="2121892"/>
              <a:ext cx="607859" cy="338554"/>
            </a:xfrm>
            <a:prstGeom prst="rect">
              <a:avLst/>
            </a:prstGeom>
            <a:noFill/>
          </p:spPr>
          <p:txBody>
            <a:bodyPr wrap="none" rtlCol="0">
              <a:spAutoFit/>
            </a:bodyPr>
            <a:lstStyle/>
            <a:p>
              <a:r>
                <a:rPr lang="en-AU" sz="1600" b="1" dirty="0" smtClean="0"/>
                <a:t>(6,3)</a:t>
              </a:r>
              <a:endParaRPr lang="en-AU" sz="1600" b="1" dirty="0"/>
            </a:p>
          </p:txBody>
        </p:sp>
      </p:grpSp>
      <p:grpSp>
        <p:nvGrpSpPr>
          <p:cNvPr id="271" name="Group 270"/>
          <p:cNvGrpSpPr/>
          <p:nvPr/>
        </p:nvGrpSpPr>
        <p:grpSpPr>
          <a:xfrm>
            <a:off x="4168231" y="5518508"/>
            <a:ext cx="506323" cy="506323"/>
            <a:chOff x="3733800" y="2008277"/>
            <a:chExt cx="506323" cy="506323"/>
          </a:xfrm>
          <a:solidFill>
            <a:schemeClr val="bg2"/>
          </a:solidFill>
        </p:grpSpPr>
        <p:sp>
          <p:nvSpPr>
            <p:cNvPr id="272" name="Oval 271"/>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3" name="TextBox 272"/>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grpSp>
        <p:nvGrpSpPr>
          <p:cNvPr id="280" name="Group 279"/>
          <p:cNvGrpSpPr/>
          <p:nvPr/>
        </p:nvGrpSpPr>
        <p:grpSpPr>
          <a:xfrm>
            <a:off x="4343400" y="5041037"/>
            <a:ext cx="607859" cy="506323"/>
            <a:chOff x="3679691" y="2008277"/>
            <a:chExt cx="607859" cy="506323"/>
          </a:xfrm>
          <a:solidFill>
            <a:schemeClr val="bg2"/>
          </a:solidFill>
        </p:grpSpPr>
        <p:sp>
          <p:nvSpPr>
            <p:cNvPr id="281" name="Oval 280"/>
            <p:cNvSpPr/>
            <p:nvPr/>
          </p:nvSpPr>
          <p:spPr>
            <a:xfrm>
              <a:off x="3733800"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2" name="TextBox 281"/>
            <p:cNvSpPr txBox="1"/>
            <p:nvPr/>
          </p:nvSpPr>
          <p:spPr>
            <a:xfrm>
              <a:off x="3679691" y="2087790"/>
              <a:ext cx="607859" cy="338554"/>
            </a:xfrm>
            <a:prstGeom prst="rect">
              <a:avLst/>
            </a:prstGeom>
            <a:noFill/>
          </p:spPr>
          <p:txBody>
            <a:bodyPr wrap="none" rtlCol="0">
              <a:spAutoFit/>
            </a:bodyPr>
            <a:lstStyle/>
            <a:p>
              <a:r>
                <a:rPr lang="en-AU" sz="1600" b="1" dirty="0" smtClean="0"/>
                <a:t>(8,1)</a:t>
              </a:r>
              <a:endParaRPr lang="en-AU" sz="1600" b="1" dirty="0"/>
            </a:p>
          </p:txBody>
        </p:sp>
      </p:grpSp>
      <p:grpSp>
        <p:nvGrpSpPr>
          <p:cNvPr id="283" name="Group 282"/>
          <p:cNvGrpSpPr/>
          <p:nvPr/>
        </p:nvGrpSpPr>
        <p:grpSpPr>
          <a:xfrm>
            <a:off x="7314453" y="5297971"/>
            <a:ext cx="506323" cy="506323"/>
            <a:chOff x="3733800" y="2008277"/>
            <a:chExt cx="506323" cy="506323"/>
          </a:xfrm>
          <a:solidFill>
            <a:schemeClr val="bg2"/>
          </a:solidFill>
        </p:grpSpPr>
        <p:sp>
          <p:nvSpPr>
            <p:cNvPr id="284" name="Oval 283"/>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5" name="TextBox 284"/>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86" name="Straight Connector 285"/>
          <p:cNvCxnSpPr>
            <a:stCxn id="243" idx="5"/>
          </p:cNvCxnSpPr>
          <p:nvPr/>
        </p:nvCxnSpPr>
        <p:spPr>
          <a:xfrm>
            <a:off x="7317252" y="5161605"/>
            <a:ext cx="277509" cy="152864"/>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245236" y="4816936"/>
            <a:ext cx="304545" cy="302528"/>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endCxn id="263" idx="7"/>
          </p:cNvCxnSpPr>
          <p:nvPr/>
        </p:nvCxnSpPr>
        <p:spPr>
          <a:xfrm flipH="1">
            <a:off x="3507251" y="4164947"/>
            <a:ext cx="457943" cy="257633"/>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pSp>
        <p:nvGrpSpPr>
          <p:cNvPr id="289" name="Group 288"/>
          <p:cNvGrpSpPr/>
          <p:nvPr/>
        </p:nvGrpSpPr>
        <p:grpSpPr>
          <a:xfrm>
            <a:off x="5180853" y="4577031"/>
            <a:ext cx="506323" cy="506323"/>
            <a:chOff x="3733800" y="2008277"/>
            <a:chExt cx="506323" cy="506323"/>
          </a:xfrm>
          <a:solidFill>
            <a:schemeClr val="bg2"/>
          </a:solidFill>
        </p:grpSpPr>
        <p:sp>
          <p:nvSpPr>
            <p:cNvPr id="290" name="Oval 289"/>
            <p:cNvSpPr/>
            <p:nvPr/>
          </p:nvSpPr>
          <p:spPr>
            <a:xfrm>
              <a:off x="3733800" y="2008277"/>
              <a:ext cx="506323" cy="506323"/>
            </a:xfrm>
            <a:prstGeom prst="ellipse">
              <a:avLst/>
            </a:prstGeom>
            <a:solidFill>
              <a:srgbClr val="FFC0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91" name="TextBox 290"/>
            <p:cNvSpPr txBox="1"/>
            <p:nvPr/>
          </p:nvSpPr>
          <p:spPr>
            <a:xfrm>
              <a:off x="3807484" y="2010549"/>
              <a:ext cx="356188" cy="461665"/>
            </a:xfrm>
            <a:prstGeom prst="rect">
              <a:avLst/>
            </a:prstGeom>
            <a:noFill/>
          </p:spPr>
          <p:txBody>
            <a:bodyPr wrap="none" rtlCol="0">
              <a:spAutoFit/>
            </a:bodyPr>
            <a:lstStyle/>
            <a:p>
              <a:r>
                <a:rPr lang="en-AU" sz="2400" b="1" dirty="0" smtClean="0"/>
                <a:t>$</a:t>
              </a:r>
              <a:endParaRPr lang="en-AU" sz="2400" b="1" dirty="0"/>
            </a:p>
          </p:txBody>
        </p:sp>
      </p:grpSp>
      <p:cxnSp>
        <p:nvCxnSpPr>
          <p:cNvPr id="292" name="Straight Connector 291"/>
          <p:cNvCxnSpPr>
            <a:endCxn id="290" idx="1"/>
          </p:cNvCxnSpPr>
          <p:nvPr/>
        </p:nvCxnSpPr>
        <p:spPr>
          <a:xfrm>
            <a:off x="4467976" y="4324153"/>
            <a:ext cx="787026" cy="327027"/>
          </a:xfrm>
          <a:prstGeom prst="line">
            <a:avLst/>
          </a:prstGeom>
          <a:ln w="22225">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70" name="Table 69"/>
          <p:cNvGraphicFramePr>
            <a:graphicFrameLocks noGrp="1"/>
          </p:cNvGraphicFramePr>
          <p:nvPr>
            <p:extLst>
              <p:ext uri="{D42A27DB-BD31-4B8C-83A1-F6EECF244321}">
                <p14:modId xmlns:p14="http://schemas.microsoft.com/office/powerpoint/2010/main" val="3185420197"/>
              </p:ext>
            </p:extLst>
          </p:nvPr>
        </p:nvGraphicFramePr>
        <p:xfrm>
          <a:off x="6003884" y="2514600"/>
          <a:ext cx="2649152" cy="370840"/>
        </p:xfrm>
        <a:graphic>
          <a:graphicData uri="http://schemas.openxmlformats.org/drawingml/2006/table">
            <a:tbl>
              <a:tblPr firstRow="1" bandRow="1">
                <a:tableStyleId>{616DA210-FB5B-4158-B5E0-FEB733F419BA}</a:tableStyleId>
              </a:tblPr>
              <a:tblGrid>
                <a:gridCol w="331144"/>
                <a:gridCol w="331144"/>
                <a:gridCol w="331144"/>
                <a:gridCol w="331144"/>
                <a:gridCol w="331144"/>
                <a:gridCol w="331144"/>
                <a:gridCol w="331144"/>
                <a:gridCol w="331144"/>
              </a:tblGrid>
              <a:tr h="370840">
                <a:tc>
                  <a:txBody>
                    <a:bodyPr/>
                    <a:lstStyle/>
                    <a:p>
                      <a:pPr algn="ctr"/>
                      <a:r>
                        <a:rPr lang="en-AU" dirty="0" smtClean="0">
                          <a:solidFill>
                            <a:srgbClr val="00B050"/>
                          </a:solidFill>
                        </a:rPr>
                        <a:t>r</a:t>
                      </a:r>
                      <a:endParaRPr lang="en-AU" dirty="0">
                        <a:solidFill>
                          <a:srgbClr val="00B050"/>
                        </a:solidFill>
                      </a:endParaRPr>
                    </a:p>
                  </a:txBody>
                  <a:tcPr/>
                </a:tc>
                <a:tc>
                  <a:txBody>
                    <a:bodyPr/>
                    <a:lstStyle/>
                    <a:p>
                      <a:pPr algn="ctr"/>
                      <a:r>
                        <a:rPr lang="en-AU" dirty="0" smtClean="0">
                          <a:solidFill>
                            <a:srgbClr val="00B050"/>
                          </a:solidFill>
                        </a:rPr>
                        <a:t>e</a:t>
                      </a:r>
                      <a:endParaRPr lang="en-AU" dirty="0">
                        <a:solidFill>
                          <a:srgbClr val="00B050"/>
                        </a:solidFill>
                      </a:endParaRPr>
                    </a:p>
                  </a:txBody>
                  <a:tcPr/>
                </a:tc>
                <a:tc>
                  <a:txBody>
                    <a:bodyPr/>
                    <a:lstStyle/>
                    <a:p>
                      <a:pPr algn="ctr"/>
                      <a:r>
                        <a:rPr lang="en-AU" dirty="0" smtClean="0">
                          <a:solidFill>
                            <a:srgbClr val="00B050"/>
                          </a:solidFill>
                        </a:rPr>
                        <a:t>f</a:t>
                      </a:r>
                      <a:endParaRPr lang="en-AU" dirty="0">
                        <a:solidFill>
                          <a:srgbClr val="00B050"/>
                        </a:solidFill>
                      </a:endParaRPr>
                    </a:p>
                  </a:txBody>
                  <a:tcPr/>
                </a:tc>
                <a:tc>
                  <a:txBody>
                    <a:bodyPr/>
                    <a:lstStyle/>
                    <a:p>
                      <a:pPr algn="ctr"/>
                      <a:r>
                        <a:rPr lang="en-AU" dirty="0" smtClean="0">
                          <a:solidFill>
                            <a:srgbClr val="00B050"/>
                          </a:solidFill>
                        </a:rPr>
                        <a:t>e</a:t>
                      </a:r>
                      <a:endParaRPr lang="en-AU" dirty="0">
                        <a:solidFill>
                          <a:srgbClr val="00B050"/>
                        </a:solidFill>
                      </a:endParaRPr>
                    </a:p>
                  </a:txBody>
                  <a:tcPr/>
                </a:tc>
                <a:tc>
                  <a:txBody>
                    <a:bodyPr/>
                    <a:lstStyle/>
                    <a:p>
                      <a:pPr algn="ctr"/>
                      <a:r>
                        <a:rPr lang="en-AU" dirty="0" smtClean="0">
                          <a:solidFill>
                            <a:srgbClr val="00B050"/>
                          </a:solidFill>
                        </a:rPr>
                        <a:t>r</a:t>
                      </a:r>
                      <a:endParaRPr lang="en-AU" dirty="0">
                        <a:solidFill>
                          <a:srgbClr val="00B050"/>
                        </a:solidFill>
                      </a:endParaRPr>
                    </a:p>
                  </a:txBody>
                  <a:tcPr/>
                </a:tc>
                <a:tc>
                  <a:txBody>
                    <a:bodyPr/>
                    <a:lstStyle/>
                    <a:p>
                      <a:pPr algn="ctr"/>
                      <a:r>
                        <a:rPr lang="en-AU" dirty="0" smtClean="0">
                          <a:solidFill>
                            <a:srgbClr val="00B050"/>
                          </a:solidFill>
                        </a:rPr>
                        <a:t>r</a:t>
                      </a:r>
                      <a:endParaRPr lang="en-AU" dirty="0">
                        <a:solidFill>
                          <a:srgbClr val="00B050"/>
                        </a:solidFill>
                      </a:endParaRPr>
                    </a:p>
                  </a:txBody>
                  <a:tcPr/>
                </a:tc>
                <a:tc>
                  <a:txBody>
                    <a:bodyPr/>
                    <a:lstStyle/>
                    <a:p>
                      <a:pPr algn="ctr"/>
                      <a:r>
                        <a:rPr lang="en-AU" dirty="0" smtClean="0">
                          <a:solidFill>
                            <a:srgbClr val="00B050"/>
                          </a:solidFill>
                        </a:rPr>
                        <a:t>e</a:t>
                      </a:r>
                      <a:endParaRPr lang="en-AU" dirty="0">
                        <a:solidFill>
                          <a:srgbClr val="00B050"/>
                        </a:solidFill>
                      </a:endParaRPr>
                    </a:p>
                  </a:txBody>
                  <a:tcPr/>
                </a:tc>
                <a:tc>
                  <a:txBody>
                    <a:bodyPr/>
                    <a:lstStyle/>
                    <a:p>
                      <a:pPr algn="ctr"/>
                      <a:r>
                        <a:rPr lang="en-AU" dirty="0" smtClean="0">
                          <a:solidFill>
                            <a:srgbClr val="00B050"/>
                          </a:solidFill>
                        </a:rPr>
                        <a:t>r</a:t>
                      </a:r>
                      <a:endParaRPr lang="en-AU" dirty="0">
                        <a:solidFill>
                          <a:srgbClr val="00B050"/>
                        </a:solidFill>
                      </a:endParaRPr>
                    </a:p>
                  </a:txBody>
                  <a:tcPr/>
                </a:tc>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2388300601"/>
              </p:ext>
            </p:extLst>
          </p:nvPr>
        </p:nvGraphicFramePr>
        <p:xfrm>
          <a:off x="5943600" y="2895600"/>
          <a:ext cx="2785888" cy="370840"/>
        </p:xfrm>
        <a:graphic>
          <a:graphicData uri="http://schemas.openxmlformats.org/drawingml/2006/table">
            <a:tbl>
              <a:tblPr firstRow="1" bandRow="1">
                <a:tableStyleId>{2D5ABB26-0587-4C30-8999-92F81FD0307C}</a:tableStyleId>
              </a:tblPr>
              <a:tblGrid>
                <a:gridCol w="348236"/>
                <a:gridCol w="348236"/>
                <a:gridCol w="348236"/>
                <a:gridCol w="348236"/>
                <a:gridCol w="348236"/>
                <a:gridCol w="348236"/>
                <a:gridCol w="348236"/>
                <a:gridCol w="348236"/>
              </a:tblGrid>
              <a:tr h="370840">
                <a:tc>
                  <a:txBody>
                    <a:bodyPr/>
                    <a:lstStyle/>
                    <a:p>
                      <a:pPr algn="ctr"/>
                      <a:r>
                        <a:rPr lang="en-AU" dirty="0" smtClean="0"/>
                        <a:t>1</a:t>
                      </a:r>
                      <a:endParaRPr lang="en-AU" dirty="0"/>
                    </a:p>
                  </a:txBody>
                  <a:tcPr/>
                </a:tc>
                <a:tc>
                  <a:txBody>
                    <a:bodyPr/>
                    <a:lstStyle/>
                    <a:p>
                      <a:pPr algn="ctr"/>
                      <a:r>
                        <a:rPr lang="en-AU" dirty="0" smtClean="0"/>
                        <a:t>2</a:t>
                      </a:r>
                      <a:endParaRPr lang="en-AU" dirty="0"/>
                    </a:p>
                  </a:txBody>
                  <a:tcPr/>
                </a:tc>
                <a:tc>
                  <a:txBody>
                    <a:bodyPr/>
                    <a:lstStyle/>
                    <a:p>
                      <a:pPr algn="ctr"/>
                      <a:r>
                        <a:rPr lang="en-AU" dirty="0" smtClean="0"/>
                        <a:t>3</a:t>
                      </a:r>
                      <a:endParaRPr lang="en-AU" dirty="0"/>
                    </a:p>
                  </a:txBody>
                  <a:tcPr/>
                </a:tc>
                <a:tc>
                  <a:txBody>
                    <a:bodyPr/>
                    <a:lstStyle/>
                    <a:p>
                      <a:pPr algn="ctr"/>
                      <a:r>
                        <a:rPr lang="en-AU" dirty="0" smtClean="0"/>
                        <a:t>4</a:t>
                      </a:r>
                      <a:endParaRPr lang="en-AU" dirty="0"/>
                    </a:p>
                  </a:txBody>
                  <a:tcPr/>
                </a:tc>
                <a:tc>
                  <a:txBody>
                    <a:bodyPr/>
                    <a:lstStyle/>
                    <a:p>
                      <a:pPr algn="ctr"/>
                      <a:r>
                        <a:rPr lang="en-AU" dirty="0" smtClean="0"/>
                        <a:t>5</a:t>
                      </a:r>
                      <a:endParaRPr lang="en-AU" dirty="0"/>
                    </a:p>
                  </a:txBody>
                  <a:tcPr/>
                </a:tc>
                <a:tc>
                  <a:txBody>
                    <a:bodyPr/>
                    <a:lstStyle/>
                    <a:p>
                      <a:pPr algn="ctr"/>
                      <a:r>
                        <a:rPr lang="en-AU" dirty="0" smtClean="0"/>
                        <a:t>6</a:t>
                      </a:r>
                      <a:endParaRPr lang="en-AU" dirty="0"/>
                    </a:p>
                  </a:txBody>
                  <a:tcPr/>
                </a:tc>
                <a:tc>
                  <a:txBody>
                    <a:bodyPr/>
                    <a:lstStyle/>
                    <a:p>
                      <a:pPr algn="ctr"/>
                      <a:r>
                        <a:rPr lang="en-AU" dirty="0" smtClean="0"/>
                        <a:t>7</a:t>
                      </a:r>
                      <a:endParaRPr lang="en-AU" dirty="0"/>
                    </a:p>
                  </a:txBody>
                  <a:tcPr/>
                </a:tc>
                <a:tc>
                  <a:txBody>
                    <a:bodyPr/>
                    <a:lstStyle/>
                    <a:p>
                      <a:pPr algn="ctr"/>
                      <a:r>
                        <a:rPr lang="en-AU" dirty="0" smtClean="0"/>
                        <a:t>8</a:t>
                      </a:r>
                      <a:endParaRPr lang="en-AU" dirty="0"/>
                    </a:p>
                  </a:txBody>
                  <a:tcPr/>
                </a:tc>
              </a:tr>
            </a:tbl>
          </a:graphicData>
        </a:graphic>
      </p:graphicFrame>
      <p:grpSp>
        <p:nvGrpSpPr>
          <p:cNvPr id="73" name="Group 72"/>
          <p:cNvGrpSpPr/>
          <p:nvPr/>
        </p:nvGrpSpPr>
        <p:grpSpPr>
          <a:xfrm>
            <a:off x="5813961" y="4645106"/>
            <a:ext cx="815439" cy="460294"/>
            <a:chOff x="3716057" y="2008277"/>
            <a:chExt cx="506323" cy="506323"/>
          </a:xfrm>
          <a:solidFill>
            <a:schemeClr val="bg2"/>
          </a:solidFill>
        </p:grpSpPr>
        <p:sp>
          <p:nvSpPr>
            <p:cNvPr id="74" name="Oval 73"/>
            <p:cNvSpPr/>
            <p:nvPr/>
          </p:nvSpPr>
          <p:spPr>
            <a:xfrm>
              <a:off x="3716057"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5" name="TextBox 74"/>
            <p:cNvSpPr txBox="1"/>
            <p:nvPr/>
          </p:nvSpPr>
          <p:spPr>
            <a:xfrm>
              <a:off x="3781726" y="2109743"/>
              <a:ext cx="377433" cy="307776"/>
            </a:xfrm>
            <a:prstGeom prst="rect">
              <a:avLst/>
            </a:prstGeom>
            <a:noFill/>
          </p:spPr>
          <p:txBody>
            <a:bodyPr wrap="none" rtlCol="0">
              <a:spAutoFit/>
            </a:bodyPr>
            <a:lstStyle/>
            <a:p>
              <a:r>
                <a:rPr lang="en-AU" sz="1600" b="1" dirty="0" smtClean="0"/>
                <a:t>(3,6)</a:t>
              </a:r>
              <a:endParaRPr lang="en-AU" sz="1600" b="1" dirty="0"/>
            </a:p>
          </p:txBody>
        </p:sp>
      </p:grpSp>
      <p:grpSp>
        <p:nvGrpSpPr>
          <p:cNvPr id="76" name="Group 75"/>
          <p:cNvGrpSpPr/>
          <p:nvPr/>
        </p:nvGrpSpPr>
        <p:grpSpPr>
          <a:xfrm>
            <a:off x="8099961" y="4343400"/>
            <a:ext cx="815439" cy="460294"/>
            <a:chOff x="3716057" y="2008277"/>
            <a:chExt cx="506323" cy="506323"/>
          </a:xfrm>
          <a:solidFill>
            <a:schemeClr val="bg2"/>
          </a:solidFill>
        </p:grpSpPr>
        <p:sp>
          <p:nvSpPr>
            <p:cNvPr id="77" name="Oval 76"/>
            <p:cNvSpPr/>
            <p:nvPr/>
          </p:nvSpPr>
          <p:spPr>
            <a:xfrm>
              <a:off x="3716057" y="2008277"/>
              <a:ext cx="506323" cy="506323"/>
            </a:xfrm>
            <a:prstGeom prst="ellipse">
              <a:avLst/>
            </a:prstGeom>
            <a:solidFill>
              <a:srgbClr val="92D05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8" name="TextBox 77"/>
            <p:cNvSpPr txBox="1"/>
            <p:nvPr/>
          </p:nvSpPr>
          <p:spPr>
            <a:xfrm>
              <a:off x="3781726" y="2109743"/>
              <a:ext cx="377433" cy="307776"/>
            </a:xfrm>
            <a:prstGeom prst="rect">
              <a:avLst/>
            </a:prstGeom>
            <a:noFill/>
          </p:spPr>
          <p:txBody>
            <a:bodyPr wrap="none" rtlCol="0">
              <a:spAutoFit/>
            </a:bodyPr>
            <a:lstStyle/>
            <a:p>
              <a:r>
                <a:rPr lang="en-AU" sz="1600" b="1" dirty="0" smtClean="0"/>
                <a:t>(3,6)</a:t>
              </a:r>
              <a:endParaRPr lang="en-AU" sz="1600" b="1" dirty="0"/>
            </a:p>
          </p:txBody>
        </p:sp>
      </p:grpSp>
    </p:spTree>
    <p:extLst>
      <p:ext uri="{BB962C8B-B14F-4D97-AF65-F5344CB8AC3E}">
        <p14:creationId xmlns:p14="http://schemas.microsoft.com/office/powerpoint/2010/main" val="270631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758952"/>
          </a:xfrm>
        </p:spPr>
        <p:txBody>
          <a:bodyPr>
            <a:normAutofit/>
          </a:bodyPr>
          <a:lstStyle/>
          <a:p>
            <a:r>
              <a:rPr lang="en-AU" sz="2800" dirty="0" smtClean="0">
                <a:latin typeface="Arial Black" panose="020B0A04020102020204" pitchFamily="34" charset="0"/>
              </a:rPr>
              <a:t>Time complexity of constructing suffix tree</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dirty="0" smtClean="0"/>
              <a:t>FIT2004, S2/2016: Lec-6: B-Trees and Retrieval Trees</a:t>
            </a:r>
            <a:endParaRPr lang="en-US" dirty="0"/>
          </a:p>
        </p:txBody>
      </p:sp>
      <p:sp>
        <p:nvSpPr>
          <p:cNvPr id="6" name="Content Placeholder 3"/>
          <p:cNvSpPr txBox="1">
            <a:spLocks noGrp="1"/>
          </p:cNvSpPr>
          <p:nvPr>
            <p:ph sz="quarter" idx="1"/>
          </p:nvPr>
        </p:nvSpPr>
        <p:spPr>
          <a:xfrm>
            <a:off x="304800" y="1066800"/>
            <a:ext cx="8458200" cy="38862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2400" dirty="0" smtClean="0">
                <a:solidFill>
                  <a:srgbClr val="000000"/>
                </a:solidFill>
                <a:latin typeface="CMSS10"/>
              </a:rPr>
              <a:t>The algorithm described earlier inserts O(M) suffixes </a:t>
            </a:r>
          </a:p>
          <a:p>
            <a:r>
              <a:rPr lang="en-AU" sz="2400" dirty="0" smtClean="0">
                <a:solidFill>
                  <a:srgbClr val="000000"/>
                </a:solidFill>
                <a:latin typeface="CMSS10"/>
              </a:rPr>
              <a:t>Insertion cost of each suffix is linear to the size of suffix</a:t>
            </a:r>
          </a:p>
          <a:p>
            <a:r>
              <a:rPr lang="en-AU" sz="2400" dirty="0" smtClean="0">
                <a:solidFill>
                  <a:srgbClr val="000000"/>
                </a:solidFill>
                <a:latin typeface="CMSS10"/>
              </a:rPr>
              <a:t>Thus, total time complexity is O(M</a:t>
            </a:r>
            <a:r>
              <a:rPr lang="en-AU" sz="2400" baseline="30000" dirty="0" smtClean="0">
                <a:solidFill>
                  <a:srgbClr val="000000"/>
                </a:solidFill>
                <a:latin typeface="CMSS10"/>
              </a:rPr>
              <a:t>2</a:t>
            </a:r>
            <a:r>
              <a:rPr lang="en-AU" sz="2400" dirty="0" smtClean="0">
                <a:solidFill>
                  <a:srgbClr val="000000"/>
                </a:solidFill>
                <a:latin typeface="CMSS10"/>
              </a:rPr>
              <a:t>)</a:t>
            </a:r>
          </a:p>
          <a:p>
            <a:pPr marL="0" indent="0">
              <a:buNone/>
            </a:pPr>
            <a:r>
              <a:rPr lang="en-AU" sz="2400" dirty="0">
                <a:solidFill>
                  <a:srgbClr val="000000"/>
                </a:solidFill>
                <a:latin typeface="CMSS10"/>
              </a:rPr>
              <a:t/>
            </a:r>
            <a:br>
              <a:rPr lang="en-AU" sz="2400" dirty="0">
                <a:solidFill>
                  <a:srgbClr val="000000"/>
                </a:solidFill>
                <a:latin typeface="CMSS10"/>
              </a:rPr>
            </a:br>
            <a:r>
              <a:rPr lang="en-AU" sz="2400" dirty="0" smtClean="0">
                <a:solidFill>
                  <a:srgbClr val="000000"/>
                </a:solidFill>
                <a:latin typeface="CMSS10"/>
              </a:rPr>
              <a:t>It is possible to construct suffix tree in O(M)</a:t>
            </a:r>
          </a:p>
          <a:p>
            <a:r>
              <a:rPr lang="en-AU" sz="2400" dirty="0" err="1">
                <a:latin typeface="CMSS10"/>
              </a:rPr>
              <a:t>Esko</a:t>
            </a:r>
            <a:r>
              <a:rPr lang="en-AU" sz="2400" dirty="0">
                <a:latin typeface="CMSS10"/>
              </a:rPr>
              <a:t> </a:t>
            </a:r>
            <a:r>
              <a:rPr lang="en-AU" sz="2400" dirty="0" err="1">
                <a:latin typeface="CMSS10"/>
              </a:rPr>
              <a:t>Ukkonen</a:t>
            </a:r>
            <a:r>
              <a:rPr lang="en-AU" sz="2400" dirty="0">
                <a:latin typeface="CMSS10"/>
              </a:rPr>
              <a:t> in 1995 gave a </a:t>
            </a:r>
            <a:r>
              <a:rPr lang="en-AU" sz="2400" dirty="0">
                <a:latin typeface="CMSSBX10"/>
              </a:rPr>
              <a:t>beautiful </a:t>
            </a:r>
            <a:r>
              <a:rPr lang="en-AU" sz="2400" dirty="0">
                <a:latin typeface="CMSS10"/>
              </a:rPr>
              <a:t>(but involved) algorithm </a:t>
            </a:r>
            <a:r>
              <a:rPr lang="en-AU" sz="2400" dirty="0" smtClean="0">
                <a:latin typeface="CMSS10"/>
              </a:rPr>
              <a:t>to construct </a:t>
            </a:r>
            <a:r>
              <a:rPr lang="en-AU" sz="2400" dirty="0">
                <a:latin typeface="CMSS10"/>
              </a:rPr>
              <a:t>a </a:t>
            </a:r>
            <a:r>
              <a:rPr lang="en-AU" sz="2400" dirty="0" smtClean="0">
                <a:latin typeface="CMSS10"/>
              </a:rPr>
              <a:t>Suffix </a:t>
            </a:r>
            <a:r>
              <a:rPr lang="en-AU" sz="2400" dirty="0">
                <a:latin typeface="CMSS10"/>
              </a:rPr>
              <a:t>Tree in linear time. If you every get interested in </a:t>
            </a:r>
            <a:r>
              <a:rPr lang="en-AU" sz="2400" dirty="0" smtClean="0">
                <a:latin typeface="CMSS10"/>
              </a:rPr>
              <a:t>doing this </a:t>
            </a:r>
            <a:r>
              <a:rPr lang="en-AU" sz="2400" dirty="0">
                <a:latin typeface="CMSS10"/>
              </a:rPr>
              <a:t>in linear time, consider reading the source:</a:t>
            </a:r>
          </a:p>
          <a:p>
            <a:pPr marL="0" indent="0">
              <a:buNone/>
            </a:pPr>
            <a:r>
              <a:rPr lang="en-AU" sz="2000" dirty="0" err="1">
                <a:solidFill>
                  <a:srgbClr val="00B0F0"/>
                </a:solidFill>
                <a:latin typeface="CMSS10"/>
              </a:rPr>
              <a:t>Ukkonen</a:t>
            </a:r>
            <a:r>
              <a:rPr lang="en-AU" sz="2000" dirty="0">
                <a:solidFill>
                  <a:srgbClr val="00B0F0"/>
                </a:solidFill>
                <a:latin typeface="CMSS10"/>
              </a:rPr>
              <a:t>, E. (1995). "On-line construction of </a:t>
            </a:r>
            <a:r>
              <a:rPr lang="en-AU" sz="2000" dirty="0" err="1">
                <a:solidFill>
                  <a:srgbClr val="00B0F0"/>
                </a:solidFill>
                <a:latin typeface="CMSS10"/>
              </a:rPr>
              <a:t>sux</a:t>
            </a:r>
            <a:r>
              <a:rPr lang="en-AU" sz="2000" dirty="0">
                <a:solidFill>
                  <a:srgbClr val="00B0F0"/>
                </a:solidFill>
                <a:latin typeface="CMSS10"/>
              </a:rPr>
              <a:t> trees". </a:t>
            </a:r>
            <a:r>
              <a:rPr lang="en-AU" sz="2000" dirty="0" err="1" smtClean="0">
                <a:solidFill>
                  <a:srgbClr val="00B0F0"/>
                </a:solidFill>
                <a:latin typeface="CMSS10"/>
              </a:rPr>
              <a:t>Algorithmica</a:t>
            </a:r>
            <a:r>
              <a:rPr lang="en-AU" sz="2000" dirty="0" smtClean="0">
                <a:solidFill>
                  <a:srgbClr val="00B0F0"/>
                </a:solidFill>
                <a:latin typeface="CMSS10"/>
              </a:rPr>
              <a:t> 14 </a:t>
            </a:r>
            <a:r>
              <a:rPr lang="en-AU" sz="2000" dirty="0">
                <a:solidFill>
                  <a:srgbClr val="00B0F0"/>
                </a:solidFill>
                <a:latin typeface="CMSS10"/>
              </a:rPr>
              <a:t>(3): 249260.</a:t>
            </a:r>
            <a:endParaRPr lang="en-AU" sz="2000" dirty="0" smtClean="0">
              <a:solidFill>
                <a:srgbClr val="00B0F0"/>
              </a:solidFill>
              <a:latin typeface="CMSS10"/>
            </a:endParaRPr>
          </a:p>
        </p:txBody>
      </p:sp>
    </p:spTree>
    <p:extLst>
      <p:ext uri="{BB962C8B-B14F-4D97-AF65-F5344CB8AC3E}">
        <p14:creationId xmlns:p14="http://schemas.microsoft.com/office/powerpoint/2010/main" val="176938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Summary</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FIT2004, S2/2016: Lec-6: B-Trees and Retrieval Trees</a:t>
            </a:r>
            <a:endParaRPr lang="en-US"/>
          </a:p>
        </p:txBody>
      </p:sp>
      <p:sp>
        <p:nvSpPr>
          <p:cNvPr id="6" name="Content Placeholder 3"/>
          <p:cNvSpPr txBox="1">
            <a:spLocks noGrp="1"/>
          </p:cNvSpPr>
          <p:nvPr>
            <p:ph sz="quarter" idx="1"/>
          </p:nvPr>
        </p:nvSpPr>
        <p:spPr>
          <a:xfrm>
            <a:off x="301625" y="1066800"/>
            <a:ext cx="8081963"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smtClean="0">
                <a:solidFill>
                  <a:srgbClr val="FF0000"/>
                </a:solidFill>
              </a:rPr>
              <a:t>Take home message</a:t>
            </a:r>
          </a:p>
          <a:p>
            <a:r>
              <a:rPr lang="en-AU" sz="2000" dirty="0" smtClean="0"/>
              <a:t>B-tree provides an efficient search structure on disk resident data</a:t>
            </a:r>
          </a:p>
          <a:p>
            <a:r>
              <a:rPr lang="en-AU" sz="2000" dirty="0" err="1" smtClean="0"/>
              <a:t>Trie</a:t>
            </a:r>
            <a:r>
              <a:rPr lang="en-AU" sz="2000" dirty="0" smtClean="0"/>
              <a:t> and Suffix trees provide efficient text search and pattern matching (typically linear in number of characters in string)</a:t>
            </a:r>
          </a:p>
          <a:p>
            <a:pPr marL="0" indent="0">
              <a:buNone/>
            </a:pPr>
            <a:endParaRPr lang="en-AU" sz="2000" b="1" dirty="0" smtClean="0">
              <a:solidFill>
                <a:srgbClr val="FF0000"/>
              </a:solidFill>
            </a:endParaRPr>
          </a:p>
          <a:p>
            <a:pPr marL="0" indent="0">
              <a:buNone/>
            </a:pPr>
            <a:r>
              <a:rPr lang="en-AU" sz="2000" b="1" dirty="0" smtClean="0">
                <a:solidFill>
                  <a:srgbClr val="FF0000"/>
                </a:solidFill>
              </a:rPr>
              <a:t>Things to do (this list is not exhaustive)</a:t>
            </a:r>
          </a:p>
          <a:p>
            <a:r>
              <a:rPr lang="en-AU" sz="2000" dirty="0" smtClean="0"/>
              <a:t>Read more about B-tree and make sure you understand how insertion, search and deletion etc. work on B-tree</a:t>
            </a:r>
          </a:p>
          <a:p>
            <a:r>
              <a:rPr lang="en-AU" sz="2000" dirty="0" smtClean="0"/>
              <a:t>Implement </a:t>
            </a:r>
            <a:r>
              <a:rPr lang="en-AU" sz="2000" dirty="0" err="1" smtClean="0"/>
              <a:t>Trie</a:t>
            </a:r>
            <a:r>
              <a:rPr lang="en-AU" sz="2000" dirty="0" smtClean="0"/>
              <a:t> and Suffix trees and run various pattern matching queries </a:t>
            </a:r>
          </a:p>
          <a:p>
            <a:pPr marL="0" indent="0">
              <a:buNone/>
            </a:pPr>
            <a:endParaRPr lang="en-AU" sz="2000" b="1" dirty="0" smtClean="0">
              <a:solidFill>
                <a:srgbClr val="FF0000"/>
              </a:solidFill>
            </a:endParaRPr>
          </a:p>
          <a:p>
            <a:pPr marL="0" indent="0">
              <a:buNone/>
            </a:pPr>
            <a:r>
              <a:rPr lang="en-AU" sz="2000" b="1" dirty="0" smtClean="0">
                <a:solidFill>
                  <a:srgbClr val="FF0000"/>
                </a:solidFill>
              </a:rPr>
              <a:t>Coming Up Next</a:t>
            </a:r>
            <a:endParaRPr lang="en-AU" sz="2000" dirty="0"/>
          </a:p>
          <a:p>
            <a:r>
              <a:rPr lang="en-AU" sz="2000" dirty="0" smtClean="0"/>
              <a:t>Burrows-Wheeler Transform - A beautiful space-time efficient pattern matching algorithm on text</a:t>
            </a:r>
          </a:p>
        </p:txBody>
      </p:sp>
    </p:spTree>
    <p:extLst>
      <p:ext uri="{BB962C8B-B14F-4D97-AF65-F5344CB8AC3E}">
        <p14:creationId xmlns:p14="http://schemas.microsoft.com/office/powerpoint/2010/main" val="228854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BST in External Memory</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066800"/>
            <a:ext cx="8842248" cy="2590800"/>
          </a:xfrm>
        </p:spPr>
        <p:txBody>
          <a:bodyPr>
            <a:normAutofit fontScale="85000" lnSpcReduction="10000"/>
          </a:bodyPr>
          <a:lstStyle/>
          <a:p>
            <a:r>
              <a:rPr lang="en-AU" dirty="0" smtClean="0"/>
              <a:t>Suppose we have a set of records to be stored on hard disk.</a:t>
            </a:r>
          </a:p>
          <a:p>
            <a:r>
              <a:rPr lang="en-AU" dirty="0" smtClean="0"/>
              <a:t>One solution to allow lookups is to create a Binary Search Tree and store it in the external memory</a:t>
            </a:r>
          </a:p>
          <a:p>
            <a:r>
              <a:rPr lang="en-AU" dirty="0" smtClean="0"/>
              <a:t>The total I/O cost for searching a key is O(log</a:t>
            </a:r>
            <a:r>
              <a:rPr lang="en-AU" baseline="-25000" dirty="0" smtClean="0"/>
              <a:t>2</a:t>
            </a:r>
            <a:r>
              <a:rPr lang="en-AU" dirty="0" smtClean="0"/>
              <a:t> N) disk accesses</a:t>
            </a:r>
          </a:p>
          <a:p>
            <a:r>
              <a:rPr lang="en-AU" dirty="0" smtClean="0"/>
              <a:t>Can we do better?</a:t>
            </a:r>
          </a:p>
          <a:p>
            <a:pPr marL="0" indent="0">
              <a:buNone/>
            </a:pPr>
            <a:r>
              <a:rPr lang="en-AU" dirty="0" smtClean="0"/>
              <a:t>Yes! B-Trees</a:t>
            </a:r>
          </a:p>
          <a:p>
            <a:endParaRPr lang="en-AU" dirty="0" smtClean="0"/>
          </a:p>
        </p:txBody>
      </p:sp>
      <p:sp>
        <p:nvSpPr>
          <p:cNvPr id="3" name="Footer Placeholder 2"/>
          <p:cNvSpPr>
            <a:spLocks noGrp="1"/>
          </p:cNvSpPr>
          <p:nvPr>
            <p:ph type="ftr" sz="quarter" idx="11"/>
          </p:nvPr>
        </p:nvSpPr>
        <p:spPr/>
        <p:txBody>
          <a:bodyPr/>
          <a:lstStyle/>
          <a:p>
            <a:r>
              <a:rPr lang="en-AU" smtClean="0"/>
              <a:t>FIT2004, S2/2016: Lec-6: B-Trees and Retrieval Trees</a:t>
            </a:r>
            <a:endParaRPr lang="en-US"/>
          </a:p>
        </p:txBody>
      </p:sp>
    </p:spTree>
    <p:extLst>
      <p:ext uri="{BB962C8B-B14F-4D97-AF65-F5344CB8AC3E}">
        <p14:creationId xmlns:p14="http://schemas.microsoft.com/office/powerpoint/2010/main" val="124556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B-Tree motivation</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066800"/>
            <a:ext cx="8842248" cy="3733800"/>
          </a:xfrm>
        </p:spPr>
        <p:txBody>
          <a:bodyPr>
            <a:normAutofit fontScale="92500" lnSpcReduction="20000"/>
          </a:bodyPr>
          <a:lstStyle/>
          <a:p>
            <a:r>
              <a:rPr lang="en-AU" dirty="0" smtClean="0"/>
              <a:t>When disk is accessed, a block of size B (e.g., 4 KB) is accessed. , i.e., instead of accessing only one value , we can access as many values as can be fit in the block of size B in a single disk access (i.e., in one I/O).</a:t>
            </a:r>
            <a:endParaRPr lang="en-AU" dirty="0"/>
          </a:p>
          <a:p>
            <a:pPr lvl="1"/>
            <a:r>
              <a:rPr lang="en-AU" dirty="0" smtClean="0">
                <a:solidFill>
                  <a:srgbClr val="FF0000"/>
                </a:solidFill>
              </a:rPr>
              <a:t>Key idea:</a:t>
            </a:r>
            <a:r>
              <a:rPr lang="en-AU" dirty="0" smtClean="0">
                <a:solidFill>
                  <a:srgbClr val="00B0F0"/>
                </a:solidFill>
              </a:rPr>
              <a:t> BST stores only one value (and two pointers to its children) in each node. Accessing this node requires one I/O</a:t>
            </a:r>
          </a:p>
          <a:p>
            <a:pPr lvl="1"/>
            <a:r>
              <a:rPr lang="en-AU" dirty="0" smtClean="0">
                <a:solidFill>
                  <a:srgbClr val="00B0F0"/>
                </a:solidFill>
              </a:rPr>
              <a:t>What if we make the node bigger such that it can accommodate as many values and pointers as possible in a block of size B. Accessing this node will still require a single disk access but we would fetch many more values.</a:t>
            </a:r>
          </a:p>
          <a:p>
            <a:pPr lvl="1"/>
            <a:r>
              <a:rPr lang="en-AU" dirty="0" smtClean="0">
                <a:solidFill>
                  <a:srgbClr val="00B0F0"/>
                </a:solidFill>
              </a:rPr>
              <a:t>Hence, use a tree where nodes can have many children instead of at most two as in binary tree.</a:t>
            </a:r>
          </a:p>
        </p:txBody>
      </p:sp>
      <p:sp>
        <p:nvSpPr>
          <p:cNvPr id="3" name="Footer Placeholder 2"/>
          <p:cNvSpPr>
            <a:spLocks noGrp="1"/>
          </p:cNvSpPr>
          <p:nvPr>
            <p:ph type="ftr" sz="quarter" idx="11"/>
          </p:nvPr>
        </p:nvSpPr>
        <p:spPr/>
        <p:txBody>
          <a:bodyPr/>
          <a:lstStyle/>
          <a:p>
            <a:r>
              <a:rPr lang="en-AU" smtClean="0"/>
              <a:t>FIT2004, S2/2016: Lec-6: B-Trees and Retrieval Trees</a:t>
            </a:r>
            <a:endParaRPr lang="en-US"/>
          </a:p>
        </p:txBody>
      </p:sp>
    </p:spTree>
    <p:extLst>
      <p:ext uri="{BB962C8B-B14F-4D97-AF65-F5344CB8AC3E}">
        <p14:creationId xmlns:p14="http://schemas.microsoft.com/office/powerpoint/2010/main" val="408829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latin typeface="Arial Black" panose="020B0A04020102020204" pitchFamily="34" charset="0"/>
              </a:rPr>
              <a:t>B-Tree Introduction</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1066800"/>
            <a:ext cx="8842248" cy="3733800"/>
          </a:xfrm>
        </p:spPr>
        <p:txBody>
          <a:bodyPr>
            <a:normAutofit lnSpcReduction="10000"/>
          </a:bodyPr>
          <a:lstStyle/>
          <a:p>
            <a:r>
              <a:rPr lang="en-AU" sz="2800" dirty="0">
                <a:solidFill>
                  <a:srgbClr val="000000"/>
                </a:solidFill>
                <a:latin typeface="CMSS10"/>
              </a:rPr>
              <a:t>B-trees </a:t>
            </a:r>
            <a:r>
              <a:rPr lang="en-AU" sz="2800" dirty="0">
                <a:solidFill>
                  <a:srgbClr val="000000"/>
                </a:solidFill>
                <a:latin typeface="CMSSBX10"/>
              </a:rPr>
              <a:t>generalize </a:t>
            </a:r>
            <a:r>
              <a:rPr lang="en-AU" sz="2800" dirty="0">
                <a:solidFill>
                  <a:srgbClr val="008000"/>
                </a:solidFill>
                <a:latin typeface="CMSSBX10"/>
              </a:rPr>
              <a:t>balanced </a:t>
            </a:r>
            <a:r>
              <a:rPr lang="en-AU" sz="2800" dirty="0">
                <a:solidFill>
                  <a:srgbClr val="000000"/>
                </a:solidFill>
                <a:latin typeface="CMSS10"/>
              </a:rPr>
              <a:t>search trees</a:t>
            </a:r>
          </a:p>
          <a:p>
            <a:r>
              <a:rPr lang="en-AU" sz="2800" dirty="0">
                <a:solidFill>
                  <a:srgbClr val="000000"/>
                </a:solidFill>
                <a:latin typeface="CMSS10"/>
              </a:rPr>
              <a:t>By generalization, the tree is </a:t>
            </a:r>
            <a:r>
              <a:rPr lang="en-AU" sz="2800" dirty="0">
                <a:solidFill>
                  <a:srgbClr val="000000"/>
                </a:solidFill>
                <a:latin typeface="CMSSBX10"/>
              </a:rPr>
              <a:t>no longer </a:t>
            </a:r>
            <a:r>
              <a:rPr lang="en-AU" sz="2800" dirty="0">
                <a:solidFill>
                  <a:srgbClr val="800080"/>
                </a:solidFill>
                <a:latin typeface="txbtt"/>
              </a:rPr>
              <a:t>binary </a:t>
            </a:r>
            <a:r>
              <a:rPr lang="en-AU" sz="2800" dirty="0">
                <a:solidFill>
                  <a:srgbClr val="000000"/>
                </a:solidFill>
                <a:latin typeface="CMSS10"/>
              </a:rPr>
              <a:t>but has </a:t>
            </a:r>
            <a:r>
              <a:rPr lang="en-AU" sz="2800" dirty="0" smtClean="0">
                <a:solidFill>
                  <a:srgbClr val="008000"/>
                </a:solidFill>
                <a:latin typeface="txbtt"/>
              </a:rPr>
              <a:t>many branches </a:t>
            </a:r>
            <a:r>
              <a:rPr lang="en-AU" sz="2800" dirty="0">
                <a:solidFill>
                  <a:srgbClr val="008000"/>
                </a:solidFill>
                <a:latin typeface="txbtt"/>
              </a:rPr>
              <a:t>per node</a:t>
            </a:r>
            <a:r>
              <a:rPr lang="en-AU" sz="2800" dirty="0">
                <a:solidFill>
                  <a:srgbClr val="000000"/>
                </a:solidFill>
                <a:latin typeface="CMSS10"/>
              </a:rPr>
              <a:t>.</a:t>
            </a:r>
          </a:p>
          <a:p>
            <a:r>
              <a:rPr lang="en-AU" sz="2800" dirty="0">
                <a:solidFill>
                  <a:srgbClr val="000000"/>
                </a:solidFill>
                <a:latin typeface="CMSS10"/>
              </a:rPr>
              <a:t>They are really powerful and are used on many mission </a:t>
            </a:r>
            <a:r>
              <a:rPr lang="en-AU" sz="2800" dirty="0" smtClean="0">
                <a:solidFill>
                  <a:srgbClr val="000000"/>
                </a:solidFill>
                <a:latin typeface="CMSS10"/>
              </a:rPr>
              <a:t>critical systems </a:t>
            </a:r>
            <a:r>
              <a:rPr lang="en-AU" sz="2800" dirty="0">
                <a:solidFill>
                  <a:srgbClr val="000000"/>
                </a:solidFill>
                <a:latin typeface="CMSS10"/>
              </a:rPr>
              <a:t>that rely on a large amount of data stored on a </a:t>
            </a:r>
            <a:r>
              <a:rPr lang="en-AU" sz="2800" dirty="0" smtClean="0">
                <a:solidFill>
                  <a:srgbClr val="800080"/>
                </a:solidFill>
                <a:latin typeface="txbtt"/>
              </a:rPr>
              <a:t>secondary storage </a:t>
            </a:r>
            <a:r>
              <a:rPr lang="en-AU" sz="2800" dirty="0">
                <a:solidFill>
                  <a:srgbClr val="000000"/>
                </a:solidFill>
                <a:latin typeface="CMSS10"/>
              </a:rPr>
              <a:t>device (disks)</a:t>
            </a:r>
          </a:p>
          <a:p>
            <a:r>
              <a:rPr lang="en-AU" sz="2800" dirty="0">
                <a:solidFill>
                  <a:srgbClr val="000000"/>
                </a:solidFill>
                <a:latin typeface="CMSS10"/>
              </a:rPr>
              <a:t>Common examples are </a:t>
            </a:r>
            <a:r>
              <a:rPr lang="en-AU" sz="2800" dirty="0">
                <a:solidFill>
                  <a:srgbClr val="000000"/>
                </a:solidFill>
                <a:latin typeface="CMSSBX10"/>
              </a:rPr>
              <a:t>very large </a:t>
            </a:r>
            <a:r>
              <a:rPr lang="en-AU" sz="2800" dirty="0">
                <a:solidFill>
                  <a:srgbClr val="008000"/>
                </a:solidFill>
                <a:latin typeface="CMSSBX10"/>
              </a:rPr>
              <a:t>databases </a:t>
            </a:r>
            <a:r>
              <a:rPr lang="en-AU" sz="2800" dirty="0">
                <a:solidFill>
                  <a:srgbClr val="000000"/>
                </a:solidFill>
                <a:latin typeface="CMSS10"/>
              </a:rPr>
              <a:t>and </a:t>
            </a:r>
            <a:r>
              <a:rPr lang="en-AU" sz="2800" dirty="0" smtClean="0">
                <a:solidFill>
                  <a:srgbClr val="800080"/>
                </a:solidFill>
                <a:latin typeface="CMSSBX10"/>
              </a:rPr>
              <a:t>file systems</a:t>
            </a:r>
            <a:endParaRPr lang="en-AU" dirty="0" smtClean="0"/>
          </a:p>
        </p:txBody>
      </p:sp>
      <p:sp>
        <p:nvSpPr>
          <p:cNvPr id="3" name="Footer Placeholder 2"/>
          <p:cNvSpPr>
            <a:spLocks noGrp="1"/>
          </p:cNvSpPr>
          <p:nvPr>
            <p:ph type="ftr" sz="quarter" idx="11"/>
          </p:nvPr>
        </p:nvSpPr>
        <p:spPr/>
        <p:txBody>
          <a:bodyPr/>
          <a:lstStyle/>
          <a:p>
            <a:r>
              <a:rPr lang="en-AU" smtClean="0"/>
              <a:t>FIT2004, S2/2016: Lec-6: B-Trees and Retrieval Trees</a:t>
            </a:r>
            <a:endParaRPr lang="en-US"/>
          </a:p>
        </p:txBody>
      </p:sp>
    </p:spTree>
    <p:extLst>
      <p:ext uri="{BB962C8B-B14F-4D97-AF65-F5344CB8AC3E}">
        <p14:creationId xmlns:p14="http://schemas.microsoft.com/office/powerpoint/2010/main" val="190739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1">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7790</TotalTime>
  <Words>7013</Words>
  <Application>Microsoft Office PowerPoint</Application>
  <PresentationFormat>On-screen Show (4:3)</PresentationFormat>
  <Paragraphs>1734</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Civic</vt:lpstr>
      <vt:lpstr>Faculty of Information Technology,  Monash University</vt:lpstr>
      <vt:lpstr>FIT2004, S2/2016</vt:lpstr>
      <vt:lpstr>Announcements</vt:lpstr>
      <vt:lpstr>Recommended readings</vt:lpstr>
      <vt:lpstr>External Memory Algorithms</vt:lpstr>
      <vt:lpstr>Internal memory vs external memory</vt:lpstr>
      <vt:lpstr>BST in External Memory</vt:lpstr>
      <vt:lpstr>B-Tree motivation</vt:lpstr>
      <vt:lpstr>B-Tree Introduction</vt:lpstr>
      <vt:lpstr>B-Tree Properties</vt:lpstr>
      <vt:lpstr>B-Tree Properties</vt:lpstr>
      <vt:lpstr>Searching in B-Tree</vt:lpstr>
      <vt:lpstr>Inserting in B-Tree</vt:lpstr>
      <vt:lpstr>Inserting in B-Tree</vt:lpstr>
      <vt:lpstr>Inserting in B-Tree</vt:lpstr>
      <vt:lpstr>Inserting in B-Tree</vt:lpstr>
      <vt:lpstr>Inserting in B-Tree</vt:lpstr>
      <vt:lpstr>Inserting in B-Tree</vt:lpstr>
      <vt:lpstr>Inserting in B-Tree</vt:lpstr>
      <vt:lpstr>Inserting in B-Tree</vt:lpstr>
      <vt:lpstr>Inserting in B-Tree</vt:lpstr>
      <vt:lpstr>Inserting in B-Tree</vt:lpstr>
      <vt:lpstr>Inserting in B-Tree</vt:lpstr>
      <vt:lpstr>Inserting in B-Tree</vt:lpstr>
      <vt:lpstr>Inserting in B-Tree</vt:lpstr>
      <vt:lpstr>Inserting in B-Tree</vt:lpstr>
      <vt:lpstr>Complexity of Insertion</vt:lpstr>
      <vt:lpstr>Deletion in B-Tree</vt:lpstr>
      <vt:lpstr>Deletion: Case 1</vt:lpstr>
      <vt:lpstr>Deletion: Case 2</vt:lpstr>
      <vt:lpstr>Deletion: Case 2</vt:lpstr>
      <vt:lpstr>Deletion: Case 2</vt:lpstr>
      <vt:lpstr>Deletion: Case 2</vt:lpstr>
      <vt:lpstr>Deletion: Case 2</vt:lpstr>
      <vt:lpstr>Deletion: Case 3</vt:lpstr>
      <vt:lpstr>Deletion: Case 3</vt:lpstr>
      <vt:lpstr>Deletion: Case 3</vt:lpstr>
      <vt:lpstr>Deletion: Case 3</vt:lpstr>
      <vt:lpstr>Complexity of Deleting from B-Tree</vt:lpstr>
      <vt:lpstr>Retrieval Trees: Introduction</vt:lpstr>
      <vt:lpstr>Trie</vt:lpstr>
      <vt:lpstr>Trie Example: Insertion</vt:lpstr>
      <vt:lpstr>Trie Example: Search</vt:lpstr>
      <vt:lpstr>Trie Example: Search</vt:lpstr>
      <vt:lpstr>Trie Example: Search</vt:lpstr>
      <vt:lpstr>Trie Example: Prefix Matching</vt:lpstr>
      <vt:lpstr>Trie Example: Prefix Matching</vt:lpstr>
      <vt:lpstr>Implementing a Trie</vt:lpstr>
      <vt:lpstr>Advantages and Disadvantages of Trie</vt:lpstr>
      <vt:lpstr>Some properties of Trie</vt:lpstr>
      <vt:lpstr>Radix/PATRICIA Tree (NOT EXAMINABLE BUT WORTH MENTIONING)</vt:lpstr>
      <vt:lpstr>Radix/PATRICIA Tree (NOT EXAMINABLE BUT WORTH MENTIONING)</vt:lpstr>
      <vt:lpstr>Suffix Tree</vt:lpstr>
      <vt:lpstr>Suffix Tree</vt:lpstr>
      <vt:lpstr>Constructing Suffix Tree</vt:lpstr>
      <vt:lpstr>Substring search on Suffix Tree</vt:lpstr>
      <vt:lpstr>Counting # of occurences of a substring</vt:lpstr>
      <vt:lpstr>Finding longest repeated substring</vt:lpstr>
      <vt:lpstr>Space complexity of suffix tree</vt:lpstr>
      <vt:lpstr>Reducing space complexity of suffix tree</vt:lpstr>
      <vt:lpstr>Reducing space complexity of suffix tree</vt:lpstr>
      <vt:lpstr>Reducing space complexity of suffix tree</vt:lpstr>
      <vt:lpstr>Reducing space complexity of suffix tree</vt:lpstr>
      <vt:lpstr>Time complexity of constructing suffix tree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cse</cp:lastModifiedBy>
  <cp:revision>5042</cp:revision>
  <dcterms:created xsi:type="dcterms:W3CDTF">2006-08-16T00:00:00Z</dcterms:created>
  <dcterms:modified xsi:type="dcterms:W3CDTF">2016-09-05T05:19:44Z</dcterms:modified>
</cp:coreProperties>
</file>