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39"/>
  </p:notesMasterIdLst>
  <p:sldIdLst>
    <p:sldId id="304" r:id="rId2"/>
    <p:sldId id="367" r:id="rId3"/>
    <p:sldId id="291" r:id="rId4"/>
    <p:sldId id="355" r:id="rId5"/>
    <p:sldId id="391" r:id="rId6"/>
    <p:sldId id="363" r:id="rId7"/>
    <p:sldId id="356" r:id="rId8"/>
    <p:sldId id="357" r:id="rId9"/>
    <p:sldId id="359" r:id="rId10"/>
    <p:sldId id="360" r:id="rId11"/>
    <p:sldId id="361" r:id="rId12"/>
    <p:sldId id="362" r:id="rId13"/>
    <p:sldId id="364" r:id="rId14"/>
    <p:sldId id="365" r:id="rId15"/>
    <p:sldId id="369" r:id="rId16"/>
    <p:sldId id="368" r:id="rId17"/>
    <p:sldId id="366" r:id="rId18"/>
    <p:sldId id="370" r:id="rId19"/>
    <p:sldId id="371" r:id="rId20"/>
    <p:sldId id="372" r:id="rId21"/>
    <p:sldId id="373" r:id="rId22"/>
    <p:sldId id="374" r:id="rId23"/>
    <p:sldId id="375" r:id="rId24"/>
    <p:sldId id="379" r:id="rId25"/>
    <p:sldId id="378" r:id="rId26"/>
    <p:sldId id="377" r:id="rId27"/>
    <p:sldId id="380" r:id="rId28"/>
    <p:sldId id="382" r:id="rId29"/>
    <p:sldId id="381" r:id="rId30"/>
    <p:sldId id="386" r:id="rId31"/>
    <p:sldId id="390" r:id="rId32"/>
    <p:sldId id="387" r:id="rId33"/>
    <p:sldId id="383" r:id="rId34"/>
    <p:sldId id="384" r:id="rId35"/>
    <p:sldId id="385" r:id="rId36"/>
    <p:sldId id="388" r:id="rId37"/>
    <p:sldId id="3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82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3C083-7B6D-4495-AF2B-1E495C12AB55}" type="datetimeFigureOut">
              <a:rPr lang="en-AU" smtClean="0"/>
              <a:t>12/09/2016</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D2DB0-C7E9-483E-89D7-C3BCDDC89368}" type="slidenum">
              <a:rPr lang="en-AU" smtClean="0"/>
              <a:t>‹#›</a:t>
            </a:fld>
            <a:endParaRPr lang="en-AU" dirty="0"/>
          </a:p>
        </p:txBody>
      </p:sp>
    </p:spTree>
    <p:extLst>
      <p:ext uri="{BB962C8B-B14F-4D97-AF65-F5344CB8AC3E}">
        <p14:creationId xmlns:p14="http://schemas.microsoft.com/office/powerpoint/2010/main" val="41168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7" name="Footer Placeholder 16"/>
          <p:cNvSpPr>
            <a:spLocks noGrp="1"/>
          </p:cNvSpPr>
          <p:nvPr>
            <p:ph type="ftr" sz="quarter" idx="11"/>
          </p:nvPr>
        </p:nvSpPr>
        <p:spPr>
          <a:xfrm>
            <a:off x="304800" y="6410848"/>
            <a:ext cx="4648200" cy="365760"/>
          </a:xfrm>
        </p:spPr>
        <p:txBody>
          <a:bodyPr/>
          <a:lstStyle/>
          <a:p>
            <a:r>
              <a:rPr lang="en-AU" smtClean="0"/>
              <a:t>FIT2004, S2/2016: Lec-7: Burrows-Wheeler Transform</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9" name="Slide Number Placeholder 28"/>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endParaRPr lang="en-AU"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smtClean="0"/>
              <a:t>FIT2004, S2/2016: Lec-7: Burrows-Wheeler Transform</a:t>
            </a:r>
            <a:endParaRPr lang="en-US" dirty="0"/>
          </a:p>
        </p:txBody>
      </p:sp>
      <p:sp>
        <p:nvSpPr>
          <p:cNvPr id="6" name="Slide Number Placeholder 5"/>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a:prstGeom prst="rect">
            <a:avLst/>
          </a:prstGeo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smtClean="0"/>
              <a:t>FIT2004, S2/2016: Lec-7: Burrows-Wheeler Transform</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smtClean="0"/>
              <a:t>FIT2004, S2/2016: Lec-7: Burrows-Wheeler Transform</a:t>
            </a:r>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AU" smtClean="0"/>
              <a:t>FIT2004, S2/2016: Lec-7: Burrows-Wheeler Transform</a:t>
            </a:r>
            <a:endParaRPr lang="en-US" dirty="0"/>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AU" smtClean="0"/>
              <a:t>FIT2004, S2/2016: Lec-7: Burrows-Wheeler Transform</a:t>
            </a:r>
            <a:endParaRPr lang="en-US" dirty="0"/>
          </a:p>
        </p:txBody>
      </p:sp>
      <p:sp>
        <p:nvSpPr>
          <p:cNvPr id="7" name="Slide Number Placeholder 6"/>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Footer Placeholder 7"/>
          <p:cNvSpPr>
            <a:spLocks noGrp="1"/>
          </p:cNvSpPr>
          <p:nvPr>
            <p:ph type="ftr" sz="quarter" idx="11"/>
          </p:nvPr>
        </p:nvSpPr>
        <p:spPr>
          <a:xfrm>
            <a:off x="304800" y="6409944"/>
            <a:ext cx="3581400" cy="365760"/>
          </a:xfrm>
        </p:spPr>
        <p:txBody>
          <a:bodyPr/>
          <a:lstStyle/>
          <a:p>
            <a:r>
              <a:rPr lang="en-AU" smtClean="0"/>
              <a:t>FIT2004, S2/2016: Lec-7: Burrows-Wheeler Transform</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a:prstGeom prst="rect">
            <a:avLst/>
          </a:prstGeo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5791200" y="6404984"/>
            <a:ext cx="3044952" cy="365760"/>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AU" smtClean="0"/>
              <a:t>FIT2004, S2/2016: Lec-7: Burrows-Wheeler Transform</a:t>
            </a:r>
            <a:endParaRPr lang="en-US" dirty="0"/>
          </a:p>
        </p:txBody>
      </p:sp>
      <p:sp>
        <p:nvSpPr>
          <p:cNvPr id="5" name="Slide Number Placeholder 4"/>
          <p:cNvSpPr>
            <a:spLocks noGrp="1"/>
          </p:cNvSpPr>
          <p:nvPr>
            <p:ph type="sldNum" sz="quarter" idx="12"/>
          </p:nvPr>
        </p:nvSpPr>
        <p:spPr>
          <a:xfrm>
            <a:off x="4343400" y="1036020"/>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a:xfrm>
            <a:off x="5791200" y="6404984"/>
            <a:ext cx="3044952" cy="365760"/>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dirty="0"/>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91200"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383280" cy="365760"/>
          </a:xfrm>
        </p:spPr>
        <p:txBody>
          <a:bodyPr/>
          <a:lstStyle/>
          <a:p>
            <a:r>
              <a:rPr lang="en-AU" smtClean="0"/>
              <a:t>FIT2004, S2/2016: Lec-7: Burrows-Wheeler Transform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584448" cy="365760"/>
          </a:xfrm>
        </p:spPr>
        <p:txBody>
          <a:bodyPr/>
          <a:lstStyle/>
          <a:p>
            <a:r>
              <a:rPr lang="en-AU" smtClean="0"/>
              <a:t>FIT2004, S2/2016: Lec-7: Burrows-Wheeler Transform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Footer Placeholder 2"/>
          <p:cNvSpPr>
            <a:spLocks noGrp="1"/>
          </p:cNvSpPr>
          <p:nvPr>
            <p:ph type="ftr" sz="quarter" idx="3"/>
          </p:nvPr>
        </p:nvSpPr>
        <p:spPr>
          <a:xfrm>
            <a:off x="304800" y="6410848"/>
            <a:ext cx="4572000" cy="365760"/>
          </a:xfrm>
          <a:prstGeom prst="rect">
            <a:avLst/>
          </a:prstGeom>
        </p:spPr>
        <p:txBody>
          <a:bodyPr vert="horz"/>
          <a:lstStyle>
            <a:lvl1pPr algn="l" eaLnBrk="1" latinLnBrk="0" hangingPunct="1">
              <a:defRPr kumimoji="0" sz="1200">
                <a:solidFill>
                  <a:srgbClr val="FFFFFF"/>
                </a:solidFill>
              </a:defRPr>
            </a:lvl1pPr>
          </a:lstStyle>
          <a:p>
            <a:r>
              <a:rPr lang="en-AU" smtClean="0"/>
              <a:t>FIT2004, S2/2016: Lec-7: Burrows-Wheeler Transform</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90600"/>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AU"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7419975" cy="2333625"/>
          </a:xfrm>
          <a:prstGeom prst="rect">
            <a:avLst/>
          </a:prstGeom>
        </p:spPr>
      </p:pic>
      <p:sp>
        <p:nvSpPr>
          <p:cNvPr id="11" name="Title 10"/>
          <p:cNvSpPr>
            <a:spLocks noGrp="1"/>
          </p:cNvSpPr>
          <p:nvPr>
            <p:ph type="ctrTitle"/>
          </p:nvPr>
        </p:nvSpPr>
        <p:spPr>
          <a:xfrm>
            <a:off x="-457200" y="228600"/>
            <a:ext cx="10134600" cy="1752600"/>
          </a:xfrm>
        </p:spPr>
        <p:txBody>
          <a:bodyPr>
            <a:normAutofit/>
          </a:bodyPr>
          <a:lstStyle/>
          <a:p>
            <a:r>
              <a:rPr lang="en-AU" sz="2800" dirty="0" smtClean="0"/>
              <a:t>Faculty of Information Technology,</a:t>
            </a:r>
            <a:br>
              <a:rPr lang="en-AU" sz="2800" dirty="0" smtClean="0"/>
            </a:br>
            <a:r>
              <a:rPr lang="en-AU" sz="2800" dirty="0" smtClean="0"/>
              <a:t> Monash University</a:t>
            </a:r>
            <a:endParaRPr lang="en-AU" sz="2800" dirty="0"/>
          </a:p>
        </p:txBody>
      </p:sp>
    </p:spTree>
    <p:extLst>
      <p:ext uri="{BB962C8B-B14F-4D97-AF65-F5344CB8AC3E}">
        <p14:creationId xmlns:p14="http://schemas.microsoft.com/office/powerpoint/2010/main" val="2659273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Exercise</a:t>
            </a:r>
            <a:endParaRPr lang="en-AU" dirty="0">
              <a:latin typeface="Arial Black" panose="020B0A04020102020204" pitchFamily="34" charset="0"/>
            </a:endParaRPr>
          </a:p>
        </p:txBody>
      </p:sp>
      <p:sp>
        <p:nvSpPr>
          <p:cNvPr id="104" name="Content Placeholder 103"/>
          <p:cNvSpPr>
            <a:spLocks noGrp="1"/>
          </p:cNvSpPr>
          <p:nvPr>
            <p:ph sz="quarter" idx="1"/>
          </p:nvPr>
        </p:nvSpPr>
        <p:spPr/>
        <p:txBody>
          <a:bodyPr/>
          <a:lstStyle/>
          <a:p>
            <a:pPr marL="0" indent="0">
              <a:buNone/>
            </a:pPr>
            <a:r>
              <a:rPr lang="en-AU" dirty="0" smtClean="0"/>
              <a:t>What is the Burrows-Wheeler Transform of BIRD?</a:t>
            </a:r>
          </a:p>
          <a:p>
            <a:pPr marL="514350" indent="-514350">
              <a:buFont typeface="+mj-lt"/>
              <a:buAutoNum type="alphaUcPeriod"/>
            </a:pPr>
            <a:r>
              <a:rPr lang="en-AU" dirty="0" smtClean="0"/>
              <a:t>$BIRD</a:t>
            </a:r>
          </a:p>
          <a:p>
            <a:pPr marL="514350" indent="-514350">
              <a:buFont typeface="+mj-lt"/>
              <a:buAutoNum type="alphaUcPeriod"/>
            </a:pPr>
            <a:r>
              <a:rPr lang="en-AU" dirty="0" smtClean="0"/>
              <a:t>BI$RD</a:t>
            </a:r>
          </a:p>
          <a:p>
            <a:pPr marL="514350" indent="-514350">
              <a:buFont typeface="+mj-lt"/>
              <a:buAutoNum type="alphaUcPeriod"/>
            </a:pPr>
            <a:r>
              <a:rPr lang="en-AU" dirty="0" smtClean="0"/>
              <a:t>D$RBI</a:t>
            </a:r>
          </a:p>
          <a:p>
            <a:pPr marL="514350" indent="-514350">
              <a:buFont typeface="+mj-lt"/>
              <a:buAutoNum type="alphaUcPeriod"/>
            </a:pPr>
            <a:r>
              <a:rPr lang="en-AU" dirty="0" smtClean="0"/>
              <a:t>IRBD$</a:t>
            </a:r>
          </a:p>
          <a:p>
            <a:pPr marL="514350" indent="-514350">
              <a:buFont typeface="+mj-lt"/>
              <a:buAutoNum type="alphaUcPeriod"/>
            </a:pPr>
            <a:r>
              <a:rPr lang="en-AU" dirty="0" smtClean="0"/>
              <a:t>RDI$B</a:t>
            </a:r>
          </a:p>
          <a:p>
            <a:pPr marL="514350" indent="-514350">
              <a:buFont typeface="+mj-lt"/>
              <a:buAutoNum type="alphaUcPeriod"/>
            </a:pPr>
            <a:r>
              <a:rPr lang="en-AU" dirty="0" smtClean="0"/>
              <a:t>None of the above</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Tree>
    <p:extLst>
      <p:ext uri="{BB962C8B-B14F-4D97-AF65-F5344CB8AC3E}">
        <p14:creationId xmlns:p14="http://schemas.microsoft.com/office/powerpoint/2010/main" val="2403403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latin typeface="Arial Black" panose="020B0A04020102020204" pitchFamily="34" charset="0"/>
              </a:rPr>
              <a:t>Why is BWT effective for compression?</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143000"/>
            <a:ext cx="5032248" cy="4956048"/>
          </a:xfrm>
        </p:spPr>
        <p:txBody>
          <a:bodyPr/>
          <a:lstStyle/>
          <a:p>
            <a:pPr marL="0" indent="0">
              <a:buNone/>
            </a:pPr>
            <a:r>
              <a:rPr lang="en-AU" dirty="0" smtClean="0">
                <a:solidFill>
                  <a:srgbClr val="FF0000"/>
                </a:solidFill>
              </a:rPr>
              <a:t>Last-First Property:</a:t>
            </a:r>
          </a:p>
          <a:p>
            <a:pPr marL="0" indent="0">
              <a:buNone/>
            </a:pPr>
            <a:r>
              <a:rPr lang="en-AU" dirty="0" smtClean="0"/>
              <a:t>The last character of a row comes before the first character of the row in the input string.</a:t>
            </a:r>
            <a:endParaRPr lang="en-AU" dirty="0"/>
          </a:p>
          <a:p>
            <a:pPr lvl="1"/>
            <a:r>
              <a:rPr lang="en-AU" dirty="0">
                <a:solidFill>
                  <a:srgbClr val="00B0F0"/>
                </a:solidFill>
              </a:rPr>
              <a:t>b</a:t>
            </a:r>
            <a:r>
              <a:rPr lang="en-AU" dirty="0" smtClean="0">
                <a:solidFill>
                  <a:srgbClr val="00B0F0"/>
                </a:solidFill>
              </a:rPr>
              <a:t>ecause each string in the matrix is a cyclic rotation of the text</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872869322"/>
              </p:ext>
            </p:extLst>
          </p:nvPr>
        </p:nvGraphicFramePr>
        <p:xfrm>
          <a:off x="5334000" y="1219200"/>
          <a:ext cx="3276600" cy="4450080"/>
        </p:xfrm>
        <a:graphic>
          <a:graphicData uri="http://schemas.openxmlformats.org/drawingml/2006/table">
            <a:tbl>
              <a:tblPr firstRow="1" bandRow="1">
                <a:tableStyleId>{5C22544A-7EE6-4342-B048-85BDC9FD1C3A}</a:tableStyleId>
              </a:tblPr>
              <a:tblGrid>
                <a:gridCol w="273050"/>
                <a:gridCol w="273050"/>
                <a:gridCol w="273050"/>
                <a:gridCol w="273050"/>
                <a:gridCol w="273050"/>
                <a:gridCol w="273050"/>
                <a:gridCol w="273050"/>
                <a:gridCol w="273050"/>
                <a:gridCol w="273050"/>
                <a:gridCol w="273050"/>
                <a:gridCol w="273050"/>
                <a:gridCol w="273050"/>
              </a:tblGrid>
              <a:tr h="370840">
                <a:tc>
                  <a:txBody>
                    <a:bodyPr/>
                    <a:lstStyle/>
                    <a:p>
                      <a:pPr algn="ctr"/>
                      <a:r>
                        <a:rPr lang="en-AU" b="0" dirty="0" smtClean="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M</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I</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P</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S</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S</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M</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b="0" dirty="0" smtClean="0">
                          <a:solidFill>
                            <a:schemeClr val="bg1">
                              <a:lumMod val="65000"/>
                            </a:schemeClr>
                          </a:solidFill>
                        </a:rPr>
                        <a:t>M</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P</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I</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S</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S</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I</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I</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8" name="Rectangle 7"/>
          <p:cNvSpPr/>
          <p:nvPr/>
        </p:nvSpPr>
        <p:spPr>
          <a:xfrm rot="4790390">
            <a:off x="1910465" y="4375769"/>
            <a:ext cx="1724999" cy="1797975"/>
          </a:xfrm>
          <a:prstGeom prst="rect">
            <a:avLst/>
          </a:prstGeom>
          <a:noFill/>
        </p:spPr>
        <p:txBody>
          <a:bodyPr wrap="none" lIns="91440" tIns="45720" rIns="91440" bIns="45720">
            <a:prstTxWarp prst="textCircle">
              <a:avLst/>
            </a:prstTxWarp>
            <a:spAutoFit/>
          </a:bodyPr>
          <a:lstStyle/>
          <a:p>
            <a:pPr algn="ctr"/>
            <a:r>
              <a:rPr lang="en-AU"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I   S   </a:t>
            </a:r>
            <a:r>
              <a:rPr lang="en-AU" sz="5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S   </a:t>
            </a:r>
            <a:r>
              <a:rPr lang="en-AU" sz="5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P   </a:t>
            </a:r>
            <a:r>
              <a:rPr lang="en-AU" sz="5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AU"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  </a:t>
            </a:r>
            <a:endPar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Curved Down Arrow 8"/>
          <p:cNvSpPr/>
          <p:nvPr/>
        </p:nvSpPr>
        <p:spPr>
          <a:xfrm rot="5630087">
            <a:off x="2303085" y="4896236"/>
            <a:ext cx="1468084" cy="757042"/>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3425754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latin typeface="Arial Black" panose="020B0A04020102020204" pitchFamily="34" charset="0"/>
              </a:rPr>
              <a:t>Why is BWT effective for compression?</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143000"/>
            <a:ext cx="8461248" cy="4956048"/>
          </a:xfrm>
        </p:spPr>
        <p:txBody>
          <a:bodyPr>
            <a:normAutofit fontScale="70000" lnSpcReduction="20000"/>
          </a:bodyPr>
          <a:lstStyle/>
          <a:p>
            <a:r>
              <a:rPr lang="en-AU" dirty="0" smtClean="0"/>
              <a:t>Consider a large English text. </a:t>
            </a:r>
            <a:r>
              <a:rPr lang="en-AU" b="1" dirty="0" smtClean="0">
                <a:solidFill>
                  <a:srgbClr val="FF0000"/>
                </a:solidFill>
              </a:rPr>
              <a:t>IS</a:t>
            </a:r>
            <a:r>
              <a:rPr lang="en-AU" dirty="0" smtClean="0"/>
              <a:t> </a:t>
            </a:r>
            <a:r>
              <a:rPr lang="en-AU" dirty="0" err="1" smtClean="0"/>
              <a:t>is</a:t>
            </a:r>
            <a:r>
              <a:rPr lang="en-AU" dirty="0" smtClean="0"/>
              <a:t> a very common word. Thus, </a:t>
            </a:r>
            <a:r>
              <a:rPr lang="en-AU" b="1" dirty="0" smtClean="0">
                <a:solidFill>
                  <a:srgbClr val="FF0000"/>
                </a:solidFill>
              </a:rPr>
              <a:t>I</a:t>
            </a:r>
            <a:r>
              <a:rPr lang="en-AU" b="1" dirty="0" smtClean="0"/>
              <a:t> </a:t>
            </a:r>
            <a:r>
              <a:rPr lang="en-AU" dirty="0" smtClean="0"/>
              <a:t>appears before </a:t>
            </a:r>
            <a:r>
              <a:rPr lang="en-AU" b="1" dirty="0" smtClean="0">
                <a:solidFill>
                  <a:srgbClr val="FF0000"/>
                </a:solidFill>
              </a:rPr>
              <a:t>S</a:t>
            </a:r>
            <a:r>
              <a:rPr lang="en-AU" dirty="0" smtClean="0"/>
              <a:t> in the text much more frequently compared to some other letters, e.g., </a:t>
            </a:r>
            <a:r>
              <a:rPr lang="en-AU" b="1" dirty="0" smtClean="0">
                <a:solidFill>
                  <a:srgbClr val="FF0000"/>
                </a:solidFill>
              </a:rPr>
              <a:t>IS</a:t>
            </a:r>
            <a:r>
              <a:rPr lang="en-AU" b="1" dirty="0" smtClean="0"/>
              <a:t> </a:t>
            </a:r>
            <a:r>
              <a:rPr lang="en-AU" dirty="0" err="1" smtClean="0"/>
              <a:t>is</a:t>
            </a:r>
            <a:r>
              <a:rPr lang="en-AU" dirty="0" smtClean="0"/>
              <a:t> more frequent than </a:t>
            </a:r>
            <a:r>
              <a:rPr lang="en-AU" b="1" dirty="0">
                <a:solidFill>
                  <a:srgbClr val="FF0000"/>
                </a:solidFill>
              </a:rPr>
              <a:t>C</a:t>
            </a:r>
            <a:r>
              <a:rPr lang="en-AU" b="1" dirty="0" smtClean="0">
                <a:solidFill>
                  <a:srgbClr val="FF0000"/>
                </a:solidFill>
              </a:rPr>
              <a:t>ABS</a:t>
            </a:r>
            <a:r>
              <a:rPr lang="en-AU" dirty="0" smtClean="0"/>
              <a:t>, </a:t>
            </a:r>
            <a:r>
              <a:rPr lang="en-AU" b="1" dirty="0" smtClean="0">
                <a:solidFill>
                  <a:srgbClr val="FF0000"/>
                </a:solidFill>
              </a:rPr>
              <a:t>GAS</a:t>
            </a:r>
            <a:r>
              <a:rPr lang="en-AU" dirty="0" smtClean="0"/>
              <a:t> etc.</a:t>
            </a:r>
            <a:endParaRPr lang="en-AU" b="1" dirty="0" smtClean="0"/>
          </a:p>
          <a:p>
            <a:r>
              <a:rPr lang="en-AU" dirty="0" smtClean="0"/>
              <a:t>When the cyclic rotation matrix is sorted, all the occurrences of </a:t>
            </a:r>
            <a:r>
              <a:rPr lang="en-AU" b="1" dirty="0" smtClean="0">
                <a:solidFill>
                  <a:srgbClr val="FF0000"/>
                </a:solidFill>
              </a:rPr>
              <a:t>S </a:t>
            </a:r>
            <a:r>
              <a:rPr lang="en-AU" dirty="0" smtClean="0"/>
              <a:t>in the first column appear together. The last column which is BWT will contain a lot of occurrences of </a:t>
            </a:r>
            <a:r>
              <a:rPr lang="en-AU" b="1" dirty="0" smtClean="0">
                <a:solidFill>
                  <a:srgbClr val="FF0000"/>
                </a:solidFill>
              </a:rPr>
              <a:t>I</a:t>
            </a:r>
            <a:r>
              <a:rPr lang="en-AU" dirty="0" smtClean="0"/>
              <a:t>s because </a:t>
            </a:r>
            <a:r>
              <a:rPr lang="en-AU" b="1" dirty="0" smtClean="0">
                <a:solidFill>
                  <a:srgbClr val="FF0000"/>
                </a:solidFill>
              </a:rPr>
              <a:t>I</a:t>
            </a:r>
            <a:r>
              <a:rPr lang="en-AU" dirty="0" smtClean="0"/>
              <a:t> appears before </a:t>
            </a:r>
            <a:r>
              <a:rPr lang="en-AU" b="1" dirty="0" smtClean="0">
                <a:solidFill>
                  <a:srgbClr val="FF0000"/>
                </a:solidFill>
              </a:rPr>
              <a:t>S</a:t>
            </a:r>
            <a:r>
              <a:rPr lang="en-AU" dirty="0" smtClean="0"/>
              <a:t> much more frequently than the other letters.</a:t>
            </a:r>
          </a:p>
          <a:p>
            <a:r>
              <a:rPr lang="en-AU" dirty="0" smtClean="0"/>
              <a:t>E.g.,</a:t>
            </a:r>
            <a:r>
              <a:rPr lang="en-AU" b="1" dirty="0" smtClean="0"/>
              <a:t> </a:t>
            </a:r>
            <a:r>
              <a:rPr lang="en-AU" b="1" dirty="0" smtClean="0">
                <a:solidFill>
                  <a:srgbClr val="00B0F0"/>
                </a:solidFill>
              </a:rPr>
              <a:t>this-is-a-historical-story</a:t>
            </a:r>
            <a:r>
              <a:rPr lang="en-AU" b="1" dirty="0" smtClean="0"/>
              <a:t> (space replaced with – for clarity)</a:t>
            </a:r>
          </a:p>
          <a:p>
            <a:pPr marL="0" indent="0">
              <a:buNone/>
            </a:pPr>
            <a:r>
              <a:rPr lang="en-AU" b="1" dirty="0" smtClean="0"/>
              <a:t>	………………………………</a:t>
            </a:r>
          </a:p>
          <a:p>
            <a:pPr marL="0" indent="0">
              <a:buNone/>
            </a:pPr>
            <a:r>
              <a:rPr lang="en-AU" b="1" dirty="0"/>
              <a:t>	</a:t>
            </a:r>
            <a:r>
              <a:rPr lang="en-AU" b="1" dirty="0" err="1" smtClean="0"/>
              <a:t>s</a:t>
            </a:r>
            <a:r>
              <a:rPr lang="en-AU" b="1" dirty="0" err="1" smtClean="0">
                <a:solidFill>
                  <a:schemeClr val="bg1">
                    <a:lumMod val="65000"/>
                  </a:schemeClr>
                </a:solidFill>
              </a:rPr>
              <a:t>-a-historical-story$this-</a:t>
            </a:r>
            <a:r>
              <a:rPr lang="en-AU" b="1" dirty="0" err="1" smtClean="0">
                <a:solidFill>
                  <a:srgbClr val="00B050"/>
                </a:solidFill>
              </a:rPr>
              <a:t>i</a:t>
            </a:r>
            <a:endParaRPr lang="en-AU" b="1" dirty="0" smtClean="0">
              <a:solidFill>
                <a:srgbClr val="00B050"/>
              </a:solidFill>
            </a:endParaRPr>
          </a:p>
          <a:p>
            <a:pPr marL="0" indent="0">
              <a:buNone/>
            </a:pPr>
            <a:r>
              <a:rPr lang="en-AU" b="1" dirty="0" smtClean="0"/>
              <a:t>	</a:t>
            </a:r>
            <a:r>
              <a:rPr lang="en-AU" b="1" dirty="0" err="1" smtClean="0"/>
              <a:t>s</a:t>
            </a:r>
            <a:r>
              <a:rPr lang="en-AU" b="1" dirty="0" err="1" smtClean="0">
                <a:solidFill>
                  <a:schemeClr val="bg1">
                    <a:lumMod val="65000"/>
                  </a:schemeClr>
                </a:solidFill>
              </a:rPr>
              <a:t>-is-a-historical-story$th</a:t>
            </a:r>
            <a:r>
              <a:rPr lang="en-AU" b="1" dirty="0" err="1" smtClean="0">
                <a:solidFill>
                  <a:srgbClr val="00B050"/>
                </a:solidFill>
              </a:rPr>
              <a:t>i</a:t>
            </a:r>
            <a:endParaRPr lang="en-AU" b="1" dirty="0" smtClean="0">
              <a:solidFill>
                <a:srgbClr val="00B050"/>
              </a:solidFill>
            </a:endParaRPr>
          </a:p>
          <a:p>
            <a:pPr marL="0" indent="0">
              <a:buNone/>
            </a:pPr>
            <a:r>
              <a:rPr lang="en-AU" b="1" dirty="0" smtClean="0"/>
              <a:t>	</a:t>
            </a:r>
            <a:r>
              <a:rPr lang="en-AU" b="1" dirty="0" err="1" smtClean="0"/>
              <a:t>s</a:t>
            </a:r>
            <a:r>
              <a:rPr lang="en-AU" b="1" dirty="0" err="1" smtClean="0">
                <a:solidFill>
                  <a:schemeClr val="bg1">
                    <a:lumMod val="65000"/>
                  </a:schemeClr>
                </a:solidFill>
              </a:rPr>
              <a:t>torical-story$this-is-a-h</a:t>
            </a:r>
            <a:r>
              <a:rPr lang="en-AU" b="1" dirty="0" err="1" smtClean="0">
                <a:solidFill>
                  <a:srgbClr val="00B050"/>
                </a:solidFill>
              </a:rPr>
              <a:t>i</a:t>
            </a:r>
            <a:endParaRPr lang="en-AU" b="1" dirty="0" smtClean="0">
              <a:solidFill>
                <a:srgbClr val="00B050"/>
              </a:solidFill>
            </a:endParaRPr>
          </a:p>
          <a:p>
            <a:pPr marL="0" indent="0">
              <a:buNone/>
            </a:pPr>
            <a:r>
              <a:rPr lang="en-AU" b="1" dirty="0" smtClean="0"/>
              <a:t>	</a:t>
            </a:r>
            <a:r>
              <a:rPr lang="en-AU" b="1" dirty="0" err="1" smtClean="0"/>
              <a:t>s</a:t>
            </a:r>
            <a:r>
              <a:rPr lang="en-AU" b="1" dirty="0" err="1" smtClean="0">
                <a:solidFill>
                  <a:schemeClr val="bg1">
                    <a:lumMod val="65000"/>
                  </a:schemeClr>
                </a:solidFill>
              </a:rPr>
              <a:t>tory$this-is-a-historical</a:t>
            </a:r>
            <a:r>
              <a:rPr lang="en-AU" b="1" dirty="0" smtClean="0">
                <a:solidFill>
                  <a:srgbClr val="00B050"/>
                </a:solidFill>
              </a:rPr>
              <a:t>-</a:t>
            </a:r>
            <a:r>
              <a:rPr lang="en-AU" b="1" dirty="0" smtClean="0">
                <a:solidFill>
                  <a:schemeClr val="bg1">
                    <a:lumMod val="65000"/>
                  </a:schemeClr>
                </a:solidFill>
              </a:rPr>
              <a:t> </a:t>
            </a:r>
          </a:p>
          <a:p>
            <a:pPr marL="0" indent="0">
              <a:buNone/>
            </a:pPr>
            <a:r>
              <a:rPr lang="en-AU" b="1" dirty="0"/>
              <a:t>	………………………………</a:t>
            </a:r>
          </a:p>
          <a:p>
            <a:endParaRPr lang="en-AU" b="1" dirty="0" smtClean="0"/>
          </a:p>
          <a:p>
            <a:r>
              <a:rPr lang="en-AU" b="1" dirty="0" smtClean="0"/>
              <a:t>Effective for compression when text is large and has such biases in it (i.e., some letters appear before some others much more frequently).</a:t>
            </a:r>
          </a:p>
          <a:p>
            <a:pPr marL="0" indent="0">
              <a:buNone/>
            </a:pPr>
            <a:endParaRPr lang="en-AU" b="1" dirty="0" smtClean="0"/>
          </a:p>
          <a:p>
            <a:pPr marL="0" indent="0">
              <a:buNone/>
            </a:pPr>
            <a:endParaRPr lang="en-AU" b="1" dirty="0" smtClean="0">
              <a:solidFill>
                <a:srgbClr val="00B0F0"/>
              </a:solidFill>
            </a:endParaRP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Tree>
    <p:extLst>
      <p:ext uri="{BB962C8B-B14F-4D97-AF65-F5344CB8AC3E}">
        <p14:creationId xmlns:p14="http://schemas.microsoft.com/office/powerpoint/2010/main" val="14881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Decompression! Inverting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143000"/>
            <a:ext cx="8461248" cy="4956048"/>
          </a:xfrm>
        </p:spPr>
        <p:txBody>
          <a:bodyPr>
            <a:normAutofit/>
          </a:bodyPr>
          <a:lstStyle/>
          <a:p>
            <a:r>
              <a:rPr lang="en-AU" dirty="0" smtClean="0"/>
              <a:t>We saw that BWT produces </a:t>
            </a:r>
            <a:r>
              <a:rPr lang="en-AU" dirty="0" smtClean="0">
                <a:solidFill>
                  <a:srgbClr val="00B0F0"/>
                </a:solidFill>
              </a:rPr>
              <a:t>“runs”</a:t>
            </a:r>
            <a:r>
              <a:rPr lang="en-AU" dirty="0" smtClean="0"/>
              <a:t> of characters which is effective in compression.</a:t>
            </a:r>
          </a:p>
          <a:p>
            <a:r>
              <a:rPr lang="en-AU" dirty="0" smtClean="0"/>
              <a:t>But how do we invert BWT, i.e., how do we decompress the data to recover original text.</a:t>
            </a:r>
          </a:p>
          <a:p>
            <a:pPr marL="0" indent="0">
              <a:buNone/>
            </a:pPr>
            <a:r>
              <a:rPr lang="en-AU" dirty="0" smtClean="0"/>
              <a:t> </a:t>
            </a:r>
          </a:p>
          <a:p>
            <a:endParaRPr lang="en-AU" b="1" dirty="0">
              <a:solidFill>
                <a:srgbClr val="00B0F0"/>
              </a:solidFill>
            </a:endParaRP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Tree>
    <p:extLst>
      <p:ext uri="{BB962C8B-B14F-4D97-AF65-F5344CB8AC3E}">
        <p14:creationId xmlns:p14="http://schemas.microsoft.com/office/powerpoint/2010/main" val="383128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Inverting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52400" y="5407152"/>
            <a:ext cx="8763000" cy="4956048"/>
          </a:xfrm>
        </p:spPr>
        <p:txBody>
          <a:bodyPr>
            <a:normAutofit/>
          </a:bodyPr>
          <a:lstStyle/>
          <a:p>
            <a:pPr marL="0" indent="0">
              <a:buNone/>
            </a:pPr>
            <a:r>
              <a:rPr lang="en-AU" sz="2400" dirty="0" smtClean="0"/>
              <a:t>Is it true that if we sort the last column (i.e., BWT), we will get the first column of the Matrix?</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060612353"/>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Right Arrow 3"/>
          <p:cNvSpPr/>
          <p:nvPr/>
        </p:nvSpPr>
        <p:spPr>
          <a:xfrm>
            <a:off x="3200400" y="3048000"/>
            <a:ext cx="609600"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266116077"/>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918081483"/>
              </p:ext>
            </p:extLst>
          </p:nvPr>
        </p:nvGraphicFramePr>
        <p:xfrm>
          <a:off x="3962400" y="1143000"/>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7" name="TextBox 6"/>
          <p:cNvSpPr txBox="1"/>
          <p:nvPr/>
        </p:nvSpPr>
        <p:spPr>
          <a:xfrm>
            <a:off x="3200400" y="3212068"/>
            <a:ext cx="569387" cy="369332"/>
          </a:xfrm>
          <a:prstGeom prst="rect">
            <a:avLst/>
          </a:prstGeom>
          <a:noFill/>
        </p:spPr>
        <p:txBody>
          <a:bodyPr wrap="none" rtlCol="0">
            <a:spAutoFit/>
          </a:bodyPr>
          <a:lstStyle/>
          <a:p>
            <a:r>
              <a:rPr lang="en-AU" dirty="0" smtClean="0"/>
              <a:t>sort</a:t>
            </a:r>
            <a:endParaRPr lang="en-AU" dirty="0"/>
          </a:p>
        </p:txBody>
      </p:sp>
    </p:spTree>
    <p:extLst>
      <p:ext uri="{BB962C8B-B14F-4D97-AF65-F5344CB8AC3E}">
        <p14:creationId xmlns:p14="http://schemas.microsoft.com/office/powerpoint/2010/main" val="32648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Matrix Properties</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52400" y="5407152"/>
            <a:ext cx="8763000" cy="4956048"/>
          </a:xfrm>
        </p:spPr>
        <p:txBody>
          <a:bodyPr>
            <a:normAutofit/>
          </a:bodyPr>
          <a:lstStyle/>
          <a:p>
            <a:pPr marL="0" indent="0">
              <a:buNone/>
            </a:pPr>
            <a:r>
              <a:rPr lang="en-AU" sz="2400" dirty="0" smtClean="0"/>
              <a:t>Is it true that each column in the Matrix is a permutation of the string $MISSISSIPPI?</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698260122"/>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10" name="Content Placeholder 103"/>
          <p:cNvSpPr txBox="1">
            <a:spLocks/>
          </p:cNvSpPr>
          <p:nvPr/>
        </p:nvSpPr>
        <p:spPr>
          <a:xfrm>
            <a:off x="3505200" y="1295400"/>
            <a:ext cx="5181600" cy="1831848"/>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2400" dirty="0" smtClean="0"/>
              <a:t>Property 1:</a:t>
            </a:r>
          </a:p>
          <a:p>
            <a:pPr marL="0" indent="0">
              <a:buFont typeface="Wingdings 2"/>
              <a:buNone/>
            </a:pPr>
            <a:r>
              <a:rPr lang="en-AU" sz="2400" dirty="0" smtClean="0"/>
              <a:t>Each column of the Matrix is a permutation of the string.</a:t>
            </a:r>
          </a:p>
        </p:txBody>
      </p:sp>
      <p:graphicFrame>
        <p:nvGraphicFramePr>
          <p:cNvPr id="7" name="Content Placeholder 3"/>
          <p:cNvGraphicFramePr>
            <a:graphicFrameLocks/>
          </p:cNvGraphicFramePr>
          <p:nvPr>
            <p:extLst>
              <p:ext uri="{D42A27DB-BD31-4B8C-83A1-F6EECF244321}">
                <p14:modId xmlns:p14="http://schemas.microsoft.com/office/powerpoint/2010/main" val="1484740969"/>
              </p:ext>
            </p:extLst>
          </p:nvPr>
        </p:nvGraphicFramePr>
        <p:xfrm>
          <a:off x="4457700" y="1143000"/>
          <a:ext cx="3276600" cy="4450080"/>
        </p:xfrm>
        <a:graphic>
          <a:graphicData uri="http://schemas.openxmlformats.org/drawingml/2006/table">
            <a:tbl>
              <a:tblPr firstRow="1" bandRow="1">
                <a:tableStyleId>{5C22544A-7EE6-4342-B048-85BDC9FD1C3A}</a:tableStyleId>
              </a:tblPr>
              <a:tblGrid>
                <a:gridCol w="273050"/>
                <a:gridCol w="273050"/>
                <a:gridCol w="273050"/>
                <a:gridCol w="273050"/>
                <a:gridCol w="273050"/>
                <a:gridCol w="273050"/>
                <a:gridCol w="273050"/>
                <a:gridCol w="273050"/>
                <a:gridCol w="273050"/>
                <a:gridCol w="273050"/>
                <a:gridCol w="273050"/>
                <a:gridCol w="273050"/>
              </a:tblGrid>
              <a:tr h="370840">
                <a:tc>
                  <a:txBody>
                    <a:bodyPr/>
                    <a:lstStyle/>
                    <a:p>
                      <a:pPr algn="ctr"/>
                      <a:r>
                        <a:rPr lang="en-AU" b="0" dirty="0" smtClean="0">
                          <a:solidFill>
                            <a:schemeClr val="bg1">
                              <a:lumMod val="65000"/>
                            </a:schemeClr>
                          </a:solidFill>
                        </a:rPr>
                        <a:t>M</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TextBox 3"/>
          <p:cNvSpPr txBox="1"/>
          <p:nvPr/>
        </p:nvSpPr>
        <p:spPr>
          <a:xfrm rot="5400000">
            <a:off x="6600823" y="3305177"/>
            <a:ext cx="2864886" cy="369332"/>
          </a:xfrm>
          <a:prstGeom prst="rect">
            <a:avLst/>
          </a:prstGeom>
          <a:noFill/>
        </p:spPr>
        <p:txBody>
          <a:bodyPr wrap="square" rtlCol="0">
            <a:spAutoFit/>
          </a:bodyPr>
          <a:lstStyle/>
          <a:p>
            <a:r>
              <a:rPr lang="en-AU" dirty="0" smtClean="0">
                <a:solidFill>
                  <a:srgbClr val="FF0000"/>
                </a:solidFill>
              </a:rPr>
              <a:t>All rotations before sorting</a:t>
            </a:r>
            <a:endParaRPr lang="en-AU" dirty="0">
              <a:solidFill>
                <a:srgbClr val="FF0000"/>
              </a:solidFill>
            </a:endParaRPr>
          </a:p>
        </p:txBody>
      </p:sp>
    </p:spTree>
    <p:extLst>
      <p:ext uri="{BB962C8B-B14F-4D97-AF65-F5344CB8AC3E}">
        <p14:creationId xmlns:p14="http://schemas.microsoft.com/office/powerpoint/2010/main" val="15443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Inverting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2000" dirty="0" smtClean="0"/>
              <a:t>Is it true that if we concatenate Last (i.e., BWT) and First (i.e., sorted BWT) columns,  each row is a substring of size 2 of $MISSISSIPPI (considering cycles), i.e., I$ is considered a substring in cyclic rotation?</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768486163"/>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635439201"/>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018599993"/>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smtClean="0"/>
              <a:t>Concatenate Last</a:t>
            </a:r>
          </a:p>
          <a:p>
            <a:r>
              <a:rPr lang="en-AU" dirty="0" smtClean="0"/>
              <a:t>and First columns</a:t>
            </a:r>
            <a:endParaRPr lang="en-AU" dirty="0"/>
          </a:p>
        </p:txBody>
      </p:sp>
      <p:graphicFrame>
        <p:nvGraphicFramePr>
          <p:cNvPr id="10" name="Content Placeholder 3"/>
          <p:cNvGraphicFramePr>
            <a:graphicFrameLocks/>
          </p:cNvGraphicFramePr>
          <p:nvPr>
            <p:extLst>
              <p:ext uri="{D42A27DB-BD31-4B8C-83A1-F6EECF244321}">
                <p14:modId xmlns:p14="http://schemas.microsoft.com/office/powerpoint/2010/main" val="1796090622"/>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583613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k</a:t>
            </a:r>
            <a:r>
              <a:rPr lang="en-AU" dirty="0" smtClean="0">
                <a:latin typeface="Arial Black" panose="020B0A04020102020204" pitchFamily="34" charset="0"/>
              </a:rPr>
              <a:t>-</a:t>
            </a:r>
            <a:r>
              <a:rPr lang="en-AU" dirty="0" err="1" smtClean="0">
                <a:latin typeface="Arial Black" panose="020B0A04020102020204" pitchFamily="34" charset="0"/>
              </a:rPr>
              <a:t>mers</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1219200"/>
            <a:ext cx="8763000" cy="4956048"/>
          </a:xfrm>
        </p:spPr>
        <p:txBody>
          <a:bodyPr>
            <a:normAutofit lnSpcReduction="10000"/>
          </a:bodyPr>
          <a:lstStyle/>
          <a:p>
            <a:pPr marL="0" indent="0">
              <a:buNone/>
            </a:pPr>
            <a:r>
              <a:rPr lang="en-AU" sz="2400" dirty="0" smtClean="0">
                <a:solidFill>
                  <a:srgbClr val="FF0000"/>
                </a:solidFill>
              </a:rPr>
              <a:t>k-</a:t>
            </a:r>
            <a:r>
              <a:rPr lang="en-AU" sz="2400" dirty="0" err="1" smtClean="0">
                <a:solidFill>
                  <a:srgbClr val="FF0000"/>
                </a:solidFill>
              </a:rPr>
              <a:t>mers</a:t>
            </a:r>
            <a:r>
              <a:rPr lang="en-AU" sz="2400" dirty="0" smtClean="0"/>
              <a:t> of a string refers to its all possible substrings of size k (considering cyclic rotation).</a:t>
            </a:r>
          </a:p>
          <a:p>
            <a:r>
              <a:rPr lang="en-AU" sz="2400" dirty="0" smtClean="0"/>
              <a:t>2-mers of </a:t>
            </a:r>
            <a:r>
              <a:rPr lang="en-AU" sz="2400" dirty="0" smtClean="0">
                <a:solidFill>
                  <a:srgbClr val="00B0F0"/>
                </a:solidFill>
              </a:rPr>
              <a:t>$MISSISSIPPI </a:t>
            </a:r>
            <a:r>
              <a:rPr lang="en-AU" sz="2400" dirty="0" smtClean="0"/>
              <a:t>are $M, MI, IS, SS, SI, IS, SS, SI, IP, PP, PI, I$. </a:t>
            </a:r>
          </a:p>
          <a:p>
            <a:r>
              <a:rPr lang="en-AU" sz="2400" dirty="0" smtClean="0"/>
              <a:t>3-mers of </a:t>
            </a:r>
            <a:r>
              <a:rPr lang="en-AU" sz="2400" dirty="0" smtClean="0">
                <a:solidFill>
                  <a:srgbClr val="00B0F0"/>
                </a:solidFill>
              </a:rPr>
              <a:t>$MISSISSIPPI</a:t>
            </a:r>
            <a:r>
              <a:rPr lang="en-AU" sz="2400" dirty="0" smtClean="0"/>
              <a:t> are $MI, MIS, ISS, SSI, SIS, ISS, SSI, SIP, IPP, PPI, PI$, I$M.</a:t>
            </a:r>
          </a:p>
          <a:p>
            <a:pPr marL="0" indent="0">
              <a:buNone/>
            </a:pPr>
            <a:r>
              <a:rPr lang="en-AU" sz="2400" dirty="0" smtClean="0"/>
              <a:t/>
            </a:r>
            <a:br>
              <a:rPr lang="en-AU" sz="2400" dirty="0" smtClean="0"/>
            </a:br>
            <a:r>
              <a:rPr lang="en-AU" sz="2400" dirty="0" smtClean="0"/>
              <a:t>Which of the following represents 2-mers of $BIRD.</a:t>
            </a:r>
          </a:p>
          <a:p>
            <a:pPr marL="457200" indent="-457200">
              <a:buFont typeface="+mj-lt"/>
              <a:buAutoNum type="alphaUcPeriod"/>
            </a:pPr>
            <a:r>
              <a:rPr lang="en-AU" sz="2400" dirty="0" smtClean="0"/>
              <a:t>D$, RI, BI, RD, $B</a:t>
            </a:r>
          </a:p>
          <a:p>
            <a:pPr marL="457200" indent="-457200">
              <a:buFont typeface="+mj-lt"/>
              <a:buAutoNum type="alphaUcPeriod"/>
            </a:pPr>
            <a:r>
              <a:rPr lang="en-AU" sz="2400" dirty="0" smtClean="0"/>
              <a:t>IR, D$, BI, $B, RD</a:t>
            </a:r>
          </a:p>
          <a:p>
            <a:pPr marL="457200" indent="-457200">
              <a:buFont typeface="+mj-lt"/>
              <a:buAutoNum type="alphaUcPeriod"/>
            </a:pPr>
            <a:r>
              <a:rPr lang="en-AU" sz="2400" dirty="0" smtClean="0"/>
              <a:t>$B, DR, BI, IR, D$</a:t>
            </a:r>
          </a:p>
          <a:p>
            <a:pPr marL="457200" indent="-457200">
              <a:buFont typeface="+mj-lt"/>
              <a:buAutoNum type="alphaUcPeriod"/>
            </a:pPr>
            <a:r>
              <a:rPr lang="en-AU" sz="2400" dirty="0" smtClean="0"/>
              <a:t>$D, DR, RI, IB, B$</a:t>
            </a:r>
          </a:p>
          <a:p>
            <a:pPr marL="457200" indent="-457200">
              <a:buFont typeface="+mj-lt"/>
              <a:buAutoNum type="alphaUcPeriod"/>
            </a:pPr>
            <a:r>
              <a:rPr lang="en-AU" sz="2400" dirty="0" smtClean="0"/>
              <a:t>None of the above</a:t>
            </a:r>
          </a:p>
          <a:p>
            <a:pPr marL="457200" indent="-457200">
              <a:buFont typeface="+mj-lt"/>
              <a:buAutoNum type="alphaUcPeriod"/>
            </a:pPr>
            <a:endParaRPr lang="en-AU" sz="2400" dirty="0" smtClean="0"/>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Tree>
    <p:extLst>
      <p:ext uri="{BB962C8B-B14F-4D97-AF65-F5344CB8AC3E}">
        <p14:creationId xmlns:p14="http://schemas.microsoft.com/office/powerpoint/2010/main" val="260422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Inverting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2000" dirty="0" smtClean="0"/>
              <a:t>Is it true that concatenating last and first columns gives us 2-mers of $MISSISSIPPI?</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327145187"/>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2032169286"/>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733126979"/>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smtClean="0"/>
              <a:t>Concatenate Last</a:t>
            </a:r>
          </a:p>
          <a:p>
            <a:r>
              <a:rPr lang="en-AU" dirty="0" smtClean="0"/>
              <a:t>and First columns</a:t>
            </a:r>
            <a:endParaRPr lang="en-AU" dirty="0"/>
          </a:p>
        </p:txBody>
      </p:sp>
      <p:graphicFrame>
        <p:nvGraphicFramePr>
          <p:cNvPr id="10" name="Content Placeholder 3"/>
          <p:cNvGraphicFramePr>
            <a:graphicFrameLocks/>
          </p:cNvGraphicFramePr>
          <p:nvPr>
            <p:extLst>
              <p:ext uri="{D42A27DB-BD31-4B8C-83A1-F6EECF244321}">
                <p14:modId xmlns:p14="http://schemas.microsoft.com/office/powerpoint/2010/main" val="1735415312"/>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24947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Inverting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smtClean="0"/>
              <a:t>Is it true that sorting the 2-mers gives us the first two columns of the Matrix?</a:t>
            </a:r>
            <a:endParaRPr lang="en-AU" sz="1800" dirty="0"/>
          </a:p>
          <a:p>
            <a:pPr marL="0" indent="0">
              <a:buNone/>
            </a:pPr>
            <a:r>
              <a:rPr lang="en-AU" sz="1800" dirty="0" smtClean="0"/>
              <a:t>Yes! Note that we have obtained the first two columns of the matrix using BWT.</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854230896"/>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55775135"/>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294548832"/>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smtClean="0"/>
              <a:t>Concatenate Last</a:t>
            </a:r>
          </a:p>
          <a:p>
            <a:r>
              <a:rPr lang="en-AU" dirty="0" smtClean="0"/>
              <a:t>and First columns</a:t>
            </a:r>
            <a:endParaRPr lang="en-AU" dirty="0"/>
          </a:p>
        </p:txBody>
      </p:sp>
      <p:graphicFrame>
        <p:nvGraphicFramePr>
          <p:cNvPr id="10" name="Content Placeholder 3"/>
          <p:cNvGraphicFramePr>
            <a:graphicFrameLocks/>
          </p:cNvGraphicFramePr>
          <p:nvPr>
            <p:extLst>
              <p:ext uri="{D42A27DB-BD31-4B8C-83A1-F6EECF244321}">
                <p14:modId xmlns:p14="http://schemas.microsoft.com/office/powerpoint/2010/main" val="635142455"/>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smtClean="0"/>
              <a:t>Sort</a:t>
            </a:r>
            <a:endParaRPr lang="en-AU" dirty="0"/>
          </a:p>
        </p:txBody>
      </p:sp>
      <p:graphicFrame>
        <p:nvGraphicFramePr>
          <p:cNvPr id="15" name="Content Placeholder 3"/>
          <p:cNvGraphicFramePr>
            <a:graphicFrameLocks/>
          </p:cNvGraphicFramePr>
          <p:nvPr>
            <p:extLst>
              <p:ext uri="{D42A27DB-BD31-4B8C-83A1-F6EECF244321}">
                <p14:modId xmlns:p14="http://schemas.microsoft.com/office/powerpoint/2010/main" val="2985093543"/>
              </p:ext>
            </p:extLst>
          </p:nvPr>
        </p:nvGraphicFramePr>
        <p:xfrm>
          <a:off x="7162800" y="1173480"/>
          <a:ext cx="416560" cy="4389120"/>
        </p:xfrm>
        <a:graphic>
          <a:graphicData uri="http://schemas.openxmlformats.org/drawingml/2006/table">
            <a:tbl>
              <a:tblPr firstRow="1" bandRow="1">
                <a:tableStyleId>{5C22544A-7EE6-4342-B048-85BDC9FD1C3A}</a:tableStyleId>
              </a:tblPr>
              <a:tblGrid>
                <a:gridCol w="208280"/>
                <a:gridCol w="20828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603303873"/>
              </p:ext>
            </p:extLst>
          </p:nvPr>
        </p:nvGraphicFramePr>
        <p:xfrm>
          <a:off x="457200" y="1143000"/>
          <a:ext cx="416560" cy="4389120"/>
        </p:xfrm>
        <a:graphic>
          <a:graphicData uri="http://schemas.openxmlformats.org/drawingml/2006/table">
            <a:tbl>
              <a:tblPr firstRow="1" bandRow="1">
                <a:tableStyleId>{5C22544A-7EE6-4342-B048-85BDC9FD1C3A}</a:tableStyleId>
              </a:tblPr>
              <a:tblGrid>
                <a:gridCol w="208280"/>
                <a:gridCol w="20828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3390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AU"/>
          </a:p>
        </p:txBody>
      </p:sp>
      <p:sp>
        <p:nvSpPr>
          <p:cNvPr id="5" name="Content Placeholder 4"/>
          <p:cNvSpPr>
            <a:spLocks noGrp="1"/>
          </p:cNvSpPr>
          <p:nvPr>
            <p:ph sz="quarter" idx="1"/>
          </p:nvPr>
        </p:nvSpPr>
        <p:spPr/>
        <p:txBody>
          <a:bodyPr/>
          <a:lstStyle/>
          <a:p>
            <a:endParaRPr lang="en-AU"/>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 y="457200"/>
            <a:ext cx="9294812" cy="574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AU" smtClean="0"/>
              <a:t>FIT2004, S2/2016: Lec-7: Burrows-Wheeler Transform</a:t>
            </a:r>
            <a:endParaRPr lang="en-US" dirty="0"/>
          </a:p>
        </p:txBody>
      </p:sp>
    </p:spTree>
    <p:extLst>
      <p:ext uri="{BB962C8B-B14F-4D97-AF65-F5344CB8AC3E}">
        <p14:creationId xmlns:p14="http://schemas.microsoft.com/office/powerpoint/2010/main" val="3240526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Inverting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smtClean="0"/>
              <a:t>Concatenating the last and first two columns gives us the 3-mers of $MISSISSIPPI.</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654011074"/>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smtClean="0"/>
              <a:t>Concatenate Last and First two columns</a:t>
            </a:r>
            <a:endParaRPr lang="en-AU" dirty="0"/>
          </a:p>
        </p:txBody>
      </p:sp>
      <p:graphicFrame>
        <p:nvGraphicFramePr>
          <p:cNvPr id="10" name="Content Placeholder 3"/>
          <p:cNvGraphicFramePr>
            <a:graphicFrameLocks/>
          </p:cNvGraphicFramePr>
          <p:nvPr>
            <p:extLst>
              <p:ext uri="{D42A27DB-BD31-4B8C-83A1-F6EECF244321}">
                <p14:modId xmlns:p14="http://schemas.microsoft.com/office/powerpoint/2010/main" val="2783501803"/>
              </p:ext>
            </p:extLst>
          </p:nvPr>
        </p:nvGraphicFramePr>
        <p:xfrm>
          <a:off x="5181600" y="1170296"/>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609398963"/>
              </p:ext>
            </p:extLst>
          </p:nvPr>
        </p:nvGraphicFramePr>
        <p:xfrm>
          <a:off x="5410200" y="1173480"/>
          <a:ext cx="416560" cy="4389120"/>
        </p:xfrm>
        <a:graphic>
          <a:graphicData uri="http://schemas.openxmlformats.org/drawingml/2006/table">
            <a:tbl>
              <a:tblPr firstRow="1" bandRow="1">
                <a:tableStyleId>{5C22544A-7EE6-4342-B048-85BDC9FD1C3A}</a:tableStyleId>
              </a:tblPr>
              <a:tblGrid>
                <a:gridCol w="208280"/>
                <a:gridCol w="208280"/>
              </a:tblGrid>
              <a:tr h="36195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245782402"/>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gridCol w="20828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672923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Inverting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smtClean="0"/>
              <a:t>Sorting the 3-mers gives us the first three columns of the matrix.</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4284033707"/>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smtClean="0"/>
              <a:t>Concatenate Last and First two columns</a:t>
            </a:r>
            <a:endParaRPr lang="en-AU" dirty="0"/>
          </a:p>
        </p:txBody>
      </p:sp>
      <p:graphicFrame>
        <p:nvGraphicFramePr>
          <p:cNvPr id="10" name="Content Placeholder 3"/>
          <p:cNvGraphicFramePr>
            <a:graphicFrameLocks/>
          </p:cNvGraphicFramePr>
          <p:nvPr>
            <p:extLst>
              <p:ext uri="{D42A27DB-BD31-4B8C-83A1-F6EECF244321}">
                <p14:modId xmlns:p14="http://schemas.microsoft.com/office/powerpoint/2010/main" val="3007357908"/>
              </p:ext>
            </p:extLst>
          </p:nvPr>
        </p:nvGraphicFramePr>
        <p:xfrm>
          <a:off x="5119048" y="1170296"/>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357879563"/>
              </p:ext>
            </p:extLst>
          </p:nvPr>
        </p:nvGraphicFramePr>
        <p:xfrm>
          <a:off x="5334000" y="1173480"/>
          <a:ext cx="416560" cy="4389120"/>
        </p:xfrm>
        <a:graphic>
          <a:graphicData uri="http://schemas.openxmlformats.org/drawingml/2006/table">
            <a:tbl>
              <a:tblPr firstRow="1" bandRow="1">
                <a:tableStyleId>{5C22544A-7EE6-4342-B048-85BDC9FD1C3A}</a:tableStyleId>
              </a:tblPr>
              <a:tblGrid>
                <a:gridCol w="208280"/>
                <a:gridCol w="208280"/>
              </a:tblGrid>
              <a:tr h="36195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3247775116"/>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gridCol w="20828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smtClean="0"/>
              <a:t>Sort</a:t>
            </a:r>
            <a:endParaRPr lang="en-AU" dirty="0"/>
          </a:p>
        </p:txBody>
      </p:sp>
      <p:graphicFrame>
        <p:nvGraphicFramePr>
          <p:cNvPr id="13" name="Content Placeholder 3"/>
          <p:cNvGraphicFramePr>
            <a:graphicFrameLocks/>
          </p:cNvGraphicFramePr>
          <p:nvPr>
            <p:extLst>
              <p:ext uri="{D42A27DB-BD31-4B8C-83A1-F6EECF244321}">
                <p14:modId xmlns:p14="http://schemas.microsoft.com/office/powerpoint/2010/main" val="3887391092"/>
              </p:ext>
            </p:extLst>
          </p:nvPr>
        </p:nvGraphicFramePr>
        <p:xfrm>
          <a:off x="7127240" y="1173480"/>
          <a:ext cx="624840" cy="4389120"/>
        </p:xfrm>
        <a:graphic>
          <a:graphicData uri="http://schemas.openxmlformats.org/drawingml/2006/table">
            <a:tbl>
              <a:tblPr firstRow="1" bandRow="1">
                <a:tableStyleId>{5C22544A-7EE6-4342-B048-85BDC9FD1C3A}</a:tableStyleId>
              </a:tblPr>
              <a:tblGrid>
                <a:gridCol w="208280"/>
                <a:gridCol w="208280"/>
                <a:gridCol w="208280"/>
              </a:tblGrid>
              <a:tr h="36195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M</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925584225"/>
              </p:ext>
            </p:extLst>
          </p:nvPr>
        </p:nvGraphicFramePr>
        <p:xfrm>
          <a:off x="470848" y="1138224"/>
          <a:ext cx="624840" cy="4389120"/>
        </p:xfrm>
        <a:graphic>
          <a:graphicData uri="http://schemas.openxmlformats.org/drawingml/2006/table">
            <a:tbl>
              <a:tblPr firstRow="1" bandRow="1">
                <a:tableStyleId>{5C22544A-7EE6-4342-B048-85BDC9FD1C3A}</a:tableStyleId>
              </a:tblPr>
              <a:tblGrid>
                <a:gridCol w="208280"/>
                <a:gridCol w="208280"/>
                <a:gridCol w="208280"/>
              </a:tblGrid>
              <a:tr h="36195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M</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2739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Inverting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52400" y="5456056"/>
            <a:ext cx="8763000" cy="4956048"/>
          </a:xfrm>
        </p:spPr>
        <p:txBody>
          <a:bodyPr>
            <a:normAutofit/>
          </a:bodyPr>
          <a:lstStyle/>
          <a:p>
            <a:r>
              <a:rPr lang="en-AU" sz="1800" dirty="0" smtClean="0"/>
              <a:t>Concatenating the last column with the first three columns gives us 4-mers.</a:t>
            </a:r>
          </a:p>
          <a:p>
            <a:r>
              <a:rPr lang="en-AU" sz="1800" dirty="0" smtClean="0"/>
              <a:t>Sorting the 4-mers gives us the first four columns.</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126181365"/>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smtClean="0"/>
              <a:t>Concatenate Last and First three columns</a:t>
            </a:r>
            <a:endParaRPr lang="en-AU" dirty="0"/>
          </a:p>
        </p:txBody>
      </p:sp>
      <p:graphicFrame>
        <p:nvGraphicFramePr>
          <p:cNvPr id="10" name="Content Placeholder 3"/>
          <p:cNvGraphicFramePr>
            <a:graphicFrameLocks/>
          </p:cNvGraphicFramePr>
          <p:nvPr>
            <p:extLst>
              <p:ext uri="{D42A27DB-BD31-4B8C-83A1-F6EECF244321}">
                <p14:modId xmlns:p14="http://schemas.microsoft.com/office/powerpoint/2010/main" val="1936156271"/>
              </p:ext>
            </p:extLst>
          </p:nvPr>
        </p:nvGraphicFramePr>
        <p:xfrm>
          <a:off x="5119048" y="1170296"/>
          <a:ext cx="215900" cy="4389120"/>
        </p:xfrm>
        <a:graphic>
          <a:graphicData uri="http://schemas.openxmlformats.org/drawingml/2006/table">
            <a:tbl>
              <a:tblPr firstRow="1" bandRow="1">
                <a:tableStyleId>{5C22544A-7EE6-4342-B048-85BDC9FD1C3A}</a:tableStyleId>
              </a:tblPr>
              <a:tblGrid>
                <a:gridCol w="215900"/>
              </a:tblGrid>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P</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1190437512"/>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gridCol w="20828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smtClean="0"/>
              <a:t>Sort</a:t>
            </a:r>
            <a:endParaRPr lang="en-AU" dirty="0"/>
          </a:p>
        </p:txBody>
      </p:sp>
      <p:graphicFrame>
        <p:nvGraphicFramePr>
          <p:cNvPr id="13" name="Content Placeholder 3"/>
          <p:cNvGraphicFramePr>
            <a:graphicFrameLocks/>
          </p:cNvGraphicFramePr>
          <p:nvPr>
            <p:extLst>
              <p:ext uri="{D42A27DB-BD31-4B8C-83A1-F6EECF244321}">
                <p14:modId xmlns:p14="http://schemas.microsoft.com/office/powerpoint/2010/main" val="1314483323"/>
              </p:ext>
            </p:extLst>
          </p:nvPr>
        </p:nvGraphicFramePr>
        <p:xfrm>
          <a:off x="5334000" y="1156648"/>
          <a:ext cx="624840" cy="4389120"/>
        </p:xfrm>
        <a:graphic>
          <a:graphicData uri="http://schemas.openxmlformats.org/drawingml/2006/table">
            <a:tbl>
              <a:tblPr firstRow="1" bandRow="1">
                <a:tableStyleId>{5C22544A-7EE6-4342-B048-85BDC9FD1C3A}</a:tableStyleId>
              </a:tblPr>
              <a:tblGrid>
                <a:gridCol w="208280"/>
                <a:gridCol w="208280"/>
                <a:gridCol w="208280"/>
              </a:tblGrid>
              <a:tr h="36195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M</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577909497"/>
              </p:ext>
            </p:extLst>
          </p:nvPr>
        </p:nvGraphicFramePr>
        <p:xfrm>
          <a:off x="470848" y="1138224"/>
          <a:ext cx="624840" cy="4389120"/>
        </p:xfrm>
        <a:graphic>
          <a:graphicData uri="http://schemas.openxmlformats.org/drawingml/2006/table">
            <a:tbl>
              <a:tblPr firstRow="1" bandRow="1">
                <a:tableStyleId>{5C22544A-7EE6-4342-B048-85BDC9FD1C3A}</a:tableStyleId>
              </a:tblPr>
              <a:tblGrid>
                <a:gridCol w="208280"/>
                <a:gridCol w="208280"/>
                <a:gridCol w="208280"/>
              </a:tblGrid>
              <a:tr h="36195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M</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1472349997"/>
              </p:ext>
            </p:extLst>
          </p:nvPr>
        </p:nvGraphicFramePr>
        <p:xfrm>
          <a:off x="7162800" y="1208736"/>
          <a:ext cx="833120" cy="4389120"/>
        </p:xfrm>
        <a:graphic>
          <a:graphicData uri="http://schemas.openxmlformats.org/drawingml/2006/table">
            <a:tbl>
              <a:tblPr firstRow="1" bandRow="1">
                <a:tableStyleId>{5C22544A-7EE6-4342-B048-85BDC9FD1C3A}</a:tableStyleId>
              </a:tblPr>
              <a:tblGrid>
                <a:gridCol w="208280"/>
                <a:gridCol w="208280"/>
                <a:gridCol w="208280"/>
                <a:gridCol w="208280"/>
              </a:tblGrid>
              <a:tr h="36195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M</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M</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1950">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3771604838"/>
              </p:ext>
            </p:extLst>
          </p:nvPr>
        </p:nvGraphicFramePr>
        <p:xfrm>
          <a:off x="470848" y="1147154"/>
          <a:ext cx="838200" cy="4389120"/>
        </p:xfrm>
        <a:graphic>
          <a:graphicData uri="http://schemas.openxmlformats.org/drawingml/2006/table">
            <a:tbl>
              <a:tblPr firstRow="1" bandRow="1">
                <a:tableStyleId>{5C22544A-7EE6-4342-B048-85BDC9FD1C3A}</a:tableStyleId>
              </a:tblPr>
              <a:tblGrid>
                <a:gridCol w="209550"/>
                <a:gridCol w="209550"/>
                <a:gridCol w="209550"/>
                <a:gridCol w="209550"/>
              </a:tblGrid>
              <a:tr h="364888">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4888">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M</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4888">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4888">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4888">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4888">
                <a:tc>
                  <a:txBody>
                    <a:bodyPr/>
                    <a:lstStyle/>
                    <a:p>
                      <a:pPr algn="ctr"/>
                      <a:r>
                        <a:rPr lang="en-AU" sz="1800" b="0" dirty="0" smtClean="0">
                          <a:solidFill>
                            <a:srgbClr val="00B050"/>
                          </a:solidFill>
                        </a:rPr>
                        <a:t>M</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I</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S</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4888">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M</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4888">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4888">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4888">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4888">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P</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64888">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I</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rgbClr val="00B050"/>
                          </a:solidFill>
                        </a:rPr>
                        <a:t>S</a:t>
                      </a:r>
                      <a:endParaRPr lang="en-AU"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01846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Inverting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52400" y="1066800"/>
            <a:ext cx="8763000" cy="4956048"/>
          </a:xfrm>
        </p:spPr>
        <p:txBody>
          <a:bodyPr>
            <a:normAutofit fontScale="85000" lnSpcReduction="20000"/>
          </a:bodyPr>
          <a:lstStyle/>
          <a:p>
            <a:pPr marL="0" indent="0">
              <a:buNone/>
            </a:pPr>
            <a:r>
              <a:rPr lang="en-AU" sz="1800" dirty="0" smtClean="0">
                <a:solidFill>
                  <a:srgbClr val="FF0000"/>
                </a:solidFill>
              </a:rPr>
              <a:t>Inverting BWT</a:t>
            </a:r>
          </a:p>
          <a:p>
            <a:pPr marL="0" indent="0">
              <a:buNone/>
            </a:pPr>
            <a:r>
              <a:rPr lang="en-AU" sz="1800" dirty="0" smtClean="0"/>
              <a:t>Create an empty table </a:t>
            </a:r>
            <a:r>
              <a:rPr lang="en-AU" sz="1800" b="1" dirty="0" smtClean="0">
                <a:solidFill>
                  <a:srgbClr val="00B0F0"/>
                </a:solidFill>
              </a:rPr>
              <a:t>M</a:t>
            </a:r>
          </a:p>
          <a:p>
            <a:pPr marL="0" indent="0">
              <a:buNone/>
            </a:pPr>
            <a:r>
              <a:rPr lang="en-AU" sz="1800" dirty="0" smtClean="0"/>
              <a:t>Make a column </a:t>
            </a:r>
            <a:r>
              <a:rPr lang="en-AU" sz="1800" dirty="0" smtClean="0">
                <a:solidFill>
                  <a:srgbClr val="00B0F0"/>
                </a:solidFill>
              </a:rPr>
              <a:t>C</a:t>
            </a:r>
            <a:r>
              <a:rPr lang="en-AU" sz="1800" dirty="0" smtClean="0"/>
              <a:t> containing BWT</a:t>
            </a:r>
          </a:p>
          <a:p>
            <a:pPr marL="0" indent="0">
              <a:buNone/>
            </a:pPr>
            <a:r>
              <a:rPr lang="en-AU" sz="1800" dirty="0" smtClean="0"/>
              <a:t>Repeat </a:t>
            </a:r>
            <a:r>
              <a:rPr lang="en-AU" sz="1800" dirty="0" err="1" smtClean="0"/>
              <a:t>len</a:t>
            </a:r>
            <a:r>
              <a:rPr lang="en-AU" sz="1800" dirty="0" smtClean="0"/>
              <a:t>(BWT) times</a:t>
            </a:r>
          </a:p>
          <a:p>
            <a:pPr marL="0" indent="0">
              <a:buNone/>
            </a:pPr>
            <a:r>
              <a:rPr lang="en-AU" sz="1800" dirty="0"/>
              <a:t>	</a:t>
            </a:r>
            <a:r>
              <a:rPr lang="en-AU" sz="1800" dirty="0" smtClean="0"/>
              <a:t>Concatenate </a:t>
            </a:r>
            <a:r>
              <a:rPr lang="en-AU" sz="1800" dirty="0" smtClean="0">
                <a:solidFill>
                  <a:srgbClr val="00B0F0"/>
                </a:solidFill>
              </a:rPr>
              <a:t>C</a:t>
            </a:r>
            <a:r>
              <a:rPr lang="en-AU" sz="1800" dirty="0" smtClean="0"/>
              <a:t> with </a:t>
            </a:r>
            <a:r>
              <a:rPr lang="en-AU" sz="1800" dirty="0" smtClean="0">
                <a:solidFill>
                  <a:srgbClr val="00B0F0"/>
                </a:solidFill>
              </a:rPr>
              <a:t>M</a:t>
            </a:r>
          </a:p>
          <a:p>
            <a:pPr marL="0" indent="0">
              <a:buNone/>
            </a:pPr>
            <a:r>
              <a:rPr lang="en-AU" sz="1800" dirty="0"/>
              <a:t>	</a:t>
            </a:r>
            <a:r>
              <a:rPr lang="en-AU" sz="1800" dirty="0" smtClean="0"/>
              <a:t>Sort the rows alphabetically</a:t>
            </a:r>
          </a:p>
          <a:p>
            <a:pPr marL="0" indent="0">
              <a:buNone/>
            </a:pPr>
            <a:r>
              <a:rPr lang="en-AU" sz="1800" dirty="0" smtClean="0"/>
              <a:t>Return the first row (ignore $).</a:t>
            </a:r>
          </a:p>
          <a:p>
            <a:pPr marL="0" indent="0">
              <a:buNone/>
            </a:pPr>
            <a:endParaRPr lang="en-AU" sz="1800" dirty="0"/>
          </a:p>
          <a:p>
            <a:pPr marL="0" indent="0">
              <a:buNone/>
            </a:pPr>
            <a:r>
              <a:rPr lang="en-AU" sz="1800" dirty="0" smtClean="0">
                <a:solidFill>
                  <a:srgbClr val="00B0F0"/>
                </a:solidFill>
              </a:rPr>
              <a:t>Let N be the total number of characters in the original string. What is the complexity?</a:t>
            </a:r>
          </a:p>
          <a:p>
            <a:pPr marL="0" indent="0">
              <a:buNone/>
            </a:pPr>
            <a:r>
              <a:rPr lang="en-AU" sz="1800" dirty="0" smtClean="0">
                <a:solidFill>
                  <a:srgbClr val="FF0000"/>
                </a:solidFill>
              </a:rPr>
              <a:t>Time complexity</a:t>
            </a:r>
            <a:r>
              <a:rPr lang="en-AU" sz="1800" dirty="0" smtClean="0"/>
              <a:t>:</a:t>
            </a:r>
          </a:p>
          <a:p>
            <a:pPr marL="0" indent="0">
              <a:buNone/>
            </a:pPr>
            <a:r>
              <a:rPr lang="en-AU" sz="1800" dirty="0" smtClean="0"/>
              <a:t>Requires N calls to sorting</a:t>
            </a:r>
          </a:p>
          <a:p>
            <a:pPr marL="0" indent="0">
              <a:buNone/>
            </a:pPr>
            <a:r>
              <a:rPr lang="en-AU" sz="1800" dirty="0" smtClean="0"/>
              <a:t>Cost of sorting N rows where each row has T characters: </a:t>
            </a:r>
            <a:r>
              <a:rPr lang="en-AU" sz="1800" dirty="0" smtClean="0">
                <a:solidFill>
                  <a:srgbClr val="00B050"/>
                </a:solidFill>
              </a:rPr>
              <a:t>O (TN log N)  </a:t>
            </a:r>
            <a:r>
              <a:rPr lang="en-AU" sz="1600" dirty="0" smtClean="0">
                <a:solidFill>
                  <a:srgbClr val="00B0F0"/>
                </a:solidFill>
              </a:rPr>
              <a:t>[can be improved to O(TN) using radix sort]</a:t>
            </a:r>
          </a:p>
          <a:p>
            <a:pPr marL="0" indent="0">
              <a:buNone/>
            </a:pPr>
            <a:r>
              <a:rPr lang="en-AU" sz="1800" dirty="0" smtClean="0"/>
              <a:t>Total cost for sorting: </a:t>
            </a:r>
            <a:r>
              <a:rPr lang="en-AU" sz="1800" dirty="0" smtClean="0">
                <a:solidFill>
                  <a:srgbClr val="00B0F0"/>
                </a:solidFill>
              </a:rPr>
              <a:t>N log N + 2N log N + 3N log N + … N. N log N = (1 + 2 + … + N) N log N</a:t>
            </a:r>
          </a:p>
          <a:p>
            <a:pPr marL="0" indent="0">
              <a:buNone/>
            </a:pPr>
            <a:r>
              <a:rPr lang="en-AU" sz="1800" dirty="0" smtClean="0"/>
              <a:t> </a:t>
            </a:r>
            <a:r>
              <a:rPr lang="en-AU" sz="1800" dirty="0" smtClean="0">
                <a:solidFill>
                  <a:srgbClr val="00B050"/>
                </a:solidFill>
              </a:rPr>
              <a:t>=  O(N</a:t>
            </a:r>
            <a:r>
              <a:rPr lang="en-AU" sz="1800" baseline="30000" dirty="0" smtClean="0">
                <a:solidFill>
                  <a:srgbClr val="00B050"/>
                </a:solidFill>
              </a:rPr>
              <a:t>3</a:t>
            </a:r>
            <a:r>
              <a:rPr lang="en-AU" sz="1800" dirty="0" smtClean="0">
                <a:solidFill>
                  <a:srgbClr val="00B050"/>
                </a:solidFill>
              </a:rPr>
              <a:t> log N)</a:t>
            </a:r>
            <a:r>
              <a:rPr lang="en-AU" sz="1800" dirty="0" smtClean="0"/>
              <a:t>   </a:t>
            </a:r>
            <a:r>
              <a:rPr lang="en-AU" sz="1600" dirty="0" smtClean="0">
                <a:solidFill>
                  <a:srgbClr val="00B0F0"/>
                </a:solidFill>
              </a:rPr>
              <a:t>[O(N</a:t>
            </a:r>
            <a:r>
              <a:rPr lang="en-AU" sz="1600" baseline="30000" dirty="0" smtClean="0">
                <a:solidFill>
                  <a:srgbClr val="00B0F0"/>
                </a:solidFill>
              </a:rPr>
              <a:t>3</a:t>
            </a:r>
            <a:r>
              <a:rPr lang="en-AU" sz="1600" dirty="0" smtClean="0">
                <a:solidFill>
                  <a:srgbClr val="00B0F0"/>
                </a:solidFill>
              </a:rPr>
              <a:t>) if radix sort is being used]</a:t>
            </a:r>
            <a:endParaRPr lang="en-AU" sz="1600" dirty="0">
              <a:solidFill>
                <a:srgbClr val="00B0F0"/>
              </a:solidFill>
            </a:endParaRPr>
          </a:p>
          <a:p>
            <a:pPr marL="0" indent="0">
              <a:buNone/>
            </a:pPr>
            <a:endParaRPr lang="en-AU" sz="1800" dirty="0" smtClean="0">
              <a:solidFill>
                <a:srgbClr val="FF0000"/>
              </a:solidFill>
            </a:endParaRPr>
          </a:p>
          <a:p>
            <a:pPr marL="0" indent="0">
              <a:buNone/>
            </a:pPr>
            <a:r>
              <a:rPr lang="en-AU" sz="1800" dirty="0" smtClean="0">
                <a:solidFill>
                  <a:srgbClr val="FF0000"/>
                </a:solidFill>
              </a:rPr>
              <a:t>Space complexity:</a:t>
            </a:r>
          </a:p>
          <a:p>
            <a:pPr marL="0" indent="0">
              <a:buNone/>
            </a:pPr>
            <a:r>
              <a:rPr lang="en-AU" sz="1800" dirty="0" smtClean="0"/>
              <a:t>Size of matrix: O(N</a:t>
            </a:r>
            <a:r>
              <a:rPr lang="en-AU" sz="1800" baseline="30000" dirty="0" smtClean="0"/>
              <a:t>2</a:t>
            </a:r>
            <a:r>
              <a:rPr lang="en-AU" sz="1800" dirty="0" smtClean="0"/>
              <a:t>)</a:t>
            </a:r>
            <a:endParaRPr lang="en-AU" sz="1800" dirty="0"/>
          </a:p>
          <a:p>
            <a:pPr marL="0" indent="0">
              <a:buNone/>
            </a:pPr>
            <a:endParaRPr lang="en-AU" sz="1800" dirty="0" smtClean="0"/>
          </a:p>
          <a:p>
            <a:pPr marL="0" indent="0">
              <a:buNone/>
            </a:pPr>
            <a:r>
              <a:rPr lang="en-AU" sz="1800" dirty="0" smtClean="0"/>
              <a:t>Can we improve? </a:t>
            </a:r>
          </a:p>
          <a:p>
            <a:pPr marL="0" indent="0">
              <a:buNone/>
            </a:pPr>
            <a:r>
              <a:rPr lang="en-AU" sz="1800" dirty="0" smtClean="0"/>
              <a:t>Yes!</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Tree>
    <p:extLst>
      <p:ext uri="{BB962C8B-B14F-4D97-AF65-F5344CB8AC3E}">
        <p14:creationId xmlns:p14="http://schemas.microsoft.com/office/powerpoint/2010/main" val="288191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4">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Faster Inversion of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429000" y="1676400"/>
            <a:ext cx="5486400" cy="4572000"/>
          </a:xfrm>
        </p:spPr>
        <p:txBody>
          <a:bodyPr>
            <a:normAutofit fontScale="85000" lnSpcReduction="10000"/>
          </a:bodyPr>
          <a:lstStyle/>
          <a:p>
            <a:pPr marL="0" indent="0">
              <a:buNone/>
            </a:pPr>
            <a:r>
              <a:rPr lang="en-AU" sz="1800" dirty="0" smtClean="0"/>
              <a:t>We have used different </a:t>
            </a:r>
            <a:r>
              <a:rPr lang="en-AU" sz="1800" dirty="0" err="1" smtClean="0"/>
              <a:t>colors</a:t>
            </a:r>
            <a:r>
              <a:rPr lang="en-AU" sz="1800" dirty="0" smtClean="0"/>
              <a:t> for different occurrences of S in $MISSISSIPPI. </a:t>
            </a:r>
          </a:p>
          <a:p>
            <a:pPr marL="0" indent="0">
              <a:buNone/>
            </a:pPr>
            <a:r>
              <a:rPr lang="en-AU" sz="1800" dirty="0" smtClean="0"/>
              <a:t>Which row of the matrix has the red S in the last column?</a:t>
            </a:r>
          </a:p>
          <a:p>
            <a:pPr marL="0" indent="0">
              <a:buNone/>
            </a:pPr>
            <a:r>
              <a:rPr lang="en-AU" sz="1800" dirty="0" smtClean="0"/>
              <a:t>Which row of the matrix has the red S in the first column?</a:t>
            </a:r>
          </a:p>
          <a:p>
            <a:pPr marL="0" indent="0">
              <a:buNone/>
            </a:pPr>
            <a:r>
              <a:rPr lang="en-AU" sz="1800" dirty="0" smtClean="0"/>
              <a:t>Which row of the matrix has the purple S in the last column and which row has the purple S in the first column?</a:t>
            </a:r>
          </a:p>
          <a:p>
            <a:pPr marL="0" indent="0">
              <a:buNone/>
            </a:pPr>
            <a:r>
              <a:rPr lang="en-AU" sz="1800" dirty="0" smtClean="0"/>
              <a:t>Which row of the matrix has the blue S in the last column and which row has the blue S in the first column?</a:t>
            </a:r>
          </a:p>
          <a:p>
            <a:pPr marL="0" indent="0">
              <a:buNone/>
            </a:pPr>
            <a:r>
              <a:rPr lang="en-AU" sz="1800" dirty="0" smtClean="0"/>
              <a:t>Which </a:t>
            </a:r>
            <a:r>
              <a:rPr lang="en-AU" sz="1800" dirty="0"/>
              <a:t>row of the matrix has the </a:t>
            </a:r>
            <a:r>
              <a:rPr lang="en-AU" sz="1800" dirty="0" smtClean="0"/>
              <a:t>black </a:t>
            </a:r>
            <a:r>
              <a:rPr lang="en-AU" sz="1800" dirty="0"/>
              <a:t>S in the last column and which row has the </a:t>
            </a:r>
            <a:r>
              <a:rPr lang="en-AU" sz="1800" dirty="0" smtClean="0"/>
              <a:t>black </a:t>
            </a:r>
            <a:r>
              <a:rPr lang="en-AU" sz="1800" dirty="0"/>
              <a:t>S in the first column?</a:t>
            </a:r>
          </a:p>
          <a:p>
            <a:pPr marL="0" indent="0">
              <a:buNone/>
            </a:pPr>
            <a:endParaRPr lang="en-AU" sz="1800" dirty="0" smtClean="0">
              <a:solidFill>
                <a:srgbClr val="FF0000"/>
              </a:solidFill>
            </a:endParaRPr>
          </a:p>
          <a:p>
            <a:pPr marL="0" indent="0">
              <a:buNone/>
            </a:pPr>
            <a:r>
              <a:rPr lang="en-AU" sz="1800" dirty="0" smtClean="0">
                <a:solidFill>
                  <a:srgbClr val="FF0000"/>
                </a:solidFill>
              </a:rPr>
              <a:t>Observation</a:t>
            </a:r>
          </a:p>
          <a:p>
            <a:pPr marL="0" indent="0">
              <a:buNone/>
            </a:pPr>
            <a:r>
              <a:rPr lang="en-AU" sz="1800" dirty="0" smtClean="0"/>
              <a:t>The relative orders of the </a:t>
            </a:r>
            <a:r>
              <a:rPr lang="en-AU" sz="1800" b="1" u="sng" dirty="0" smtClean="0"/>
              <a:t>same</a:t>
            </a:r>
            <a:r>
              <a:rPr lang="en-AU" sz="1800" dirty="0" smtClean="0"/>
              <a:t> characters in the first column and the last column is the same.</a:t>
            </a:r>
            <a:br>
              <a:rPr lang="en-AU" sz="1800" dirty="0" smtClean="0"/>
            </a:br>
            <a:endParaRPr lang="en-AU" sz="1800" dirty="0" smtClean="0"/>
          </a:p>
          <a:p>
            <a:pPr marL="0" indent="0">
              <a:buNone/>
            </a:pPr>
            <a:r>
              <a:rPr lang="en-AU" sz="1800" dirty="0" smtClean="0"/>
              <a:t>E.g., the </a:t>
            </a:r>
            <a:r>
              <a:rPr lang="en-AU" sz="1800" dirty="0" err="1" smtClean="0"/>
              <a:t>i-th</a:t>
            </a:r>
            <a:r>
              <a:rPr lang="en-AU" sz="1800" dirty="0" smtClean="0"/>
              <a:t> S in the first column is the </a:t>
            </a:r>
            <a:r>
              <a:rPr lang="en-AU" sz="1800" dirty="0" err="1" smtClean="0"/>
              <a:t>i-th</a:t>
            </a:r>
            <a:r>
              <a:rPr lang="en-AU" sz="1800" dirty="0" smtClean="0"/>
              <a:t> S in the last column</a:t>
            </a:r>
          </a:p>
          <a:p>
            <a:pPr marL="0" indent="0">
              <a:buNone/>
            </a:pPr>
            <a:endParaRPr lang="en-AU" sz="1800" dirty="0"/>
          </a:p>
          <a:p>
            <a:pPr marL="0" indent="0">
              <a:buNone/>
            </a:pPr>
            <a:endParaRPr lang="en-AU" sz="1800" dirty="0" smtClean="0"/>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812181047"/>
              </p:ext>
            </p:extLst>
          </p:nvPr>
        </p:nvGraphicFramePr>
        <p:xfrm>
          <a:off x="532452" y="1143000"/>
          <a:ext cx="2590800" cy="438912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6" name="Straight Arrow Connector 5"/>
          <p:cNvCxnSpPr/>
          <p:nvPr/>
        </p:nvCxnSpPr>
        <p:spPr>
          <a:xfrm flipV="1">
            <a:off x="788348" y="2133600"/>
            <a:ext cx="2182504"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61052" y="2452048"/>
            <a:ext cx="2182504"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61052" y="4267200"/>
            <a:ext cx="218250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61052" y="4610100"/>
            <a:ext cx="218250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3"/>
          <p:cNvGraphicFramePr>
            <a:graphicFrameLocks/>
          </p:cNvGraphicFramePr>
          <p:nvPr>
            <p:extLst>
              <p:ext uri="{D42A27DB-BD31-4B8C-83A1-F6EECF244321}">
                <p14:modId xmlns:p14="http://schemas.microsoft.com/office/powerpoint/2010/main" val="2318876093"/>
              </p:ext>
            </p:extLst>
          </p:nvPr>
        </p:nvGraphicFramePr>
        <p:xfrm>
          <a:off x="3581400" y="1143000"/>
          <a:ext cx="4572000" cy="632346"/>
        </p:xfrm>
        <a:graphic>
          <a:graphicData uri="http://schemas.openxmlformats.org/drawingml/2006/table">
            <a:tbl>
              <a:tblPr firstRow="1" bandRow="1">
                <a:tableStyleId>{5C22544A-7EE6-4342-B048-85BDC9FD1C3A}</a:tableStyleId>
              </a:tblPr>
              <a:tblGrid>
                <a:gridCol w="381000"/>
                <a:gridCol w="381000"/>
                <a:gridCol w="381000"/>
                <a:gridCol w="381000"/>
                <a:gridCol w="381000"/>
                <a:gridCol w="381000"/>
                <a:gridCol w="381000"/>
                <a:gridCol w="381000"/>
                <a:gridCol w="381000"/>
                <a:gridCol w="381000"/>
                <a:gridCol w="381000"/>
                <a:gridCol w="381000"/>
              </a:tblGrid>
              <a:tr h="632346">
                <a:tc>
                  <a:txBody>
                    <a:bodyPr/>
                    <a:lstStyle/>
                    <a:p>
                      <a:pPr algn="ctr"/>
                      <a:r>
                        <a:rPr lang="en-AU" sz="3200" b="1" dirty="0" smtClean="0">
                          <a:solidFill>
                            <a:srgbClr val="00B050"/>
                          </a:solidFill>
                        </a:rPr>
                        <a:t>$</a:t>
                      </a:r>
                      <a:endParaRPr lang="en-AU"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smtClean="0">
                          <a:solidFill>
                            <a:srgbClr val="00B050"/>
                          </a:solidFill>
                        </a:rPr>
                        <a:t>M</a:t>
                      </a:r>
                      <a:endParaRPr lang="en-AU"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smtClean="0">
                          <a:solidFill>
                            <a:srgbClr val="00B050"/>
                          </a:solidFill>
                        </a:rPr>
                        <a:t>I</a:t>
                      </a:r>
                      <a:endParaRPr lang="en-AU"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smtClean="0">
                          <a:solidFill>
                            <a:schemeClr val="tx1"/>
                          </a:solidFill>
                        </a:rPr>
                        <a:t>S</a:t>
                      </a:r>
                      <a:endParaRPr lang="en-AU" sz="3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smtClean="0">
                          <a:solidFill>
                            <a:srgbClr val="00B0F0"/>
                          </a:solidFill>
                        </a:rPr>
                        <a:t>S</a:t>
                      </a:r>
                      <a:endParaRPr lang="en-AU" sz="32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smtClean="0">
                          <a:solidFill>
                            <a:srgbClr val="00B050"/>
                          </a:solidFill>
                        </a:rPr>
                        <a:t>I</a:t>
                      </a:r>
                      <a:endParaRPr lang="en-AU"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smtClean="0">
                          <a:solidFill>
                            <a:srgbClr val="7030A0"/>
                          </a:solidFill>
                        </a:rPr>
                        <a:t>S</a:t>
                      </a:r>
                      <a:endParaRPr lang="en-AU" sz="32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smtClean="0">
                          <a:solidFill>
                            <a:srgbClr val="FF0000"/>
                          </a:solidFill>
                        </a:rPr>
                        <a:t>S</a:t>
                      </a:r>
                      <a:endParaRPr lang="en-AU" sz="32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smtClean="0">
                          <a:solidFill>
                            <a:srgbClr val="00B050"/>
                          </a:solidFill>
                        </a:rPr>
                        <a:t>I</a:t>
                      </a:r>
                      <a:endParaRPr lang="en-AU"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smtClean="0">
                          <a:solidFill>
                            <a:srgbClr val="00B050"/>
                          </a:solidFill>
                        </a:rPr>
                        <a:t>P</a:t>
                      </a:r>
                      <a:endParaRPr lang="en-AU"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smtClean="0">
                          <a:solidFill>
                            <a:srgbClr val="00B050"/>
                          </a:solidFill>
                        </a:rPr>
                        <a:t>P</a:t>
                      </a:r>
                      <a:endParaRPr lang="en-AU"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smtClean="0">
                          <a:solidFill>
                            <a:srgbClr val="00B050"/>
                          </a:solidFill>
                        </a:rPr>
                        <a:t>I</a:t>
                      </a:r>
                      <a:endParaRPr lang="en-AU"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395174216"/>
              </p:ext>
            </p:extLst>
          </p:nvPr>
        </p:nvGraphicFramePr>
        <p:xfrm>
          <a:off x="2908300" y="1869744"/>
          <a:ext cx="215900" cy="365760"/>
        </p:xfrm>
        <a:graphic>
          <a:graphicData uri="http://schemas.openxmlformats.org/drawingml/2006/table">
            <a:tbl>
              <a:tblPr firstRow="1" bandRow="1">
                <a:tableStyleId>{5C22544A-7EE6-4342-B048-85BDC9FD1C3A}</a:tableStyleId>
              </a:tblPr>
              <a:tblGrid>
                <a:gridCol w="215900"/>
              </a:tblGrid>
              <a:tr h="289560">
                <a:tc>
                  <a:txBody>
                    <a:bodyPr/>
                    <a:lstStyle/>
                    <a:p>
                      <a:pPr algn="ctr"/>
                      <a:r>
                        <a:rPr lang="en-AU" sz="1800" b="1" dirty="0" smtClean="0">
                          <a:solidFill>
                            <a:srgbClr val="FF0000"/>
                          </a:solidFill>
                        </a:rPr>
                        <a:t>S</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780405206"/>
              </p:ext>
            </p:extLst>
          </p:nvPr>
        </p:nvGraphicFramePr>
        <p:xfrm>
          <a:off x="532452" y="4067488"/>
          <a:ext cx="215900" cy="365760"/>
        </p:xfrm>
        <a:graphic>
          <a:graphicData uri="http://schemas.openxmlformats.org/drawingml/2006/table">
            <a:tbl>
              <a:tblPr firstRow="1" bandRow="1">
                <a:tableStyleId>{5C22544A-7EE6-4342-B048-85BDC9FD1C3A}</a:tableStyleId>
              </a:tblPr>
              <a:tblGrid>
                <a:gridCol w="215900"/>
              </a:tblGrid>
              <a:tr h="289560">
                <a:tc>
                  <a:txBody>
                    <a:bodyPr/>
                    <a:lstStyle/>
                    <a:p>
                      <a:pPr algn="ctr"/>
                      <a:r>
                        <a:rPr lang="en-AU" sz="1800" b="1" dirty="0" smtClean="0">
                          <a:solidFill>
                            <a:srgbClr val="FF0000"/>
                          </a:solidFill>
                        </a:rPr>
                        <a:t>S</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4217975779"/>
              </p:ext>
            </p:extLst>
          </p:nvPr>
        </p:nvGraphicFramePr>
        <p:xfrm>
          <a:off x="526764" y="4802192"/>
          <a:ext cx="215900" cy="365760"/>
        </p:xfrm>
        <a:graphic>
          <a:graphicData uri="http://schemas.openxmlformats.org/drawingml/2006/table">
            <a:tbl>
              <a:tblPr firstRow="1" bandRow="1">
                <a:tableStyleId>{5C22544A-7EE6-4342-B048-85BDC9FD1C3A}</a:tableStyleId>
              </a:tblPr>
              <a:tblGrid>
                <a:gridCol w="215900"/>
              </a:tblGrid>
              <a:tr h="289560">
                <a:tc>
                  <a:txBody>
                    <a:bodyPr/>
                    <a:lstStyle/>
                    <a:p>
                      <a:pPr algn="ctr"/>
                      <a:r>
                        <a:rPr lang="en-AU" sz="1800" b="1" dirty="0" smtClean="0">
                          <a:solidFill>
                            <a:srgbClr val="7030A0"/>
                          </a:solidFill>
                        </a:rPr>
                        <a:t>S</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2381168461"/>
              </p:ext>
            </p:extLst>
          </p:nvPr>
        </p:nvGraphicFramePr>
        <p:xfrm>
          <a:off x="2908300" y="4081136"/>
          <a:ext cx="215900" cy="365760"/>
        </p:xfrm>
        <a:graphic>
          <a:graphicData uri="http://schemas.openxmlformats.org/drawingml/2006/table">
            <a:tbl>
              <a:tblPr firstRow="1" bandRow="1">
                <a:tableStyleId>{5C22544A-7EE6-4342-B048-85BDC9FD1C3A}</a:tableStyleId>
              </a:tblPr>
              <a:tblGrid>
                <a:gridCol w="215900"/>
              </a:tblGrid>
              <a:tr h="289560">
                <a:tc>
                  <a:txBody>
                    <a:bodyPr/>
                    <a:lstStyle/>
                    <a:p>
                      <a:pPr algn="ctr"/>
                      <a:r>
                        <a:rPr lang="en-AU" sz="1800" b="1" dirty="0" smtClean="0">
                          <a:solidFill>
                            <a:srgbClr val="7030A0"/>
                          </a:solidFill>
                        </a:rPr>
                        <a:t>S</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1348778458"/>
              </p:ext>
            </p:extLst>
          </p:nvPr>
        </p:nvGraphicFramePr>
        <p:xfrm>
          <a:off x="2901664" y="2250744"/>
          <a:ext cx="215900" cy="365760"/>
        </p:xfrm>
        <a:graphic>
          <a:graphicData uri="http://schemas.openxmlformats.org/drawingml/2006/table">
            <a:tbl>
              <a:tblPr firstRow="1" bandRow="1">
                <a:tableStyleId>{5C22544A-7EE6-4342-B048-85BDC9FD1C3A}</a:tableStyleId>
              </a:tblPr>
              <a:tblGrid>
                <a:gridCol w="215900"/>
              </a:tblGrid>
              <a:tr h="289560">
                <a:tc>
                  <a:txBody>
                    <a:bodyPr/>
                    <a:lstStyle/>
                    <a:p>
                      <a:pPr algn="ctr"/>
                      <a:r>
                        <a:rPr lang="en-AU" sz="1800" b="1" dirty="0" smtClean="0">
                          <a:solidFill>
                            <a:srgbClr val="00B0F0"/>
                          </a:solidFill>
                        </a:rPr>
                        <a:t>S</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9" name="Content Placeholder 3"/>
          <p:cNvGraphicFramePr>
            <a:graphicFrameLocks/>
          </p:cNvGraphicFramePr>
          <p:nvPr>
            <p:extLst>
              <p:ext uri="{D42A27DB-BD31-4B8C-83A1-F6EECF244321}">
                <p14:modId xmlns:p14="http://schemas.microsoft.com/office/powerpoint/2010/main" val="1170217968"/>
              </p:ext>
            </p:extLst>
          </p:nvPr>
        </p:nvGraphicFramePr>
        <p:xfrm>
          <a:off x="545152" y="4434840"/>
          <a:ext cx="215900" cy="365760"/>
        </p:xfrm>
        <a:graphic>
          <a:graphicData uri="http://schemas.openxmlformats.org/drawingml/2006/table">
            <a:tbl>
              <a:tblPr firstRow="1" bandRow="1">
                <a:tableStyleId>{5C22544A-7EE6-4342-B048-85BDC9FD1C3A}</a:tableStyleId>
              </a:tblPr>
              <a:tblGrid>
                <a:gridCol w="215900"/>
              </a:tblGrid>
              <a:tr h="289560">
                <a:tc>
                  <a:txBody>
                    <a:bodyPr/>
                    <a:lstStyle/>
                    <a:p>
                      <a:pPr algn="ctr"/>
                      <a:r>
                        <a:rPr lang="en-AU" sz="1800" b="1" dirty="0" smtClean="0">
                          <a:solidFill>
                            <a:srgbClr val="00B0F0"/>
                          </a:solidFill>
                        </a:rPr>
                        <a:t>S</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4126797585"/>
              </p:ext>
            </p:extLst>
          </p:nvPr>
        </p:nvGraphicFramePr>
        <p:xfrm>
          <a:off x="2907352" y="4434840"/>
          <a:ext cx="215900" cy="365760"/>
        </p:xfrm>
        <a:graphic>
          <a:graphicData uri="http://schemas.openxmlformats.org/drawingml/2006/table">
            <a:tbl>
              <a:tblPr firstRow="1" bandRow="1">
                <a:tableStyleId>{5C22544A-7EE6-4342-B048-85BDC9FD1C3A}</a:tableStyleId>
              </a:tblPr>
              <a:tblGrid>
                <a:gridCol w="215900"/>
              </a:tblGrid>
              <a:tr h="289560">
                <a:tc>
                  <a:txBody>
                    <a:bodyPr/>
                    <a:lstStyle/>
                    <a:p>
                      <a:pPr algn="ctr"/>
                      <a:r>
                        <a:rPr lang="en-AU" sz="1800" b="1" dirty="0" smtClean="0">
                          <a:solidFill>
                            <a:schemeClr val="tx1"/>
                          </a:solidFill>
                        </a:rPr>
                        <a:t>S</a:t>
                      </a:r>
                      <a:endParaRPr lang="en-AU" sz="18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2389092275"/>
              </p:ext>
            </p:extLst>
          </p:nvPr>
        </p:nvGraphicFramePr>
        <p:xfrm>
          <a:off x="531504" y="5169544"/>
          <a:ext cx="215900" cy="365760"/>
        </p:xfrm>
        <a:graphic>
          <a:graphicData uri="http://schemas.openxmlformats.org/drawingml/2006/table">
            <a:tbl>
              <a:tblPr firstRow="1" bandRow="1">
                <a:tableStyleId>{5C22544A-7EE6-4342-B048-85BDC9FD1C3A}</a:tableStyleId>
              </a:tblPr>
              <a:tblGrid>
                <a:gridCol w="215900"/>
              </a:tblGrid>
              <a:tr h="289560">
                <a:tc>
                  <a:txBody>
                    <a:bodyPr/>
                    <a:lstStyle/>
                    <a:p>
                      <a:pPr algn="ctr"/>
                      <a:r>
                        <a:rPr lang="en-AU" sz="1800" b="1" dirty="0" smtClean="0">
                          <a:solidFill>
                            <a:schemeClr val="tx1"/>
                          </a:solidFill>
                        </a:rPr>
                        <a:t>S</a:t>
                      </a:r>
                      <a:endParaRPr lang="en-AU" sz="18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23" name="Content Placeholder 3"/>
          <p:cNvGraphicFramePr>
            <a:graphicFrameLocks/>
          </p:cNvGraphicFramePr>
          <p:nvPr>
            <p:extLst>
              <p:ext uri="{D42A27DB-BD31-4B8C-83A1-F6EECF244321}">
                <p14:modId xmlns:p14="http://schemas.microsoft.com/office/powerpoint/2010/main" val="2881675319"/>
              </p:ext>
            </p:extLst>
          </p:nvPr>
        </p:nvGraphicFramePr>
        <p:xfrm>
          <a:off x="-27296" y="1143000"/>
          <a:ext cx="596900" cy="4389120"/>
        </p:xfrm>
        <a:graphic>
          <a:graphicData uri="http://schemas.openxmlformats.org/drawingml/2006/table">
            <a:tbl>
              <a:tblPr firstRow="1" bandRow="1">
                <a:tableStyleId>{5C22544A-7EE6-4342-B048-85BDC9FD1C3A}</a:tableStyleId>
              </a:tblPr>
              <a:tblGrid>
                <a:gridCol w="596900"/>
              </a:tblGrid>
              <a:tr h="288290">
                <a:tc>
                  <a:txBody>
                    <a:bodyPr/>
                    <a:lstStyle/>
                    <a:p>
                      <a:pPr algn="ctr"/>
                      <a:r>
                        <a:rPr lang="en-AU" sz="1800" b="0" dirty="0" smtClean="0">
                          <a:solidFill>
                            <a:srgbClr val="FF0000"/>
                          </a:solidFill>
                        </a:rPr>
                        <a:t>1</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2</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3</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4</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5</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6</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7</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8</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9</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10</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11</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12</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17685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Faster Inversion of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429000" y="1066800"/>
            <a:ext cx="5486400" cy="4956048"/>
          </a:xfrm>
        </p:spPr>
        <p:txBody>
          <a:bodyPr>
            <a:normAutofit/>
          </a:bodyPr>
          <a:lstStyle/>
          <a:p>
            <a:pPr marL="0" indent="0">
              <a:buNone/>
            </a:pPr>
            <a:r>
              <a:rPr lang="en-AU" sz="1800" dirty="0" smtClean="0"/>
              <a:t>Observation:</a:t>
            </a:r>
          </a:p>
          <a:p>
            <a:pPr marL="0" indent="0">
              <a:buNone/>
            </a:pPr>
            <a:r>
              <a:rPr lang="en-AU" sz="1800" dirty="0" smtClean="0"/>
              <a:t>The relative orders of the </a:t>
            </a:r>
            <a:r>
              <a:rPr lang="en-AU" sz="1800" b="1" u="sng" dirty="0" smtClean="0"/>
              <a:t>same</a:t>
            </a:r>
            <a:r>
              <a:rPr lang="en-AU" sz="1800" dirty="0" smtClean="0"/>
              <a:t> characters in the first column and the last column is the same.</a:t>
            </a:r>
            <a:br>
              <a:rPr lang="en-AU" sz="1800" dirty="0" smtClean="0"/>
            </a:br>
            <a:r>
              <a:rPr lang="en-AU" sz="1800" dirty="0" smtClean="0"/>
              <a:t>E.g., the </a:t>
            </a:r>
            <a:r>
              <a:rPr lang="en-AU" sz="1800" dirty="0" err="1" smtClean="0"/>
              <a:t>i-th</a:t>
            </a:r>
            <a:r>
              <a:rPr lang="en-AU" sz="1800" dirty="0" smtClean="0"/>
              <a:t> S in the first column is the </a:t>
            </a:r>
            <a:r>
              <a:rPr lang="en-AU" sz="1800" dirty="0" err="1" smtClean="0"/>
              <a:t>i-th</a:t>
            </a:r>
            <a:r>
              <a:rPr lang="en-AU" sz="1800" dirty="0" smtClean="0"/>
              <a:t> S in the last column</a:t>
            </a:r>
          </a:p>
          <a:p>
            <a:pPr marL="0" indent="0">
              <a:buNone/>
            </a:pPr>
            <a:r>
              <a:rPr lang="en-AU" sz="1800" dirty="0" smtClean="0"/>
              <a:t>Similarly, the </a:t>
            </a:r>
            <a:r>
              <a:rPr lang="en-AU" sz="1800" dirty="0" err="1" smtClean="0"/>
              <a:t>i-th</a:t>
            </a:r>
            <a:r>
              <a:rPr lang="en-AU" sz="1800" dirty="0" smtClean="0"/>
              <a:t> P in the first column is the </a:t>
            </a:r>
            <a:r>
              <a:rPr lang="en-AU" sz="1800" dirty="0" err="1" smtClean="0"/>
              <a:t>i-th</a:t>
            </a:r>
            <a:r>
              <a:rPr lang="en-AU" sz="1800" dirty="0" smtClean="0"/>
              <a:t> P in the last column.</a:t>
            </a:r>
          </a:p>
          <a:p>
            <a:pPr marL="0" indent="0">
              <a:buNone/>
            </a:pPr>
            <a:endParaRPr lang="en-AU" sz="1800" dirty="0" smtClean="0"/>
          </a:p>
          <a:p>
            <a:pPr marL="0" indent="0">
              <a:buNone/>
            </a:pPr>
            <a:endParaRPr lang="en-AU" sz="1800" dirty="0"/>
          </a:p>
          <a:p>
            <a:pPr marL="0" indent="0">
              <a:buNone/>
            </a:pPr>
            <a:endParaRPr lang="en-AU" sz="1800" dirty="0" smtClean="0"/>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504403095"/>
              </p:ext>
            </p:extLst>
          </p:nvPr>
        </p:nvGraphicFramePr>
        <p:xfrm>
          <a:off x="381000" y="1143000"/>
          <a:ext cx="2590800" cy="438912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P</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P</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F0"/>
                          </a:solidFill>
                        </a:rPr>
                        <a:t>P</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F0"/>
                          </a:solidFill>
                        </a:rPr>
                        <a:t>P</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S</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16" name="Straight Arrow Connector 15"/>
          <p:cNvCxnSpPr/>
          <p:nvPr/>
        </p:nvCxnSpPr>
        <p:spPr>
          <a:xfrm flipV="1">
            <a:off x="592540" y="1676400"/>
            <a:ext cx="2182504" cy="18043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451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Faster Inversion of BWT</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429000" y="1066799"/>
            <a:ext cx="5486400" cy="2417501"/>
          </a:xfrm>
        </p:spPr>
        <p:txBody>
          <a:bodyPr>
            <a:normAutofit lnSpcReduction="10000"/>
          </a:bodyPr>
          <a:lstStyle/>
          <a:p>
            <a:pPr marL="0" indent="0">
              <a:buNone/>
            </a:pPr>
            <a:r>
              <a:rPr lang="en-AU" sz="1800" dirty="0" smtClean="0"/>
              <a:t>Why does this observation hold?</a:t>
            </a:r>
          </a:p>
          <a:p>
            <a:r>
              <a:rPr lang="en-AU" sz="1800" dirty="0" smtClean="0"/>
              <a:t>Rotate each row that ends at S by one character</a:t>
            </a:r>
          </a:p>
          <a:p>
            <a:r>
              <a:rPr lang="en-AU" sz="1800" dirty="0" smtClean="0"/>
              <a:t>First characters of all these are the same (i.e., S)</a:t>
            </a:r>
          </a:p>
          <a:p>
            <a:r>
              <a:rPr lang="en-AU" sz="1800" dirty="0" smtClean="0"/>
              <a:t>This means the sorting is based on the remaining characters, i.e., the sorting order is determined by stripping off S.</a:t>
            </a:r>
          </a:p>
          <a:p>
            <a:r>
              <a:rPr lang="en-AU" sz="1800" dirty="0" smtClean="0"/>
              <a:t>Hence, the row that appeared earlier before rotation must appear earlier after rotation.</a:t>
            </a:r>
          </a:p>
          <a:p>
            <a:pPr marL="0" indent="0">
              <a:buNone/>
            </a:pPr>
            <a:endParaRPr lang="en-AU" sz="1800" dirty="0" smtClean="0"/>
          </a:p>
          <a:p>
            <a:pPr marL="0" indent="0">
              <a:buNone/>
            </a:pPr>
            <a:endParaRPr lang="en-AU" sz="1800" dirty="0" smtClean="0"/>
          </a:p>
          <a:p>
            <a:pPr marL="0" indent="0">
              <a:buNone/>
            </a:pPr>
            <a:endParaRPr lang="en-AU" sz="1800" dirty="0" smtClean="0"/>
          </a:p>
          <a:p>
            <a:pPr marL="0" indent="0">
              <a:buNone/>
            </a:pPr>
            <a:endParaRPr lang="en-AU" sz="1800" dirty="0"/>
          </a:p>
          <a:p>
            <a:pPr marL="0" indent="0">
              <a:buNone/>
            </a:pPr>
            <a:endParaRPr lang="en-AU" sz="1800" dirty="0" smtClean="0"/>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4050973645"/>
              </p:ext>
            </p:extLst>
          </p:nvPr>
        </p:nvGraphicFramePr>
        <p:xfrm>
          <a:off x="381000" y="1143000"/>
          <a:ext cx="2590800" cy="438912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S</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F0"/>
                          </a:solidFill>
                        </a:rPr>
                        <a:t>S</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M</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50"/>
                          </a:solidFill>
                        </a:rPr>
                        <a:t>P</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S</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7030A0"/>
                          </a:solidFill>
                        </a:rPr>
                        <a:t>S</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F0"/>
                          </a:solidFill>
                        </a:rPr>
                        <a:t>S</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chemeClr val="tx1"/>
                          </a:solidFill>
                        </a:rPr>
                        <a:t>S</a:t>
                      </a:r>
                      <a:endParaRPr lang="en-AU" sz="18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7030A0"/>
                          </a:solidFill>
                        </a:rPr>
                        <a:t>S</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chemeClr val="tx1"/>
                          </a:solidFill>
                        </a:rPr>
                        <a:t>S</a:t>
                      </a:r>
                      <a:endParaRPr lang="en-AU" sz="18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I</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182678010"/>
              </p:ext>
            </p:extLst>
          </p:nvPr>
        </p:nvGraphicFramePr>
        <p:xfrm>
          <a:off x="4114800" y="4069080"/>
          <a:ext cx="2590800" cy="36576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15900"/>
                <a:gridCol w="215900"/>
                <a:gridCol w="215900"/>
              </a:tblGrid>
              <a:tr h="288290">
                <a:tc>
                  <a:txBody>
                    <a:bodyPr/>
                    <a:lstStyle/>
                    <a:p>
                      <a:pPr algn="ctr"/>
                      <a:r>
                        <a:rPr lang="en-AU" sz="1800" b="1" dirty="0" smtClean="0">
                          <a:solidFill>
                            <a:srgbClr val="FF0000"/>
                          </a:solidFill>
                        </a:rPr>
                        <a:t>S</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9" name="Straight Arrow Connector 8"/>
          <p:cNvCxnSpPr/>
          <p:nvPr/>
        </p:nvCxnSpPr>
        <p:spPr>
          <a:xfrm>
            <a:off x="2971800" y="2057400"/>
            <a:ext cx="11430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71800" y="2514600"/>
            <a:ext cx="1143000" cy="1939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30" idx="1"/>
          </p:cNvCxnSpPr>
          <p:nvPr/>
        </p:nvCxnSpPr>
        <p:spPr>
          <a:xfrm>
            <a:off x="2971800" y="4267200"/>
            <a:ext cx="114300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31" idx="1"/>
          </p:cNvCxnSpPr>
          <p:nvPr/>
        </p:nvCxnSpPr>
        <p:spPr>
          <a:xfrm>
            <a:off x="2971800" y="4724400"/>
            <a:ext cx="1143000" cy="65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3"/>
          <p:cNvGraphicFramePr>
            <a:graphicFrameLocks/>
          </p:cNvGraphicFramePr>
          <p:nvPr>
            <p:extLst>
              <p:ext uri="{D42A27DB-BD31-4B8C-83A1-F6EECF244321}">
                <p14:modId xmlns:p14="http://schemas.microsoft.com/office/powerpoint/2010/main" val="1421363954"/>
              </p:ext>
            </p:extLst>
          </p:nvPr>
        </p:nvGraphicFramePr>
        <p:xfrm>
          <a:off x="4114800" y="4434840"/>
          <a:ext cx="2590800" cy="36576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08280"/>
                <a:gridCol w="223520"/>
                <a:gridCol w="215900"/>
              </a:tblGrid>
              <a:tr h="288290">
                <a:tc>
                  <a:txBody>
                    <a:bodyPr/>
                    <a:lstStyle/>
                    <a:p>
                      <a:pPr algn="ctr"/>
                      <a:r>
                        <a:rPr lang="en-AU" sz="1800" b="1" dirty="0" smtClean="0">
                          <a:solidFill>
                            <a:srgbClr val="00B0F0"/>
                          </a:solidFill>
                        </a:rPr>
                        <a:t>S</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0" name="Content Placeholder 3"/>
          <p:cNvGraphicFramePr>
            <a:graphicFrameLocks/>
          </p:cNvGraphicFramePr>
          <p:nvPr>
            <p:extLst>
              <p:ext uri="{D42A27DB-BD31-4B8C-83A1-F6EECF244321}">
                <p14:modId xmlns:p14="http://schemas.microsoft.com/office/powerpoint/2010/main" val="2883037016"/>
              </p:ext>
            </p:extLst>
          </p:nvPr>
        </p:nvGraphicFramePr>
        <p:xfrm>
          <a:off x="4114800" y="4815840"/>
          <a:ext cx="2590800" cy="36576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08280"/>
                <a:gridCol w="223520"/>
                <a:gridCol w="215900"/>
              </a:tblGrid>
              <a:tr h="288290">
                <a:tc>
                  <a:txBody>
                    <a:bodyPr/>
                    <a:lstStyle/>
                    <a:p>
                      <a:pPr algn="ctr"/>
                      <a:r>
                        <a:rPr lang="en-AU" sz="1800" b="1" dirty="0" smtClean="0">
                          <a:solidFill>
                            <a:srgbClr val="7030A0"/>
                          </a:solidFill>
                        </a:rPr>
                        <a:t>S</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val="654670852"/>
              </p:ext>
            </p:extLst>
          </p:nvPr>
        </p:nvGraphicFramePr>
        <p:xfrm>
          <a:off x="4114800" y="5196840"/>
          <a:ext cx="2590800" cy="365760"/>
        </p:xfrm>
        <a:graphic>
          <a:graphicData uri="http://schemas.openxmlformats.org/drawingml/2006/table">
            <a:tbl>
              <a:tblPr firstRow="1" bandRow="1">
                <a:tableStyleId>{5C22544A-7EE6-4342-B048-85BDC9FD1C3A}</a:tableStyleId>
              </a:tblPr>
              <a:tblGrid>
                <a:gridCol w="215900"/>
                <a:gridCol w="215900"/>
                <a:gridCol w="215900"/>
                <a:gridCol w="215900"/>
                <a:gridCol w="215900"/>
                <a:gridCol w="215900"/>
                <a:gridCol w="215900"/>
                <a:gridCol w="215900"/>
                <a:gridCol w="215900"/>
                <a:gridCol w="208280"/>
                <a:gridCol w="223520"/>
                <a:gridCol w="215900"/>
              </a:tblGrid>
              <a:tr h="288290">
                <a:tc>
                  <a:txBody>
                    <a:bodyPr/>
                    <a:lstStyle/>
                    <a:p>
                      <a:pPr algn="ctr"/>
                      <a:r>
                        <a:rPr lang="en-AU" sz="1800" b="1" dirty="0" smtClean="0">
                          <a:solidFill>
                            <a:schemeClr val="tx1"/>
                          </a:solidFill>
                        </a:rPr>
                        <a:t>S</a:t>
                      </a:r>
                      <a:endParaRPr lang="en-AU" sz="18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35" name="Rectangle 34"/>
          <p:cNvSpPr/>
          <p:nvPr/>
        </p:nvSpPr>
        <p:spPr>
          <a:xfrm>
            <a:off x="4363872" y="4114800"/>
            <a:ext cx="2355376"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p:cNvSpPr/>
          <p:nvPr/>
        </p:nvSpPr>
        <p:spPr>
          <a:xfrm>
            <a:off x="381000" y="1905000"/>
            <a:ext cx="2397456"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p:cNvSpPr/>
          <p:nvPr/>
        </p:nvSpPr>
        <p:spPr>
          <a:xfrm>
            <a:off x="4357048" y="4495800"/>
            <a:ext cx="2355376"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p:cNvSpPr/>
          <p:nvPr/>
        </p:nvSpPr>
        <p:spPr>
          <a:xfrm>
            <a:off x="401472" y="2278040"/>
            <a:ext cx="2355376"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5681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
          <p:cNvGraphicFramePr>
            <a:graphicFrameLocks/>
          </p:cNvGraphicFramePr>
          <p:nvPr>
            <p:extLst>
              <p:ext uri="{D42A27DB-BD31-4B8C-83A1-F6EECF244321}">
                <p14:modId xmlns:p14="http://schemas.microsoft.com/office/powerpoint/2010/main" val="1910855619"/>
              </p:ext>
            </p:extLst>
          </p:nvPr>
        </p:nvGraphicFramePr>
        <p:xfrm>
          <a:off x="4114800" y="5664958"/>
          <a:ext cx="4572000" cy="632346"/>
        </p:xfrm>
        <a:graphic>
          <a:graphicData uri="http://schemas.openxmlformats.org/drawingml/2006/table">
            <a:tbl>
              <a:tblPr firstRow="1" bandRow="1">
                <a:tableStyleId>{5C22544A-7EE6-4342-B048-85BDC9FD1C3A}</a:tableStyleId>
              </a:tblPr>
              <a:tblGrid>
                <a:gridCol w="381000"/>
                <a:gridCol w="381000"/>
                <a:gridCol w="381000"/>
                <a:gridCol w="381000"/>
                <a:gridCol w="381000"/>
                <a:gridCol w="381000"/>
                <a:gridCol w="381000"/>
                <a:gridCol w="381000"/>
                <a:gridCol w="381000"/>
                <a:gridCol w="381000"/>
                <a:gridCol w="381000"/>
                <a:gridCol w="381000"/>
              </a:tblGrid>
              <a:tr h="632346">
                <a:tc>
                  <a:txBody>
                    <a:bodyPr/>
                    <a:lstStyle/>
                    <a:p>
                      <a:pPr algn="ctr"/>
                      <a:r>
                        <a:rPr lang="en-AU" sz="3200" b="0" dirty="0" smtClean="0">
                          <a:solidFill>
                            <a:schemeClr val="bg1">
                              <a:lumMod val="65000"/>
                            </a:schemeClr>
                          </a:solidFill>
                        </a:rPr>
                        <a:t>M</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smtClean="0">
                          <a:solidFill>
                            <a:schemeClr val="bg1">
                              <a:lumMod val="65000"/>
                            </a:schemeClr>
                          </a:solidFill>
                        </a:rPr>
                        <a:t>I</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smtClean="0">
                          <a:solidFill>
                            <a:schemeClr val="bg1">
                              <a:lumMod val="65000"/>
                            </a:schemeClr>
                          </a:solidFill>
                        </a:rPr>
                        <a:t>S</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smtClean="0">
                          <a:solidFill>
                            <a:schemeClr val="bg1">
                              <a:lumMod val="65000"/>
                            </a:schemeClr>
                          </a:solidFill>
                        </a:rPr>
                        <a:t>S</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smtClean="0">
                          <a:solidFill>
                            <a:schemeClr val="bg1">
                              <a:lumMod val="65000"/>
                            </a:schemeClr>
                          </a:solidFill>
                        </a:rPr>
                        <a:t>I</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smtClean="0">
                          <a:solidFill>
                            <a:schemeClr val="bg1">
                              <a:lumMod val="65000"/>
                            </a:schemeClr>
                          </a:solidFill>
                        </a:rPr>
                        <a:t>S</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smtClean="0">
                          <a:solidFill>
                            <a:schemeClr val="bg1">
                              <a:lumMod val="65000"/>
                            </a:schemeClr>
                          </a:solidFill>
                        </a:rPr>
                        <a:t>S</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smtClean="0">
                          <a:solidFill>
                            <a:schemeClr val="bg1">
                              <a:lumMod val="65000"/>
                            </a:schemeClr>
                          </a:solidFill>
                        </a:rPr>
                        <a:t>I</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smtClean="0">
                          <a:solidFill>
                            <a:schemeClr val="bg1">
                              <a:lumMod val="65000"/>
                            </a:schemeClr>
                          </a:solidFill>
                        </a:rPr>
                        <a:t>P</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smtClean="0">
                          <a:solidFill>
                            <a:schemeClr val="bg1">
                              <a:lumMod val="65000"/>
                            </a:schemeClr>
                          </a:solidFill>
                        </a:rPr>
                        <a:t>P</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smtClean="0">
                          <a:solidFill>
                            <a:schemeClr val="bg1">
                              <a:lumMod val="65000"/>
                            </a:schemeClr>
                          </a:solidFill>
                        </a:rPr>
                        <a:t>I</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smtClean="0">
                          <a:solidFill>
                            <a:schemeClr val="bg1">
                              <a:lumMod val="65000"/>
                            </a:schemeClr>
                          </a:solidFill>
                        </a:rPr>
                        <a:t>$</a:t>
                      </a:r>
                      <a:endParaRPr lang="en-AU" sz="32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2" name="Title 1"/>
          <p:cNvSpPr>
            <a:spLocks noGrp="1"/>
          </p:cNvSpPr>
          <p:nvPr>
            <p:ph type="title"/>
          </p:nvPr>
        </p:nvSpPr>
        <p:spPr/>
        <p:txBody>
          <a:bodyPr>
            <a:normAutofit/>
          </a:bodyPr>
          <a:lstStyle/>
          <a:p>
            <a:r>
              <a:rPr lang="en-AU" dirty="0" smtClean="0">
                <a:latin typeface="Arial Black" panose="020B0A04020102020204" pitchFamily="34" charset="0"/>
              </a:rPr>
              <a:t>Faster Inversion of BWT</a:t>
            </a:r>
            <a:endParaRPr lang="en-AU" dirty="0">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135634211"/>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gridCol w="228600"/>
                <a:gridCol w="228600"/>
                <a:gridCol w="228600"/>
                <a:gridCol w="228600"/>
                <a:gridCol w="228600"/>
                <a:gridCol w="228600"/>
                <a:gridCol w="228600"/>
                <a:gridCol w="228600"/>
                <a:gridCol w="228600"/>
                <a:gridCol w="228600"/>
                <a:gridCol w="533400"/>
              </a:tblGrid>
              <a:tr h="288290">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I</a:t>
                      </a:r>
                      <a:r>
                        <a:rPr lang="en-AU" sz="1800" b="1" baseline="-25000" dirty="0" smtClean="0">
                          <a:solidFill>
                            <a:srgbClr val="FF0000"/>
                          </a:solidFill>
                        </a:rPr>
                        <a:t>1</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1</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F0"/>
                          </a:solidFill>
                        </a:rPr>
                        <a:t>P</a:t>
                      </a:r>
                      <a:r>
                        <a:rPr lang="en-AU" sz="1800" b="1" baseline="-25000" dirty="0" smtClean="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2</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7030A0"/>
                          </a:solidFill>
                        </a:rPr>
                        <a:t>S</a:t>
                      </a:r>
                      <a:r>
                        <a:rPr lang="en-AU" sz="1800" b="1" baseline="-25000" dirty="0" smtClean="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4</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50"/>
                          </a:solidFill>
                        </a:rPr>
                        <a:t>M</a:t>
                      </a:r>
                      <a:r>
                        <a:rPr lang="en-AU" sz="1800" b="1" baseline="-25000" dirty="0" smtClean="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50"/>
                          </a:solidFill>
                        </a:rPr>
                        <a:t>M</a:t>
                      </a:r>
                      <a:r>
                        <a:rPr lang="en-AU" sz="1800" b="1" baseline="-25000" dirty="0" smtClean="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F0"/>
                          </a:solidFill>
                        </a:rPr>
                        <a:t>P</a:t>
                      </a:r>
                      <a:r>
                        <a:rPr lang="en-AU" sz="1800" b="1" baseline="-25000" dirty="0" smtClean="0">
                          <a:solidFill>
                            <a:srgbClr val="00B0F0"/>
                          </a:solidFill>
                        </a:rPr>
                        <a:t>1</a:t>
                      </a:r>
                      <a:endParaRPr lang="en-AU" sz="1800" b="1" baseline="-25000"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F0"/>
                          </a:solidFill>
                        </a:rPr>
                        <a:t>P</a:t>
                      </a:r>
                      <a:r>
                        <a:rPr lang="en-AU" sz="1800" b="1" baseline="-25000" dirty="0" smtClean="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F0"/>
                          </a:solidFill>
                        </a:rPr>
                        <a:t>P</a:t>
                      </a:r>
                      <a:r>
                        <a:rPr lang="en-AU" sz="1800" b="1" baseline="-25000" dirty="0" smtClean="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7030A0"/>
                          </a:solidFill>
                        </a:rPr>
                        <a:t>S</a:t>
                      </a:r>
                      <a:r>
                        <a:rPr lang="en-AU" sz="1800" b="1" baseline="-25000" dirty="0" smtClean="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3</a:t>
                      </a:r>
                      <a:endParaRPr lang="en-AU" sz="1800" b="1" dirty="0" smtClean="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I</a:t>
                      </a:r>
                      <a:r>
                        <a:rPr lang="en-AU" sz="1800" b="1" baseline="-25000" dirty="0" smtClean="0">
                          <a:solidFill>
                            <a:srgbClr val="FF0000"/>
                          </a:solidFill>
                        </a:rPr>
                        <a:t>4</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20" name="Content Placeholder 103"/>
          <p:cNvSpPr>
            <a:spLocks noGrp="1"/>
          </p:cNvSpPr>
          <p:nvPr>
            <p:ph sz="quarter" idx="1"/>
          </p:nvPr>
        </p:nvSpPr>
        <p:spPr>
          <a:xfrm>
            <a:off x="3657600" y="1066800"/>
            <a:ext cx="5334000" cy="3352800"/>
          </a:xfrm>
        </p:spPr>
        <p:txBody>
          <a:bodyPr>
            <a:normAutofit fontScale="85000" lnSpcReduction="10000"/>
          </a:bodyPr>
          <a:lstStyle/>
          <a:p>
            <a:r>
              <a:rPr lang="en-AU" sz="1800" dirty="0" smtClean="0"/>
              <a:t>So, we know which character in the last column corresponds to which character in the first column. The inversion can then be done as follows.</a:t>
            </a:r>
          </a:p>
          <a:p>
            <a:r>
              <a:rPr lang="en-AU" sz="1800" dirty="0" smtClean="0"/>
              <a:t>Start from $ in the first column (F)</a:t>
            </a:r>
          </a:p>
          <a:p>
            <a:r>
              <a:rPr lang="en-AU" sz="1800" dirty="0" smtClean="0"/>
              <a:t>The previous letter in this row </a:t>
            </a:r>
            <a:r>
              <a:rPr lang="en-AU" sz="1800" b="1" dirty="0" smtClean="0">
                <a:solidFill>
                  <a:srgbClr val="FF0000"/>
                </a:solidFill>
              </a:rPr>
              <a:t>I</a:t>
            </a:r>
            <a:r>
              <a:rPr lang="en-AU" sz="1800" dirty="0" smtClean="0"/>
              <a:t> is the letter before $ in the original string (Last-First property). Recover this letter.</a:t>
            </a:r>
          </a:p>
          <a:p>
            <a:r>
              <a:rPr lang="en-AU" sz="1800" dirty="0" smtClean="0"/>
              <a:t>Now, find this </a:t>
            </a:r>
            <a:r>
              <a:rPr lang="en-AU" sz="1800" b="1" dirty="0">
                <a:solidFill>
                  <a:srgbClr val="FF0000"/>
                </a:solidFill>
              </a:rPr>
              <a:t>I </a:t>
            </a:r>
            <a:r>
              <a:rPr lang="en-AU" sz="1800" dirty="0" smtClean="0"/>
              <a:t>in the first column</a:t>
            </a:r>
          </a:p>
          <a:p>
            <a:r>
              <a:rPr lang="en-AU" sz="1800" dirty="0" smtClean="0"/>
              <a:t>The previous letter in this row </a:t>
            </a:r>
            <a:r>
              <a:rPr lang="en-AU" sz="1800" b="1" dirty="0" smtClean="0">
                <a:solidFill>
                  <a:srgbClr val="FF0000"/>
                </a:solidFill>
              </a:rPr>
              <a:t>P</a:t>
            </a:r>
            <a:r>
              <a:rPr lang="en-AU" sz="1800" dirty="0" smtClean="0"/>
              <a:t> is the letter before this </a:t>
            </a:r>
            <a:r>
              <a:rPr lang="en-AU" sz="1800" b="1" dirty="0" smtClean="0">
                <a:solidFill>
                  <a:srgbClr val="FF0000"/>
                </a:solidFill>
              </a:rPr>
              <a:t>I</a:t>
            </a:r>
            <a:r>
              <a:rPr lang="en-AU" sz="1800" dirty="0" smtClean="0"/>
              <a:t> in the original string (Last-First property). Recover this letter</a:t>
            </a:r>
          </a:p>
          <a:p>
            <a:r>
              <a:rPr lang="en-AU" sz="1800" dirty="0" smtClean="0"/>
              <a:t>Now, find this P in the first column.</a:t>
            </a:r>
          </a:p>
          <a:p>
            <a:r>
              <a:rPr lang="en-AU" sz="1800" dirty="0" smtClean="0"/>
              <a:t>The previous letter in this row P is the letter before this P in the original string (Last-First property). Recover it.</a:t>
            </a:r>
          </a:p>
          <a:p>
            <a:r>
              <a:rPr lang="en-AU" sz="1800" dirty="0" smtClean="0"/>
              <a:t>and so on … </a:t>
            </a:r>
          </a:p>
          <a:p>
            <a:endParaRPr lang="en-AU" sz="1800" dirty="0" smtClean="0"/>
          </a:p>
          <a:p>
            <a:endParaRPr lang="en-AU" sz="1800" dirty="0" smtClean="0"/>
          </a:p>
          <a:p>
            <a:endParaRPr lang="en-AU" sz="1800" dirty="0" smtClean="0"/>
          </a:p>
          <a:p>
            <a:endParaRPr lang="en-AU" sz="1800" dirty="0" smtClean="0"/>
          </a:p>
          <a:p>
            <a:endParaRPr lang="en-AU" sz="1800" dirty="0" smtClean="0"/>
          </a:p>
          <a:p>
            <a:pPr marL="0" indent="0">
              <a:buNone/>
            </a:pPr>
            <a:endParaRPr lang="en-AU" sz="1800" dirty="0" smtClean="0"/>
          </a:p>
          <a:p>
            <a:pPr marL="0" indent="0">
              <a:buNone/>
            </a:pPr>
            <a:endParaRPr lang="en-AU" sz="1800" dirty="0" smtClean="0"/>
          </a:p>
          <a:p>
            <a:pPr marL="0" indent="0">
              <a:buNone/>
            </a:pPr>
            <a:endParaRPr lang="en-AU" sz="1800" dirty="0" smtClean="0"/>
          </a:p>
          <a:p>
            <a:pPr marL="0" indent="0">
              <a:buNone/>
            </a:pPr>
            <a:endParaRPr lang="en-AU" sz="1800" dirty="0"/>
          </a:p>
          <a:p>
            <a:pPr marL="0" indent="0">
              <a:buNone/>
            </a:pPr>
            <a:endParaRPr lang="en-AU" sz="1800" dirty="0" smtClean="0"/>
          </a:p>
        </p:txBody>
      </p:sp>
      <p:sp>
        <p:nvSpPr>
          <p:cNvPr id="8" name="Rectangle 6"/>
          <p:cNvSpPr>
            <a:spLocks noChangeArrowheads="1"/>
          </p:cNvSpPr>
          <p:nvPr/>
        </p:nvSpPr>
        <p:spPr bwMode="auto">
          <a:xfrm>
            <a:off x="4138613" y="5697538"/>
            <a:ext cx="531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M</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7"/>
          <p:cNvSpPr>
            <a:spLocks noChangeArrowheads="1"/>
          </p:cNvSpPr>
          <p:nvPr/>
        </p:nvSpPr>
        <p:spPr bwMode="auto">
          <a:xfrm>
            <a:off x="4630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8"/>
          <p:cNvSpPr>
            <a:spLocks noChangeArrowheads="1"/>
          </p:cNvSpPr>
          <p:nvPr/>
        </p:nvSpPr>
        <p:spPr bwMode="auto">
          <a:xfrm>
            <a:off x="4933950" y="5697538"/>
            <a:ext cx="465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5313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5773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6075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2"/>
          <p:cNvSpPr>
            <a:spLocks noChangeArrowheads="1"/>
          </p:cNvSpPr>
          <p:nvPr/>
        </p:nvSpPr>
        <p:spPr bwMode="auto">
          <a:xfrm>
            <a:off x="6456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13"/>
          <p:cNvSpPr>
            <a:spLocks noChangeArrowheads="1"/>
          </p:cNvSpPr>
          <p:nvPr/>
        </p:nvSpPr>
        <p:spPr bwMode="auto">
          <a:xfrm>
            <a:off x="6916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14"/>
          <p:cNvSpPr>
            <a:spLocks noChangeArrowheads="1"/>
          </p:cNvSpPr>
          <p:nvPr/>
        </p:nvSpPr>
        <p:spPr bwMode="auto">
          <a:xfrm>
            <a:off x="7218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15"/>
          <p:cNvSpPr>
            <a:spLocks noChangeArrowheads="1"/>
          </p:cNvSpPr>
          <p:nvPr/>
        </p:nvSpPr>
        <p:spPr bwMode="auto">
          <a:xfrm>
            <a:off x="7599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16"/>
          <p:cNvSpPr>
            <a:spLocks noChangeArrowheads="1"/>
          </p:cNvSpPr>
          <p:nvPr/>
        </p:nvSpPr>
        <p:spPr bwMode="auto">
          <a:xfrm>
            <a:off x="8059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17"/>
          <p:cNvSpPr>
            <a:spLocks noChangeArrowheads="1"/>
          </p:cNvSpPr>
          <p:nvPr/>
        </p:nvSpPr>
        <p:spPr bwMode="auto">
          <a:xfrm>
            <a:off x="8385175" y="5697538"/>
            <a:ext cx="420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9" name="Straight Arrow Connector 28"/>
          <p:cNvCxnSpPr/>
          <p:nvPr/>
        </p:nvCxnSpPr>
        <p:spPr>
          <a:xfrm>
            <a:off x="762000" y="1371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62000" y="1447800"/>
            <a:ext cx="2514600" cy="304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62000" y="1752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62000" y="1752600"/>
            <a:ext cx="2514600" cy="1828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3581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65412" y="3723564"/>
            <a:ext cx="2514600" cy="1626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2000" y="3962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38200" y="2133600"/>
            <a:ext cx="2438400" cy="18947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14400" y="2133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65412" y="22098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62000" y="4343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38200" y="4343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5105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765412" y="2514600"/>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38200" y="2438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62000" y="25146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62000" y="4648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38200" y="4724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8200" y="5410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62000" y="2905836"/>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38200" y="2819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838200" y="2819400"/>
            <a:ext cx="2441812" cy="4191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38200" y="3200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49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6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6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5" grpId="0"/>
      <p:bldP spid="16" grpId="0"/>
      <p:bldP spid="18" grpId="0"/>
      <p:bldP spid="22" grpId="0"/>
      <p:bldP spid="24" grpId="0"/>
      <p:bldP spid="25" grpId="0"/>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4114800" y="5697538"/>
            <a:ext cx="531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M</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AU" dirty="0" smtClean="0">
                <a:latin typeface="Arial Black" panose="020B0A04020102020204" pitchFamily="34" charset="0"/>
              </a:rPr>
              <a:t>Faster Inversion of BWT</a:t>
            </a:r>
            <a:endParaRPr lang="en-AU" dirty="0">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63468972"/>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gridCol w="228600"/>
                <a:gridCol w="228600"/>
                <a:gridCol w="228600"/>
                <a:gridCol w="228600"/>
                <a:gridCol w="228600"/>
                <a:gridCol w="228600"/>
                <a:gridCol w="228600"/>
                <a:gridCol w="228600"/>
                <a:gridCol w="228600"/>
                <a:gridCol w="228600"/>
                <a:gridCol w="533400"/>
              </a:tblGrid>
              <a:tr h="288290">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I</a:t>
                      </a:r>
                      <a:r>
                        <a:rPr lang="en-AU" sz="1800" b="1" baseline="-25000" dirty="0" smtClean="0">
                          <a:solidFill>
                            <a:srgbClr val="FF0000"/>
                          </a:solidFill>
                        </a:rPr>
                        <a:t>1</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1</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F0"/>
                          </a:solidFill>
                        </a:rPr>
                        <a:t>P</a:t>
                      </a:r>
                      <a:r>
                        <a:rPr lang="en-AU" sz="1800" b="1" baseline="-25000" dirty="0" smtClean="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2</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7030A0"/>
                          </a:solidFill>
                        </a:rPr>
                        <a:t>S</a:t>
                      </a:r>
                      <a:r>
                        <a:rPr lang="en-AU" sz="1800" b="1" baseline="-25000" dirty="0" smtClean="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4</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50"/>
                          </a:solidFill>
                        </a:rPr>
                        <a:t>M</a:t>
                      </a:r>
                      <a:r>
                        <a:rPr lang="en-AU" sz="1800" b="1" baseline="-25000" dirty="0" smtClean="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50"/>
                          </a:solidFill>
                        </a:rPr>
                        <a:t>M</a:t>
                      </a:r>
                      <a:r>
                        <a:rPr lang="en-AU" sz="1800" b="1" baseline="-25000" dirty="0" smtClean="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F0"/>
                          </a:solidFill>
                        </a:rPr>
                        <a:t>P</a:t>
                      </a:r>
                      <a:r>
                        <a:rPr lang="en-AU" sz="1800" b="1" baseline="-25000" dirty="0" smtClean="0">
                          <a:solidFill>
                            <a:srgbClr val="00B0F0"/>
                          </a:solidFill>
                        </a:rPr>
                        <a:t>1</a:t>
                      </a:r>
                      <a:endParaRPr lang="en-AU" sz="1800" b="1" baseline="-25000"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F0"/>
                          </a:solidFill>
                        </a:rPr>
                        <a:t>P</a:t>
                      </a:r>
                      <a:r>
                        <a:rPr lang="en-AU" sz="1800" b="1" baseline="-25000" dirty="0" smtClean="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F0"/>
                          </a:solidFill>
                        </a:rPr>
                        <a:t>P</a:t>
                      </a:r>
                      <a:r>
                        <a:rPr lang="en-AU" sz="1800" b="1" baseline="-25000" dirty="0" smtClean="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7030A0"/>
                          </a:solidFill>
                        </a:rPr>
                        <a:t>S</a:t>
                      </a:r>
                      <a:r>
                        <a:rPr lang="en-AU" sz="1800" b="1" baseline="-25000" dirty="0" smtClean="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3</a:t>
                      </a:r>
                      <a:endParaRPr lang="en-AU" sz="1800" b="1" dirty="0" smtClean="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I</a:t>
                      </a:r>
                      <a:r>
                        <a:rPr lang="en-AU" sz="1800" b="1" baseline="-25000" dirty="0" smtClean="0">
                          <a:solidFill>
                            <a:srgbClr val="FF0000"/>
                          </a:solidFill>
                        </a:rPr>
                        <a:t>4</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20" name="Content Placeholder 103"/>
          <p:cNvSpPr>
            <a:spLocks noGrp="1"/>
          </p:cNvSpPr>
          <p:nvPr>
            <p:ph sz="quarter" idx="1"/>
          </p:nvPr>
        </p:nvSpPr>
        <p:spPr>
          <a:xfrm>
            <a:off x="3617912" y="1066800"/>
            <a:ext cx="5334000" cy="3570027"/>
          </a:xfrm>
        </p:spPr>
        <p:txBody>
          <a:bodyPr>
            <a:normAutofit/>
          </a:bodyPr>
          <a:lstStyle/>
          <a:p>
            <a:pPr marL="0" indent="0">
              <a:buNone/>
            </a:pPr>
            <a:r>
              <a:rPr lang="en-AU" sz="1800" b="1" dirty="0" smtClean="0">
                <a:solidFill>
                  <a:srgbClr val="FF0000"/>
                </a:solidFill>
              </a:rPr>
              <a:t>Pseudocode</a:t>
            </a:r>
          </a:p>
          <a:p>
            <a:r>
              <a:rPr lang="en-AU" sz="1800" dirty="0" smtClean="0"/>
              <a:t>Number each character in the Last column</a:t>
            </a:r>
          </a:p>
          <a:p>
            <a:r>
              <a:rPr lang="en-AU" sz="1800" dirty="0" smtClean="0"/>
              <a:t>Create a Rank array that records the row number of the first occurrence of each character in sorted order</a:t>
            </a:r>
          </a:p>
          <a:p>
            <a:r>
              <a:rPr lang="en-AU" sz="1800" dirty="0" smtClean="0"/>
              <a:t>row = 1</a:t>
            </a:r>
          </a:p>
          <a:p>
            <a:r>
              <a:rPr lang="en-AU" sz="1800" dirty="0" err="1" smtClean="0"/>
              <a:t>str</a:t>
            </a:r>
            <a:r>
              <a:rPr lang="en-AU" sz="1800" dirty="0" smtClean="0"/>
              <a:t> = “$”</a:t>
            </a:r>
          </a:p>
          <a:p>
            <a:r>
              <a:rPr lang="en-AU" sz="1800" dirty="0" smtClean="0"/>
              <a:t>Repeat </a:t>
            </a:r>
            <a:r>
              <a:rPr lang="en-AU" sz="1800" dirty="0" err="1" smtClean="0"/>
              <a:t>len</a:t>
            </a:r>
            <a:r>
              <a:rPr lang="en-AU" sz="1800" dirty="0" smtClean="0"/>
              <a:t>(BWT) - 1 times:</a:t>
            </a:r>
          </a:p>
          <a:p>
            <a:r>
              <a:rPr lang="en-AU" sz="1800" dirty="0"/>
              <a:t>	</a:t>
            </a:r>
            <a:r>
              <a:rPr lang="en-AU" sz="1800" dirty="0" smtClean="0"/>
              <a:t>c = Last[row]</a:t>
            </a:r>
          </a:p>
          <a:p>
            <a:r>
              <a:rPr lang="en-AU" sz="1800" dirty="0"/>
              <a:t>	</a:t>
            </a:r>
            <a:r>
              <a:rPr lang="en-AU" sz="1800" dirty="0" err="1" smtClean="0"/>
              <a:t>str</a:t>
            </a:r>
            <a:r>
              <a:rPr lang="en-AU" sz="1800" dirty="0" smtClean="0"/>
              <a:t> = c + </a:t>
            </a:r>
            <a:r>
              <a:rPr lang="en-AU" sz="1800" dirty="0" err="1" smtClean="0"/>
              <a:t>str</a:t>
            </a:r>
            <a:endParaRPr lang="en-AU" sz="1800" dirty="0" smtClean="0"/>
          </a:p>
          <a:p>
            <a:r>
              <a:rPr lang="en-AU" sz="1800" dirty="0"/>
              <a:t>	</a:t>
            </a:r>
            <a:r>
              <a:rPr lang="en-AU" sz="1800" dirty="0" smtClean="0"/>
              <a:t>Row = Rank[c</a:t>
            </a:r>
            <a:r>
              <a:rPr lang="en-AU" sz="1800" dirty="0"/>
              <a:t>]</a:t>
            </a:r>
            <a:r>
              <a:rPr lang="en-AU" sz="1800" dirty="0" smtClean="0"/>
              <a:t> + </a:t>
            </a:r>
            <a:r>
              <a:rPr lang="en-AU" sz="1800" dirty="0" err="1" smtClean="0"/>
              <a:t>num</a:t>
            </a:r>
            <a:r>
              <a:rPr lang="en-AU" sz="1800" dirty="0" smtClean="0"/>
              <a:t>(c) - 1</a:t>
            </a:r>
          </a:p>
        </p:txBody>
      </p:sp>
      <p:sp>
        <p:nvSpPr>
          <p:cNvPr id="11" name="Rectangle 7"/>
          <p:cNvSpPr>
            <a:spLocks noChangeArrowheads="1"/>
          </p:cNvSpPr>
          <p:nvPr/>
        </p:nvSpPr>
        <p:spPr bwMode="auto">
          <a:xfrm>
            <a:off x="4606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8"/>
          <p:cNvSpPr>
            <a:spLocks noChangeArrowheads="1"/>
          </p:cNvSpPr>
          <p:nvPr/>
        </p:nvSpPr>
        <p:spPr bwMode="auto">
          <a:xfrm>
            <a:off x="4910137" y="5697538"/>
            <a:ext cx="465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5289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5749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6051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2"/>
          <p:cNvSpPr>
            <a:spLocks noChangeArrowheads="1"/>
          </p:cNvSpPr>
          <p:nvPr/>
        </p:nvSpPr>
        <p:spPr bwMode="auto">
          <a:xfrm>
            <a:off x="6432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13"/>
          <p:cNvSpPr>
            <a:spLocks noChangeArrowheads="1"/>
          </p:cNvSpPr>
          <p:nvPr/>
        </p:nvSpPr>
        <p:spPr bwMode="auto">
          <a:xfrm>
            <a:off x="6892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14"/>
          <p:cNvSpPr>
            <a:spLocks noChangeArrowheads="1"/>
          </p:cNvSpPr>
          <p:nvPr/>
        </p:nvSpPr>
        <p:spPr bwMode="auto">
          <a:xfrm>
            <a:off x="7194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15"/>
          <p:cNvSpPr>
            <a:spLocks noChangeArrowheads="1"/>
          </p:cNvSpPr>
          <p:nvPr/>
        </p:nvSpPr>
        <p:spPr bwMode="auto">
          <a:xfrm>
            <a:off x="7575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16"/>
          <p:cNvSpPr>
            <a:spLocks noChangeArrowheads="1"/>
          </p:cNvSpPr>
          <p:nvPr/>
        </p:nvSpPr>
        <p:spPr bwMode="auto">
          <a:xfrm>
            <a:off x="8035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17"/>
          <p:cNvSpPr>
            <a:spLocks noChangeArrowheads="1"/>
          </p:cNvSpPr>
          <p:nvPr/>
        </p:nvSpPr>
        <p:spPr bwMode="auto">
          <a:xfrm>
            <a:off x="8361362" y="5697538"/>
            <a:ext cx="420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9" name="Straight Arrow Connector 28"/>
          <p:cNvCxnSpPr/>
          <p:nvPr/>
        </p:nvCxnSpPr>
        <p:spPr>
          <a:xfrm>
            <a:off x="762000" y="1371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62000" y="1447800"/>
            <a:ext cx="2514600" cy="304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62000" y="1752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62000" y="1752600"/>
            <a:ext cx="2514600" cy="1828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3581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65412" y="3723564"/>
            <a:ext cx="2514600" cy="1626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2000" y="3962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38200" y="2133600"/>
            <a:ext cx="2438400" cy="18947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14400" y="2133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65412" y="22098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62000" y="4343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38200" y="4343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5105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765412" y="2514600"/>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38200" y="2438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62000" y="25146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62000" y="4648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38200" y="4724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8200" y="5410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62000" y="2905836"/>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38200" y="2819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4" name="Content Placeholder 3"/>
          <p:cNvGraphicFramePr>
            <a:graphicFrameLocks/>
          </p:cNvGraphicFramePr>
          <p:nvPr>
            <p:extLst>
              <p:ext uri="{D42A27DB-BD31-4B8C-83A1-F6EECF244321}">
                <p14:modId xmlns:p14="http://schemas.microsoft.com/office/powerpoint/2010/main" val="3122887307"/>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tblGrid>
              <a:tr h="288290">
                <a:tc>
                  <a:txBody>
                    <a:bodyPr/>
                    <a:lstStyle/>
                    <a:p>
                      <a:pPr algn="ctr"/>
                      <a:r>
                        <a:rPr lang="en-AU" sz="1800" b="0" dirty="0" smtClean="0">
                          <a:solidFill>
                            <a:srgbClr val="FF0000"/>
                          </a:solidFill>
                        </a:rPr>
                        <a:t>1</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2</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3</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4</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5</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6</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7</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8</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9</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10</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11</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12</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33479234"/>
              </p:ext>
            </p:extLst>
          </p:nvPr>
        </p:nvGraphicFramePr>
        <p:xfrm>
          <a:off x="4760912" y="4757344"/>
          <a:ext cx="3229544" cy="741680"/>
        </p:xfrm>
        <a:graphic>
          <a:graphicData uri="http://schemas.openxmlformats.org/drawingml/2006/table">
            <a:tbl>
              <a:tblPr firstRow="1" bandRow="1">
                <a:tableStyleId>{5C22544A-7EE6-4342-B048-85BDC9FD1C3A}</a:tableStyleId>
              </a:tblPr>
              <a:tblGrid>
                <a:gridCol w="807386"/>
                <a:gridCol w="807386"/>
                <a:gridCol w="807386"/>
                <a:gridCol w="807386"/>
              </a:tblGrid>
              <a:tr h="370840">
                <a:tc>
                  <a:txBody>
                    <a:bodyPr/>
                    <a:lstStyle/>
                    <a:p>
                      <a:pPr algn="ctr"/>
                      <a:r>
                        <a:rPr lang="en-AU" dirty="0" smtClean="0"/>
                        <a:t>2</a:t>
                      </a:r>
                      <a:endParaRPr lang="en-AU" dirty="0"/>
                    </a:p>
                  </a:txBody>
                  <a:tcPr/>
                </a:tc>
                <a:tc>
                  <a:txBody>
                    <a:bodyPr/>
                    <a:lstStyle/>
                    <a:p>
                      <a:pPr algn="ctr"/>
                      <a:r>
                        <a:rPr lang="en-AU" dirty="0" smtClean="0"/>
                        <a:t>6</a:t>
                      </a:r>
                      <a:endParaRPr lang="en-AU" dirty="0"/>
                    </a:p>
                  </a:txBody>
                  <a:tcPr/>
                </a:tc>
                <a:tc>
                  <a:txBody>
                    <a:bodyPr/>
                    <a:lstStyle/>
                    <a:p>
                      <a:pPr algn="ctr"/>
                      <a:r>
                        <a:rPr lang="en-AU" dirty="0" smtClean="0"/>
                        <a:t>7</a:t>
                      </a:r>
                      <a:endParaRPr lang="en-AU" dirty="0"/>
                    </a:p>
                  </a:txBody>
                  <a:tcPr/>
                </a:tc>
                <a:tc>
                  <a:txBody>
                    <a:bodyPr/>
                    <a:lstStyle/>
                    <a:p>
                      <a:pPr algn="ctr"/>
                      <a:r>
                        <a:rPr lang="en-AU" dirty="0" smtClean="0"/>
                        <a:t>9</a:t>
                      </a:r>
                      <a:endParaRPr lang="en-AU" dirty="0"/>
                    </a:p>
                  </a:txBody>
                  <a:tcPr/>
                </a:tc>
              </a:tr>
              <a:tr h="370840">
                <a:tc>
                  <a:txBody>
                    <a:bodyPr/>
                    <a:lstStyle/>
                    <a:p>
                      <a:pPr algn="ctr"/>
                      <a:r>
                        <a:rPr lang="en-AU" b="1" dirty="0" smtClean="0">
                          <a:solidFill>
                            <a:srgbClr val="FF0000"/>
                          </a:solidFill>
                        </a:rPr>
                        <a:t>I</a:t>
                      </a:r>
                      <a:endParaRPr lang="en-AU" b="1" dirty="0">
                        <a:solidFill>
                          <a:srgbClr val="FF0000"/>
                        </a:solidFill>
                      </a:endParaRPr>
                    </a:p>
                  </a:txBody>
                  <a:tcPr/>
                </a:tc>
                <a:tc>
                  <a:txBody>
                    <a:bodyPr/>
                    <a:lstStyle/>
                    <a:p>
                      <a:pPr algn="ctr"/>
                      <a:r>
                        <a:rPr lang="en-AU" b="1" dirty="0" smtClean="0">
                          <a:solidFill>
                            <a:srgbClr val="FF0000"/>
                          </a:solidFill>
                        </a:rPr>
                        <a:t>M</a:t>
                      </a:r>
                      <a:endParaRPr lang="en-AU" b="1" dirty="0">
                        <a:solidFill>
                          <a:srgbClr val="FF0000"/>
                        </a:solidFill>
                      </a:endParaRPr>
                    </a:p>
                  </a:txBody>
                  <a:tcPr/>
                </a:tc>
                <a:tc>
                  <a:txBody>
                    <a:bodyPr/>
                    <a:lstStyle/>
                    <a:p>
                      <a:pPr algn="ctr"/>
                      <a:r>
                        <a:rPr lang="en-AU" b="1" dirty="0" smtClean="0">
                          <a:solidFill>
                            <a:srgbClr val="FF0000"/>
                          </a:solidFill>
                        </a:rPr>
                        <a:t>P</a:t>
                      </a:r>
                      <a:endParaRPr lang="en-AU" b="1" dirty="0">
                        <a:solidFill>
                          <a:srgbClr val="FF0000"/>
                        </a:solidFill>
                      </a:endParaRPr>
                    </a:p>
                  </a:txBody>
                  <a:tcPr/>
                </a:tc>
                <a:tc>
                  <a:txBody>
                    <a:bodyPr/>
                    <a:lstStyle/>
                    <a:p>
                      <a:pPr algn="ctr"/>
                      <a:r>
                        <a:rPr lang="en-AU" b="1" dirty="0" smtClean="0">
                          <a:solidFill>
                            <a:srgbClr val="FF0000"/>
                          </a:solidFill>
                        </a:rPr>
                        <a:t>S</a:t>
                      </a:r>
                      <a:endParaRPr lang="en-AU" b="1" dirty="0">
                        <a:solidFill>
                          <a:srgbClr val="FF0000"/>
                        </a:solidFill>
                      </a:endParaRPr>
                    </a:p>
                  </a:txBody>
                  <a:tcPr/>
                </a:tc>
              </a:tr>
            </a:tbl>
          </a:graphicData>
        </a:graphic>
      </p:graphicFrame>
      <p:sp>
        <p:nvSpPr>
          <p:cNvPr id="6" name="TextBox 5"/>
          <p:cNvSpPr txBox="1"/>
          <p:nvPr/>
        </p:nvSpPr>
        <p:spPr>
          <a:xfrm>
            <a:off x="3897689" y="4964668"/>
            <a:ext cx="748923" cy="369332"/>
          </a:xfrm>
          <a:prstGeom prst="rect">
            <a:avLst/>
          </a:prstGeom>
          <a:noFill/>
        </p:spPr>
        <p:txBody>
          <a:bodyPr wrap="none" rtlCol="0">
            <a:spAutoFit/>
          </a:bodyPr>
          <a:lstStyle/>
          <a:p>
            <a:r>
              <a:rPr lang="en-AU" b="1" u="sng" dirty="0" smtClean="0">
                <a:solidFill>
                  <a:srgbClr val="FF0000"/>
                </a:solidFill>
              </a:rPr>
              <a:t>Rank</a:t>
            </a:r>
            <a:endParaRPr lang="en-AU" b="1" u="sng" dirty="0">
              <a:solidFill>
                <a:srgbClr val="FF0000"/>
              </a:solidFill>
            </a:endParaRPr>
          </a:p>
        </p:txBody>
      </p:sp>
      <p:sp>
        <p:nvSpPr>
          <p:cNvPr id="47" name="TextBox 46"/>
          <p:cNvSpPr txBox="1"/>
          <p:nvPr/>
        </p:nvSpPr>
        <p:spPr>
          <a:xfrm>
            <a:off x="3635182" y="5802868"/>
            <a:ext cx="479618" cy="369332"/>
          </a:xfrm>
          <a:prstGeom prst="rect">
            <a:avLst/>
          </a:prstGeom>
          <a:noFill/>
        </p:spPr>
        <p:txBody>
          <a:bodyPr wrap="none" rtlCol="0">
            <a:spAutoFit/>
          </a:bodyPr>
          <a:lstStyle/>
          <a:p>
            <a:r>
              <a:rPr lang="en-AU" b="1" u="sng" dirty="0" err="1" smtClean="0">
                <a:solidFill>
                  <a:srgbClr val="FF0000"/>
                </a:solidFill>
              </a:rPr>
              <a:t>str</a:t>
            </a:r>
            <a:endParaRPr lang="en-AU" b="1" u="sng" dirty="0">
              <a:solidFill>
                <a:srgbClr val="FF0000"/>
              </a:solidFill>
            </a:endParaRPr>
          </a:p>
        </p:txBody>
      </p:sp>
      <p:sp>
        <p:nvSpPr>
          <p:cNvPr id="50" name="Content Placeholder 3"/>
          <p:cNvSpPr txBox="1">
            <a:spLocks/>
          </p:cNvSpPr>
          <p:nvPr/>
        </p:nvSpPr>
        <p:spPr>
          <a:xfrm>
            <a:off x="152401" y="5591462"/>
            <a:ext cx="3482781" cy="88553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smtClean="0">
                <a:solidFill>
                  <a:srgbClr val="FF0000"/>
                </a:solidFill>
                <a:highlight>
                  <a:srgbClr val="FFFFFF"/>
                </a:highlight>
              </a:rPr>
              <a:t>Time Complexity:</a:t>
            </a:r>
          </a:p>
          <a:p>
            <a:pPr marL="0" indent="0">
              <a:buNone/>
            </a:pPr>
            <a:r>
              <a:rPr lang="en-AU" sz="1600" dirty="0" smtClean="0">
                <a:solidFill>
                  <a:srgbClr val="00B0F0"/>
                </a:solidFill>
                <a:highlight>
                  <a:srgbClr val="FFFFFF"/>
                </a:highlight>
              </a:rPr>
              <a:t>O(N log N) </a:t>
            </a:r>
            <a:r>
              <a:rPr lang="en-AU" sz="1400" dirty="0" smtClean="0">
                <a:solidFill>
                  <a:srgbClr val="00B0F0"/>
                </a:solidFill>
                <a:highlight>
                  <a:srgbClr val="FFFFFF"/>
                </a:highlight>
              </a:rPr>
              <a:t>[can be reduced to O(N) using radix sort]</a:t>
            </a:r>
          </a:p>
        </p:txBody>
      </p:sp>
      <p:sp>
        <p:nvSpPr>
          <p:cNvPr id="53" name="Content Placeholder 3"/>
          <p:cNvSpPr txBox="1">
            <a:spLocks/>
          </p:cNvSpPr>
          <p:nvPr/>
        </p:nvSpPr>
        <p:spPr>
          <a:xfrm>
            <a:off x="381000" y="5659065"/>
            <a:ext cx="2339780" cy="65693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smtClean="0">
                <a:solidFill>
                  <a:srgbClr val="FF0000"/>
                </a:solidFill>
                <a:highlight>
                  <a:srgbClr val="FFFFFF"/>
                </a:highlight>
              </a:rPr>
              <a:t>Space Complexity:</a:t>
            </a:r>
          </a:p>
          <a:p>
            <a:pPr marL="0" indent="0">
              <a:buNone/>
            </a:pPr>
            <a:r>
              <a:rPr lang="en-AU" sz="1600" dirty="0" smtClean="0">
                <a:solidFill>
                  <a:srgbClr val="00B0F0"/>
                </a:solidFill>
                <a:highlight>
                  <a:srgbClr val="FFFFFF"/>
                </a:highlight>
              </a:rPr>
              <a:t>O(N)</a:t>
            </a:r>
            <a:endParaRPr lang="en-AU" sz="1400" dirty="0" smtClean="0">
              <a:solidFill>
                <a:srgbClr val="00B0F0"/>
              </a:solidFill>
              <a:highlight>
                <a:srgbClr val="FFFFFF"/>
              </a:highlight>
            </a:endParaRPr>
          </a:p>
        </p:txBody>
      </p:sp>
    </p:spTree>
    <p:extLst>
      <p:ext uri="{BB962C8B-B14F-4D97-AF65-F5344CB8AC3E}">
        <p14:creationId xmlns:p14="http://schemas.microsoft.com/office/powerpoint/2010/main" val="347030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5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6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6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6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6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0"/>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0" presetClass="exit" presetSubtype="0" fill="hold" grpId="1" nodeType="clickEffect">
                                  <p:stCondLst>
                                    <p:cond delay="0"/>
                                  </p:stCondLst>
                                  <p:childTnLst>
                                    <p:animEffect transition="out" filter="fade">
                                      <p:cBhvr>
                                        <p:cTn id="180" dur="500"/>
                                        <p:tgtEl>
                                          <p:spTgt spid="50">
                                            <p:txEl>
                                              <p:pRg st="0" end="0"/>
                                            </p:txEl>
                                          </p:spTgt>
                                        </p:tgtEl>
                                      </p:cBhvr>
                                    </p:animEffect>
                                    <p:set>
                                      <p:cBhvr>
                                        <p:cTn id="181" dur="1" fill="hold">
                                          <p:stCondLst>
                                            <p:cond delay="499"/>
                                          </p:stCondLst>
                                        </p:cTn>
                                        <p:tgtEl>
                                          <p:spTgt spid="50">
                                            <p:txEl>
                                              <p:pRg st="0" end="0"/>
                                            </p:txEl>
                                          </p:spTgt>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50">
                                            <p:txEl>
                                              <p:pRg st="1" end="1"/>
                                            </p:txEl>
                                          </p:spTgt>
                                        </p:tgtEl>
                                      </p:cBhvr>
                                    </p:animEffect>
                                    <p:set>
                                      <p:cBhvr>
                                        <p:cTn id="184" dur="1" fill="hold">
                                          <p:stCondLst>
                                            <p:cond delay="499"/>
                                          </p:stCondLst>
                                        </p:cTn>
                                        <p:tgtEl>
                                          <p:spTgt spid="50">
                                            <p:txEl>
                                              <p:pRg st="1" end="1"/>
                                            </p:txEl>
                                          </p:spTgt>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50">
                                            <p:bg/>
                                          </p:spTgt>
                                        </p:tgtEl>
                                      </p:cBhvr>
                                    </p:animEffect>
                                    <p:set>
                                      <p:cBhvr>
                                        <p:cTn id="187" dur="1" fill="hold">
                                          <p:stCondLst>
                                            <p:cond delay="499"/>
                                          </p:stCondLst>
                                        </p:cTn>
                                        <p:tgtEl>
                                          <p:spTgt spid="50">
                                            <p:bg/>
                                          </p:spTgt>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53"/>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5" grpId="0"/>
      <p:bldP spid="16" grpId="0"/>
      <p:bldP spid="18" grpId="0"/>
      <p:bldP spid="22" grpId="0"/>
      <p:bldP spid="24" grpId="0"/>
      <p:bldP spid="25" grpId="0"/>
      <p:bldP spid="26" grpId="0"/>
      <p:bldP spid="27" grpId="0"/>
      <p:bldP spid="6" grpId="0"/>
      <p:bldP spid="47" grpId="0"/>
      <p:bldP spid="50" grpId="0" animBg="1"/>
      <p:bldP spid="50" grpId="1" build="allAtOnce" animBg="1"/>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Practice</a:t>
            </a:r>
            <a:endParaRPr lang="en-AU" dirty="0">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r>
              <a:rPr lang="en-AU" sz="1800" dirty="0" smtClean="0"/>
              <a:t>What is Burrows-Wheeler Transform of REFERRER?</a:t>
            </a:r>
          </a:p>
          <a:p>
            <a:pPr marL="0" indent="0">
              <a:buNone/>
            </a:pPr>
            <a:endParaRPr lang="en-AU" sz="1800" dirty="0"/>
          </a:p>
          <a:p>
            <a:pPr marL="0" indent="0">
              <a:buNone/>
            </a:pPr>
            <a:endParaRPr lang="en-AU" sz="1800" dirty="0" smtClean="0"/>
          </a:p>
          <a:p>
            <a:pPr marL="342900" indent="-342900">
              <a:buFont typeface="+mj-lt"/>
              <a:buAutoNum type="alphaUcPeriod"/>
            </a:pPr>
            <a:r>
              <a:rPr lang="en-AU" sz="1800" dirty="0" smtClean="0"/>
              <a:t>RRRFEE$RE</a:t>
            </a:r>
          </a:p>
          <a:p>
            <a:pPr marL="342900" indent="-342900">
              <a:buFont typeface="+mj-lt"/>
              <a:buAutoNum type="alphaUcPeriod"/>
            </a:pPr>
            <a:r>
              <a:rPr lang="en-AU" sz="1800" dirty="0" smtClean="0"/>
              <a:t>$REFERRER</a:t>
            </a:r>
          </a:p>
          <a:p>
            <a:pPr marL="342900" indent="-342900">
              <a:buFont typeface="+mj-lt"/>
              <a:buAutoNum type="alphaUcPeriod"/>
            </a:pPr>
            <a:r>
              <a:rPr lang="en-AU" sz="1800" dirty="0" smtClean="0"/>
              <a:t>RRRFE$ERE</a:t>
            </a:r>
          </a:p>
          <a:p>
            <a:pPr marL="342900" indent="-342900">
              <a:buFont typeface="+mj-lt"/>
              <a:buAutoNum type="alphaUcPeriod"/>
            </a:pPr>
            <a:r>
              <a:rPr lang="en-AU" sz="1800" dirty="0" smtClean="0"/>
              <a:t>RRREFEE$R</a:t>
            </a:r>
          </a:p>
          <a:p>
            <a:pPr marL="342900" indent="-342900">
              <a:buFont typeface="+mj-lt"/>
              <a:buAutoNum type="alphaUcPeriod"/>
            </a:pPr>
            <a:r>
              <a:rPr lang="en-AU" sz="1800" dirty="0" smtClean="0"/>
              <a:t>None of the above</a:t>
            </a:r>
          </a:p>
          <a:p>
            <a:pPr marL="0" indent="0">
              <a:buNone/>
            </a:pPr>
            <a:endParaRPr lang="en-AU" sz="1800" dirty="0"/>
          </a:p>
          <a:p>
            <a:pPr marL="0" indent="0">
              <a:buNone/>
            </a:pPr>
            <a:endParaRPr lang="en-AU" sz="1800" dirty="0" smtClean="0"/>
          </a:p>
          <a:p>
            <a:pPr marL="0" indent="0">
              <a:buNone/>
            </a:pPr>
            <a:endParaRPr lang="en-AU" sz="1800" dirty="0" smtClean="0"/>
          </a:p>
          <a:p>
            <a:pPr marL="0" indent="0">
              <a:buNone/>
            </a:pPr>
            <a:endParaRPr lang="en-AU" sz="1800" dirty="0"/>
          </a:p>
          <a:p>
            <a:pPr marL="0" indent="0">
              <a:buNone/>
            </a:pPr>
            <a:endParaRPr lang="en-AU" sz="1800" dirty="0" smtClean="0"/>
          </a:p>
          <a:p>
            <a:pPr marL="0" indent="0">
              <a:buNone/>
            </a:pPr>
            <a:endParaRPr lang="en-AU" sz="1800" dirty="0" smtClean="0"/>
          </a:p>
          <a:p>
            <a:endParaRPr lang="en-AU" sz="1800" dirty="0" smtClean="0"/>
          </a:p>
          <a:p>
            <a:endParaRPr lang="en-AU" sz="1800" dirty="0" smtClean="0"/>
          </a:p>
          <a:p>
            <a:endParaRPr lang="en-AU" sz="1800" dirty="0" smtClean="0"/>
          </a:p>
          <a:p>
            <a:endParaRPr lang="en-AU" sz="1800" dirty="0" smtClean="0"/>
          </a:p>
          <a:p>
            <a:endParaRPr lang="en-AU" sz="1800" dirty="0" smtClean="0"/>
          </a:p>
          <a:p>
            <a:pPr marL="0" indent="0">
              <a:buNone/>
            </a:pPr>
            <a:endParaRPr lang="en-AU" sz="1800" dirty="0" smtClean="0"/>
          </a:p>
          <a:p>
            <a:pPr marL="0" indent="0">
              <a:buNone/>
            </a:pPr>
            <a:endParaRPr lang="en-AU" sz="1800" dirty="0" smtClean="0"/>
          </a:p>
          <a:p>
            <a:pPr marL="0" indent="0">
              <a:buNone/>
            </a:pPr>
            <a:endParaRPr lang="en-AU" sz="1800" dirty="0" smtClean="0"/>
          </a:p>
          <a:p>
            <a:pPr marL="0" indent="0">
              <a:buNone/>
            </a:pPr>
            <a:endParaRPr lang="en-AU" sz="1800" dirty="0"/>
          </a:p>
          <a:p>
            <a:pPr marL="0" indent="0">
              <a:buNone/>
            </a:pPr>
            <a:endParaRPr lang="en-AU" sz="1800" dirty="0" smtClean="0"/>
          </a:p>
        </p:txBody>
      </p:sp>
    </p:spTree>
    <p:extLst>
      <p:ext uri="{BB962C8B-B14F-4D97-AF65-F5344CB8AC3E}">
        <p14:creationId xmlns:p14="http://schemas.microsoft.com/office/powerpoint/2010/main" val="1159093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28600" y="5105400"/>
            <a:ext cx="8686800" cy="1143000"/>
          </a:xfrm>
        </p:spPr>
        <p:txBody>
          <a:bodyPr/>
          <a:lstStyle/>
          <a:p>
            <a:pPr algn="l"/>
            <a:endParaRPr lang="en-AU" spc="0" dirty="0" smtClean="0"/>
          </a:p>
          <a:p>
            <a:pPr algn="l"/>
            <a:r>
              <a:rPr lang="en-AU" spc="0" dirty="0" err="1" smtClean="0"/>
              <a:t>acknowledgmentS</a:t>
            </a:r>
            <a:endParaRPr lang="en-AU" spc="0" dirty="0" smtClean="0"/>
          </a:p>
          <a:p>
            <a:pPr algn="just"/>
            <a:r>
              <a:rPr lang="en-AU" cap="none" spc="0" dirty="0" smtClean="0">
                <a:solidFill>
                  <a:schemeClr val="tx1"/>
                </a:solidFill>
              </a:rPr>
              <a:t>The slides are based on the material developed by </a:t>
            </a:r>
            <a:r>
              <a:rPr lang="en-AU" cap="none" spc="0" dirty="0" err="1" smtClean="0">
                <a:solidFill>
                  <a:srgbClr val="0070C0"/>
                </a:solidFill>
              </a:rPr>
              <a:t>Arun</a:t>
            </a:r>
            <a:r>
              <a:rPr lang="en-AU" cap="none" spc="0" dirty="0" smtClean="0">
                <a:solidFill>
                  <a:srgbClr val="0070C0"/>
                </a:solidFill>
              </a:rPr>
              <a:t> </a:t>
            </a:r>
            <a:r>
              <a:rPr lang="en-AU" cap="none" spc="0" dirty="0" err="1" smtClean="0">
                <a:solidFill>
                  <a:srgbClr val="0070C0"/>
                </a:solidFill>
              </a:rPr>
              <a:t>Konagurthu</a:t>
            </a:r>
            <a:r>
              <a:rPr lang="en-AU" cap="none" spc="0" dirty="0" smtClean="0">
                <a:solidFill>
                  <a:srgbClr val="0070C0"/>
                </a:solidFill>
              </a:rPr>
              <a:t> </a:t>
            </a:r>
            <a:r>
              <a:rPr lang="en-AU" cap="none" spc="0" dirty="0" smtClean="0">
                <a:solidFill>
                  <a:schemeClr val="tx1"/>
                </a:solidFill>
              </a:rPr>
              <a:t>and </a:t>
            </a:r>
            <a:r>
              <a:rPr lang="en-AU" cap="none" spc="0" dirty="0" smtClean="0">
                <a:solidFill>
                  <a:srgbClr val="0070C0"/>
                </a:solidFill>
              </a:rPr>
              <a:t>Lloyd Allison.</a:t>
            </a:r>
            <a:endParaRPr lang="en-AU" cap="none" spc="0" dirty="0">
              <a:solidFill>
                <a:srgbClr val="0070C0"/>
              </a:solidFill>
            </a:endParaRPr>
          </a:p>
        </p:txBody>
      </p:sp>
      <p:sp>
        <p:nvSpPr>
          <p:cNvPr id="5" name="Title 4"/>
          <p:cNvSpPr>
            <a:spLocks noGrp="1"/>
          </p:cNvSpPr>
          <p:nvPr>
            <p:ph type="ctrTitle"/>
          </p:nvPr>
        </p:nvSpPr>
        <p:spPr/>
        <p:txBody>
          <a:bodyPr/>
          <a:lstStyle/>
          <a:p>
            <a:r>
              <a:rPr lang="en-AU" dirty="0" smtClean="0">
                <a:solidFill>
                  <a:srgbClr val="00B0F0"/>
                </a:solidFill>
              </a:rPr>
              <a:t>FIT2004, S2/2016</a:t>
            </a:r>
            <a:endParaRPr lang="en-AU" dirty="0">
              <a:solidFill>
                <a:srgbClr val="00B0F0"/>
              </a:solidFill>
            </a:endParaRPr>
          </a:p>
        </p:txBody>
      </p:sp>
      <p:sp>
        <p:nvSpPr>
          <p:cNvPr id="8" name="Title 4"/>
          <p:cNvSpPr txBox="1">
            <a:spLocks/>
          </p:cNvSpPr>
          <p:nvPr/>
        </p:nvSpPr>
        <p:spPr>
          <a:xfrm>
            <a:off x="304800" y="2743200"/>
            <a:ext cx="8153400" cy="1752600"/>
          </a:xfrm>
          <a:prstGeom prst="rect">
            <a:avLst/>
          </a:prstGeom>
        </p:spPr>
        <p:txBody>
          <a:bodyPr vert="horz" anchor="b">
            <a:norm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AU" dirty="0" smtClean="0">
                <a:solidFill>
                  <a:schemeClr val="tx2">
                    <a:lumMod val="75000"/>
                  </a:schemeClr>
                </a:solidFill>
              </a:rPr>
              <a:t>Week </a:t>
            </a:r>
            <a:r>
              <a:rPr lang="en-AU" dirty="0">
                <a:solidFill>
                  <a:schemeClr val="tx2">
                    <a:lumMod val="75000"/>
                  </a:schemeClr>
                </a:solidFill>
              </a:rPr>
              <a:t>6</a:t>
            </a:r>
            <a:r>
              <a:rPr lang="en-AU" dirty="0" smtClean="0">
                <a:solidFill>
                  <a:schemeClr val="tx2">
                    <a:lumMod val="75000"/>
                  </a:schemeClr>
                </a:solidFill>
              </a:rPr>
              <a:t>: Burrows-Wheeler Transform</a:t>
            </a:r>
          </a:p>
          <a:p>
            <a:r>
              <a:rPr lang="en-AU" sz="2200" dirty="0" smtClean="0">
                <a:solidFill>
                  <a:schemeClr val="tx1"/>
                </a:solidFill>
              </a:rPr>
              <a:t>Lecturer: Muhammad </a:t>
            </a:r>
            <a:r>
              <a:rPr lang="en-AU" sz="2200" b="1" u="sng" dirty="0" err="1" smtClean="0">
                <a:solidFill>
                  <a:schemeClr val="tx1"/>
                </a:solidFill>
              </a:rPr>
              <a:t>Aamir</a:t>
            </a:r>
            <a:r>
              <a:rPr lang="en-AU" sz="2200" dirty="0" smtClean="0">
                <a:solidFill>
                  <a:schemeClr val="tx1"/>
                </a:solidFill>
              </a:rPr>
              <a:t> Cheema</a:t>
            </a:r>
            <a:endParaRPr lang="en-AU" sz="2200" dirty="0" smtClean="0">
              <a:solidFill>
                <a:schemeClr val="tx2">
                  <a:lumMod val="75000"/>
                </a:schemeClr>
              </a:solidFill>
            </a:endParaRPr>
          </a:p>
        </p:txBody>
      </p:sp>
    </p:spTree>
    <p:extLst>
      <p:ext uri="{BB962C8B-B14F-4D97-AF65-F5344CB8AC3E}">
        <p14:creationId xmlns:p14="http://schemas.microsoft.com/office/powerpoint/2010/main" val="21638231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latin typeface="Arial Black" panose="020B0A04020102020204" pitchFamily="34" charset="0"/>
              </a:rPr>
              <a:t>Practice: Burrows-Wheeler Transform</a:t>
            </a:r>
            <a:endParaRPr lang="en-AU" dirty="0">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
        <p:nvSpPr>
          <p:cNvPr id="6" name="Rectangle 5"/>
          <p:cNvSpPr/>
          <p:nvPr/>
        </p:nvSpPr>
        <p:spPr>
          <a:xfrm rot="4790390">
            <a:off x="4743449" y="1809751"/>
            <a:ext cx="3581401" cy="3619500"/>
          </a:xfrm>
          <a:prstGeom prst="rect">
            <a:avLst/>
          </a:prstGeom>
          <a:noFill/>
        </p:spPr>
        <p:txBody>
          <a:bodyPr wrap="none" lIns="91440" tIns="45720" rIns="91440" bIns="45720">
            <a:prstTxWarp prst="textCircle">
              <a:avLst/>
            </a:prstTxWarp>
            <a:spAutoFit/>
          </a:bodyPr>
          <a:lstStyle/>
          <a:p>
            <a:pPr algn="ctr"/>
            <a:r>
              <a:rPr lang="en-AU"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    E    F    E    R    </a:t>
            </a:r>
            <a:r>
              <a:rPr lang="en-AU" sz="5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t>
            </a:r>
            <a:r>
              <a:rPr lang="en-AU"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E    R     $  </a:t>
            </a:r>
            <a:endPar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0" name="Curved Down Arrow 29"/>
          <p:cNvSpPr/>
          <p:nvPr/>
        </p:nvSpPr>
        <p:spPr>
          <a:xfrm rot="5630087">
            <a:off x="5586619" y="2924249"/>
            <a:ext cx="3048000" cy="1524000"/>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15" name="Down Arrow 1114"/>
          <p:cNvSpPr/>
          <p:nvPr/>
        </p:nvSpPr>
        <p:spPr>
          <a:xfrm>
            <a:off x="5350775" y="14239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Down Arrow 187"/>
          <p:cNvSpPr/>
          <p:nvPr/>
        </p:nvSpPr>
        <p:spPr>
          <a:xfrm>
            <a:off x="4648200" y="25669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Down Arrow 188"/>
          <p:cNvSpPr/>
          <p:nvPr/>
        </p:nvSpPr>
        <p:spPr>
          <a:xfrm>
            <a:off x="4597020" y="4021079"/>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Down Arrow 190"/>
          <p:cNvSpPr/>
          <p:nvPr/>
        </p:nvSpPr>
        <p:spPr>
          <a:xfrm>
            <a:off x="5695949" y="46243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smtClean="0">
                <a:solidFill>
                  <a:srgbClr val="FF0000"/>
                </a:solidFill>
              </a:rPr>
              <a:t>All cyclic rotations of the text</a:t>
            </a:r>
            <a:endParaRPr lang="en-AU" dirty="0">
              <a:solidFill>
                <a:srgbClr val="FF0000"/>
              </a:solidFill>
            </a:endParaRPr>
          </a:p>
        </p:txBody>
      </p:sp>
      <p:graphicFrame>
        <p:nvGraphicFramePr>
          <p:cNvPr id="161" name="Content Placeholder 3"/>
          <p:cNvGraphicFramePr>
            <a:graphicFrameLocks/>
          </p:cNvGraphicFramePr>
          <p:nvPr>
            <p:extLst>
              <p:ext uri="{D42A27DB-BD31-4B8C-83A1-F6EECF244321}">
                <p14:modId xmlns:p14="http://schemas.microsoft.com/office/powerpoint/2010/main" val="2537104960"/>
              </p:ext>
            </p:extLst>
          </p:nvPr>
        </p:nvGraphicFramePr>
        <p:xfrm>
          <a:off x="762000" y="1661160"/>
          <a:ext cx="1874520" cy="329184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tblGrid>
              <a:tr h="288290">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99935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par>
                                <p:cTn id="17" presetID="10" presetClass="exit" presetSubtype="0" fill="hold" grpId="1" nodeType="withEffect">
                                  <p:stCondLst>
                                    <p:cond delay="0"/>
                                  </p:stCondLst>
                                  <p:childTnLst>
                                    <p:animEffect transition="out" filter="fade">
                                      <p:cBhvr>
                                        <p:cTn id="18" dur="500"/>
                                        <p:tgtEl>
                                          <p:spTgt spid="1115"/>
                                        </p:tgtEl>
                                      </p:cBhvr>
                                    </p:animEffect>
                                    <p:set>
                                      <p:cBhvr>
                                        <p:cTn id="19" dur="1" fill="hold">
                                          <p:stCondLst>
                                            <p:cond delay="499"/>
                                          </p:stCondLst>
                                        </p:cTn>
                                        <p:tgtEl>
                                          <p:spTgt spid="111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9"/>
                                        </p:tgtEl>
                                        <p:attrNameLst>
                                          <p:attrName>style.visibility</p:attrName>
                                        </p:attrNameLst>
                                      </p:cBhvr>
                                      <p:to>
                                        <p:strVal val="visible"/>
                                      </p:to>
                                    </p:set>
                                  </p:childTnLst>
                                </p:cTn>
                              </p:par>
                              <p:par>
                                <p:cTn id="24" presetID="10" presetClass="exit" presetSubtype="0" fill="hold" grpId="1" nodeType="withEffect">
                                  <p:stCondLst>
                                    <p:cond delay="0"/>
                                  </p:stCondLst>
                                  <p:childTnLst>
                                    <p:animEffect transition="out" filter="fade">
                                      <p:cBhvr>
                                        <p:cTn id="25" dur="500"/>
                                        <p:tgtEl>
                                          <p:spTgt spid="188"/>
                                        </p:tgtEl>
                                      </p:cBhvr>
                                    </p:animEffect>
                                    <p:set>
                                      <p:cBhvr>
                                        <p:cTn id="26" dur="1" fill="hold">
                                          <p:stCondLst>
                                            <p:cond delay="499"/>
                                          </p:stCondLst>
                                        </p:cTn>
                                        <p:tgtEl>
                                          <p:spTgt spid="18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1"/>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500"/>
                                        <p:tgtEl>
                                          <p:spTgt spid="189"/>
                                        </p:tgtEl>
                                      </p:cBhvr>
                                    </p:animEffect>
                                    <p:set>
                                      <p:cBhvr>
                                        <p:cTn id="33" dur="1" fill="hold">
                                          <p:stCondLst>
                                            <p:cond delay="499"/>
                                          </p:stCondLst>
                                        </p:cTn>
                                        <p:tgtEl>
                                          <p:spTgt spid="1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animBg="1"/>
      <p:bldP spid="1115" grpId="0" animBg="1"/>
      <p:bldP spid="1115" grpId="1" animBg="1"/>
      <p:bldP spid="188" grpId="0" animBg="1"/>
      <p:bldP spid="188" grpId="1" animBg="1"/>
      <p:bldP spid="189" grpId="0" animBg="1"/>
      <p:bldP spid="189" grpId="1" animBg="1"/>
      <p:bldP spid="19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latin typeface="Arial Black" panose="020B0A04020102020204" pitchFamily="34" charset="0"/>
              </a:rPr>
              <a:t>Practice: Burrows-Wheeler Transform</a:t>
            </a:r>
            <a:endParaRPr lang="en-AU" dirty="0">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smtClean="0">
                <a:solidFill>
                  <a:srgbClr val="FF0000"/>
                </a:solidFill>
              </a:rPr>
              <a:t>All cyclic rotations of the text</a:t>
            </a:r>
            <a:endParaRPr lang="en-AU" dirty="0">
              <a:solidFill>
                <a:srgbClr val="FF0000"/>
              </a:solidFill>
            </a:endParaRPr>
          </a:p>
        </p:txBody>
      </p:sp>
      <p:graphicFrame>
        <p:nvGraphicFramePr>
          <p:cNvPr id="161" name="Content Placeholder 3"/>
          <p:cNvGraphicFramePr>
            <a:graphicFrameLocks/>
          </p:cNvGraphicFramePr>
          <p:nvPr>
            <p:extLst>
              <p:ext uri="{D42A27DB-BD31-4B8C-83A1-F6EECF244321}">
                <p14:modId xmlns:p14="http://schemas.microsoft.com/office/powerpoint/2010/main" val="2291287987"/>
              </p:ext>
            </p:extLst>
          </p:nvPr>
        </p:nvGraphicFramePr>
        <p:xfrm>
          <a:off x="762000" y="1661160"/>
          <a:ext cx="1874520" cy="329184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tblGrid>
              <a:tr h="288290">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F</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E</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tx1"/>
                          </a:solidFill>
                        </a:rPr>
                        <a:t>R</a:t>
                      </a:r>
                      <a:endParaRPr lang="en-AU"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3882132016"/>
              </p:ext>
            </p:extLst>
          </p:nvPr>
        </p:nvGraphicFramePr>
        <p:xfrm>
          <a:off x="5867400" y="1676400"/>
          <a:ext cx="1874520" cy="329184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tblGrid>
              <a:tr h="288290">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F</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Right Arrow 3"/>
          <p:cNvSpPr/>
          <p:nvPr/>
        </p:nvSpPr>
        <p:spPr>
          <a:xfrm>
            <a:off x="3048000" y="3124200"/>
            <a:ext cx="2514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5210081" y="5181600"/>
            <a:ext cx="2916183" cy="923330"/>
          </a:xfrm>
          <a:prstGeom prst="rect">
            <a:avLst/>
          </a:prstGeom>
          <a:noFill/>
        </p:spPr>
        <p:txBody>
          <a:bodyPr wrap="none" rtlCol="0">
            <a:spAutoFit/>
          </a:bodyPr>
          <a:lstStyle/>
          <a:p>
            <a:r>
              <a:rPr lang="en-AU" dirty="0" smtClean="0">
                <a:solidFill>
                  <a:srgbClr val="FF0000"/>
                </a:solidFill>
              </a:rPr>
              <a:t>Sort all rows alphabetically</a:t>
            </a:r>
          </a:p>
          <a:p>
            <a:endParaRPr lang="en-AU" dirty="0" smtClean="0">
              <a:solidFill>
                <a:srgbClr val="FF0000"/>
              </a:solidFill>
            </a:endParaRPr>
          </a:p>
          <a:p>
            <a:r>
              <a:rPr lang="en-AU" dirty="0" smtClean="0">
                <a:solidFill>
                  <a:srgbClr val="00B050"/>
                </a:solidFill>
              </a:rPr>
              <a:t>The last </a:t>
            </a:r>
            <a:r>
              <a:rPr lang="en-AU" dirty="0" err="1" smtClean="0">
                <a:solidFill>
                  <a:srgbClr val="00B050"/>
                </a:solidFill>
              </a:rPr>
              <a:t>colum</a:t>
            </a:r>
            <a:r>
              <a:rPr lang="en-AU" dirty="0" smtClean="0">
                <a:solidFill>
                  <a:srgbClr val="00B050"/>
                </a:solidFill>
              </a:rPr>
              <a:t> is BWT.</a:t>
            </a:r>
            <a:endParaRPr lang="en-AU" dirty="0">
              <a:solidFill>
                <a:srgbClr val="00B050"/>
              </a:solidFill>
            </a:endParaRPr>
          </a:p>
        </p:txBody>
      </p:sp>
    </p:spTree>
    <p:extLst>
      <p:ext uri="{BB962C8B-B14F-4D97-AF65-F5344CB8AC3E}">
        <p14:creationId xmlns:p14="http://schemas.microsoft.com/office/powerpoint/2010/main" val="114359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 </a:t>
            </a:r>
            <a:r>
              <a:rPr lang="en-AU" dirty="0" smtClean="0">
                <a:latin typeface="Arial Black" panose="020B0A04020102020204" pitchFamily="34" charset="0"/>
              </a:rPr>
              <a:t>Efficient Inversion of BWT</a:t>
            </a:r>
            <a:endParaRPr lang="en-AU" dirty="0">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13" name="Content Placeholder 3"/>
          <p:cNvGraphicFramePr>
            <a:graphicFrameLocks/>
          </p:cNvGraphicFramePr>
          <p:nvPr>
            <p:extLst>
              <p:ext uri="{D42A27DB-BD31-4B8C-83A1-F6EECF244321}">
                <p14:modId xmlns:p14="http://schemas.microsoft.com/office/powerpoint/2010/main" val="2684607514"/>
              </p:ext>
            </p:extLst>
          </p:nvPr>
        </p:nvGraphicFramePr>
        <p:xfrm>
          <a:off x="457200" y="1219200"/>
          <a:ext cx="1874520" cy="329184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F</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F</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5" name="Rectangle 4"/>
          <p:cNvSpPr/>
          <p:nvPr/>
        </p:nvSpPr>
        <p:spPr>
          <a:xfrm>
            <a:off x="3124200" y="1219200"/>
            <a:ext cx="4572000" cy="3139321"/>
          </a:xfrm>
          <a:prstGeom prst="rect">
            <a:avLst/>
          </a:prstGeom>
        </p:spPr>
        <p:txBody>
          <a:bodyPr>
            <a:spAutoFit/>
          </a:bodyPr>
          <a:lstStyle/>
          <a:p>
            <a:r>
              <a:rPr lang="en-AU" dirty="0" err="1" smtClean="0">
                <a:solidFill>
                  <a:srgbClr val="FF0000"/>
                </a:solidFill>
              </a:rPr>
              <a:t>Psuedocde</a:t>
            </a:r>
            <a:r>
              <a:rPr lang="en-AU" dirty="0" smtClean="0">
                <a:solidFill>
                  <a:srgbClr val="FF0000"/>
                </a:solidFill>
              </a:rPr>
              <a:t>:</a:t>
            </a:r>
          </a:p>
          <a:p>
            <a:r>
              <a:rPr lang="en-AU" dirty="0" smtClean="0"/>
              <a:t>Number </a:t>
            </a:r>
            <a:r>
              <a:rPr lang="en-AU" dirty="0"/>
              <a:t>each character in the Last column</a:t>
            </a:r>
          </a:p>
          <a:p>
            <a:r>
              <a:rPr lang="en-AU" dirty="0"/>
              <a:t>Create a Rank array that records the row number of the first occurrence of each character in sorted order</a:t>
            </a:r>
          </a:p>
          <a:p>
            <a:r>
              <a:rPr lang="en-AU" dirty="0"/>
              <a:t>row = 1</a:t>
            </a:r>
          </a:p>
          <a:p>
            <a:r>
              <a:rPr lang="en-AU" dirty="0" err="1"/>
              <a:t>str</a:t>
            </a:r>
            <a:r>
              <a:rPr lang="en-AU" dirty="0"/>
              <a:t> = “$”</a:t>
            </a:r>
          </a:p>
          <a:p>
            <a:r>
              <a:rPr lang="en-AU" dirty="0"/>
              <a:t>Repeat </a:t>
            </a:r>
            <a:r>
              <a:rPr lang="en-AU" dirty="0" err="1"/>
              <a:t>len</a:t>
            </a:r>
            <a:r>
              <a:rPr lang="en-AU" dirty="0"/>
              <a:t>(BWT) - 1 times:</a:t>
            </a:r>
          </a:p>
          <a:p>
            <a:r>
              <a:rPr lang="en-AU" dirty="0"/>
              <a:t>	c = Last[row]</a:t>
            </a:r>
          </a:p>
          <a:p>
            <a:r>
              <a:rPr lang="en-AU" dirty="0"/>
              <a:t>	</a:t>
            </a:r>
            <a:r>
              <a:rPr lang="en-AU" dirty="0" err="1"/>
              <a:t>str</a:t>
            </a:r>
            <a:r>
              <a:rPr lang="en-AU" dirty="0"/>
              <a:t> = c + </a:t>
            </a:r>
            <a:r>
              <a:rPr lang="en-AU" dirty="0" err="1"/>
              <a:t>str</a:t>
            </a:r>
            <a:endParaRPr lang="en-AU" dirty="0"/>
          </a:p>
          <a:p>
            <a:r>
              <a:rPr lang="en-AU" dirty="0"/>
              <a:t>	Row = Rank[c] + </a:t>
            </a:r>
            <a:r>
              <a:rPr lang="en-AU" dirty="0" err="1"/>
              <a:t>num</a:t>
            </a:r>
            <a:r>
              <a:rPr lang="en-AU" dirty="0"/>
              <a:t>(c) - 1</a:t>
            </a:r>
          </a:p>
        </p:txBody>
      </p:sp>
      <p:graphicFrame>
        <p:nvGraphicFramePr>
          <p:cNvPr id="16" name="Table 15"/>
          <p:cNvGraphicFramePr>
            <a:graphicFrameLocks noGrp="1"/>
          </p:cNvGraphicFramePr>
          <p:nvPr>
            <p:extLst>
              <p:ext uri="{D42A27DB-BD31-4B8C-83A1-F6EECF244321}">
                <p14:modId xmlns:p14="http://schemas.microsoft.com/office/powerpoint/2010/main" val="361877155"/>
              </p:ext>
            </p:extLst>
          </p:nvPr>
        </p:nvGraphicFramePr>
        <p:xfrm>
          <a:off x="5883642" y="4757344"/>
          <a:ext cx="2422158" cy="741680"/>
        </p:xfrm>
        <a:graphic>
          <a:graphicData uri="http://schemas.openxmlformats.org/drawingml/2006/table">
            <a:tbl>
              <a:tblPr firstRow="1" bandRow="1">
                <a:tableStyleId>{5C22544A-7EE6-4342-B048-85BDC9FD1C3A}</a:tableStyleId>
              </a:tblPr>
              <a:tblGrid>
                <a:gridCol w="807386"/>
                <a:gridCol w="807386"/>
                <a:gridCol w="807386"/>
              </a:tblGrid>
              <a:tr h="370840">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r>
              <a:tr h="370840">
                <a:tc>
                  <a:txBody>
                    <a:bodyPr/>
                    <a:lstStyle/>
                    <a:p>
                      <a:pPr algn="ctr"/>
                      <a:r>
                        <a:rPr lang="en-AU" b="1" dirty="0" smtClean="0">
                          <a:solidFill>
                            <a:srgbClr val="FF0000"/>
                          </a:solidFill>
                        </a:rPr>
                        <a:t>E</a:t>
                      </a:r>
                      <a:endParaRPr lang="en-AU" b="1" dirty="0">
                        <a:solidFill>
                          <a:srgbClr val="FF0000"/>
                        </a:solidFill>
                      </a:endParaRPr>
                    </a:p>
                  </a:txBody>
                  <a:tcPr/>
                </a:tc>
                <a:tc>
                  <a:txBody>
                    <a:bodyPr/>
                    <a:lstStyle/>
                    <a:p>
                      <a:pPr algn="ctr"/>
                      <a:r>
                        <a:rPr lang="en-AU" b="1" dirty="0" smtClean="0">
                          <a:solidFill>
                            <a:srgbClr val="FF0000"/>
                          </a:solidFill>
                        </a:rPr>
                        <a:t>F</a:t>
                      </a:r>
                      <a:endParaRPr lang="en-AU" b="1" dirty="0">
                        <a:solidFill>
                          <a:srgbClr val="FF0000"/>
                        </a:solidFill>
                      </a:endParaRPr>
                    </a:p>
                  </a:txBody>
                  <a:tcPr/>
                </a:tc>
                <a:tc>
                  <a:txBody>
                    <a:bodyPr/>
                    <a:lstStyle/>
                    <a:p>
                      <a:pPr algn="ctr"/>
                      <a:r>
                        <a:rPr lang="en-AU" b="1" dirty="0" smtClean="0">
                          <a:solidFill>
                            <a:srgbClr val="FF0000"/>
                          </a:solidFill>
                        </a:rPr>
                        <a:t>R</a:t>
                      </a:r>
                      <a:endParaRPr lang="en-AU" b="1" dirty="0">
                        <a:solidFill>
                          <a:srgbClr val="FF0000"/>
                        </a:solidFill>
                      </a:endParaRPr>
                    </a:p>
                  </a:txBody>
                  <a:tcPr/>
                </a:tc>
              </a:tr>
            </a:tbl>
          </a:graphicData>
        </a:graphic>
      </p:graphicFrame>
      <p:sp>
        <p:nvSpPr>
          <p:cNvPr id="17" name="TextBox 16"/>
          <p:cNvSpPr txBox="1"/>
          <p:nvPr/>
        </p:nvSpPr>
        <p:spPr>
          <a:xfrm>
            <a:off x="5020419" y="4964668"/>
            <a:ext cx="748923" cy="369332"/>
          </a:xfrm>
          <a:prstGeom prst="rect">
            <a:avLst/>
          </a:prstGeom>
          <a:noFill/>
        </p:spPr>
        <p:txBody>
          <a:bodyPr wrap="none" rtlCol="0">
            <a:spAutoFit/>
          </a:bodyPr>
          <a:lstStyle/>
          <a:p>
            <a:r>
              <a:rPr lang="en-AU" b="1" u="sng" dirty="0" smtClean="0">
                <a:solidFill>
                  <a:srgbClr val="FF0000"/>
                </a:solidFill>
              </a:rPr>
              <a:t>Rank</a:t>
            </a:r>
            <a:endParaRPr lang="en-AU" b="1" u="sng" dirty="0">
              <a:solidFill>
                <a:srgbClr val="FF0000"/>
              </a:solidFill>
            </a:endParaRPr>
          </a:p>
        </p:txBody>
      </p:sp>
      <p:graphicFrame>
        <p:nvGraphicFramePr>
          <p:cNvPr id="18" name="Content Placeholder 3"/>
          <p:cNvGraphicFramePr>
            <a:graphicFrameLocks/>
          </p:cNvGraphicFramePr>
          <p:nvPr>
            <p:extLst>
              <p:ext uri="{D42A27DB-BD31-4B8C-83A1-F6EECF244321}">
                <p14:modId xmlns:p14="http://schemas.microsoft.com/office/powerpoint/2010/main" val="734072829"/>
              </p:ext>
            </p:extLst>
          </p:nvPr>
        </p:nvGraphicFramePr>
        <p:xfrm>
          <a:off x="0" y="1219200"/>
          <a:ext cx="596900" cy="3291840"/>
        </p:xfrm>
        <a:graphic>
          <a:graphicData uri="http://schemas.openxmlformats.org/drawingml/2006/table">
            <a:tbl>
              <a:tblPr firstRow="1" bandRow="1">
                <a:tableStyleId>{5C22544A-7EE6-4342-B048-85BDC9FD1C3A}</a:tableStyleId>
              </a:tblPr>
              <a:tblGrid>
                <a:gridCol w="596900"/>
              </a:tblGrid>
              <a:tr h="288290">
                <a:tc>
                  <a:txBody>
                    <a:bodyPr/>
                    <a:lstStyle/>
                    <a:p>
                      <a:pPr algn="ctr"/>
                      <a:r>
                        <a:rPr lang="en-AU" sz="1800" b="0" dirty="0" smtClean="0">
                          <a:solidFill>
                            <a:srgbClr val="FF0000"/>
                          </a:solidFill>
                        </a:rPr>
                        <a:t>1</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2</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3</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4</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5</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6</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7</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8</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9</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7" name="TextBox 6"/>
          <p:cNvSpPr txBox="1"/>
          <p:nvPr/>
        </p:nvSpPr>
        <p:spPr>
          <a:xfrm>
            <a:off x="348018" y="4595336"/>
            <a:ext cx="4185761" cy="1477328"/>
          </a:xfrm>
          <a:prstGeom prst="rect">
            <a:avLst/>
          </a:prstGeom>
          <a:noFill/>
        </p:spPr>
        <p:txBody>
          <a:bodyPr wrap="none" rtlCol="0">
            <a:spAutoFit/>
          </a:bodyPr>
          <a:lstStyle/>
          <a:p>
            <a:r>
              <a:rPr lang="en-AU" dirty="0" smtClean="0"/>
              <a:t>What are the values in the Rank array?</a:t>
            </a:r>
          </a:p>
          <a:p>
            <a:pPr marL="342900" indent="-342900">
              <a:buFont typeface="+mj-lt"/>
              <a:buAutoNum type="alphaUcPeriod"/>
            </a:pPr>
            <a:r>
              <a:rPr lang="en-AU" dirty="0" smtClean="0"/>
              <a:t>2, 6, 9</a:t>
            </a:r>
          </a:p>
          <a:p>
            <a:pPr marL="342900" indent="-342900">
              <a:buFont typeface="+mj-lt"/>
              <a:buAutoNum type="alphaUcPeriod"/>
            </a:pPr>
            <a:r>
              <a:rPr lang="en-AU" dirty="0" smtClean="0"/>
              <a:t>4, 5, 9</a:t>
            </a:r>
          </a:p>
          <a:p>
            <a:pPr marL="342900" indent="-342900">
              <a:buFont typeface="+mj-lt"/>
              <a:buAutoNum type="alphaUcPeriod"/>
            </a:pPr>
            <a:r>
              <a:rPr lang="en-AU" dirty="0" smtClean="0"/>
              <a:t>2, 5, 6</a:t>
            </a:r>
          </a:p>
          <a:p>
            <a:pPr marL="342900" indent="-342900">
              <a:buFont typeface="+mj-lt"/>
              <a:buAutoNum type="alphaUcPeriod"/>
            </a:pPr>
            <a:r>
              <a:rPr lang="en-AU" dirty="0" smtClean="0"/>
              <a:t>None of the above</a:t>
            </a:r>
            <a:endParaRPr lang="en-AU" dirty="0"/>
          </a:p>
        </p:txBody>
      </p:sp>
      <p:sp>
        <p:nvSpPr>
          <p:cNvPr id="20" name="TextBox 19"/>
          <p:cNvSpPr txBox="1"/>
          <p:nvPr/>
        </p:nvSpPr>
        <p:spPr>
          <a:xfrm>
            <a:off x="457200" y="4605278"/>
            <a:ext cx="3698448" cy="369332"/>
          </a:xfrm>
          <a:prstGeom prst="rect">
            <a:avLst/>
          </a:prstGeom>
          <a:noFill/>
        </p:spPr>
        <p:txBody>
          <a:bodyPr wrap="none" rtlCol="0">
            <a:spAutoFit/>
          </a:bodyPr>
          <a:lstStyle/>
          <a:p>
            <a:r>
              <a:rPr lang="en-AU" dirty="0" smtClean="0"/>
              <a:t>What is the Row of this character?</a:t>
            </a:r>
          </a:p>
        </p:txBody>
      </p:sp>
    </p:spTree>
    <p:extLst>
      <p:ext uri="{BB962C8B-B14F-4D97-AF65-F5344CB8AC3E}">
        <p14:creationId xmlns:p14="http://schemas.microsoft.com/office/powerpoint/2010/main" val="33505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P spid="7" grpId="1"/>
      <p:bldP spid="20" grpId="0"/>
      <p:bldP spid="20"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Substring search using BWT</a:t>
            </a:r>
            <a:endParaRPr lang="en-AU"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smtClean="0"/>
              <a:t>FIT2004, S2/2016: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smtClean="0"/>
          </a:p>
          <a:p>
            <a:pPr marL="0" indent="0">
              <a:buNone/>
            </a:pPr>
            <a:endParaRPr lang="en-AU" sz="1800" dirty="0" smtClean="0"/>
          </a:p>
          <a:p>
            <a:endParaRPr lang="en-AU" sz="1800" dirty="0" smtClean="0"/>
          </a:p>
          <a:p>
            <a:endParaRPr lang="en-AU" sz="1800" dirty="0" smtClean="0"/>
          </a:p>
          <a:p>
            <a:endParaRPr lang="en-AU" sz="1800" dirty="0" smtClean="0"/>
          </a:p>
          <a:p>
            <a:endParaRPr lang="en-AU" sz="1800" dirty="0" smtClean="0"/>
          </a:p>
          <a:p>
            <a:endParaRPr lang="en-AU" sz="1800" dirty="0" smtClean="0"/>
          </a:p>
          <a:p>
            <a:pPr marL="0" indent="0">
              <a:buNone/>
            </a:pPr>
            <a:endParaRPr lang="en-AU" sz="1800" dirty="0" smtClean="0"/>
          </a:p>
          <a:p>
            <a:pPr marL="0" indent="0">
              <a:buNone/>
            </a:pPr>
            <a:endParaRPr lang="en-AU" sz="1800" dirty="0" smtClean="0"/>
          </a:p>
          <a:p>
            <a:pPr marL="0" indent="0">
              <a:buNone/>
            </a:pPr>
            <a:endParaRPr lang="en-AU" sz="1800" dirty="0" smtClean="0"/>
          </a:p>
          <a:p>
            <a:pPr marL="0" indent="0">
              <a:buNone/>
            </a:pPr>
            <a:endParaRPr lang="en-AU" sz="1800" dirty="0"/>
          </a:p>
          <a:p>
            <a:pPr marL="0" indent="0">
              <a:buNone/>
            </a:pPr>
            <a:endParaRPr lang="en-AU" sz="1800" dirty="0" smtClean="0"/>
          </a:p>
        </p:txBody>
      </p:sp>
      <p:graphicFrame>
        <p:nvGraphicFramePr>
          <p:cNvPr id="5" name="Content Placeholder 3"/>
          <p:cNvGraphicFramePr>
            <a:graphicFrameLocks/>
          </p:cNvGraphicFramePr>
          <p:nvPr>
            <p:extLst>
              <p:ext uri="{D42A27DB-BD31-4B8C-83A1-F6EECF244321}">
                <p14:modId xmlns:p14="http://schemas.microsoft.com/office/powerpoint/2010/main" val="71974925"/>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gridCol w="228600"/>
                <a:gridCol w="228600"/>
                <a:gridCol w="228600"/>
                <a:gridCol w="228600"/>
                <a:gridCol w="228600"/>
                <a:gridCol w="228600"/>
                <a:gridCol w="228600"/>
                <a:gridCol w="228600"/>
                <a:gridCol w="228600"/>
                <a:gridCol w="228600"/>
                <a:gridCol w="533400"/>
              </a:tblGrid>
              <a:tr h="288290">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I</a:t>
                      </a:r>
                      <a:r>
                        <a:rPr lang="en-AU" sz="1800" b="1" baseline="-25000" dirty="0" smtClean="0">
                          <a:solidFill>
                            <a:srgbClr val="FF0000"/>
                          </a:solidFill>
                        </a:rPr>
                        <a:t>1</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1</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F0"/>
                          </a:solidFill>
                        </a:rPr>
                        <a:t>P</a:t>
                      </a:r>
                      <a:r>
                        <a:rPr lang="en-AU" sz="1800" b="1" baseline="-25000" dirty="0" smtClean="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2</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7030A0"/>
                          </a:solidFill>
                        </a:rPr>
                        <a:t>S</a:t>
                      </a:r>
                      <a:r>
                        <a:rPr lang="en-AU" sz="1800" b="1" baseline="-25000" dirty="0" smtClean="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4</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50"/>
                          </a:solidFill>
                        </a:rPr>
                        <a:t>M</a:t>
                      </a:r>
                      <a:r>
                        <a:rPr lang="en-AU" sz="1800" b="1" baseline="-25000" dirty="0" smtClean="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50"/>
                          </a:solidFill>
                        </a:rPr>
                        <a:t>M</a:t>
                      </a:r>
                      <a:r>
                        <a:rPr lang="en-AU" sz="1800" b="1" baseline="-25000" dirty="0" smtClean="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F0"/>
                          </a:solidFill>
                        </a:rPr>
                        <a:t>P</a:t>
                      </a:r>
                      <a:r>
                        <a:rPr lang="en-AU" sz="1800" b="1" baseline="-25000" dirty="0" smtClean="0">
                          <a:solidFill>
                            <a:srgbClr val="00B0F0"/>
                          </a:solidFill>
                        </a:rPr>
                        <a:t>1</a:t>
                      </a:r>
                      <a:endParaRPr lang="en-AU" sz="1800" b="1" baseline="-25000"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F0"/>
                          </a:solidFill>
                        </a:rPr>
                        <a:t>P</a:t>
                      </a:r>
                      <a:r>
                        <a:rPr lang="en-AU" sz="1800" b="1" baseline="-25000" dirty="0" smtClean="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F0"/>
                          </a:solidFill>
                        </a:rPr>
                        <a:t>P</a:t>
                      </a:r>
                      <a:r>
                        <a:rPr lang="en-AU" sz="1800" b="1" baseline="-25000" dirty="0" smtClean="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7030A0"/>
                          </a:solidFill>
                        </a:rPr>
                        <a:t>S</a:t>
                      </a:r>
                      <a:r>
                        <a:rPr lang="en-AU" sz="1800" b="1" baseline="-25000" dirty="0" smtClean="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3</a:t>
                      </a:r>
                      <a:endParaRPr lang="en-AU" sz="1800" b="1" dirty="0" smtClean="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I</a:t>
                      </a:r>
                      <a:r>
                        <a:rPr lang="en-AU" sz="1800" b="1" baseline="-25000" dirty="0" smtClean="0">
                          <a:solidFill>
                            <a:srgbClr val="FF0000"/>
                          </a:solidFill>
                        </a:rPr>
                        <a:t>4</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6" name="Content Placeholder 103"/>
          <p:cNvSpPr txBox="1">
            <a:spLocks/>
          </p:cNvSpPr>
          <p:nvPr/>
        </p:nvSpPr>
        <p:spPr>
          <a:xfrm>
            <a:off x="4200525" y="1066799"/>
            <a:ext cx="4791075" cy="4515869"/>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smtClean="0"/>
              <a:t>Suppose we want to search </a:t>
            </a:r>
            <a:r>
              <a:rPr lang="en-AU" sz="1800" b="1" dirty="0" smtClean="0">
                <a:solidFill>
                  <a:srgbClr val="FF0000"/>
                </a:solidFill>
              </a:rPr>
              <a:t>SIS</a:t>
            </a:r>
            <a:r>
              <a:rPr lang="en-AU" sz="1800" dirty="0" smtClean="0"/>
              <a:t> in the string.</a:t>
            </a:r>
          </a:p>
          <a:p>
            <a:r>
              <a:rPr lang="en-AU" sz="1800" dirty="0" smtClean="0"/>
              <a:t>Initially the range contains all rows of BWT</a:t>
            </a:r>
          </a:p>
          <a:p>
            <a:r>
              <a:rPr lang="en-AU" sz="1800" dirty="0" smtClean="0"/>
              <a:t>Start from the last character </a:t>
            </a:r>
            <a:r>
              <a:rPr lang="en-AU" sz="1800" b="1" dirty="0" smtClean="0">
                <a:solidFill>
                  <a:srgbClr val="FF0000"/>
                </a:solidFill>
              </a:rPr>
              <a:t>S </a:t>
            </a:r>
            <a:r>
              <a:rPr lang="en-AU" sz="1800" dirty="0" smtClean="0"/>
              <a:t>of SIS.</a:t>
            </a:r>
          </a:p>
          <a:p>
            <a:r>
              <a:rPr lang="en-AU" sz="1800" dirty="0" smtClean="0"/>
              <a:t>Find first </a:t>
            </a:r>
            <a:r>
              <a:rPr lang="en-AU" sz="1800" b="1" dirty="0" smtClean="0">
                <a:solidFill>
                  <a:srgbClr val="FF0000"/>
                </a:solidFill>
              </a:rPr>
              <a:t>S</a:t>
            </a:r>
            <a:r>
              <a:rPr lang="en-AU" sz="1800" dirty="0" smtClean="0"/>
              <a:t> in the range and the last </a:t>
            </a:r>
            <a:r>
              <a:rPr lang="en-AU" sz="1800" b="1" dirty="0" smtClean="0">
                <a:solidFill>
                  <a:srgbClr val="FF0000"/>
                </a:solidFill>
              </a:rPr>
              <a:t>S</a:t>
            </a:r>
            <a:r>
              <a:rPr lang="en-AU" sz="1800" dirty="0" smtClean="0"/>
              <a:t> in the range in the Last column</a:t>
            </a:r>
          </a:p>
          <a:p>
            <a:r>
              <a:rPr lang="en-AU" sz="1800" dirty="0" smtClean="0"/>
              <a:t>Find the corresponding </a:t>
            </a:r>
            <a:r>
              <a:rPr lang="en-AU" sz="1800" b="1" dirty="0" err="1" smtClean="0">
                <a:solidFill>
                  <a:srgbClr val="FF0000"/>
                </a:solidFill>
              </a:rPr>
              <a:t>S</a:t>
            </a:r>
            <a:r>
              <a:rPr lang="en-AU" sz="1800" dirty="0" err="1" smtClean="0"/>
              <a:t>s</a:t>
            </a:r>
            <a:r>
              <a:rPr lang="en-AU" sz="1800" dirty="0" smtClean="0"/>
              <a:t> in  the first column and update the range</a:t>
            </a:r>
          </a:p>
          <a:p>
            <a:r>
              <a:rPr lang="en-AU" sz="1800" dirty="0" smtClean="0"/>
              <a:t>Now, find the first </a:t>
            </a:r>
            <a:r>
              <a:rPr lang="en-AU" sz="1800" b="1" dirty="0" smtClean="0">
                <a:solidFill>
                  <a:srgbClr val="FF0000"/>
                </a:solidFill>
              </a:rPr>
              <a:t>I</a:t>
            </a:r>
            <a:r>
              <a:rPr lang="en-AU" sz="1800" dirty="0" smtClean="0"/>
              <a:t> in the range and the last </a:t>
            </a:r>
            <a:r>
              <a:rPr lang="en-AU" sz="1800" b="1" dirty="0" smtClean="0">
                <a:solidFill>
                  <a:srgbClr val="FF0000"/>
                </a:solidFill>
              </a:rPr>
              <a:t>I</a:t>
            </a:r>
            <a:r>
              <a:rPr lang="en-AU" sz="1800" dirty="0" smtClean="0"/>
              <a:t> in the range in the Last column</a:t>
            </a:r>
          </a:p>
          <a:p>
            <a:r>
              <a:rPr lang="en-AU" sz="1800" dirty="0" smtClean="0"/>
              <a:t>Find the corresponding </a:t>
            </a:r>
            <a:r>
              <a:rPr lang="en-AU" sz="1800" b="1" dirty="0" smtClean="0">
                <a:solidFill>
                  <a:srgbClr val="FF0000"/>
                </a:solidFill>
              </a:rPr>
              <a:t>I</a:t>
            </a:r>
            <a:r>
              <a:rPr lang="en-AU" sz="1800" dirty="0" smtClean="0"/>
              <a:t>s in the first column and update the range.</a:t>
            </a:r>
          </a:p>
          <a:p>
            <a:r>
              <a:rPr lang="en-AU" sz="1800" dirty="0" smtClean="0"/>
              <a:t>Now, find the first </a:t>
            </a:r>
            <a:r>
              <a:rPr lang="en-AU" sz="1800" b="1" dirty="0" smtClean="0">
                <a:solidFill>
                  <a:srgbClr val="FF0000"/>
                </a:solidFill>
              </a:rPr>
              <a:t>S</a:t>
            </a:r>
            <a:r>
              <a:rPr lang="en-AU" sz="1800" dirty="0" smtClean="0"/>
              <a:t> in the range and the last S in the range</a:t>
            </a:r>
          </a:p>
          <a:p>
            <a:r>
              <a:rPr lang="en-AU" sz="1800" dirty="0" smtClean="0"/>
              <a:t>Find the corresponding </a:t>
            </a:r>
            <a:r>
              <a:rPr lang="en-AU" sz="1800" b="1" dirty="0" err="1" smtClean="0">
                <a:solidFill>
                  <a:srgbClr val="FF0000"/>
                </a:solidFill>
              </a:rPr>
              <a:t>S</a:t>
            </a:r>
            <a:r>
              <a:rPr lang="en-AU" sz="1800" dirty="0" err="1" smtClean="0"/>
              <a:t>s</a:t>
            </a:r>
            <a:r>
              <a:rPr lang="en-AU" sz="1800" dirty="0" smtClean="0"/>
              <a:t> in first column and update the range</a:t>
            </a:r>
          </a:p>
          <a:p>
            <a:pPr marL="0" indent="0">
              <a:buNone/>
            </a:pPr>
            <a:r>
              <a:rPr lang="en-AU" sz="1800" dirty="0" smtClean="0"/>
              <a:t>At any stage, if the character is not found in the range then the substring is not present and false can be returned.</a:t>
            </a:r>
          </a:p>
        </p:txBody>
      </p:sp>
      <p:sp>
        <p:nvSpPr>
          <p:cNvPr id="7" name="Rectangle 11"/>
          <p:cNvSpPr>
            <a:spLocks noChangeArrowheads="1"/>
          </p:cNvSpPr>
          <p:nvPr/>
        </p:nvSpPr>
        <p:spPr bwMode="auto">
          <a:xfrm>
            <a:off x="60198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12"/>
          <p:cNvSpPr>
            <a:spLocks noChangeArrowheads="1"/>
          </p:cNvSpPr>
          <p:nvPr/>
        </p:nvSpPr>
        <p:spPr bwMode="auto">
          <a:xfrm>
            <a:off x="51816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3"/>
          <p:cNvSpPr>
            <a:spLocks noChangeArrowheads="1"/>
          </p:cNvSpPr>
          <p:nvPr/>
        </p:nvSpPr>
        <p:spPr bwMode="auto">
          <a:xfrm>
            <a:off x="5715000"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ight Brace 3"/>
          <p:cNvSpPr/>
          <p:nvPr/>
        </p:nvSpPr>
        <p:spPr>
          <a:xfrm>
            <a:off x="3505202" y="1066800"/>
            <a:ext cx="533398" cy="46307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1" name="Straight Arrow Connector 10"/>
          <p:cNvCxnSpPr/>
          <p:nvPr/>
        </p:nvCxnSpPr>
        <p:spPr>
          <a:xfrm>
            <a:off x="6172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5400000">
            <a:off x="3847648" y="3197503"/>
            <a:ext cx="774571" cy="369332"/>
          </a:xfrm>
          <a:prstGeom prst="rect">
            <a:avLst/>
          </a:prstGeom>
          <a:noFill/>
        </p:spPr>
        <p:txBody>
          <a:bodyPr wrap="none" rtlCol="0">
            <a:spAutoFit/>
          </a:bodyPr>
          <a:lstStyle/>
          <a:p>
            <a:r>
              <a:rPr lang="en-AU" dirty="0" smtClean="0">
                <a:solidFill>
                  <a:srgbClr val="FF0000"/>
                </a:solidFill>
              </a:rPr>
              <a:t>range</a:t>
            </a:r>
            <a:endParaRPr lang="en-AU" dirty="0">
              <a:solidFill>
                <a:srgbClr val="FF0000"/>
              </a:solidFill>
            </a:endParaRPr>
          </a:p>
        </p:txBody>
      </p:sp>
      <p:sp>
        <p:nvSpPr>
          <p:cNvPr id="15" name="Rectangle 14"/>
          <p:cNvSpPr/>
          <p:nvPr/>
        </p:nvSpPr>
        <p:spPr>
          <a:xfrm>
            <a:off x="440140" y="2316033"/>
            <a:ext cx="702860" cy="6788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p:cNvCxnSpPr/>
          <p:nvPr/>
        </p:nvCxnSpPr>
        <p:spPr>
          <a:xfrm>
            <a:off x="2971800" y="2116138"/>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4746" y="2209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92707" y="4648200"/>
            <a:ext cx="2514600" cy="7620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3581400" y="4191000"/>
            <a:ext cx="380998" cy="150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25" name="Straight Arrow Connector 24"/>
          <p:cNvCxnSpPr/>
          <p:nvPr/>
        </p:nvCxnSpPr>
        <p:spPr>
          <a:xfrm>
            <a:off x="5791200" y="54390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71800" y="5029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71800" y="5410200"/>
            <a:ext cx="30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744940" y="2569237"/>
            <a:ext cx="2514600" cy="24004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762000" y="2933564"/>
            <a:ext cx="2514600" cy="24004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3581402" y="2316034"/>
            <a:ext cx="380998" cy="7319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32" name="Straight Arrow Connector 31"/>
          <p:cNvCxnSpPr/>
          <p:nvPr/>
        </p:nvCxnSpPr>
        <p:spPr>
          <a:xfrm>
            <a:off x="52578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895600" y="25146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26743" y="2590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a:off x="3581402" y="4534566"/>
            <a:ext cx="380998" cy="40970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sp>
        <p:nvSpPr>
          <p:cNvPr id="36" name="Rectangle 35"/>
          <p:cNvSpPr/>
          <p:nvPr/>
        </p:nvSpPr>
        <p:spPr>
          <a:xfrm>
            <a:off x="353704" y="4520918"/>
            <a:ext cx="1049740" cy="34223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8" name="Content Placeholder 3"/>
          <p:cNvGraphicFramePr>
            <a:graphicFrameLocks/>
          </p:cNvGraphicFramePr>
          <p:nvPr>
            <p:extLst>
              <p:ext uri="{D42A27DB-BD31-4B8C-83A1-F6EECF244321}">
                <p14:modId xmlns:p14="http://schemas.microsoft.com/office/powerpoint/2010/main" val="2388134610"/>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tblGrid>
              <a:tr h="288290">
                <a:tc>
                  <a:txBody>
                    <a:bodyPr/>
                    <a:lstStyle/>
                    <a:p>
                      <a:pPr algn="ctr"/>
                      <a:r>
                        <a:rPr lang="en-AU" b="1" dirty="0" smtClean="0">
                          <a:solidFill>
                            <a:schemeClr val="tx1"/>
                          </a:solidFill>
                        </a:rPr>
                        <a:t>1</a:t>
                      </a:r>
                      <a:endParaRPr lang="en-AU"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2</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3</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4</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5</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6</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7</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8</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9</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10</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11</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12</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1769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1" presetClass="emph" presetSubtype="0" fill="hold" grpId="0" nodeType="withEffect">
                                  <p:stCondLst>
                                    <p:cond delay="0"/>
                                  </p:stCondLst>
                                  <p:childTnLst>
                                    <p:animClr clrSpc="hsl" dir="cw">
                                      <p:cBhvr override="childStyle">
                                        <p:cTn id="20" dur="500" fill="hold"/>
                                        <p:tgtEl>
                                          <p:spTgt spid="7"/>
                                        </p:tgtEl>
                                        <p:attrNameLst>
                                          <p:attrName>style.color</p:attrName>
                                        </p:attrNameLst>
                                      </p:cBhvr>
                                      <p:by>
                                        <p:hsl h="7200000" s="0" l="0"/>
                                      </p:by>
                                    </p:animClr>
                                    <p:animClr clrSpc="hsl" dir="cw">
                                      <p:cBhvr>
                                        <p:cTn id="21" dur="500" fill="hold"/>
                                        <p:tgtEl>
                                          <p:spTgt spid="7"/>
                                        </p:tgtEl>
                                        <p:attrNameLst>
                                          <p:attrName>fillcolor</p:attrName>
                                        </p:attrNameLst>
                                      </p:cBhvr>
                                      <p:by>
                                        <p:hsl h="7200000" s="0" l="0"/>
                                      </p:by>
                                    </p:animClr>
                                    <p:animClr clrSpc="hsl" dir="cw">
                                      <p:cBhvr>
                                        <p:cTn id="22" dur="500" fill="hold"/>
                                        <p:tgtEl>
                                          <p:spTgt spid="7"/>
                                        </p:tgtEl>
                                        <p:attrNameLst>
                                          <p:attrName>stroke.color</p:attrName>
                                        </p:attrNameLst>
                                      </p:cBhvr>
                                      <p:by>
                                        <p:hsl h="7200000" s="0" l="0"/>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9"/>
                                        </p:tgtEl>
                                      </p:cBhvr>
                                    </p:animEffect>
                                    <p:set>
                                      <p:cBhvr>
                                        <p:cTn id="65" dur="1" fill="hold">
                                          <p:stCondLst>
                                            <p:cond delay="499"/>
                                          </p:stCondLst>
                                        </p:cTn>
                                        <p:tgtEl>
                                          <p:spTgt spid="19"/>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11"/>
                                        </p:tgtEl>
                                      </p:cBhvr>
                                    </p:animEffect>
                                    <p:set>
                                      <p:cBhvr>
                                        <p:cTn id="76" dur="1" fill="hold">
                                          <p:stCondLst>
                                            <p:cond delay="499"/>
                                          </p:stCondLst>
                                        </p:cTn>
                                        <p:tgtEl>
                                          <p:spTgt spid="11"/>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par>
                                <p:cTn id="79" presetID="21" presetClass="emph" presetSubtype="0" fill="hold" grpId="0" nodeType="withEffect">
                                  <p:stCondLst>
                                    <p:cond delay="0"/>
                                  </p:stCondLst>
                                  <p:childTnLst>
                                    <p:animClr clrSpc="hsl" dir="cw">
                                      <p:cBhvr override="childStyle">
                                        <p:cTn id="80" dur="500" fill="hold"/>
                                        <p:tgtEl>
                                          <p:spTgt spid="9"/>
                                        </p:tgtEl>
                                        <p:attrNameLst>
                                          <p:attrName>style.color</p:attrName>
                                        </p:attrNameLst>
                                      </p:cBhvr>
                                      <p:by>
                                        <p:hsl h="7200000" s="0" l="0"/>
                                      </p:by>
                                    </p:animClr>
                                    <p:animClr clrSpc="hsl" dir="cw">
                                      <p:cBhvr>
                                        <p:cTn id="81" dur="500" fill="hold"/>
                                        <p:tgtEl>
                                          <p:spTgt spid="9"/>
                                        </p:tgtEl>
                                        <p:attrNameLst>
                                          <p:attrName>fillcolor</p:attrName>
                                        </p:attrNameLst>
                                      </p:cBhvr>
                                      <p:by>
                                        <p:hsl h="7200000" s="0" l="0"/>
                                      </p:by>
                                    </p:animClr>
                                    <p:animClr clrSpc="hsl" dir="cw">
                                      <p:cBhvr>
                                        <p:cTn id="82" dur="500" fill="hold"/>
                                        <p:tgtEl>
                                          <p:spTgt spid="9"/>
                                        </p:tgtEl>
                                        <p:attrNameLst>
                                          <p:attrName>stroke.color</p:attrName>
                                        </p:attrNameLst>
                                      </p:cBhvr>
                                      <p:by>
                                        <p:hsl h="7200000" s="0" l="0"/>
                                      </p:by>
                                    </p:animClr>
                                    <p:set>
                                      <p:cBhvr>
                                        <p:cTn id="83" dur="500" fill="hold"/>
                                        <p:tgtEl>
                                          <p:spTgt spid="9"/>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0"/>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1"/>
                                        </p:tgtEl>
                                        <p:attrNameLst>
                                          <p:attrName>style.visibility</p:attrName>
                                        </p:attrNameLst>
                                      </p:cBhvr>
                                      <p:to>
                                        <p:strVal val="visible"/>
                                      </p:to>
                                    </p:set>
                                  </p:childTnLst>
                                </p:cTn>
                              </p:par>
                              <p:par>
                                <p:cTn id="112" presetID="10" presetClass="exit" presetSubtype="0" fill="hold" grpId="1" nodeType="withEffect">
                                  <p:stCondLst>
                                    <p:cond delay="0"/>
                                  </p:stCondLst>
                                  <p:childTnLst>
                                    <p:animEffect transition="out" filter="fade">
                                      <p:cBhvr>
                                        <p:cTn id="113" dur="500"/>
                                        <p:tgtEl>
                                          <p:spTgt spid="24"/>
                                        </p:tgtEl>
                                      </p:cBhvr>
                                    </p:animEffect>
                                    <p:set>
                                      <p:cBhvr>
                                        <p:cTn id="114" dur="1" fill="hold">
                                          <p:stCondLst>
                                            <p:cond delay="499"/>
                                          </p:stCondLst>
                                        </p:cTn>
                                        <p:tgtEl>
                                          <p:spTgt spid="24"/>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par>
                                <p:cTn id="119" presetID="10" presetClass="exit" presetSubtype="0" fill="hold" nodeType="withEffect">
                                  <p:stCondLst>
                                    <p:cond delay="0"/>
                                  </p:stCondLst>
                                  <p:childTnLst>
                                    <p:animEffect transition="out" filter="fade">
                                      <p:cBhvr>
                                        <p:cTn id="120" dur="500"/>
                                        <p:tgtEl>
                                          <p:spTgt spid="28"/>
                                        </p:tgtEl>
                                      </p:cBhvr>
                                    </p:animEffect>
                                    <p:set>
                                      <p:cBhvr>
                                        <p:cTn id="121" dur="1" fill="hold">
                                          <p:stCondLst>
                                            <p:cond delay="499"/>
                                          </p:stCondLst>
                                        </p:cTn>
                                        <p:tgtEl>
                                          <p:spTgt spid="28"/>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30"/>
                                        </p:tgtEl>
                                      </p:cBhvr>
                                    </p:animEffect>
                                    <p:set>
                                      <p:cBhvr>
                                        <p:cTn id="124" dur="1" fill="hold">
                                          <p:stCondLst>
                                            <p:cond delay="499"/>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nodeType="clickEffect">
                                  <p:stCondLst>
                                    <p:cond delay="0"/>
                                  </p:stCondLst>
                                  <p:childTnLst>
                                    <p:animEffect transition="out" filter="fade">
                                      <p:cBhvr>
                                        <p:cTn id="128" dur="500"/>
                                        <p:tgtEl>
                                          <p:spTgt spid="25"/>
                                        </p:tgtEl>
                                      </p:cBhvr>
                                    </p:animEffect>
                                    <p:set>
                                      <p:cBhvr>
                                        <p:cTn id="129" dur="1" fill="hold">
                                          <p:stCondLst>
                                            <p:cond delay="499"/>
                                          </p:stCondLst>
                                        </p:cTn>
                                        <p:tgtEl>
                                          <p:spTgt spid="25"/>
                                        </p:tgtEl>
                                        <p:attrNameLst>
                                          <p:attrName>style.visibility</p:attrName>
                                        </p:attrNameLst>
                                      </p:cBhvr>
                                      <p:to>
                                        <p:strVal val="hidden"/>
                                      </p:to>
                                    </p:set>
                                  </p:childTnLst>
                                </p:cTn>
                              </p:par>
                              <p:par>
                                <p:cTn id="130" presetID="1" presetClass="entr" presetSubtype="0" fill="hold" nodeType="withEffect">
                                  <p:stCondLst>
                                    <p:cond delay="0"/>
                                  </p:stCondLst>
                                  <p:childTnLst>
                                    <p:set>
                                      <p:cBhvr>
                                        <p:cTn id="131" dur="1" fill="hold">
                                          <p:stCondLst>
                                            <p:cond delay="0"/>
                                          </p:stCondLst>
                                        </p:cTn>
                                        <p:tgtEl>
                                          <p:spTgt spid="32"/>
                                        </p:tgtEl>
                                        <p:attrNameLst>
                                          <p:attrName>style.visibility</p:attrName>
                                        </p:attrNameLst>
                                      </p:cBhvr>
                                      <p:to>
                                        <p:strVal val="visible"/>
                                      </p:to>
                                    </p:set>
                                  </p:childTnLst>
                                </p:cTn>
                              </p:par>
                              <p:par>
                                <p:cTn id="132" presetID="10" presetClass="exit" presetSubtype="0" fill="hold" nodeType="withEffect">
                                  <p:stCondLst>
                                    <p:cond delay="0"/>
                                  </p:stCondLst>
                                  <p:childTnLst>
                                    <p:animEffect transition="out" filter="fade">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27"/>
                                        </p:tgtEl>
                                      </p:cBhvr>
                                    </p:animEffect>
                                    <p:set>
                                      <p:cBhvr>
                                        <p:cTn id="137" dur="1" fill="hold">
                                          <p:stCondLst>
                                            <p:cond delay="499"/>
                                          </p:stCondLst>
                                        </p:cTn>
                                        <p:tgtEl>
                                          <p:spTgt spid="27"/>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1" presetClass="emph" presetSubtype="0" fill="hold" grpId="0" nodeType="clickEffect">
                                  <p:stCondLst>
                                    <p:cond delay="0"/>
                                  </p:stCondLst>
                                  <p:childTnLst>
                                    <p:animClr clrSpc="hsl" dir="cw">
                                      <p:cBhvr override="childStyle">
                                        <p:cTn id="144" dur="500" fill="hold"/>
                                        <p:tgtEl>
                                          <p:spTgt spid="8"/>
                                        </p:tgtEl>
                                        <p:attrNameLst>
                                          <p:attrName>style.color</p:attrName>
                                        </p:attrNameLst>
                                      </p:cBhvr>
                                      <p:by>
                                        <p:hsl h="7200000" s="0" l="0"/>
                                      </p:by>
                                    </p:animClr>
                                    <p:animClr clrSpc="hsl" dir="cw">
                                      <p:cBhvr>
                                        <p:cTn id="145" dur="500" fill="hold"/>
                                        <p:tgtEl>
                                          <p:spTgt spid="8"/>
                                        </p:tgtEl>
                                        <p:attrNameLst>
                                          <p:attrName>fillcolor</p:attrName>
                                        </p:attrNameLst>
                                      </p:cBhvr>
                                      <p:by>
                                        <p:hsl h="7200000" s="0" l="0"/>
                                      </p:by>
                                    </p:animClr>
                                    <p:animClr clrSpc="hsl" dir="cw">
                                      <p:cBhvr>
                                        <p:cTn id="146" dur="500" fill="hold"/>
                                        <p:tgtEl>
                                          <p:spTgt spid="8"/>
                                        </p:tgtEl>
                                        <p:attrNameLst>
                                          <p:attrName>stroke.color</p:attrName>
                                        </p:attrNameLst>
                                      </p:cBhvr>
                                      <p:by>
                                        <p:hsl h="7200000" s="0" l="0"/>
                                      </p:by>
                                    </p:animClr>
                                    <p:set>
                                      <p:cBhvr>
                                        <p:cTn id="147" dur="500" fill="hold"/>
                                        <p:tgtEl>
                                          <p:spTgt spid="8"/>
                                        </p:tgtEl>
                                        <p:attrNameLst>
                                          <p:attrName>fill.type</p:attrName>
                                        </p:attrNameLst>
                                      </p:cBhvr>
                                      <p:to>
                                        <p:strVal val="solid"/>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33"/>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34"/>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5"/>
                                        </p:tgtEl>
                                        <p:attrNameLst>
                                          <p:attrName>style.visibility</p:attrName>
                                        </p:attrNameLst>
                                      </p:cBhvr>
                                      <p:to>
                                        <p:strVal val="visible"/>
                                      </p:to>
                                    </p:set>
                                  </p:childTnLst>
                                </p:cTn>
                              </p:par>
                              <p:par>
                                <p:cTn id="168" presetID="10" presetClass="exit" presetSubtype="0" fill="hold" grpId="1" nodeType="withEffect">
                                  <p:stCondLst>
                                    <p:cond delay="0"/>
                                  </p:stCondLst>
                                  <p:childTnLst>
                                    <p:animEffect transition="out" filter="fade">
                                      <p:cBhvr>
                                        <p:cTn id="169" dur="500"/>
                                        <p:tgtEl>
                                          <p:spTgt spid="31"/>
                                        </p:tgtEl>
                                      </p:cBhvr>
                                    </p:animEffect>
                                    <p:set>
                                      <p:cBhvr>
                                        <p:cTn id="170" dur="1" fill="hold">
                                          <p:stCondLst>
                                            <p:cond delay="499"/>
                                          </p:stCondLst>
                                        </p:cTn>
                                        <p:tgtEl>
                                          <p:spTgt spid="31"/>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3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4" grpId="1" animBg="1"/>
      <p:bldP spid="12" grpId="0"/>
      <p:bldP spid="12" grpId="1"/>
      <p:bldP spid="15" grpId="0" animBg="1"/>
      <p:bldP spid="15" grpId="1" animBg="1"/>
      <p:bldP spid="24" grpId="0" animBg="1"/>
      <p:bldP spid="24" grpId="1" animBg="1"/>
      <p:bldP spid="31" grpId="0" animBg="1"/>
      <p:bldP spid="31" grpId="1" animBg="1"/>
      <p:bldP spid="35" grpId="0" animBg="1"/>
      <p:bldP spid="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Substring search using BWT</a:t>
            </a:r>
            <a:endParaRPr lang="en-AU"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smtClean="0"/>
              <a:t>FIT2004, S2/2016: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smtClean="0"/>
          </a:p>
          <a:p>
            <a:pPr marL="0" indent="0">
              <a:buNone/>
            </a:pPr>
            <a:endParaRPr lang="en-AU" sz="1800" dirty="0" smtClean="0"/>
          </a:p>
          <a:p>
            <a:endParaRPr lang="en-AU" sz="1800" dirty="0" smtClean="0"/>
          </a:p>
          <a:p>
            <a:endParaRPr lang="en-AU" sz="1800" dirty="0" smtClean="0"/>
          </a:p>
          <a:p>
            <a:endParaRPr lang="en-AU" sz="1800" dirty="0" smtClean="0"/>
          </a:p>
          <a:p>
            <a:endParaRPr lang="en-AU" sz="1800" dirty="0" smtClean="0"/>
          </a:p>
          <a:p>
            <a:endParaRPr lang="en-AU" sz="1800" dirty="0" smtClean="0"/>
          </a:p>
          <a:p>
            <a:pPr marL="0" indent="0">
              <a:buNone/>
            </a:pPr>
            <a:endParaRPr lang="en-AU" sz="1800" dirty="0" smtClean="0"/>
          </a:p>
          <a:p>
            <a:pPr marL="0" indent="0">
              <a:buNone/>
            </a:pPr>
            <a:endParaRPr lang="en-AU" sz="1800" dirty="0" smtClean="0"/>
          </a:p>
          <a:p>
            <a:pPr marL="0" indent="0">
              <a:buNone/>
            </a:pPr>
            <a:endParaRPr lang="en-AU" sz="1800" dirty="0" smtClean="0"/>
          </a:p>
          <a:p>
            <a:pPr marL="0" indent="0">
              <a:buNone/>
            </a:pPr>
            <a:endParaRPr lang="en-AU" sz="1800" dirty="0"/>
          </a:p>
          <a:p>
            <a:pPr marL="0" indent="0">
              <a:buNone/>
            </a:pPr>
            <a:endParaRPr lang="en-AU" sz="1800" dirty="0" smtClean="0"/>
          </a:p>
        </p:txBody>
      </p:sp>
      <p:graphicFrame>
        <p:nvGraphicFramePr>
          <p:cNvPr id="5" name="Content Placeholder 3"/>
          <p:cNvGraphicFramePr>
            <a:graphicFrameLocks/>
          </p:cNvGraphicFramePr>
          <p:nvPr>
            <p:extLst>
              <p:ext uri="{D42A27DB-BD31-4B8C-83A1-F6EECF244321}">
                <p14:modId xmlns:p14="http://schemas.microsoft.com/office/powerpoint/2010/main" val="726981501"/>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gridCol w="228600"/>
                <a:gridCol w="228600"/>
                <a:gridCol w="228600"/>
                <a:gridCol w="228600"/>
                <a:gridCol w="228600"/>
                <a:gridCol w="228600"/>
                <a:gridCol w="228600"/>
                <a:gridCol w="228600"/>
                <a:gridCol w="228600"/>
                <a:gridCol w="228600"/>
                <a:gridCol w="533400"/>
              </a:tblGrid>
              <a:tr h="288290">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I</a:t>
                      </a:r>
                      <a:r>
                        <a:rPr lang="en-AU" sz="1800" b="1" baseline="-25000" dirty="0" smtClean="0">
                          <a:solidFill>
                            <a:srgbClr val="FF0000"/>
                          </a:solidFill>
                        </a:rPr>
                        <a:t>1</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1</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F0"/>
                          </a:solidFill>
                        </a:rPr>
                        <a:t>P</a:t>
                      </a:r>
                      <a:r>
                        <a:rPr lang="en-AU" sz="1800" b="1" baseline="-25000" dirty="0" smtClean="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2</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7030A0"/>
                          </a:solidFill>
                        </a:rPr>
                        <a:t>S</a:t>
                      </a:r>
                      <a:r>
                        <a:rPr lang="en-AU" sz="1800" b="1" baseline="-25000" dirty="0" smtClean="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4</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50"/>
                          </a:solidFill>
                        </a:rPr>
                        <a:t>M</a:t>
                      </a:r>
                      <a:r>
                        <a:rPr lang="en-AU" sz="1800" b="1" baseline="-25000" dirty="0" smtClean="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50"/>
                          </a:solidFill>
                        </a:rPr>
                        <a:t>M</a:t>
                      </a:r>
                      <a:r>
                        <a:rPr lang="en-AU" sz="1800" b="1" baseline="-25000" dirty="0" smtClean="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F0"/>
                          </a:solidFill>
                        </a:rPr>
                        <a:t>P</a:t>
                      </a:r>
                      <a:r>
                        <a:rPr lang="en-AU" sz="1800" b="1" baseline="-25000" dirty="0" smtClean="0">
                          <a:solidFill>
                            <a:srgbClr val="00B0F0"/>
                          </a:solidFill>
                        </a:rPr>
                        <a:t>1</a:t>
                      </a:r>
                      <a:endParaRPr lang="en-AU" sz="1800" b="1" baseline="-25000"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F0"/>
                          </a:solidFill>
                        </a:rPr>
                        <a:t>P</a:t>
                      </a:r>
                      <a:r>
                        <a:rPr lang="en-AU" sz="1800" b="1" baseline="-25000" dirty="0" smtClean="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F0"/>
                          </a:solidFill>
                        </a:rPr>
                        <a:t>P</a:t>
                      </a:r>
                      <a:r>
                        <a:rPr lang="en-AU" sz="1800" b="1" baseline="-25000" dirty="0" smtClean="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7030A0"/>
                          </a:solidFill>
                        </a:rPr>
                        <a:t>S</a:t>
                      </a:r>
                      <a:r>
                        <a:rPr lang="en-AU" sz="1800" b="1" baseline="-25000" dirty="0" smtClean="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3</a:t>
                      </a:r>
                      <a:endParaRPr lang="en-AU" sz="1800" b="1" dirty="0" smtClean="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I</a:t>
                      </a:r>
                      <a:r>
                        <a:rPr lang="en-AU" sz="1800" b="1" baseline="-25000" dirty="0" smtClean="0">
                          <a:solidFill>
                            <a:srgbClr val="FF0000"/>
                          </a:solidFill>
                        </a:rPr>
                        <a:t>4</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6" name="Content Placeholder 103"/>
          <p:cNvSpPr txBox="1">
            <a:spLocks/>
          </p:cNvSpPr>
          <p:nvPr/>
        </p:nvSpPr>
        <p:spPr>
          <a:xfrm>
            <a:off x="4200525" y="1066799"/>
            <a:ext cx="4791075" cy="4515869"/>
          </a:xfrm>
          <a:prstGeom prst="rect">
            <a:avLst/>
          </a:prstGeom>
        </p:spPr>
        <p:txBody>
          <a:bodyPr vert="horz">
            <a:normAutofit fontScale="92500"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b="1" dirty="0" smtClean="0">
                <a:solidFill>
                  <a:srgbClr val="FF0000"/>
                </a:solidFill>
              </a:rPr>
              <a:t>Another example:</a:t>
            </a:r>
          </a:p>
          <a:p>
            <a:pPr marL="0" indent="0">
              <a:buFont typeface="Wingdings 2"/>
              <a:buNone/>
            </a:pPr>
            <a:r>
              <a:rPr lang="en-AU" sz="1800" dirty="0" smtClean="0"/>
              <a:t>Suppose we want to search </a:t>
            </a:r>
            <a:r>
              <a:rPr lang="en-AU" sz="1800" b="1" dirty="0" smtClean="0">
                <a:solidFill>
                  <a:srgbClr val="FF0000"/>
                </a:solidFill>
              </a:rPr>
              <a:t>ISS</a:t>
            </a:r>
            <a:r>
              <a:rPr lang="en-AU" sz="1800" dirty="0" smtClean="0"/>
              <a:t> in the string.</a:t>
            </a:r>
          </a:p>
          <a:p>
            <a:r>
              <a:rPr lang="en-AU" sz="1800" dirty="0" smtClean="0"/>
              <a:t>Initially the range contains all rows of BWT</a:t>
            </a:r>
          </a:p>
          <a:p>
            <a:r>
              <a:rPr lang="en-AU" sz="1800" dirty="0" smtClean="0"/>
              <a:t>Start from the last character </a:t>
            </a:r>
            <a:r>
              <a:rPr lang="en-AU" sz="1800" b="1" dirty="0" smtClean="0">
                <a:solidFill>
                  <a:srgbClr val="FF0000"/>
                </a:solidFill>
              </a:rPr>
              <a:t>S</a:t>
            </a:r>
            <a:r>
              <a:rPr lang="en-AU" sz="1800" dirty="0" smtClean="0"/>
              <a:t> of SIS.</a:t>
            </a:r>
          </a:p>
          <a:p>
            <a:r>
              <a:rPr lang="en-AU" sz="1800" dirty="0" smtClean="0"/>
              <a:t>Find first </a:t>
            </a:r>
            <a:r>
              <a:rPr lang="en-AU" sz="1800" b="1" dirty="0" smtClean="0">
                <a:solidFill>
                  <a:srgbClr val="FF0000"/>
                </a:solidFill>
              </a:rPr>
              <a:t>S</a:t>
            </a:r>
            <a:r>
              <a:rPr lang="en-AU" sz="1800" dirty="0" smtClean="0"/>
              <a:t> in the range and the last </a:t>
            </a:r>
            <a:r>
              <a:rPr lang="en-AU" sz="1800" b="1" dirty="0" smtClean="0">
                <a:solidFill>
                  <a:srgbClr val="FF0000"/>
                </a:solidFill>
              </a:rPr>
              <a:t>S</a:t>
            </a:r>
            <a:r>
              <a:rPr lang="en-AU" sz="1800" dirty="0" smtClean="0"/>
              <a:t> in the range in the Last column</a:t>
            </a:r>
          </a:p>
          <a:p>
            <a:r>
              <a:rPr lang="en-AU" sz="1800" dirty="0" smtClean="0"/>
              <a:t>Find the corresponding </a:t>
            </a:r>
            <a:r>
              <a:rPr lang="en-AU" sz="1800" b="1" dirty="0" err="1" smtClean="0">
                <a:solidFill>
                  <a:srgbClr val="FF0000"/>
                </a:solidFill>
              </a:rPr>
              <a:t>S</a:t>
            </a:r>
            <a:r>
              <a:rPr lang="en-AU" sz="1800" dirty="0" err="1" smtClean="0"/>
              <a:t>s</a:t>
            </a:r>
            <a:r>
              <a:rPr lang="en-AU" sz="1800" dirty="0" smtClean="0"/>
              <a:t> in  the first column and update the range</a:t>
            </a:r>
          </a:p>
          <a:p>
            <a:r>
              <a:rPr lang="en-AU" sz="1800" dirty="0" smtClean="0"/>
              <a:t>Now, find the first </a:t>
            </a:r>
            <a:r>
              <a:rPr lang="en-AU" sz="1800" b="1" dirty="0" smtClean="0">
                <a:solidFill>
                  <a:srgbClr val="FF0000"/>
                </a:solidFill>
              </a:rPr>
              <a:t>S</a:t>
            </a:r>
            <a:r>
              <a:rPr lang="en-AU" sz="1800" dirty="0" smtClean="0"/>
              <a:t> in the range and the last S in the range in the Last column</a:t>
            </a:r>
          </a:p>
          <a:p>
            <a:r>
              <a:rPr lang="en-AU" sz="1800" dirty="0" smtClean="0"/>
              <a:t>Find the corresponding </a:t>
            </a:r>
            <a:r>
              <a:rPr lang="en-AU" sz="1800" b="1" dirty="0" err="1">
                <a:solidFill>
                  <a:srgbClr val="FF0000"/>
                </a:solidFill>
              </a:rPr>
              <a:t>S</a:t>
            </a:r>
            <a:r>
              <a:rPr lang="en-AU" sz="1800" dirty="0" err="1" smtClean="0"/>
              <a:t>s</a:t>
            </a:r>
            <a:r>
              <a:rPr lang="en-AU" sz="1800" dirty="0" smtClean="0"/>
              <a:t> in the first column and update the range.</a:t>
            </a:r>
          </a:p>
          <a:p>
            <a:r>
              <a:rPr lang="en-AU" sz="1800" dirty="0" smtClean="0"/>
              <a:t>Now, find the first </a:t>
            </a:r>
            <a:r>
              <a:rPr lang="en-AU" sz="1800" b="1" dirty="0" smtClean="0">
                <a:solidFill>
                  <a:srgbClr val="FF0000"/>
                </a:solidFill>
              </a:rPr>
              <a:t>I</a:t>
            </a:r>
            <a:r>
              <a:rPr lang="en-AU" sz="1800" dirty="0" smtClean="0"/>
              <a:t> in the range and the last </a:t>
            </a:r>
            <a:r>
              <a:rPr lang="en-AU" sz="1800" b="1" dirty="0" smtClean="0">
                <a:solidFill>
                  <a:srgbClr val="FF0000"/>
                </a:solidFill>
              </a:rPr>
              <a:t>I</a:t>
            </a:r>
            <a:r>
              <a:rPr lang="en-AU" sz="1800" dirty="0" smtClean="0"/>
              <a:t> in the range</a:t>
            </a:r>
          </a:p>
          <a:p>
            <a:r>
              <a:rPr lang="en-AU" sz="1800" dirty="0" smtClean="0"/>
              <a:t>Find the corresponding </a:t>
            </a:r>
            <a:r>
              <a:rPr lang="en-AU" sz="1800" b="1" dirty="0" smtClean="0">
                <a:solidFill>
                  <a:srgbClr val="FF0000"/>
                </a:solidFill>
              </a:rPr>
              <a:t>I</a:t>
            </a:r>
            <a:r>
              <a:rPr lang="en-AU" sz="1800" dirty="0" smtClean="0"/>
              <a:t>s in first column and update the range</a:t>
            </a:r>
          </a:p>
        </p:txBody>
      </p:sp>
      <p:sp>
        <p:nvSpPr>
          <p:cNvPr id="7" name="Rectangle 11"/>
          <p:cNvSpPr>
            <a:spLocks noChangeArrowheads="1"/>
          </p:cNvSpPr>
          <p:nvPr/>
        </p:nvSpPr>
        <p:spPr bwMode="auto">
          <a:xfrm>
            <a:off x="60198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12"/>
          <p:cNvSpPr>
            <a:spLocks noChangeArrowheads="1"/>
          </p:cNvSpPr>
          <p:nvPr/>
        </p:nvSpPr>
        <p:spPr bwMode="auto">
          <a:xfrm>
            <a:off x="5372586" y="5697538"/>
            <a:ext cx="1138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3"/>
          <p:cNvSpPr>
            <a:spLocks noChangeArrowheads="1"/>
          </p:cNvSpPr>
          <p:nvPr/>
        </p:nvSpPr>
        <p:spPr bwMode="auto">
          <a:xfrm>
            <a:off x="5669486" y="5697538"/>
            <a:ext cx="2741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ight Brace 3"/>
          <p:cNvSpPr/>
          <p:nvPr/>
        </p:nvSpPr>
        <p:spPr>
          <a:xfrm>
            <a:off x="3505202" y="1066800"/>
            <a:ext cx="533398" cy="46307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1" name="Straight Arrow Connector 10"/>
          <p:cNvCxnSpPr/>
          <p:nvPr/>
        </p:nvCxnSpPr>
        <p:spPr>
          <a:xfrm>
            <a:off x="6172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5400000">
            <a:off x="3847648" y="3197503"/>
            <a:ext cx="774571" cy="369332"/>
          </a:xfrm>
          <a:prstGeom prst="rect">
            <a:avLst/>
          </a:prstGeom>
          <a:noFill/>
        </p:spPr>
        <p:txBody>
          <a:bodyPr wrap="none" rtlCol="0">
            <a:spAutoFit/>
          </a:bodyPr>
          <a:lstStyle/>
          <a:p>
            <a:r>
              <a:rPr lang="en-AU" dirty="0" smtClean="0">
                <a:solidFill>
                  <a:srgbClr val="FF0000"/>
                </a:solidFill>
              </a:rPr>
              <a:t>range</a:t>
            </a:r>
            <a:endParaRPr lang="en-AU" dirty="0">
              <a:solidFill>
                <a:srgbClr val="FF0000"/>
              </a:solidFill>
            </a:endParaRPr>
          </a:p>
        </p:txBody>
      </p:sp>
      <p:sp>
        <p:nvSpPr>
          <p:cNvPr id="15" name="Rectangle 14"/>
          <p:cNvSpPr/>
          <p:nvPr/>
        </p:nvSpPr>
        <p:spPr>
          <a:xfrm>
            <a:off x="440140" y="4883751"/>
            <a:ext cx="702860" cy="6788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p:cNvCxnSpPr/>
          <p:nvPr/>
        </p:nvCxnSpPr>
        <p:spPr>
          <a:xfrm>
            <a:off x="2971800" y="2116138"/>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4746" y="2209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92707" y="4648200"/>
            <a:ext cx="2514600" cy="7620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3581400" y="4191000"/>
            <a:ext cx="380998" cy="150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25" name="Straight Arrow Connector 24"/>
          <p:cNvCxnSpPr/>
          <p:nvPr/>
        </p:nvCxnSpPr>
        <p:spPr>
          <a:xfrm>
            <a:off x="5791200" y="54390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71800" y="43434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71800" y="4648200"/>
            <a:ext cx="30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92708" y="4343400"/>
            <a:ext cx="2483892" cy="707718"/>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92707" y="4692036"/>
            <a:ext cx="2483893" cy="71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3581402" y="4906834"/>
            <a:ext cx="380998" cy="7319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32" name="Straight Arrow Connector 31"/>
          <p:cNvCxnSpPr/>
          <p:nvPr/>
        </p:nvCxnSpPr>
        <p:spPr>
          <a:xfrm>
            <a:off x="5410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963840" y="51054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a:off x="3581402" y="2362199"/>
            <a:ext cx="380998" cy="63268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sp>
        <p:nvSpPr>
          <p:cNvPr id="36" name="Rectangle 35"/>
          <p:cNvSpPr/>
          <p:nvPr/>
        </p:nvSpPr>
        <p:spPr>
          <a:xfrm>
            <a:off x="353704" y="2362199"/>
            <a:ext cx="1049740" cy="63268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7" name="Straight Arrow Connector 36"/>
          <p:cNvCxnSpPr/>
          <p:nvPr/>
        </p:nvCxnSpPr>
        <p:spPr>
          <a:xfrm>
            <a:off x="2963840" y="5410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792708" y="2590800"/>
            <a:ext cx="2387220" cy="2494341"/>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762000" y="2915859"/>
            <a:ext cx="2387220" cy="2494341"/>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2388134610"/>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tblGrid>
              <a:tr h="288290">
                <a:tc>
                  <a:txBody>
                    <a:bodyPr/>
                    <a:lstStyle/>
                    <a:p>
                      <a:pPr algn="ctr"/>
                      <a:r>
                        <a:rPr lang="en-AU" b="1" dirty="0" smtClean="0">
                          <a:solidFill>
                            <a:schemeClr val="tx1"/>
                          </a:solidFill>
                        </a:rPr>
                        <a:t>1</a:t>
                      </a:r>
                      <a:endParaRPr lang="en-AU"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2</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3</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4</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5</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6</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7</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8</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9</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10</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11</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12</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88207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1" presetClass="emph" presetSubtype="0" fill="hold" grpId="0" nodeType="withEffect">
                                  <p:stCondLst>
                                    <p:cond delay="0"/>
                                  </p:stCondLst>
                                  <p:childTnLst>
                                    <p:animClr clrSpc="hsl" dir="cw">
                                      <p:cBhvr override="childStyle">
                                        <p:cTn id="20" dur="500" fill="hold"/>
                                        <p:tgtEl>
                                          <p:spTgt spid="7"/>
                                        </p:tgtEl>
                                        <p:attrNameLst>
                                          <p:attrName>style.color</p:attrName>
                                        </p:attrNameLst>
                                      </p:cBhvr>
                                      <p:by>
                                        <p:hsl h="7200000" s="0" l="0"/>
                                      </p:by>
                                    </p:animClr>
                                    <p:animClr clrSpc="hsl" dir="cw">
                                      <p:cBhvr>
                                        <p:cTn id="21" dur="500" fill="hold"/>
                                        <p:tgtEl>
                                          <p:spTgt spid="7"/>
                                        </p:tgtEl>
                                        <p:attrNameLst>
                                          <p:attrName>fillcolor</p:attrName>
                                        </p:attrNameLst>
                                      </p:cBhvr>
                                      <p:by>
                                        <p:hsl h="7200000" s="0" l="0"/>
                                      </p:by>
                                    </p:animClr>
                                    <p:animClr clrSpc="hsl" dir="cw">
                                      <p:cBhvr>
                                        <p:cTn id="22" dur="500" fill="hold"/>
                                        <p:tgtEl>
                                          <p:spTgt spid="7"/>
                                        </p:tgtEl>
                                        <p:attrNameLst>
                                          <p:attrName>stroke.color</p:attrName>
                                        </p:attrNameLst>
                                      </p:cBhvr>
                                      <p:by>
                                        <p:hsl h="7200000" s="0" l="0"/>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1"/>
                                        </p:tgtEl>
                                      </p:cBhvr>
                                    </p:animEffect>
                                    <p:set>
                                      <p:cBhvr>
                                        <p:cTn id="66" dur="1" fill="hold">
                                          <p:stCondLst>
                                            <p:cond delay="499"/>
                                          </p:stCondLst>
                                        </p:cTn>
                                        <p:tgtEl>
                                          <p:spTgt spid="2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11"/>
                                        </p:tgtEl>
                                      </p:cBhvr>
                                    </p:animEffect>
                                    <p:set>
                                      <p:cBhvr>
                                        <p:cTn id="74" dur="1" fill="hold">
                                          <p:stCondLst>
                                            <p:cond delay="499"/>
                                          </p:stCondLst>
                                        </p:cTn>
                                        <p:tgtEl>
                                          <p:spTgt spid="11"/>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21" presetClass="emph" presetSubtype="0" fill="hold" grpId="0" nodeType="withEffect">
                                  <p:stCondLst>
                                    <p:cond delay="0"/>
                                  </p:stCondLst>
                                  <p:childTnLst>
                                    <p:animClr clrSpc="hsl" dir="cw">
                                      <p:cBhvr override="childStyle">
                                        <p:cTn id="78" dur="500" fill="hold"/>
                                        <p:tgtEl>
                                          <p:spTgt spid="9"/>
                                        </p:tgtEl>
                                        <p:attrNameLst>
                                          <p:attrName>style.color</p:attrName>
                                        </p:attrNameLst>
                                      </p:cBhvr>
                                      <p:by>
                                        <p:hsl h="7200000" s="0" l="0"/>
                                      </p:by>
                                    </p:animClr>
                                    <p:animClr clrSpc="hsl" dir="cw">
                                      <p:cBhvr>
                                        <p:cTn id="79" dur="500" fill="hold"/>
                                        <p:tgtEl>
                                          <p:spTgt spid="9"/>
                                        </p:tgtEl>
                                        <p:attrNameLst>
                                          <p:attrName>fillcolor</p:attrName>
                                        </p:attrNameLst>
                                      </p:cBhvr>
                                      <p:by>
                                        <p:hsl h="7200000" s="0" l="0"/>
                                      </p:by>
                                    </p:animClr>
                                    <p:animClr clrSpc="hsl" dir="cw">
                                      <p:cBhvr>
                                        <p:cTn id="80" dur="500" fill="hold"/>
                                        <p:tgtEl>
                                          <p:spTgt spid="9"/>
                                        </p:tgtEl>
                                        <p:attrNameLst>
                                          <p:attrName>stroke.color</p:attrName>
                                        </p:attrNameLst>
                                      </p:cBhvr>
                                      <p:by>
                                        <p:hsl h="7200000" s="0" l="0"/>
                                      </p:by>
                                    </p:animClr>
                                    <p:set>
                                      <p:cBhvr>
                                        <p:cTn id="81" dur="500" fill="hold"/>
                                        <p:tgtEl>
                                          <p:spTgt spid="9"/>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0" presetClass="exit" presetSubtype="0" fill="hold" grpId="1" nodeType="withEffect">
                                  <p:stCondLst>
                                    <p:cond delay="0"/>
                                  </p:stCondLst>
                                  <p:childTnLst>
                                    <p:animEffect transition="out" filter="fade">
                                      <p:cBhvr>
                                        <p:cTn id="111" dur="500"/>
                                        <p:tgtEl>
                                          <p:spTgt spid="24"/>
                                        </p:tgtEl>
                                      </p:cBhvr>
                                    </p:animEffect>
                                    <p:set>
                                      <p:cBhvr>
                                        <p:cTn id="112" dur="1" fill="hold">
                                          <p:stCondLst>
                                            <p:cond delay="499"/>
                                          </p:stCondLst>
                                        </p:cTn>
                                        <p:tgtEl>
                                          <p:spTgt spid="2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par>
                                <p:cTn id="117" presetID="10" presetClass="exit" presetSubtype="0" fill="hold" nodeType="withEffect">
                                  <p:stCondLst>
                                    <p:cond delay="0"/>
                                  </p:stCondLst>
                                  <p:childTnLst>
                                    <p:animEffect transition="out" filter="fade">
                                      <p:cBhvr>
                                        <p:cTn id="118" dur="500"/>
                                        <p:tgtEl>
                                          <p:spTgt spid="28"/>
                                        </p:tgtEl>
                                      </p:cBhvr>
                                    </p:animEffect>
                                    <p:set>
                                      <p:cBhvr>
                                        <p:cTn id="119" dur="1" fill="hold">
                                          <p:stCondLst>
                                            <p:cond delay="499"/>
                                          </p:stCondLst>
                                        </p:cTn>
                                        <p:tgtEl>
                                          <p:spTgt spid="28"/>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30"/>
                                        </p:tgtEl>
                                      </p:cBhvr>
                                    </p:animEffect>
                                    <p:set>
                                      <p:cBhvr>
                                        <p:cTn id="122" dur="1" fill="hold">
                                          <p:stCondLst>
                                            <p:cond delay="499"/>
                                          </p:stCondLst>
                                        </p:cTn>
                                        <p:tgtEl>
                                          <p:spTgt spid="3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25"/>
                                        </p:tgtEl>
                                      </p:cBhvr>
                                    </p:animEffect>
                                    <p:set>
                                      <p:cBhvr>
                                        <p:cTn id="127" dur="1" fill="hold">
                                          <p:stCondLst>
                                            <p:cond delay="499"/>
                                          </p:stCondLst>
                                        </p:cTn>
                                        <p:tgtEl>
                                          <p:spTgt spid="25"/>
                                        </p:tgtEl>
                                        <p:attrNameLst>
                                          <p:attrName>style.visibility</p:attrName>
                                        </p:attrNameLst>
                                      </p:cBhvr>
                                      <p:to>
                                        <p:strVal val="hidden"/>
                                      </p:to>
                                    </p:set>
                                  </p:childTnLst>
                                </p:cTn>
                              </p:par>
                              <p:par>
                                <p:cTn id="128" presetID="1" presetClass="entr" presetSubtype="0" fill="hold" nodeType="withEffect">
                                  <p:stCondLst>
                                    <p:cond delay="0"/>
                                  </p:stCondLst>
                                  <p:childTnLst>
                                    <p:set>
                                      <p:cBhvr>
                                        <p:cTn id="129" dur="1" fill="hold">
                                          <p:stCondLst>
                                            <p:cond delay="0"/>
                                          </p:stCondLst>
                                        </p:cTn>
                                        <p:tgtEl>
                                          <p:spTgt spid="32"/>
                                        </p:tgtEl>
                                        <p:attrNameLst>
                                          <p:attrName>style.visibility</p:attrName>
                                        </p:attrNameLst>
                                      </p:cBhvr>
                                      <p:to>
                                        <p:strVal val="visible"/>
                                      </p:to>
                                    </p:set>
                                  </p:childTnLst>
                                </p:cTn>
                              </p:par>
                              <p:par>
                                <p:cTn id="130" presetID="10" presetClass="exit" presetSubtype="0" fill="hold" nodeType="withEffect">
                                  <p:stCondLst>
                                    <p:cond delay="0"/>
                                  </p:stCondLst>
                                  <p:childTnLst>
                                    <p:animEffect transition="out" filter="fade">
                                      <p:cBhvr>
                                        <p:cTn id="131" dur="500"/>
                                        <p:tgtEl>
                                          <p:spTgt spid="26"/>
                                        </p:tgtEl>
                                      </p:cBhvr>
                                    </p:animEffect>
                                    <p:set>
                                      <p:cBhvr>
                                        <p:cTn id="132" dur="1" fill="hold">
                                          <p:stCondLst>
                                            <p:cond delay="499"/>
                                          </p:stCondLst>
                                        </p:cTn>
                                        <p:tgtEl>
                                          <p:spTgt spid="26"/>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7"/>
                                        </p:tgtEl>
                                      </p:cBhvr>
                                    </p:animEffect>
                                    <p:set>
                                      <p:cBhvr>
                                        <p:cTn id="135" dur="1" fill="hold">
                                          <p:stCondLst>
                                            <p:cond delay="499"/>
                                          </p:stCondLst>
                                        </p:cTn>
                                        <p:tgtEl>
                                          <p:spTgt spid="2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15"/>
                                        </p:tgtEl>
                                      </p:cBhvr>
                                    </p:animEffect>
                                    <p:set>
                                      <p:cBhvr>
                                        <p:cTn id="138" dur="1" fill="hold">
                                          <p:stCondLst>
                                            <p:cond delay="499"/>
                                          </p:stCondLst>
                                        </p:cTn>
                                        <p:tgtEl>
                                          <p:spTgt spid="1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1" presetClass="emph" presetSubtype="0" fill="hold" grpId="0" nodeType="clickEffect">
                                  <p:stCondLst>
                                    <p:cond delay="0"/>
                                  </p:stCondLst>
                                  <p:childTnLst>
                                    <p:animClr clrSpc="hsl" dir="cw">
                                      <p:cBhvr override="childStyle">
                                        <p:cTn id="142" dur="500" fill="hold"/>
                                        <p:tgtEl>
                                          <p:spTgt spid="8"/>
                                        </p:tgtEl>
                                        <p:attrNameLst>
                                          <p:attrName>style.color</p:attrName>
                                        </p:attrNameLst>
                                      </p:cBhvr>
                                      <p:by>
                                        <p:hsl h="7200000" s="0" l="0"/>
                                      </p:by>
                                    </p:animClr>
                                    <p:animClr clrSpc="hsl" dir="cw">
                                      <p:cBhvr>
                                        <p:cTn id="143" dur="500" fill="hold"/>
                                        <p:tgtEl>
                                          <p:spTgt spid="8"/>
                                        </p:tgtEl>
                                        <p:attrNameLst>
                                          <p:attrName>fillcolor</p:attrName>
                                        </p:attrNameLst>
                                      </p:cBhvr>
                                      <p:by>
                                        <p:hsl h="7200000" s="0" l="0"/>
                                      </p:by>
                                    </p:animClr>
                                    <p:animClr clrSpc="hsl" dir="cw">
                                      <p:cBhvr>
                                        <p:cTn id="144" dur="500" fill="hold"/>
                                        <p:tgtEl>
                                          <p:spTgt spid="8"/>
                                        </p:tgtEl>
                                        <p:attrNameLst>
                                          <p:attrName>stroke.color</p:attrName>
                                        </p:attrNameLst>
                                      </p:cBhvr>
                                      <p:by>
                                        <p:hsl h="7200000" s="0" l="0"/>
                                      </p:by>
                                    </p:animClr>
                                    <p:set>
                                      <p:cBhvr>
                                        <p:cTn id="145" dur="500" fill="hold"/>
                                        <p:tgtEl>
                                          <p:spTgt spid="8"/>
                                        </p:tgtEl>
                                        <p:attrNameLst>
                                          <p:attrName>fill.type</p:attrName>
                                        </p:attrNameLst>
                                      </p:cBhvr>
                                      <p:to>
                                        <p:strVal val="solid"/>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33"/>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3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3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40"/>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5"/>
                                        </p:tgtEl>
                                        <p:attrNameLst>
                                          <p:attrName>style.visibility</p:attrName>
                                        </p:attrNameLst>
                                      </p:cBhvr>
                                      <p:to>
                                        <p:strVal val="visible"/>
                                      </p:to>
                                    </p:set>
                                  </p:childTnLst>
                                </p:cTn>
                              </p:par>
                              <p:par>
                                <p:cTn id="174" presetID="10" presetClass="exit" presetSubtype="0" fill="hold" grpId="1" nodeType="withEffect">
                                  <p:stCondLst>
                                    <p:cond delay="0"/>
                                  </p:stCondLst>
                                  <p:childTnLst>
                                    <p:animEffect transition="out" filter="fade">
                                      <p:cBhvr>
                                        <p:cTn id="175" dur="500"/>
                                        <p:tgtEl>
                                          <p:spTgt spid="31"/>
                                        </p:tgtEl>
                                      </p:cBhvr>
                                    </p:animEffect>
                                    <p:set>
                                      <p:cBhvr>
                                        <p:cTn id="176" dur="1" fill="hold">
                                          <p:stCondLst>
                                            <p:cond delay="499"/>
                                          </p:stCondLst>
                                        </p:cTn>
                                        <p:tgtEl>
                                          <p:spTgt spid="31"/>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6"/>
                                        </p:tgtEl>
                                        <p:attrNameLst>
                                          <p:attrName>style.visibility</p:attrName>
                                        </p:attrNameLst>
                                      </p:cBhvr>
                                      <p:to>
                                        <p:strVal val="visible"/>
                                      </p:to>
                                    </p:set>
                                  </p:childTnLst>
                                </p:cTn>
                              </p:par>
                              <p:par>
                                <p:cTn id="181" presetID="10" presetClass="exit" presetSubtype="0" fill="hold" nodeType="withEffect">
                                  <p:stCondLst>
                                    <p:cond delay="0"/>
                                  </p:stCondLst>
                                  <p:childTnLst>
                                    <p:animEffect transition="out" filter="fade">
                                      <p:cBhvr>
                                        <p:cTn id="182" dur="500"/>
                                        <p:tgtEl>
                                          <p:spTgt spid="39"/>
                                        </p:tgtEl>
                                      </p:cBhvr>
                                    </p:animEffect>
                                    <p:set>
                                      <p:cBhvr>
                                        <p:cTn id="183" dur="1" fill="hold">
                                          <p:stCondLst>
                                            <p:cond delay="499"/>
                                          </p:stCondLst>
                                        </p:cTn>
                                        <p:tgtEl>
                                          <p:spTgt spid="39"/>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40"/>
                                        </p:tgtEl>
                                      </p:cBhvr>
                                    </p:animEffect>
                                    <p:set>
                                      <p:cBhvr>
                                        <p:cTn id="186"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4" grpId="1" animBg="1"/>
      <p:bldP spid="12" grpId="0"/>
      <p:bldP spid="12" grpId="1"/>
      <p:bldP spid="15" grpId="0" animBg="1"/>
      <p:bldP spid="15" grpId="1" animBg="1"/>
      <p:bldP spid="24" grpId="0" animBg="1"/>
      <p:bldP spid="24" grpId="1" animBg="1"/>
      <p:bldP spid="31" grpId="0" animBg="1"/>
      <p:bldP spid="31" grpId="1" animBg="1"/>
      <p:bldP spid="35" grpId="0" animBg="1"/>
      <p:bldP spid="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Substring search using BWT</a:t>
            </a:r>
            <a:endParaRPr lang="en-AU"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smtClean="0"/>
              <a:t>FIT2004, S2/2016: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smtClean="0"/>
          </a:p>
          <a:p>
            <a:pPr marL="0" indent="0">
              <a:buNone/>
            </a:pPr>
            <a:endParaRPr lang="en-AU" sz="1800" dirty="0" smtClean="0"/>
          </a:p>
          <a:p>
            <a:pPr marL="0" indent="0">
              <a:buNone/>
            </a:pPr>
            <a:endParaRPr lang="en-AU" sz="1800" dirty="0" smtClean="0"/>
          </a:p>
          <a:p>
            <a:endParaRPr lang="en-AU" sz="1800" dirty="0" smtClean="0"/>
          </a:p>
          <a:p>
            <a:endParaRPr lang="en-AU" sz="1800" dirty="0" smtClean="0"/>
          </a:p>
          <a:p>
            <a:endParaRPr lang="en-AU" sz="1800" dirty="0" smtClean="0"/>
          </a:p>
          <a:p>
            <a:endParaRPr lang="en-AU" sz="1800" dirty="0" smtClean="0"/>
          </a:p>
          <a:p>
            <a:endParaRPr lang="en-AU" sz="1800" dirty="0" smtClean="0"/>
          </a:p>
          <a:p>
            <a:pPr marL="0" indent="0">
              <a:buNone/>
            </a:pPr>
            <a:endParaRPr lang="en-AU" sz="1800" dirty="0" smtClean="0"/>
          </a:p>
          <a:p>
            <a:pPr marL="0" indent="0">
              <a:buNone/>
            </a:pPr>
            <a:endParaRPr lang="en-AU" sz="1800" dirty="0" smtClean="0"/>
          </a:p>
          <a:p>
            <a:pPr marL="0" indent="0">
              <a:buNone/>
            </a:pPr>
            <a:endParaRPr lang="en-AU" sz="1800" dirty="0" smtClean="0"/>
          </a:p>
          <a:p>
            <a:pPr marL="0" indent="0">
              <a:buNone/>
            </a:pPr>
            <a:endParaRPr lang="en-AU" sz="1800" dirty="0"/>
          </a:p>
          <a:p>
            <a:pPr marL="0" indent="0">
              <a:buNone/>
            </a:pPr>
            <a:endParaRPr lang="en-AU" sz="1800" dirty="0" smtClean="0"/>
          </a:p>
        </p:txBody>
      </p:sp>
      <p:graphicFrame>
        <p:nvGraphicFramePr>
          <p:cNvPr id="5" name="Content Placeholder 3"/>
          <p:cNvGraphicFramePr>
            <a:graphicFrameLocks/>
          </p:cNvGraphicFramePr>
          <p:nvPr>
            <p:extLst>
              <p:ext uri="{D42A27DB-BD31-4B8C-83A1-F6EECF244321}">
                <p14:modId xmlns:p14="http://schemas.microsoft.com/office/powerpoint/2010/main" val="2938954546"/>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gridCol w="228600"/>
                <a:gridCol w="228600"/>
                <a:gridCol w="228600"/>
                <a:gridCol w="228600"/>
                <a:gridCol w="228600"/>
                <a:gridCol w="228600"/>
                <a:gridCol w="228600"/>
                <a:gridCol w="228600"/>
                <a:gridCol w="228600"/>
                <a:gridCol w="228600"/>
                <a:gridCol w="533400"/>
              </a:tblGrid>
              <a:tr h="288290">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M</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I</a:t>
                      </a:r>
                      <a:r>
                        <a:rPr lang="en-AU" sz="1800" b="1" baseline="-25000" dirty="0" smtClean="0">
                          <a:solidFill>
                            <a:srgbClr val="FF0000"/>
                          </a:solidFill>
                        </a:rPr>
                        <a:t>1</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1</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F0"/>
                          </a:solidFill>
                        </a:rPr>
                        <a:t>P</a:t>
                      </a:r>
                      <a:r>
                        <a:rPr lang="en-AU" sz="1800" b="1" baseline="-25000" dirty="0" smtClean="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2</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7030A0"/>
                          </a:solidFill>
                        </a:rPr>
                        <a:t>S</a:t>
                      </a:r>
                      <a:r>
                        <a:rPr lang="en-AU" sz="1800" b="1" baseline="-25000" dirty="0" smtClean="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FF0000"/>
                          </a:solidFill>
                        </a:rPr>
                        <a:t>I</a:t>
                      </a:r>
                      <a:r>
                        <a:rPr lang="en-AU" sz="1800" b="1" baseline="-25000" dirty="0" smtClean="0">
                          <a:solidFill>
                            <a:srgbClr val="FF0000"/>
                          </a:solidFill>
                        </a:rPr>
                        <a:t>4</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50"/>
                          </a:solidFill>
                        </a:rPr>
                        <a:t>M</a:t>
                      </a:r>
                      <a:r>
                        <a:rPr lang="en-AU" sz="1800" b="1" baseline="-25000" dirty="0" smtClean="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50"/>
                          </a:solidFill>
                        </a:rPr>
                        <a:t>M</a:t>
                      </a:r>
                      <a:r>
                        <a:rPr lang="en-AU" sz="1800" b="1" baseline="-25000" dirty="0" smtClean="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S</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P</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I</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50"/>
                          </a:solidFill>
                        </a:rPr>
                        <a:t>$</a:t>
                      </a:r>
                      <a:endParaRPr lang="en-AU" sz="18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00B0F0"/>
                          </a:solidFill>
                        </a:rPr>
                        <a:t>P</a:t>
                      </a:r>
                      <a:r>
                        <a:rPr lang="en-AU" sz="1800" b="1" baseline="-25000" dirty="0" smtClean="0">
                          <a:solidFill>
                            <a:srgbClr val="00B0F0"/>
                          </a:solidFill>
                        </a:rPr>
                        <a:t>1</a:t>
                      </a:r>
                      <a:endParaRPr lang="en-AU" sz="1800" b="1" baseline="-25000"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00B0F0"/>
                          </a:solidFill>
                        </a:rPr>
                        <a:t>P</a:t>
                      </a:r>
                      <a:r>
                        <a:rPr lang="en-AU" sz="1800" b="1" baseline="-25000" dirty="0" smtClean="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00B0F0"/>
                          </a:solidFill>
                        </a:rPr>
                        <a:t>P</a:t>
                      </a:r>
                      <a:r>
                        <a:rPr lang="en-AU" sz="1800" b="1" baseline="-25000" dirty="0" smtClean="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1" dirty="0" smtClean="0">
                          <a:solidFill>
                            <a:srgbClr val="7030A0"/>
                          </a:solidFill>
                        </a:rPr>
                        <a:t>S</a:t>
                      </a:r>
                      <a:r>
                        <a:rPr lang="en-AU" sz="1800" b="1" baseline="-25000" dirty="0" smtClean="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3</a:t>
                      </a:r>
                      <a:endParaRPr lang="en-AU" sz="1800" b="1" dirty="0" smtClean="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FF0000"/>
                          </a:solidFill>
                        </a:rPr>
                        <a:t>I</a:t>
                      </a:r>
                      <a:r>
                        <a:rPr lang="en-AU" sz="1800" b="1" baseline="-25000" dirty="0" smtClean="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smtClean="0">
                          <a:solidFill>
                            <a:srgbClr val="7030A0"/>
                          </a:solidFill>
                        </a:rPr>
                        <a:t>S</a:t>
                      </a:r>
                      <a:r>
                        <a:rPr lang="en-AU" sz="1800" b="1" baseline="-25000" dirty="0" smtClean="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S</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P</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I</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smtClean="0">
                          <a:solidFill>
                            <a:schemeClr val="bg1">
                              <a:lumMod val="65000"/>
                            </a:schemeClr>
                          </a:solidFill>
                        </a:rPr>
                        <a:t>M</a:t>
                      </a:r>
                      <a:endParaRPr lang="en-AU" sz="180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smtClean="0">
                          <a:solidFill>
                            <a:srgbClr val="FF0000"/>
                          </a:solidFill>
                        </a:rPr>
                        <a:t>I</a:t>
                      </a:r>
                      <a:r>
                        <a:rPr lang="en-AU" sz="1800" b="1" baseline="-25000" dirty="0" smtClean="0">
                          <a:solidFill>
                            <a:srgbClr val="FF0000"/>
                          </a:solidFill>
                        </a:rPr>
                        <a:t>4</a:t>
                      </a:r>
                      <a:endParaRPr lang="en-AU" sz="1800" b="1" baseline="-2500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6" name="Content Placeholder 103"/>
          <p:cNvSpPr txBox="1">
            <a:spLocks/>
          </p:cNvSpPr>
          <p:nvPr/>
        </p:nvSpPr>
        <p:spPr>
          <a:xfrm>
            <a:off x="4038601" y="1066799"/>
            <a:ext cx="4953000" cy="4515869"/>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b="1" dirty="0" smtClean="0">
                <a:solidFill>
                  <a:srgbClr val="00B0F0"/>
                </a:solidFill>
              </a:rPr>
              <a:t>How to efficiently compute first and last occurrence of a character c in the range.</a:t>
            </a:r>
          </a:p>
          <a:p>
            <a:r>
              <a:rPr lang="en-AU" sz="1800" b="1" dirty="0" smtClean="0"/>
              <a:t>For each character, create a sorted array of their positions in the last column – this can be done in linear time</a:t>
            </a:r>
          </a:p>
          <a:p>
            <a:pPr marL="0" indent="0">
              <a:buNone/>
            </a:pPr>
            <a:r>
              <a:rPr lang="en-AU" sz="1800" b="1" dirty="0" smtClean="0">
                <a:solidFill>
                  <a:srgbClr val="00B0F0"/>
                </a:solidFill>
              </a:rPr>
              <a:t>To search a character c in range(</a:t>
            </a:r>
            <a:r>
              <a:rPr lang="en-AU" sz="1800" b="1" dirty="0" err="1" smtClean="0">
                <a:solidFill>
                  <a:srgbClr val="00B0F0"/>
                </a:solidFill>
              </a:rPr>
              <a:t>i,j</a:t>
            </a:r>
            <a:r>
              <a:rPr lang="en-AU" sz="1800" b="1" dirty="0" smtClean="0">
                <a:solidFill>
                  <a:srgbClr val="00B0F0"/>
                </a:solidFill>
              </a:rPr>
              <a:t>), use binary search.</a:t>
            </a:r>
          </a:p>
          <a:p>
            <a:r>
              <a:rPr lang="en-AU" sz="1800" b="1" dirty="0" smtClean="0"/>
              <a:t>to search the first S in the range (5,11), binary search for the smallest position equal to or larger than 5 in the array of S</a:t>
            </a:r>
          </a:p>
          <a:p>
            <a:r>
              <a:rPr lang="en-AU" sz="1800" b="1" dirty="0"/>
              <a:t>t</a:t>
            </a:r>
            <a:r>
              <a:rPr lang="en-AU" sz="1800" b="1" dirty="0" smtClean="0"/>
              <a:t>o search the last S in the range (5,11), binary search for the largest position smaller than or equal to 11</a:t>
            </a:r>
          </a:p>
        </p:txBody>
      </p:sp>
      <p:sp>
        <p:nvSpPr>
          <p:cNvPr id="4" name="Right Brace 3"/>
          <p:cNvSpPr/>
          <p:nvPr/>
        </p:nvSpPr>
        <p:spPr>
          <a:xfrm>
            <a:off x="3505202" y="2667000"/>
            <a:ext cx="533398" cy="2590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7" name="Straight Arrow Connector 16"/>
          <p:cNvCxnSpPr/>
          <p:nvPr/>
        </p:nvCxnSpPr>
        <p:spPr>
          <a:xfrm>
            <a:off x="2970663"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267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2077270577"/>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tblGrid>
              <a:tr h="288290">
                <a:tc>
                  <a:txBody>
                    <a:bodyPr/>
                    <a:lstStyle/>
                    <a:p>
                      <a:pPr algn="ctr"/>
                      <a:r>
                        <a:rPr lang="en-AU" b="1" dirty="0" smtClean="0">
                          <a:solidFill>
                            <a:schemeClr val="tx1"/>
                          </a:solidFill>
                        </a:rPr>
                        <a:t>1</a:t>
                      </a:r>
                      <a:endParaRPr lang="en-AU"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2</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3</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4</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5</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6</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7</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8</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9</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10</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11</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b="1" dirty="0" smtClean="0"/>
                        <a:t>12</a:t>
                      </a:r>
                      <a:endParaRPr lang="en-AU"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108725812"/>
              </p:ext>
            </p:extLst>
          </p:nvPr>
        </p:nvGraphicFramePr>
        <p:xfrm>
          <a:off x="4914901" y="4917440"/>
          <a:ext cx="3200400" cy="1483360"/>
        </p:xfrm>
        <a:graphic>
          <a:graphicData uri="http://schemas.openxmlformats.org/drawingml/2006/table">
            <a:tbl>
              <a:tblPr firstRow="1" bandRow="1">
                <a:tableStyleId>{5C22544A-7EE6-4342-B048-85BDC9FD1C3A}</a:tableStyleId>
              </a:tblPr>
              <a:tblGrid>
                <a:gridCol w="990600"/>
                <a:gridCol w="2209800"/>
              </a:tblGrid>
              <a:tr h="370840">
                <a:tc>
                  <a:txBody>
                    <a:bodyPr/>
                    <a:lstStyle/>
                    <a:p>
                      <a:pPr algn="ctr"/>
                      <a:r>
                        <a:rPr lang="en-AU" b="1" dirty="0" smtClean="0">
                          <a:solidFill>
                            <a:srgbClr val="FF0000"/>
                          </a:solidFill>
                        </a:rPr>
                        <a:t>I</a:t>
                      </a:r>
                      <a:endParaRPr lang="en-AU" b="1" dirty="0">
                        <a:solidFill>
                          <a:srgbClr val="FF0000"/>
                        </a:solidFill>
                      </a:endParaRPr>
                    </a:p>
                  </a:txBody>
                  <a:tcPr>
                    <a:solidFill>
                      <a:schemeClr val="bg1">
                        <a:lumMod val="85000"/>
                      </a:schemeClr>
                    </a:solidFill>
                  </a:tcPr>
                </a:tc>
                <a:tc>
                  <a:txBody>
                    <a:bodyPr/>
                    <a:lstStyle/>
                    <a:p>
                      <a:pPr algn="ctr"/>
                      <a:r>
                        <a:rPr lang="en-AU" dirty="0" smtClean="0">
                          <a:solidFill>
                            <a:schemeClr val="tx1"/>
                          </a:solidFill>
                        </a:rPr>
                        <a:t>1, 8, 11, 12</a:t>
                      </a:r>
                      <a:endParaRPr lang="en-AU" dirty="0">
                        <a:solidFill>
                          <a:schemeClr val="tx1"/>
                        </a:solidFill>
                      </a:endParaRPr>
                    </a:p>
                  </a:txBody>
                  <a:tcPr>
                    <a:solidFill>
                      <a:schemeClr val="bg1">
                        <a:lumMod val="85000"/>
                      </a:schemeClr>
                    </a:solidFill>
                  </a:tcPr>
                </a:tc>
              </a:tr>
              <a:tr h="370840">
                <a:tc>
                  <a:txBody>
                    <a:bodyPr/>
                    <a:lstStyle/>
                    <a:p>
                      <a:pPr algn="ctr"/>
                      <a:r>
                        <a:rPr lang="en-AU" b="1" dirty="0" smtClean="0">
                          <a:solidFill>
                            <a:srgbClr val="FF0000"/>
                          </a:solidFill>
                        </a:rPr>
                        <a:t>M</a:t>
                      </a:r>
                      <a:endParaRPr lang="en-AU" b="1" dirty="0">
                        <a:solidFill>
                          <a:srgbClr val="FF0000"/>
                        </a:solidFill>
                      </a:endParaRPr>
                    </a:p>
                  </a:txBody>
                  <a:tcPr>
                    <a:solidFill>
                      <a:schemeClr val="bg1">
                        <a:lumMod val="85000"/>
                      </a:schemeClr>
                    </a:solidFill>
                  </a:tcPr>
                </a:tc>
                <a:tc>
                  <a:txBody>
                    <a:bodyPr/>
                    <a:lstStyle/>
                    <a:p>
                      <a:pPr algn="ctr"/>
                      <a:r>
                        <a:rPr lang="en-AU" b="1" dirty="0" smtClean="0">
                          <a:solidFill>
                            <a:schemeClr val="tx1"/>
                          </a:solidFill>
                        </a:rPr>
                        <a:t>5</a:t>
                      </a:r>
                      <a:endParaRPr lang="en-AU" b="1" dirty="0">
                        <a:solidFill>
                          <a:schemeClr val="tx1"/>
                        </a:solidFill>
                      </a:endParaRPr>
                    </a:p>
                  </a:txBody>
                  <a:tcPr>
                    <a:solidFill>
                      <a:schemeClr val="bg1">
                        <a:lumMod val="85000"/>
                      </a:schemeClr>
                    </a:solidFill>
                  </a:tcPr>
                </a:tc>
              </a:tr>
              <a:tr h="370840">
                <a:tc>
                  <a:txBody>
                    <a:bodyPr/>
                    <a:lstStyle/>
                    <a:p>
                      <a:pPr algn="ctr"/>
                      <a:r>
                        <a:rPr lang="en-AU" b="1" dirty="0" smtClean="0">
                          <a:solidFill>
                            <a:srgbClr val="FF0000"/>
                          </a:solidFill>
                        </a:rPr>
                        <a:t>P</a:t>
                      </a:r>
                      <a:endParaRPr lang="en-AU" b="1" dirty="0">
                        <a:solidFill>
                          <a:srgbClr val="FF0000"/>
                        </a:solidFill>
                      </a:endParaRPr>
                    </a:p>
                  </a:txBody>
                  <a:tcPr>
                    <a:solidFill>
                      <a:schemeClr val="bg1">
                        <a:lumMod val="85000"/>
                      </a:schemeClr>
                    </a:solidFill>
                  </a:tcPr>
                </a:tc>
                <a:tc>
                  <a:txBody>
                    <a:bodyPr/>
                    <a:lstStyle/>
                    <a:p>
                      <a:pPr algn="ctr"/>
                      <a:r>
                        <a:rPr lang="en-AU" b="1" dirty="0" smtClean="0">
                          <a:solidFill>
                            <a:schemeClr val="tx1"/>
                          </a:solidFill>
                        </a:rPr>
                        <a:t>2,</a:t>
                      </a:r>
                      <a:r>
                        <a:rPr lang="en-AU" b="1" baseline="0" dirty="0" smtClean="0">
                          <a:solidFill>
                            <a:schemeClr val="tx1"/>
                          </a:solidFill>
                        </a:rPr>
                        <a:t> 7</a:t>
                      </a:r>
                      <a:endParaRPr lang="en-AU" b="1" dirty="0">
                        <a:solidFill>
                          <a:schemeClr val="tx1"/>
                        </a:solidFill>
                      </a:endParaRPr>
                    </a:p>
                  </a:txBody>
                  <a:tcPr>
                    <a:solidFill>
                      <a:schemeClr val="bg1">
                        <a:lumMod val="85000"/>
                      </a:schemeClr>
                    </a:solidFill>
                  </a:tcPr>
                </a:tc>
              </a:tr>
              <a:tr h="370840">
                <a:tc>
                  <a:txBody>
                    <a:bodyPr/>
                    <a:lstStyle/>
                    <a:p>
                      <a:pPr algn="ctr"/>
                      <a:r>
                        <a:rPr lang="en-AU" b="1" dirty="0" smtClean="0">
                          <a:solidFill>
                            <a:srgbClr val="FF0000"/>
                          </a:solidFill>
                        </a:rPr>
                        <a:t>S</a:t>
                      </a:r>
                      <a:endParaRPr lang="en-AU" b="1" dirty="0">
                        <a:solidFill>
                          <a:srgbClr val="FF0000"/>
                        </a:solidFill>
                      </a:endParaRPr>
                    </a:p>
                  </a:txBody>
                  <a:tcPr>
                    <a:solidFill>
                      <a:schemeClr val="bg1">
                        <a:lumMod val="85000"/>
                      </a:schemeClr>
                    </a:solidFill>
                  </a:tcPr>
                </a:tc>
                <a:tc>
                  <a:txBody>
                    <a:bodyPr/>
                    <a:lstStyle/>
                    <a:p>
                      <a:pPr algn="ctr"/>
                      <a:r>
                        <a:rPr lang="en-AU" b="1" dirty="0" smtClean="0">
                          <a:solidFill>
                            <a:schemeClr val="tx1"/>
                          </a:solidFill>
                        </a:rPr>
                        <a:t>3, 4, 9, 10</a:t>
                      </a:r>
                      <a:endParaRPr lang="en-AU" b="1" dirty="0">
                        <a:solidFill>
                          <a:schemeClr val="tx1"/>
                        </a:solidFill>
                      </a:endParaRPr>
                    </a:p>
                  </a:txBody>
                  <a:tcPr>
                    <a:solidFill>
                      <a:schemeClr val="bg1">
                        <a:lumMod val="85000"/>
                      </a:schemeClr>
                    </a:solidFill>
                  </a:tcPr>
                </a:tc>
              </a:tr>
            </a:tbl>
          </a:graphicData>
        </a:graphic>
      </p:graphicFrame>
      <p:cxnSp>
        <p:nvCxnSpPr>
          <p:cNvPr id="41" name="Straight Arrow Connector 40"/>
          <p:cNvCxnSpPr/>
          <p:nvPr/>
        </p:nvCxnSpPr>
        <p:spPr>
          <a:xfrm flipV="1">
            <a:off x="7391400" y="6338248"/>
            <a:ext cx="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086600" y="6324600"/>
            <a:ext cx="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Content Placeholder 3"/>
          <p:cNvSpPr txBox="1">
            <a:spLocks/>
          </p:cNvSpPr>
          <p:nvPr/>
        </p:nvSpPr>
        <p:spPr>
          <a:xfrm>
            <a:off x="152400" y="5452710"/>
            <a:ext cx="4952999" cy="88553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smtClean="0">
                <a:solidFill>
                  <a:srgbClr val="FF0000"/>
                </a:solidFill>
                <a:highlight>
                  <a:srgbClr val="FFFFFF"/>
                </a:highlight>
              </a:rPr>
              <a:t>Time Complexity:</a:t>
            </a:r>
          </a:p>
          <a:p>
            <a:pPr marL="0" indent="0">
              <a:buNone/>
            </a:pPr>
            <a:r>
              <a:rPr lang="en-AU" sz="1400" dirty="0" smtClean="0">
                <a:solidFill>
                  <a:srgbClr val="00B0F0"/>
                </a:solidFill>
                <a:highlight>
                  <a:srgbClr val="FFFFFF"/>
                </a:highlight>
              </a:rPr>
              <a:t>Let M be the length of the substring. The cost is O(M log N). The cost can be improved to </a:t>
            </a:r>
            <a:r>
              <a:rPr lang="en-AU" sz="1400" dirty="0" smtClean="0">
                <a:solidFill>
                  <a:srgbClr val="00B0F0"/>
                </a:solidFill>
                <a:highlight>
                  <a:srgbClr val="FFFFFF"/>
                </a:highlight>
              </a:rPr>
              <a:t>O(M) at </a:t>
            </a:r>
            <a:r>
              <a:rPr lang="en-AU" sz="1400" dirty="0" smtClean="0">
                <a:solidFill>
                  <a:srgbClr val="00B0F0"/>
                </a:solidFill>
                <a:highlight>
                  <a:srgbClr val="FFFFFF"/>
                </a:highlight>
              </a:rPr>
              <a:t>the expense of memory</a:t>
            </a:r>
          </a:p>
        </p:txBody>
      </p:sp>
    </p:spTree>
    <p:extLst>
      <p:ext uri="{BB962C8B-B14F-4D97-AF65-F5344CB8AC3E}">
        <p14:creationId xmlns:p14="http://schemas.microsoft.com/office/powerpoint/2010/main" val="213311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14">
                                            <p:txEl>
                                              <p:pRg st="0" end="0"/>
                                            </p:txEl>
                                          </p:spTgt>
                                        </p:tgtEl>
                                      </p:cBhvr>
                                    </p:animEffect>
                                    <p:set>
                                      <p:cBhvr>
                                        <p:cTn id="59" dur="1" fill="hold">
                                          <p:stCondLst>
                                            <p:cond delay="499"/>
                                          </p:stCondLst>
                                        </p:cTn>
                                        <p:tgtEl>
                                          <p:spTgt spid="14">
                                            <p:txEl>
                                              <p:pRg st="0" end="0"/>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4">
                                            <p:txEl>
                                              <p:pRg st="1" end="1"/>
                                            </p:txEl>
                                          </p:spTgt>
                                        </p:tgtEl>
                                      </p:cBhvr>
                                    </p:animEffect>
                                    <p:set>
                                      <p:cBhvr>
                                        <p:cTn id="62" dur="1" fill="hold">
                                          <p:stCondLst>
                                            <p:cond delay="499"/>
                                          </p:stCondLst>
                                        </p:cTn>
                                        <p:tgtEl>
                                          <p:spTgt spid="14">
                                            <p:txEl>
                                              <p:pRg st="1" end="1"/>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4">
                                            <p:bg/>
                                          </p:spTgt>
                                        </p:tgtEl>
                                      </p:cBhvr>
                                    </p:animEffect>
                                    <p:set>
                                      <p:cBhvr>
                                        <p:cTn id="65" dur="1" fill="hold">
                                          <p:stCondLst>
                                            <p:cond delay="499"/>
                                          </p:stCondLst>
                                        </p:cTn>
                                        <p:tgtEl>
                                          <p:spTgt spid="1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4" grpId="1" build="allAtOnce"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 </a:t>
            </a:r>
            <a:r>
              <a:rPr lang="en-AU" dirty="0" smtClean="0">
                <a:latin typeface="Arial Black" panose="020B0A04020102020204" pitchFamily="34" charset="0"/>
              </a:rPr>
              <a:t>Substring matching</a:t>
            </a:r>
            <a:endParaRPr lang="en-AU" dirty="0">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graphicFrame>
        <p:nvGraphicFramePr>
          <p:cNvPr id="13" name="Content Placeholder 3"/>
          <p:cNvGraphicFramePr>
            <a:graphicFrameLocks/>
          </p:cNvGraphicFramePr>
          <p:nvPr>
            <p:extLst>
              <p:ext uri="{D42A27DB-BD31-4B8C-83A1-F6EECF244321}">
                <p14:modId xmlns:p14="http://schemas.microsoft.com/office/powerpoint/2010/main" val="1112049615"/>
              </p:ext>
            </p:extLst>
          </p:nvPr>
        </p:nvGraphicFramePr>
        <p:xfrm>
          <a:off x="457200" y="1219200"/>
          <a:ext cx="1874520" cy="329184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tblGrid>
              <a:tr h="288290">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F</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F</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00B050"/>
                          </a:solidFill>
                        </a:rPr>
                        <a:t>R</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R</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E</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chemeClr val="bg1">
                              <a:lumMod val="65000"/>
                            </a:schemeClr>
                          </a:solidFill>
                        </a:rPr>
                        <a:t>F</a:t>
                      </a:r>
                      <a:endParaRPr lang="en-AU" sz="1800"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smtClean="0">
                          <a:solidFill>
                            <a:srgbClr val="00B050"/>
                          </a:solidFill>
                        </a:rPr>
                        <a:t>E</a:t>
                      </a:r>
                      <a:endParaRPr lang="en-AU" sz="1800" b="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5" name="Rectangle 4"/>
          <p:cNvSpPr/>
          <p:nvPr/>
        </p:nvSpPr>
        <p:spPr>
          <a:xfrm>
            <a:off x="3124200" y="1219200"/>
            <a:ext cx="4572000" cy="923330"/>
          </a:xfrm>
          <a:prstGeom prst="rect">
            <a:avLst/>
          </a:prstGeom>
        </p:spPr>
        <p:txBody>
          <a:bodyPr>
            <a:spAutoFit/>
          </a:bodyPr>
          <a:lstStyle/>
          <a:p>
            <a:pPr marL="285750" indent="-285750">
              <a:buFont typeface="Arial" panose="020B0604020202020204" pitchFamily="34" charset="0"/>
              <a:buChar char="•"/>
            </a:pPr>
            <a:r>
              <a:rPr lang="en-AU" dirty="0" smtClean="0">
                <a:solidFill>
                  <a:srgbClr val="FF0000"/>
                </a:solidFill>
              </a:rPr>
              <a:t>Search ER</a:t>
            </a:r>
          </a:p>
          <a:p>
            <a:pPr marL="285750" indent="-285750">
              <a:buFont typeface="Arial" panose="020B0604020202020204" pitchFamily="34" charset="0"/>
              <a:buChar char="•"/>
            </a:pPr>
            <a:r>
              <a:rPr lang="en-AU" dirty="0" smtClean="0">
                <a:solidFill>
                  <a:srgbClr val="FF0000"/>
                </a:solidFill>
              </a:rPr>
              <a:t>Search RE</a:t>
            </a:r>
          </a:p>
          <a:p>
            <a:pPr marL="285750" indent="-285750">
              <a:buFont typeface="Arial" panose="020B0604020202020204" pitchFamily="34" charset="0"/>
              <a:buChar char="•"/>
            </a:pPr>
            <a:r>
              <a:rPr lang="en-AU" dirty="0" smtClean="0">
                <a:solidFill>
                  <a:srgbClr val="FF0000"/>
                </a:solidFill>
              </a:rPr>
              <a:t>Search FEF </a:t>
            </a:r>
          </a:p>
        </p:txBody>
      </p:sp>
      <p:graphicFrame>
        <p:nvGraphicFramePr>
          <p:cNvPr id="18" name="Content Placeholder 3"/>
          <p:cNvGraphicFramePr>
            <a:graphicFrameLocks/>
          </p:cNvGraphicFramePr>
          <p:nvPr>
            <p:extLst>
              <p:ext uri="{D42A27DB-BD31-4B8C-83A1-F6EECF244321}">
                <p14:modId xmlns:p14="http://schemas.microsoft.com/office/powerpoint/2010/main" val="2451874905"/>
              </p:ext>
            </p:extLst>
          </p:nvPr>
        </p:nvGraphicFramePr>
        <p:xfrm>
          <a:off x="0" y="1219200"/>
          <a:ext cx="596900" cy="3291840"/>
        </p:xfrm>
        <a:graphic>
          <a:graphicData uri="http://schemas.openxmlformats.org/drawingml/2006/table">
            <a:tbl>
              <a:tblPr firstRow="1" bandRow="1">
                <a:tableStyleId>{5C22544A-7EE6-4342-B048-85BDC9FD1C3A}</a:tableStyleId>
              </a:tblPr>
              <a:tblGrid>
                <a:gridCol w="596900"/>
              </a:tblGrid>
              <a:tr h="288290">
                <a:tc>
                  <a:txBody>
                    <a:bodyPr/>
                    <a:lstStyle/>
                    <a:p>
                      <a:pPr algn="ctr"/>
                      <a:r>
                        <a:rPr lang="en-AU" sz="1800" b="0" dirty="0" smtClean="0">
                          <a:solidFill>
                            <a:srgbClr val="FF0000"/>
                          </a:solidFill>
                        </a:rPr>
                        <a:t>1</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2</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3</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4</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5</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6</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7</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8</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88290">
                <a:tc>
                  <a:txBody>
                    <a:bodyPr/>
                    <a:lstStyle/>
                    <a:p>
                      <a:pPr algn="ctr"/>
                      <a:r>
                        <a:rPr lang="en-AU" sz="1800" b="0" dirty="0" smtClean="0">
                          <a:solidFill>
                            <a:srgbClr val="FF0000"/>
                          </a:solidFill>
                        </a:rPr>
                        <a:t>9</a:t>
                      </a:r>
                      <a:endParaRPr lang="en-AU" sz="18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17216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Summary</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FIT2004, S2/2016: Lec-7: Burrows-Wheeler Transform</a:t>
            </a:r>
            <a:endParaRPr lang="en-US"/>
          </a:p>
        </p:txBody>
      </p:sp>
      <p:sp>
        <p:nvSpPr>
          <p:cNvPr id="6" name="Content Placeholder 3"/>
          <p:cNvSpPr txBox="1">
            <a:spLocks noGrp="1"/>
          </p:cNvSpPr>
          <p:nvPr>
            <p:ph sz="quarter" idx="1"/>
          </p:nvPr>
        </p:nvSpPr>
        <p:spPr>
          <a:xfrm>
            <a:off x="301625" y="1066800"/>
            <a:ext cx="8081963" cy="2487613"/>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smtClean="0">
                <a:solidFill>
                  <a:srgbClr val="FF0000"/>
                </a:solidFill>
              </a:rPr>
              <a:t>Take home message</a:t>
            </a:r>
          </a:p>
          <a:p>
            <a:r>
              <a:rPr lang="en-AU" sz="2000" dirty="0" smtClean="0"/>
              <a:t>Burrows-Wheeler Transform is an elegant algorithm that allows efficient and effective compression and substring matching</a:t>
            </a:r>
          </a:p>
          <a:p>
            <a:pPr marL="0" indent="0">
              <a:buNone/>
            </a:pPr>
            <a:endParaRPr lang="en-AU" sz="2000" b="1" dirty="0" smtClean="0">
              <a:solidFill>
                <a:srgbClr val="FF0000"/>
              </a:solidFill>
            </a:endParaRPr>
          </a:p>
          <a:p>
            <a:pPr marL="0" indent="0">
              <a:buNone/>
            </a:pPr>
            <a:r>
              <a:rPr lang="en-AU" sz="2000" b="1" dirty="0" smtClean="0">
                <a:solidFill>
                  <a:srgbClr val="FF0000"/>
                </a:solidFill>
              </a:rPr>
              <a:t>Things to do (this list is not exhaustive)</a:t>
            </a:r>
          </a:p>
          <a:p>
            <a:r>
              <a:rPr lang="en-AU" sz="2000" dirty="0" smtClean="0"/>
              <a:t>Read more about Burrows-Wheeler Transform and understand how and why it works</a:t>
            </a:r>
          </a:p>
          <a:p>
            <a:r>
              <a:rPr lang="en-AU" sz="2000" dirty="0" smtClean="0"/>
              <a:t>Implement it in Python</a:t>
            </a:r>
          </a:p>
          <a:p>
            <a:pPr marL="0" indent="0">
              <a:buNone/>
            </a:pPr>
            <a:endParaRPr lang="en-AU" sz="2000" b="1" dirty="0" smtClean="0">
              <a:solidFill>
                <a:srgbClr val="FF0000"/>
              </a:solidFill>
            </a:endParaRPr>
          </a:p>
          <a:p>
            <a:pPr marL="0" indent="0">
              <a:buNone/>
            </a:pPr>
            <a:r>
              <a:rPr lang="en-AU" sz="2000" b="1" dirty="0" smtClean="0">
                <a:solidFill>
                  <a:srgbClr val="FF0000"/>
                </a:solidFill>
              </a:rPr>
              <a:t>Coming Up Next</a:t>
            </a:r>
          </a:p>
          <a:p>
            <a:r>
              <a:rPr lang="en-AU" sz="2000" dirty="0" smtClean="0"/>
              <a:t>Introduction to Graphs and Path problems on Graphs</a:t>
            </a:r>
          </a:p>
        </p:txBody>
      </p:sp>
    </p:spTree>
    <p:extLst>
      <p:ext uri="{BB962C8B-B14F-4D97-AF65-F5344CB8AC3E}">
        <p14:creationId xmlns:p14="http://schemas.microsoft.com/office/powerpoint/2010/main" val="107958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Announcements</a:t>
            </a:r>
            <a:endParaRPr lang="en-AU" dirty="0">
              <a:latin typeface="Arial Black" panose="020B0A04020102020204" pitchFamily="34" charset="0"/>
            </a:endParaRPr>
          </a:p>
        </p:txBody>
      </p:sp>
      <p:sp>
        <p:nvSpPr>
          <p:cNvPr id="104" name="Content Placeholder 103"/>
          <p:cNvSpPr>
            <a:spLocks noGrp="1"/>
          </p:cNvSpPr>
          <p:nvPr>
            <p:ph sz="quarter" idx="1"/>
          </p:nvPr>
        </p:nvSpPr>
        <p:spPr/>
        <p:txBody>
          <a:bodyPr/>
          <a:lstStyle/>
          <a:p>
            <a:r>
              <a:rPr lang="en-AU" dirty="0" smtClean="0"/>
              <a:t>Assessment week 08 has been released</a:t>
            </a:r>
          </a:p>
          <a:p>
            <a:pPr lvl="1"/>
            <a:r>
              <a:rPr lang="en-AU" dirty="0" smtClean="0"/>
              <a:t>Due: 12-Sep-2016 10:00:00 AM</a:t>
            </a:r>
          </a:p>
          <a:p>
            <a:pPr lvl="1"/>
            <a:r>
              <a:rPr lang="en-AU" dirty="0" smtClean="0"/>
              <a:t>The submissions will be passed through MOSS for plagiarism detection</a:t>
            </a:r>
          </a:p>
          <a:p>
            <a:r>
              <a:rPr lang="en-AU" dirty="0" smtClean="0"/>
              <a:t>Programming Competition: Round 2 started</a:t>
            </a:r>
          </a:p>
          <a:p>
            <a:pPr lvl="1"/>
            <a:r>
              <a:rPr lang="en-AU" dirty="0" smtClean="0"/>
              <a:t>closes in three weeks – 25-Sep-2016 23:59:59</a:t>
            </a:r>
          </a:p>
          <a:p>
            <a:r>
              <a:rPr lang="en-AU" dirty="0" smtClean="0"/>
              <a:t>Round 1: top-3 contestants </a:t>
            </a:r>
          </a:p>
          <a:p>
            <a:pPr lvl="1"/>
            <a:r>
              <a:rPr lang="en-AU" dirty="0" err="1" smtClean="0"/>
              <a:t>Alexxaurus</a:t>
            </a:r>
            <a:r>
              <a:rPr lang="en-AU" dirty="0" smtClean="0"/>
              <a:t>, patra3, wzha246 (tied at 1</a:t>
            </a:r>
            <a:r>
              <a:rPr lang="en-AU" baseline="30000" dirty="0" smtClean="0"/>
              <a:t>st</a:t>
            </a:r>
            <a:r>
              <a:rPr lang="en-AU" dirty="0" smtClean="0"/>
              <a:t> position)</a:t>
            </a:r>
          </a:p>
          <a:p>
            <a:pPr lvl="1"/>
            <a:r>
              <a:rPr lang="en-AU" dirty="0" smtClean="0"/>
              <a:t>certificates to be given in the next week’s lecture</a:t>
            </a:r>
          </a:p>
          <a:p>
            <a:endParaRPr lang="en-AU" dirty="0" smtClean="0"/>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Tree>
    <p:extLst>
      <p:ext uri="{BB962C8B-B14F-4D97-AF65-F5344CB8AC3E}">
        <p14:creationId xmlns:p14="http://schemas.microsoft.com/office/powerpoint/2010/main" val="2520482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Overview</a:t>
            </a:r>
            <a:endParaRPr lang="en-AU" dirty="0">
              <a:latin typeface="Arial Black" panose="020B0A04020102020204" pitchFamily="34" charset="0"/>
            </a:endParaRPr>
          </a:p>
        </p:txBody>
      </p:sp>
      <p:sp>
        <p:nvSpPr>
          <p:cNvPr id="104" name="Content Placeholder 103"/>
          <p:cNvSpPr>
            <a:spLocks noGrp="1"/>
          </p:cNvSpPr>
          <p:nvPr>
            <p:ph sz="quarter" idx="1"/>
          </p:nvPr>
        </p:nvSpPr>
        <p:spPr/>
        <p:txBody>
          <a:bodyPr>
            <a:normAutofit/>
          </a:bodyPr>
          <a:lstStyle/>
          <a:p>
            <a:r>
              <a:rPr lang="en-AU" dirty="0" smtClean="0"/>
              <a:t>Compression Problem</a:t>
            </a:r>
          </a:p>
          <a:p>
            <a:r>
              <a:rPr lang="en-AU" dirty="0" smtClean="0"/>
              <a:t>Compression using Burrows-Wheeler Transform</a:t>
            </a:r>
          </a:p>
          <a:p>
            <a:r>
              <a:rPr lang="en-AU" smtClean="0"/>
              <a:t>Decompression </a:t>
            </a:r>
            <a:endParaRPr lang="en-AU" dirty="0" smtClean="0"/>
          </a:p>
          <a:p>
            <a:r>
              <a:rPr lang="en-AU" dirty="0" smtClean="0"/>
              <a:t>Substring search using Burrows-Wheeler Transform</a:t>
            </a: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Tree>
    <p:extLst>
      <p:ext uri="{BB962C8B-B14F-4D97-AF65-F5344CB8AC3E}">
        <p14:creationId xmlns:p14="http://schemas.microsoft.com/office/powerpoint/2010/main" val="1202843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Compression problem</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219200"/>
            <a:ext cx="8503920" cy="5105400"/>
          </a:xfrm>
        </p:spPr>
        <p:txBody>
          <a:bodyPr>
            <a:normAutofit fontScale="77500" lnSpcReduction="20000"/>
          </a:bodyPr>
          <a:lstStyle/>
          <a:p>
            <a:pPr marL="0" indent="0">
              <a:buNone/>
            </a:pPr>
            <a:r>
              <a:rPr lang="en-AU" dirty="0" smtClean="0"/>
              <a:t>Suppose you have a large sequence of characters (e.g., English text or DNA sequence). How can you compress the data?</a:t>
            </a:r>
          </a:p>
          <a:p>
            <a:pPr marL="0" indent="0">
              <a:buNone/>
            </a:pPr>
            <a:r>
              <a:rPr lang="en-AU" b="1" u="sng" dirty="0" smtClean="0">
                <a:solidFill>
                  <a:srgbClr val="00B050"/>
                </a:solidFill>
              </a:rPr>
              <a:t>Idea:</a:t>
            </a:r>
          </a:p>
          <a:p>
            <a:pPr marL="0" indent="0">
              <a:buNone/>
            </a:pPr>
            <a:r>
              <a:rPr lang="en-AU" dirty="0" smtClean="0">
                <a:solidFill>
                  <a:srgbClr val="FF0000"/>
                </a:solidFill>
              </a:rPr>
              <a:t>Original Text:</a:t>
            </a:r>
            <a:r>
              <a:rPr lang="en-AU" dirty="0" smtClean="0"/>
              <a:t> this is </a:t>
            </a:r>
            <a:r>
              <a:rPr lang="en-AU" dirty="0" err="1" smtClean="0"/>
              <a:t>mississippi’s</a:t>
            </a:r>
            <a:r>
              <a:rPr lang="en-AU" dirty="0" smtClean="0"/>
              <a:t> history. is this </a:t>
            </a:r>
            <a:r>
              <a:rPr lang="en-AU" dirty="0" err="1" smtClean="0"/>
              <a:t>mississippi’s</a:t>
            </a:r>
            <a:r>
              <a:rPr lang="en-AU" dirty="0" smtClean="0"/>
              <a:t> history?</a:t>
            </a:r>
          </a:p>
          <a:p>
            <a:pPr marL="0" indent="0">
              <a:buNone/>
            </a:pPr>
            <a:r>
              <a:rPr lang="en-AU" dirty="0" smtClean="0">
                <a:solidFill>
                  <a:srgbClr val="FF0000"/>
                </a:solidFill>
              </a:rPr>
              <a:t>Modified: </a:t>
            </a:r>
            <a:r>
              <a:rPr lang="en-AU" sz="1800" dirty="0" smtClean="0">
                <a:solidFill>
                  <a:srgbClr val="00B0F0"/>
                </a:solidFill>
              </a:rPr>
              <a:t>(rearrange such that we get many “runs” of the same characters)</a:t>
            </a:r>
            <a:r>
              <a:rPr lang="en-AU" dirty="0" smtClean="0">
                <a:solidFill>
                  <a:srgbClr val="FF0000"/>
                </a:solidFill>
              </a:rPr>
              <a:t> </a:t>
            </a:r>
          </a:p>
          <a:p>
            <a:pPr marL="0" indent="0">
              <a:buNone/>
            </a:pPr>
            <a:r>
              <a:rPr lang="en-AU" dirty="0" smtClean="0">
                <a:solidFill>
                  <a:srgbClr val="00B050"/>
                </a:solidFill>
              </a:rPr>
              <a:t>   </a:t>
            </a:r>
            <a:r>
              <a:rPr lang="en-AU" dirty="0" err="1" smtClean="0">
                <a:solidFill>
                  <a:schemeClr val="tx2">
                    <a:lumMod val="60000"/>
                    <a:lumOff val="40000"/>
                  </a:schemeClr>
                </a:solidFill>
              </a:rPr>
              <a:t>hhhh</a:t>
            </a:r>
            <a:r>
              <a:rPr lang="en-AU" dirty="0" err="1" smtClean="0">
                <a:solidFill>
                  <a:srgbClr val="00B050"/>
                </a:solidFill>
              </a:rPr>
              <a:t>iiii</a:t>
            </a:r>
            <a:r>
              <a:rPr lang="en-AU" dirty="0" err="1" smtClean="0"/>
              <a:t>oo</a:t>
            </a:r>
            <a:r>
              <a:rPr lang="en-AU" dirty="0" err="1" smtClean="0">
                <a:solidFill>
                  <a:srgbClr val="00B050"/>
                </a:solidFill>
              </a:rPr>
              <a:t>iiiiiiiiii</a:t>
            </a:r>
            <a:r>
              <a:rPr lang="en-AU" dirty="0" err="1" smtClean="0">
                <a:solidFill>
                  <a:srgbClr val="00B0F0"/>
                </a:solidFill>
              </a:rPr>
              <a:t>tttt</a:t>
            </a:r>
            <a:r>
              <a:rPr lang="en-AU" dirty="0" err="1" smtClean="0">
                <a:solidFill>
                  <a:srgbClr val="FFC000"/>
                </a:solidFill>
              </a:rPr>
              <a:t>mm</a:t>
            </a:r>
            <a:r>
              <a:rPr lang="en-AU" dirty="0" err="1" smtClean="0">
                <a:solidFill>
                  <a:srgbClr val="00B050"/>
                </a:solidFill>
              </a:rPr>
              <a:t>sssssssssss</a:t>
            </a:r>
            <a:r>
              <a:rPr lang="en-AU" dirty="0" err="1" smtClean="0">
                <a:solidFill>
                  <a:schemeClr val="tx1">
                    <a:lumMod val="95000"/>
                    <a:lumOff val="5000"/>
                  </a:schemeClr>
                </a:solidFill>
              </a:rPr>
              <a:t>rr</a:t>
            </a:r>
            <a:r>
              <a:rPr lang="en-AU" dirty="0" err="1" smtClean="0">
                <a:solidFill>
                  <a:schemeClr val="accent3">
                    <a:lumMod val="75000"/>
                  </a:schemeClr>
                </a:solidFill>
              </a:rPr>
              <a:t>pppp</a:t>
            </a:r>
            <a:r>
              <a:rPr lang="en-AU" dirty="0" err="1" smtClean="0">
                <a:solidFill>
                  <a:schemeClr val="tx2"/>
                </a:solidFill>
              </a:rPr>
              <a:t>yy</a:t>
            </a:r>
            <a:r>
              <a:rPr lang="en-AU" dirty="0" err="1" smtClean="0">
                <a:solidFill>
                  <a:srgbClr val="00B050"/>
                </a:solidFill>
              </a:rPr>
              <a:t>sssss</a:t>
            </a:r>
            <a:r>
              <a:rPr lang="en-AU" dirty="0" smtClean="0">
                <a:solidFill>
                  <a:schemeClr val="tx2"/>
                </a:solidFill>
              </a:rPr>
              <a:t> </a:t>
            </a:r>
            <a:r>
              <a:rPr lang="en-AU" dirty="0" smtClean="0"/>
              <a:t>(text length: 50)</a:t>
            </a:r>
            <a:endParaRPr lang="en-AU" dirty="0"/>
          </a:p>
          <a:p>
            <a:pPr marL="0" indent="0">
              <a:buNone/>
            </a:pPr>
            <a:r>
              <a:rPr lang="en-AU" dirty="0" smtClean="0">
                <a:solidFill>
                  <a:srgbClr val="FF0000"/>
                </a:solidFill>
                <a:sym typeface="Wingdings" panose="05000000000000000000" pitchFamily="2" charset="2"/>
              </a:rPr>
              <a:t>Compressed:</a:t>
            </a:r>
            <a:r>
              <a:rPr lang="en-AU" dirty="0" smtClean="0">
                <a:sym typeface="Wingdings" panose="05000000000000000000" pitchFamily="2" charset="2"/>
              </a:rPr>
              <a:t> </a:t>
            </a:r>
            <a:r>
              <a:rPr lang="en-AU" dirty="0" smtClean="0">
                <a:solidFill>
                  <a:srgbClr val="00B050"/>
                </a:solidFill>
                <a:sym typeface="Wingdings" panose="05000000000000000000" pitchFamily="2" charset="2"/>
              </a:rPr>
              <a:t>4</a:t>
            </a:r>
            <a:r>
              <a:rPr lang="en-AU" dirty="0" smtClean="0">
                <a:sym typeface="Wingdings" panose="05000000000000000000" pitchFamily="2" charset="2"/>
              </a:rPr>
              <a:t>h</a:t>
            </a:r>
            <a:r>
              <a:rPr lang="en-AU" dirty="0" smtClean="0">
                <a:solidFill>
                  <a:srgbClr val="00B050"/>
                </a:solidFill>
                <a:sym typeface="Wingdings" panose="05000000000000000000" pitchFamily="2" charset="2"/>
              </a:rPr>
              <a:t>4</a:t>
            </a:r>
            <a:r>
              <a:rPr lang="en-AU" dirty="0" smtClean="0">
                <a:sym typeface="Wingdings" panose="05000000000000000000" pitchFamily="2" charset="2"/>
              </a:rPr>
              <a:t>i</a:t>
            </a:r>
            <a:r>
              <a:rPr lang="en-AU" dirty="0" smtClean="0">
                <a:solidFill>
                  <a:srgbClr val="00B050"/>
                </a:solidFill>
                <a:sym typeface="Wingdings" panose="05000000000000000000" pitchFamily="2" charset="2"/>
              </a:rPr>
              <a:t>2</a:t>
            </a:r>
            <a:r>
              <a:rPr lang="en-AU" dirty="0" smtClean="0">
                <a:sym typeface="Wingdings" panose="05000000000000000000" pitchFamily="2" charset="2"/>
              </a:rPr>
              <a:t>o</a:t>
            </a:r>
            <a:r>
              <a:rPr lang="en-AU" dirty="0" smtClean="0">
                <a:solidFill>
                  <a:srgbClr val="00B050"/>
                </a:solidFill>
                <a:sym typeface="Wingdings" panose="05000000000000000000" pitchFamily="2" charset="2"/>
              </a:rPr>
              <a:t>10</a:t>
            </a:r>
            <a:r>
              <a:rPr lang="en-AU" dirty="0" smtClean="0">
                <a:sym typeface="Wingdings" panose="05000000000000000000" pitchFamily="2" charset="2"/>
              </a:rPr>
              <a:t>i</a:t>
            </a:r>
            <a:r>
              <a:rPr lang="en-AU" dirty="0" smtClean="0">
                <a:solidFill>
                  <a:srgbClr val="00B050"/>
                </a:solidFill>
                <a:sym typeface="Wingdings" panose="05000000000000000000" pitchFamily="2" charset="2"/>
              </a:rPr>
              <a:t>4</a:t>
            </a:r>
            <a:r>
              <a:rPr lang="en-AU" dirty="0" smtClean="0">
                <a:sym typeface="Wingdings" panose="05000000000000000000" pitchFamily="2" charset="2"/>
              </a:rPr>
              <a:t>t</a:t>
            </a:r>
            <a:r>
              <a:rPr lang="en-AU" dirty="0" smtClean="0">
                <a:solidFill>
                  <a:srgbClr val="00B050"/>
                </a:solidFill>
                <a:sym typeface="Wingdings" panose="05000000000000000000" pitchFamily="2" charset="2"/>
              </a:rPr>
              <a:t>2</a:t>
            </a:r>
            <a:r>
              <a:rPr lang="en-AU" dirty="0" smtClean="0">
                <a:sym typeface="Wingdings" panose="05000000000000000000" pitchFamily="2" charset="2"/>
              </a:rPr>
              <a:t>m</a:t>
            </a:r>
            <a:r>
              <a:rPr lang="en-AU" dirty="0" smtClean="0">
                <a:solidFill>
                  <a:srgbClr val="00B050"/>
                </a:solidFill>
                <a:sym typeface="Wingdings" panose="05000000000000000000" pitchFamily="2" charset="2"/>
              </a:rPr>
              <a:t>11</a:t>
            </a:r>
            <a:r>
              <a:rPr lang="en-AU" dirty="0" smtClean="0">
                <a:sym typeface="Wingdings" panose="05000000000000000000" pitchFamily="2" charset="2"/>
              </a:rPr>
              <a:t>s</a:t>
            </a:r>
            <a:r>
              <a:rPr lang="en-AU" dirty="0" smtClean="0">
                <a:solidFill>
                  <a:srgbClr val="00B050"/>
                </a:solidFill>
                <a:sym typeface="Wingdings" panose="05000000000000000000" pitchFamily="2" charset="2"/>
              </a:rPr>
              <a:t>2</a:t>
            </a:r>
            <a:r>
              <a:rPr lang="en-AU" dirty="0" smtClean="0">
                <a:sym typeface="Wingdings" panose="05000000000000000000" pitchFamily="2" charset="2"/>
              </a:rPr>
              <a:t>r</a:t>
            </a:r>
            <a:r>
              <a:rPr lang="en-AU" dirty="0" smtClean="0">
                <a:solidFill>
                  <a:srgbClr val="00B050"/>
                </a:solidFill>
                <a:sym typeface="Wingdings" panose="05000000000000000000" pitchFamily="2" charset="2"/>
              </a:rPr>
              <a:t>4</a:t>
            </a:r>
            <a:r>
              <a:rPr lang="en-AU" dirty="0" smtClean="0">
                <a:sym typeface="Wingdings" panose="05000000000000000000" pitchFamily="2" charset="2"/>
              </a:rPr>
              <a:t>p</a:t>
            </a:r>
            <a:r>
              <a:rPr lang="en-AU" dirty="0" smtClean="0">
                <a:solidFill>
                  <a:srgbClr val="00B050"/>
                </a:solidFill>
                <a:sym typeface="Wingdings" panose="05000000000000000000" pitchFamily="2" charset="2"/>
              </a:rPr>
              <a:t>2</a:t>
            </a:r>
            <a:r>
              <a:rPr lang="en-AU" dirty="0" smtClean="0">
                <a:sym typeface="Wingdings" panose="05000000000000000000" pitchFamily="2" charset="2"/>
              </a:rPr>
              <a:t>y</a:t>
            </a:r>
            <a:r>
              <a:rPr lang="en-AU" dirty="0" smtClean="0">
                <a:solidFill>
                  <a:srgbClr val="00B050"/>
                </a:solidFill>
                <a:sym typeface="Wingdings" panose="05000000000000000000" pitchFamily="2" charset="2"/>
              </a:rPr>
              <a:t>5</a:t>
            </a:r>
            <a:r>
              <a:rPr lang="en-AU" dirty="0" smtClean="0">
                <a:sym typeface="Wingdings" panose="05000000000000000000" pitchFamily="2" charset="2"/>
              </a:rPr>
              <a:t>s   (compressed length: 24)</a:t>
            </a:r>
          </a:p>
          <a:p>
            <a:pPr marL="0" indent="0">
              <a:buNone/>
            </a:pPr>
            <a:endParaRPr lang="en-AU" dirty="0" smtClean="0">
              <a:sym typeface="Wingdings" panose="05000000000000000000" pitchFamily="2" charset="2"/>
            </a:endParaRPr>
          </a:p>
          <a:p>
            <a:r>
              <a:rPr lang="en-AU" dirty="0" smtClean="0">
                <a:sym typeface="Wingdings" panose="05000000000000000000" pitchFamily="2" charset="2"/>
              </a:rPr>
              <a:t>Sorting the text provides </a:t>
            </a:r>
            <a:r>
              <a:rPr lang="en-AU" dirty="0" smtClean="0">
                <a:solidFill>
                  <a:srgbClr val="00B0F0"/>
                </a:solidFill>
                <a:sym typeface="Wingdings" panose="05000000000000000000" pitchFamily="2" charset="2"/>
              </a:rPr>
              <a:t>“runs” </a:t>
            </a:r>
            <a:r>
              <a:rPr lang="en-AU" dirty="0" smtClean="0">
                <a:sym typeface="Wingdings" panose="05000000000000000000" pitchFamily="2" charset="2"/>
              </a:rPr>
              <a:t>of maximal lengths.</a:t>
            </a:r>
          </a:p>
          <a:p>
            <a:r>
              <a:rPr lang="en-AU" dirty="0" smtClean="0">
                <a:sym typeface="Wingdings" panose="05000000000000000000" pitchFamily="2" charset="2"/>
              </a:rPr>
              <a:t>However, sorting is not a good solution! We must be able to recover the original text from the compressed data, i.e., decompression.</a:t>
            </a:r>
          </a:p>
          <a:p>
            <a:r>
              <a:rPr lang="en-AU" dirty="0" smtClean="0">
                <a:sym typeface="Wingdings" panose="05000000000000000000" pitchFamily="2" charset="2"/>
              </a:rPr>
              <a:t>So, the question is how to modify the original text such that there are many “runs” of the characters (to effectively compress the data) and the original text can be recovered from the decompressed data.</a:t>
            </a:r>
          </a:p>
          <a:p>
            <a:r>
              <a:rPr lang="en-AU" dirty="0" smtClean="0">
                <a:solidFill>
                  <a:srgbClr val="00B0F0"/>
                </a:solidFill>
                <a:sym typeface="Wingdings" panose="05000000000000000000" pitchFamily="2" charset="2"/>
              </a:rPr>
              <a:t>Burrows-Wheeler Transform!</a:t>
            </a:r>
            <a:r>
              <a:rPr lang="en-AU" dirty="0" smtClean="0">
                <a:sym typeface="Wingdings" panose="05000000000000000000" pitchFamily="2" charset="2"/>
              </a:rPr>
              <a:t> Used in bzip2.</a:t>
            </a:r>
          </a:p>
          <a:p>
            <a:pPr marL="0" indent="0">
              <a:buNone/>
            </a:pPr>
            <a:endParaRPr lang="en-AU" dirty="0" smtClean="0"/>
          </a:p>
          <a:p>
            <a:pPr marL="0" indent="0">
              <a:buNone/>
            </a:pPr>
            <a:endParaRPr lang="en-AU" dirty="0" smtClean="0"/>
          </a:p>
          <a:p>
            <a:pPr marL="0" indent="0">
              <a:buNone/>
            </a:pPr>
            <a:endParaRPr lang="en-AU" dirty="0" smtClean="0"/>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Tree>
    <p:extLst>
      <p:ext uri="{BB962C8B-B14F-4D97-AF65-F5344CB8AC3E}">
        <p14:creationId xmlns:p14="http://schemas.microsoft.com/office/powerpoint/2010/main" val="38069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Burrows-Wheeler Transform</a:t>
            </a:r>
            <a:endParaRPr lang="en-AU" dirty="0">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
        <p:nvSpPr>
          <p:cNvPr id="6" name="Rectangle 5"/>
          <p:cNvSpPr/>
          <p:nvPr/>
        </p:nvSpPr>
        <p:spPr>
          <a:xfrm rot="4790390">
            <a:off x="4743449" y="1809751"/>
            <a:ext cx="3581401" cy="3619500"/>
          </a:xfrm>
          <a:prstGeom prst="rect">
            <a:avLst/>
          </a:prstGeom>
          <a:noFill/>
        </p:spPr>
        <p:txBody>
          <a:bodyPr wrap="none" lIns="91440" tIns="45720" rIns="91440" bIns="45720">
            <a:prstTxWarp prst="textCircle">
              <a:avLst/>
            </a:prstTxWarp>
            <a:spAutoFit/>
          </a:bodyPr>
          <a:lstStyle/>
          <a:p>
            <a:pPr algn="ctr"/>
            <a:r>
              <a:rPr lang="en-AU"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I   S   </a:t>
            </a:r>
            <a:r>
              <a:rPr lang="en-AU" sz="5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S   </a:t>
            </a:r>
            <a:r>
              <a:rPr lang="en-AU" sz="5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P   </a:t>
            </a:r>
            <a:r>
              <a:rPr lang="en-AU" sz="5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AU"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  </a:t>
            </a:r>
            <a:endPar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0" name="Curved Down Arrow 29"/>
          <p:cNvSpPr/>
          <p:nvPr/>
        </p:nvSpPr>
        <p:spPr>
          <a:xfrm rot="5630087">
            <a:off x="5586619" y="2924249"/>
            <a:ext cx="3048000" cy="1524000"/>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nvGrpSpPr>
          <p:cNvPr id="1110" name="Group 1109"/>
          <p:cNvGrpSpPr/>
          <p:nvPr/>
        </p:nvGrpSpPr>
        <p:grpSpPr>
          <a:xfrm>
            <a:off x="574675" y="1395412"/>
            <a:ext cx="3262313" cy="307975"/>
            <a:chOff x="574675" y="1395412"/>
            <a:chExt cx="3262313" cy="307975"/>
          </a:xfrm>
        </p:grpSpPr>
        <p:sp>
          <p:nvSpPr>
            <p:cNvPr id="35" name="Rectangle 7"/>
            <p:cNvSpPr>
              <a:spLocks noChangeArrowheads="1"/>
            </p:cNvSpPr>
            <p:nvPr/>
          </p:nvSpPr>
          <p:spPr bwMode="auto">
            <a:xfrm>
              <a:off x="574675" y="1395412"/>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 name="Rectangle 8"/>
            <p:cNvSpPr>
              <a:spLocks noChangeArrowheads="1"/>
            </p:cNvSpPr>
            <p:nvPr/>
          </p:nvSpPr>
          <p:spPr bwMode="auto">
            <a:xfrm>
              <a:off x="91122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 name="Rectangle 9"/>
            <p:cNvSpPr>
              <a:spLocks noChangeArrowheads="1"/>
            </p:cNvSpPr>
            <p:nvPr/>
          </p:nvSpPr>
          <p:spPr bwMode="auto">
            <a:xfrm>
              <a:off x="11398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10"/>
            <p:cNvSpPr>
              <a:spLocks noChangeArrowheads="1"/>
            </p:cNvSpPr>
            <p:nvPr/>
          </p:nvSpPr>
          <p:spPr bwMode="auto">
            <a:xfrm>
              <a:off x="14128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11"/>
            <p:cNvSpPr>
              <a:spLocks noChangeArrowheads="1"/>
            </p:cNvSpPr>
            <p:nvPr/>
          </p:nvSpPr>
          <p:spPr bwMode="auto">
            <a:xfrm>
              <a:off x="173037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12"/>
            <p:cNvSpPr>
              <a:spLocks noChangeArrowheads="1"/>
            </p:cNvSpPr>
            <p:nvPr/>
          </p:nvSpPr>
          <p:spPr bwMode="auto">
            <a:xfrm>
              <a:off x="19589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13"/>
            <p:cNvSpPr>
              <a:spLocks noChangeArrowheads="1"/>
            </p:cNvSpPr>
            <p:nvPr/>
          </p:nvSpPr>
          <p:spPr bwMode="auto">
            <a:xfrm>
              <a:off x="22320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14"/>
            <p:cNvSpPr>
              <a:spLocks noChangeArrowheads="1"/>
            </p:cNvSpPr>
            <p:nvPr/>
          </p:nvSpPr>
          <p:spPr bwMode="auto">
            <a:xfrm>
              <a:off x="254952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15"/>
            <p:cNvSpPr>
              <a:spLocks noChangeArrowheads="1"/>
            </p:cNvSpPr>
            <p:nvPr/>
          </p:nvSpPr>
          <p:spPr bwMode="auto">
            <a:xfrm>
              <a:off x="27781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16"/>
            <p:cNvSpPr>
              <a:spLocks noChangeArrowheads="1"/>
            </p:cNvSpPr>
            <p:nvPr/>
          </p:nvSpPr>
          <p:spPr bwMode="auto">
            <a:xfrm>
              <a:off x="30511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17"/>
            <p:cNvSpPr>
              <a:spLocks noChangeArrowheads="1"/>
            </p:cNvSpPr>
            <p:nvPr/>
          </p:nvSpPr>
          <p:spPr bwMode="auto">
            <a:xfrm>
              <a:off x="336867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18"/>
            <p:cNvSpPr>
              <a:spLocks noChangeArrowheads="1"/>
            </p:cNvSpPr>
            <p:nvPr/>
          </p:nvSpPr>
          <p:spPr bwMode="auto">
            <a:xfrm>
              <a:off x="3609975" y="1395412"/>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111" name="Group 1110"/>
          <p:cNvGrpSpPr/>
          <p:nvPr/>
        </p:nvGrpSpPr>
        <p:grpSpPr>
          <a:xfrm>
            <a:off x="606425" y="1768475"/>
            <a:ext cx="3200400" cy="307975"/>
            <a:chOff x="606425" y="1768475"/>
            <a:chExt cx="3200400" cy="307975"/>
          </a:xfrm>
        </p:grpSpPr>
        <p:sp>
          <p:nvSpPr>
            <p:cNvPr id="47" name="Rectangle 19"/>
            <p:cNvSpPr>
              <a:spLocks noChangeArrowheads="1"/>
            </p:cNvSpPr>
            <p:nvPr/>
          </p:nvSpPr>
          <p:spPr bwMode="auto">
            <a:xfrm>
              <a:off x="606425" y="17684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 name="Rectangle 20"/>
            <p:cNvSpPr>
              <a:spLocks noChangeArrowheads="1"/>
            </p:cNvSpPr>
            <p:nvPr/>
          </p:nvSpPr>
          <p:spPr bwMode="auto">
            <a:xfrm>
              <a:off x="847725" y="17684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 name="Rectangle 21"/>
            <p:cNvSpPr>
              <a:spLocks noChangeArrowheads="1"/>
            </p:cNvSpPr>
            <p:nvPr/>
          </p:nvSpPr>
          <p:spPr bwMode="auto">
            <a:xfrm>
              <a:off x="118427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 name="Rectangle 22"/>
            <p:cNvSpPr>
              <a:spLocks noChangeArrowheads="1"/>
            </p:cNvSpPr>
            <p:nvPr/>
          </p:nvSpPr>
          <p:spPr bwMode="auto">
            <a:xfrm>
              <a:off x="14128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 name="Rectangle 23"/>
            <p:cNvSpPr>
              <a:spLocks noChangeArrowheads="1"/>
            </p:cNvSpPr>
            <p:nvPr/>
          </p:nvSpPr>
          <p:spPr bwMode="auto">
            <a:xfrm>
              <a:off x="16859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Rectangle 24"/>
            <p:cNvSpPr>
              <a:spLocks noChangeArrowheads="1"/>
            </p:cNvSpPr>
            <p:nvPr/>
          </p:nvSpPr>
          <p:spPr bwMode="auto">
            <a:xfrm>
              <a:off x="200342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 name="Rectangle 25"/>
            <p:cNvSpPr>
              <a:spLocks noChangeArrowheads="1"/>
            </p:cNvSpPr>
            <p:nvPr/>
          </p:nvSpPr>
          <p:spPr bwMode="auto">
            <a:xfrm>
              <a:off x="22320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Rectangle 26"/>
            <p:cNvSpPr>
              <a:spLocks noChangeArrowheads="1"/>
            </p:cNvSpPr>
            <p:nvPr/>
          </p:nvSpPr>
          <p:spPr bwMode="auto">
            <a:xfrm>
              <a:off x="25050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 name="Rectangle 27"/>
            <p:cNvSpPr>
              <a:spLocks noChangeArrowheads="1"/>
            </p:cNvSpPr>
            <p:nvPr/>
          </p:nvSpPr>
          <p:spPr bwMode="auto">
            <a:xfrm>
              <a:off x="282257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28"/>
            <p:cNvSpPr>
              <a:spLocks noChangeArrowheads="1"/>
            </p:cNvSpPr>
            <p:nvPr/>
          </p:nvSpPr>
          <p:spPr bwMode="auto">
            <a:xfrm>
              <a:off x="30511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29"/>
            <p:cNvSpPr>
              <a:spLocks noChangeArrowheads="1"/>
            </p:cNvSpPr>
            <p:nvPr/>
          </p:nvSpPr>
          <p:spPr bwMode="auto">
            <a:xfrm>
              <a:off x="33242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30"/>
            <p:cNvSpPr>
              <a:spLocks noChangeArrowheads="1"/>
            </p:cNvSpPr>
            <p:nvPr/>
          </p:nvSpPr>
          <p:spPr bwMode="auto">
            <a:xfrm>
              <a:off x="364172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112" name="Group 1111"/>
          <p:cNvGrpSpPr/>
          <p:nvPr/>
        </p:nvGrpSpPr>
        <p:grpSpPr>
          <a:xfrm>
            <a:off x="638175" y="2136775"/>
            <a:ext cx="3211513" cy="307975"/>
            <a:chOff x="638175" y="2136775"/>
            <a:chExt cx="3211513" cy="307975"/>
          </a:xfrm>
        </p:grpSpPr>
        <p:sp>
          <p:nvSpPr>
            <p:cNvPr id="59" name="Rectangle 31"/>
            <p:cNvSpPr>
              <a:spLocks noChangeArrowheads="1"/>
            </p:cNvSpPr>
            <p:nvPr/>
          </p:nvSpPr>
          <p:spPr bwMode="auto">
            <a:xfrm>
              <a:off x="63817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0" name="Rectangle 32"/>
            <p:cNvSpPr>
              <a:spLocks noChangeArrowheads="1"/>
            </p:cNvSpPr>
            <p:nvPr/>
          </p:nvSpPr>
          <p:spPr bwMode="auto">
            <a:xfrm>
              <a:off x="879475" y="21367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33"/>
            <p:cNvSpPr>
              <a:spLocks noChangeArrowheads="1"/>
            </p:cNvSpPr>
            <p:nvPr/>
          </p:nvSpPr>
          <p:spPr bwMode="auto">
            <a:xfrm>
              <a:off x="1120775" y="21367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 name="Rectangle 34"/>
            <p:cNvSpPr>
              <a:spLocks noChangeArrowheads="1"/>
            </p:cNvSpPr>
            <p:nvPr/>
          </p:nvSpPr>
          <p:spPr bwMode="auto">
            <a:xfrm>
              <a:off x="145732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 name="Rectangle 35"/>
            <p:cNvSpPr>
              <a:spLocks noChangeArrowheads="1"/>
            </p:cNvSpPr>
            <p:nvPr/>
          </p:nvSpPr>
          <p:spPr bwMode="auto">
            <a:xfrm>
              <a:off x="16859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 name="Rectangle 36"/>
            <p:cNvSpPr>
              <a:spLocks noChangeArrowheads="1"/>
            </p:cNvSpPr>
            <p:nvPr/>
          </p:nvSpPr>
          <p:spPr bwMode="auto">
            <a:xfrm>
              <a:off x="19589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 name="Rectangle 37"/>
            <p:cNvSpPr>
              <a:spLocks noChangeArrowheads="1"/>
            </p:cNvSpPr>
            <p:nvPr/>
          </p:nvSpPr>
          <p:spPr bwMode="auto">
            <a:xfrm>
              <a:off x="227647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8" name="Rectangle 38"/>
            <p:cNvSpPr>
              <a:spLocks noChangeArrowheads="1"/>
            </p:cNvSpPr>
            <p:nvPr/>
          </p:nvSpPr>
          <p:spPr bwMode="auto">
            <a:xfrm>
              <a:off x="25050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9" name="Rectangle 39"/>
            <p:cNvSpPr>
              <a:spLocks noChangeArrowheads="1"/>
            </p:cNvSpPr>
            <p:nvPr/>
          </p:nvSpPr>
          <p:spPr bwMode="auto">
            <a:xfrm>
              <a:off x="27781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0" name="Rectangle 40"/>
            <p:cNvSpPr>
              <a:spLocks noChangeArrowheads="1"/>
            </p:cNvSpPr>
            <p:nvPr/>
          </p:nvSpPr>
          <p:spPr bwMode="auto">
            <a:xfrm>
              <a:off x="309562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1" name="Rectangle 41"/>
            <p:cNvSpPr>
              <a:spLocks noChangeArrowheads="1"/>
            </p:cNvSpPr>
            <p:nvPr/>
          </p:nvSpPr>
          <p:spPr bwMode="auto">
            <a:xfrm>
              <a:off x="33242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 name="Rectangle 42"/>
            <p:cNvSpPr>
              <a:spLocks noChangeArrowheads="1"/>
            </p:cNvSpPr>
            <p:nvPr/>
          </p:nvSpPr>
          <p:spPr bwMode="auto">
            <a:xfrm>
              <a:off x="35972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113" name="Group 1112"/>
          <p:cNvGrpSpPr/>
          <p:nvPr/>
        </p:nvGrpSpPr>
        <p:grpSpPr>
          <a:xfrm>
            <a:off x="593725" y="2509837"/>
            <a:ext cx="3255963" cy="307975"/>
            <a:chOff x="593725" y="2509837"/>
            <a:chExt cx="3255963" cy="307975"/>
          </a:xfrm>
        </p:grpSpPr>
        <p:sp>
          <p:nvSpPr>
            <p:cNvPr id="103" name="Rectangle 43"/>
            <p:cNvSpPr>
              <a:spLocks noChangeArrowheads="1"/>
            </p:cNvSpPr>
            <p:nvPr/>
          </p:nvSpPr>
          <p:spPr bwMode="auto">
            <a:xfrm>
              <a:off x="5937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 name="Rectangle 44"/>
            <p:cNvSpPr>
              <a:spLocks noChangeArrowheads="1"/>
            </p:cNvSpPr>
            <p:nvPr/>
          </p:nvSpPr>
          <p:spPr bwMode="auto">
            <a:xfrm>
              <a:off x="91122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 name="Rectangle 45"/>
            <p:cNvSpPr>
              <a:spLocks noChangeArrowheads="1"/>
            </p:cNvSpPr>
            <p:nvPr/>
          </p:nvSpPr>
          <p:spPr bwMode="auto">
            <a:xfrm>
              <a:off x="1152525" y="25098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 name="Rectangle 46"/>
            <p:cNvSpPr>
              <a:spLocks noChangeArrowheads="1"/>
            </p:cNvSpPr>
            <p:nvPr/>
          </p:nvSpPr>
          <p:spPr bwMode="auto">
            <a:xfrm>
              <a:off x="1393825" y="25098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 name="Rectangle 47"/>
            <p:cNvSpPr>
              <a:spLocks noChangeArrowheads="1"/>
            </p:cNvSpPr>
            <p:nvPr/>
          </p:nvSpPr>
          <p:spPr bwMode="auto">
            <a:xfrm>
              <a:off x="173037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 name="Rectangle 48"/>
            <p:cNvSpPr>
              <a:spLocks noChangeArrowheads="1"/>
            </p:cNvSpPr>
            <p:nvPr/>
          </p:nvSpPr>
          <p:spPr bwMode="auto">
            <a:xfrm>
              <a:off x="19589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 name="Rectangle 49"/>
            <p:cNvSpPr>
              <a:spLocks noChangeArrowheads="1"/>
            </p:cNvSpPr>
            <p:nvPr/>
          </p:nvSpPr>
          <p:spPr bwMode="auto">
            <a:xfrm>
              <a:off x="22320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 name="Rectangle 50"/>
            <p:cNvSpPr>
              <a:spLocks noChangeArrowheads="1"/>
            </p:cNvSpPr>
            <p:nvPr/>
          </p:nvSpPr>
          <p:spPr bwMode="auto">
            <a:xfrm>
              <a:off x="254952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 name="Rectangle 51"/>
            <p:cNvSpPr>
              <a:spLocks noChangeArrowheads="1"/>
            </p:cNvSpPr>
            <p:nvPr/>
          </p:nvSpPr>
          <p:spPr bwMode="auto">
            <a:xfrm>
              <a:off x="27781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 name="Rectangle 52"/>
            <p:cNvSpPr>
              <a:spLocks noChangeArrowheads="1"/>
            </p:cNvSpPr>
            <p:nvPr/>
          </p:nvSpPr>
          <p:spPr bwMode="auto">
            <a:xfrm>
              <a:off x="30511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 name="Rectangle 53"/>
            <p:cNvSpPr>
              <a:spLocks noChangeArrowheads="1"/>
            </p:cNvSpPr>
            <p:nvPr/>
          </p:nvSpPr>
          <p:spPr bwMode="auto">
            <a:xfrm>
              <a:off x="336867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 name="Rectangle 54"/>
            <p:cNvSpPr>
              <a:spLocks noChangeArrowheads="1"/>
            </p:cNvSpPr>
            <p:nvPr/>
          </p:nvSpPr>
          <p:spPr bwMode="auto">
            <a:xfrm>
              <a:off x="35972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114" name="Group 1113"/>
          <p:cNvGrpSpPr/>
          <p:nvPr/>
        </p:nvGrpSpPr>
        <p:grpSpPr>
          <a:xfrm>
            <a:off x="593725" y="2879725"/>
            <a:ext cx="3213100" cy="307975"/>
            <a:chOff x="593725" y="2879725"/>
            <a:chExt cx="3213100" cy="307975"/>
          </a:xfrm>
        </p:grpSpPr>
        <p:sp>
          <p:nvSpPr>
            <p:cNvPr id="116" name="Rectangle 55"/>
            <p:cNvSpPr>
              <a:spLocks noChangeArrowheads="1"/>
            </p:cNvSpPr>
            <p:nvPr/>
          </p:nvSpPr>
          <p:spPr bwMode="auto">
            <a:xfrm>
              <a:off x="5937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 name="Rectangle 56"/>
            <p:cNvSpPr>
              <a:spLocks noChangeArrowheads="1"/>
            </p:cNvSpPr>
            <p:nvPr/>
          </p:nvSpPr>
          <p:spPr bwMode="auto">
            <a:xfrm>
              <a:off x="8667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 name="Rectangle 57"/>
            <p:cNvSpPr>
              <a:spLocks noChangeArrowheads="1"/>
            </p:cNvSpPr>
            <p:nvPr/>
          </p:nvSpPr>
          <p:spPr bwMode="auto">
            <a:xfrm>
              <a:off x="118427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 name="Rectangle 58"/>
            <p:cNvSpPr>
              <a:spLocks noChangeArrowheads="1"/>
            </p:cNvSpPr>
            <p:nvPr/>
          </p:nvSpPr>
          <p:spPr bwMode="auto">
            <a:xfrm>
              <a:off x="1425575" y="287972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0" name="Rectangle 59"/>
            <p:cNvSpPr>
              <a:spLocks noChangeArrowheads="1"/>
            </p:cNvSpPr>
            <p:nvPr/>
          </p:nvSpPr>
          <p:spPr bwMode="auto">
            <a:xfrm>
              <a:off x="1666875" y="287972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 name="Rectangle 60"/>
            <p:cNvSpPr>
              <a:spLocks noChangeArrowheads="1"/>
            </p:cNvSpPr>
            <p:nvPr/>
          </p:nvSpPr>
          <p:spPr bwMode="auto">
            <a:xfrm>
              <a:off x="200342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 name="Rectangle 61"/>
            <p:cNvSpPr>
              <a:spLocks noChangeArrowheads="1"/>
            </p:cNvSpPr>
            <p:nvPr/>
          </p:nvSpPr>
          <p:spPr bwMode="auto">
            <a:xfrm>
              <a:off x="22320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 name="Rectangle 62"/>
            <p:cNvSpPr>
              <a:spLocks noChangeArrowheads="1"/>
            </p:cNvSpPr>
            <p:nvPr/>
          </p:nvSpPr>
          <p:spPr bwMode="auto">
            <a:xfrm>
              <a:off x="25050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 name="Rectangle 63"/>
            <p:cNvSpPr>
              <a:spLocks noChangeArrowheads="1"/>
            </p:cNvSpPr>
            <p:nvPr/>
          </p:nvSpPr>
          <p:spPr bwMode="auto">
            <a:xfrm>
              <a:off x="282257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 name="Rectangle 64"/>
            <p:cNvSpPr>
              <a:spLocks noChangeArrowheads="1"/>
            </p:cNvSpPr>
            <p:nvPr/>
          </p:nvSpPr>
          <p:spPr bwMode="auto">
            <a:xfrm>
              <a:off x="30511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 name="Rectangle 65"/>
            <p:cNvSpPr>
              <a:spLocks noChangeArrowheads="1"/>
            </p:cNvSpPr>
            <p:nvPr/>
          </p:nvSpPr>
          <p:spPr bwMode="auto">
            <a:xfrm>
              <a:off x="33242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 name="Rectangle 66"/>
            <p:cNvSpPr>
              <a:spLocks noChangeArrowheads="1"/>
            </p:cNvSpPr>
            <p:nvPr/>
          </p:nvSpPr>
          <p:spPr bwMode="auto">
            <a:xfrm>
              <a:off x="364172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116" name="Group 1115"/>
          <p:cNvGrpSpPr/>
          <p:nvPr/>
        </p:nvGrpSpPr>
        <p:grpSpPr>
          <a:xfrm>
            <a:off x="593725" y="3249612"/>
            <a:ext cx="3275013" cy="2533650"/>
            <a:chOff x="593725" y="3249612"/>
            <a:chExt cx="3275013" cy="2533650"/>
          </a:xfrm>
        </p:grpSpPr>
        <p:sp>
          <p:nvSpPr>
            <p:cNvPr id="1024" name="Rectangle 67"/>
            <p:cNvSpPr>
              <a:spLocks noChangeArrowheads="1"/>
            </p:cNvSpPr>
            <p:nvPr/>
          </p:nvSpPr>
          <p:spPr bwMode="auto">
            <a:xfrm>
              <a:off x="63817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5" name="Rectangle 68"/>
            <p:cNvSpPr>
              <a:spLocks noChangeArrowheads="1"/>
            </p:cNvSpPr>
            <p:nvPr/>
          </p:nvSpPr>
          <p:spPr bwMode="auto">
            <a:xfrm>
              <a:off x="8667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69"/>
            <p:cNvSpPr>
              <a:spLocks noChangeArrowheads="1"/>
            </p:cNvSpPr>
            <p:nvPr/>
          </p:nvSpPr>
          <p:spPr bwMode="auto">
            <a:xfrm>
              <a:off x="11398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70"/>
            <p:cNvSpPr>
              <a:spLocks noChangeArrowheads="1"/>
            </p:cNvSpPr>
            <p:nvPr/>
          </p:nvSpPr>
          <p:spPr bwMode="auto">
            <a:xfrm>
              <a:off x="145732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71"/>
            <p:cNvSpPr>
              <a:spLocks noChangeArrowheads="1"/>
            </p:cNvSpPr>
            <p:nvPr/>
          </p:nvSpPr>
          <p:spPr bwMode="auto">
            <a:xfrm>
              <a:off x="1698625" y="3249612"/>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2"/>
            <p:cNvSpPr>
              <a:spLocks noChangeArrowheads="1"/>
            </p:cNvSpPr>
            <p:nvPr/>
          </p:nvSpPr>
          <p:spPr bwMode="auto">
            <a:xfrm>
              <a:off x="1939925" y="3249612"/>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73"/>
            <p:cNvSpPr>
              <a:spLocks noChangeArrowheads="1"/>
            </p:cNvSpPr>
            <p:nvPr/>
          </p:nvSpPr>
          <p:spPr bwMode="auto">
            <a:xfrm>
              <a:off x="227647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74"/>
            <p:cNvSpPr>
              <a:spLocks noChangeArrowheads="1"/>
            </p:cNvSpPr>
            <p:nvPr/>
          </p:nvSpPr>
          <p:spPr bwMode="auto">
            <a:xfrm>
              <a:off x="25050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75"/>
            <p:cNvSpPr>
              <a:spLocks noChangeArrowheads="1"/>
            </p:cNvSpPr>
            <p:nvPr/>
          </p:nvSpPr>
          <p:spPr bwMode="auto">
            <a:xfrm>
              <a:off x="27781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76"/>
            <p:cNvSpPr>
              <a:spLocks noChangeArrowheads="1"/>
            </p:cNvSpPr>
            <p:nvPr/>
          </p:nvSpPr>
          <p:spPr bwMode="auto">
            <a:xfrm>
              <a:off x="309562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Rectangle 77"/>
            <p:cNvSpPr>
              <a:spLocks noChangeArrowheads="1"/>
            </p:cNvSpPr>
            <p:nvPr/>
          </p:nvSpPr>
          <p:spPr bwMode="auto">
            <a:xfrm>
              <a:off x="33242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78"/>
            <p:cNvSpPr>
              <a:spLocks noChangeArrowheads="1"/>
            </p:cNvSpPr>
            <p:nvPr/>
          </p:nvSpPr>
          <p:spPr bwMode="auto">
            <a:xfrm>
              <a:off x="35972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79"/>
            <p:cNvSpPr>
              <a:spLocks noChangeArrowheads="1"/>
            </p:cNvSpPr>
            <p:nvPr/>
          </p:nvSpPr>
          <p:spPr bwMode="auto">
            <a:xfrm>
              <a:off x="5937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80"/>
            <p:cNvSpPr>
              <a:spLocks noChangeArrowheads="1"/>
            </p:cNvSpPr>
            <p:nvPr/>
          </p:nvSpPr>
          <p:spPr bwMode="auto">
            <a:xfrm>
              <a:off x="91122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81"/>
            <p:cNvSpPr>
              <a:spLocks noChangeArrowheads="1"/>
            </p:cNvSpPr>
            <p:nvPr/>
          </p:nvSpPr>
          <p:spPr bwMode="auto">
            <a:xfrm>
              <a:off x="11398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82"/>
            <p:cNvSpPr>
              <a:spLocks noChangeArrowheads="1"/>
            </p:cNvSpPr>
            <p:nvPr/>
          </p:nvSpPr>
          <p:spPr bwMode="auto">
            <a:xfrm>
              <a:off x="14128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83"/>
            <p:cNvSpPr>
              <a:spLocks noChangeArrowheads="1"/>
            </p:cNvSpPr>
            <p:nvPr/>
          </p:nvSpPr>
          <p:spPr bwMode="auto">
            <a:xfrm>
              <a:off x="173037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3" name="Rectangle 84"/>
            <p:cNvSpPr>
              <a:spLocks noChangeArrowheads="1"/>
            </p:cNvSpPr>
            <p:nvPr/>
          </p:nvSpPr>
          <p:spPr bwMode="auto">
            <a:xfrm>
              <a:off x="1971675" y="3622675"/>
              <a:ext cx="2270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Rectangle 85"/>
            <p:cNvSpPr>
              <a:spLocks noChangeArrowheads="1"/>
            </p:cNvSpPr>
            <p:nvPr/>
          </p:nvSpPr>
          <p:spPr bwMode="auto">
            <a:xfrm>
              <a:off x="2212975" y="3622675"/>
              <a:ext cx="2905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5" name="Rectangle 86"/>
            <p:cNvSpPr>
              <a:spLocks noChangeArrowheads="1"/>
            </p:cNvSpPr>
            <p:nvPr/>
          </p:nvSpPr>
          <p:spPr bwMode="auto">
            <a:xfrm>
              <a:off x="254952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87"/>
            <p:cNvSpPr>
              <a:spLocks noChangeArrowheads="1"/>
            </p:cNvSpPr>
            <p:nvPr/>
          </p:nvSpPr>
          <p:spPr bwMode="auto">
            <a:xfrm>
              <a:off x="27781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7" name="Rectangle 88"/>
            <p:cNvSpPr>
              <a:spLocks noChangeArrowheads="1"/>
            </p:cNvSpPr>
            <p:nvPr/>
          </p:nvSpPr>
          <p:spPr bwMode="auto">
            <a:xfrm>
              <a:off x="30511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8" name="Rectangle 89"/>
            <p:cNvSpPr>
              <a:spLocks noChangeArrowheads="1"/>
            </p:cNvSpPr>
            <p:nvPr/>
          </p:nvSpPr>
          <p:spPr bwMode="auto">
            <a:xfrm>
              <a:off x="336867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9" name="Rectangle 90"/>
            <p:cNvSpPr>
              <a:spLocks noChangeArrowheads="1"/>
            </p:cNvSpPr>
            <p:nvPr/>
          </p:nvSpPr>
          <p:spPr bwMode="auto">
            <a:xfrm>
              <a:off x="35972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0" name="Rectangle 91"/>
            <p:cNvSpPr>
              <a:spLocks noChangeArrowheads="1"/>
            </p:cNvSpPr>
            <p:nvPr/>
          </p:nvSpPr>
          <p:spPr bwMode="auto">
            <a:xfrm>
              <a:off x="5937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1" name="Rectangle 92"/>
            <p:cNvSpPr>
              <a:spLocks noChangeArrowheads="1"/>
            </p:cNvSpPr>
            <p:nvPr/>
          </p:nvSpPr>
          <p:spPr bwMode="auto">
            <a:xfrm>
              <a:off x="8667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2" name="Rectangle 93"/>
            <p:cNvSpPr>
              <a:spLocks noChangeArrowheads="1"/>
            </p:cNvSpPr>
            <p:nvPr/>
          </p:nvSpPr>
          <p:spPr bwMode="auto">
            <a:xfrm>
              <a:off x="118427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Rectangle 94"/>
            <p:cNvSpPr>
              <a:spLocks noChangeArrowheads="1"/>
            </p:cNvSpPr>
            <p:nvPr/>
          </p:nvSpPr>
          <p:spPr bwMode="auto">
            <a:xfrm>
              <a:off x="14128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4" name="Rectangle 95"/>
            <p:cNvSpPr>
              <a:spLocks noChangeArrowheads="1"/>
            </p:cNvSpPr>
            <p:nvPr/>
          </p:nvSpPr>
          <p:spPr bwMode="auto">
            <a:xfrm>
              <a:off x="16859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5" name="Rectangle 96"/>
            <p:cNvSpPr>
              <a:spLocks noChangeArrowheads="1"/>
            </p:cNvSpPr>
            <p:nvPr/>
          </p:nvSpPr>
          <p:spPr bwMode="auto">
            <a:xfrm>
              <a:off x="200342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6" name="Rectangle 97"/>
            <p:cNvSpPr>
              <a:spLocks noChangeArrowheads="1"/>
            </p:cNvSpPr>
            <p:nvPr/>
          </p:nvSpPr>
          <p:spPr bwMode="auto">
            <a:xfrm>
              <a:off x="2244725" y="39909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7" name="Rectangle 98"/>
            <p:cNvSpPr>
              <a:spLocks noChangeArrowheads="1"/>
            </p:cNvSpPr>
            <p:nvPr/>
          </p:nvSpPr>
          <p:spPr bwMode="auto">
            <a:xfrm>
              <a:off x="2486025" y="39909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8" name="Rectangle 99"/>
            <p:cNvSpPr>
              <a:spLocks noChangeArrowheads="1"/>
            </p:cNvSpPr>
            <p:nvPr/>
          </p:nvSpPr>
          <p:spPr bwMode="auto">
            <a:xfrm>
              <a:off x="282257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9" name="Rectangle 100"/>
            <p:cNvSpPr>
              <a:spLocks noChangeArrowheads="1"/>
            </p:cNvSpPr>
            <p:nvPr/>
          </p:nvSpPr>
          <p:spPr bwMode="auto">
            <a:xfrm>
              <a:off x="30511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0" name="Rectangle 101"/>
            <p:cNvSpPr>
              <a:spLocks noChangeArrowheads="1"/>
            </p:cNvSpPr>
            <p:nvPr/>
          </p:nvSpPr>
          <p:spPr bwMode="auto">
            <a:xfrm>
              <a:off x="33242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1" name="Rectangle 102"/>
            <p:cNvSpPr>
              <a:spLocks noChangeArrowheads="1"/>
            </p:cNvSpPr>
            <p:nvPr/>
          </p:nvSpPr>
          <p:spPr bwMode="auto">
            <a:xfrm>
              <a:off x="364172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2" name="Rectangle 103"/>
            <p:cNvSpPr>
              <a:spLocks noChangeArrowheads="1"/>
            </p:cNvSpPr>
            <p:nvPr/>
          </p:nvSpPr>
          <p:spPr bwMode="auto">
            <a:xfrm>
              <a:off x="63817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3" name="Rectangle 104"/>
            <p:cNvSpPr>
              <a:spLocks noChangeArrowheads="1"/>
            </p:cNvSpPr>
            <p:nvPr/>
          </p:nvSpPr>
          <p:spPr bwMode="auto">
            <a:xfrm>
              <a:off x="8667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4" name="Rectangle 105"/>
            <p:cNvSpPr>
              <a:spLocks noChangeArrowheads="1"/>
            </p:cNvSpPr>
            <p:nvPr/>
          </p:nvSpPr>
          <p:spPr bwMode="auto">
            <a:xfrm>
              <a:off x="11398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5" name="Rectangle 106"/>
            <p:cNvSpPr>
              <a:spLocks noChangeArrowheads="1"/>
            </p:cNvSpPr>
            <p:nvPr/>
          </p:nvSpPr>
          <p:spPr bwMode="auto">
            <a:xfrm>
              <a:off x="145732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6" name="Rectangle 107"/>
            <p:cNvSpPr>
              <a:spLocks noChangeArrowheads="1"/>
            </p:cNvSpPr>
            <p:nvPr/>
          </p:nvSpPr>
          <p:spPr bwMode="auto">
            <a:xfrm>
              <a:off x="16859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7" name="Rectangle 108"/>
            <p:cNvSpPr>
              <a:spLocks noChangeArrowheads="1"/>
            </p:cNvSpPr>
            <p:nvPr/>
          </p:nvSpPr>
          <p:spPr bwMode="auto">
            <a:xfrm>
              <a:off x="19589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8" name="Rectangle 109"/>
            <p:cNvSpPr>
              <a:spLocks noChangeArrowheads="1"/>
            </p:cNvSpPr>
            <p:nvPr/>
          </p:nvSpPr>
          <p:spPr bwMode="auto">
            <a:xfrm>
              <a:off x="227647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9" name="Rectangle 110"/>
            <p:cNvSpPr>
              <a:spLocks noChangeArrowheads="1"/>
            </p:cNvSpPr>
            <p:nvPr/>
          </p:nvSpPr>
          <p:spPr bwMode="auto">
            <a:xfrm>
              <a:off x="2517775" y="43640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0" name="Rectangle 111"/>
            <p:cNvSpPr>
              <a:spLocks noChangeArrowheads="1"/>
            </p:cNvSpPr>
            <p:nvPr/>
          </p:nvSpPr>
          <p:spPr bwMode="auto">
            <a:xfrm>
              <a:off x="2759075" y="43640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1" name="Rectangle 112"/>
            <p:cNvSpPr>
              <a:spLocks noChangeArrowheads="1"/>
            </p:cNvSpPr>
            <p:nvPr/>
          </p:nvSpPr>
          <p:spPr bwMode="auto">
            <a:xfrm>
              <a:off x="309562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2" name="Rectangle 113"/>
            <p:cNvSpPr>
              <a:spLocks noChangeArrowheads="1"/>
            </p:cNvSpPr>
            <p:nvPr/>
          </p:nvSpPr>
          <p:spPr bwMode="auto">
            <a:xfrm>
              <a:off x="33242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3" name="Rectangle 114"/>
            <p:cNvSpPr>
              <a:spLocks noChangeArrowheads="1"/>
            </p:cNvSpPr>
            <p:nvPr/>
          </p:nvSpPr>
          <p:spPr bwMode="auto">
            <a:xfrm>
              <a:off x="35972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4" name="Rectangle 115"/>
            <p:cNvSpPr>
              <a:spLocks noChangeArrowheads="1"/>
            </p:cNvSpPr>
            <p:nvPr/>
          </p:nvSpPr>
          <p:spPr bwMode="auto">
            <a:xfrm>
              <a:off x="5937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5" name="Rectangle 116"/>
            <p:cNvSpPr>
              <a:spLocks noChangeArrowheads="1"/>
            </p:cNvSpPr>
            <p:nvPr/>
          </p:nvSpPr>
          <p:spPr bwMode="auto">
            <a:xfrm>
              <a:off x="91122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6" name="Rectangle 117"/>
            <p:cNvSpPr>
              <a:spLocks noChangeArrowheads="1"/>
            </p:cNvSpPr>
            <p:nvPr/>
          </p:nvSpPr>
          <p:spPr bwMode="auto">
            <a:xfrm>
              <a:off x="11398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7" name="Rectangle 118"/>
            <p:cNvSpPr>
              <a:spLocks noChangeArrowheads="1"/>
            </p:cNvSpPr>
            <p:nvPr/>
          </p:nvSpPr>
          <p:spPr bwMode="auto">
            <a:xfrm>
              <a:off x="14128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8" name="Rectangle 119"/>
            <p:cNvSpPr>
              <a:spLocks noChangeArrowheads="1"/>
            </p:cNvSpPr>
            <p:nvPr/>
          </p:nvSpPr>
          <p:spPr bwMode="auto">
            <a:xfrm>
              <a:off x="173037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9" name="Rectangle 120"/>
            <p:cNvSpPr>
              <a:spLocks noChangeArrowheads="1"/>
            </p:cNvSpPr>
            <p:nvPr/>
          </p:nvSpPr>
          <p:spPr bwMode="auto">
            <a:xfrm>
              <a:off x="19589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0" name="Rectangle 121"/>
            <p:cNvSpPr>
              <a:spLocks noChangeArrowheads="1"/>
            </p:cNvSpPr>
            <p:nvPr/>
          </p:nvSpPr>
          <p:spPr bwMode="auto">
            <a:xfrm>
              <a:off x="22320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1" name="Rectangle 122"/>
            <p:cNvSpPr>
              <a:spLocks noChangeArrowheads="1"/>
            </p:cNvSpPr>
            <p:nvPr/>
          </p:nvSpPr>
          <p:spPr bwMode="auto">
            <a:xfrm>
              <a:off x="254952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2" name="Rectangle 123"/>
            <p:cNvSpPr>
              <a:spLocks noChangeArrowheads="1"/>
            </p:cNvSpPr>
            <p:nvPr/>
          </p:nvSpPr>
          <p:spPr bwMode="auto">
            <a:xfrm>
              <a:off x="2790825" y="47323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3" name="Rectangle 124"/>
            <p:cNvSpPr>
              <a:spLocks noChangeArrowheads="1"/>
            </p:cNvSpPr>
            <p:nvPr/>
          </p:nvSpPr>
          <p:spPr bwMode="auto">
            <a:xfrm>
              <a:off x="3032125" y="47323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4" name="Rectangle 125"/>
            <p:cNvSpPr>
              <a:spLocks noChangeArrowheads="1"/>
            </p:cNvSpPr>
            <p:nvPr/>
          </p:nvSpPr>
          <p:spPr bwMode="auto">
            <a:xfrm>
              <a:off x="336867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5" name="Rectangle 126"/>
            <p:cNvSpPr>
              <a:spLocks noChangeArrowheads="1"/>
            </p:cNvSpPr>
            <p:nvPr/>
          </p:nvSpPr>
          <p:spPr bwMode="auto">
            <a:xfrm>
              <a:off x="35972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6" name="Rectangle 127"/>
            <p:cNvSpPr>
              <a:spLocks noChangeArrowheads="1"/>
            </p:cNvSpPr>
            <p:nvPr/>
          </p:nvSpPr>
          <p:spPr bwMode="auto">
            <a:xfrm>
              <a:off x="5937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7" name="Rectangle 128"/>
            <p:cNvSpPr>
              <a:spLocks noChangeArrowheads="1"/>
            </p:cNvSpPr>
            <p:nvPr/>
          </p:nvSpPr>
          <p:spPr bwMode="auto">
            <a:xfrm>
              <a:off x="8667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8" name="Rectangle 129"/>
            <p:cNvSpPr>
              <a:spLocks noChangeArrowheads="1"/>
            </p:cNvSpPr>
            <p:nvPr/>
          </p:nvSpPr>
          <p:spPr bwMode="auto">
            <a:xfrm>
              <a:off x="118427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9" name="Rectangle 130"/>
            <p:cNvSpPr>
              <a:spLocks noChangeArrowheads="1"/>
            </p:cNvSpPr>
            <p:nvPr/>
          </p:nvSpPr>
          <p:spPr bwMode="auto">
            <a:xfrm>
              <a:off x="14128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0" name="Rectangle 131"/>
            <p:cNvSpPr>
              <a:spLocks noChangeArrowheads="1"/>
            </p:cNvSpPr>
            <p:nvPr/>
          </p:nvSpPr>
          <p:spPr bwMode="auto">
            <a:xfrm>
              <a:off x="16859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1" name="Rectangle 132"/>
            <p:cNvSpPr>
              <a:spLocks noChangeArrowheads="1"/>
            </p:cNvSpPr>
            <p:nvPr/>
          </p:nvSpPr>
          <p:spPr bwMode="auto">
            <a:xfrm>
              <a:off x="200342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2" name="Rectangle 133"/>
            <p:cNvSpPr>
              <a:spLocks noChangeArrowheads="1"/>
            </p:cNvSpPr>
            <p:nvPr/>
          </p:nvSpPr>
          <p:spPr bwMode="auto">
            <a:xfrm>
              <a:off x="22320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3" name="Rectangle 134"/>
            <p:cNvSpPr>
              <a:spLocks noChangeArrowheads="1"/>
            </p:cNvSpPr>
            <p:nvPr/>
          </p:nvSpPr>
          <p:spPr bwMode="auto">
            <a:xfrm>
              <a:off x="25050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4" name="Rectangle 135"/>
            <p:cNvSpPr>
              <a:spLocks noChangeArrowheads="1"/>
            </p:cNvSpPr>
            <p:nvPr/>
          </p:nvSpPr>
          <p:spPr bwMode="auto">
            <a:xfrm>
              <a:off x="282257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5" name="Rectangle 136"/>
            <p:cNvSpPr>
              <a:spLocks noChangeArrowheads="1"/>
            </p:cNvSpPr>
            <p:nvPr/>
          </p:nvSpPr>
          <p:spPr bwMode="auto">
            <a:xfrm>
              <a:off x="3063875" y="5105400"/>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6" name="Rectangle 137"/>
            <p:cNvSpPr>
              <a:spLocks noChangeArrowheads="1"/>
            </p:cNvSpPr>
            <p:nvPr/>
          </p:nvSpPr>
          <p:spPr bwMode="auto">
            <a:xfrm>
              <a:off x="3305175" y="5105400"/>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7" name="Rectangle 138"/>
            <p:cNvSpPr>
              <a:spLocks noChangeArrowheads="1"/>
            </p:cNvSpPr>
            <p:nvPr/>
          </p:nvSpPr>
          <p:spPr bwMode="auto">
            <a:xfrm>
              <a:off x="364172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8" name="Rectangle 139"/>
            <p:cNvSpPr>
              <a:spLocks noChangeArrowheads="1"/>
            </p:cNvSpPr>
            <p:nvPr/>
          </p:nvSpPr>
          <p:spPr bwMode="auto">
            <a:xfrm>
              <a:off x="63817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9" name="Rectangle 140"/>
            <p:cNvSpPr>
              <a:spLocks noChangeArrowheads="1"/>
            </p:cNvSpPr>
            <p:nvPr/>
          </p:nvSpPr>
          <p:spPr bwMode="auto">
            <a:xfrm>
              <a:off x="8667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0" name="Rectangle 141"/>
            <p:cNvSpPr>
              <a:spLocks noChangeArrowheads="1"/>
            </p:cNvSpPr>
            <p:nvPr/>
          </p:nvSpPr>
          <p:spPr bwMode="auto">
            <a:xfrm>
              <a:off x="11398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1" name="Rectangle 142"/>
            <p:cNvSpPr>
              <a:spLocks noChangeArrowheads="1"/>
            </p:cNvSpPr>
            <p:nvPr/>
          </p:nvSpPr>
          <p:spPr bwMode="auto">
            <a:xfrm>
              <a:off x="145732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2" name="Rectangle 143"/>
            <p:cNvSpPr>
              <a:spLocks noChangeArrowheads="1"/>
            </p:cNvSpPr>
            <p:nvPr/>
          </p:nvSpPr>
          <p:spPr bwMode="auto">
            <a:xfrm>
              <a:off x="16859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3" name="Rectangle 144"/>
            <p:cNvSpPr>
              <a:spLocks noChangeArrowheads="1"/>
            </p:cNvSpPr>
            <p:nvPr/>
          </p:nvSpPr>
          <p:spPr bwMode="auto">
            <a:xfrm>
              <a:off x="19589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4" name="Rectangle 145"/>
            <p:cNvSpPr>
              <a:spLocks noChangeArrowheads="1"/>
            </p:cNvSpPr>
            <p:nvPr/>
          </p:nvSpPr>
          <p:spPr bwMode="auto">
            <a:xfrm>
              <a:off x="227647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5" name="Rectangle 146"/>
            <p:cNvSpPr>
              <a:spLocks noChangeArrowheads="1"/>
            </p:cNvSpPr>
            <p:nvPr/>
          </p:nvSpPr>
          <p:spPr bwMode="auto">
            <a:xfrm>
              <a:off x="25050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6" name="Rectangle 147"/>
            <p:cNvSpPr>
              <a:spLocks noChangeArrowheads="1"/>
            </p:cNvSpPr>
            <p:nvPr/>
          </p:nvSpPr>
          <p:spPr bwMode="auto">
            <a:xfrm>
              <a:off x="27781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7" name="Rectangle 148"/>
            <p:cNvSpPr>
              <a:spLocks noChangeArrowheads="1"/>
            </p:cNvSpPr>
            <p:nvPr/>
          </p:nvSpPr>
          <p:spPr bwMode="auto">
            <a:xfrm>
              <a:off x="309562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I</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8" name="Rectangle 149"/>
            <p:cNvSpPr>
              <a:spLocks noChangeArrowheads="1"/>
            </p:cNvSpPr>
            <p:nvPr/>
          </p:nvSpPr>
          <p:spPr bwMode="auto">
            <a:xfrm>
              <a:off x="3336925" y="547528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9" name="Rectangle 150"/>
            <p:cNvSpPr>
              <a:spLocks noChangeArrowheads="1"/>
            </p:cNvSpPr>
            <p:nvPr/>
          </p:nvSpPr>
          <p:spPr bwMode="auto">
            <a:xfrm>
              <a:off x="3578225" y="547528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115" name="Down Arrow 1114"/>
          <p:cNvSpPr/>
          <p:nvPr/>
        </p:nvSpPr>
        <p:spPr>
          <a:xfrm>
            <a:off x="5350775" y="1264549"/>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Down Arrow 187"/>
          <p:cNvSpPr/>
          <p:nvPr/>
        </p:nvSpPr>
        <p:spPr>
          <a:xfrm>
            <a:off x="4648200" y="1905000"/>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Down Arrow 188"/>
          <p:cNvSpPr/>
          <p:nvPr/>
        </p:nvSpPr>
        <p:spPr>
          <a:xfrm>
            <a:off x="4343400" y="28717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Down Arrow 190"/>
          <p:cNvSpPr/>
          <p:nvPr/>
        </p:nvSpPr>
        <p:spPr>
          <a:xfrm>
            <a:off x="4705349" y="40147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smtClean="0">
                <a:solidFill>
                  <a:srgbClr val="FF0000"/>
                </a:solidFill>
              </a:rPr>
              <a:t>All cyclic rotations of the text</a:t>
            </a:r>
            <a:endParaRPr lang="en-AU" dirty="0">
              <a:solidFill>
                <a:srgbClr val="FF0000"/>
              </a:solidFill>
            </a:endParaRPr>
          </a:p>
        </p:txBody>
      </p:sp>
    </p:spTree>
    <p:extLst>
      <p:ext uri="{BB962C8B-B14F-4D97-AF65-F5344CB8AC3E}">
        <p14:creationId xmlns:p14="http://schemas.microsoft.com/office/powerpoint/2010/main" val="31928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1115"/>
                                        </p:tgtEl>
                                      </p:cBhvr>
                                    </p:animEffect>
                                    <p:set>
                                      <p:cBhvr>
                                        <p:cTn id="23" dur="1" fill="hold">
                                          <p:stCondLst>
                                            <p:cond delay="499"/>
                                          </p:stCondLst>
                                        </p:cTn>
                                        <p:tgtEl>
                                          <p:spTgt spid="11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9"/>
                                        </p:tgtEl>
                                        <p:attrNameLst>
                                          <p:attrName>style.visibility</p:attrName>
                                        </p:attrNameLst>
                                      </p:cBhvr>
                                      <p:to>
                                        <p:strVal val="visible"/>
                                      </p:to>
                                    </p:set>
                                  </p:childTnLst>
                                </p:cTn>
                              </p:par>
                              <p:par>
                                <p:cTn id="32" presetID="10" presetClass="exit" presetSubtype="0" fill="hold" grpId="1" nodeType="withEffect">
                                  <p:stCondLst>
                                    <p:cond delay="0"/>
                                  </p:stCondLst>
                                  <p:childTnLst>
                                    <p:animEffect transition="out" filter="fade">
                                      <p:cBhvr>
                                        <p:cTn id="33" dur="500"/>
                                        <p:tgtEl>
                                          <p:spTgt spid="188"/>
                                        </p:tgtEl>
                                      </p:cBhvr>
                                    </p:animEffect>
                                    <p:set>
                                      <p:cBhvr>
                                        <p:cTn id="34" dur="1" fill="hold">
                                          <p:stCondLst>
                                            <p:cond delay="499"/>
                                          </p:stCondLst>
                                        </p:cTn>
                                        <p:tgtEl>
                                          <p:spTgt spid="18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1"/>
                                        </p:tgtEl>
                                        <p:attrNameLst>
                                          <p:attrName>style.visibility</p:attrName>
                                        </p:attrNameLst>
                                      </p:cBhvr>
                                      <p:to>
                                        <p:strVal val="visible"/>
                                      </p:to>
                                    </p:set>
                                  </p:childTnLst>
                                </p:cTn>
                              </p:par>
                              <p:par>
                                <p:cTn id="43" presetID="10" presetClass="exit" presetSubtype="0" fill="hold" grpId="1" nodeType="withEffect">
                                  <p:stCondLst>
                                    <p:cond delay="0"/>
                                  </p:stCondLst>
                                  <p:childTnLst>
                                    <p:animEffect transition="out" filter="fade">
                                      <p:cBhvr>
                                        <p:cTn id="44" dur="500"/>
                                        <p:tgtEl>
                                          <p:spTgt spid="189"/>
                                        </p:tgtEl>
                                      </p:cBhvr>
                                    </p:animEffect>
                                    <p:set>
                                      <p:cBhvr>
                                        <p:cTn id="45" dur="1" fill="hold">
                                          <p:stCondLst>
                                            <p:cond delay="499"/>
                                          </p:stCondLst>
                                        </p:cTn>
                                        <p:tgtEl>
                                          <p:spTgt spid="18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animBg="1"/>
      <p:bldP spid="1115" grpId="0" animBg="1"/>
      <p:bldP spid="1115" grpId="1" animBg="1"/>
      <p:bldP spid="188" grpId="0" animBg="1"/>
      <p:bldP spid="188" grpId="1" animBg="1"/>
      <p:bldP spid="189" grpId="0" animBg="1"/>
      <p:bldP spid="189" grpId="1" animBg="1"/>
      <p:bldP spid="19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latin typeface="Arial Black" panose="020B0A04020102020204" pitchFamily="34"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53475882"/>
              </p:ext>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gridCol w="273050"/>
                <a:gridCol w="273050"/>
                <a:gridCol w="273050"/>
                <a:gridCol w="273050"/>
                <a:gridCol w="273050"/>
                <a:gridCol w="273050"/>
                <a:gridCol w="273050"/>
                <a:gridCol w="273050"/>
                <a:gridCol w="273050"/>
                <a:gridCol w="273050"/>
                <a:gridCol w="273050"/>
              </a:tblGrid>
              <a:tr h="370840">
                <a:tc>
                  <a:txBody>
                    <a:bodyPr/>
                    <a:lstStyle/>
                    <a:p>
                      <a:pPr algn="ctr"/>
                      <a:r>
                        <a:rPr lang="en-AU" b="0" dirty="0" smtClean="0">
                          <a:solidFill>
                            <a:schemeClr val="bg1">
                              <a:lumMod val="65000"/>
                            </a:schemeClr>
                          </a:solidFill>
                        </a:rPr>
                        <a:t>M</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4241734814"/>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gridCol w="273050"/>
                <a:gridCol w="273050"/>
                <a:gridCol w="273050"/>
                <a:gridCol w="273050"/>
                <a:gridCol w="273050"/>
                <a:gridCol w="273050"/>
                <a:gridCol w="273050"/>
                <a:gridCol w="273050"/>
                <a:gridCol w="273050"/>
                <a:gridCol w="273050"/>
                <a:gridCol w="273050"/>
              </a:tblGrid>
              <a:tr h="370840">
                <a:tc>
                  <a:txBody>
                    <a:bodyPr/>
                    <a:lstStyle/>
                    <a:p>
                      <a:pPr algn="ctr"/>
                      <a:r>
                        <a:rPr lang="en-AU" b="0" dirty="0" smtClean="0">
                          <a:solidFill>
                            <a:schemeClr val="tx1"/>
                          </a:solidFill>
                        </a:rPr>
                        <a:t>$</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M</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I</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S</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S</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I</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S</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S</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I</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P</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P</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I</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M</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t>I</a:t>
                      </a:r>
                      <a:endParaRPr lang="en-AU"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t>P</a:t>
                      </a:r>
                      <a:endParaRPr lang="en-AU"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t>P</a:t>
                      </a:r>
                      <a:endParaRPr lang="en-AU"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M</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M</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M</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b="0" dirty="0" smtClean="0">
                          <a:solidFill>
                            <a:schemeClr val="tx1"/>
                          </a:solidFill>
                        </a:rPr>
                        <a:t>M</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I</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S</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S</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I</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S</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S</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I</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P</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P</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I</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tx1"/>
                          </a:solidFill>
                        </a:rPr>
                        <a:t>$</a:t>
                      </a:r>
                      <a:endParaRPr lang="en-AU"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M</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t>I</a:t>
                      </a:r>
                      <a:endParaRPr lang="en-AU"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t>P</a:t>
                      </a:r>
                      <a:endParaRPr lang="en-AU"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M</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M</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M</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M</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S</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P</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M</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tx1"/>
                          </a:solidFill>
                        </a:rPr>
                        <a:t>I</a:t>
                      </a:r>
                      <a:endParaRPr lang="en-AU"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smtClean="0">
                <a:solidFill>
                  <a:srgbClr val="FF0000"/>
                </a:solidFill>
              </a:rPr>
              <a:t>All cyclic rotations of the text</a:t>
            </a:r>
            <a:endParaRPr lang="en-AU" dirty="0">
              <a:solidFill>
                <a:srgbClr val="FF0000"/>
              </a:solidFill>
            </a:endParaRP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smtClean="0">
                <a:solidFill>
                  <a:srgbClr val="FF0000"/>
                </a:solidFill>
              </a:rPr>
              <a:t>Sort the strings in alphabetical order assuming $ is the smallest</a:t>
            </a:r>
          </a:p>
        </p:txBody>
      </p:sp>
    </p:spTree>
    <p:extLst>
      <p:ext uri="{BB962C8B-B14F-4D97-AF65-F5344CB8AC3E}">
        <p14:creationId xmlns:p14="http://schemas.microsoft.com/office/powerpoint/2010/main" val="67379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latin typeface="Arial Black" panose="020B0A04020102020204" pitchFamily="34"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48122477"/>
              </p:ext>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gridCol w="273050"/>
                <a:gridCol w="273050"/>
                <a:gridCol w="273050"/>
                <a:gridCol w="273050"/>
                <a:gridCol w="273050"/>
                <a:gridCol w="273050"/>
                <a:gridCol w="273050"/>
                <a:gridCol w="273050"/>
                <a:gridCol w="273050"/>
                <a:gridCol w="273050"/>
                <a:gridCol w="273050"/>
              </a:tblGrid>
              <a:tr h="370840">
                <a:tc>
                  <a:txBody>
                    <a:bodyPr/>
                    <a:lstStyle/>
                    <a:p>
                      <a:pPr algn="ctr"/>
                      <a:r>
                        <a:rPr lang="en-AU" b="0" dirty="0" smtClean="0">
                          <a:solidFill>
                            <a:schemeClr val="bg1">
                              <a:lumMod val="65000"/>
                            </a:schemeClr>
                          </a:solidFill>
                        </a:rPr>
                        <a:t>M</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3" name="Footer Placeholder 2"/>
          <p:cNvSpPr>
            <a:spLocks noGrp="1"/>
          </p:cNvSpPr>
          <p:nvPr>
            <p:ph type="ftr" sz="quarter" idx="11"/>
          </p:nvPr>
        </p:nvSpPr>
        <p:spPr/>
        <p:txBody>
          <a:bodyPr/>
          <a:lstStyle/>
          <a:p>
            <a:r>
              <a:rPr lang="en-AU" smtClean="0"/>
              <a:t>FIT2004, S2/2016: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3371009464"/>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gridCol w="273050"/>
                <a:gridCol w="273050"/>
                <a:gridCol w="273050"/>
                <a:gridCol w="273050"/>
                <a:gridCol w="273050"/>
                <a:gridCol w="273050"/>
                <a:gridCol w="273050"/>
                <a:gridCol w="273050"/>
                <a:gridCol w="273050"/>
                <a:gridCol w="273050"/>
                <a:gridCol w="273050"/>
              </a:tblGrid>
              <a:tr h="370840">
                <a:tc>
                  <a:txBody>
                    <a:bodyPr/>
                    <a:lstStyle/>
                    <a:p>
                      <a:pPr algn="ctr"/>
                      <a:r>
                        <a:rPr lang="en-AU" b="0" smtClean="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M</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I</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P</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S</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S</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M</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b="0" dirty="0" smtClean="0">
                          <a:solidFill>
                            <a:schemeClr val="bg1">
                              <a:lumMod val="65000"/>
                            </a:schemeClr>
                          </a:solidFill>
                        </a:rPr>
                        <a:t>M</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S</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P</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smtClean="0">
                          <a:solidFill>
                            <a:schemeClr val="bg1">
                              <a:lumMod val="65000"/>
                            </a:schemeClr>
                          </a:solidFill>
                        </a:rPr>
                        <a:t>I</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P</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I</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S</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S</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I</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S</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P</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I</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smtClean="0">
                          <a:solidFill>
                            <a:schemeClr val="bg1">
                              <a:lumMod val="65000"/>
                            </a:schemeClr>
                          </a:solidFill>
                        </a:rPr>
                        <a:t>M</a:t>
                      </a:r>
                      <a:endParaRPr lang="en-AU"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smtClean="0">
                          <a:solidFill>
                            <a:srgbClr val="00B050"/>
                          </a:solidFill>
                        </a:rPr>
                        <a:t>I</a:t>
                      </a:r>
                      <a:endParaRPr lang="en-AU"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smtClean="0">
                <a:solidFill>
                  <a:srgbClr val="FF0000"/>
                </a:solidFill>
              </a:rPr>
              <a:t>All cyclic rotations of the text</a:t>
            </a:r>
            <a:endParaRPr lang="en-AU" dirty="0">
              <a:solidFill>
                <a:srgbClr val="FF0000"/>
              </a:solidFill>
            </a:endParaRP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smtClean="0">
                <a:solidFill>
                  <a:srgbClr val="00B050"/>
                </a:solidFill>
              </a:rPr>
              <a:t>The last column of the sorted matrix is Burrows-Wheeler Transform</a:t>
            </a:r>
          </a:p>
        </p:txBody>
      </p:sp>
    </p:spTree>
    <p:extLst>
      <p:ext uri="{BB962C8B-B14F-4D97-AF65-F5344CB8AC3E}">
        <p14:creationId xmlns:p14="http://schemas.microsoft.com/office/powerpoint/2010/main" val="3158724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1">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002060"/>
      </a:hlink>
      <a:folHlink>
        <a:srgbClr val="00B05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8888</TotalTime>
  <Words>6759</Words>
  <Application>Microsoft Office PowerPoint</Application>
  <PresentationFormat>On-screen Show (4:3)</PresentationFormat>
  <Paragraphs>4856</Paragraphs>
  <Slides>37</Slides>
  <Notes>0</Notes>
  <HiddenSlides>1</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Civic</vt:lpstr>
      <vt:lpstr>Faculty of Information Technology,  Monash University</vt:lpstr>
      <vt:lpstr>PowerPoint Presentation</vt:lpstr>
      <vt:lpstr>FIT2004, S2/2016</vt:lpstr>
      <vt:lpstr>Announcements</vt:lpstr>
      <vt:lpstr>Overview</vt:lpstr>
      <vt:lpstr>Compression problem</vt:lpstr>
      <vt:lpstr>Burrows-Wheeler Transform</vt:lpstr>
      <vt:lpstr>PowerPoint Presentation</vt:lpstr>
      <vt:lpstr>PowerPoint Presentation</vt:lpstr>
      <vt:lpstr>Exercise</vt:lpstr>
      <vt:lpstr>Why is BWT effective for compression?</vt:lpstr>
      <vt:lpstr>Why is BWT effective for compression?</vt:lpstr>
      <vt:lpstr>Decompression! Inverting BWT</vt:lpstr>
      <vt:lpstr>Inverting BWT</vt:lpstr>
      <vt:lpstr>Matrix Properties</vt:lpstr>
      <vt:lpstr>Inverting BWT</vt:lpstr>
      <vt:lpstr>k-mers</vt:lpstr>
      <vt:lpstr>Inverting BWT</vt:lpstr>
      <vt:lpstr>Inverting BWT</vt:lpstr>
      <vt:lpstr>Inverting BWT</vt:lpstr>
      <vt:lpstr>Inverting BWT</vt:lpstr>
      <vt:lpstr>Inverting BWT</vt:lpstr>
      <vt:lpstr>Inverting BWT</vt:lpstr>
      <vt:lpstr>Faster Inversion of BWT</vt:lpstr>
      <vt:lpstr>Faster Inversion of BWT</vt:lpstr>
      <vt:lpstr>Faster Inversion of BWT</vt:lpstr>
      <vt:lpstr>Faster Inversion of BWT</vt:lpstr>
      <vt:lpstr>Faster Inversion of BWT</vt:lpstr>
      <vt:lpstr>Practice</vt:lpstr>
      <vt:lpstr>Practice: Burrows-Wheeler Transform</vt:lpstr>
      <vt:lpstr>Practice: Burrows-Wheeler Transform</vt:lpstr>
      <vt:lpstr>Practice: Efficient Inversion of BWT</vt:lpstr>
      <vt:lpstr>Substring search using BWT</vt:lpstr>
      <vt:lpstr>Substring search using BWT</vt:lpstr>
      <vt:lpstr>Substring search using BWT</vt:lpstr>
      <vt:lpstr>Practice: Substring matching</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cse</cp:lastModifiedBy>
  <cp:revision>5879</cp:revision>
  <dcterms:created xsi:type="dcterms:W3CDTF">2006-08-16T00:00:00Z</dcterms:created>
  <dcterms:modified xsi:type="dcterms:W3CDTF">2016-09-12T04:01:35Z</dcterms:modified>
</cp:coreProperties>
</file>