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1"/>
  </p:notesMasterIdLst>
  <p:sldIdLst>
    <p:sldId id="304" r:id="rId2"/>
    <p:sldId id="291" r:id="rId3"/>
    <p:sldId id="342" r:id="rId4"/>
    <p:sldId id="257" r:id="rId5"/>
    <p:sldId id="306" r:id="rId6"/>
    <p:sldId id="314" r:id="rId7"/>
    <p:sldId id="315" r:id="rId8"/>
    <p:sldId id="316" r:id="rId9"/>
    <p:sldId id="317" r:id="rId10"/>
    <p:sldId id="318" r:id="rId11"/>
    <p:sldId id="319" r:id="rId12"/>
    <p:sldId id="328" r:id="rId13"/>
    <p:sldId id="330" r:id="rId14"/>
    <p:sldId id="331" r:id="rId15"/>
    <p:sldId id="329" r:id="rId16"/>
    <p:sldId id="332" r:id="rId17"/>
    <p:sldId id="333" r:id="rId18"/>
    <p:sldId id="338" r:id="rId19"/>
    <p:sldId id="341" r:id="rId20"/>
    <p:sldId id="320" r:id="rId21"/>
    <p:sldId id="321" r:id="rId22"/>
    <p:sldId id="324" r:id="rId23"/>
    <p:sldId id="325" r:id="rId24"/>
    <p:sldId id="326" r:id="rId25"/>
    <p:sldId id="322" r:id="rId26"/>
    <p:sldId id="335" r:id="rId27"/>
    <p:sldId id="336" r:id="rId28"/>
    <p:sldId id="339" r:id="rId29"/>
    <p:sldId id="34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23/09/2016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utput-sensitive_algorith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Faculty of Information Technology,</a:t>
            </a:r>
            <a:br>
              <a:rPr lang="en-AU" sz="2800" dirty="0" smtClean="0"/>
            </a:br>
            <a:r>
              <a:rPr lang="en-AU" sz="2800" dirty="0" smtClean="0"/>
              <a:t> Monash University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Graphs – Formal notations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572000"/>
          </a:xfrm>
        </p:spPr>
        <p:txBody>
          <a:bodyPr>
            <a:noAutofit/>
          </a:bodyPr>
          <a:lstStyle/>
          <a:p>
            <a:r>
              <a:rPr lang="en-AU" sz="2400" dirty="0" smtClean="0">
                <a:latin typeface="CG Times" pitchFamily="18" charset="0"/>
              </a:rPr>
              <a:t>A graph G = (V, E) is defined using a set of vertices V and a set of edges E.</a:t>
            </a:r>
          </a:p>
          <a:p>
            <a:r>
              <a:rPr lang="en-AU" sz="2400" dirty="0" smtClean="0">
                <a:latin typeface="CG Times" pitchFamily="18" charset="0"/>
              </a:rPr>
              <a:t>An edge e is represented as e = (u, v</a:t>
            </a:r>
            <a:r>
              <a:rPr lang="en-AU" sz="2400" dirty="0">
                <a:latin typeface="CG Times" pitchFamily="18" charset="0"/>
              </a:rPr>
              <a:t>)</a:t>
            </a:r>
            <a:r>
              <a:rPr lang="en-AU" sz="2400" dirty="0" smtClean="0">
                <a:latin typeface="CG Times" pitchFamily="18" charset="0"/>
              </a:rPr>
              <a:t> where u and v are two vertices</a:t>
            </a:r>
          </a:p>
          <a:p>
            <a:r>
              <a:rPr lang="en-AU" sz="2400" dirty="0" smtClean="0">
                <a:latin typeface="CG Times" pitchFamily="18" charset="0"/>
              </a:rPr>
              <a:t>For undirected graphs, (u, v</a:t>
            </a:r>
            <a:r>
              <a:rPr lang="en-AU" sz="2400" dirty="0">
                <a:latin typeface="CG Times" pitchFamily="18" charset="0"/>
              </a:rPr>
              <a:t>)</a:t>
            </a:r>
            <a:r>
              <a:rPr lang="en-AU" sz="2400" dirty="0" smtClean="0">
                <a:latin typeface="CG Times" pitchFamily="18" charset="0"/>
              </a:rPr>
              <a:t> = (v, u) because there is no sense of direction.</a:t>
            </a:r>
          </a:p>
          <a:p>
            <a:r>
              <a:rPr lang="en-AU" sz="2400" dirty="0" smtClean="0">
                <a:latin typeface="CG Times" pitchFamily="18" charset="0"/>
              </a:rPr>
              <a:t>For a directed graph, (u, v) represents an edge </a:t>
            </a:r>
            <a:r>
              <a:rPr lang="en-AU" sz="2400" b="1" dirty="0" smtClean="0">
                <a:latin typeface="CG Times" pitchFamily="18" charset="0"/>
              </a:rPr>
              <a:t>from </a:t>
            </a:r>
            <a:r>
              <a:rPr lang="en-AU" sz="2400" dirty="0" smtClean="0">
                <a:latin typeface="CG Times" pitchFamily="18" charset="0"/>
              </a:rPr>
              <a:t>u </a:t>
            </a:r>
            <a:r>
              <a:rPr lang="en-AU" sz="2400" b="1" dirty="0" smtClean="0">
                <a:latin typeface="CG Times" pitchFamily="18" charset="0"/>
              </a:rPr>
              <a:t>to</a:t>
            </a:r>
            <a:r>
              <a:rPr lang="en-AU" sz="2400" dirty="0" smtClean="0">
                <a:latin typeface="CG Times" pitchFamily="18" charset="0"/>
              </a:rPr>
              <a:t> v and (u, v) </a:t>
            </a:r>
            <a:r>
              <a:rPr lang="en-AU" sz="2400" dirty="0" smtClean="0">
                <a:latin typeface="Arial"/>
                <a:cs typeface="Arial"/>
              </a:rPr>
              <a:t>≠ (v, u).</a:t>
            </a:r>
          </a:p>
          <a:p>
            <a:r>
              <a:rPr lang="en-AU" sz="2400" dirty="0" smtClean="0">
                <a:latin typeface="CG Times" pitchFamily="18" charset="0"/>
              </a:rPr>
              <a:t>A weighted graph is represented as G = (V, E, W) where W represents weights for the edges and each edge e is represented as (u, v, w) where w is the weight for the edge (u, v).</a:t>
            </a:r>
          </a:p>
          <a:p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Some Graph Properties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Let G be a graph.</a:t>
            </a:r>
          </a:p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We use V to denote the number of vertices in the graph</a:t>
            </a:r>
          </a:p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We use E to denote the number of edges in the graph</a:t>
            </a:r>
          </a:p>
          <a:p>
            <a:r>
              <a:rPr lang="en-AU" sz="2400" dirty="0" smtClean="0">
                <a:latin typeface="CG Times" pitchFamily="18" charset="0"/>
              </a:rPr>
              <a:t>The maximum number of edges in a directed graph (excluding self edges)</a:t>
            </a:r>
          </a:p>
          <a:p>
            <a:pPr lvl="1"/>
            <a:r>
              <a:rPr lang="en-AU" sz="2000" dirty="0" smtClean="0">
                <a:latin typeface="CG Times" pitchFamily="18" charset="0"/>
              </a:rPr>
              <a:t>V(V - 1) = O(V</a:t>
            </a:r>
            <a:r>
              <a:rPr lang="en-AU" sz="2000" baseline="30000" dirty="0" smtClean="0">
                <a:latin typeface="CG Times" pitchFamily="18" charset="0"/>
              </a:rPr>
              <a:t>2</a:t>
            </a:r>
            <a:r>
              <a:rPr lang="en-AU" sz="1800" dirty="0" smtClean="0">
                <a:latin typeface="CG Times" pitchFamily="18" charset="0"/>
              </a:rPr>
              <a:t>)</a:t>
            </a:r>
            <a:endParaRPr lang="en-AU" sz="1900" dirty="0" smtClean="0">
              <a:latin typeface="CG Times" pitchFamily="18" charset="0"/>
            </a:endParaRPr>
          </a:p>
          <a:p>
            <a:r>
              <a:rPr lang="en-AU" sz="2400" dirty="0" smtClean="0">
                <a:latin typeface="CG Times" pitchFamily="18" charset="0"/>
              </a:rPr>
              <a:t>The maximum number edges in an undirected graph (excluding self edges)</a:t>
            </a:r>
          </a:p>
          <a:p>
            <a:pPr lvl="1"/>
            <a:r>
              <a:rPr lang="en-AU" sz="1900" dirty="0" smtClean="0">
                <a:latin typeface="CG Times" pitchFamily="18" charset="0"/>
              </a:rPr>
              <a:t>V(V - 1)/2 = </a:t>
            </a:r>
            <a:r>
              <a:rPr lang="en-AU" sz="1800" dirty="0" smtClean="0">
                <a:latin typeface="CG Times" pitchFamily="18" charset="0"/>
              </a:rPr>
              <a:t>O(V</a:t>
            </a:r>
            <a:r>
              <a:rPr lang="en-AU" sz="1800" baseline="30000" dirty="0" smtClean="0">
                <a:latin typeface="CG Times" pitchFamily="18" charset="0"/>
              </a:rPr>
              <a:t>2</a:t>
            </a:r>
            <a:r>
              <a:rPr lang="en-AU" sz="1600" dirty="0">
                <a:latin typeface="CG Times" pitchFamily="18" charset="0"/>
              </a:rPr>
              <a:t>)</a:t>
            </a:r>
            <a:endParaRPr lang="en-AU" sz="1900" dirty="0" smtClean="0">
              <a:latin typeface="CG Times" pitchFamily="18" charset="0"/>
            </a:endParaRPr>
          </a:p>
          <a:p>
            <a:endParaRPr lang="en-AU" sz="2400" dirty="0">
              <a:latin typeface="CG Times" pitchFamily="18" charset="0"/>
            </a:endParaRPr>
          </a:p>
          <a:p>
            <a:r>
              <a:rPr lang="en-AU" sz="2400" dirty="0" smtClean="0">
                <a:latin typeface="CG Times" pitchFamily="18" charset="0"/>
              </a:rPr>
              <a:t>A graph is called </a:t>
            </a:r>
            <a:r>
              <a:rPr lang="en-AU" sz="2400" b="1" dirty="0" smtClean="0">
                <a:solidFill>
                  <a:srgbClr val="FF0000"/>
                </a:solidFill>
                <a:latin typeface="CG Times" pitchFamily="18" charset="0"/>
              </a:rPr>
              <a:t>sparse</a:t>
            </a: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 smtClean="0">
                <a:latin typeface="CG Times" pitchFamily="18" charset="0"/>
              </a:rPr>
              <a:t>if E </a:t>
            </a:r>
            <a:r>
              <a:rPr lang="en-AU" sz="2400" dirty="0">
                <a:latin typeface="CG Times" pitchFamily="18" charset="0"/>
              </a:rPr>
              <a:t> </a:t>
            </a:r>
            <a:r>
              <a:rPr lang="en-AU" sz="2400" dirty="0" smtClean="0">
                <a:latin typeface="CG Times" pitchFamily="18" charset="0"/>
              </a:rPr>
              <a:t>&lt;&lt; V</a:t>
            </a:r>
            <a:r>
              <a:rPr lang="en-AU" sz="2400" baseline="30000" dirty="0" smtClean="0">
                <a:latin typeface="CG Times" pitchFamily="18" charset="0"/>
              </a:rPr>
              <a:t>2</a:t>
            </a:r>
          </a:p>
          <a:p>
            <a:r>
              <a:rPr lang="en-AU" sz="2400" dirty="0" smtClean="0">
                <a:latin typeface="CG Times" pitchFamily="18" charset="0"/>
              </a:rPr>
              <a:t>A graph is called </a:t>
            </a:r>
            <a:r>
              <a:rPr lang="en-AU" sz="2400" b="1" dirty="0" smtClean="0">
                <a:solidFill>
                  <a:srgbClr val="FF0000"/>
                </a:solidFill>
                <a:latin typeface="CG Times" pitchFamily="18" charset="0"/>
              </a:rPr>
              <a:t>dense</a:t>
            </a: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 smtClean="0">
                <a:latin typeface="CG Times" pitchFamily="18" charset="0"/>
              </a:rPr>
              <a:t>if E </a:t>
            </a:r>
            <a:r>
              <a:rPr lang="en-AU" sz="2400" smtClean="0">
                <a:latin typeface="Arial"/>
                <a:cs typeface="Arial"/>
              </a:rPr>
              <a:t>≈</a:t>
            </a:r>
            <a:r>
              <a:rPr lang="en-AU" sz="2400" smtClean="0">
                <a:latin typeface="CG Times" pitchFamily="18" charset="0"/>
              </a:rPr>
              <a:t> </a:t>
            </a:r>
            <a:r>
              <a:rPr lang="en-AU" sz="2400">
                <a:latin typeface="CG Times" pitchFamily="18" charset="0"/>
              </a:rPr>
              <a:t>V</a:t>
            </a:r>
            <a:r>
              <a:rPr lang="en-AU" sz="2400" baseline="30000">
                <a:latin typeface="CG Times" pitchFamily="18" charset="0"/>
              </a:rPr>
              <a:t>2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Representing Graphs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Create a V x V matrix M and store T (true) for M[</a:t>
            </a:r>
            <a:r>
              <a:rPr lang="en-AU" sz="2400" dirty="0" err="1" smtClean="0">
                <a:latin typeface="CG Times" pitchFamily="18" charset="0"/>
              </a:rPr>
              <a:t>i</a:t>
            </a:r>
            <a:r>
              <a:rPr lang="en-AU" sz="2400" dirty="0" smtClean="0">
                <a:latin typeface="CG Times" pitchFamily="18" charset="0"/>
              </a:rPr>
              <a:t>][j] if there exists an edge between </a:t>
            </a:r>
            <a:r>
              <a:rPr lang="en-AU" sz="2400" dirty="0" err="1" smtClean="0">
                <a:latin typeface="CG Times" pitchFamily="18" charset="0"/>
              </a:rPr>
              <a:t>i-th</a:t>
            </a:r>
            <a:r>
              <a:rPr lang="en-AU" sz="2400" dirty="0" smtClean="0">
                <a:latin typeface="CG Times" pitchFamily="18" charset="0"/>
              </a:rPr>
              <a:t> and j-</a:t>
            </a:r>
            <a:r>
              <a:rPr lang="en-AU" sz="2400" dirty="0" err="1" smtClean="0">
                <a:latin typeface="CG Times" pitchFamily="18" charset="0"/>
              </a:rPr>
              <a:t>th</a:t>
            </a:r>
            <a:r>
              <a:rPr lang="en-AU" sz="2400" dirty="0" smtClean="0">
                <a:latin typeface="CG Times" pitchFamily="18" charset="0"/>
              </a:rPr>
              <a:t> vertex. Otherwise, store F (false).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2</a:t>
              </a:r>
              <a:endParaRPr lang="en-AU" dirty="0"/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3</a:t>
              </a:r>
              <a:endParaRPr lang="en-AU" dirty="0"/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5</a:t>
              </a:r>
              <a:endParaRPr lang="en-AU" dirty="0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97102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/>
                <a:gridCol w="558009"/>
                <a:gridCol w="558009"/>
                <a:gridCol w="558009"/>
                <a:gridCol w="558009"/>
                <a:gridCol w="5580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Representing Graphs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Create a V x V matrix M and store </a:t>
            </a:r>
            <a:r>
              <a:rPr lang="en-AU" sz="2400" b="1" dirty="0" smtClean="0">
                <a:solidFill>
                  <a:srgbClr val="FF0000"/>
                </a:solidFill>
                <a:latin typeface="CG Times" pitchFamily="18" charset="0"/>
              </a:rPr>
              <a:t>weight</a:t>
            </a: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 smtClean="0">
                <a:latin typeface="CG Times" pitchFamily="18" charset="0"/>
              </a:rPr>
              <a:t>at M[</a:t>
            </a:r>
            <a:r>
              <a:rPr lang="en-AU" sz="2400" dirty="0" err="1" smtClean="0">
                <a:latin typeface="CG Times" pitchFamily="18" charset="0"/>
              </a:rPr>
              <a:t>i</a:t>
            </a:r>
            <a:r>
              <a:rPr lang="en-AU" sz="2400" dirty="0" smtClean="0">
                <a:latin typeface="CG Times" pitchFamily="18" charset="0"/>
              </a:rPr>
              <a:t>][j] only if there exists an edge </a:t>
            </a:r>
            <a:r>
              <a:rPr lang="en-AU" sz="2400" b="1" dirty="0" smtClean="0">
                <a:latin typeface="CG Times" pitchFamily="18" charset="0"/>
              </a:rPr>
              <a:t>between </a:t>
            </a:r>
            <a:r>
              <a:rPr lang="en-AU" sz="2400" dirty="0" err="1" smtClean="0">
                <a:latin typeface="CG Times" pitchFamily="18" charset="0"/>
              </a:rPr>
              <a:t>i-th</a:t>
            </a:r>
            <a:r>
              <a:rPr lang="en-AU" sz="2400" dirty="0" smtClean="0">
                <a:latin typeface="CG Times" pitchFamily="18" charset="0"/>
              </a:rPr>
              <a:t> and</a:t>
            </a:r>
            <a:r>
              <a:rPr lang="en-AU" sz="2400" b="1" dirty="0" smtClean="0">
                <a:latin typeface="CG Times" pitchFamily="18" charset="0"/>
              </a:rPr>
              <a:t> </a:t>
            </a:r>
            <a:r>
              <a:rPr lang="en-AU" sz="2400" dirty="0" smtClean="0">
                <a:latin typeface="CG Times" pitchFamily="18" charset="0"/>
              </a:rPr>
              <a:t>j-</a:t>
            </a:r>
            <a:r>
              <a:rPr lang="en-AU" sz="2400" dirty="0" err="1" smtClean="0">
                <a:latin typeface="CG Times" pitchFamily="18" charset="0"/>
              </a:rPr>
              <a:t>th</a:t>
            </a:r>
            <a:r>
              <a:rPr lang="en-AU" sz="2400" dirty="0" smtClean="0">
                <a:latin typeface="CG Times" pitchFamily="18" charset="0"/>
              </a:rPr>
              <a:t> vertex.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27107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/>
                <a:gridCol w="558009"/>
                <a:gridCol w="558009"/>
                <a:gridCol w="558009"/>
                <a:gridCol w="558009"/>
                <a:gridCol w="5580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</p:grpSp>
      <p:cxnSp>
        <p:nvCxnSpPr>
          <p:cNvPr id="36" name="Straight Connector 35"/>
          <p:cNvCxnSpPr>
            <a:endCxn id="45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5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6"/>
            <a:endCxn id="41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3</a:t>
              </a:r>
              <a:endParaRPr lang="en-AU" dirty="0"/>
            </a:p>
          </p:txBody>
        </p:sp>
      </p:grpSp>
      <p:cxnSp>
        <p:nvCxnSpPr>
          <p:cNvPr id="42" name="Straight Connector 41"/>
          <p:cNvCxnSpPr>
            <a:stCxn id="40" idx="3"/>
            <a:endCxn id="48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2"/>
            <a:endCxn id="49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8" name="Oval 4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5</a:t>
              </a:r>
              <a:endParaRPr lang="en-AU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1" name="TextBox 50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07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Representing Graphs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 V x V matrix M and store </a:t>
            </a:r>
            <a:r>
              <a:rPr lang="en-AU" sz="2400" dirty="0" smtClean="0">
                <a:latin typeface="CG Times" pitchFamily="18" charset="0"/>
              </a:rPr>
              <a:t>weight at </a:t>
            </a:r>
            <a:r>
              <a:rPr lang="en-AU" sz="2400" dirty="0">
                <a:latin typeface="CG Times" pitchFamily="18" charset="0"/>
              </a:rPr>
              <a:t>M[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][j</a:t>
            </a:r>
            <a:r>
              <a:rPr lang="en-AU" sz="2400" dirty="0" smtClean="0">
                <a:latin typeface="CG Times" pitchFamily="18" charset="0"/>
              </a:rPr>
              <a:t>] only </a:t>
            </a:r>
            <a:r>
              <a:rPr lang="en-AU" sz="2400" dirty="0">
                <a:latin typeface="CG Times" pitchFamily="18" charset="0"/>
              </a:rPr>
              <a:t>if there exists an edge </a:t>
            </a:r>
            <a:r>
              <a:rPr lang="en-AU" sz="2400" b="1" dirty="0" smtClean="0">
                <a:solidFill>
                  <a:srgbClr val="FF0000"/>
                </a:solidFill>
                <a:latin typeface="CG Times" pitchFamily="18" charset="0"/>
              </a:rPr>
              <a:t>from</a:t>
            </a: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</a:t>
            </a:r>
            <a:r>
              <a:rPr lang="en-AU" sz="2400" b="1" dirty="0" smtClean="0">
                <a:solidFill>
                  <a:srgbClr val="FF0000"/>
                </a:solidFill>
                <a:latin typeface="CG Times" pitchFamily="18" charset="0"/>
              </a:rPr>
              <a:t>to</a:t>
            </a: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j-</a:t>
            </a:r>
            <a:r>
              <a:rPr lang="en-AU" sz="2400" dirty="0" err="1">
                <a:latin typeface="CG Times" pitchFamily="18" charset="0"/>
              </a:rPr>
              <a:t>th</a:t>
            </a:r>
            <a:r>
              <a:rPr lang="en-AU" sz="2400" dirty="0">
                <a:latin typeface="CG Times" pitchFamily="18" charset="0"/>
              </a:rPr>
              <a:t> vertex</a:t>
            </a:r>
            <a:r>
              <a:rPr lang="en-AU" sz="2400" dirty="0" smtClean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G Times" pitchFamily="18" charset="0"/>
              </a:rPr>
              <a:t>Space </a:t>
            </a:r>
            <a:r>
              <a:rPr lang="en-AU" sz="2000" dirty="0" smtClean="0">
                <a:solidFill>
                  <a:srgbClr val="FF0000"/>
                </a:solidFill>
                <a:latin typeface="CG Times" pitchFamily="18" charset="0"/>
              </a:rPr>
              <a:t>Complexity: </a:t>
            </a:r>
            <a:r>
              <a:rPr lang="en-AU" sz="2000" dirty="0" smtClean="0">
                <a:latin typeface="CG Times" pitchFamily="18" charset="0"/>
              </a:rPr>
              <a:t>O(V</a:t>
            </a:r>
            <a:r>
              <a:rPr lang="en-AU" sz="2000" baseline="30000" dirty="0" smtClean="0">
                <a:latin typeface="CG Times" pitchFamily="18" charset="0"/>
              </a:rPr>
              <a:t>2</a:t>
            </a:r>
            <a:r>
              <a:rPr lang="en-AU" sz="2000" dirty="0">
                <a:latin typeface="CG Times" pitchFamily="18" charset="0"/>
              </a:rPr>
              <a:t>) regardless of the number of </a:t>
            </a:r>
            <a:r>
              <a:rPr lang="en-AU" sz="2000" dirty="0" smtClean="0">
                <a:latin typeface="CG Times" pitchFamily="18" charset="0"/>
              </a:rPr>
              <a:t>edges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  <a:latin typeface="CG Times" pitchFamily="18" charset="0"/>
              </a:rPr>
              <a:t>Time Complexity of checking if an edge exits: </a:t>
            </a:r>
            <a:r>
              <a:rPr lang="en-AU" sz="2000" dirty="0" smtClean="0">
                <a:latin typeface="CG Times" pitchFamily="18" charset="0"/>
              </a:rPr>
              <a:t>O(1)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G Times" pitchFamily="18" charset="0"/>
              </a:rPr>
              <a:t>Time </a:t>
            </a:r>
            <a:r>
              <a:rPr lang="en-AU" sz="2000" dirty="0" smtClean="0">
                <a:solidFill>
                  <a:srgbClr val="FF0000"/>
                </a:solidFill>
                <a:latin typeface="CG Times" pitchFamily="18" charset="0"/>
              </a:rPr>
              <a:t>Complexity of retrieving all adjacent vertices: </a:t>
            </a:r>
            <a:r>
              <a:rPr lang="en-AU" sz="2000" dirty="0" smtClean="0">
                <a:latin typeface="CG Times" pitchFamily="18" charset="0"/>
              </a:rPr>
              <a:t>O(V) regardless of the number of </a:t>
            </a:r>
            <a:r>
              <a:rPr lang="en-AU" sz="2000" dirty="0" err="1" smtClean="0">
                <a:latin typeface="CG Times" pitchFamily="18" charset="0"/>
              </a:rPr>
              <a:t>neighbors</a:t>
            </a:r>
            <a:r>
              <a:rPr lang="en-AU" sz="2000" dirty="0" smtClean="0">
                <a:latin typeface="CG Times" pitchFamily="18" charset="0"/>
              </a:rPr>
              <a:t> (unless additional pointers are stored)</a:t>
            </a:r>
            <a:endParaRPr lang="en-AU" sz="20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24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24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5259"/>
              </p:ext>
            </p:extLst>
          </p:nvPr>
        </p:nvGraphicFramePr>
        <p:xfrm>
          <a:off x="609600" y="40233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/>
                <a:gridCol w="558009"/>
                <a:gridCol w="558009"/>
                <a:gridCol w="558009"/>
                <a:gridCol w="558009"/>
                <a:gridCol w="5580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8" name="Oval 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2</a:t>
              </a:r>
              <a:endParaRPr lang="en-AU" dirty="0"/>
            </a:p>
          </p:txBody>
        </p:sp>
      </p:grpSp>
      <p:cxnSp>
        <p:nvCxnSpPr>
          <p:cNvPr id="60" name="Straight Connector 59"/>
          <p:cNvCxnSpPr>
            <a:stCxn id="58" idx="3"/>
          </p:cNvCxnSpPr>
          <p:nvPr/>
        </p:nvCxnSpPr>
        <p:spPr>
          <a:xfrm flipH="1">
            <a:off x="5133571" y="38611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5"/>
          </p:cNvCxnSpPr>
          <p:nvPr/>
        </p:nvCxnSpPr>
        <p:spPr>
          <a:xfrm>
            <a:off x="6759289" y="38611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3" name="Oval 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</p:grpSp>
      <p:cxnSp>
        <p:nvCxnSpPr>
          <p:cNvPr id="65" name="Straight Connector 64"/>
          <p:cNvCxnSpPr>
            <a:endCxn id="74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4" idx="5"/>
            <a:endCxn id="77" idx="2"/>
          </p:cNvCxnSpPr>
          <p:nvPr/>
        </p:nvCxnSpPr>
        <p:spPr>
          <a:xfrm flipV="1">
            <a:off x="5296162" y="59952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6"/>
            <a:endCxn id="70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3</a:t>
              </a:r>
              <a:endParaRPr lang="en-AU" dirty="0"/>
            </a:p>
          </p:txBody>
        </p:sp>
      </p:grpSp>
      <p:cxnSp>
        <p:nvCxnSpPr>
          <p:cNvPr id="71" name="Straight Connector 70"/>
          <p:cNvCxnSpPr>
            <a:stCxn id="69" idx="3"/>
            <a:endCxn id="77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>
            <a:off x="6573743" y="38723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861230" y="57420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74" name="Oval 7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5</a:t>
              </a:r>
              <a:endParaRPr lang="en-AU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80" name="TextBox 79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83" name="TextBox 82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33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Representing Graphs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Create an array of size V. At each V[</a:t>
            </a:r>
            <a:r>
              <a:rPr lang="en-AU" sz="2400" dirty="0" err="1" smtClean="0">
                <a:latin typeface="CG Times" pitchFamily="18" charset="0"/>
              </a:rPr>
              <a:t>i</a:t>
            </a:r>
            <a:r>
              <a:rPr lang="en-AU" sz="2400" dirty="0" smtClean="0">
                <a:latin typeface="CG Times" pitchFamily="18" charset="0"/>
              </a:rPr>
              <a:t>], store the list of vertices adjacent to the </a:t>
            </a:r>
            <a:r>
              <a:rPr lang="en-AU" sz="2400" dirty="0" err="1" smtClean="0">
                <a:latin typeface="CG Times" pitchFamily="18" charset="0"/>
              </a:rPr>
              <a:t>i-th</a:t>
            </a:r>
            <a:r>
              <a:rPr lang="en-AU" sz="2400" dirty="0" smtClean="0">
                <a:latin typeface="CG Times" pitchFamily="18" charset="0"/>
              </a:rPr>
              <a:t> vertex.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2</a:t>
              </a:r>
              <a:endParaRPr lang="en-AU" dirty="0"/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3</a:t>
              </a:r>
              <a:endParaRPr lang="en-AU" dirty="0"/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5</a:t>
              </a:r>
              <a:endParaRPr lang="en-AU" dirty="0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05900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/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79728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15591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10442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91111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85085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Representing Graphs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Create an array of size V. At each V[</a:t>
            </a:r>
            <a:r>
              <a:rPr lang="en-AU" sz="2400" dirty="0" err="1" smtClean="0">
                <a:latin typeface="CG Times" pitchFamily="18" charset="0"/>
              </a:rPr>
              <a:t>i</a:t>
            </a:r>
            <a:r>
              <a:rPr lang="en-AU" sz="2400" dirty="0" smtClean="0">
                <a:latin typeface="CG Times" pitchFamily="18" charset="0"/>
              </a:rPr>
              <a:t>], store the list of vertices adjacent to the </a:t>
            </a:r>
            <a:r>
              <a:rPr lang="en-AU" sz="2400" dirty="0" err="1" smtClean="0">
                <a:latin typeface="CG Times" pitchFamily="18" charset="0"/>
              </a:rPr>
              <a:t>i-th</a:t>
            </a:r>
            <a:r>
              <a:rPr lang="en-AU" sz="2400" dirty="0" smtClean="0">
                <a:latin typeface="CG Times" pitchFamily="18" charset="0"/>
              </a:rPr>
              <a:t> vertex </a:t>
            </a:r>
            <a:r>
              <a:rPr lang="en-AU" sz="2400" b="1" dirty="0" smtClean="0">
                <a:latin typeface="CG Times" pitchFamily="18" charset="0"/>
              </a:rPr>
              <a:t>along with the weights</a:t>
            </a:r>
            <a:r>
              <a:rPr lang="en-AU" sz="2400" dirty="0" smtClean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endParaRPr lang="en-AU" sz="1800" dirty="0" smtClean="0">
              <a:latin typeface="CG Times" pitchFamily="18" charset="0"/>
            </a:endParaRPr>
          </a:p>
          <a:p>
            <a:pPr marL="0" indent="0">
              <a:buNone/>
            </a:pPr>
            <a:endParaRPr lang="en-AU" sz="1800">
              <a:latin typeface="CG Times" pitchFamily="18" charset="0"/>
            </a:endParaRPr>
          </a:p>
          <a:p>
            <a:pPr marL="0" indent="0">
              <a:buNone/>
            </a:pPr>
            <a:r>
              <a:rPr lang="en-AU" sz="1800" smtClean="0">
                <a:latin typeface="CG Times" pitchFamily="18" charset="0"/>
              </a:rPr>
              <a:t>The </a:t>
            </a:r>
            <a:r>
              <a:rPr lang="en-AU" sz="1800" dirty="0" smtClean="0">
                <a:latin typeface="CG Times" pitchFamily="18" charset="0"/>
              </a:rPr>
              <a:t>numbers in parenthesis correspond to the weights.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09681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/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84004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 (2)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 (7)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 (4)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12455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 (2)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 (5)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 (6)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36619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 (7)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 (5)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 (3)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34279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 (4)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 (8)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72214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 (6)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 (3)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 (8)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</p:grpSp>
      <p:cxnSp>
        <p:nvCxnSpPr>
          <p:cNvPr id="42" name="Straight Connector 41"/>
          <p:cNvCxnSpPr>
            <a:stCxn id="40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</p:grpSp>
      <p:cxnSp>
        <p:nvCxnSpPr>
          <p:cNvPr id="47" name="Straight Connector 46"/>
          <p:cNvCxnSpPr>
            <a:endCxn id="56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6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6"/>
            <a:endCxn id="52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3</a:t>
              </a:r>
              <a:endParaRPr lang="en-AU" dirty="0"/>
            </a:p>
          </p:txBody>
        </p:sp>
      </p:grpSp>
      <p:cxnSp>
        <p:nvCxnSpPr>
          <p:cNvPr id="53" name="Straight Connector 52"/>
          <p:cNvCxnSpPr>
            <a:stCxn id="51" idx="3"/>
            <a:endCxn id="59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2"/>
            <a:endCxn id="60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5</a:t>
              </a:r>
              <a:endParaRPr lang="en-AU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83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Representing Graphs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Create an array of size V. At each V[</a:t>
            </a:r>
            <a:r>
              <a:rPr lang="en-AU" sz="2400" dirty="0" err="1" smtClean="0">
                <a:latin typeface="CG Times" pitchFamily="18" charset="0"/>
              </a:rPr>
              <a:t>i</a:t>
            </a:r>
            <a:r>
              <a:rPr lang="en-AU" sz="2400" dirty="0" smtClean="0">
                <a:latin typeface="CG Times" pitchFamily="18" charset="0"/>
              </a:rPr>
              <a:t>], store the list of vertices adjacent to the </a:t>
            </a:r>
            <a:r>
              <a:rPr lang="en-AU" sz="2400" dirty="0" err="1" smtClean="0">
                <a:latin typeface="CG Times" pitchFamily="18" charset="0"/>
              </a:rPr>
              <a:t>i-th</a:t>
            </a:r>
            <a:r>
              <a:rPr lang="en-AU" sz="2400" dirty="0" smtClean="0">
                <a:latin typeface="CG Times" pitchFamily="18" charset="0"/>
              </a:rPr>
              <a:t> vertex </a:t>
            </a:r>
            <a:r>
              <a:rPr lang="en-AU" sz="2400" b="1" dirty="0" smtClean="0">
                <a:latin typeface="CG Times" pitchFamily="18" charset="0"/>
              </a:rPr>
              <a:t>along with the weights</a:t>
            </a:r>
            <a:r>
              <a:rPr lang="en-AU" sz="2400" dirty="0" smtClean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G Times" pitchFamily="18" charset="0"/>
              </a:rPr>
              <a:t>Space Complexity: </a:t>
            </a:r>
            <a:r>
              <a:rPr lang="en-AU" sz="1800" dirty="0" smtClean="0">
                <a:latin typeface="CG Times" pitchFamily="18" charset="0"/>
              </a:rPr>
              <a:t>O(V + E) 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G Times" pitchFamily="18" charset="0"/>
              </a:rPr>
              <a:t>Time complexity of checking if a particular edge exists: </a:t>
            </a:r>
            <a:r>
              <a:rPr lang="en-AU" sz="1800" dirty="0" smtClean="0">
                <a:latin typeface="CG Times" pitchFamily="18" charset="0"/>
              </a:rPr>
              <a:t>O(log E) assuming sorted lists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G Times" pitchFamily="18" charset="0"/>
              </a:rPr>
              <a:t>Time 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complexity </a:t>
            </a:r>
            <a:r>
              <a:rPr lang="en-AU" sz="1800" dirty="0" smtClean="0">
                <a:solidFill>
                  <a:srgbClr val="FF0000"/>
                </a:solidFill>
                <a:latin typeface="CG Times" pitchFamily="18" charset="0"/>
              </a:rPr>
              <a:t>of retrieving all adjacent vertices: </a:t>
            </a:r>
            <a:r>
              <a:rPr lang="en-AU" sz="1800" dirty="0" smtClean="0">
                <a:latin typeface="CG Times" pitchFamily="18" charset="0"/>
              </a:rPr>
              <a:t>O(X) where X is the number of adjacent vertices (note: this is </a:t>
            </a:r>
            <a:r>
              <a:rPr lang="en-AU" sz="1800" dirty="0" smtClean="0">
                <a:latin typeface="CG Times" pitchFamily="18" charset="0"/>
                <a:hlinkClick r:id="rId2"/>
              </a:rPr>
              <a:t>output-sensitive</a:t>
            </a:r>
            <a:r>
              <a:rPr lang="en-AU" sz="1800" dirty="0" smtClean="0">
                <a:latin typeface="CG Times" pitchFamily="18" charset="0"/>
              </a:rPr>
              <a:t> complexity)</a:t>
            </a:r>
            <a:endParaRPr lang="en-AU" sz="18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65740"/>
              </p:ext>
            </p:extLst>
          </p:nvPr>
        </p:nvGraphicFramePr>
        <p:xfrm>
          <a:off x="381000" y="4038600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/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914400" y="4228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44277"/>
              </p:ext>
            </p:extLst>
          </p:nvPr>
        </p:nvGraphicFramePr>
        <p:xfrm>
          <a:off x="1219200" y="4042654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 (7)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 (4)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99991"/>
              </p:ext>
            </p:extLst>
          </p:nvPr>
        </p:nvGraphicFramePr>
        <p:xfrm>
          <a:off x="1219200" y="4597026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 (2)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 (5)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 (6)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01487"/>
              </p:ext>
            </p:extLst>
          </p:nvPr>
        </p:nvGraphicFramePr>
        <p:xfrm>
          <a:off x="1219200" y="51405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 (3)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44164"/>
              </p:ext>
            </p:extLst>
          </p:nvPr>
        </p:nvGraphicFramePr>
        <p:xfrm>
          <a:off x="1219200" y="55977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 (8)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914400" y="4763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14400" y="52828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14400" y="57400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4400" y="62734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2</a:t>
              </a:r>
              <a:endParaRPr lang="en-AU" dirty="0"/>
            </a:p>
          </p:txBody>
        </p:sp>
      </p:grpSp>
      <p:cxnSp>
        <p:nvCxnSpPr>
          <p:cNvPr id="97" name="Straight Connector 96"/>
          <p:cNvCxnSpPr>
            <a:stCxn id="95" idx="3"/>
          </p:cNvCxnSpPr>
          <p:nvPr/>
        </p:nvCxnSpPr>
        <p:spPr>
          <a:xfrm flipH="1">
            <a:off x="5133571" y="38611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5" idx="5"/>
          </p:cNvCxnSpPr>
          <p:nvPr/>
        </p:nvCxnSpPr>
        <p:spPr>
          <a:xfrm>
            <a:off x="6759289" y="38611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</p:grpSp>
      <p:cxnSp>
        <p:nvCxnSpPr>
          <p:cNvPr id="102" name="Straight Connector 101"/>
          <p:cNvCxnSpPr>
            <a:endCxn id="111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11" idx="5"/>
            <a:endCxn id="114" idx="2"/>
          </p:cNvCxnSpPr>
          <p:nvPr/>
        </p:nvCxnSpPr>
        <p:spPr>
          <a:xfrm flipV="1">
            <a:off x="5296162" y="59952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6"/>
            <a:endCxn id="107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3</a:t>
              </a:r>
              <a:endParaRPr lang="en-AU" dirty="0"/>
            </a:p>
          </p:txBody>
        </p:sp>
      </p:grpSp>
      <p:cxnSp>
        <p:nvCxnSpPr>
          <p:cNvPr id="108" name="Straight Connector 107"/>
          <p:cNvCxnSpPr>
            <a:stCxn id="106" idx="3"/>
            <a:endCxn id="114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6" idx="2"/>
          </p:cNvCxnSpPr>
          <p:nvPr/>
        </p:nvCxnSpPr>
        <p:spPr>
          <a:xfrm>
            <a:off x="6573743" y="38723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861230" y="57420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5</a:t>
              </a:r>
              <a:endParaRPr lang="en-AU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7" name="TextBox 116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Shortest Path Problem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Length of a path:</a:t>
            </a:r>
          </a:p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unweighted </a:t>
            </a:r>
            <a:r>
              <a:rPr lang="en-AU" sz="2400" dirty="0" smtClean="0">
                <a:solidFill>
                  <a:srgbClr val="00B050"/>
                </a:solidFill>
                <a:latin typeface="CG Times" pitchFamily="18" charset="0"/>
              </a:rPr>
              <a:t>graphs</a:t>
            </a:r>
            <a:r>
              <a:rPr lang="en-AU" sz="2400" dirty="0" smtClean="0">
                <a:latin typeface="CG Times" pitchFamily="18" charset="0"/>
              </a:rPr>
              <a:t>, </a:t>
            </a:r>
            <a:r>
              <a:rPr lang="en-AU" sz="2400" dirty="0">
                <a:latin typeface="CG Times" pitchFamily="18" charset="0"/>
              </a:rPr>
              <a:t>the length of a path is the number of edges along the path.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weighted </a:t>
            </a:r>
            <a:r>
              <a:rPr lang="en-AU" sz="2400" dirty="0" smtClean="0">
                <a:solidFill>
                  <a:srgbClr val="00B050"/>
                </a:solidFill>
                <a:latin typeface="CG Times" pitchFamily="18" charset="0"/>
              </a:rPr>
              <a:t>graphs</a:t>
            </a:r>
            <a:r>
              <a:rPr lang="en-AU" sz="2400" dirty="0" smtClean="0">
                <a:latin typeface="CG Times" pitchFamily="18" charset="0"/>
              </a:rPr>
              <a:t>, </a:t>
            </a:r>
            <a:r>
              <a:rPr lang="en-AU" sz="2400" dirty="0">
                <a:latin typeface="CG Times" pitchFamily="18" charset="0"/>
              </a:rPr>
              <a:t>the length of a path is the sum of weights of the edges along the path.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Single sources single target:</a:t>
            </a:r>
          </a:p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Given a source vertex s and a target vertex t, return the shortest path from s to t.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Single source all targets:</a:t>
            </a:r>
          </a:p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Given a source vertex s, return the shortest paths to every other vertex in the graph.</a:t>
            </a:r>
          </a:p>
          <a:p>
            <a:pPr marL="0" indent="0">
              <a:buNone/>
            </a:pPr>
            <a:r>
              <a:rPr lang="en-AU" sz="2400" dirty="0" smtClean="0">
                <a:latin typeface="CG Times" pitchFamily="18" charset="0"/>
              </a:rPr>
              <a:t>We will focus on single source all targets problem because the single source single target problem is subsumed by it.</a:t>
            </a:r>
          </a:p>
          <a:p>
            <a:pPr marL="0" indent="0">
              <a:buNone/>
            </a:pP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Shortest Path Algorithms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rgbClr val="00B050"/>
                </a:solidFill>
                <a:latin typeface="CG Times" pitchFamily="18" charset="0"/>
              </a:rPr>
              <a:t>Breadth First Search </a:t>
            </a: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– (Unweighted graphs)</a:t>
            </a:r>
          </a:p>
          <a:p>
            <a:r>
              <a:rPr lang="en-AU" sz="2400" dirty="0" smtClean="0">
                <a:solidFill>
                  <a:srgbClr val="00B050"/>
                </a:solidFill>
                <a:latin typeface="CG Times" pitchFamily="18" charset="0"/>
              </a:rPr>
              <a:t>Dijkstra’s Algorithm </a:t>
            </a: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– (Weighted graphs with only non-negative weights)</a:t>
            </a:r>
          </a:p>
          <a:p>
            <a:r>
              <a:rPr lang="en-AU" sz="2400" dirty="0" smtClean="0">
                <a:solidFill>
                  <a:srgbClr val="00B050"/>
                </a:solidFill>
                <a:latin typeface="CG Times" pitchFamily="18" charset="0"/>
              </a:rPr>
              <a:t>Bellman Ford Algorithm </a:t>
            </a:r>
            <a:r>
              <a:rPr lang="en-AU" sz="2400" dirty="0" smtClean="0">
                <a:solidFill>
                  <a:srgbClr val="FF0000"/>
                </a:solidFill>
                <a:latin typeface="CG Times" pitchFamily="18" charset="0"/>
              </a:rPr>
              <a:t>– (Weighted graphs including negative weights)</a:t>
            </a:r>
            <a:endParaRPr lang="en-AU" sz="2400" dirty="0">
              <a:solidFill>
                <a:srgbClr val="FF000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 smtClean="0"/>
          </a:p>
          <a:p>
            <a:pPr algn="l"/>
            <a:r>
              <a:rPr lang="en-AU" spc="0" dirty="0" err="1" smtClean="0"/>
              <a:t>acknowledgmentS</a:t>
            </a:r>
            <a:endParaRPr lang="en-AU" spc="0" dirty="0" smtClean="0"/>
          </a:p>
          <a:p>
            <a:pPr algn="just"/>
            <a:r>
              <a:rPr lang="en-AU" cap="none" spc="0" dirty="0" smtClean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 smtClean="0">
                <a:solidFill>
                  <a:srgbClr val="0070C0"/>
                </a:solidFill>
              </a:rPr>
              <a:t>Arun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err="1" smtClean="0">
                <a:solidFill>
                  <a:srgbClr val="0070C0"/>
                </a:solidFill>
              </a:rPr>
              <a:t>Konagurthu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smtClean="0">
                <a:solidFill>
                  <a:schemeClr val="tx1"/>
                </a:solidFill>
              </a:rPr>
              <a:t>and </a:t>
            </a:r>
            <a:r>
              <a:rPr lang="en-AU" cap="none" spc="0" dirty="0" smtClean="0">
                <a:solidFill>
                  <a:srgbClr val="0070C0"/>
                </a:solidFill>
              </a:rPr>
              <a:t>Lloyd Allison.</a:t>
            </a:r>
            <a:endParaRPr lang="en-AU" cap="none" spc="0" dirty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</a:rPr>
              <a:t>FIT2004, S2/2016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Week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: Introduction to Graphs and Shortest Path Problems</a:t>
            </a:r>
          </a:p>
          <a:p>
            <a:r>
              <a:rPr lang="en-AU" sz="2200" dirty="0" smtClean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 smtClean="0">
                <a:solidFill>
                  <a:schemeClr val="tx1"/>
                </a:solidFill>
              </a:rPr>
              <a:t>Aamir</a:t>
            </a:r>
            <a:r>
              <a:rPr lang="en-AU" sz="2200" dirty="0" smtClean="0">
                <a:solidFill>
                  <a:schemeClr val="tx1"/>
                </a:solidFill>
              </a:rPr>
              <a:t> Cheema</a:t>
            </a:r>
            <a:endParaRPr lang="en-AU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Breadth First Search (BFS)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Discovered: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Finalized:</a:t>
            </a:r>
            <a:endParaRPr lang="en-AU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 smtClean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Get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vertex u of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=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</a:t>
            </a:r>
            <a:r>
              <a:rPr lang="en-AU" sz="1600" dirty="0" smtClean="0">
                <a:latin typeface="CG Times" pitchFamily="18" charset="0"/>
              </a:rPr>
              <a:t>list</a:t>
            </a:r>
            <a:endParaRPr lang="en-AU" sz="1600" dirty="0" smtClean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766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243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720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197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74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151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Discovered: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Finalized:</a:t>
            </a:r>
            <a:endParaRPr lang="en-AU" dirty="0"/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3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3" grpId="0" animBg="1"/>
      <p:bldP spid="113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Breadth First Search (BFS)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196382" cy="3581400"/>
          </a:xfrm>
        </p:spPr>
        <p:txBody>
          <a:bodyPr>
            <a:noAutofit/>
          </a:bodyPr>
          <a:lstStyle/>
          <a:p>
            <a:r>
              <a:rPr lang="en-AU" sz="1600" dirty="0" smtClean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Get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vertex u of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=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</a:t>
            </a:r>
            <a:r>
              <a:rPr lang="en-AU" sz="1600" dirty="0" smtClean="0">
                <a:latin typeface="CG Times" pitchFamily="18" charset="0"/>
              </a:rPr>
              <a:t>list</a:t>
            </a:r>
            <a:endParaRPr lang="en-AU" sz="1600" dirty="0" smtClean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63" name="Content Placeholder 3"/>
          <p:cNvSpPr txBox="1">
            <a:spLocks/>
          </p:cNvSpPr>
          <p:nvPr/>
        </p:nvSpPr>
        <p:spPr>
          <a:xfrm>
            <a:off x="304800" y="4114800"/>
            <a:ext cx="3428999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 smtClean="0">
                <a:latin typeface="CMSS10"/>
              </a:rPr>
              <a:t>O(V + E)</a:t>
            </a:r>
            <a:endParaRPr lang="en-AU" sz="1800" dirty="0"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Space Complexity (assuming adjacency list representation):</a:t>
            </a:r>
          </a:p>
          <a:p>
            <a:pPr marL="0" indent="0">
              <a:buNone/>
            </a:pPr>
            <a:r>
              <a:rPr lang="en-AU" sz="1800" dirty="0" smtClean="0">
                <a:latin typeface="CMSS10"/>
              </a:rPr>
              <a:t>O(V  + E)</a:t>
            </a:r>
          </a:p>
        </p:txBody>
      </p:sp>
    </p:spTree>
    <p:extLst>
      <p:ext uri="{BB962C8B-B14F-4D97-AF65-F5344CB8AC3E}">
        <p14:creationId xmlns:p14="http://schemas.microsoft.com/office/powerpoint/2010/main" val="27938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Dijkstra’s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Discovered: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Finalized:</a:t>
            </a:r>
            <a:endParaRPr lang="en-AU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 smtClean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Get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the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vertex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v from the Discovered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List with smallest distance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outgoing edge (v, u, w) of v</a:t>
            </a:r>
          </a:p>
          <a:p>
            <a:pPr lvl="2"/>
            <a:r>
              <a:rPr lang="en-AU" sz="1400" dirty="0" smtClean="0">
                <a:latin typeface="CG Times" pitchFamily="18" charset="0"/>
              </a:rPr>
              <a:t>If u is not in Discovered</a:t>
            </a:r>
          </a:p>
          <a:p>
            <a:pPr lvl="3"/>
            <a:r>
              <a:rPr lang="en-AU" sz="1400" dirty="0" smtClean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 smtClean="0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 smtClean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 smtClean="0">
                <a:latin typeface="CG Times" pitchFamily="18" charset="0"/>
              </a:rPr>
              <a:t>Else If </a:t>
            </a:r>
            <a:r>
              <a:rPr lang="en-AU" sz="1600" dirty="0" err="1" smtClean="0">
                <a:latin typeface="CG Times" pitchFamily="18" charset="0"/>
              </a:rPr>
              <a:t>u.distance</a:t>
            </a:r>
            <a:r>
              <a:rPr lang="en-AU" sz="1600" dirty="0" smtClean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  <a:endParaRPr lang="en-AU" sz="1600" dirty="0" smtClean="0">
              <a:latin typeface="CG Times" pitchFamily="18" charset="0"/>
            </a:endParaRPr>
          </a:p>
          <a:p>
            <a:pPr lvl="3"/>
            <a:r>
              <a:rPr lang="en-AU" sz="1600" dirty="0" smtClean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 smtClean="0">
                <a:latin typeface="CG Times" pitchFamily="18" charset="0"/>
              </a:rPr>
              <a:t>v.distance</a:t>
            </a:r>
            <a:r>
              <a:rPr lang="en-AU" sz="1600" dirty="0" smtClean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Discovered: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Finalized:</a:t>
            </a:r>
            <a:endParaRPr lang="en-AU" dirty="0"/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10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B,10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5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45082" y="25424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76600" y="5106959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14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D, 14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r>
              <a:rPr lang="en-AU" dirty="0" smtClean="0">
                <a:solidFill>
                  <a:srgbClr val="FF0000"/>
                </a:solidFill>
              </a:rPr>
              <a:t>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146816" y="25341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13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D, 13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r>
              <a:rPr lang="en-AU" dirty="0" smtClean="0">
                <a:solidFill>
                  <a:srgbClr val="FF0000"/>
                </a:solidFill>
              </a:rPr>
              <a:t>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178212" y="2534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9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Dijkstra’s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Finalized:</a:t>
            </a:r>
            <a:endParaRPr lang="en-AU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 smtClean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Get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the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vertex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v from the Discovered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List with smallest distance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outgoing edge (v, u, w) of v</a:t>
            </a:r>
          </a:p>
          <a:p>
            <a:pPr lvl="2"/>
            <a:r>
              <a:rPr lang="en-AU" sz="1400" dirty="0" smtClean="0">
                <a:latin typeface="CG Times" pitchFamily="18" charset="0"/>
              </a:rPr>
              <a:t>If u is not in Discovered</a:t>
            </a:r>
          </a:p>
          <a:p>
            <a:pPr lvl="3"/>
            <a:r>
              <a:rPr lang="en-AU" sz="1400" dirty="0" smtClean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 smtClean="0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 smtClean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 smtClean="0">
                <a:latin typeface="CG Times" pitchFamily="18" charset="0"/>
              </a:rPr>
              <a:t>Else If </a:t>
            </a:r>
            <a:r>
              <a:rPr lang="en-AU" sz="1600" dirty="0" err="1" smtClean="0">
                <a:latin typeface="CG Times" pitchFamily="18" charset="0"/>
              </a:rPr>
              <a:t>u.distance</a:t>
            </a:r>
            <a:r>
              <a:rPr lang="en-AU" sz="1600" dirty="0" smtClean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  <a:endParaRPr lang="en-AU" sz="1600" dirty="0" smtClean="0">
              <a:latin typeface="CG Times" pitchFamily="18" charset="0"/>
            </a:endParaRPr>
          </a:p>
          <a:p>
            <a:pPr lvl="3"/>
            <a:r>
              <a:rPr lang="en-AU" sz="1600" dirty="0" smtClean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 smtClean="0">
                <a:latin typeface="CG Times" pitchFamily="18" charset="0"/>
              </a:rPr>
              <a:t>v.distance</a:t>
            </a:r>
            <a:r>
              <a:rPr lang="en-AU" sz="1600" dirty="0" smtClean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5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r>
              <a:rPr lang="en-AU" dirty="0" smtClean="0">
                <a:solidFill>
                  <a:srgbClr val="FF0000"/>
                </a:solidFill>
              </a:rPr>
              <a:t>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357048" y="1075349"/>
            <a:ext cx="4388251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latin typeface="CMSS10"/>
              </a:rPr>
              <a:t>Suppose we are using a linked list for Discovered.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edge visited </a:t>
            </a:r>
            <a:r>
              <a:rPr lang="en-AU" sz="1800" dirty="0" smtClean="0">
                <a:latin typeface="CMSS10"/>
              </a:rPr>
              <a:t>once </a:t>
            </a:r>
            <a:r>
              <a:rPr lang="en-AU" sz="1800" dirty="0" smtClean="0">
                <a:latin typeface="CMSS10"/>
                <a:sym typeface="Wingdings" panose="05000000000000000000" pitchFamily="2" charset="2"/>
              </a:rPr>
              <a:t></a:t>
            </a:r>
            <a:r>
              <a:rPr lang="en-AU" sz="1800" dirty="0" smtClean="0">
                <a:latin typeface="CMSS10"/>
              </a:rPr>
              <a:t> </a:t>
            </a:r>
            <a:r>
              <a:rPr lang="en-AU" sz="1800" dirty="0">
                <a:latin typeface="CMSS10"/>
              </a:rPr>
              <a:t>O(E) </a:t>
            </a:r>
            <a:endParaRPr lang="en-AU" sz="1800" dirty="0" smtClean="0">
              <a:latin typeface="CMSS10"/>
            </a:endParaRPr>
          </a:p>
          <a:p>
            <a:r>
              <a:rPr lang="en-AU" sz="1800" dirty="0" smtClean="0">
                <a:latin typeface="CMSS10"/>
              </a:rPr>
              <a:t>While loop executes O(V) times</a:t>
            </a:r>
          </a:p>
          <a:p>
            <a:pPr lvl="1"/>
            <a:r>
              <a:rPr lang="en-AU" sz="1300" dirty="0">
                <a:latin typeface="CMSS10"/>
              </a:rPr>
              <a:t>Find the vertex with smallest distance: O(V</a:t>
            </a:r>
            <a:r>
              <a:rPr lang="en-AU" sz="1300" dirty="0" smtClean="0">
                <a:latin typeface="CMSS10"/>
              </a:rPr>
              <a:t>)</a:t>
            </a:r>
          </a:p>
          <a:p>
            <a:r>
              <a:rPr lang="en-AU" sz="1800" dirty="0" smtClean="0">
                <a:latin typeface="CMSS10"/>
              </a:rPr>
              <a:t>Total cost: O(E + V</a:t>
            </a:r>
            <a:r>
              <a:rPr lang="en-AU" sz="1800" baseline="30000" dirty="0" smtClean="0">
                <a:latin typeface="CMSS10"/>
              </a:rPr>
              <a:t>2</a:t>
            </a:r>
            <a:r>
              <a:rPr lang="en-AU" sz="1800" dirty="0" smtClean="0">
                <a:latin typeface="CMSS10"/>
              </a:rPr>
              <a:t>) = O(V</a:t>
            </a:r>
            <a:r>
              <a:rPr lang="en-AU" sz="1800" baseline="30000" dirty="0" smtClean="0">
                <a:latin typeface="CMSS10"/>
              </a:rPr>
              <a:t>2</a:t>
            </a:r>
            <a:r>
              <a:rPr lang="en-AU" sz="1800" dirty="0" smtClean="0">
                <a:latin typeface="CMSS10"/>
              </a:rPr>
              <a:t>)</a:t>
            </a:r>
          </a:p>
          <a:p>
            <a:pPr marL="274320" lvl="1" indent="0">
              <a:buNone/>
            </a:pPr>
            <a:endParaRPr lang="en-AU" sz="1300" dirty="0" smtClean="0"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743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Dijkstra’s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Finalized:</a:t>
            </a:r>
            <a:endParaRPr lang="en-AU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 smtClean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Get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the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vertex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v from the Discovered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List with smallest distance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outgoing edge (v, u, w) of v</a:t>
            </a:r>
          </a:p>
          <a:p>
            <a:pPr lvl="2"/>
            <a:r>
              <a:rPr lang="en-AU" sz="1400" dirty="0" smtClean="0">
                <a:latin typeface="CG Times" pitchFamily="18" charset="0"/>
              </a:rPr>
              <a:t>If u is not in Discovered</a:t>
            </a:r>
          </a:p>
          <a:p>
            <a:pPr lvl="3"/>
            <a:r>
              <a:rPr lang="en-AU" sz="1400" dirty="0" smtClean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 smtClean="0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 smtClean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 smtClean="0">
                <a:latin typeface="CG Times" pitchFamily="18" charset="0"/>
              </a:rPr>
              <a:t>Else If </a:t>
            </a:r>
            <a:r>
              <a:rPr lang="en-AU" sz="1600" dirty="0" err="1" smtClean="0">
                <a:latin typeface="CG Times" pitchFamily="18" charset="0"/>
              </a:rPr>
              <a:t>u.distance</a:t>
            </a:r>
            <a:r>
              <a:rPr lang="en-AU" sz="1600" dirty="0" smtClean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  <a:endParaRPr lang="en-AU" sz="1600" dirty="0" smtClean="0">
              <a:latin typeface="CG Times" pitchFamily="18" charset="0"/>
            </a:endParaRPr>
          </a:p>
          <a:p>
            <a:pPr lvl="3"/>
            <a:r>
              <a:rPr lang="en-AU" sz="1600" dirty="0" smtClean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 smtClean="0">
                <a:latin typeface="CG Times" pitchFamily="18" charset="0"/>
              </a:rPr>
              <a:t>v.distance</a:t>
            </a:r>
            <a:r>
              <a:rPr lang="en-AU" sz="1600" dirty="0" smtClean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5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r>
              <a:rPr lang="en-AU" dirty="0" smtClean="0">
                <a:solidFill>
                  <a:srgbClr val="FF0000"/>
                </a:solidFill>
              </a:rPr>
              <a:t>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latin typeface="CMSS10"/>
              </a:rPr>
              <a:t>Using a min-heap to implement Discovered.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While loop executed O(V) times</a:t>
            </a:r>
          </a:p>
          <a:p>
            <a:pPr lvl="1"/>
            <a:r>
              <a:rPr lang="en-AU" sz="1300" dirty="0">
                <a:latin typeface="CMSS10"/>
              </a:rPr>
              <a:t>Get the vertex with smallest distance: O(1)</a:t>
            </a:r>
          </a:p>
          <a:p>
            <a:pPr lvl="1"/>
            <a:r>
              <a:rPr lang="en-AU" sz="1300" dirty="0">
                <a:latin typeface="CMSS10"/>
              </a:rPr>
              <a:t>Removing vertex with smallest distance:  O(log V)</a:t>
            </a:r>
          </a:p>
          <a:p>
            <a:r>
              <a:rPr lang="en-AU" sz="1800" dirty="0">
                <a:latin typeface="CMSS10"/>
              </a:rPr>
              <a:t>Each edge is visited once: O(E) </a:t>
            </a:r>
          </a:p>
          <a:p>
            <a:pPr lvl="1"/>
            <a:r>
              <a:rPr lang="en-AU" sz="1300" dirty="0">
                <a:latin typeface="CMSS10"/>
              </a:rPr>
              <a:t>Updating the distance of a </a:t>
            </a:r>
            <a:r>
              <a:rPr lang="en-AU" sz="1300" dirty="0" smtClean="0">
                <a:latin typeface="CMSS10"/>
              </a:rPr>
              <a:t>vertex: ? </a:t>
            </a:r>
          </a:p>
          <a:p>
            <a:pPr lvl="1"/>
            <a:r>
              <a:rPr lang="en-AU" sz="1300" dirty="0" smtClean="0">
                <a:latin typeface="CMSS10"/>
              </a:rPr>
              <a:t>Checking </a:t>
            </a:r>
            <a:r>
              <a:rPr lang="en-AU" sz="1300" dirty="0">
                <a:latin typeface="CMSS10"/>
              </a:rPr>
              <a:t>if u is </a:t>
            </a:r>
            <a:r>
              <a:rPr lang="en-AU" sz="1300" dirty="0" smtClean="0">
                <a:latin typeface="CMSS10"/>
              </a:rPr>
              <a:t>finalized/discovered</a:t>
            </a:r>
            <a:r>
              <a:rPr lang="en-AU" sz="1300" dirty="0">
                <a:latin typeface="CMSS10"/>
              </a:rPr>
              <a:t> </a:t>
            </a:r>
            <a:r>
              <a:rPr lang="en-AU" sz="1300" dirty="0" smtClean="0">
                <a:latin typeface="CMSS10"/>
              </a:rPr>
              <a:t>: ?</a:t>
            </a:r>
            <a:endParaRPr lang="en-AU" sz="1800" dirty="0" smtClean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5729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Dijkstra’s Algorithm using min-heap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Required additional structure:</a:t>
            </a:r>
          </a:p>
          <a:p>
            <a:r>
              <a:rPr lang="en-AU" dirty="0" smtClean="0"/>
              <a:t>Create an array called Vertices. </a:t>
            </a:r>
          </a:p>
          <a:p>
            <a:r>
              <a:rPr lang="en-AU" dirty="0" smtClean="0"/>
              <a:t>Vertices[</a:t>
            </a:r>
            <a:r>
              <a:rPr lang="en-AU" dirty="0" err="1" smtClean="0"/>
              <a:t>i</a:t>
            </a:r>
            <a:r>
              <a:rPr lang="en-AU" dirty="0" smtClean="0"/>
              <a:t>] will record the location of </a:t>
            </a:r>
            <a:r>
              <a:rPr lang="en-AU" dirty="0" err="1" smtClean="0"/>
              <a:t>i-th</a:t>
            </a:r>
            <a:r>
              <a:rPr lang="en-AU" dirty="0" smtClean="0"/>
              <a:t> vertex in the min-heap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-1 if the vertex is finalized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-2 if the vertex is not discovered yet 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00B0F0"/>
                </a:solidFill>
              </a:rPr>
              <a:t>Checking </a:t>
            </a:r>
            <a:r>
              <a:rPr lang="en-AU" dirty="0">
                <a:solidFill>
                  <a:srgbClr val="00B0F0"/>
                </a:solidFill>
              </a:rPr>
              <a:t>if a </a:t>
            </a:r>
            <a:r>
              <a:rPr lang="en-AU" dirty="0" smtClean="0">
                <a:solidFill>
                  <a:srgbClr val="00B0F0"/>
                </a:solidFill>
              </a:rPr>
              <a:t>vertex v </a:t>
            </a:r>
            <a:r>
              <a:rPr lang="en-AU" dirty="0">
                <a:solidFill>
                  <a:srgbClr val="00B0F0"/>
                </a:solidFill>
              </a:rPr>
              <a:t>is discovered or </a:t>
            </a:r>
            <a:r>
              <a:rPr lang="en-AU" dirty="0" smtClean="0">
                <a:solidFill>
                  <a:srgbClr val="00B0F0"/>
                </a:solidFill>
              </a:rPr>
              <a:t>finalized in O(1)</a:t>
            </a:r>
            <a:endParaRPr lang="en-AU" dirty="0">
              <a:solidFill>
                <a:srgbClr val="00B0F0"/>
              </a:solidFill>
            </a:endParaRPr>
          </a:p>
          <a:p>
            <a:r>
              <a:rPr lang="en-AU" dirty="0" smtClean="0"/>
              <a:t>v is finalized if Vertices[v] == -1</a:t>
            </a:r>
          </a:p>
          <a:p>
            <a:r>
              <a:rPr lang="en-AU" dirty="0" smtClean="0"/>
              <a:t>v is in discovered if Vertices[v] &gt;0</a:t>
            </a:r>
          </a:p>
          <a:p>
            <a:pPr marL="0" indent="0">
              <a:buNone/>
            </a:pPr>
            <a:endParaRPr lang="en-AU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B0F0"/>
                </a:solidFill>
              </a:rPr>
              <a:t>Updating the distance of a vertex </a:t>
            </a:r>
            <a:r>
              <a:rPr lang="en-AU" dirty="0">
                <a:solidFill>
                  <a:srgbClr val="00B0F0"/>
                </a:solidFill>
              </a:rPr>
              <a:t>v</a:t>
            </a:r>
            <a:r>
              <a:rPr lang="en-AU" dirty="0" smtClean="0">
                <a:solidFill>
                  <a:srgbClr val="00B0F0"/>
                </a:solidFill>
              </a:rPr>
              <a:t> in min-heap in O(log V)</a:t>
            </a:r>
          </a:p>
          <a:p>
            <a:r>
              <a:rPr lang="en-AU" dirty="0" smtClean="0"/>
              <a:t>Let </a:t>
            </a:r>
            <a:r>
              <a:rPr lang="en-AU" dirty="0"/>
              <a:t>j</a:t>
            </a:r>
            <a:r>
              <a:rPr lang="en-AU" dirty="0" smtClean="0"/>
              <a:t> = Vertices[v]</a:t>
            </a:r>
          </a:p>
          <a:p>
            <a:r>
              <a:rPr lang="en-AU" dirty="0" smtClean="0"/>
              <a:t>Update (i.e., decrease) the key of element at min-heap[</a:t>
            </a:r>
            <a:r>
              <a:rPr lang="en-AU" dirty="0"/>
              <a:t>j</a:t>
            </a:r>
            <a:r>
              <a:rPr lang="en-AU" dirty="0" smtClean="0"/>
              <a:t>]</a:t>
            </a:r>
          </a:p>
          <a:p>
            <a:r>
              <a:rPr lang="en-AU" dirty="0" smtClean="0"/>
              <a:t>Now </a:t>
            </a:r>
            <a:r>
              <a:rPr lang="en-AU" dirty="0" err="1" smtClean="0"/>
              <a:t>upHeap</a:t>
            </a:r>
            <a:r>
              <a:rPr lang="en-AU" dirty="0" smtClean="0"/>
              <a:t> this element (by recursively swapping with parent) </a:t>
            </a:r>
          </a:p>
          <a:p>
            <a:pPr lvl="1"/>
            <a:r>
              <a:rPr lang="en-AU" dirty="0" smtClean="0"/>
              <a:t>For each swap performed between two vertices x and y during the </a:t>
            </a:r>
            <a:r>
              <a:rPr lang="en-AU" dirty="0" err="1" smtClean="0"/>
              <a:t>upHeap</a:t>
            </a:r>
            <a:endParaRPr lang="en-AU" dirty="0" smtClean="0"/>
          </a:p>
          <a:p>
            <a:pPr lvl="2"/>
            <a:r>
              <a:rPr lang="en-AU" dirty="0" smtClean="0"/>
              <a:t>Update Vertices[x] and Vertices[y] to record their updated locations in the min-heap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7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Dijkstra’s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Finalized:</a:t>
            </a:r>
            <a:endParaRPr lang="en-AU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 smtClean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Get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the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vertex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v from the Discovered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List with smallest distance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outgoing edge (v, u, w) of v</a:t>
            </a:r>
          </a:p>
          <a:p>
            <a:pPr lvl="2"/>
            <a:r>
              <a:rPr lang="en-AU" sz="1400" dirty="0" smtClean="0">
                <a:latin typeface="CG Times" pitchFamily="18" charset="0"/>
              </a:rPr>
              <a:t>If u is not in Discovered</a:t>
            </a:r>
          </a:p>
          <a:p>
            <a:pPr lvl="3"/>
            <a:r>
              <a:rPr lang="en-AU" sz="1400" dirty="0" smtClean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 smtClean="0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 smtClean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 smtClean="0">
                <a:latin typeface="CG Times" pitchFamily="18" charset="0"/>
              </a:rPr>
              <a:t>Else If </a:t>
            </a:r>
            <a:r>
              <a:rPr lang="en-AU" sz="1600" dirty="0" err="1" smtClean="0">
                <a:latin typeface="CG Times" pitchFamily="18" charset="0"/>
              </a:rPr>
              <a:t>u.distance</a:t>
            </a:r>
            <a:r>
              <a:rPr lang="en-AU" sz="1600" dirty="0" smtClean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  <a:endParaRPr lang="en-AU" sz="1600" dirty="0" smtClean="0">
              <a:latin typeface="CG Times" pitchFamily="18" charset="0"/>
            </a:endParaRPr>
          </a:p>
          <a:p>
            <a:pPr lvl="3"/>
            <a:r>
              <a:rPr lang="en-AU" sz="1600" dirty="0" smtClean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 smtClean="0">
                <a:latin typeface="CG Times" pitchFamily="18" charset="0"/>
              </a:rPr>
              <a:t>v.distance</a:t>
            </a:r>
            <a:r>
              <a:rPr lang="en-AU" sz="1600" dirty="0" smtClean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5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r>
              <a:rPr lang="en-AU" dirty="0" smtClean="0">
                <a:solidFill>
                  <a:srgbClr val="FF0000"/>
                </a:solidFill>
              </a:rPr>
              <a:t>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 smtClean="0">
                <a:latin typeface="CMSS10"/>
              </a:rPr>
              <a:t>While loop executed O(V) times</a:t>
            </a:r>
          </a:p>
          <a:p>
            <a:pPr lvl="1"/>
            <a:r>
              <a:rPr lang="en-AU" sz="1300" dirty="0">
                <a:latin typeface="CMSS10"/>
              </a:rPr>
              <a:t>Get the vertex with </a:t>
            </a:r>
            <a:r>
              <a:rPr lang="en-AU" sz="1300" dirty="0" smtClean="0">
                <a:latin typeface="CMSS10"/>
              </a:rPr>
              <a:t>smallest distance</a:t>
            </a:r>
            <a:r>
              <a:rPr lang="en-AU" sz="1300" dirty="0">
                <a:latin typeface="CMSS10"/>
              </a:rPr>
              <a:t>: O(1)</a:t>
            </a:r>
          </a:p>
          <a:p>
            <a:pPr lvl="1"/>
            <a:r>
              <a:rPr lang="en-AU" sz="1300" dirty="0" smtClean="0">
                <a:latin typeface="CMSS10"/>
              </a:rPr>
              <a:t>Removing vertex </a:t>
            </a:r>
            <a:r>
              <a:rPr lang="en-AU" sz="1300" dirty="0">
                <a:latin typeface="CMSS10"/>
              </a:rPr>
              <a:t>with smallest </a:t>
            </a:r>
            <a:r>
              <a:rPr lang="en-AU" sz="1300" dirty="0" smtClean="0">
                <a:latin typeface="CMSS10"/>
              </a:rPr>
              <a:t>distance:  O(log V)</a:t>
            </a:r>
          </a:p>
          <a:p>
            <a:r>
              <a:rPr lang="en-AU" sz="1800" dirty="0">
                <a:latin typeface="CMSS10"/>
              </a:rPr>
              <a:t>Each edge is visited once: O(E) </a:t>
            </a:r>
          </a:p>
          <a:p>
            <a:pPr lvl="1"/>
            <a:r>
              <a:rPr lang="en-AU" sz="1300" dirty="0">
                <a:latin typeface="CMSS10"/>
              </a:rPr>
              <a:t>Updating the distance of a vertex: O(log V)</a:t>
            </a:r>
          </a:p>
          <a:p>
            <a:pPr lvl="1"/>
            <a:r>
              <a:rPr lang="en-AU" sz="1300" dirty="0">
                <a:latin typeface="CMSS10"/>
              </a:rPr>
              <a:t>Checking if u is finalized/discovered: O(1)</a:t>
            </a:r>
          </a:p>
          <a:p>
            <a:r>
              <a:rPr lang="en-AU" sz="1800" dirty="0" smtClean="0">
                <a:latin typeface="CMSS10"/>
              </a:rPr>
              <a:t>Total cost: O(E log V + V log V)</a:t>
            </a:r>
          </a:p>
        </p:txBody>
      </p:sp>
    </p:spTree>
    <p:extLst>
      <p:ext uri="{BB962C8B-B14F-4D97-AF65-F5344CB8AC3E}">
        <p14:creationId xmlns:p14="http://schemas.microsoft.com/office/powerpoint/2010/main" val="402546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Sketch of the Proof of Correctness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7840494" cy="3581400"/>
          </a:xfrm>
        </p:spPr>
        <p:txBody>
          <a:bodyPr>
            <a:noAutofit/>
          </a:bodyPr>
          <a:lstStyle/>
          <a:p>
            <a:r>
              <a:rPr lang="en-AU" sz="2000" dirty="0" smtClean="0"/>
              <a:t>Suppose s </a:t>
            </a:r>
            <a:r>
              <a:rPr lang="en-AU" sz="2000" dirty="0" smtClean="0">
                <a:sym typeface="Wingdings" panose="05000000000000000000" pitchFamily="2" charset="2"/>
              </a:rPr>
              <a:t> t represents a shortest path from s to t.</a:t>
            </a:r>
          </a:p>
          <a:p>
            <a:r>
              <a:rPr lang="en-AU" sz="2000" dirty="0" smtClean="0">
                <a:sym typeface="Wingdings" panose="05000000000000000000" pitchFamily="2" charset="2"/>
              </a:rPr>
              <a:t>Let u be the last vertex on the shortest path </a:t>
            </a:r>
            <a:r>
              <a:rPr lang="en-AU" sz="2000" dirty="0" err="1" smtClean="0">
                <a:sym typeface="Wingdings" panose="05000000000000000000" pitchFamily="2" charset="2"/>
              </a:rPr>
              <a:t>st</a:t>
            </a:r>
            <a:r>
              <a:rPr lang="en-AU" sz="2000" dirty="0">
                <a:sym typeface="Wingdings" panose="05000000000000000000" pitchFamily="2" charset="2"/>
              </a:rPr>
              <a:t>.</a:t>
            </a:r>
            <a:endParaRPr lang="en-AU" sz="2000" dirty="0" smtClean="0">
              <a:sym typeface="Wingdings" panose="05000000000000000000" pitchFamily="2" charset="2"/>
            </a:endParaRPr>
          </a:p>
          <a:p>
            <a:pPr lvl="1"/>
            <a:r>
              <a:rPr lang="en-AU" sz="2000" dirty="0" smtClean="0">
                <a:sym typeface="Wingdings" panose="05000000000000000000" pitchFamily="2" charset="2"/>
              </a:rPr>
              <a:t>Shortest path from s to u </a:t>
            </a:r>
            <a:r>
              <a:rPr lang="en-AU" sz="2000" dirty="0" err="1" smtClean="0">
                <a:sym typeface="Wingdings" panose="05000000000000000000" pitchFamily="2" charset="2"/>
              </a:rPr>
              <a:t>s</a:t>
            </a:r>
            <a:r>
              <a:rPr lang="en-AU" sz="2000" dirty="0" err="1">
                <a:sym typeface="Wingdings" panose="05000000000000000000" pitchFamily="2" charset="2"/>
              </a:rPr>
              <a:t>u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 smtClean="0">
                <a:sym typeface="Wingdings" panose="05000000000000000000" pitchFamily="2" charset="2"/>
              </a:rPr>
              <a:t>must be a </a:t>
            </a:r>
            <a:r>
              <a:rPr lang="en-AU" sz="2000" dirty="0">
                <a:sym typeface="Wingdings" panose="05000000000000000000" pitchFamily="2" charset="2"/>
              </a:rPr>
              <a:t>part of </a:t>
            </a:r>
            <a:r>
              <a:rPr lang="en-AU" sz="2000" dirty="0" err="1">
                <a:sym typeface="Wingdings" panose="05000000000000000000" pitchFamily="2" charset="2"/>
              </a:rPr>
              <a:t>s</a:t>
            </a:r>
            <a:r>
              <a:rPr lang="en-AU" sz="2000" dirty="0" err="1" smtClean="0">
                <a:sym typeface="Wingdings" panose="05000000000000000000" pitchFamily="2" charset="2"/>
              </a:rPr>
              <a:t>t</a:t>
            </a:r>
            <a:endParaRPr lang="en-AU" sz="2000" dirty="0" smtClean="0">
              <a:sym typeface="Wingdings" panose="05000000000000000000" pitchFamily="2" charset="2"/>
            </a:endParaRPr>
          </a:p>
          <a:p>
            <a:pPr lvl="1"/>
            <a:r>
              <a:rPr lang="en-AU" sz="2000" dirty="0" smtClean="0">
                <a:sym typeface="Wingdings" panose="05000000000000000000" pitchFamily="2" charset="2"/>
              </a:rPr>
              <a:t>The shortest path distance of </a:t>
            </a:r>
            <a:r>
              <a:rPr lang="en-AU" sz="2000" dirty="0" err="1" smtClean="0">
                <a:sym typeface="Wingdings" panose="05000000000000000000" pitchFamily="2" charset="2"/>
              </a:rPr>
              <a:t>su</a:t>
            </a:r>
            <a:r>
              <a:rPr lang="en-AU" sz="2000" dirty="0" smtClean="0">
                <a:sym typeface="Wingdings" panose="05000000000000000000" pitchFamily="2" charset="2"/>
              </a:rPr>
              <a:t> is smaller than </a:t>
            </a:r>
            <a:r>
              <a:rPr lang="en-AU" sz="2000" dirty="0" err="1" smtClean="0">
                <a:sym typeface="Wingdings" panose="05000000000000000000" pitchFamily="2" charset="2"/>
              </a:rPr>
              <a:t>st</a:t>
            </a:r>
            <a:r>
              <a:rPr lang="en-AU" sz="2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AU" sz="2000" dirty="0" smtClean="0"/>
              <a:t>Since </a:t>
            </a:r>
            <a:r>
              <a:rPr lang="en-AU" sz="2000" dirty="0" err="1" smtClean="0"/>
              <a:t>s</a:t>
            </a:r>
            <a:r>
              <a:rPr lang="en-AU" sz="2000" dirty="0" err="1" smtClean="0">
                <a:sym typeface="Wingdings" panose="05000000000000000000" pitchFamily="2" charset="2"/>
              </a:rPr>
              <a:t>u</a:t>
            </a:r>
            <a:r>
              <a:rPr lang="en-AU" sz="2000" dirty="0" smtClean="0">
                <a:sym typeface="Wingdings" panose="05000000000000000000" pitchFamily="2" charset="2"/>
              </a:rPr>
              <a:t> is smaller than s t, u is “finalized” before “t”.</a:t>
            </a:r>
          </a:p>
          <a:p>
            <a:r>
              <a:rPr lang="en-AU" sz="2000" dirty="0" smtClean="0">
                <a:sym typeface="Wingdings" panose="05000000000000000000" pitchFamily="2" charset="2"/>
              </a:rPr>
              <a:t>Therefore, the shortest path from </a:t>
            </a:r>
            <a:r>
              <a:rPr lang="en-AU" sz="2000" dirty="0" err="1" smtClean="0">
                <a:sym typeface="Wingdings" panose="05000000000000000000" pitchFamily="2" charset="2"/>
              </a:rPr>
              <a:t>st</a:t>
            </a:r>
            <a:r>
              <a:rPr lang="en-AU" sz="2000" dirty="0" smtClean="0">
                <a:sym typeface="Wingdings" panose="05000000000000000000" pitchFamily="2" charset="2"/>
              </a:rPr>
              <a:t> can be obtained by greedily extending previously known shortest paths (i.e., finalized vertices)</a:t>
            </a:r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539552" y="4476489"/>
            <a:ext cx="1524000" cy="0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186824" y="47244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453366" y="4655501"/>
            <a:ext cx="12037" cy="981248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6438893" y="499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095976" y="4106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068184" y="4961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03046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24" name="TextBox 123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726164" y="58329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5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55234" y="3761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87352" y="3761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92152" y="601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Single Source Single Target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 smtClean="0"/>
              <a:t>Single source single target problem can be solved using the same algorithms except that the algorithm stops as soon as the target vertex t is finalized.</a:t>
            </a:r>
          </a:p>
          <a:p>
            <a:r>
              <a:rPr lang="en-AU" sz="2000" dirty="0" smtClean="0"/>
              <a:t>The algorithms we saw earlier return only the shortest distances</a:t>
            </a:r>
          </a:p>
          <a:p>
            <a:r>
              <a:rPr lang="en-AU" sz="2000" dirty="0" smtClean="0"/>
              <a:t>The shortest path can be recovered easily by storing, for each vertex u, the previous vertex v that leads to shortest distance</a:t>
            </a:r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539552" y="4476489"/>
            <a:ext cx="1524000" cy="0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186824" y="47244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453366" y="4655501"/>
            <a:ext cx="12037" cy="981248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6438893" y="499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095976" y="4106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068184" y="4961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03046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124" name="TextBox 123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726164" y="58329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5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55234" y="3761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87352" y="3761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92152" y="601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Summary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 smtClean="0"/>
              <a:t>Dijkstra’s algorithm can be improved significantly using a min-heap</a:t>
            </a:r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 smtClean="0"/>
              <a:t>Read more about BFS and Dijkstra’s algorithm and implement these</a:t>
            </a:r>
          </a:p>
          <a:p>
            <a:endParaRPr lang="en-AU" sz="2000" dirty="0" smtClean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 smtClean="0"/>
              <a:t>Bellman-Ford, Transitive Closure and </a:t>
            </a:r>
            <a:r>
              <a:rPr lang="en-AU" sz="2000" dirty="0" err="1" smtClean="0"/>
              <a:t>Warshall</a:t>
            </a:r>
            <a:r>
              <a:rPr lang="en-AU" sz="2000" dirty="0" smtClean="0"/>
              <a:t>-Floyd Algorithms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Announcements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/>
          </a:bodyPr>
          <a:lstStyle/>
          <a:p>
            <a:r>
              <a:rPr lang="en-AU" dirty="0" smtClean="0"/>
              <a:t>Assessment week 10 to be released by this weekend</a:t>
            </a:r>
          </a:p>
          <a:p>
            <a:pPr lvl="1"/>
            <a:r>
              <a:rPr lang="en-AU" dirty="0" smtClean="0"/>
              <a:t>Due: 03-Oct-2016 10:00:00 AM</a:t>
            </a:r>
          </a:p>
          <a:p>
            <a:pPr lvl="1"/>
            <a:r>
              <a:rPr lang="en-AU" dirty="0" smtClean="0"/>
              <a:t>The submissions will be passed through MOSS for plagiarism detection</a:t>
            </a:r>
          </a:p>
          <a:p>
            <a:pPr lvl="1"/>
            <a:r>
              <a:rPr lang="en-AU" dirty="0" smtClean="0"/>
              <a:t>Most probably a variant of shortest path problem and Burrows-Wheeler Transform. Therefore, attempt the lab questions for week 08 after/before you are interviewed.</a:t>
            </a:r>
          </a:p>
          <a:p>
            <a:r>
              <a:rPr lang="en-AU" dirty="0" smtClean="0"/>
              <a:t>Round 1: top-3 contestants </a:t>
            </a:r>
          </a:p>
          <a:p>
            <a:pPr lvl="1"/>
            <a:r>
              <a:rPr lang="en-AU" dirty="0" err="1" smtClean="0"/>
              <a:t>Alexxaurus</a:t>
            </a:r>
            <a:r>
              <a:rPr lang="en-AU" dirty="0" smtClean="0"/>
              <a:t>: Alex </a:t>
            </a:r>
            <a:r>
              <a:rPr lang="en-AU" dirty="0" err="1" smtClean="0"/>
              <a:t>Phu</a:t>
            </a:r>
            <a:r>
              <a:rPr lang="en-AU" dirty="0" smtClean="0"/>
              <a:t> Hung Ong (1</a:t>
            </a:r>
            <a:r>
              <a:rPr lang="en-AU" baseline="30000" dirty="0" smtClean="0"/>
              <a:t>st</a:t>
            </a:r>
            <a:r>
              <a:rPr lang="en-AU" dirty="0" smtClean="0"/>
              <a:t> position)</a:t>
            </a:r>
          </a:p>
          <a:p>
            <a:pPr lvl="1"/>
            <a:r>
              <a:rPr lang="en-AU" dirty="0" smtClean="0"/>
              <a:t>Patra3: </a:t>
            </a:r>
            <a:r>
              <a:rPr lang="en-AU" dirty="0" err="1"/>
              <a:t>Khoa</a:t>
            </a:r>
            <a:r>
              <a:rPr lang="en-AU" dirty="0"/>
              <a:t> Phan Anh </a:t>
            </a:r>
            <a:r>
              <a:rPr lang="en-AU" dirty="0" smtClean="0"/>
              <a:t>Tran (1</a:t>
            </a:r>
            <a:r>
              <a:rPr lang="en-AU" baseline="30000" dirty="0" smtClean="0"/>
              <a:t>st</a:t>
            </a:r>
            <a:r>
              <a:rPr lang="en-AU" dirty="0" smtClean="0"/>
              <a:t> position)</a:t>
            </a:r>
          </a:p>
          <a:p>
            <a:pPr lvl="1"/>
            <a:r>
              <a:rPr lang="en-AU" dirty="0"/>
              <a:t>Wzha246: </a:t>
            </a:r>
            <a:r>
              <a:rPr lang="en-AU" dirty="0" err="1"/>
              <a:t>Wenyu</a:t>
            </a:r>
            <a:r>
              <a:rPr lang="en-AU" dirty="0"/>
              <a:t> Zhao (1</a:t>
            </a:r>
            <a:r>
              <a:rPr lang="en-AU" baseline="30000" dirty="0"/>
              <a:t>st</a:t>
            </a:r>
            <a:r>
              <a:rPr lang="en-AU" dirty="0"/>
              <a:t> position)</a:t>
            </a:r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Lec-7: Burrows-Wheeler Transform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Overview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3200" dirty="0">
                <a:solidFill>
                  <a:srgbClr val="000000"/>
                </a:solidFill>
                <a:latin typeface="CMSS10"/>
              </a:rPr>
              <a:t>Introduction to </a:t>
            </a:r>
            <a:r>
              <a:rPr lang="en-AU" sz="3200" dirty="0" smtClean="0">
                <a:solidFill>
                  <a:srgbClr val="000000"/>
                </a:solidFill>
                <a:latin typeface="CMSS10"/>
              </a:rPr>
              <a:t>Graphs</a:t>
            </a:r>
          </a:p>
          <a:p>
            <a:r>
              <a:rPr lang="en-AU" sz="3200" dirty="0" smtClean="0">
                <a:solidFill>
                  <a:srgbClr val="000000"/>
                </a:solidFill>
                <a:latin typeface="CMSS10"/>
              </a:rPr>
              <a:t>Shortest </a:t>
            </a:r>
            <a:r>
              <a:rPr lang="en-AU" sz="3200" dirty="0">
                <a:solidFill>
                  <a:srgbClr val="000000"/>
                </a:solidFill>
                <a:latin typeface="CMSS10"/>
              </a:rPr>
              <a:t>Path </a:t>
            </a:r>
            <a:r>
              <a:rPr lang="en-AU" sz="3200" dirty="0" smtClean="0">
                <a:solidFill>
                  <a:srgbClr val="000000"/>
                </a:solidFill>
                <a:latin typeface="CMSS10"/>
              </a:rPr>
              <a:t>Problem</a:t>
            </a:r>
          </a:p>
          <a:p>
            <a:pPr lvl="1"/>
            <a:r>
              <a:rPr lang="en-AU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What is the shortest path between </a:t>
            </a:r>
            <a:r>
              <a:rPr lang="en-AU" dirty="0" smtClean="0">
                <a:solidFill>
                  <a:srgbClr val="000000"/>
                </a:solidFill>
                <a:latin typeface="CMSS10"/>
              </a:rPr>
              <a:t>different vertices 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of a </a:t>
            </a:r>
            <a:r>
              <a:rPr lang="en-AU" dirty="0" smtClean="0">
                <a:solidFill>
                  <a:srgbClr val="000000"/>
                </a:solidFill>
                <a:latin typeface="CMSS10"/>
              </a:rPr>
              <a:t>graph?</a:t>
            </a:r>
          </a:p>
          <a:p>
            <a:pPr lvl="2"/>
            <a:r>
              <a:rPr lang="en-AU" dirty="0">
                <a:solidFill>
                  <a:srgbClr val="000000"/>
                </a:solidFill>
                <a:latin typeface="CMSS10"/>
              </a:rPr>
              <a:t>Breadth-First Search (BFS) on unweighted graphs</a:t>
            </a:r>
          </a:p>
          <a:p>
            <a:pPr lvl="2"/>
            <a:r>
              <a:rPr lang="en-AU" dirty="0" smtClean="0">
                <a:solidFill>
                  <a:srgbClr val="000000"/>
                </a:solidFill>
                <a:latin typeface="CMSS10"/>
              </a:rPr>
              <a:t>Dijkstra's 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Algorithm on (non-negative) weighted graphs</a:t>
            </a:r>
            <a:endParaRPr lang="en-AU" dirty="0" smtClean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Recommended reading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Cormen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et al.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Introduction to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Algorithms.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22.1 Representation of graphs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22.2 Breadth-First Search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24.2 Dijkstra's algorithm</a:t>
            </a: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http://www.csse.monash.edu.au/~lloyd/tildeAlgDS/Graph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2"/>
              </a:rPr>
              <a:t>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3"/>
              </a:rPr>
              <a:t>lloyd/tildeAlgDS/Graph/Directed/</a:t>
            </a:r>
            <a:endParaRPr lang="en-AU" sz="2400" dirty="0" smtClean="0">
              <a:solidFill>
                <a:srgbClr val="0000FF"/>
              </a:solidFill>
              <a:latin typeface="txtt"/>
            </a:endParaRPr>
          </a:p>
          <a:p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Undirected Graph - Example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2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308695" y="22721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5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9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</a:t>
            </a:r>
            <a:r>
              <a:rPr lang="en-AU" dirty="0" smtClean="0">
                <a:latin typeface="Arial Black" panose="020B0A04020102020204" pitchFamily="34" charset="0"/>
              </a:rPr>
              <a:t>irected Graph - Example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2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  <a:endCxn id="24" idx="7"/>
          </p:cNvCxnSpPr>
          <p:nvPr/>
        </p:nvCxnSpPr>
        <p:spPr>
          <a:xfrm flipH="1">
            <a:off x="2794374" y="2260974"/>
            <a:ext cx="1341842" cy="37689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00665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7" idx="1"/>
          </p:cNvCxnSpPr>
          <p:nvPr/>
        </p:nvCxnSpPr>
        <p:spPr>
          <a:xfrm>
            <a:off x="4308695" y="2272139"/>
            <a:ext cx="1333436" cy="1943887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5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3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Undirected Weighted Graph - Example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276635" y="22721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8940" y="41418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5</a:t>
              </a:r>
              <a:endParaRPr lang="en-AU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54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Directed Weighted Graph - Example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2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868523" y="22609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3</a:t>
              </a:r>
              <a:endParaRPr lang="en-AU" dirty="0"/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</p:cNvCxnSpPr>
          <p:nvPr/>
        </p:nvCxnSpPr>
        <p:spPr>
          <a:xfrm>
            <a:off x="4308695" y="22721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4</a:t>
              </a:r>
              <a:endParaRPr lang="en-AU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5</a:t>
              </a:r>
              <a:endParaRPr lang="en-AU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0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4641</TotalTime>
  <Words>2784</Words>
  <Application>Microsoft Office PowerPoint</Application>
  <PresentationFormat>On-screen Show (4:3)</PresentationFormat>
  <Paragraphs>647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Faculty of Information Technology,  Monash University</vt:lpstr>
      <vt:lpstr>FIT2004, S2/2016</vt:lpstr>
      <vt:lpstr>Announcements</vt:lpstr>
      <vt:lpstr>Overview</vt:lpstr>
      <vt:lpstr>Recommended reading</vt:lpstr>
      <vt:lpstr>Undirected Graph - Example</vt:lpstr>
      <vt:lpstr>Directed Graph - Example</vt:lpstr>
      <vt:lpstr>Undirected Weighted Graph - Example</vt:lpstr>
      <vt:lpstr>Directed Weighted Graph - Example</vt:lpstr>
      <vt:lpstr>Graphs – Formal notations</vt:lpstr>
      <vt:lpstr>Some Graph Properties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Shortest Path Problem</vt:lpstr>
      <vt:lpstr>Shortest Path Algorithms</vt:lpstr>
      <vt:lpstr>Breadth First Search (BFS)</vt:lpstr>
      <vt:lpstr>Breadth First Search (BFS)</vt:lpstr>
      <vt:lpstr>Dijkstra’s Algorithm</vt:lpstr>
      <vt:lpstr>Dijkstra’s Algorithm</vt:lpstr>
      <vt:lpstr>Dijkstra’s Algorithm</vt:lpstr>
      <vt:lpstr>Dijkstra’s Algorithm using min-heap</vt:lpstr>
      <vt:lpstr>Dijkstra’s Algorithm</vt:lpstr>
      <vt:lpstr>Sketch of the Proof of Correctness</vt:lpstr>
      <vt:lpstr>Single Source Single Target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2664</cp:revision>
  <dcterms:created xsi:type="dcterms:W3CDTF">2006-08-16T00:00:00Z</dcterms:created>
  <dcterms:modified xsi:type="dcterms:W3CDTF">2016-09-23T13:28:03Z</dcterms:modified>
</cp:coreProperties>
</file>