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24"/>
  </p:notesMasterIdLst>
  <p:sldIdLst>
    <p:sldId id="304" r:id="rId2"/>
    <p:sldId id="291" r:id="rId3"/>
    <p:sldId id="257" r:id="rId4"/>
    <p:sldId id="306" r:id="rId5"/>
    <p:sldId id="339" r:id="rId6"/>
    <p:sldId id="343" r:id="rId7"/>
    <p:sldId id="344" r:id="rId8"/>
    <p:sldId id="345" r:id="rId9"/>
    <p:sldId id="346" r:id="rId10"/>
    <p:sldId id="347" r:id="rId11"/>
    <p:sldId id="349" r:id="rId12"/>
    <p:sldId id="350" r:id="rId13"/>
    <p:sldId id="360" r:id="rId14"/>
    <p:sldId id="340" r:id="rId15"/>
    <p:sldId id="355" r:id="rId16"/>
    <p:sldId id="357" r:id="rId17"/>
    <p:sldId id="358" r:id="rId18"/>
    <p:sldId id="359" r:id="rId19"/>
    <p:sldId id="363" r:id="rId20"/>
    <p:sldId id="361" r:id="rId21"/>
    <p:sldId id="362" r:id="rId22"/>
    <p:sldId id="35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23/09/2016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Faculty of Information Technology,</a:t>
            </a:r>
            <a:br>
              <a:rPr lang="en-AU" sz="2800" dirty="0" smtClean="0"/>
            </a:br>
            <a:r>
              <a:rPr lang="en-AU" sz="2800" dirty="0" smtClean="0"/>
              <a:t> Monash University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Bellman-Ford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</a:t>
            </a:r>
            <a:r>
              <a:rPr lang="en-AU" sz="2000" dirty="0" smtClean="0"/>
              <a:t>a </a:t>
            </a:r>
            <a:r>
              <a:rPr lang="en-AU" sz="2000" dirty="0"/>
              <a:t>in the graph</a:t>
            </a:r>
          </a:p>
          <a:p>
            <a:pPr lvl="1"/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s,a</a:t>
            </a:r>
            <a:r>
              <a:rPr lang="en-AU" sz="2000" dirty="0" smtClean="0">
                <a:solidFill>
                  <a:srgbClr val="00B0F0"/>
                </a:solidFill>
              </a:rPr>
              <a:t>) </a:t>
            </a:r>
            <a:r>
              <a:rPr lang="en-AU" sz="2000" dirty="0">
                <a:solidFill>
                  <a:srgbClr val="00B0F0"/>
                </a:solidFill>
              </a:rPr>
              <a:t>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</a:t>
            </a:r>
            <a:r>
              <a:rPr lang="en-AU" sz="2000" dirty="0" smtClean="0"/>
              <a:t>0</a:t>
            </a:r>
          </a:p>
          <a:p>
            <a:pPr marL="0" indent="0">
              <a:buNone/>
            </a:pPr>
            <a:r>
              <a:rPr lang="en-AU" sz="2000" dirty="0" smtClean="0"/>
              <a:t>Consider the following operation:</a:t>
            </a:r>
            <a:endParaRPr lang="en-AU" sz="2000" dirty="0"/>
          </a:p>
          <a:p>
            <a:r>
              <a:rPr lang="en-AU" sz="2000" dirty="0" smtClean="0"/>
              <a:t>Repeat 4 times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</a:rPr>
              <a:t>For </a:t>
            </a:r>
            <a:r>
              <a:rPr lang="en-AU" sz="1800" dirty="0">
                <a:solidFill>
                  <a:schemeClr val="tx1"/>
                </a:solidFill>
              </a:rPr>
              <a:t>each edge </a:t>
            </a:r>
            <a:r>
              <a:rPr lang="en-AU" sz="1800" dirty="0" smtClean="0">
                <a:solidFill>
                  <a:schemeClr val="tx1"/>
                </a:solidFill>
              </a:rPr>
              <a:t>(a, b, </a:t>
            </a:r>
            <a:r>
              <a:rPr lang="en-AU" sz="1800" dirty="0">
                <a:solidFill>
                  <a:schemeClr val="tx1"/>
                </a:solidFill>
              </a:rPr>
              <a:t>w) in the </a:t>
            </a:r>
            <a:r>
              <a:rPr lang="en-AU" sz="1800" dirty="0" smtClean="0">
                <a:solidFill>
                  <a:schemeClr val="tx1"/>
                </a:solidFill>
              </a:rPr>
              <a:t>graph  </a:t>
            </a:r>
            <a:r>
              <a:rPr lang="en-AU" sz="1800" dirty="0" smtClean="0">
                <a:solidFill>
                  <a:srgbClr val="00B050"/>
                </a:solidFill>
              </a:rPr>
              <a:t>// the order does not matter</a:t>
            </a:r>
            <a:endParaRPr lang="en-AU" sz="1800" dirty="0">
              <a:solidFill>
                <a:srgbClr val="00B050"/>
              </a:solidFill>
            </a:endParaRP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</a:t>
            </a:r>
            <a:r>
              <a:rPr lang="en-AU" sz="1800" dirty="0" smtClean="0">
                <a:solidFill>
                  <a:srgbClr val="00B0F0"/>
                </a:solidFill>
              </a:rPr>
              <a:t>b) </a:t>
            </a:r>
            <a:r>
              <a:rPr lang="en-AU" sz="1800" dirty="0">
                <a:solidFill>
                  <a:srgbClr val="00B0F0"/>
                </a:solidFill>
              </a:rPr>
              <a:t>= </a:t>
            </a:r>
            <a:r>
              <a:rPr lang="en-AU" sz="1800" dirty="0" smtClean="0">
                <a:solidFill>
                  <a:srgbClr val="00B0F0"/>
                </a:solidFill>
              </a:rPr>
              <a:t>min(</a:t>
            </a:r>
            <a:r>
              <a:rPr lang="en-AU" sz="1800" dirty="0" err="1" smtClean="0">
                <a:solidFill>
                  <a:srgbClr val="00B0F0"/>
                </a:solidFill>
              </a:rPr>
              <a:t>dist</a:t>
            </a:r>
            <a:r>
              <a:rPr lang="en-AU" sz="1800" dirty="0" smtClean="0">
                <a:solidFill>
                  <a:srgbClr val="00B0F0"/>
                </a:solidFill>
              </a:rPr>
              <a:t>(</a:t>
            </a:r>
            <a:r>
              <a:rPr lang="en-AU" sz="1800" dirty="0" err="1" smtClean="0">
                <a:solidFill>
                  <a:srgbClr val="00B0F0"/>
                </a:solidFill>
              </a:rPr>
              <a:t>s,b</a:t>
            </a:r>
            <a:r>
              <a:rPr lang="en-AU" sz="1800" dirty="0" smtClean="0">
                <a:solidFill>
                  <a:srgbClr val="00B0F0"/>
                </a:solidFill>
              </a:rPr>
              <a:t>) </a:t>
            </a:r>
            <a:r>
              <a:rPr lang="en-AU" sz="1800" dirty="0">
                <a:solidFill>
                  <a:srgbClr val="00B0F0"/>
                </a:solidFill>
              </a:rPr>
              <a:t>, </a:t>
            </a:r>
            <a:r>
              <a:rPr lang="en-AU" sz="1800" dirty="0" err="1" smtClean="0">
                <a:solidFill>
                  <a:srgbClr val="00B0F0"/>
                </a:solidFill>
              </a:rPr>
              <a:t>dist</a:t>
            </a:r>
            <a:r>
              <a:rPr lang="en-AU" sz="1800" dirty="0" smtClean="0">
                <a:solidFill>
                  <a:srgbClr val="00B0F0"/>
                </a:solidFill>
              </a:rPr>
              <a:t>(</a:t>
            </a:r>
            <a:r>
              <a:rPr lang="en-AU" sz="1800" dirty="0" err="1" smtClean="0">
                <a:solidFill>
                  <a:srgbClr val="00B0F0"/>
                </a:solidFill>
              </a:rPr>
              <a:t>s,a</a:t>
            </a:r>
            <a:r>
              <a:rPr lang="en-AU" sz="1800" dirty="0" smtClean="0">
                <a:solidFill>
                  <a:srgbClr val="00B0F0"/>
                </a:solidFill>
              </a:rPr>
              <a:t>) </a:t>
            </a:r>
            <a:r>
              <a:rPr lang="en-AU" sz="1800" dirty="0">
                <a:solidFill>
                  <a:srgbClr val="00B0F0"/>
                </a:solidFill>
              </a:rPr>
              <a:t>+ w</a:t>
            </a:r>
            <a:r>
              <a:rPr lang="en-AU" sz="1800" dirty="0" smtClean="0">
                <a:solidFill>
                  <a:srgbClr val="00B0F0"/>
                </a:solidFill>
              </a:rPr>
              <a:t>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s,u</a:t>
            </a:r>
            <a:r>
              <a:rPr lang="en-AU" sz="2000" dirty="0" smtClean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s,x</a:t>
            </a:r>
            <a:r>
              <a:rPr lang="en-AU" sz="2000" dirty="0" smtClean="0">
                <a:solidFill>
                  <a:srgbClr val="00B0F0"/>
                </a:solidFill>
              </a:rPr>
              <a:t>)?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 smtClean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- 4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4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</a:t>
            </a:r>
            <a:r>
              <a:rPr lang="en-AU" sz="2000" dirty="0" smtClean="0">
                <a:solidFill>
                  <a:srgbClr val="00B0F0"/>
                </a:solidFill>
              </a:rPr>
              <a:t>order:</a:t>
            </a: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33345" y="592455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Bellman-Ford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18124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1: Initializations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...</a:t>
            </a:r>
            <a:r>
              <a:rPr lang="en-A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infinity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...</a:t>
            </a:r>
            <a:r>
              <a:rPr lang="en-A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Null </a:t>
            </a:r>
          </a:p>
          <a:p>
            <a:pPr marL="0" indent="0">
              <a:buNone/>
            </a:pP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0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2: Iteratively estimate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[v] (from source s)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to </a:t>
            </a:r>
            <a:r>
              <a:rPr lang="en-AU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AU" sz="2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w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est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u</a:t>
            </a: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STEP 3: Checks and returns false if a negative weight cycle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is along the path from s to any other vertex 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each edge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the whole graph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]+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error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negative edge </a:t>
            </a:r>
            <a:r>
              <a:rPr lang="en-AU" sz="2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cylce</a:t>
            </a:r>
            <a:r>
              <a:rPr lang="en-AU" sz="28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found in this graph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>
              <a:buNone/>
            </a:pPr>
            <a:r>
              <a:rPr lang="en-A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[...],</a:t>
            </a:r>
            <a:r>
              <a:rPr lang="en-AU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pred</a:t>
            </a:r>
            <a:r>
              <a:rPr lang="en-A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[...]</a:t>
            </a:r>
            <a:endParaRPr lang="en-AU" sz="28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</p:txBody>
      </p:sp>
      <p:sp>
        <p:nvSpPr>
          <p:cNvPr id="46" name="Content Placeholder 3"/>
          <p:cNvSpPr txBox="1">
            <a:spLocks/>
          </p:cNvSpPr>
          <p:nvPr/>
        </p:nvSpPr>
        <p:spPr>
          <a:xfrm>
            <a:off x="5334000" y="5036024"/>
            <a:ext cx="3428999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latin typeface="CMSS10"/>
              </a:rPr>
              <a:t>O(VE)</a:t>
            </a: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16061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6539552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5017603" y="5614608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120" idx="0"/>
          </p:cNvCxnSpPr>
          <p:nvPr/>
        </p:nvCxnSpPr>
        <p:spPr>
          <a:xfrm flipV="1">
            <a:off x="6539552" y="5029200"/>
            <a:ext cx="1418923" cy="109136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Bellman-Ford Algorithm: Correctness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867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941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973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781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518124" cy="4034135"/>
          </a:xfrm>
        </p:spPr>
        <p:txBody>
          <a:bodyPr>
            <a:normAutofit fontScale="55000" lnSpcReduction="20000"/>
          </a:bodyPr>
          <a:lstStyle/>
          <a:p>
            <a:endParaRPr lang="en-AU" sz="2800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We established that the negative cycles do not make sense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Can a shortest path from s to t have a </a:t>
            </a:r>
            <a:r>
              <a:rPr lang="en-AU" sz="2700" dirty="0" smtClean="0">
                <a:solidFill>
                  <a:schemeClr val="tx1"/>
                </a:solidFill>
              </a:rPr>
              <a:t>non-negative cycle (i.e., with weight zero or more)?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 smtClean="0"/>
              <a:t>No, because the path that avoids this cycle will have smaller or equal distance</a:t>
            </a:r>
            <a:endParaRPr lang="en-AU" sz="25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700" dirty="0">
                <a:solidFill>
                  <a:schemeClr val="tx1"/>
                </a:solidFill>
              </a:rPr>
              <a:t>What is the maximum number of edges in a shortest path between two vertices</a:t>
            </a:r>
            <a:r>
              <a:rPr lang="en-AU" sz="2700" dirty="0" smtClean="0">
                <a:solidFill>
                  <a:schemeClr val="tx1"/>
                </a:solidFill>
              </a:rPr>
              <a:t>?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AU" sz="2500" dirty="0" smtClean="0"/>
              <a:t>V - 1</a:t>
            </a:r>
            <a:endParaRPr lang="en-AU" sz="2500" dirty="0">
              <a:solidFill>
                <a:schemeClr val="tx1"/>
              </a:solidFill>
            </a:endParaRPr>
          </a:p>
          <a:p>
            <a:r>
              <a:rPr lang="en-AU" dirty="0"/>
              <a:t>Since the estimates are updated as many times as the maximum possible path length </a:t>
            </a:r>
            <a:r>
              <a:rPr lang="en-AU" dirty="0" smtClean="0"/>
              <a:t>(V </a:t>
            </a:r>
            <a:r>
              <a:rPr lang="en-AU" dirty="0"/>
              <a:t>- </a:t>
            </a:r>
            <a:r>
              <a:rPr lang="en-AU" dirty="0" smtClean="0"/>
              <a:t>1), </a:t>
            </a:r>
            <a:r>
              <a:rPr lang="en-AU" dirty="0"/>
              <a:t>the shortest path must converge because: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first </a:t>
            </a:r>
            <a:r>
              <a:rPr lang="en-AU" sz="2700" dirty="0" smtClean="0">
                <a:solidFill>
                  <a:schemeClr val="tx1"/>
                </a:solidFill>
              </a:rPr>
              <a:t>iteration guarantees  </a:t>
            </a:r>
            <a:r>
              <a:rPr lang="en-AU" sz="2700" dirty="0">
                <a:solidFill>
                  <a:schemeClr val="tx1"/>
                </a:solidFill>
              </a:rPr>
              <a:t>the </a:t>
            </a:r>
            <a:r>
              <a:rPr lang="en-AU" sz="2700" dirty="0" smtClean="0">
                <a:solidFill>
                  <a:schemeClr val="tx1"/>
                </a:solidFill>
              </a:rPr>
              <a:t>shortest distances  </a:t>
            </a:r>
            <a:r>
              <a:rPr lang="en-AU" sz="2700" dirty="0">
                <a:solidFill>
                  <a:schemeClr val="tx1"/>
                </a:solidFill>
              </a:rPr>
              <a:t>to </a:t>
            </a:r>
            <a:r>
              <a:rPr lang="en-AU" sz="2700" dirty="0" smtClean="0">
                <a:solidFill>
                  <a:schemeClr val="tx1"/>
                </a:solidFill>
              </a:rPr>
              <a:t>all vertices considering  paths of length at most 1 edge</a:t>
            </a:r>
            <a:endParaRPr lang="en-AU" sz="2700" dirty="0">
              <a:solidFill>
                <a:schemeClr val="tx1"/>
              </a:solidFill>
            </a:endParaRP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second iteration guarantees the shortest </a:t>
            </a:r>
            <a:r>
              <a:rPr lang="en-AU" sz="2700" dirty="0" smtClean="0">
                <a:solidFill>
                  <a:schemeClr val="tx1"/>
                </a:solidFill>
              </a:rPr>
              <a:t>distances to all vertices considering paths of length at most 2 edges</a:t>
            </a:r>
            <a:endParaRPr lang="en-AU" sz="2700" dirty="0">
              <a:solidFill>
                <a:schemeClr val="tx1"/>
              </a:solidFill>
            </a:endParaRP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en-AU" sz="2700" dirty="0">
                <a:solidFill>
                  <a:schemeClr val="tx1"/>
                </a:solidFill>
              </a:rPr>
              <a:t>The </a:t>
            </a:r>
            <a:r>
              <a:rPr lang="en-AU" sz="2700" dirty="0" smtClean="0">
                <a:solidFill>
                  <a:schemeClr val="tx1"/>
                </a:solidFill>
              </a:rPr>
              <a:t>(V - </a:t>
            </a:r>
            <a:r>
              <a:rPr lang="en-AU" sz="2700" dirty="0">
                <a:solidFill>
                  <a:schemeClr val="tx1"/>
                </a:solidFill>
              </a:rPr>
              <a:t>1)-</a:t>
            </a:r>
            <a:r>
              <a:rPr lang="en-AU" sz="2700" dirty="0" err="1">
                <a:solidFill>
                  <a:schemeClr val="tx1"/>
                </a:solidFill>
              </a:rPr>
              <a:t>th</a:t>
            </a:r>
            <a:r>
              <a:rPr lang="en-AU" sz="2700" dirty="0">
                <a:solidFill>
                  <a:schemeClr val="tx1"/>
                </a:solidFill>
              </a:rPr>
              <a:t> iteration guarantees the shortest </a:t>
            </a:r>
            <a:r>
              <a:rPr lang="en-AU" sz="2700" dirty="0" smtClean="0">
                <a:solidFill>
                  <a:schemeClr val="tx1"/>
                </a:solidFill>
              </a:rPr>
              <a:t>distances to </a:t>
            </a:r>
            <a:r>
              <a:rPr lang="en-AU" sz="2700" dirty="0">
                <a:solidFill>
                  <a:schemeClr val="tx1"/>
                </a:solidFill>
              </a:rPr>
              <a:t>vertices </a:t>
            </a:r>
            <a:r>
              <a:rPr lang="en-AU" sz="2700" dirty="0" smtClean="0">
                <a:solidFill>
                  <a:schemeClr val="tx1"/>
                </a:solidFill>
              </a:rPr>
              <a:t>considering paths of length at most (V-1) edges</a:t>
            </a:r>
          </a:p>
          <a:p>
            <a:r>
              <a:rPr lang="en-AU" sz="3200" dirty="0" smtClean="0">
                <a:solidFill>
                  <a:schemeClr val="tx1"/>
                </a:solidFill>
              </a:rPr>
              <a:t>If V-</a:t>
            </a:r>
            <a:r>
              <a:rPr lang="en-AU" sz="3200" dirty="0" err="1" smtClean="0">
                <a:solidFill>
                  <a:schemeClr val="tx1"/>
                </a:solidFill>
              </a:rPr>
              <a:t>th</a:t>
            </a:r>
            <a:r>
              <a:rPr lang="en-AU" sz="3200" dirty="0" smtClean="0">
                <a:solidFill>
                  <a:schemeClr val="tx1"/>
                </a:solidFill>
              </a:rPr>
              <a:t> </a:t>
            </a:r>
            <a:r>
              <a:rPr lang="en-AU" sz="3200" dirty="0">
                <a:solidFill>
                  <a:schemeClr val="tx1"/>
                </a:solidFill>
              </a:rPr>
              <a:t>iteration reduces the distance of a vertex, this means </a:t>
            </a:r>
            <a:r>
              <a:rPr lang="en-AU" sz="3200" dirty="0" smtClean="0">
                <a:solidFill>
                  <a:schemeClr val="tx1"/>
                </a:solidFill>
              </a:rPr>
              <a:t>that there </a:t>
            </a:r>
            <a:r>
              <a:rPr lang="en-AU" sz="3200" dirty="0">
                <a:solidFill>
                  <a:schemeClr val="tx1"/>
                </a:solidFill>
              </a:rPr>
              <a:t>is a shortest path with length </a:t>
            </a:r>
            <a:r>
              <a:rPr lang="en-AU" sz="3200" dirty="0" smtClean="0">
                <a:solidFill>
                  <a:schemeClr val="tx1"/>
                </a:solidFill>
              </a:rPr>
              <a:t>V </a:t>
            </a:r>
            <a:r>
              <a:rPr lang="en-AU" sz="3200" dirty="0">
                <a:solidFill>
                  <a:schemeClr val="tx1"/>
                </a:solidFill>
              </a:rPr>
              <a:t>which implies that there is a negative cycle. </a:t>
            </a:r>
          </a:p>
          <a:p>
            <a:endParaRPr lang="en-AU" dirty="0" smtClean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6202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960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6022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9603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960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9336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649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821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5795557" y="5306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54694" y="4327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3550" y="502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2" name="TextBox 121"/>
          <p:cNvSpPr txBox="1"/>
          <p:nvPr/>
        </p:nvSpPr>
        <p:spPr>
          <a:xfrm>
            <a:off x="7797494" y="548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- 4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8498998" y="5309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7812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736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5000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6142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716361" y="59279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59212" y="4415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4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>
            <a:endCxn id="28" idx="2"/>
          </p:cNvCxnSpPr>
          <p:nvPr/>
        </p:nvCxnSpPr>
        <p:spPr>
          <a:xfrm flipV="1">
            <a:off x="5002013" y="4781289"/>
            <a:ext cx="1031216" cy="48089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7041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48048" y="592798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7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5" grpId="0"/>
      <p:bldP spid="40" grpId="0"/>
      <p:bldP spid="41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>
            <a:off x="5625152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5"/>
            <a:endCxn id="12" idx="2"/>
          </p:cNvCxnSpPr>
          <p:nvPr/>
        </p:nvCxnSpPr>
        <p:spPr>
          <a:xfrm>
            <a:off x="4103203" y="5614608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38" idx="3"/>
          </p:cNvCxnSpPr>
          <p:nvPr/>
        </p:nvCxnSpPr>
        <p:spPr>
          <a:xfrm flipV="1">
            <a:off x="5625152" y="4960301"/>
            <a:ext cx="1598149" cy="11602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Bellman-Ford Algorithm: Negative Cycles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18829" y="5867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0411" y="59414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5118829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10398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7198275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79857" y="59737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7149152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30734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3671029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62598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86232" y="762000"/>
            <a:ext cx="8518124" cy="4024800"/>
          </a:xfrm>
        </p:spPr>
        <p:txBody>
          <a:bodyPr>
            <a:normAutofit fontScale="62500" lnSpcReduction="20000"/>
          </a:bodyPr>
          <a:lstStyle/>
          <a:p>
            <a:endParaRPr lang="en-AU" sz="2800" dirty="0" smtClean="0"/>
          </a:p>
          <a:p>
            <a:r>
              <a:rPr lang="en-AU" sz="3200" dirty="0" smtClean="0">
                <a:solidFill>
                  <a:schemeClr val="tx1"/>
                </a:solidFill>
              </a:rPr>
              <a:t>If V-</a:t>
            </a:r>
            <a:r>
              <a:rPr lang="en-AU" sz="3200" dirty="0" err="1" smtClean="0">
                <a:solidFill>
                  <a:schemeClr val="tx1"/>
                </a:solidFill>
              </a:rPr>
              <a:t>th</a:t>
            </a:r>
            <a:r>
              <a:rPr lang="en-AU" sz="3200" dirty="0" smtClean="0">
                <a:solidFill>
                  <a:schemeClr val="tx1"/>
                </a:solidFill>
              </a:rPr>
              <a:t> </a:t>
            </a:r>
            <a:r>
              <a:rPr lang="en-AU" sz="3200" dirty="0">
                <a:solidFill>
                  <a:schemeClr val="tx1"/>
                </a:solidFill>
              </a:rPr>
              <a:t>iteration reduces the distance of a vertex, this means </a:t>
            </a:r>
            <a:r>
              <a:rPr lang="en-AU" sz="3200" dirty="0" smtClean="0">
                <a:solidFill>
                  <a:schemeClr val="tx1"/>
                </a:solidFill>
              </a:rPr>
              <a:t>that there </a:t>
            </a:r>
            <a:r>
              <a:rPr lang="en-AU" sz="3200" dirty="0">
                <a:solidFill>
                  <a:schemeClr val="tx1"/>
                </a:solidFill>
              </a:rPr>
              <a:t>is a shortest path with length </a:t>
            </a:r>
            <a:r>
              <a:rPr lang="en-AU" sz="3200" dirty="0" smtClean="0">
                <a:solidFill>
                  <a:schemeClr val="tx1"/>
                </a:solidFill>
              </a:rPr>
              <a:t>V </a:t>
            </a:r>
            <a:r>
              <a:rPr lang="en-AU" sz="3200" dirty="0">
                <a:solidFill>
                  <a:schemeClr val="tx1"/>
                </a:solidFill>
              </a:rPr>
              <a:t>which implies that there is a negative cycle. </a:t>
            </a:r>
            <a:endParaRPr lang="en-AU" sz="3200" dirty="0" smtClean="0">
              <a:solidFill>
                <a:schemeClr val="tx1"/>
              </a:solidFill>
            </a:endParaRPr>
          </a:p>
          <a:p>
            <a:r>
              <a:rPr lang="en-AU" sz="3200" dirty="0" smtClean="0"/>
              <a:t>Consider the graph with vertices </a:t>
            </a:r>
            <a:r>
              <a:rPr lang="en-AU" sz="3200" dirty="0" smtClean="0">
                <a:solidFill>
                  <a:srgbClr val="00B0F0"/>
                </a:solidFill>
              </a:rPr>
              <a:t>s, u, v, </a:t>
            </a:r>
            <a:r>
              <a:rPr lang="en-AU" sz="3200" dirty="0" smtClean="0"/>
              <a:t>and</a:t>
            </a:r>
            <a:r>
              <a:rPr lang="en-AU" sz="3200" dirty="0" smtClean="0">
                <a:solidFill>
                  <a:srgbClr val="00B0F0"/>
                </a:solidFill>
              </a:rPr>
              <a:t> t</a:t>
            </a:r>
            <a:r>
              <a:rPr lang="en-AU" sz="3200" dirty="0" smtClean="0"/>
              <a:t> and assume we have run (V-1 = 3) iterations.</a:t>
            </a:r>
          </a:p>
          <a:p>
            <a:r>
              <a:rPr lang="en-AU" sz="3200" dirty="0" smtClean="0"/>
              <a:t>In the 4</a:t>
            </a:r>
            <a:r>
              <a:rPr lang="en-AU" sz="3200" baseline="30000" dirty="0" smtClean="0"/>
              <a:t>th</a:t>
            </a:r>
            <a:r>
              <a:rPr lang="en-AU" sz="3200" dirty="0" smtClean="0"/>
              <a:t> iteration, the weight of at least one vertex will be reduced (due to the presence of a negative cycle).</a:t>
            </a:r>
          </a:p>
          <a:p>
            <a:r>
              <a:rPr lang="en-AU" sz="3200" dirty="0" smtClean="0">
                <a:solidFill>
                  <a:srgbClr val="FF0000"/>
                </a:solidFill>
              </a:rPr>
              <a:t>Important:</a:t>
            </a:r>
            <a:r>
              <a:rPr lang="en-AU" sz="3200" dirty="0" smtClean="0"/>
              <a:t> Bellman-Ford Algorithm detects negative cycles only if such cycle is reachable from the source vertex</a:t>
            </a:r>
          </a:p>
          <a:p>
            <a:pPr lvl="1"/>
            <a:r>
              <a:rPr lang="en-AU" dirty="0" smtClean="0"/>
              <a:t>E.g., if x is the source vertex, the algorithm will not detect the negative cycle</a:t>
            </a:r>
          </a:p>
          <a:p>
            <a:r>
              <a:rPr lang="en-AU" sz="3200" dirty="0" smtClean="0"/>
              <a:t>If the goal is to detect the existence of a negative cycle in the graph, one solution is to call Bellman-Ford algorithm for each vertex in the graph.</a:t>
            </a:r>
          </a:p>
          <a:p>
            <a:endParaRPr lang="en-AU" sz="3200" dirty="0">
              <a:solidFill>
                <a:schemeClr val="tx1"/>
              </a:solidFill>
            </a:endParaRPr>
          </a:p>
          <a:p>
            <a:endParaRPr lang="en-AU" dirty="0" smtClean="0"/>
          </a:p>
        </p:txBody>
      </p: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5192978" y="4960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5614348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21646" y="5821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4881157" y="5306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95368" y="52452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6377248" y="5814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cxnSp>
        <p:nvCxnSpPr>
          <p:cNvPr id="44" name="Straight Connector 43"/>
          <p:cNvCxnSpPr>
            <a:endCxn id="38" idx="3"/>
          </p:cNvCxnSpPr>
          <p:nvPr/>
        </p:nvCxnSpPr>
        <p:spPr>
          <a:xfrm flipV="1">
            <a:off x="5676201" y="4960301"/>
            <a:ext cx="1547100" cy="112272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2200" y="47360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5177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0600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5471" y="6142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04598" y="43730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4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>
            <a:endCxn id="12" idx="2"/>
          </p:cNvCxnSpPr>
          <p:nvPr/>
        </p:nvCxnSpPr>
        <p:spPr>
          <a:xfrm>
            <a:off x="4087613" y="5620263"/>
            <a:ext cx="1031216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2"/>
            <a:endCxn id="28" idx="6"/>
          </p:cNvCxnSpPr>
          <p:nvPr/>
        </p:nvCxnSpPr>
        <p:spPr>
          <a:xfrm flipH="1">
            <a:off x="5625152" y="4781289"/>
            <a:ext cx="1524000" cy="0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 flipH="1">
            <a:off x="5192978" y="4971466"/>
            <a:ext cx="40010" cy="97008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2454" y="61875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121" grpId="0"/>
      <p:bldP spid="33" grpId="0"/>
      <p:bldP spid="34" grpId="0"/>
      <p:bldP spid="34" grpId="1"/>
      <p:bldP spid="35" grpId="0"/>
      <p:bldP spid="35" grpId="1"/>
      <p:bldP spid="41" grpId="0"/>
      <p:bldP spid="41" grpId="1"/>
      <p:bldP spid="56" grpId="0"/>
      <p:bldP spid="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All-Pairs Shortest Distances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5105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Problem</a:t>
            </a:r>
          </a:p>
          <a:p>
            <a:r>
              <a:rPr lang="en-AU" sz="2000" dirty="0" smtClean="0"/>
              <a:t>Return shortest distances between </a:t>
            </a:r>
            <a:r>
              <a:rPr lang="en-AU" sz="2000" b="1" dirty="0" smtClean="0"/>
              <a:t>all</a:t>
            </a:r>
            <a:r>
              <a:rPr lang="en-AU" sz="2000" dirty="0" smtClean="0"/>
              <a:t> pairs of vertices in the graph. </a:t>
            </a: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For unweighted graphs:</a:t>
            </a:r>
          </a:p>
          <a:p>
            <a:r>
              <a:rPr lang="en-AU" sz="2000" dirty="0" smtClean="0"/>
              <a:t>For each vertex v in the graph</a:t>
            </a:r>
          </a:p>
          <a:p>
            <a:pPr lvl="1"/>
            <a:r>
              <a:rPr lang="en-AU" sz="1500" dirty="0" smtClean="0">
                <a:solidFill>
                  <a:schemeClr val="tx1"/>
                </a:solidFill>
              </a:rPr>
              <a:t>Call Breadth-First Search for v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smtClean="0"/>
              <a:t>O(V(V+E)) = O(V</a:t>
            </a:r>
            <a:r>
              <a:rPr lang="en-AU" sz="2000" baseline="30000" dirty="0" smtClean="0"/>
              <a:t>2</a:t>
            </a:r>
            <a:r>
              <a:rPr lang="en-AU" sz="2000" dirty="0" smtClean="0"/>
              <a:t> + EV) </a:t>
            </a:r>
          </a:p>
          <a:p>
            <a:pPr marL="0" indent="0">
              <a:buNone/>
            </a:pPr>
            <a:r>
              <a:rPr lang="en-AU" sz="2000" dirty="0" smtClean="0"/>
              <a:t> Since E can be as large </a:t>
            </a:r>
            <a:r>
              <a:rPr lang="en-AU" sz="2000" dirty="0"/>
              <a:t>as </a:t>
            </a:r>
            <a:r>
              <a:rPr lang="en-AU" sz="2000" dirty="0" smtClean="0"/>
              <a:t>O(V</a:t>
            </a:r>
            <a:r>
              <a:rPr lang="en-AU" sz="2000" baseline="30000" dirty="0" smtClean="0"/>
              <a:t>2</a:t>
            </a:r>
            <a:r>
              <a:rPr lang="en-AU" sz="2000" dirty="0" smtClean="0"/>
              <a:t>)  </a:t>
            </a:r>
            <a:r>
              <a:rPr lang="en-AU" sz="2000" dirty="0" smtClean="0">
                <a:sym typeface="Wingdings" panose="05000000000000000000" pitchFamily="2" charset="2"/>
              </a:rPr>
              <a:t> O(</a:t>
            </a:r>
            <a:r>
              <a:rPr lang="en-AU" sz="2000" dirty="0" smtClean="0"/>
              <a:t>V</a:t>
            </a:r>
            <a:r>
              <a:rPr lang="en-AU" sz="2000" baseline="30000" dirty="0" smtClean="0"/>
              <a:t>3</a:t>
            </a:r>
            <a:r>
              <a:rPr lang="en-AU" sz="2000" dirty="0" smtClean="0"/>
              <a:t> ) for dense graphs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</a:t>
            </a:r>
            <a:r>
              <a:rPr lang="en-AU" sz="2000" b="1" dirty="0" smtClean="0">
                <a:solidFill>
                  <a:srgbClr val="FF0000"/>
                </a:solidFill>
              </a:rPr>
              <a:t>weighted graphs (with non-negative weights):</a:t>
            </a:r>
            <a:endParaRPr lang="en-AU" sz="2000" b="1" dirty="0">
              <a:solidFill>
                <a:srgbClr val="FF0000"/>
              </a:solidFill>
            </a:endParaRP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</a:t>
            </a:r>
            <a:r>
              <a:rPr lang="en-AU" sz="1500" dirty="0" smtClean="0">
                <a:solidFill>
                  <a:schemeClr val="tx1"/>
                </a:solidFill>
              </a:rPr>
              <a:t>Dijkstra’s algorithm </a:t>
            </a:r>
            <a:r>
              <a:rPr lang="en-AU" sz="1500" dirty="0">
                <a:solidFill>
                  <a:schemeClr val="tx1"/>
                </a:solidFill>
              </a:rPr>
              <a:t>for </a:t>
            </a:r>
            <a:r>
              <a:rPr lang="en-AU" sz="1500" dirty="0" smtClean="0">
                <a:solidFill>
                  <a:schemeClr val="tx1"/>
                </a:solidFill>
              </a:rPr>
              <a:t>v</a:t>
            </a:r>
            <a:endParaRPr lang="en-AU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smtClean="0"/>
              <a:t>O(V(V log V +E log V)) </a:t>
            </a:r>
            <a:r>
              <a:rPr lang="en-AU" sz="2000" dirty="0"/>
              <a:t>= O(V</a:t>
            </a:r>
            <a:r>
              <a:rPr lang="en-AU" sz="2000" baseline="30000" dirty="0"/>
              <a:t>2</a:t>
            </a:r>
            <a:r>
              <a:rPr lang="en-AU" sz="2000" dirty="0"/>
              <a:t> </a:t>
            </a:r>
            <a:r>
              <a:rPr lang="en-AU" sz="2000" dirty="0" smtClean="0"/>
              <a:t>log V + EV log V)</a:t>
            </a:r>
          </a:p>
          <a:p>
            <a:pPr marL="0" indent="0">
              <a:buNone/>
            </a:pPr>
            <a:r>
              <a:rPr lang="en-AU" sz="2000" dirty="0" smtClean="0"/>
              <a:t>For dense graphs </a:t>
            </a:r>
            <a:r>
              <a:rPr lang="en-AU" sz="2000" dirty="0" smtClean="0">
                <a:sym typeface="Wingdings" panose="05000000000000000000" pitchFamily="2" charset="2"/>
              </a:rPr>
              <a:t> </a:t>
            </a:r>
            <a:r>
              <a:rPr lang="en-AU" sz="2000" dirty="0" smtClean="0"/>
              <a:t>O(V</a:t>
            </a:r>
            <a:r>
              <a:rPr lang="en-AU" sz="2000" baseline="30000" dirty="0" smtClean="0"/>
              <a:t>3</a:t>
            </a:r>
            <a:r>
              <a:rPr lang="en-AU" sz="2000" dirty="0" smtClean="0"/>
              <a:t> </a:t>
            </a:r>
            <a:r>
              <a:rPr lang="en-AU" sz="2000" dirty="0"/>
              <a:t>log V)</a:t>
            </a: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For weighted graphs </a:t>
            </a:r>
            <a:r>
              <a:rPr lang="en-AU" sz="2000" b="1" dirty="0" smtClean="0">
                <a:solidFill>
                  <a:srgbClr val="FF0000"/>
                </a:solidFill>
              </a:rPr>
              <a:t>(allowing negative </a:t>
            </a:r>
            <a:r>
              <a:rPr lang="en-AU" sz="2000" b="1" dirty="0">
                <a:solidFill>
                  <a:srgbClr val="FF0000"/>
                </a:solidFill>
              </a:rPr>
              <a:t>weights):</a:t>
            </a:r>
          </a:p>
          <a:p>
            <a:r>
              <a:rPr lang="en-AU" sz="2000" dirty="0"/>
              <a:t>For each vertex v in the graph</a:t>
            </a:r>
          </a:p>
          <a:p>
            <a:pPr lvl="1"/>
            <a:r>
              <a:rPr lang="en-AU" sz="1500" dirty="0">
                <a:solidFill>
                  <a:schemeClr val="tx1"/>
                </a:solidFill>
              </a:rPr>
              <a:t>Call </a:t>
            </a:r>
            <a:r>
              <a:rPr lang="en-AU" sz="1500" dirty="0" smtClean="0">
                <a:solidFill>
                  <a:schemeClr val="tx1"/>
                </a:solidFill>
              </a:rPr>
              <a:t>Bellman-Ford </a:t>
            </a:r>
            <a:r>
              <a:rPr lang="en-AU" sz="1500" dirty="0">
                <a:solidFill>
                  <a:schemeClr val="tx1"/>
                </a:solidFill>
              </a:rPr>
              <a:t>algorithm for v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Time complexity: 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smtClean="0"/>
              <a:t>O(V(VE)) </a:t>
            </a:r>
            <a:r>
              <a:rPr lang="en-AU" sz="2000" dirty="0"/>
              <a:t>= O(V</a:t>
            </a:r>
            <a:r>
              <a:rPr lang="en-AU" sz="2000" baseline="30000" dirty="0"/>
              <a:t>2</a:t>
            </a:r>
            <a:r>
              <a:rPr lang="en-AU" sz="2000" dirty="0"/>
              <a:t> </a:t>
            </a:r>
            <a:r>
              <a:rPr lang="en-AU" sz="2000" dirty="0" smtClean="0"/>
              <a:t>E)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For dense graphs </a:t>
            </a:r>
            <a:r>
              <a:rPr lang="en-AU" sz="2000" dirty="0">
                <a:sym typeface="Wingdings" panose="05000000000000000000" pitchFamily="2" charset="2"/>
              </a:rPr>
              <a:t> </a:t>
            </a:r>
            <a:r>
              <a:rPr lang="en-AU" sz="2000" dirty="0" smtClean="0"/>
              <a:t>O(V</a:t>
            </a:r>
            <a:r>
              <a:rPr lang="en-AU" sz="2000" baseline="30000" dirty="0" smtClean="0"/>
              <a:t>4</a:t>
            </a:r>
            <a:r>
              <a:rPr lang="en-AU" sz="2000" dirty="0" smtClean="0"/>
              <a:t> )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Can we do better?</a:t>
            </a:r>
          </a:p>
          <a:p>
            <a:r>
              <a:rPr lang="en-AU" sz="2000" dirty="0" smtClean="0"/>
              <a:t>Yes, Floyd-</a:t>
            </a:r>
            <a:r>
              <a:rPr lang="en-AU" sz="2000" dirty="0" err="1" smtClean="0"/>
              <a:t>Warshall</a:t>
            </a:r>
            <a:r>
              <a:rPr lang="en-AU" sz="2000" dirty="0" smtClean="0"/>
              <a:t> Algorithm returns all-pairs shortest distances in O(V</a:t>
            </a:r>
            <a:r>
              <a:rPr lang="en-AU" sz="2000" baseline="30000" dirty="0" smtClean="0"/>
              <a:t>3</a:t>
            </a:r>
            <a:r>
              <a:rPr lang="en-AU" sz="2000" dirty="0" smtClean="0"/>
              <a:t> ) for graphs allowing negative weights.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Floyd-</a:t>
            </a:r>
            <a:r>
              <a:rPr lang="en-AU" sz="2800" dirty="0" err="1" smtClean="0">
                <a:latin typeface="Arial Black" panose="020B0A04020102020204" pitchFamily="34" charset="0"/>
              </a:rPr>
              <a:t>Warshall</a:t>
            </a:r>
            <a:r>
              <a:rPr lang="en-AU" sz="2800" dirty="0" smtClean="0">
                <a:latin typeface="Arial Black" panose="020B0A04020102020204" pitchFamily="34" charset="0"/>
              </a:rPr>
              <a:t> Algorithm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8558246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latin typeface="CMSS10"/>
              </a:rPr>
              <a:t>Create the adjacency matrix called </a:t>
            </a:r>
            <a:r>
              <a:rPr lang="en-AU" sz="2400" dirty="0" err="1" smtClean="0">
                <a:latin typeface="CMSS10"/>
              </a:rPr>
              <a:t>dist</a:t>
            </a:r>
            <a:r>
              <a:rPr lang="en-AU" sz="2400" dirty="0" smtClean="0">
                <a:latin typeface="CMSS10"/>
              </a:rPr>
              <a:t>[][]</a:t>
            </a:r>
          </a:p>
          <a:p>
            <a:r>
              <a:rPr lang="en-AU" sz="2400" dirty="0" smtClean="0">
                <a:solidFill>
                  <a:srgbClr val="FF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 smtClean="0">
                <a:solidFill>
                  <a:srgbClr val="00B0F0"/>
                </a:solidFill>
                <a:latin typeface="CMSS10"/>
              </a:rPr>
              <a:t>For each pair of vertices </a:t>
            </a:r>
            <a:r>
              <a:rPr lang="en-AU" sz="1900" dirty="0" err="1" smtClean="0">
                <a:solidFill>
                  <a:srgbClr val="00B0F0"/>
                </a:solidFill>
                <a:latin typeface="CMSS10"/>
              </a:rPr>
              <a:t>i</a:t>
            </a:r>
            <a:r>
              <a:rPr lang="en-AU" sz="1900" dirty="0" smtClean="0">
                <a:solidFill>
                  <a:srgbClr val="00B0F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 smtClean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marL="868680" lvl="3" indent="0">
              <a:buNone/>
            </a:pP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   i.e., update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 smtClean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6147174" y="4672762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315200" y="4925923"/>
            <a:ext cx="0" cy="8329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</p:cNvCxnSpPr>
          <p:nvPr/>
        </p:nvCxnSpPr>
        <p:spPr>
          <a:xfrm flipH="1">
            <a:off x="7669123" y="5478452"/>
            <a:ext cx="784751" cy="5335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</p:cNvCxnSpPr>
          <p:nvPr/>
        </p:nvCxnSpPr>
        <p:spPr>
          <a:xfrm flipH="1" flipV="1">
            <a:off x="6147174" y="5506081"/>
            <a:ext cx="1015626" cy="50595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5107" y="4541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-2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365617" y="5713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7065065" y="5198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7987571" y="56943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-1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205311" y="2819400"/>
            <a:ext cx="830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First iteration of outer loop (i.e., k is A): </a:t>
            </a:r>
          </a:p>
          <a:p>
            <a:r>
              <a:rPr lang="en-AU" dirty="0" smtClean="0"/>
              <a:t>Which shortcut(s) </a:t>
            </a:r>
            <a:r>
              <a:rPr lang="en-AU" dirty="0" err="1" smtClean="0"/>
              <a:t>i</a:t>
            </a:r>
            <a:r>
              <a:rPr lang="en-AU" dirty="0" err="1" smtClean="0">
                <a:sym typeface="Wingdings" panose="05000000000000000000" pitchFamily="2" charset="2"/>
              </a:rPr>
              <a:t>j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smtClean="0"/>
              <a:t>is/are updated after the execution of the </a:t>
            </a:r>
            <a:r>
              <a:rPr lang="en-AU" b="1" dirty="0" smtClean="0"/>
              <a:t>inner</a:t>
            </a:r>
            <a:r>
              <a:rPr lang="en-AU" dirty="0" smtClean="0"/>
              <a:t> for-loop?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Second iteration of outer loop (i.e., k is B):</a:t>
            </a:r>
          </a:p>
          <a:p>
            <a:r>
              <a:rPr lang="en-AU" dirty="0"/>
              <a:t>Which </a:t>
            </a:r>
            <a:r>
              <a:rPr lang="en-AU" dirty="0" smtClean="0"/>
              <a:t>shortcut(s</a:t>
            </a:r>
            <a:r>
              <a:rPr lang="en-AU" dirty="0"/>
              <a:t>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44688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78163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 smtClean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4451350" y="59896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643614" y="10952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-2</a:t>
              </a:r>
              <a:endParaRPr lang="en-AU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-1</a:t>
              </a:r>
              <a:endParaRPr lang="en-AU" dirty="0"/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2" idx="2"/>
            <a:endCxn id="14" idx="6"/>
          </p:cNvCxnSpPr>
          <p:nvPr/>
        </p:nvCxnSpPr>
        <p:spPr>
          <a:xfrm flipH="1">
            <a:off x="6221323" y="5299440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0" name="Straight Arrow Connector 129"/>
          <p:cNvCxnSpPr>
            <a:endCxn id="90" idx="6"/>
          </p:cNvCxnSpPr>
          <p:nvPr/>
        </p:nvCxnSpPr>
        <p:spPr>
          <a:xfrm flipH="1">
            <a:off x="8140537" y="2193004"/>
            <a:ext cx="448602" cy="37323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 flipV="1">
            <a:off x="7065065" y="2016042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7"/>
            <a:endCxn id="92" idx="2"/>
          </p:cNvCxnSpPr>
          <p:nvPr/>
        </p:nvCxnSpPr>
        <p:spPr>
          <a:xfrm flipV="1">
            <a:off x="7075788" y="14064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5" grpId="0"/>
      <p:bldP spid="50" grpId="0"/>
      <p:bldP spid="51" grpId="0"/>
      <p:bldP spid="52" grpId="0"/>
      <p:bldP spid="52" grpId="1"/>
      <p:bldP spid="53" grpId="0"/>
      <p:bldP spid="55" grpId="0"/>
      <p:bldP spid="58" grpId="0"/>
      <p:bldP spid="60" grpId="0"/>
      <p:bldP spid="60" grpId="1"/>
      <p:bldP spid="62" grpId="0"/>
      <p:bldP spid="63" grpId="0"/>
      <p:bldP spid="63" grpId="1"/>
      <p:bldP spid="1024" grpId="0"/>
      <p:bldP spid="66" grpId="0"/>
      <p:bldP spid="67" grpId="0"/>
      <p:bldP spid="68" grpId="0"/>
      <p:bldP spid="69" grpId="0"/>
      <p:bldP spid="125" grpId="0"/>
      <p:bldP spid="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Floyd-</a:t>
            </a:r>
            <a:r>
              <a:rPr lang="en-AU" sz="2800" dirty="0" err="1" smtClean="0">
                <a:latin typeface="Arial Black" panose="020B0A04020102020204" pitchFamily="34" charset="0"/>
              </a:rPr>
              <a:t>Warshall</a:t>
            </a:r>
            <a:r>
              <a:rPr lang="en-AU" sz="2800" dirty="0" smtClean="0">
                <a:latin typeface="Arial Black" panose="020B0A04020102020204" pitchFamily="34" charset="0"/>
              </a:rPr>
              <a:t> Algorithm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8558246" cy="19812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latin typeface="CMSS10"/>
              </a:rPr>
              <a:t>Create the adjacency matrix called </a:t>
            </a:r>
            <a:r>
              <a:rPr lang="en-AU" sz="2400" dirty="0" err="1" smtClean="0">
                <a:latin typeface="CMSS10"/>
              </a:rPr>
              <a:t>dist</a:t>
            </a:r>
            <a:r>
              <a:rPr lang="en-AU" sz="2400" dirty="0" smtClean="0">
                <a:latin typeface="CMSS10"/>
              </a:rPr>
              <a:t>[][]</a:t>
            </a:r>
          </a:p>
          <a:p>
            <a:r>
              <a:rPr lang="en-AU" sz="2400" dirty="0" smtClean="0">
                <a:solidFill>
                  <a:srgbClr val="000000"/>
                </a:solidFill>
                <a:latin typeface="CMSS10"/>
              </a:rPr>
              <a:t>For each vertex k in the graph </a:t>
            </a:r>
          </a:p>
          <a:p>
            <a:pPr lvl="1"/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For each pair of vertices </a:t>
            </a:r>
            <a:r>
              <a:rPr lang="en-AU" sz="19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900" dirty="0" smtClean="0">
                <a:solidFill>
                  <a:srgbClr val="000000"/>
                </a:solidFill>
                <a:latin typeface="CMSS10"/>
              </a:rPr>
              <a:t> and j in the graph</a:t>
            </a:r>
          </a:p>
          <a:p>
            <a:pPr lvl="2"/>
            <a:r>
              <a:rPr lang="en-AU" sz="1700" dirty="0" smtClean="0">
                <a:solidFill>
                  <a:srgbClr val="000000"/>
                </a:solidFill>
                <a:latin typeface="CMSS10"/>
              </a:rPr>
              <a:t>If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</a:rPr>
              <a:t>(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 k  j) is smaller than the current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ij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Update/create shortcut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 j with weight equal to 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(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ikj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i.e., update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][j] = 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i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][k] + </a:t>
            </a:r>
            <a:r>
              <a:rPr lang="en-AU" sz="1700" dirty="0" err="1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dist</a:t>
            </a:r>
            <a:r>
              <a:rPr lang="en-AU" sz="1700" dirty="0" smtClean="0">
                <a:solidFill>
                  <a:srgbClr val="000000"/>
                </a:solidFill>
                <a:latin typeface="CMSS10"/>
                <a:sym typeface="Wingdings" panose="05000000000000000000" pitchFamily="2" charset="2"/>
              </a:rPr>
              <a:t>[k][j]</a:t>
            </a:r>
            <a:endParaRPr lang="en-AU" sz="1700" dirty="0" smtClean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 smtClean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-2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-1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07418" y="2769275"/>
            <a:ext cx="8303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Assume that the outer for-loop will access vertices in the order A, B, C, D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Third iteration of outer loop (i.e., k is C): </a:t>
            </a:r>
          </a:p>
          <a:p>
            <a:r>
              <a:rPr lang="en-AU" dirty="0" smtClean="0"/>
              <a:t>Which shortcut(s) </a:t>
            </a:r>
            <a:r>
              <a:rPr lang="en-AU" dirty="0" err="1" smtClean="0"/>
              <a:t>i</a:t>
            </a:r>
            <a:r>
              <a:rPr lang="en-AU" dirty="0" err="1" smtClean="0">
                <a:sym typeface="Wingdings" panose="05000000000000000000" pitchFamily="2" charset="2"/>
              </a:rPr>
              <a:t>j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smtClean="0"/>
              <a:t>is/are updated after the execution of the </a:t>
            </a:r>
            <a:r>
              <a:rPr lang="en-AU" b="1" dirty="0" smtClean="0"/>
              <a:t>inner</a:t>
            </a:r>
            <a:r>
              <a:rPr lang="en-AU" dirty="0" smtClean="0"/>
              <a:t> for-loop?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Fourth iteration of outer loop (i.e., k is D):</a:t>
            </a:r>
          </a:p>
          <a:p>
            <a:r>
              <a:rPr lang="en-AU" dirty="0"/>
              <a:t>Which </a:t>
            </a:r>
            <a:r>
              <a:rPr lang="en-AU" dirty="0" smtClean="0"/>
              <a:t>shortcut(s</a:t>
            </a:r>
            <a:r>
              <a:rPr lang="en-AU" dirty="0"/>
              <a:t>) </a:t>
            </a:r>
            <a:r>
              <a:rPr lang="en-AU" dirty="0" err="1"/>
              <a:t>i</a:t>
            </a:r>
            <a:r>
              <a:rPr lang="en-AU" dirty="0" err="1">
                <a:sym typeface="Wingdings" panose="05000000000000000000" pitchFamily="2" charset="2"/>
              </a:rPr>
              <a:t>j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/>
              <a:t>is/are updated after the execution of the </a:t>
            </a:r>
            <a:r>
              <a:rPr lang="en-AU" b="1" dirty="0"/>
              <a:t>inner</a:t>
            </a:r>
            <a:r>
              <a:rPr lang="en-AU" dirty="0"/>
              <a:t> for-loop?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3783013" y="5248275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3078163" y="5621338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54613" y="56213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5154613" y="5989638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5137274" y="4869126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1651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∞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4442369" y="5217828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0000"/>
                </a:solidFill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643614" y="10952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-2</a:t>
              </a:r>
              <a:endParaRPr lang="en-AU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-1</a:t>
              </a:r>
              <a:endParaRPr lang="en-AU" dirty="0"/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Rectangle 31"/>
          <p:cNvSpPr>
            <a:spLocks noChangeArrowheads="1"/>
          </p:cNvSpPr>
          <p:nvPr/>
        </p:nvSpPr>
        <p:spPr bwMode="auto">
          <a:xfrm>
            <a:off x="3063404" y="597849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FF0000"/>
                </a:solidFill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6" name="Rectangle 31"/>
          <p:cNvSpPr>
            <a:spLocks noChangeArrowheads="1"/>
          </p:cNvSpPr>
          <p:nvPr/>
        </p:nvSpPr>
        <p:spPr bwMode="auto">
          <a:xfrm>
            <a:off x="4499530" y="600810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 flipH="1" flipV="1">
            <a:off x="7050311" y="2045126"/>
            <a:ext cx="638503" cy="35711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0</a:t>
            </a: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5158993" y="485198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0</a:t>
            </a: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137150" y="522908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FF0000"/>
                </a:solidFill>
              </a:rPr>
              <a:t>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119" name="Straight Arrow Connector 118"/>
          <p:cNvCxnSpPr>
            <a:stCxn id="96" idx="7"/>
            <a:endCxn id="92" idx="2"/>
          </p:cNvCxnSpPr>
          <p:nvPr/>
        </p:nvCxnSpPr>
        <p:spPr>
          <a:xfrm flipV="1">
            <a:off x="7075788" y="1406443"/>
            <a:ext cx="634626" cy="268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216737" y="14064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124" name="Rectangle 31"/>
          <p:cNvSpPr>
            <a:spLocks noChangeArrowheads="1"/>
          </p:cNvSpPr>
          <p:nvPr/>
        </p:nvSpPr>
        <p:spPr bwMode="auto">
          <a:xfrm>
            <a:off x="3810000" y="557873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1</a:t>
            </a: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31" name="Rectangle 31"/>
          <p:cNvSpPr>
            <a:spLocks noChangeArrowheads="1"/>
          </p:cNvSpPr>
          <p:nvPr/>
        </p:nvSpPr>
        <p:spPr bwMode="auto">
          <a:xfrm>
            <a:off x="3733056" y="487997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-1</a:t>
            </a: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140537" y="21950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3063404" y="55904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87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3" grpId="0"/>
      <p:bldP spid="55" grpId="0"/>
      <p:bldP spid="66" grpId="0"/>
      <p:bldP spid="67" grpId="0"/>
      <p:bldP spid="110" grpId="0"/>
      <p:bldP spid="114" grpId="0"/>
      <p:bldP spid="115" grpId="0"/>
      <p:bldP spid="116" grpId="0"/>
      <p:bldP spid="122" grpId="0"/>
      <p:bldP spid="124" grpId="0"/>
      <p:bldP spid="129" grpId="0"/>
      <p:bldP spid="131" grpId="0"/>
      <p:bldP spid="136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Floyd-</a:t>
            </a:r>
            <a:r>
              <a:rPr lang="en-AU" sz="2800" dirty="0" err="1" smtClean="0">
                <a:latin typeface="Arial Black" panose="020B0A04020102020204" pitchFamily="34" charset="0"/>
              </a:rPr>
              <a:t>Warshall</a:t>
            </a:r>
            <a:r>
              <a:rPr lang="en-AU" sz="2800" dirty="0" smtClean="0">
                <a:latin typeface="Arial Black" panose="020B0A04020102020204" pitchFamily="34" charset="0"/>
              </a:rPr>
              <a:t> Algorithm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21336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[][]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 Create adjacency matrix using 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en-AU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Invariant: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][j] corresponds to the shortest path 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to j considering the intermediate vertices 1 to 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n-NO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nn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n-NO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vertex j </a:t>
            </a:r>
            <a:r>
              <a:rPr lang="nl-NL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in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l-NL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nl-NL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..</a:t>
            </a:r>
            <a:r>
              <a:rPr lang="nl-NL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</a:t>
            </a:r>
            <a:r>
              <a:rPr lang="nl-NL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		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min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],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dist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endParaRPr lang="en-AU" sz="20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334000" y="4572000"/>
            <a:ext cx="3428999" cy="1683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latin typeface="CMSS10"/>
              </a:rPr>
              <a:t>O(V</a:t>
            </a:r>
            <a:r>
              <a:rPr lang="en-AU" sz="1800" baseline="30000" dirty="0" smtClean="0">
                <a:latin typeface="CMSS10"/>
              </a:rPr>
              <a:t>3</a:t>
            </a:r>
            <a:r>
              <a:rPr lang="en-AU" sz="1800" dirty="0" smtClean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 smtClean="0">
                <a:latin typeface="CMSS10"/>
              </a:rPr>
              <a:t>O(V</a:t>
            </a:r>
            <a:r>
              <a:rPr lang="en-AU" sz="1800" baseline="30000" dirty="0" smtClean="0">
                <a:latin typeface="CMSS10"/>
              </a:rPr>
              <a:t>2</a:t>
            </a:r>
            <a:r>
              <a:rPr lang="en-AU" sz="1800" dirty="0" smtClean="0">
                <a:latin typeface="CMSS10"/>
              </a:rPr>
              <a:t>)</a:t>
            </a:r>
            <a:endParaRPr lang="en-AU" sz="18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6396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Floyd-</a:t>
            </a:r>
            <a:r>
              <a:rPr lang="en-AU" sz="2800" dirty="0" err="1" smtClean="0">
                <a:latin typeface="Arial Black" panose="020B0A04020102020204" pitchFamily="34" charset="0"/>
              </a:rPr>
              <a:t>Warshall</a:t>
            </a:r>
            <a:r>
              <a:rPr lang="en-AU" sz="2800" dirty="0" smtClean="0">
                <a:latin typeface="Arial Black" panose="020B0A04020102020204" pitchFamily="34" charset="0"/>
              </a:rPr>
              <a:t> Algorithm: Correctness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689975" cy="306636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/>
              <a:t>The invariant in the code is central to the algorithm's correctness.</a:t>
            </a:r>
          </a:p>
          <a:p>
            <a:r>
              <a:rPr lang="en-AU" sz="2000" dirty="0"/>
              <a:t>At the start of the </a:t>
            </a:r>
            <a:r>
              <a:rPr lang="en-AU" sz="2000" dirty="0" smtClean="0"/>
              <a:t>k-</a:t>
            </a:r>
            <a:r>
              <a:rPr lang="en-AU" sz="2000" dirty="0" err="1" smtClean="0"/>
              <a:t>th</a:t>
            </a:r>
            <a:r>
              <a:rPr lang="en-AU" sz="2000" dirty="0" smtClean="0"/>
              <a:t> </a:t>
            </a:r>
            <a:r>
              <a:rPr lang="en-AU" sz="2000" dirty="0"/>
              <a:t>iteration of the outer loop, </a:t>
            </a:r>
            <a:r>
              <a:rPr lang="en-AU" sz="2000" dirty="0" err="1" smtClean="0"/>
              <a:t>dist</a:t>
            </a:r>
            <a:r>
              <a:rPr lang="en-AU" sz="2000" dirty="0" smtClean="0"/>
              <a:t>[</a:t>
            </a:r>
            <a:r>
              <a:rPr lang="en-AU" sz="2000" dirty="0" err="1" smtClean="0"/>
              <a:t>i</a:t>
            </a:r>
            <a:r>
              <a:rPr lang="en-AU" sz="2000" dirty="0" smtClean="0"/>
              <a:t>][j] corresponds to the shortest path from </a:t>
            </a:r>
            <a:r>
              <a:rPr lang="en-AU" sz="2000" dirty="0" err="1" smtClean="0"/>
              <a:t>i</a:t>
            </a:r>
            <a:r>
              <a:rPr lang="en-AU" sz="2000" dirty="0" smtClean="0"/>
              <a:t> to j considering the intermediate vertices 1 to k-1. </a:t>
            </a:r>
          </a:p>
          <a:p>
            <a:pPr lvl="1"/>
            <a:r>
              <a:rPr lang="en-AU" sz="1500" dirty="0" smtClean="0"/>
              <a:t>This </a:t>
            </a:r>
            <a:r>
              <a:rPr lang="en-AU" sz="1500" dirty="0"/>
              <a:t>is certainly true </a:t>
            </a:r>
            <a:r>
              <a:rPr lang="en-AU" sz="1500" dirty="0" smtClean="0"/>
              <a:t>initially (for k = 1) </a:t>
            </a:r>
            <a:r>
              <a:rPr lang="en-AU" sz="1500" dirty="0"/>
              <a:t>when no intermediate vertices </a:t>
            </a:r>
            <a:r>
              <a:rPr lang="en-AU" sz="1500" dirty="0" smtClean="0"/>
              <a:t>are allowed</a:t>
            </a:r>
            <a:r>
              <a:rPr lang="en-AU" sz="1500" dirty="0"/>
              <a:t>.</a:t>
            </a:r>
          </a:p>
          <a:p>
            <a:pPr lvl="1"/>
            <a:r>
              <a:rPr lang="en-AU" sz="1500" dirty="0"/>
              <a:t>Now there is no point in visiting any vertex more than once on </a:t>
            </a:r>
            <a:r>
              <a:rPr lang="en-AU" sz="1500" dirty="0" smtClean="0"/>
              <a:t>any shortest </a:t>
            </a:r>
            <a:r>
              <a:rPr lang="en-AU" sz="1500" dirty="0"/>
              <a:t>path.</a:t>
            </a:r>
          </a:p>
          <a:p>
            <a:pPr lvl="1"/>
            <a:r>
              <a:rPr lang="en-AU" sz="1500" dirty="0" smtClean="0"/>
              <a:t>If the k-</a:t>
            </a:r>
            <a:r>
              <a:rPr lang="en-AU" sz="1500" dirty="0" err="1" smtClean="0"/>
              <a:t>th</a:t>
            </a:r>
            <a:r>
              <a:rPr lang="en-AU" sz="1500" dirty="0" smtClean="0"/>
              <a:t> vertex </a:t>
            </a:r>
            <a:r>
              <a:rPr lang="en-AU" sz="1500" dirty="0"/>
              <a:t>is to improve on the known path from </a:t>
            </a:r>
            <a:r>
              <a:rPr lang="en-AU" sz="1500" dirty="0" smtClean="0"/>
              <a:t>vertex </a:t>
            </a:r>
            <a:r>
              <a:rPr lang="en-AU" sz="1500" dirty="0" err="1" smtClean="0"/>
              <a:t>i</a:t>
            </a:r>
            <a:r>
              <a:rPr lang="en-AU" sz="1500" dirty="0" smtClean="0"/>
              <a:t> </a:t>
            </a:r>
            <a:r>
              <a:rPr lang="en-AU" sz="1500" dirty="0"/>
              <a:t>to </a:t>
            </a:r>
            <a:r>
              <a:rPr lang="en-AU" sz="1500" dirty="0" smtClean="0"/>
              <a:t>vertex j </a:t>
            </a:r>
            <a:r>
              <a:rPr lang="en-AU" sz="1500" dirty="0"/>
              <a:t>then it </a:t>
            </a:r>
            <a:r>
              <a:rPr lang="en-AU" sz="1500" dirty="0" smtClean="0"/>
              <a:t>can only </a:t>
            </a:r>
            <a:r>
              <a:rPr lang="en-AU" sz="1500" dirty="0"/>
              <a:t>be by going from </a:t>
            </a:r>
            <a:r>
              <a:rPr lang="en-AU" sz="1500" dirty="0" err="1" smtClean="0"/>
              <a:t>i</a:t>
            </a:r>
            <a:r>
              <a:rPr lang="en-AU" sz="1500" dirty="0" smtClean="0"/>
              <a:t> </a:t>
            </a:r>
            <a:r>
              <a:rPr lang="en-AU" sz="1500" dirty="0"/>
              <a:t>to </a:t>
            </a:r>
            <a:r>
              <a:rPr lang="en-AU" sz="1500" dirty="0" smtClean="0"/>
              <a:t>k and then k to j (possibly </a:t>
            </a:r>
            <a:r>
              <a:rPr lang="en-AU" sz="1500" dirty="0"/>
              <a:t>via vertices </a:t>
            </a:r>
            <a:r>
              <a:rPr lang="en-AU" sz="1500" dirty="0" smtClean="0"/>
              <a:t>in 1 to k-1)</a:t>
            </a:r>
          </a:p>
          <a:p>
            <a:pPr lvl="1"/>
            <a:r>
              <a:rPr lang="en-AU" sz="1500" dirty="0" smtClean="0"/>
              <a:t>Thus, minimum of </a:t>
            </a:r>
            <a:r>
              <a:rPr lang="en-AU" sz="1500" dirty="0" err="1" smtClean="0"/>
              <a:t>dist</a:t>
            </a:r>
            <a:r>
              <a:rPr lang="en-AU" sz="1500" dirty="0" smtClean="0"/>
              <a:t>(</a:t>
            </a:r>
            <a:r>
              <a:rPr lang="en-AU" sz="1500" dirty="0" err="1" smtClean="0"/>
              <a:t>i</a:t>
            </a:r>
            <a:r>
              <a:rPr lang="en-AU" sz="1500" dirty="0" err="1" smtClean="0">
                <a:sym typeface="Wingdings" panose="05000000000000000000" pitchFamily="2" charset="2"/>
              </a:rPr>
              <a:t>kj</a:t>
            </a:r>
            <a:r>
              <a:rPr lang="en-AU" sz="1500" dirty="0" smtClean="0">
                <a:sym typeface="Wingdings" panose="05000000000000000000" pitchFamily="2" charset="2"/>
              </a:rPr>
              <a:t>) and </a:t>
            </a:r>
            <a:r>
              <a:rPr lang="en-AU" sz="1500" dirty="0" err="1" smtClean="0">
                <a:sym typeface="Wingdings" panose="05000000000000000000" pitchFamily="2" charset="2"/>
              </a:rPr>
              <a:t>dist</a:t>
            </a:r>
            <a:r>
              <a:rPr lang="en-AU" sz="1500" dirty="0" smtClean="0">
                <a:sym typeface="Wingdings" panose="05000000000000000000" pitchFamily="2" charset="2"/>
              </a:rPr>
              <a:t>(</a:t>
            </a:r>
            <a:r>
              <a:rPr lang="en-AU" sz="1500" dirty="0" err="1" smtClean="0">
                <a:sym typeface="Wingdings" panose="05000000000000000000" pitchFamily="2" charset="2"/>
              </a:rPr>
              <a:t>ij</a:t>
            </a:r>
            <a:r>
              <a:rPr lang="en-AU" sz="1500" dirty="0" smtClean="0">
                <a:sym typeface="Wingdings" panose="05000000000000000000" pitchFamily="2" charset="2"/>
              </a:rPr>
              <a:t>) gives the minimum distance from  </a:t>
            </a:r>
            <a:r>
              <a:rPr lang="en-AU" sz="1500" dirty="0" err="1" smtClean="0">
                <a:sym typeface="Wingdings" panose="05000000000000000000" pitchFamily="2" charset="2"/>
              </a:rPr>
              <a:t>i</a:t>
            </a:r>
            <a:r>
              <a:rPr lang="en-AU" sz="1500" dirty="0" smtClean="0">
                <a:sym typeface="Wingdings" panose="05000000000000000000" pitchFamily="2" charset="2"/>
              </a:rPr>
              <a:t> to j considering the intermediate vertices 1 to k.</a:t>
            </a:r>
          </a:p>
          <a:p>
            <a:pPr lvl="1"/>
            <a:endParaRPr lang="en-AU" sz="1500" dirty="0" smtClean="0"/>
          </a:p>
        </p:txBody>
      </p:sp>
      <p:sp>
        <p:nvSpPr>
          <p:cNvPr id="5" name="Oval 4"/>
          <p:cNvSpPr/>
          <p:nvPr/>
        </p:nvSpPr>
        <p:spPr>
          <a:xfrm>
            <a:off x="1295400" y="463810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0438" y="47336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</a:t>
            </a:r>
          </a:p>
        </p:txBody>
      </p:sp>
      <p:sp>
        <p:nvSpPr>
          <p:cNvPr id="8" name="Oval 7"/>
          <p:cNvSpPr/>
          <p:nvPr/>
        </p:nvSpPr>
        <p:spPr>
          <a:xfrm>
            <a:off x="7467600" y="471430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12638" y="4809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j</a:t>
            </a:r>
            <a:endParaRPr lang="en-AU" dirty="0"/>
          </a:p>
        </p:txBody>
      </p:sp>
      <p:sp>
        <p:nvSpPr>
          <p:cNvPr id="13" name="Oval 12"/>
          <p:cNvSpPr/>
          <p:nvPr/>
        </p:nvSpPr>
        <p:spPr>
          <a:xfrm>
            <a:off x="4495800" y="3962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0838" y="40579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</a:t>
            </a:r>
          </a:p>
        </p:txBody>
      </p:sp>
      <p:sp>
        <p:nvSpPr>
          <p:cNvPr id="15" name="Freeform 14"/>
          <p:cNvSpPr/>
          <p:nvPr/>
        </p:nvSpPr>
        <p:spPr>
          <a:xfrm>
            <a:off x="1787857" y="4077628"/>
            <a:ext cx="2715904" cy="777922"/>
          </a:xfrm>
          <a:custGeom>
            <a:avLst/>
            <a:gdLst>
              <a:gd name="connsiteX0" fmla="*/ 0 w 2715904"/>
              <a:gd name="connsiteY0" fmla="*/ 777922 h 777922"/>
              <a:gd name="connsiteX1" fmla="*/ 81886 w 2715904"/>
              <a:gd name="connsiteY1" fmla="*/ 750627 h 777922"/>
              <a:gd name="connsiteX2" fmla="*/ 150125 w 2715904"/>
              <a:gd name="connsiteY2" fmla="*/ 736979 h 777922"/>
              <a:gd name="connsiteX3" fmla="*/ 218364 w 2715904"/>
              <a:gd name="connsiteY3" fmla="*/ 614149 h 777922"/>
              <a:gd name="connsiteX4" fmla="*/ 245659 w 2715904"/>
              <a:gd name="connsiteY4" fmla="*/ 573206 h 777922"/>
              <a:gd name="connsiteX5" fmla="*/ 259307 w 2715904"/>
              <a:gd name="connsiteY5" fmla="*/ 504967 h 777922"/>
              <a:gd name="connsiteX6" fmla="*/ 272955 w 2715904"/>
              <a:gd name="connsiteY6" fmla="*/ 464024 h 777922"/>
              <a:gd name="connsiteX7" fmla="*/ 286603 w 2715904"/>
              <a:gd name="connsiteY7" fmla="*/ 409433 h 777922"/>
              <a:gd name="connsiteX8" fmla="*/ 300250 w 2715904"/>
              <a:gd name="connsiteY8" fmla="*/ 368489 h 777922"/>
              <a:gd name="connsiteX9" fmla="*/ 341194 w 2715904"/>
              <a:gd name="connsiteY9" fmla="*/ 341194 h 777922"/>
              <a:gd name="connsiteX10" fmla="*/ 450376 w 2715904"/>
              <a:gd name="connsiteY10" fmla="*/ 354842 h 777922"/>
              <a:gd name="connsiteX11" fmla="*/ 491319 w 2715904"/>
              <a:gd name="connsiteY11" fmla="*/ 382137 h 777922"/>
              <a:gd name="connsiteX12" fmla="*/ 586853 w 2715904"/>
              <a:gd name="connsiteY12" fmla="*/ 450376 h 777922"/>
              <a:gd name="connsiteX13" fmla="*/ 627797 w 2715904"/>
              <a:gd name="connsiteY13" fmla="*/ 532263 h 777922"/>
              <a:gd name="connsiteX14" fmla="*/ 709683 w 2715904"/>
              <a:gd name="connsiteY14" fmla="*/ 586854 h 777922"/>
              <a:gd name="connsiteX15" fmla="*/ 777922 w 2715904"/>
              <a:gd name="connsiteY15" fmla="*/ 655092 h 777922"/>
              <a:gd name="connsiteX16" fmla="*/ 832513 w 2715904"/>
              <a:gd name="connsiteY16" fmla="*/ 641445 h 777922"/>
              <a:gd name="connsiteX17" fmla="*/ 887104 w 2715904"/>
              <a:gd name="connsiteY17" fmla="*/ 545910 h 777922"/>
              <a:gd name="connsiteX18" fmla="*/ 900752 w 2715904"/>
              <a:gd name="connsiteY18" fmla="*/ 504967 h 777922"/>
              <a:gd name="connsiteX19" fmla="*/ 928047 w 2715904"/>
              <a:gd name="connsiteY19" fmla="*/ 450376 h 777922"/>
              <a:gd name="connsiteX20" fmla="*/ 955343 w 2715904"/>
              <a:gd name="connsiteY20" fmla="*/ 368489 h 777922"/>
              <a:gd name="connsiteX21" fmla="*/ 968991 w 2715904"/>
              <a:gd name="connsiteY21" fmla="*/ 327546 h 777922"/>
              <a:gd name="connsiteX22" fmla="*/ 996286 w 2715904"/>
              <a:gd name="connsiteY22" fmla="*/ 163773 h 777922"/>
              <a:gd name="connsiteX23" fmla="*/ 1023582 w 2715904"/>
              <a:gd name="connsiteY23" fmla="*/ 122830 h 777922"/>
              <a:gd name="connsiteX24" fmla="*/ 1064525 w 2715904"/>
              <a:gd name="connsiteY24" fmla="*/ 109182 h 777922"/>
              <a:gd name="connsiteX25" fmla="*/ 1228298 w 2715904"/>
              <a:gd name="connsiteY25" fmla="*/ 122830 h 777922"/>
              <a:gd name="connsiteX26" fmla="*/ 1282889 w 2715904"/>
              <a:gd name="connsiteY26" fmla="*/ 191069 h 777922"/>
              <a:gd name="connsiteX27" fmla="*/ 1337480 w 2715904"/>
              <a:gd name="connsiteY27" fmla="*/ 272955 h 777922"/>
              <a:gd name="connsiteX28" fmla="*/ 1364776 w 2715904"/>
              <a:gd name="connsiteY28" fmla="*/ 313898 h 777922"/>
              <a:gd name="connsiteX29" fmla="*/ 1487606 w 2715904"/>
              <a:gd name="connsiteY29" fmla="*/ 395785 h 777922"/>
              <a:gd name="connsiteX30" fmla="*/ 1528549 w 2715904"/>
              <a:gd name="connsiteY30" fmla="*/ 423080 h 777922"/>
              <a:gd name="connsiteX31" fmla="*/ 1610436 w 2715904"/>
              <a:gd name="connsiteY31" fmla="*/ 409433 h 777922"/>
              <a:gd name="connsiteX32" fmla="*/ 1678674 w 2715904"/>
              <a:gd name="connsiteY32" fmla="*/ 286603 h 777922"/>
              <a:gd name="connsiteX33" fmla="*/ 1692322 w 2715904"/>
              <a:gd name="connsiteY33" fmla="*/ 245660 h 777922"/>
              <a:gd name="connsiteX34" fmla="*/ 1705970 w 2715904"/>
              <a:gd name="connsiteY34" fmla="*/ 177421 h 777922"/>
              <a:gd name="connsiteX35" fmla="*/ 1733265 w 2715904"/>
              <a:gd name="connsiteY35" fmla="*/ 122830 h 777922"/>
              <a:gd name="connsiteX36" fmla="*/ 1828800 w 2715904"/>
              <a:gd name="connsiteY36" fmla="*/ 13648 h 777922"/>
              <a:gd name="connsiteX37" fmla="*/ 1869743 w 2715904"/>
              <a:gd name="connsiteY37" fmla="*/ 0 h 777922"/>
              <a:gd name="connsiteX38" fmla="*/ 1924334 w 2715904"/>
              <a:gd name="connsiteY38" fmla="*/ 27295 h 777922"/>
              <a:gd name="connsiteX39" fmla="*/ 2006221 w 2715904"/>
              <a:gd name="connsiteY39" fmla="*/ 122830 h 777922"/>
              <a:gd name="connsiteX40" fmla="*/ 2047164 w 2715904"/>
              <a:gd name="connsiteY40" fmla="*/ 259307 h 777922"/>
              <a:gd name="connsiteX41" fmla="*/ 2088107 w 2715904"/>
              <a:gd name="connsiteY41" fmla="*/ 286603 h 777922"/>
              <a:gd name="connsiteX42" fmla="*/ 2129050 w 2715904"/>
              <a:gd name="connsiteY42" fmla="*/ 300251 h 777922"/>
              <a:gd name="connsiteX43" fmla="*/ 2238233 w 2715904"/>
              <a:gd name="connsiteY43" fmla="*/ 286603 h 777922"/>
              <a:gd name="connsiteX44" fmla="*/ 2306471 w 2715904"/>
              <a:gd name="connsiteY44" fmla="*/ 218364 h 777922"/>
              <a:gd name="connsiteX45" fmla="*/ 2388358 w 2715904"/>
              <a:gd name="connsiteY45" fmla="*/ 150125 h 777922"/>
              <a:gd name="connsiteX46" fmla="*/ 2456597 w 2715904"/>
              <a:gd name="connsiteY46" fmla="*/ 68239 h 777922"/>
              <a:gd name="connsiteX47" fmla="*/ 2497540 w 2715904"/>
              <a:gd name="connsiteY47" fmla="*/ 54591 h 777922"/>
              <a:gd name="connsiteX48" fmla="*/ 2634018 w 2715904"/>
              <a:gd name="connsiteY48" fmla="*/ 68239 h 777922"/>
              <a:gd name="connsiteX49" fmla="*/ 2715904 w 2715904"/>
              <a:gd name="connsiteY49" fmla="*/ 81886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715904" h="777922">
                <a:moveTo>
                  <a:pt x="0" y="777922"/>
                </a:moveTo>
                <a:cubicBezTo>
                  <a:pt x="27295" y="768824"/>
                  <a:pt x="54128" y="758197"/>
                  <a:pt x="81886" y="750627"/>
                </a:cubicBezTo>
                <a:cubicBezTo>
                  <a:pt x="104265" y="744524"/>
                  <a:pt x="131815" y="751221"/>
                  <a:pt x="150125" y="736979"/>
                </a:cubicBezTo>
                <a:cubicBezTo>
                  <a:pt x="220538" y="682213"/>
                  <a:pt x="190903" y="669071"/>
                  <a:pt x="218364" y="614149"/>
                </a:cubicBezTo>
                <a:cubicBezTo>
                  <a:pt x="225699" y="599478"/>
                  <a:pt x="236561" y="586854"/>
                  <a:pt x="245659" y="573206"/>
                </a:cubicBezTo>
                <a:cubicBezTo>
                  <a:pt x="250208" y="550460"/>
                  <a:pt x="253681" y="527471"/>
                  <a:pt x="259307" y="504967"/>
                </a:cubicBezTo>
                <a:cubicBezTo>
                  <a:pt x="262796" y="491011"/>
                  <a:pt x="269003" y="477856"/>
                  <a:pt x="272955" y="464024"/>
                </a:cubicBezTo>
                <a:cubicBezTo>
                  <a:pt x="278108" y="445989"/>
                  <a:pt x="281450" y="427468"/>
                  <a:pt x="286603" y="409433"/>
                </a:cubicBezTo>
                <a:cubicBezTo>
                  <a:pt x="290555" y="395600"/>
                  <a:pt x="291263" y="379723"/>
                  <a:pt x="300250" y="368489"/>
                </a:cubicBezTo>
                <a:cubicBezTo>
                  <a:pt x="310497" y="355681"/>
                  <a:pt x="327546" y="350292"/>
                  <a:pt x="341194" y="341194"/>
                </a:cubicBezTo>
                <a:cubicBezTo>
                  <a:pt x="377588" y="345743"/>
                  <a:pt x="414991" y="345192"/>
                  <a:pt x="450376" y="354842"/>
                </a:cubicBezTo>
                <a:cubicBezTo>
                  <a:pt x="466200" y="359158"/>
                  <a:pt x="477972" y="372603"/>
                  <a:pt x="491319" y="382137"/>
                </a:cubicBezTo>
                <a:cubicBezTo>
                  <a:pt x="609843" y="466796"/>
                  <a:pt x="490344" y="386035"/>
                  <a:pt x="586853" y="450376"/>
                </a:cubicBezTo>
                <a:cubicBezTo>
                  <a:pt x="596588" y="479581"/>
                  <a:pt x="602897" y="510475"/>
                  <a:pt x="627797" y="532263"/>
                </a:cubicBezTo>
                <a:cubicBezTo>
                  <a:pt x="652485" y="553865"/>
                  <a:pt x="709683" y="586854"/>
                  <a:pt x="709683" y="586854"/>
                </a:cubicBezTo>
                <a:cubicBezTo>
                  <a:pt x="725007" y="609839"/>
                  <a:pt x="744401" y="650303"/>
                  <a:pt x="777922" y="655092"/>
                </a:cubicBezTo>
                <a:cubicBezTo>
                  <a:pt x="796490" y="657745"/>
                  <a:pt x="814316" y="645994"/>
                  <a:pt x="832513" y="641445"/>
                </a:cubicBezTo>
                <a:cubicBezTo>
                  <a:pt x="863805" y="547569"/>
                  <a:pt x="821005" y="661583"/>
                  <a:pt x="887104" y="545910"/>
                </a:cubicBezTo>
                <a:cubicBezTo>
                  <a:pt x="894241" y="533420"/>
                  <a:pt x="895085" y="518190"/>
                  <a:pt x="900752" y="504967"/>
                </a:cubicBezTo>
                <a:cubicBezTo>
                  <a:pt x="908766" y="486267"/>
                  <a:pt x="920491" y="469266"/>
                  <a:pt x="928047" y="450376"/>
                </a:cubicBezTo>
                <a:cubicBezTo>
                  <a:pt x="938733" y="423662"/>
                  <a:pt x="946244" y="395785"/>
                  <a:pt x="955343" y="368489"/>
                </a:cubicBezTo>
                <a:lnTo>
                  <a:pt x="968991" y="327546"/>
                </a:lnTo>
                <a:cubicBezTo>
                  <a:pt x="973314" y="288639"/>
                  <a:pt x="973424" y="209498"/>
                  <a:pt x="996286" y="163773"/>
                </a:cubicBezTo>
                <a:cubicBezTo>
                  <a:pt x="1003621" y="149102"/>
                  <a:pt x="1010774" y="133077"/>
                  <a:pt x="1023582" y="122830"/>
                </a:cubicBezTo>
                <a:cubicBezTo>
                  <a:pt x="1034816" y="113843"/>
                  <a:pt x="1050877" y="113731"/>
                  <a:pt x="1064525" y="109182"/>
                </a:cubicBezTo>
                <a:cubicBezTo>
                  <a:pt x="1119116" y="113731"/>
                  <a:pt x="1174582" y="112087"/>
                  <a:pt x="1228298" y="122830"/>
                </a:cubicBezTo>
                <a:cubicBezTo>
                  <a:pt x="1281887" y="133548"/>
                  <a:pt x="1263463" y="156102"/>
                  <a:pt x="1282889" y="191069"/>
                </a:cubicBezTo>
                <a:cubicBezTo>
                  <a:pt x="1298820" y="219746"/>
                  <a:pt x="1319283" y="245660"/>
                  <a:pt x="1337480" y="272955"/>
                </a:cubicBezTo>
                <a:cubicBezTo>
                  <a:pt x="1346579" y="286603"/>
                  <a:pt x="1351128" y="304799"/>
                  <a:pt x="1364776" y="313898"/>
                </a:cubicBezTo>
                <a:lnTo>
                  <a:pt x="1487606" y="395785"/>
                </a:lnTo>
                <a:lnTo>
                  <a:pt x="1528549" y="423080"/>
                </a:lnTo>
                <a:cubicBezTo>
                  <a:pt x="1555845" y="418531"/>
                  <a:pt x="1585149" y="420672"/>
                  <a:pt x="1610436" y="409433"/>
                </a:cubicBezTo>
                <a:cubicBezTo>
                  <a:pt x="1658400" y="388116"/>
                  <a:pt x="1665137" y="327214"/>
                  <a:pt x="1678674" y="286603"/>
                </a:cubicBezTo>
                <a:cubicBezTo>
                  <a:pt x="1683223" y="272955"/>
                  <a:pt x="1689501" y="259767"/>
                  <a:pt x="1692322" y="245660"/>
                </a:cubicBezTo>
                <a:cubicBezTo>
                  <a:pt x="1696871" y="222914"/>
                  <a:pt x="1698635" y="199427"/>
                  <a:pt x="1705970" y="177421"/>
                </a:cubicBezTo>
                <a:cubicBezTo>
                  <a:pt x="1712404" y="158120"/>
                  <a:pt x="1722798" y="140276"/>
                  <a:pt x="1733265" y="122830"/>
                </a:cubicBezTo>
                <a:cubicBezTo>
                  <a:pt x="1768361" y="64336"/>
                  <a:pt x="1774857" y="40619"/>
                  <a:pt x="1828800" y="13648"/>
                </a:cubicBezTo>
                <a:cubicBezTo>
                  <a:pt x="1841667" y="7214"/>
                  <a:pt x="1856095" y="4549"/>
                  <a:pt x="1869743" y="0"/>
                </a:cubicBezTo>
                <a:cubicBezTo>
                  <a:pt x="1887940" y="9098"/>
                  <a:pt x="1908058" y="15088"/>
                  <a:pt x="1924334" y="27295"/>
                </a:cubicBezTo>
                <a:cubicBezTo>
                  <a:pt x="1968460" y="60389"/>
                  <a:pt x="1978713" y="81568"/>
                  <a:pt x="2006221" y="122830"/>
                </a:cubicBezTo>
                <a:cubicBezTo>
                  <a:pt x="2014220" y="170829"/>
                  <a:pt x="2014104" y="219635"/>
                  <a:pt x="2047164" y="259307"/>
                </a:cubicBezTo>
                <a:cubicBezTo>
                  <a:pt x="2057665" y="271908"/>
                  <a:pt x="2073436" y="279267"/>
                  <a:pt x="2088107" y="286603"/>
                </a:cubicBezTo>
                <a:cubicBezTo>
                  <a:pt x="2100974" y="293037"/>
                  <a:pt x="2115402" y="295702"/>
                  <a:pt x="2129050" y="300251"/>
                </a:cubicBezTo>
                <a:cubicBezTo>
                  <a:pt x="2165444" y="295702"/>
                  <a:pt x="2202848" y="296254"/>
                  <a:pt x="2238233" y="286603"/>
                </a:cubicBezTo>
                <a:cubicBezTo>
                  <a:pt x="2281406" y="274828"/>
                  <a:pt x="2281495" y="248335"/>
                  <a:pt x="2306471" y="218364"/>
                </a:cubicBezTo>
                <a:cubicBezTo>
                  <a:pt x="2339308" y="178960"/>
                  <a:pt x="2348102" y="176963"/>
                  <a:pt x="2388358" y="150125"/>
                </a:cubicBezTo>
                <a:cubicBezTo>
                  <a:pt x="2408500" y="119912"/>
                  <a:pt x="2425070" y="89257"/>
                  <a:pt x="2456597" y="68239"/>
                </a:cubicBezTo>
                <a:cubicBezTo>
                  <a:pt x="2468567" y="60259"/>
                  <a:pt x="2483892" y="59140"/>
                  <a:pt x="2497540" y="54591"/>
                </a:cubicBezTo>
                <a:cubicBezTo>
                  <a:pt x="2543033" y="59140"/>
                  <a:pt x="2588830" y="61287"/>
                  <a:pt x="2634018" y="68239"/>
                </a:cubicBezTo>
                <a:cubicBezTo>
                  <a:pt x="2750777" y="86202"/>
                  <a:pt x="2600932" y="81886"/>
                  <a:pt x="2715904" y="81886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 16"/>
          <p:cNvSpPr/>
          <p:nvPr/>
        </p:nvSpPr>
        <p:spPr>
          <a:xfrm>
            <a:off x="4995081" y="4118571"/>
            <a:ext cx="2483892" cy="764334"/>
          </a:xfrm>
          <a:custGeom>
            <a:avLst/>
            <a:gdLst>
              <a:gd name="connsiteX0" fmla="*/ 0 w 2483892"/>
              <a:gd name="connsiteY0" fmla="*/ 68239 h 764334"/>
              <a:gd name="connsiteX1" fmla="*/ 150125 w 2483892"/>
              <a:gd name="connsiteY1" fmla="*/ 54591 h 764334"/>
              <a:gd name="connsiteX2" fmla="*/ 286603 w 2483892"/>
              <a:gd name="connsiteY2" fmla="*/ 27296 h 764334"/>
              <a:gd name="connsiteX3" fmla="*/ 327546 w 2483892"/>
              <a:gd name="connsiteY3" fmla="*/ 13648 h 764334"/>
              <a:gd name="connsiteX4" fmla="*/ 423080 w 2483892"/>
              <a:gd name="connsiteY4" fmla="*/ 0 h 764334"/>
              <a:gd name="connsiteX5" fmla="*/ 736979 w 2483892"/>
              <a:gd name="connsiteY5" fmla="*/ 13648 h 764334"/>
              <a:gd name="connsiteX6" fmla="*/ 764274 w 2483892"/>
              <a:gd name="connsiteY6" fmla="*/ 54591 h 764334"/>
              <a:gd name="connsiteX7" fmla="*/ 791570 w 2483892"/>
              <a:gd name="connsiteY7" fmla="*/ 163773 h 764334"/>
              <a:gd name="connsiteX8" fmla="*/ 818865 w 2483892"/>
              <a:gd name="connsiteY8" fmla="*/ 286603 h 764334"/>
              <a:gd name="connsiteX9" fmla="*/ 846161 w 2483892"/>
              <a:gd name="connsiteY9" fmla="*/ 395785 h 764334"/>
              <a:gd name="connsiteX10" fmla="*/ 900752 w 2483892"/>
              <a:gd name="connsiteY10" fmla="*/ 491320 h 764334"/>
              <a:gd name="connsiteX11" fmla="*/ 941695 w 2483892"/>
              <a:gd name="connsiteY11" fmla="*/ 504967 h 764334"/>
              <a:gd name="connsiteX12" fmla="*/ 982638 w 2483892"/>
              <a:gd name="connsiteY12" fmla="*/ 532263 h 764334"/>
              <a:gd name="connsiteX13" fmla="*/ 1201003 w 2483892"/>
              <a:gd name="connsiteY13" fmla="*/ 504967 h 764334"/>
              <a:gd name="connsiteX14" fmla="*/ 1255594 w 2483892"/>
              <a:gd name="connsiteY14" fmla="*/ 477672 h 764334"/>
              <a:gd name="connsiteX15" fmla="*/ 1310185 w 2483892"/>
              <a:gd name="connsiteY15" fmla="*/ 464024 h 764334"/>
              <a:gd name="connsiteX16" fmla="*/ 1351128 w 2483892"/>
              <a:gd name="connsiteY16" fmla="*/ 423081 h 764334"/>
              <a:gd name="connsiteX17" fmla="*/ 1433015 w 2483892"/>
              <a:gd name="connsiteY17" fmla="*/ 395785 h 764334"/>
              <a:gd name="connsiteX18" fmla="*/ 1473958 w 2483892"/>
              <a:gd name="connsiteY18" fmla="*/ 368490 h 764334"/>
              <a:gd name="connsiteX19" fmla="*/ 1705970 w 2483892"/>
              <a:gd name="connsiteY19" fmla="*/ 395785 h 764334"/>
              <a:gd name="connsiteX20" fmla="*/ 1719618 w 2483892"/>
              <a:gd name="connsiteY20" fmla="*/ 436729 h 764334"/>
              <a:gd name="connsiteX21" fmla="*/ 1801504 w 2483892"/>
              <a:gd name="connsiteY21" fmla="*/ 518615 h 764334"/>
              <a:gd name="connsiteX22" fmla="*/ 1815152 w 2483892"/>
              <a:gd name="connsiteY22" fmla="*/ 627797 h 764334"/>
              <a:gd name="connsiteX23" fmla="*/ 1883391 w 2483892"/>
              <a:gd name="connsiteY23" fmla="*/ 696036 h 764334"/>
              <a:gd name="connsiteX24" fmla="*/ 1978925 w 2483892"/>
              <a:gd name="connsiteY24" fmla="*/ 709684 h 764334"/>
              <a:gd name="connsiteX25" fmla="*/ 2238232 w 2483892"/>
              <a:gd name="connsiteY25" fmla="*/ 750627 h 764334"/>
              <a:gd name="connsiteX26" fmla="*/ 2483892 w 2483892"/>
              <a:gd name="connsiteY26" fmla="*/ 764275 h 76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83892" h="764334">
                <a:moveTo>
                  <a:pt x="0" y="68239"/>
                </a:moveTo>
                <a:cubicBezTo>
                  <a:pt x="50042" y="63690"/>
                  <a:pt x="100382" y="61697"/>
                  <a:pt x="150125" y="54591"/>
                </a:cubicBezTo>
                <a:cubicBezTo>
                  <a:pt x="196052" y="48030"/>
                  <a:pt x="241398" y="37728"/>
                  <a:pt x="286603" y="27296"/>
                </a:cubicBezTo>
                <a:cubicBezTo>
                  <a:pt x="300621" y="24061"/>
                  <a:pt x="313439" y="16469"/>
                  <a:pt x="327546" y="13648"/>
                </a:cubicBezTo>
                <a:cubicBezTo>
                  <a:pt x="359089" y="7339"/>
                  <a:pt x="391235" y="4549"/>
                  <a:pt x="423080" y="0"/>
                </a:cubicBezTo>
                <a:cubicBezTo>
                  <a:pt x="527713" y="4549"/>
                  <a:pt x="633563" y="-2899"/>
                  <a:pt x="736979" y="13648"/>
                </a:cubicBezTo>
                <a:cubicBezTo>
                  <a:pt x="753175" y="16239"/>
                  <a:pt x="758669" y="39176"/>
                  <a:pt x="764274" y="54591"/>
                </a:cubicBezTo>
                <a:cubicBezTo>
                  <a:pt x="777094" y="89847"/>
                  <a:pt x="782471" y="127379"/>
                  <a:pt x="791570" y="163773"/>
                </a:cubicBezTo>
                <a:cubicBezTo>
                  <a:pt x="838865" y="352950"/>
                  <a:pt x="766886" y="61361"/>
                  <a:pt x="818865" y="286603"/>
                </a:cubicBezTo>
                <a:cubicBezTo>
                  <a:pt x="827300" y="323156"/>
                  <a:pt x="829384" y="362231"/>
                  <a:pt x="846161" y="395785"/>
                </a:cubicBezTo>
                <a:cubicBezTo>
                  <a:pt x="852878" y="409219"/>
                  <a:pt x="884676" y="478459"/>
                  <a:pt x="900752" y="491320"/>
                </a:cubicBezTo>
                <a:cubicBezTo>
                  <a:pt x="911985" y="500307"/>
                  <a:pt x="928047" y="500418"/>
                  <a:pt x="941695" y="504967"/>
                </a:cubicBezTo>
                <a:cubicBezTo>
                  <a:pt x="955343" y="514066"/>
                  <a:pt x="966235" y="532263"/>
                  <a:pt x="982638" y="532263"/>
                </a:cubicBezTo>
                <a:cubicBezTo>
                  <a:pt x="1055993" y="532263"/>
                  <a:pt x="1129073" y="519353"/>
                  <a:pt x="1201003" y="504967"/>
                </a:cubicBezTo>
                <a:cubicBezTo>
                  <a:pt x="1220953" y="500977"/>
                  <a:pt x="1236545" y="484815"/>
                  <a:pt x="1255594" y="477672"/>
                </a:cubicBezTo>
                <a:cubicBezTo>
                  <a:pt x="1273157" y="471086"/>
                  <a:pt x="1291988" y="468573"/>
                  <a:pt x="1310185" y="464024"/>
                </a:cubicBezTo>
                <a:cubicBezTo>
                  <a:pt x="1323833" y="450376"/>
                  <a:pt x="1334256" y="432454"/>
                  <a:pt x="1351128" y="423081"/>
                </a:cubicBezTo>
                <a:cubicBezTo>
                  <a:pt x="1376279" y="409108"/>
                  <a:pt x="1409075" y="411745"/>
                  <a:pt x="1433015" y="395785"/>
                </a:cubicBezTo>
                <a:lnTo>
                  <a:pt x="1473958" y="368490"/>
                </a:lnTo>
                <a:cubicBezTo>
                  <a:pt x="1551295" y="377588"/>
                  <a:pt x="1630940" y="374943"/>
                  <a:pt x="1705970" y="395785"/>
                </a:cubicBezTo>
                <a:cubicBezTo>
                  <a:pt x="1719831" y="399635"/>
                  <a:pt x="1712480" y="424238"/>
                  <a:pt x="1719618" y="436729"/>
                </a:cubicBezTo>
                <a:cubicBezTo>
                  <a:pt x="1750870" y="491421"/>
                  <a:pt x="1755720" y="488093"/>
                  <a:pt x="1801504" y="518615"/>
                </a:cubicBezTo>
                <a:cubicBezTo>
                  <a:pt x="1806053" y="555009"/>
                  <a:pt x="1805502" y="592412"/>
                  <a:pt x="1815152" y="627797"/>
                </a:cubicBezTo>
                <a:cubicBezTo>
                  <a:pt x="1822179" y="653562"/>
                  <a:pt x="1858167" y="688469"/>
                  <a:pt x="1883391" y="696036"/>
                </a:cubicBezTo>
                <a:cubicBezTo>
                  <a:pt x="1914202" y="705280"/>
                  <a:pt x="1947080" y="705135"/>
                  <a:pt x="1978925" y="709684"/>
                </a:cubicBezTo>
                <a:cubicBezTo>
                  <a:pt x="2081121" y="777814"/>
                  <a:pt x="2000958" y="734263"/>
                  <a:pt x="2238232" y="750627"/>
                </a:cubicBezTo>
                <a:cubicBezTo>
                  <a:pt x="2461421" y="766020"/>
                  <a:pt x="2347484" y="764275"/>
                  <a:pt x="2483892" y="764275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1705970" y="5060267"/>
            <a:ext cx="5786651" cy="382137"/>
          </a:xfrm>
          <a:custGeom>
            <a:avLst/>
            <a:gdLst>
              <a:gd name="connsiteX0" fmla="*/ 0 w 5786651"/>
              <a:gd name="connsiteY0" fmla="*/ 27295 h 382137"/>
              <a:gd name="connsiteX1" fmla="*/ 68239 w 5786651"/>
              <a:gd name="connsiteY1" fmla="*/ 40943 h 382137"/>
              <a:gd name="connsiteX2" fmla="*/ 136478 w 5786651"/>
              <a:gd name="connsiteY2" fmla="*/ 81886 h 382137"/>
              <a:gd name="connsiteX3" fmla="*/ 259308 w 5786651"/>
              <a:gd name="connsiteY3" fmla="*/ 95534 h 382137"/>
              <a:gd name="connsiteX4" fmla="*/ 464024 w 5786651"/>
              <a:gd name="connsiteY4" fmla="*/ 122830 h 382137"/>
              <a:gd name="connsiteX5" fmla="*/ 655093 w 5786651"/>
              <a:gd name="connsiteY5" fmla="*/ 136477 h 382137"/>
              <a:gd name="connsiteX6" fmla="*/ 887105 w 5786651"/>
              <a:gd name="connsiteY6" fmla="*/ 177421 h 382137"/>
              <a:gd name="connsiteX7" fmla="*/ 1078173 w 5786651"/>
              <a:gd name="connsiteY7" fmla="*/ 204716 h 382137"/>
              <a:gd name="connsiteX8" fmla="*/ 1473958 w 5786651"/>
              <a:gd name="connsiteY8" fmla="*/ 218364 h 382137"/>
              <a:gd name="connsiteX9" fmla="*/ 1555845 w 5786651"/>
              <a:gd name="connsiteY9" fmla="*/ 232012 h 382137"/>
              <a:gd name="connsiteX10" fmla="*/ 1678675 w 5786651"/>
              <a:gd name="connsiteY10" fmla="*/ 136477 h 382137"/>
              <a:gd name="connsiteX11" fmla="*/ 1733266 w 5786651"/>
              <a:gd name="connsiteY11" fmla="*/ 81886 h 382137"/>
              <a:gd name="connsiteX12" fmla="*/ 1774209 w 5786651"/>
              <a:gd name="connsiteY12" fmla="*/ 54591 h 382137"/>
              <a:gd name="connsiteX13" fmla="*/ 1910687 w 5786651"/>
              <a:gd name="connsiteY13" fmla="*/ 0 h 382137"/>
              <a:gd name="connsiteX14" fmla="*/ 2265529 w 5786651"/>
              <a:gd name="connsiteY14" fmla="*/ 13647 h 382137"/>
              <a:gd name="connsiteX15" fmla="*/ 2402006 w 5786651"/>
              <a:gd name="connsiteY15" fmla="*/ 40943 h 382137"/>
              <a:gd name="connsiteX16" fmla="*/ 2429302 w 5786651"/>
              <a:gd name="connsiteY16" fmla="*/ 81886 h 382137"/>
              <a:gd name="connsiteX17" fmla="*/ 2483893 w 5786651"/>
              <a:gd name="connsiteY17" fmla="*/ 109182 h 382137"/>
              <a:gd name="connsiteX18" fmla="*/ 3043451 w 5786651"/>
              <a:gd name="connsiteY18" fmla="*/ 136477 h 382137"/>
              <a:gd name="connsiteX19" fmla="*/ 3275463 w 5786651"/>
              <a:gd name="connsiteY19" fmla="*/ 150125 h 382137"/>
              <a:gd name="connsiteX20" fmla="*/ 3384645 w 5786651"/>
              <a:gd name="connsiteY20" fmla="*/ 163773 h 382137"/>
              <a:gd name="connsiteX21" fmla="*/ 3562066 w 5786651"/>
              <a:gd name="connsiteY21" fmla="*/ 218364 h 382137"/>
              <a:gd name="connsiteX22" fmla="*/ 3630305 w 5786651"/>
              <a:gd name="connsiteY22" fmla="*/ 232012 h 382137"/>
              <a:gd name="connsiteX23" fmla="*/ 3766782 w 5786651"/>
              <a:gd name="connsiteY23" fmla="*/ 204716 h 382137"/>
              <a:gd name="connsiteX24" fmla="*/ 3821373 w 5786651"/>
              <a:gd name="connsiteY24" fmla="*/ 150125 h 382137"/>
              <a:gd name="connsiteX25" fmla="*/ 3848669 w 5786651"/>
              <a:gd name="connsiteY25" fmla="*/ 68239 h 382137"/>
              <a:gd name="connsiteX26" fmla="*/ 3930555 w 5786651"/>
              <a:gd name="connsiteY26" fmla="*/ 54591 h 382137"/>
              <a:gd name="connsiteX27" fmla="*/ 4039737 w 5786651"/>
              <a:gd name="connsiteY27" fmla="*/ 68239 h 382137"/>
              <a:gd name="connsiteX28" fmla="*/ 4094329 w 5786651"/>
              <a:gd name="connsiteY28" fmla="*/ 81886 h 382137"/>
              <a:gd name="connsiteX29" fmla="*/ 4121624 w 5786651"/>
              <a:gd name="connsiteY29" fmla="*/ 122830 h 382137"/>
              <a:gd name="connsiteX30" fmla="*/ 4271749 w 5786651"/>
              <a:gd name="connsiteY30" fmla="*/ 218364 h 382137"/>
              <a:gd name="connsiteX31" fmla="*/ 4339988 w 5786651"/>
              <a:gd name="connsiteY31" fmla="*/ 272955 h 382137"/>
              <a:gd name="connsiteX32" fmla="*/ 4367284 w 5786651"/>
              <a:gd name="connsiteY32" fmla="*/ 313898 h 382137"/>
              <a:gd name="connsiteX33" fmla="*/ 4462818 w 5786651"/>
              <a:gd name="connsiteY33" fmla="*/ 382137 h 382137"/>
              <a:gd name="connsiteX34" fmla="*/ 4558352 w 5786651"/>
              <a:gd name="connsiteY34" fmla="*/ 354841 h 382137"/>
              <a:gd name="connsiteX35" fmla="*/ 4694830 w 5786651"/>
              <a:gd name="connsiteY35" fmla="*/ 163773 h 382137"/>
              <a:gd name="connsiteX36" fmla="*/ 4722126 w 5786651"/>
              <a:gd name="connsiteY36" fmla="*/ 122830 h 382137"/>
              <a:gd name="connsiteX37" fmla="*/ 4817660 w 5786651"/>
              <a:gd name="connsiteY37" fmla="*/ 95534 h 382137"/>
              <a:gd name="connsiteX38" fmla="*/ 4858603 w 5786651"/>
              <a:gd name="connsiteY38" fmla="*/ 68239 h 382137"/>
              <a:gd name="connsiteX39" fmla="*/ 4954137 w 5786651"/>
              <a:gd name="connsiteY39" fmla="*/ 122830 h 382137"/>
              <a:gd name="connsiteX40" fmla="*/ 5008729 w 5786651"/>
              <a:gd name="connsiteY40" fmla="*/ 136477 h 382137"/>
              <a:gd name="connsiteX41" fmla="*/ 5049672 w 5786651"/>
              <a:gd name="connsiteY41" fmla="*/ 177421 h 382137"/>
              <a:gd name="connsiteX42" fmla="*/ 5240740 w 5786651"/>
              <a:gd name="connsiteY42" fmla="*/ 163773 h 382137"/>
              <a:gd name="connsiteX43" fmla="*/ 5308979 w 5786651"/>
              <a:gd name="connsiteY43" fmla="*/ 136477 h 382137"/>
              <a:gd name="connsiteX44" fmla="*/ 5377218 w 5786651"/>
              <a:gd name="connsiteY44" fmla="*/ 122830 h 382137"/>
              <a:gd name="connsiteX45" fmla="*/ 5418161 w 5786651"/>
              <a:gd name="connsiteY45" fmla="*/ 95534 h 382137"/>
              <a:gd name="connsiteX46" fmla="*/ 5459105 w 5786651"/>
              <a:gd name="connsiteY46" fmla="*/ 81886 h 382137"/>
              <a:gd name="connsiteX47" fmla="*/ 5486400 w 5786651"/>
              <a:gd name="connsiteY47" fmla="*/ 40943 h 382137"/>
              <a:gd name="connsiteX48" fmla="*/ 5786651 w 5786651"/>
              <a:gd name="connsiteY48" fmla="*/ 27295 h 38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786651" h="382137">
                <a:moveTo>
                  <a:pt x="0" y="27295"/>
                </a:moveTo>
                <a:cubicBezTo>
                  <a:pt x="22746" y="31844"/>
                  <a:pt x="46701" y="32328"/>
                  <a:pt x="68239" y="40943"/>
                </a:cubicBezTo>
                <a:cubicBezTo>
                  <a:pt x="92868" y="50795"/>
                  <a:pt x="110972" y="74599"/>
                  <a:pt x="136478" y="81886"/>
                </a:cubicBezTo>
                <a:cubicBezTo>
                  <a:pt x="176088" y="93203"/>
                  <a:pt x="218431" y="90424"/>
                  <a:pt x="259308" y="95534"/>
                </a:cubicBezTo>
                <a:cubicBezTo>
                  <a:pt x="336451" y="105177"/>
                  <a:pt x="385289" y="115672"/>
                  <a:pt x="464024" y="122830"/>
                </a:cubicBezTo>
                <a:cubicBezTo>
                  <a:pt x="527614" y="128611"/>
                  <a:pt x="591403" y="131928"/>
                  <a:pt x="655093" y="136477"/>
                </a:cubicBezTo>
                <a:cubicBezTo>
                  <a:pt x="959691" y="179992"/>
                  <a:pt x="483804" y="110204"/>
                  <a:pt x="887105" y="177421"/>
                </a:cubicBezTo>
                <a:cubicBezTo>
                  <a:pt x="950566" y="187998"/>
                  <a:pt x="1013875" y="202499"/>
                  <a:pt x="1078173" y="204716"/>
                </a:cubicBezTo>
                <a:lnTo>
                  <a:pt x="1473958" y="218364"/>
                </a:lnTo>
                <a:cubicBezTo>
                  <a:pt x="1501254" y="222913"/>
                  <a:pt x="1528286" y="234517"/>
                  <a:pt x="1555845" y="232012"/>
                </a:cubicBezTo>
                <a:cubicBezTo>
                  <a:pt x="1629755" y="225293"/>
                  <a:pt x="1634196" y="186516"/>
                  <a:pt x="1678675" y="136477"/>
                </a:cubicBezTo>
                <a:cubicBezTo>
                  <a:pt x="1695772" y="117243"/>
                  <a:pt x="1713727" y="98634"/>
                  <a:pt x="1733266" y="81886"/>
                </a:cubicBezTo>
                <a:cubicBezTo>
                  <a:pt x="1745720" y="71211"/>
                  <a:pt x="1759316" y="61465"/>
                  <a:pt x="1774209" y="54591"/>
                </a:cubicBezTo>
                <a:cubicBezTo>
                  <a:pt x="1818696" y="34059"/>
                  <a:pt x="1910687" y="0"/>
                  <a:pt x="1910687" y="0"/>
                </a:cubicBezTo>
                <a:cubicBezTo>
                  <a:pt x="2028968" y="4549"/>
                  <a:pt x="2147391" y="6264"/>
                  <a:pt x="2265529" y="13647"/>
                </a:cubicBezTo>
                <a:cubicBezTo>
                  <a:pt x="2310145" y="16435"/>
                  <a:pt x="2358374" y="30035"/>
                  <a:pt x="2402006" y="40943"/>
                </a:cubicBezTo>
                <a:cubicBezTo>
                  <a:pt x="2411105" y="54591"/>
                  <a:pt x="2416701" y="71385"/>
                  <a:pt x="2429302" y="81886"/>
                </a:cubicBezTo>
                <a:cubicBezTo>
                  <a:pt x="2444931" y="94910"/>
                  <a:pt x="2463628" y="107381"/>
                  <a:pt x="2483893" y="109182"/>
                </a:cubicBezTo>
                <a:cubicBezTo>
                  <a:pt x="2669901" y="125716"/>
                  <a:pt x="2856959" y="126831"/>
                  <a:pt x="3043451" y="136477"/>
                </a:cubicBezTo>
                <a:lnTo>
                  <a:pt x="3275463" y="150125"/>
                </a:lnTo>
                <a:cubicBezTo>
                  <a:pt x="3311857" y="154674"/>
                  <a:pt x="3348680" y="156580"/>
                  <a:pt x="3384645" y="163773"/>
                </a:cubicBezTo>
                <a:cubicBezTo>
                  <a:pt x="3471341" y="181112"/>
                  <a:pt x="3480472" y="196111"/>
                  <a:pt x="3562066" y="218364"/>
                </a:cubicBezTo>
                <a:cubicBezTo>
                  <a:pt x="3584445" y="224468"/>
                  <a:pt x="3607559" y="227463"/>
                  <a:pt x="3630305" y="232012"/>
                </a:cubicBezTo>
                <a:cubicBezTo>
                  <a:pt x="3675797" y="222913"/>
                  <a:pt x="3724140" y="222991"/>
                  <a:pt x="3766782" y="204716"/>
                </a:cubicBezTo>
                <a:cubicBezTo>
                  <a:pt x="3790436" y="194579"/>
                  <a:pt x="3808133" y="172192"/>
                  <a:pt x="3821373" y="150125"/>
                </a:cubicBezTo>
                <a:cubicBezTo>
                  <a:pt x="3836176" y="125453"/>
                  <a:pt x="3820289" y="72969"/>
                  <a:pt x="3848669" y="68239"/>
                </a:cubicBezTo>
                <a:lnTo>
                  <a:pt x="3930555" y="54591"/>
                </a:lnTo>
                <a:cubicBezTo>
                  <a:pt x="3966949" y="59140"/>
                  <a:pt x="4003559" y="62209"/>
                  <a:pt x="4039737" y="68239"/>
                </a:cubicBezTo>
                <a:cubicBezTo>
                  <a:pt x="4058239" y="71323"/>
                  <a:pt x="4078722" y="71481"/>
                  <a:pt x="4094329" y="81886"/>
                </a:cubicBezTo>
                <a:cubicBezTo>
                  <a:pt x="4107977" y="90985"/>
                  <a:pt x="4109432" y="111857"/>
                  <a:pt x="4121624" y="122830"/>
                </a:cubicBezTo>
                <a:cubicBezTo>
                  <a:pt x="4210365" y="202697"/>
                  <a:pt x="4197752" y="193698"/>
                  <a:pt x="4271749" y="218364"/>
                </a:cubicBezTo>
                <a:cubicBezTo>
                  <a:pt x="4294495" y="236561"/>
                  <a:pt x="4319390" y="252357"/>
                  <a:pt x="4339988" y="272955"/>
                </a:cubicBezTo>
                <a:cubicBezTo>
                  <a:pt x="4351586" y="284553"/>
                  <a:pt x="4355686" y="302300"/>
                  <a:pt x="4367284" y="313898"/>
                </a:cubicBezTo>
                <a:cubicBezTo>
                  <a:pt x="4384209" y="330823"/>
                  <a:pt x="4439573" y="366640"/>
                  <a:pt x="4462818" y="382137"/>
                </a:cubicBezTo>
                <a:cubicBezTo>
                  <a:pt x="4494663" y="373038"/>
                  <a:pt x="4532101" y="375034"/>
                  <a:pt x="4558352" y="354841"/>
                </a:cubicBezTo>
                <a:cubicBezTo>
                  <a:pt x="4581518" y="337021"/>
                  <a:pt x="4671542" y="198705"/>
                  <a:pt x="4694830" y="163773"/>
                </a:cubicBezTo>
                <a:cubicBezTo>
                  <a:pt x="4703929" y="150125"/>
                  <a:pt x="4706565" y="128017"/>
                  <a:pt x="4722126" y="122830"/>
                </a:cubicBezTo>
                <a:cubicBezTo>
                  <a:pt x="4780863" y="103250"/>
                  <a:pt x="4749113" y="112671"/>
                  <a:pt x="4817660" y="95534"/>
                </a:cubicBezTo>
                <a:cubicBezTo>
                  <a:pt x="4831308" y="86436"/>
                  <a:pt x="4842424" y="70936"/>
                  <a:pt x="4858603" y="68239"/>
                </a:cubicBezTo>
                <a:cubicBezTo>
                  <a:pt x="4889912" y="63021"/>
                  <a:pt x="4937390" y="114457"/>
                  <a:pt x="4954137" y="122830"/>
                </a:cubicBezTo>
                <a:cubicBezTo>
                  <a:pt x="4970914" y="131218"/>
                  <a:pt x="4990532" y="131928"/>
                  <a:pt x="5008729" y="136477"/>
                </a:cubicBezTo>
                <a:cubicBezTo>
                  <a:pt x="5022377" y="150125"/>
                  <a:pt x="5032035" y="169582"/>
                  <a:pt x="5049672" y="177421"/>
                </a:cubicBezTo>
                <a:cubicBezTo>
                  <a:pt x="5116955" y="207325"/>
                  <a:pt x="5174674" y="184101"/>
                  <a:pt x="5240740" y="163773"/>
                </a:cubicBezTo>
                <a:cubicBezTo>
                  <a:pt x="5264155" y="156568"/>
                  <a:pt x="5285514" y="143517"/>
                  <a:pt x="5308979" y="136477"/>
                </a:cubicBezTo>
                <a:cubicBezTo>
                  <a:pt x="5331197" y="129812"/>
                  <a:pt x="5354472" y="127379"/>
                  <a:pt x="5377218" y="122830"/>
                </a:cubicBezTo>
                <a:cubicBezTo>
                  <a:pt x="5390866" y="113731"/>
                  <a:pt x="5403490" y="102870"/>
                  <a:pt x="5418161" y="95534"/>
                </a:cubicBezTo>
                <a:cubicBezTo>
                  <a:pt x="5431028" y="89100"/>
                  <a:pt x="5447871" y="90873"/>
                  <a:pt x="5459105" y="81886"/>
                </a:cubicBezTo>
                <a:cubicBezTo>
                  <a:pt x="5471913" y="71640"/>
                  <a:pt x="5470316" y="44160"/>
                  <a:pt x="5486400" y="40943"/>
                </a:cubicBezTo>
                <a:cubicBezTo>
                  <a:pt x="5559687" y="26286"/>
                  <a:pt x="5692324" y="27295"/>
                  <a:pt x="5786651" y="27295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541361" y="5562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 wiggly arrow between two vertices x and y denote the shortest path between x and y considering the intermediate vertices 1 to k-1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81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3" grpId="0" animBg="1"/>
      <p:bldP spid="14" grpId="0"/>
      <p:bldP spid="15" grpId="0" animBg="1"/>
      <p:bldP spid="17" grpId="0" animBg="1"/>
      <p:bldP spid="19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Floyd-</a:t>
            </a:r>
            <a:r>
              <a:rPr lang="en-AU" sz="2800" dirty="0" err="1" smtClean="0">
                <a:latin typeface="Arial Black" panose="020B0A04020102020204" pitchFamily="34" charset="0"/>
              </a:rPr>
              <a:t>Warshall</a:t>
            </a:r>
            <a:r>
              <a:rPr lang="en-AU" sz="2800" dirty="0" smtClean="0">
                <a:latin typeface="Arial Black" panose="020B0A04020102020204" pitchFamily="34" charset="0"/>
              </a:rPr>
              <a:t> Algorithm: Negative Cycles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90600"/>
            <a:ext cx="6433558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>
                <a:latin typeface="CMSS10"/>
              </a:rPr>
              <a:t>If there is a negative cycle, there will be a vertex v such that </a:t>
            </a:r>
            <a:r>
              <a:rPr lang="en-AU" sz="2400" dirty="0" err="1" smtClean="0">
                <a:latin typeface="CMSS10"/>
              </a:rPr>
              <a:t>dist</a:t>
            </a:r>
            <a:r>
              <a:rPr lang="en-AU" sz="2400" dirty="0" smtClean="0">
                <a:latin typeface="CMSS10"/>
              </a:rPr>
              <a:t>[v][v] is negative.</a:t>
            </a:r>
          </a:p>
          <a:p>
            <a:r>
              <a:rPr lang="en-AU" sz="2400" dirty="0" smtClean="0">
                <a:latin typeface="CMSS10"/>
              </a:rPr>
              <a:t>Look at the diagonal of the adjacency matrix and return error if a negative value is found</a:t>
            </a:r>
            <a:endParaRPr lang="en-AU" sz="2000" dirty="0" smtClean="0"/>
          </a:p>
        </p:txBody>
      </p:sp>
      <p:sp>
        <p:nvSpPr>
          <p:cNvPr id="5" name="Oval 4"/>
          <p:cNvSpPr/>
          <p:nvPr/>
        </p:nvSpPr>
        <p:spPr>
          <a:xfrm>
            <a:off x="7162800" y="575887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4382" y="5832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8" name="Oval 7"/>
          <p:cNvSpPr/>
          <p:nvPr/>
        </p:nvSpPr>
        <p:spPr>
          <a:xfrm>
            <a:off x="7162800" y="4419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4369" y="4493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8379725" y="504627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8493" y="51082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0" y="504683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06569" y="51424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248400" y="4775974"/>
            <a:ext cx="955321" cy="37208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7"/>
          </p:cNvCxnSpPr>
          <p:nvPr/>
        </p:nvCxnSpPr>
        <p:spPr>
          <a:xfrm flipH="1">
            <a:off x="7594974" y="5453446"/>
            <a:ext cx="800215" cy="3795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12" idx="1"/>
          </p:cNvCxnSpPr>
          <p:nvPr/>
        </p:nvCxnSpPr>
        <p:spPr>
          <a:xfrm>
            <a:off x="7669123" y="4672762"/>
            <a:ext cx="784751" cy="44766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1"/>
          </p:cNvCxnSpPr>
          <p:nvPr/>
        </p:nvCxnSpPr>
        <p:spPr>
          <a:xfrm flipH="1" flipV="1">
            <a:off x="6096000" y="5486400"/>
            <a:ext cx="1140949" cy="346622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6750" y="4572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664957" y="5423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8024424" y="45659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-2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7848600" y="5486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-1</a:t>
            </a:r>
            <a:endParaRPr lang="en-AU" dirty="0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8178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35036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>
            <a:off x="41894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8752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25663" y="4813300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2125663" y="5184775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125663" y="555466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2125663" y="5926138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2132013" y="4437063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5562600" y="4459287"/>
            <a:ext cx="0" cy="18653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2125663" y="44434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2125663" y="6297613"/>
            <a:ext cx="3443287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3081338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3763963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44513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5137150" y="4498975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2395538" y="48704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097213" y="4879975"/>
            <a:ext cx="2270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763963" y="48799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4402142" y="486912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2392363" y="5238750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3097213" y="52482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5107000" y="5957221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2"/>
          <p:cNvSpPr>
            <a:spLocks noChangeArrowheads="1"/>
          </p:cNvSpPr>
          <p:nvPr/>
        </p:nvSpPr>
        <p:spPr bwMode="auto">
          <a:xfrm>
            <a:off x="5137150" y="524827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altLang="en-US" dirty="0" smtClean="0">
                <a:solidFill>
                  <a:srgbClr val="00B050"/>
                </a:solidFill>
              </a:rPr>
              <a:t>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2392363" y="56118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4476998" y="5980112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2392363" y="5980113"/>
            <a:ext cx="1667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702895" y="5978494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43"/>
          <p:cNvSpPr>
            <a:spLocks noChangeArrowheads="1"/>
          </p:cNvSpPr>
          <p:nvPr/>
        </p:nvSpPr>
        <p:spPr bwMode="auto">
          <a:xfrm>
            <a:off x="3721718" y="5231219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-1</a:t>
            </a:r>
          </a:p>
        </p:txBody>
      </p: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3764751" y="5590401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B050"/>
                </a:solidFill>
              </a:rPr>
              <a:t>-3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4451350" y="5618483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FF0000"/>
                </a:solidFill>
              </a:rPr>
              <a:t>-1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0400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553200" y="2390681"/>
            <a:ext cx="2362200" cy="1724119"/>
            <a:chOff x="152400" y="4541077"/>
            <a:chExt cx="2362200" cy="1724119"/>
          </a:xfrm>
        </p:grpSpPr>
        <p:sp>
          <p:nvSpPr>
            <p:cNvPr id="90" name="Oval 89"/>
            <p:cNvSpPr/>
            <p:nvPr/>
          </p:nvSpPr>
          <p:spPr>
            <a:xfrm>
              <a:off x="1143000" y="5758873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24582" y="58328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B</a:t>
              </a:r>
              <a:endParaRPr lang="en-AU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1219200" y="45990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10769" y="46730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2008277" y="5208677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37045" y="527067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152400" y="5046830"/>
              <a:ext cx="506323" cy="506323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3969" y="51424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584574" y="4862939"/>
              <a:ext cx="640008" cy="28511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0" idx="0"/>
              <a:endCxn id="92" idx="4"/>
            </p:cNvCxnSpPr>
            <p:nvPr/>
          </p:nvCxnSpPr>
          <p:spPr>
            <a:xfrm flipV="1">
              <a:off x="1396162" y="5105400"/>
              <a:ext cx="76200" cy="653473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3"/>
              <a:endCxn id="90" idx="6"/>
            </p:cNvCxnSpPr>
            <p:nvPr/>
          </p:nvCxnSpPr>
          <p:spPr>
            <a:xfrm flipH="1">
              <a:off x="1649323" y="5640851"/>
              <a:ext cx="433103" cy="371184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2" idx="6"/>
              <a:endCxn id="94" idx="1"/>
            </p:cNvCxnSpPr>
            <p:nvPr/>
          </p:nvCxnSpPr>
          <p:spPr>
            <a:xfrm>
              <a:off x="1725523" y="4852239"/>
              <a:ext cx="356903" cy="430587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584574" y="5506081"/>
              <a:ext cx="634626" cy="326799"/>
            </a:xfrm>
            <a:prstGeom prst="line">
              <a:avLst/>
            </a:prstGeom>
            <a:ln w="25400" cmpd="sng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12507" y="454107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-2</a:t>
              </a:r>
              <a:endParaRPr lang="en-AU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77694" y="5638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</a:t>
              </a:r>
              <a:endParaRPr lang="en-AU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80953" y="52684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80592" y="4698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-2</a:t>
              </a:r>
              <a:endParaRPr lang="en-AU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865874" y="575887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-1</a:t>
              </a:r>
              <a:endParaRPr lang="en-AU" dirty="0"/>
            </a:p>
          </p:txBody>
        </p:sp>
      </p:grpSp>
      <p:cxnSp>
        <p:nvCxnSpPr>
          <p:cNvPr id="108" name="Straight Connector 107"/>
          <p:cNvCxnSpPr>
            <a:stCxn id="12" idx="2"/>
            <a:endCxn id="8" idx="5"/>
          </p:cNvCxnSpPr>
          <p:nvPr/>
        </p:nvCxnSpPr>
        <p:spPr>
          <a:xfrm flipH="1" flipV="1">
            <a:off x="7594974" y="4851774"/>
            <a:ext cx="784751" cy="447666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6962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7315200" y="4854473"/>
            <a:ext cx="0" cy="936727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221323" y="5257248"/>
            <a:ext cx="2158402" cy="552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13820" y="49862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2" name="Straight Arrow Connector 131"/>
          <p:cNvCxnSpPr>
            <a:stCxn id="90" idx="0"/>
          </p:cNvCxnSpPr>
          <p:nvPr/>
        </p:nvCxnSpPr>
        <p:spPr>
          <a:xfrm flipV="1">
            <a:off x="7796962" y="2971037"/>
            <a:ext cx="49396" cy="6374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4" idx="5"/>
          </p:cNvCxnSpPr>
          <p:nvPr/>
        </p:nvCxnSpPr>
        <p:spPr>
          <a:xfrm flipV="1">
            <a:off x="6147174" y="5421868"/>
            <a:ext cx="2190156" cy="5713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676312" y="53556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-4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13" name="Straight Connector 112"/>
          <p:cNvCxnSpPr>
            <a:endCxn id="12" idx="4"/>
          </p:cNvCxnSpPr>
          <p:nvPr/>
        </p:nvCxnSpPr>
        <p:spPr>
          <a:xfrm flipV="1">
            <a:off x="7684827" y="5552601"/>
            <a:ext cx="948060" cy="504554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64240" y="5741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0</a:t>
            </a:r>
            <a:endParaRPr lang="en-AU" dirty="0"/>
          </a:p>
        </p:txBody>
      </p:sp>
      <p:cxnSp>
        <p:nvCxnSpPr>
          <p:cNvPr id="120" name="Straight Arrow Connector 119"/>
          <p:cNvCxnSpPr>
            <a:stCxn id="92" idx="6"/>
            <a:endCxn id="94" idx="1"/>
          </p:cNvCxnSpPr>
          <p:nvPr/>
        </p:nvCxnSpPr>
        <p:spPr>
          <a:xfrm>
            <a:off x="8126323" y="2701843"/>
            <a:ext cx="356903" cy="430587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8" idx="4"/>
          </p:cNvCxnSpPr>
          <p:nvPr/>
        </p:nvCxnSpPr>
        <p:spPr>
          <a:xfrm>
            <a:off x="7415962" y="4925923"/>
            <a:ext cx="123785" cy="906957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83294" y="48677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-3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27" name="Straight Connector 126"/>
          <p:cNvCxnSpPr>
            <a:stCxn id="14" idx="4"/>
            <a:endCxn id="5" idx="2"/>
          </p:cNvCxnSpPr>
          <p:nvPr/>
        </p:nvCxnSpPr>
        <p:spPr>
          <a:xfrm>
            <a:off x="5968162" y="5553153"/>
            <a:ext cx="1194638" cy="458882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392694" y="5802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-5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33" name="Straight Arrow Connector 132"/>
          <p:cNvCxnSpPr>
            <a:stCxn id="94" idx="3"/>
            <a:endCxn id="90" idx="6"/>
          </p:cNvCxnSpPr>
          <p:nvPr/>
        </p:nvCxnSpPr>
        <p:spPr>
          <a:xfrm flipH="1">
            <a:off x="8050123" y="3490455"/>
            <a:ext cx="433103" cy="371184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019800" y="4495800"/>
            <a:ext cx="1157067" cy="468266"/>
          </a:xfrm>
          <a:prstGeom prst="line">
            <a:avLst/>
          </a:prstGeom>
          <a:ln w="25400" cmpd="sng">
            <a:solidFill>
              <a:srgbClr val="00B0F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079882" y="4527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23" name="Rectangle 26"/>
          <p:cNvSpPr>
            <a:spLocks noChangeArrowheads="1"/>
          </p:cNvSpPr>
          <p:nvPr/>
        </p:nvSpPr>
        <p:spPr bwMode="auto">
          <a:xfrm>
            <a:off x="5105400" y="4876800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37"/>
          <p:cNvSpPr>
            <a:spLocks noChangeArrowheads="1"/>
          </p:cNvSpPr>
          <p:nvPr/>
        </p:nvSpPr>
        <p:spPr bwMode="auto">
          <a:xfrm>
            <a:off x="4497388" y="5257800"/>
            <a:ext cx="2270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37"/>
          <p:cNvSpPr>
            <a:spLocks noChangeArrowheads="1"/>
          </p:cNvSpPr>
          <p:nvPr/>
        </p:nvSpPr>
        <p:spPr bwMode="auto">
          <a:xfrm>
            <a:off x="3048000" y="5638800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37"/>
          <p:cNvSpPr>
            <a:spLocks noChangeArrowheads="1"/>
          </p:cNvSpPr>
          <p:nvPr/>
        </p:nvSpPr>
        <p:spPr bwMode="auto">
          <a:xfrm>
            <a:off x="3048000" y="5940425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</a:rPr>
              <a:t>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ectangle 37"/>
          <p:cNvSpPr>
            <a:spLocks noChangeArrowheads="1"/>
          </p:cNvSpPr>
          <p:nvPr/>
        </p:nvSpPr>
        <p:spPr bwMode="auto">
          <a:xfrm>
            <a:off x="5154613" y="5621338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rPr>
              <a:t>-2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28600" y="5105400"/>
            <a:ext cx="8686800" cy="1143000"/>
          </a:xfrm>
        </p:spPr>
        <p:txBody>
          <a:bodyPr/>
          <a:lstStyle/>
          <a:p>
            <a:pPr algn="l"/>
            <a:endParaRPr lang="en-AU" spc="0" dirty="0" smtClean="0"/>
          </a:p>
          <a:p>
            <a:pPr algn="l"/>
            <a:r>
              <a:rPr lang="en-AU" spc="0" dirty="0" err="1" smtClean="0"/>
              <a:t>acknowledgmentS</a:t>
            </a:r>
            <a:endParaRPr lang="en-AU" spc="0" dirty="0" smtClean="0"/>
          </a:p>
          <a:p>
            <a:pPr algn="just"/>
            <a:r>
              <a:rPr lang="en-AU" cap="none" spc="0" dirty="0" smtClean="0">
                <a:solidFill>
                  <a:schemeClr val="tx1"/>
                </a:solidFill>
              </a:rPr>
              <a:t>The slides are based on the material developed by </a:t>
            </a:r>
            <a:r>
              <a:rPr lang="en-AU" cap="none" spc="0" dirty="0" err="1" smtClean="0">
                <a:solidFill>
                  <a:srgbClr val="0070C0"/>
                </a:solidFill>
              </a:rPr>
              <a:t>Arun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err="1" smtClean="0">
                <a:solidFill>
                  <a:srgbClr val="0070C0"/>
                </a:solidFill>
              </a:rPr>
              <a:t>Konagurthu</a:t>
            </a:r>
            <a:r>
              <a:rPr lang="en-AU" cap="none" spc="0" dirty="0" smtClean="0">
                <a:solidFill>
                  <a:srgbClr val="0070C0"/>
                </a:solidFill>
              </a:rPr>
              <a:t> </a:t>
            </a:r>
            <a:r>
              <a:rPr lang="en-AU" cap="none" spc="0" dirty="0" smtClean="0">
                <a:solidFill>
                  <a:schemeClr val="tx1"/>
                </a:solidFill>
              </a:rPr>
              <a:t>and </a:t>
            </a:r>
            <a:r>
              <a:rPr lang="en-AU" cap="none" spc="0" dirty="0" smtClean="0">
                <a:solidFill>
                  <a:srgbClr val="0070C0"/>
                </a:solidFill>
              </a:rPr>
              <a:t>Lloyd Allison.</a:t>
            </a:r>
            <a:endParaRPr lang="en-AU" cap="none" spc="0" dirty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</a:rPr>
              <a:t>FIT2004, S2/2016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Week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: Bellman-Ford and Floyd-</a:t>
            </a:r>
            <a:r>
              <a:rPr lang="en-AU" dirty="0" err="1" smtClean="0">
                <a:solidFill>
                  <a:schemeClr val="tx2">
                    <a:lumMod val="75000"/>
                  </a:schemeClr>
                </a:solidFill>
              </a:rPr>
              <a:t>Warshall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 Algorithms</a:t>
            </a:r>
          </a:p>
          <a:p>
            <a:r>
              <a:rPr lang="en-AU" sz="2200" dirty="0" smtClean="0">
                <a:solidFill>
                  <a:schemeClr val="tx1"/>
                </a:solidFill>
              </a:rPr>
              <a:t>Lecturer: Muhammad </a:t>
            </a:r>
            <a:r>
              <a:rPr lang="en-AU" sz="2200" b="1" u="sng" dirty="0" err="1" smtClean="0">
                <a:solidFill>
                  <a:schemeClr val="tx1"/>
                </a:solidFill>
              </a:rPr>
              <a:t>Aamir</a:t>
            </a:r>
            <a:r>
              <a:rPr lang="en-AU" sz="2200" dirty="0" smtClean="0">
                <a:solidFill>
                  <a:schemeClr val="tx1"/>
                </a:solidFill>
              </a:rPr>
              <a:t> Cheema</a:t>
            </a:r>
            <a:endParaRPr lang="en-AU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Transitive Closure of a Graph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914400"/>
            <a:ext cx="8689975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/>
              <a:t>Given a graph G = (V,E), its transitive closure is another graph (V,E’) that contains the same vertices V but contains an edge between any two vertices u and v such that there is a path between u and v in the original graph.</a:t>
            </a:r>
          </a:p>
          <a:p>
            <a:r>
              <a:rPr lang="en-AU" sz="2000" b="1" dirty="0" smtClean="0">
                <a:solidFill>
                  <a:srgbClr val="00B0F0"/>
                </a:solidFill>
              </a:rPr>
              <a:t>Applications:</a:t>
            </a:r>
            <a:r>
              <a:rPr lang="en-AU" sz="2000" dirty="0" smtClean="0"/>
              <a:t> What are the pairs of vertices (</a:t>
            </a:r>
            <a:r>
              <a:rPr lang="en-AU" sz="2000" dirty="0" err="1" smtClean="0"/>
              <a:t>u,v</a:t>
            </a:r>
            <a:r>
              <a:rPr lang="en-AU" sz="2000" dirty="0" smtClean="0"/>
              <a:t>) in the graph such that one can reach from u to v.</a:t>
            </a:r>
          </a:p>
          <a:p>
            <a:pPr lvl="1"/>
            <a:r>
              <a:rPr lang="en-AU" sz="1500" dirty="0" smtClean="0"/>
              <a:t>E.g., given flights between different cities, can I go from city A to city B (regardless of the number of flights I need to take), or where can/cannot I go from city A.</a:t>
            </a:r>
          </a:p>
          <a:p>
            <a:r>
              <a:rPr lang="en-AU" sz="2000" b="1" dirty="0" smtClean="0">
                <a:solidFill>
                  <a:srgbClr val="00B0F0"/>
                </a:solidFill>
              </a:rPr>
              <a:t>Solution:</a:t>
            </a:r>
            <a:r>
              <a:rPr lang="en-AU" sz="2000" dirty="0" smtClean="0"/>
              <a:t> Assign each edge a weight 1 and then apply Floyd-</a:t>
            </a:r>
            <a:r>
              <a:rPr lang="en-AU" sz="2000" dirty="0" err="1" smtClean="0"/>
              <a:t>Warshall</a:t>
            </a:r>
            <a:r>
              <a:rPr lang="en-AU" sz="2000" dirty="0" smtClean="0"/>
              <a:t> algorithm. If </a:t>
            </a:r>
            <a:r>
              <a:rPr lang="en-AU" sz="2000" dirty="0" err="1" smtClean="0"/>
              <a:t>dist</a:t>
            </a:r>
            <a:r>
              <a:rPr lang="en-AU" sz="2000" dirty="0" smtClean="0"/>
              <a:t>[</a:t>
            </a:r>
            <a:r>
              <a:rPr lang="en-AU" sz="2000" dirty="0" err="1" smtClean="0"/>
              <a:t>i</a:t>
            </a:r>
            <a:r>
              <a:rPr lang="en-AU" sz="2000" dirty="0" smtClean="0"/>
              <a:t>][j] is not infinity, this means there is a path from </a:t>
            </a:r>
            <a:r>
              <a:rPr lang="en-AU" sz="2000" dirty="0" err="1" smtClean="0"/>
              <a:t>i</a:t>
            </a:r>
            <a:r>
              <a:rPr lang="en-AU" sz="2000" dirty="0" smtClean="0"/>
              <a:t> to j in the original graph. (Or just maintain True and False as shown next)</a:t>
            </a:r>
          </a:p>
          <a:p>
            <a:pPr marL="0" indent="0">
              <a:buNone/>
            </a:pPr>
            <a:endParaRPr lang="en-AU" sz="1500" b="1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954" y="4800600"/>
            <a:ext cx="1504193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5"/>
          </p:cNvCxnSpPr>
          <p:nvPr/>
        </p:nvCxnSpPr>
        <p:spPr>
          <a:xfrm>
            <a:off x="5336051" y="561460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4" idx="4"/>
          </p:cNvCxnSpPr>
          <p:nvPr/>
        </p:nvCxnSpPr>
        <p:spPr>
          <a:xfrm flipH="1">
            <a:off x="6761805" y="5034450"/>
            <a:ext cx="1851311" cy="972003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9631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1200" y="460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23" name="Oval 22"/>
          <p:cNvSpPr/>
          <p:nvPr/>
        </p:nvSpPr>
        <p:spPr>
          <a:xfrm>
            <a:off x="8409077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359954" y="4528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1536" y="46021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>
          <a:xfrm>
            <a:off x="4903877" y="5182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73400" y="525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28" name="Straight Connector 27"/>
          <p:cNvCxnSpPr>
            <a:stCxn id="21" idx="4"/>
            <a:endCxn id="42" idx="0"/>
          </p:cNvCxnSpPr>
          <p:nvPr/>
        </p:nvCxnSpPr>
        <p:spPr>
          <a:xfrm flipH="1">
            <a:off x="6477751" y="503445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25150" y="6152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224589" y="5899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69886" y="5969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8512197" y="5952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111555" y="4795350"/>
            <a:ext cx="74899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0" idx="5"/>
          </p:cNvCxnSpPr>
          <p:nvPr/>
        </p:nvCxnSpPr>
        <p:spPr>
          <a:xfrm>
            <a:off x="589605" y="5609358"/>
            <a:ext cx="875491" cy="39184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05231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6800" y="45968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67" name="Oval 66"/>
          <p:cNvSpPr/>
          <p:nvPr/>
        </p:nvSpPr>
        <p:spPr>
          <a:xfrm>
            <a:off x="2860545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922677" y="45228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04259" y="459688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70" name="Oval 69"/>
          <p:cNvSpPr/>
          <p:nvPr/>
        </p:nvSpPr>
        <p:spPr>
          <a:xfrm>
            <a:off x="157431" y="517718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9000" y="52456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2" name="Straight Connector 71"/>
          <p:cNvCxnSpPr>
            <a:stCxn id="65" idx="4"/>
            <a:endCxn id="74" idx="0"/>
          </p:cNvCxnSpPr>
          <p:nvPr/>
        </p:nvCxnSpPr>
        <p:spPr>
          <a:xfrm flipH="1">
            <a:off x="1753351" y="5029200"/>
            <a:ext cx="105042" cy="865277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00750" y="6132360"/>
            <a:ext cx="791963" cy="9174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500189" y="5894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45486" y="5963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76" name="TextBox 75"/>
          <p:cNvSpPr txBox="1"/>
          <p:nvPr/>
        </p:nvSpPr>
        <p:spPr>
          <a:xfrm>
            <a:off x="2963665" y="5947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cxnSp>
        <p:nvCxnSpPr>
          <p:cNvPr id="77" name="Straight Connector 76"/>
          <p:cNvCxnSpPr>
            <a:endCxn id="23" idx="1"/>
          </p:cNvCxnSpPr>
          <p:nvPr/>
        </p:nvCxnSpPr>
        <p:spPr>
          <a:xfrm>
            <a:off x="5380063" y="5415745"/>
            <a:ext cx="3103163" cy="55813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3352800" y="4889796"/>
            <a:ext cx="1447800" cy="100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Transitive Closure</a:t>
            </a:r>
            <a:endParaRPr lang="en-AU" dirty="0"/>
          </a:p>
        </p:txBody>
      </p:sp>
      <p:cxnSp>
        <p:nvCxnSpPr>
          <p:cNvPr id="88" name="Straight Connector 87"/>
          <p:cNvCxnSpPr>
            <a:stCxn id="24" idx="4"/>
            <a:endCxn id="23" idx="0"/>
          </p:cNvCxnSpPr>
          <p:nvPr/>
        </p:nvCxnSpPr>
        <p:spPr>
          <a:xfrm>
            <a:off x="8613116" y="5034450"/>
            <a:ext cx="49123" cy="865277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800588" y="4971466"/>
            <a:ext cx="1711609" cy="923011"/>
          </a:xfrm>
          <a:prstGeom prst="line">
            <a:avLst/>
          </a:prstGeom>
          <a:ln w="254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/>
      <p:bldP spid="26" grpId="0" animBg="1"/>
      <p:bldP spid="27" grpId="0"/>
      <p:bldP spid="42" grpId="0" animBg="1"/>
      <p:bldP spid="43" grpId="0"/>
      <p:bldP spid="44" grpId="0"/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 fontScale="90000"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Floyd-</a:t>
            </a:r>
            <a:r>
              <a:rPr lang="en-AU" sz="2800" dirty="0" err="1" smtClean="0">
                <a:latin typeface="Arial Black" panose="020B0A04020102020204" pitchFamily="34" charset="0"/>
              </a:rPr>
              <a:t>Warshall</a:t>
            </a:r>
            <a:r>
              <a:rPr lang="en-AU" sz="2800" dirty="0" smtClean="0">
                <a:latin typeface="Arial Black" panose="020B0A04020102020204" pitchFamily="34" charset="0"/>
              </a:rPr>
              <a:t> Algorithm for Transitive Closure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143000"/>
            <a:ext cx="8558246" cy="3657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Modify Floyd-</a:t>
            </a:r>
            <a:r>
              <a:rPr lang="en-AU" sz="2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Warshall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Algorithm to compute Transitive Closure</a:t>
            </a:r>
            <a:endParaRPr lang="en-AU" sz="2000" dirty="0" smtClean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initialization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there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an edge between 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j or </a:t>
            </a:r>
            <a:r>
              <a:rPr lang="en-AU" sz="2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== j</a:t>
            </a:r>
            <a:r>
              <a:rPr lang="en-AU" sz="2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vertex k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# Invariant: 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TC[</a:t>
            </a:r>
            <a:r>
              <a:rPr lang="en-AU" sz="200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][j] corresponds to 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the existence of path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from </a:t>
            </a:r>
            <a:r>
              <a:rPr lang="en-AU" sz="20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 to j considering the </a:t>
            </a:r>
            <a:r>
              <a:rPr lang="en-AU" sz="2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intermediate </a:t>
            </a:r>
            <a:r>
              <a:rPr lang="en-AU" sz="2000" dirty="0">
                <a:solidFill>
                  <a:srgbClr val="008000"/>
                </a:solidFill>
                <a:highlight>
                  <a:srgbClr val="FFFFFF"/>
                </a:highlight>
              </a:rPr>
              <a:t>vertices 1 to k-1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i </a:t>
            </a: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vertex j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dirty="0">
                <a:solidFill>
                  <a:srgbClr val="FF0000"/>
                </a:solidFill>
                <a:highlight>
                  <a:srgbClr val="FFFFFF"/>
                </a:highlight>
              </a:rPr>
              <a:t>1..V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			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AU" sz="2000" b="1" dirty="0">
                <a:solidFill>
                  <a:srgbClr val="0000FF"/>
                </a:solidFill>
                <a:highlight>
                  <a:srgbClr val="FFFFFF"/>
                </a:highlight>
              </a:rPr>
              <a:t>and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 TC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AU" sz="20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AU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AU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buNone/>
            </a:pPr>
            <a:endParaRPr lang="en-AU" sz="20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486400" y="4869976"/>
            <a:ext cx="3428999" cy="13784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 smtClean="0">
                <a:latin typeface="CMSS10"/>
              </a:rPr>
              <a:t>O(V</a:t>
            </a:r>
            <a:r>
              <a:rPr lang="en-AU" sz="1800" baseline="30000" dirty="0" smtClean="0">
                <a:latin typeface="CMSS10"/>
              </a:rPr>
              <a:t>3</a:t>
            </a:r>
            <a:r>
              <a:rPr lang="en-AU" sz="1800" dirty="0" smtClean="0">
                <a:latin typeface="CMSS10"/>
              </a:rPr>
              <a:t>)</a:t>
            </a:r>
          </a:p>
          <a:p>
            <a:pPr marL="0" indent="0">
              <a:buNone/>
            </a:pPr>
            <a:r>
              <a:rPr lang="en-AU" sz="1800" dirty="0" smtClean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 smtClean="0">
                <a:latin typeface="CMSS10"/>
              </a:rPr>
              <a:t>O(V</a:t>
            </a:r>
            <a:r>
              <a:rPr lang="en-AU" sz="1800" baseline="30000" dirty="0" smtClean="0">
                <a:latin typeface="CMSS10"/>
              </a:rPr>
              <a:t>2</a:t>
            </a:r>
            <a:r>
              <a:rPr lang="en-AU" sz="1800" dirty="0" smtClean="0">
                <a:latin typeface="CMSS10"/>
              </a:rPr>
              <a:t>)</a:t>
            </a:r>
            <a:endParaRPr lang="en-AU" sz="18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420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 smtClean="0">
                <a:latin typeface="Arial Black" panose="020B0A04020102020204" pitchFamily="34" charset="0"/>
              </a:rPr>
              <a:t>Summary</a:t>
            </a:r>
            <a:endParaRPr lang="en-AU" sz="2800" dirty="0"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 smtClean="0"/>
              <a:t>Dijkstra’s algorithm works only for graphs with non-negative weights</a:t>
            </a:r>
          </a:p>
          <a:p>
            <a:r>
              <a:rPr lang="en-AU" sz="2000" dirty="0" smtClean="0"/>
              <a:t>Bellman-Ford computes shortest paths in graphs with negative weights in O(VE) and can also detect the negative cycles that are reachable</a:t>
            </a:r>
          </a:p>
          <a:p>
            <a:r>
              <a:rPr lang="en-AU" sz="2000" dirty="0" smtClean="0"/>
              <a:t>Floyd-</a:t>
            </a:r>
            <a:r>
              <a:rPr lang="en-AU" sz="2000" dirty="0" err="1" smtClean="0"/>
              <a:t>Warshall</a:t>
            </a:r>
            <a:r>
              <a:rPr lang="en-AU" sz="2000" dirty="0" smtClean="0"/>
              <a:t> Algorithm computes all-pairs shortest paths and transitive closure in O(V</a:t>
            </a:r>
            <a:r>
              <a:rPr lang="en-AU" sz="2000" baseline="30000" dirty="0" smtClean="0"/>
              <a:t>3</a:t>
            </a:r>
            <a:r>
              <a:rPr lang="en-AU" sz="2000" dirty="0" smtClean="0"/>
              <a:t>)</a:t>
            </a: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 smtClean="0"/>
              <a:t>Go through recommended reading and make sure you understand why the algorithms are correct</a:t>
            </a:r>
          </a:p>
          <a:p>
            <a:r>
              <a:rPr lang="en-AU" sz="2000" dirty="0" smtClean="0"/>
              <a:t>Implement Bellman-Ford and Floyd-</a:t>
            </a:r>
            <a:r>
              <a:rPr lang="en-AU" sz="2000" dirty="0" err="1" smtClean="0"/>
              <a:t>Warshall</a:t>
            </a:r>
            <a:r>
              <a:rPr lang="en-AU" sz="2000" dirty="0" smtClean="0"/>
              <a:t> Algorithms</a:t>
            </a:r>
          </a:p>
          <a:p>
            <a:pPr marL="0" indent="0">
              <a:buNone/>
            </a:pPr>
            <a:endParaRPr lang="en-AU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 smtClean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 smtClean="0"/>
              <a:t>Minimum spanning trees and </a:t>
            </a:r>
            <a:r>
              <a:rPr lang="en-AU" sz="2000" smtClean="0"/>
              <a:t>topological sort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6917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Overview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dirty="0">
                <a:latin typeface="CMSS10"/>
              </a:rPr>
              <a:t>Continuation of shortest-path algorithms:</a:t>
            </a:r>
          </a:p>
          <a:p>
            <a:r>
              <a:rPr lang="en-AU" sz="2800" dirty="0" smtClean="0">
                <a:latin typeface="CMSS10"/>
              </a:rPr>
              <a:t>Bellman-Ford </a:t>
            </a:r>
            <a:r>
              <a:rPr lang="en-AU" sz="2800" dirty="0">
                <a:latin typeface="CMSS10"/>
              </a:rPr>
              <a:t>algorithm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CMSS10"/>
              </a:rPr>
              <a:t>Shortest paths in graphs with negative weights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CMSS10"/>
              </a:rPr>
              <a:t>Detecting reachable negative-weight cycles</a:t>
            </a:r>
          </a:p>
          <a:p>
            <a:r>
              <a:rPr lang="en-AU" sz="2800" dirty="0" smtClean="0">
                <a:latin typeface="CMSS10"/>
              </a:rPr>
              <a:t>Floyd-</a:t>
            </a:r>
            <a:r>
              <a:rPr lang="en-AU" sz="2800" dirty="0" err="1" smtClean="0">
                <a:latin typeface="CMSS10"/>
              </a:rPr>
              <a:t>Warshall</a:t>
            </a:r>
            <a:r>
              <a:rPr lang="en-AU" sz="2800" dirty="0" smtClean="0">
                <a:latin typeface="CMSS10"/>
              </a:rPr>
              <a:t> Algorithm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  <a:latin typeface="CMSS10"/>
              </a:rPr>
              <a:t>All pairs shortest paths/distances problem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  <a:latin typeface="CMSS10"/>
              </a:rPr>
              <a:t>Transitive closure of a graph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  <a:p>
            <a:pPr marL="0" indent="0">
              <a:buNone/>
            </a:pPr>
            <a:endParaRPr lang="en-AU" sz="2800" dirty="0" smtClean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681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Arial Black" panose="020B0A04020102020204" pitchFamily="34" charset="0"/>
              </a:rPr>
              <a:t>Recommended reading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 err="1"/>
              <a:t>Cormen</a:t>
            </a:r>
            <a:r>
              <a:rPr lang="en-AU" sz="2400" dirty="0"/>
              <a:t> et al. Introduction to </a:t>
            </a:r>
            <a:r>
              <a:rPr lang="en-AU" sz="2400" dirty="0" smtClean="0"/>
              <a:t>Algorithms.</a:t>
            </a: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Section 24.1 Bellman-Ford </a:t>
            </a:r>
            <a:r>
              <a:rPr lang="en-AU" sz="2400" dirty="0" smtClean="0">
                <a:solidFill>
                  <a:schemeClr val="tx1"/>
                </a:solidFill>
              </a:rPr>
              <a:t>Algorithm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hlinkClick r:id="rId2"/>
              </a:rPr>
              <a:t>http://www.csse.monash.edu.au/~lloyd/tildeAlgDS/Graph</a:t>
            </a:r>
            <a:r>
              <a:rPr lang="en-AU" sz="2400" dirty="0" smtClean="0">
                <a:hlinkClick r:id="rId2"/>
              </a:rPr>
              <a:t>/</a:t>
            </a: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>
                <a:hlinkClick r:id="rId3"/>
              </a:rPr>
              <a:t>http://www.csse.monash.edu.au/~</a:t>
            </a:r>
            <a:r>
              <a:rPr lang="en-AU" sz="2400" dirty="0" smtClean="0">
                <a:hlinkClick r:id="rId3"/>
              </a:rPr>
              <a:t>lloyd/tildeAlgDS/Graph/Directed/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Shortest path (negative weights)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 smtClean="0"/>
              <a:t>What is the shortest distance from s to x in this graph?</a:t>
            </a:r>
          </a:p>
          <a:p>
            <a:r>
              <a:rPr lang="en-AU" sz="2000" dirty="0" smtClean="0"/>
              <a:t>What will be the shortest distance from s to x if Dijkstra’s algorithm is used on this graph?</a:t>
            </a:r>
          </a:p>
          <a:p>
            <a:r>
              <a:rPr lang="en-AU" sz="2000" dirty="0" smtClean="0"/>
              <a:t>We saw that Dijkstra’s algorithm cannot handle graph with negative weights. How to compute shortest paths on such graphs?</a:t>
            </a:r>
          </a:p>
          <a:p>
            <a:pPr lvl="1"/>
            <a:r>
              <a:rPr lang="en-AU" sz="1500" dirty="0" smtClean="0"/>
              <a:t>Bellman-Ford Algorithm</a:t>
            </a:r>
          </a:p>
          <a:p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- 4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Shortest path (negative weights)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 smtClean="0"/>
              <a:t>What is the shortest distance from s to x on </a:t>
            </a:r>
            <a:r>
              <a:rPr lang="en-AU" sz="2000" b="1" u="sng" dirty="0" smtClean="0"/>
              <a:t>this</a:t>
            </a:r>
            <a:r>
              <a:rPr lang="en-AU" sz="2000" dirty="0" smtClean="0"/>
              <a:t> graph?</a:t>
            </a:r>
          </a:p>
          <a:p>
            <a:r>
              <a:rPr lang="en-AU" sz="2000" dirty="0" smtClean="0"/>
              <a:t>If there is a negative cycle in the graph, the notion of shortest path/distance does not make sense. </a:t>
            </a:r>
          </a:p>
          <a:p>
            <a:r>
              <a:rPr lang="en-AU" sz="2000" dirty="0" smtClean="0"/>
              <a:t>Bellman-Ford algorithm returns</a:t>
            </a:r>
          </a:p>
          <a:p>
            <a:pPr lvl="1"/>
            <a:r>
              <a:rPr lang="en-AU" sz="1500" dirty="0" smtClean="0"/>
              <a:t> shortest distances from s to all vertices in the graph if there are no negative cycles</a:t>
            </a:r>
          </a:p>
          <a:p>
            <a:pPr lvl="1"/>
            <a:r>
              <a:rPr lang="en-AU" sz="1500" dirty="0"/>
              <a:t> </a:t>
            </a:r>
            <a:r>
              <a:rPr lang="en-AU" sz="1500" dirty="0" smtClean="0"/>
              <a:t>an error if there is a negative cycle reachable from s (i.e., can be used to detect negative cycles)</a:t>
            </a:r>
            <a:endParaRPr lang="en-AU" sz="15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- 4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19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Bellman-Ford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a</a:t>
            </a:r>
            <a:r>
              <a:rPr lang="en-AU" sz="2000" dirty="0" smtClean="0"/>
              <a:t> </a:t>
            </a:r>
            <a:r>
              <a:rPr lang="en-AU" sz="2000" dirty="0"/>
              <a:t>in the graph</a:t>
            </a:r>
          </a:p>
          <a:p>
            <a:pPr lvl="1"/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s,a</a:t>
            </a:r>
            <a:r>
              <a:rPr lang="en-AU" sz="2000" dirty="0" smtClean="0">
                <a:solidFill>
                  <a:srgbClr val="00B0F0"/>
                </a:solidFill>
              </a:rPr>
              <a:t>) </a:t>
            </a:r>
            <a:r>
              <a:rPr lang="en-AU" sz="2000" dirty="0">
                <a:solidFill>
                  <a:srgbClr val="00B0F0"/>
                </a:solidFill>
              </a:rPr>
              <a:t>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</a:t>
            </a:r>
            <a:r>
              <a:rPr lang="en-AU" sz="2000" dirty="0" smtClean="0"/>
              <a:t>0</a:t>
            </a:r>
          </a:p>
          <a:p>
            <a:pPr marL="0" indent="0">
              <a:buNone/>
            </a:pPr>
            <a:r>
              <a:rPr lang="en-AU" sz="2000" dirty="0" smtClean="0"/>
              <a:t>Consider the following operation:</a:t>
            </a:r>
            <a:endParaRPr lang="en-AU" sz="2000" dirty="0"/>
          </a:p>
          <a:p>
            <a:r>
              <a:rPr lang="en-AU" sz="2000" dirty="0"/>
              <a:t>For each edge </a:t>
            </a:r>
            <a:r>
              <a:rPr lang="en-AU" sz="2000" dirty="0" smtClean="0"/>
              <a:t>(a, b, </a:t>
            </a:r>
            <a:r>
              <a:rPr lang="en-AU" sz="2000" dirty="0"/>
              <a:t>w) in the </a:t>
            </a:r>
            <a:r>
              <a:rPr lang="en-AU" sz="2000" dirty="0" smtClean="0"/>
              <a:t>graph  </a:t>
            </a:r>
            <a:r>
              <a:rPr lang="en-AU" sz="2000" dirty="0" smtClean="0">
                <a:solidFill>
                  <a:srgbClr val="00B050"/>
                </a:solidFill>
              </a:rPr>
              <a:t>// the order does not matter</a:t>
            </a:r>
            <a:endParaRPr lang="en-AU" sz="2000" dirty="0">
              <a:solidFill>
                <a:srgbClr val="00B050"/>
              </a:solidFill>
            </a:endParaRPr>
          </a:p>
          <a:p>
            <a:pPr lvl="1"/>
            <a:r>
              <a:rPr lang="en-AU" sz="2000" dirty="0" err="1">
                <a:solidFill>
                  <a:srgbClr val="00B0F0"/>
                </a:solidFill>
              </a:rPr>
              <a:t>dist</a:t>
            </a:r>
            <a:r>
              <a:rPr lang="en-AU" sz="2000" dirty="0">
                <a:solidFill>
                  <a:srgbClr val="00B0F0"/>
                </a:solidFill>
              </a:rPr>
              <a:t>(s, </a:t>
            </a:r>
            <a:r>
              <a:rPr lang="en-AU" sz="2000" dirty="0" smtClean="0">
                <a:solidFill>
                  <a:srgbClr val="00B0F0"/>
                </a:solidFill>
              </a:rPr>
              <a:t>b) </a:t>
            </a:r>
            <a:r>
              <a:rPr lang="en-AU" sz="2000" dirty="0">
                <a:solidFill>
                  <a:srgbClr val="00B0F0"/>
                </a:solidFill>
              </a:rPr>
              <a:t>= </a:t>
            </a:r>
            <a:r>
              <a:rPr lang="en-AU" sz="2000" dirty="0" smtClean="0">
                <a:solidFill>
                  <a:srgbClr val="00B0F0"/>
                </a:solidFill>
              </a:rPr>
              <a:t>min(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s,b</a:t>
            </a:r>
            <a:r>
              <a:rPr lang="en-AU" sz="2000" dirty="0" smtClean="0">
                <a:solidFill>
                  <a:srgbClr val="00B0F0"/>
                </a:solidFill>
              </a:rPr>
              <a:t>) </a:t>
            </a:r>
            <a:r>
              <a:rPr lang="en-AU" sz="2000" dirty="0">
                <a:solidFill>
                  <a:srgbClr val="00B0F0"/>
                </a:solidFill>
              </a:rPr>
              <a:t>,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s,a</a:t>
            </a:r>
            <a:r>
              <a:rPr lang="en-AU" sz="2000" dirty="0" smtClean="0">
                <a:solidFill>
                  <a:srgbClr val="00B0F0"/>
                </a:solidFill>
              </a:rPr>
              <a:t>) </a:t>
            </a:r>
            <a:r>
              <a:rPr lang="en-AU" sz="2000" dirty="0">
                <a:solidFill>
                  <a:srgbClr val="00B0F0"/>
                </a:solidFill>
              </a:rPr>
              <a:t>+ w</a:t>
            </a:r>
            <a:r>
              <a:rPr lang="en-AU" sz="2000" dirty="0" smtClean="0">
                <a:solidFill>
                  <a:srgbClr val="00B0F0"/>
                </a:solidFill>
              </a:rPr>
              <a:t>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s,u</a:t>
            </a:r>
            <a:r>
              <a:rPr lang="en-AU" sz="2000" dirty="0" smtClean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s,x</a:t>
            </a:r>
            <a:r>
              <a:rPr lang="en-AU" sz="2000" dirty="0" smtClean="0">
                <a:solidFill>
                  <a:srgbClr val="00B0F0"/>
                </a:solidFill>
              </a:rPr>
              <a:t>)?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 smtClean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- 4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</a:t>
            </a:r>
            <a:r>
              <a:rPr lang="en-AU" sz="2000" dirty="0" smtClean="0">
                <a:solidFill>
                  <a:srgbClr val="00B0F0"/>
                </a:solidFill>
              </a:rPr>
              <a:t>order:</a:t>
            </a: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68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Bellman-Ford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07344" y="1041716"/>
            <a:ext cx="8518124" cy="28444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</a:t>
            </a:r>
            <a:r>
              <a:rPr lang="en-AU" sz="2000" dirty="0" smtClean="0"/>
              <a:t>a </a:t>
            </a:r>
            <a:r>
              <a:rPr lang="en-AU" sz="2000" dirty="0"/>
              <a:t>in the graph</a:t>
            </a:r>
          </a:p>
          <a:p>
            <a:pPr lvl="1"/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s,a</a:t>
            </a:r>
            <a:r>
              <a:rPr lang="en-AU" sz="2000" dirty="0" smtClean="0">
                <a:solidFill>
                  <a:srgbClr val="00B0F0"/>
                </a:solidFill>
              </a:rPr>
              <a:t>) </a:t>
            </a:r>
            <a:r>
              <a:rPr lang="en-AU" sz="2000" dirty="0">
                <a:solidFill>
                  <a:srgbClr val="00B0F0"/>
                </a:solidFill>
              </a:rPr>
              <a:t>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</a:t>
            </a:r>
            <a:r>
              <a:rPr lang="en-AU" sz="2000" dirty="0" smtClean="0"/>
              <a:t>0</a:t>
            </a:r>
          </a:p>
          <a:p>
            <a:pPr marL="0" indent="0">
              <a:buNone/>
            </a:pPr>
            <a:r>
              <a:rPr lang="en-AU" sz="2000" dirty="0" smtClean="0"/>
              <a:t>Consider the following operation:</a:t>
            </a:r>
            <a:endParaRPr lang="en-AU" sz="2000" dirty="0"/>
          </a:p>
          <a:p>
            <a:r>
              <a:rPr lang="en-AU" sz="2000" dirty="0" smtClean="0"/>
              <a:t>Repeat 2 times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</a:rPr>
              <a:t>For </a:t>
            </a:r>
            <a:r>
              <a:rPr lang="en-AU" sz="1800" dirty="0">
                <a:solidFill>
                  <a:schemeClr val="tx1"/>
                </a:solidFill>
              </a:rPr>
              <a:t>each edge </a:t>
            </a:r>
            <a:r>
              <a:rPr lang="en-AU" sz="1800" dirty="0" smtClean="0">
                <a:solidFill>
                  <a:schemeClr val="tx1"/>
                </a:solidFill>
              </a:rPr>
              <a:t>(a, b, </a:t>
            </a:r>
            <a:r>
              <a:rPr lang="en-AU" sz="1800" dirty="0">
                <a:solidFill>
                  <a:schemeClr val="tx1"/>
                </a:solidFill>
              </a:rPr>
              <a:t>w) in the </a:t>
            </a:r>
            <a:r>
              <a:rPr lang="en-AU" sz="1800" dirty="0" smtClean="0">
                <a:solidFill>
                  <a:schemeClr val="tx1"/>
                </a:solidFill>
              </a:rPr>
              <a:t>graph  </a:t>
            </a:r>
            <a:r>
              <a:rPr lang="en-AU" sz="1800" dirty="0" smtClean="0">
                <a:solidFill>
                  <a:srgbClr val="00B050"/>
                </a:solidFill>
              </a:rPr>
              <a:t>// the order does not matter</a:t>
            </a:r>
            <a:endParaRPr lang="en-AU" sz="1800" dirty="0">
              <a:solidFill>
                <a:srgbClr val="00B050"/>
              </a:solidFill>
            </a:endParaRP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</a:t>
            </a:r>
            <a:r>
              <a:rPr lang="en-AU" sz="1800" dirty="0" smtClean="0">
                <a:solidFill>
                  <a:srgbClr val="00B0F0"/>
                </a:solidFill>
              </a:rPr>
              <a:t>b) </a:t>
            </a:r>
            <a:r>
              <a:rPr lang="en-AU" sz="1800" dirty="0">
                <a:solidFill>
                  <a:srgbClr val="00B0F0"/>
                </a:solidFill>
              </a:rPr>
              <a:t>= </a:t>
            </a:r>
            <a:r>
              <a:rPr lang="en-AU" sz="1800" dirty="0" smtClean="0">
                <a:solidFill>
                  <a:srgbClr val="00B0F0"/>
                </a:solidFill>
              </a:rPr>
              <a:t>min(</a:t>
            </a:r>
            <a:r>
              <a:rPr lang="en-AU" sz="1800" dirty="0" err="1" smtClean="0">
                <a:solidFill>
                  <a:srgbClr val="00B0F0"/>
                </a:solidFill>
              </a:rPr>
              <a:t>dist</a:t>
            </a:r>
            <a:r>
              <a:rPr lang="en-AU" sz="1800" dirty="0" smtClean="0">
                <a:solidFill>
                  <a:srgbClr val="00B0F0"/>
                </a:solidFill>
              </a:rPr>
              <a:t>(</a:t>
            </a:r>
            <a:r>
              <a:rPr lang="en-AU" sz="1800" dirty="0" err="1" smtClean="0">
                <a:solidFill>
                  <a:srgbClr val="00B0F0"/>
                </a:solidFill>
              </a:rPr>
              <a:t>s,b</a:t>
            </a:r>
            <a:r>
              <a:rPr lang="en-AU" sz="1800" dirty="0" smtClean="0">
                <a:solidFill>
                  <a:srgbClr val="00B0F0"/>
                </a:solidFill>
              </a:rPr>
              <a:t>) </a:t>
            </a:r>
            <a:r>
              <a:rPr lang="en-AU" sz="1800" dirty="0">
                <a:solidFill>
                  <a:srgbClr val="00B0F0"/>
                </a:solidFill>
              </a:rPr>
              <a:t>, </a:t>
            </a:r>
            <a:r>
              <a:rPr lang="en-AU" sz="1800" dirty="0" err="1" smtClean="0">
                <a:solidFill>
                  <a:srgbClr val="00B0F0"/>
                </a:solidFill>
              </a:rPr>
              <a:t>dist</a:t>
            </a:r>
            <a:r>
              <a:rPr lang="en-AU" sz="1800" dirty="0" smtClean="0">
                <a:solidFill>
                  <a:srgbClr val="00B0F0"/>
                </a:solidFill>
              </a:rPr>
              <a:t>(</a:t>
            </a:r>
            <a:r>
              <a:rPr lang="en-AU" sz="1800" dirty="0" err="1" smtClean="0">
                <a:solidFill>
                  <a:srgbClr val="00B0F0"/>
                </a:solidFill>
              </a:rPr>
              <a:t>s,a</a:t>
            </a:r>
            <a:r>
              <a:rPr lang="en-AU" sz="1800" dirty="0" smtClean="0">
                <a:solidFill>
                  <a:srgbClr val="00B0F0"/>
                </a:solidFill>
              </a:rPr>
              <a:t>) </a:t>
            </a:r>
            <a:r>
              <a:rPr lang="en-AU" sz="1800" dirty="0">
                <a:solidFill>
                  <a:srgbClr val="00B0F0"/>
                </a:solidFill>
              </a:rPr>
              <a:t>+ w</a:t>
            </a:r>
            <a:r>
              <a:rPr lang="en-AU" sz="1800" dirty="0" smtClean="0">
                <a:solidFill>
                  <a:srgbClr val="00B0F0"/>
                </a:solidFill>
              </a:rPr>
              <a:t>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s,u</a:t>
            </a:r>
            <a:r>
              <a:rPr lang="en-AU" sz="2000" dirty="0" smtClean="0">
                <a:solidFill>
                  <a:srgbClr val="00B0F0"/>
                </a:solidFill>
              </a:rPr>
              <a:t>)? </a:t>
            </a: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s,x</a:t>
            </a:r>
            <a:r>
              <a:rPr lang="en-AU" sz="2000" dirty="0" smtClean="0">
                <a:solidFill>
                  <a:srgbClr val="00B0F0"/>
                </a:solidFill>
              </a:rPr>
              <a:t>)?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 smtClean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- 4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01000" y="59391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∞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</a:t>
            </a:r>
            <a:r>
              <a:rPr lang="en-AU" sz="2000" dirty="0" smtClean="0">
                <a:solidFill>
                  <a:srgbClr val="00B0F0"/>
                </a:solidFill>
              </a:rPr>
              <a:t>order:</a:t>
            </a: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2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Arial Black" panose="020B0A04020102020204" pitchFamily="34" charset="0"/>
              </a:rPr>
              <a:t>Bellman-Ford Algorithm</a:t>
            </a:r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 smtClean="0"/>
              <a:t>FIT2004, S2/2016: Lec-9: Bellman-Ford and Floyd-Warshall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v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</a:t>
            </a:r>
            <a:endParaRPr lang="en-AU" dirty="0"/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</a:t>
            </a:r>
            <a:endParaRPr lang="en-AU" dirty="0"/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2613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rgbClr val="FF0000"/>
                </a:solidFill>
              </a:rPr>
              <a:t>Initialize:</a:t>
            </a:r>
          </a:p>
          <a:p>
            <a:r>
              <a:rPr lang="en-AU" sz="2000" dirty="0"/>
              <a:t>For each vertex </a:t>
            </a:r>
            <a:r>
              <a:rPr lang="en-AU" sz="2000" dirty="0" smtClean="0"/>
              <a:t>a </a:t>
            </a:r>
            <a:r>
              <a:rPr lang="en-AU" sz="2000" dirty="0"/>
              <a:t>in the graph</a:t>
            </a:r>
          </a:p>
          <a:p>
            <a:pPr lvl="1"/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s,a</a:t>
            </a:r>
            <a:r>
              <a:rPr lang="en-AU" sz="2000" dirty="0" smtClean="0">
                <a:solidFill>
                  <a:srgbClr val="00B0F0"/>
                </a:solidFill>
              </a:rPr>
              <a:t>) </a:t>
            </a:r>
            <a:r>
              <a:rPr lang="en-AU" sz="2000" dirty="0">
                <a:solidFill>
                  <a:srgbClr val="00B0F0"/>
                </a:solidFill>
              </a:rPr>
              <a:t>= ∞</a:t>
            </a:r>
          </a:p>
          <a:p>
            <a:r>
              <a:rPr lang="en-AU" sz="2000" dirty="0" err="1"/>
              <a:t>dist</a:t>
            </a:r>
            <a:r>
              <a:rPr lang="en-AU" sz="2000" dirty="0"/>
              <a:t>(</a:t>
            </a:r>
            <a:r>
              <a:rPr lang="en-AU" sz="2000" dirty="0" err="1"/>
              <a:t>s,s</a:t>
            </a:r>
            <a:r>
              <a:rPr lang="en-AU" sz="2000" dirty="0"/>
              <a:t>) = </a:t>
            </a:r>
            <a:r>
              <a:rPr lang="en-AU" sz="2000" dirty="0" smtClean="0"/>
              <a:t>0</a:t>
            </a:r>
          </a:p>
          <a:p>
            <a:pPr marL="0" indent="0">
              <a:buNone/>
            </a:pPr>
            <a:r>
              <a:rPr lang="en-AU" sz="2000" dirty="0" smtClean="0"/>
              <a:t>Consider the following operation:</a:t>
            </a:r>
            <a:endParaRPr lang="en-AU" sz="2000" dirty="0"/>
          </a:p>
          <a:p>
            <a:r>
              <a:rPr lang="en-AU" sz="2000" dirty="0" smtClean="0"/>
              <a:t>Repeat 3 times</a:t>
            </a:r>
          </a:p>
          <a:p>
            <a:pPr lvl="1"/>
            <a:r>
              <a:rPr lang="en-AU" sz="1800" dirty="0" smtClean="0">
                <a:solidFill>
                  <a:schemeClr val="tx1"/>
                </a:solidFill>
              </a:rPr>
              <a:t>For </a:t>
            </a:r>
            <a:r>
              <a:rPr lang="en-AU" sz="1800" dirty="0">
                <a:solidFill>
                  <a:schemeClr val="tx1"/>
                </a:solidFill>
              </a:rPr>
              <a:t>each edge </a:t>
            </a:r>
            <a:r>
              <a:rPr lang="en-AU" sz="1800" dirty="0" smtClean="0">
                <a:solidFill>
                  <a:schemeClr val="tx1"/>
                </a:solidFill>
              </a:rPr>
              <a:t>(a, b, </a:t>
            </a:r>
            <a:r>
              <a:rPr lang="en-AU" sz="1800" dirty="0">
                <a:solidFill>
                  <a:schemeClr val="tx1"/>
                </a:solidFill>
              </a:rPr>
              <a:t>w) in the </a:t>
            </a:r>
            <a:r>
              <a:rPr lang="en-AU" sz="1800" dirty="0" smtClean="0">
                <a:solidFill>
                  <a:schemeClr val="tx1"/>
                </a:solidFill>
              </a:rPr>
              <a:t>graph  </a:t>
            </a:r>
            <a:r>
              <a:rPr lang="en-AU" sz="1800" dirty="0" smtClean="0">
                <a:solidFill>
                  <a:srgbClr val="00B050"/>
                </a:solidFill>
              </a:rPr>
              <a:t>// the order does not matter</a:t>
            </a:r>
            <a:endParaRPr lang="en-AU" sz="1800" dirty="0">
              <a:solidFill>
                <a:srgbClr val="00B050"/>
              </a:solidFill>
            </a:endParaRPr>
          </a:p>
          <a:p>
            <a:pPr lvl="2"/>
            <a:r>
              <a:rPr lang="en-AU" sz="1800" dirty="0" err="1">
                <a:solidFill>
                  <a:srgbClr val="00B0F0"/>
                </a:solidFill>
              </a:rPr>
              <a:t>dist</a:t>
            </a:r>
            <a:r>
              <a:rPr lang="en-AU" sz="1800" dirty="0">
                <a:solidFill>
                  <a:srgbClr val="00B0F0"/>
                </a:solidFill>
              </a:rPr>
              <a:t>(s, </a:t>
            </a:r>
            <a:r>
              <a:rPr lang="en-AU" sz="1800" dirty="0" smtClean="0">
                <a:solidFill>
                  <a:srgbClr val="00B0F0"/>
                </a:solidFill>
              </a:rPr>
              <a:t>b) </a:t>
            </a:r>
            <a:r>
              <a:rPr lang="en-AU" sz="1800" dirty="0">
                <a:solidFill>
                  <a:srgbClr val="00B0F0"/>
                </a:solidFill>
              </a:rPr>
              <a:t>= </a:t>
            </a:r>
            <a:r>
              <a:rPr lang="en-AU" sz="1800" dirty="0" smtClean="0">
                <a:solidFill>
                  <a:srgbClr val="00B0F0"/>
                </a:solidFill>
              </a:rPr>
              <a:t>min(</a:t>
            </a:r>
            <a:r>
              <a:rPr lang="en-AU" sz="1800" dirty="0" err="1" smtClean="0">
                <a:solidFill>
                  <a:srgbClr val="00B0F0"/>
                </a:solidFill>
              </a:rPr>
              <a:t>dist</a:t>
            </a:r>
            <a:r>
              <a:rPr lang="en-AU" sz="1800" dirty="0" smtClean="0">
                <a:solidFill>
                  <a:srgbClr val="00B0F0"/>
                </a:solidFill>
              </a:rPr>
              <a:t>(</a:t>
            </a:r>
            <a:r>
              <a:rPr lang="en-AU" sz="1800" dirty="0" err="1" smtClean="0">
                <a:solidFill>
                  <a:srgbClr val="00B0F0"/>
                </a:solidFill>
              </a:rPr>
              <a:t>s,b</a:t>
            </a:r>
            <a:r>
              <a:rPr lang="en-AU" sz="1800" dirty="0" smtClean="0">
                <a:solidFill>
                  <a:srgbClr val="00B0F0"/>
                </a:solidFill>
              </a:rPr>
              <a:t>) </a:t>
            </a:r>
            <a:r>
              <a:rPr lang="en-AU" sz="1800" dirty="0">
                <a:solidFill>
                  <a:srgbClr val="00B0F0"/>
                </a:solidFill>
              </a:rPr>
              <a:t>, </a:t>
            </a:r>
            <a:r>
              <a:rPr lang="en-AU" sz="1800" dirty="0" err="1" smtClean="0">
                <a:solidFill>
                  <a:srgbClr val="00B0F0"/>
                </a:solidFill>
              </a:rPr>
              <a:t>dist</a:t>
            </a:r>
            <a:r>
              <a:rPr lang="en-AU" sz="1800" dirty="0" smtClean="0">
                <a:solidFill>
                  <a:srgbClr val="00B0F0"/>
                </a:solidFill>
              </a:rPr>
              <a:t>(</a:t>
            </a:r>
            <a:r>
              <a:rPr lang="en-AU" sz="1800" dirty="0" err="1" smtClean="0">
                <a:solidFill>
                  <a:srgbClr val="00B0F0"/>
                </a:solidFill>
              </a:rPr>
              <a:t>s,a</a:t>
            </a:r>
            <a:r>
              <a:rPr lang="en-AU" sz="1800" dirty="0" smtClean="0">
                <a:solidFill>
                  <a:srgbClr val="00B0F0"/>
                </a:solidFill>
              </a:rPr>
              <a:t>) </a:t>
            </a:r>
            <a:r>
              <a:rPr lang="en-AU" sz="1800" dirty="0">
                <a:solidFill>
                  <a:srgbClr val="00B0F0"/>
                </a:solidFill>
              </a:rPr>
              <a:t>+ w</a:t>
            </a:r>
            <a:r>
              <a:rPr lang="en-AU" sz="1800" dirty="0" smtClean="0">
                <a:solidFill>
                  <a:srgbClr val="00B0F0"/>
                </a:solidFill>
              </a:rPr>
              <a:t>)</a:t>
            </a:r>
          </a:p>
          <a:p>
            <a:pPr marL="274320" lvl="1" indent="0">
              <a:buNone/>
            </a:pP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endParaRPr lang="en-AU" sz="2000" dirty="0" smtClean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s,u</a:t>
            </a:r>
            <a:r>
              <a:rPr lang="en-AU" sz="2000" dirty="0" smtClean="0">
                <a:solidFill>
                  <a:srgbClr val="00B0F0"/>
                </a:solidFill>
              </a:rPr>
              <a:t>)?</a:t>
            </a:r>
          </a:p>
          <a:p>
            <a:pPr marL="274320" lvl="1" indent="0">
              <a:buNone/>
            </a:pPr>
            <a:r>
              <a:rPr lang="en-AU" sz="2000" dirty="0" smtClean="0">
                <a:solidFill>
                  <a:srgbClr val="00B0F0"/>
                </a:solidFill>
              </a:rPr>
              <a:t>What is </a:t>
            </a:r>
            <a:r>
              <a:rPr lang="en-AU" sz="2000" dirty="0" err="1" smtClean="0">
                <a:solidFill>
                  <a:srgbClr val="00B0F0"/>
                </a:solidFill>
              </a:rPr>
              <a:t>dist</a:t>
            </a:r>
            <a:r>
              <a:rPr lang="en-AU" sz="2000" dirty="0" smtClean="0">
                <a:solidFill>
                  <a:srgbClr val="00B0F0"/>
                </a:solidFill>
              </a:rPr>
              <a:t>(</a:t>
            </a:r>
            <a:r>
              <a:rPr lang="en-AU" sz="2000" dirty="0" err="1" smtClean="0">
                <a:solidFill>
                  <a:srgbClr val="00B0F0"/>
                </a:solidFill>
              </a:rPr>
              <a:t>s,x</a:t>
            </a:r>
            <a:r>
              <a:rPr lang="en-AU" sz="2000" dirty="0" smtClean="0">
                <a:solidFill>
                  <a:srgbClr val="00B0F0"/>
                </a:solidFill>
              </a:rPr>
              <a:t>)?</a:t>
            </a:r>
            <a:endParaRPr lang="en-AU" sz="2000" dirty="0">
              <a:solidFill>
                <a:srgbClr val="00B0F0"/>
              </a:solidFill>
            </a:endParaRPr>
          </a:p>
          <a:p>
            <a:pPr lvl="1"/>
            <a:endParaRPr lang="en-AU" sz="2000" dirty="0" smtClean="0">
              <a:solidFill>
                <a:srgbClr val="00B0F0"/>
              </a:solidFill>
            </a:endParaRPr>
          </a:p>
          <a:p>
            <a:pPr lvl="1"/>
            <a:endParaRPr lang="en-AU" sz="2000" dirty="0">
              <a:solidFill>
                <a:srgbClr val="00B0F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7"/>
            <a:endCxn id="38" idx="1"/>
          </p:cNvCxnSpPr>
          <p:nvPr/>
        </p:nvCxnSpPr>
        <p:spPr>
          <a:xfrm>
            <a:off x="6465403" y="4297476"/>
            <a:ext cx="1672298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5"/>
            <a:endCxn id="36" idx="1"/>
          </p:cNvCxnSpPr>
          <p:nvPr/>
        </p:nvCxnSpPr>
        <p:spPr>
          <a:xfrm>
            <a:off x="6465403" y="4655501"/>
            <a:ext cx="1721421" cy="1013575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508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18" name="TextBox 117"/>
          <p:cNvSpPr txBox="1"/>
          <p:nvPr/>
        </p:nvSpPr>
        <p:spPr>
          <a:xfrm>
            <a:off x="7095976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120" name="TextBox 119"/>
          <p:cNvSpPr txBox="1"/>
          <p:nvPr/>
        </p:nvSpPr>
        <p:spPr>
          <a:xfrm>
            <a:off x="7763550" y="4724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-3</a:t>
            </a:r>
            <a:endParaRPr lang="en-AU" dirty="0"/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9</a:t>
            </a:r>
            <a:endParaRPr lang="en-AU" dirty="0"/>
          </a:p>
        </p:txBody>
      </p:sp>
      <p:sp>
        <p:nvSpPr>
          <p:cNvPr id="122" name="TextBox 121"/>
          <p:cNvSpPr txBox="1"/>
          <p:nvPr/>
        </p:nvSpPr>
        <p:spPr>
          <a:xfrm>
            <a:off x="7797494" y="5182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- 4</a:t>
            </a:r>
            <a:endParaRPr lang="en-AU" dirty="0"/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44" name="Straight Connector 43"/>
          <p:cNvCxnSpPr>
            <a:stCxn id="38" idx="2"/>
            <a:endCxn id="28" idx="6"/>
          </p:cNvCxnSpPr>
          <p:nvPr/>
        </p:nvCxnSpPr>
        <p:spPr>
          <a:xfrm flipH="1">
            <a:off x="6539552" y="44764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086600" y="44312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- 2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0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29045" y="37315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9871" y="58380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24800" y="5939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67736" y="3762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 smtClean="0">
                <a:solidFill>
                  <a:srgbClr val="FF0000"/>
                </a:solidFill>
              </a:rPr>
              <a:t>4</a:t>
            </a:r>
            <a:endParaRPr lang="en-AU" sz="2400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0748" y="5616714"/>
            <a:ext cx="593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AU" sz="2000" dirty="0">
                <a:solidFill>
                  <a:srgbClr val="00B0F0"/>
                </a:solidFill>
              </a:rPr>
              <a:t>Assume the following </a:t>
            </a:r>
            <a:r>
              <a:rPr lang="en-AU" sz="2000" dirty="0" smtClean="0">
                <a:solidFill>
                  <a:srgbClr val="00B0F0"/>
                </a:solidFill>
              </a:rPr>
              <a:t>order:</a:t>
            </a:r>
            <a:endParaRPr lang="en-AU" sz="2000" dirty="0">
              <a:solidFill>
                <a:srgbClr val="00B0F0"/>
              </a:solidFill>
            </a:endParaRPr>
          </a:p>
          <a:p>
            <a:pPr marL="274320" lvl="1" indent="0">
              <a:buNone/>
            </a:pPr>
            <a:r>
              <a:rPr lang="en-AU" sz="2000" dirty="0"/>
              <a:t>(</a:t>
            </a:r>
            <a:r>
              <a:rPr lang="en-AU" sz="2000" dirty="0" err="1"/>
              <a:t>u,t</a:t>
            </a:r>
            <a:r>
              <a:rPr lang="en-AU" sz="2000" dirty="0"/>
              <a:t>), (</a:t>
            </a:r>
            <a:r>
              <a:rPr lang="en-AU" sz="2000" dirty="0" err="1"/>
              <a:t>u,v</a:t>
            </a:r>
            <a:r>
              <a:rPr lang="en-AU" sz="2000" dirty="0"/>
              <a:t>), (</a:t>
            </a:r>
            <a:r>
              <a:rPr lang="en-AU" sz="2000" dirty="0" err="1"/>
              <a:t>u,x</a:t>
            </a:r>
            <a:r>
              <a:rPr lang="en-AU" sz="2000" dirty="0"/>
              <a:t>), (</a:t>
            </a:r>
            <a:r>
              <a:rPr lang="en-AU" sz="2000" dirty="0" err="1"/>
              <a:t>t,u</a:t>
            </a:r>
            <a:r>
              <a:rPr lang="en-AU" sz="2000" dirty="0"/>
              <a:t>), (</a:t>
            </a:r>
            <a:r>
              <a:rPr lang="en-AU" sz="2000" dirty="0" err="1"/>
              <a:t>v,t</a:t>
            </a:r>
            <a:r>
              <a:rPr lang="en-AU" sz="2000" dirty="0"/>
              <a:t>), (</a:t>
            </a:r>
            <a:r>
              <a:rPr lang="en-AU" sz="2000" dirty="0" err="1"/>
              <a:t>v,x</a:t>
            </a:r>
            <a:r>
              <a:rPr lang="en-AU" sz="2000" dirty="0"/>
              <a:t>), (</a:t>
            </a:r>
            <a:r>
              <a:rPr lang="en-AU" sz="2000" dirty="0" err="1"/>
              <a:t>x,t</a:t>
            </a:r>
            <a:r>
              <a:rPr lang="en-AU" sz="2000" dirty="0"/>
              <a:t>), (</a:t>
            </a:r>
            <a:r>
              <a:rPr lang="en-AU" sz="2000" dirty="0" err="1"/>
              <a:t>s,u</a:t>
            </a:r>
            <a:r>
              <a:rPr lang="en-AU" sz="2000" dirty="0"/>
              <a:t>), (</a:t>
            </a:r>
            <a:r>
              <a:rPr lang="en-AU" sz="2000" dirty="0" err="1"/>
              <a:t>s,v</a:t>
            </a:r>
            <a:r>
              <a:rPr lang="en-A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7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</TotalTime>
  <Words>2446</Words>
  <Application>Microsoft Office PowerPoint</Application>
  <PresentationFormat>On-screen Show (4:3)</PresentationFormat>
  <Paragraphs>564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Faculty of Information Technology,  Monash University</vt:lpstr>
      <vt:lpstr>FIT2004, S2/2016</vt:lpstr>
      <vt:lpstr>Overview</vt:lpstr>
      <vt:lpstr>Recommended reading</vt:lpstr>
      <vt:lpstr>Shortest path (negative weights)</vt:lpstr>
      <vt:lpstr>Shortest path (negative weights)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Algorithm: Correctness</vt:lpstr>
      <vt:lpstr>Bellman-Ford Algorithm: Negative Cycles</vt:lpstr>
      <vt:lpstr>All-Pairs Shortest Distances</vt:lpstr>
      <vt:lpstr>Floyd-Warshall Algorithm</vt:lpstr>
      <vt:lpstr>Floyd-Warshall Algorithm</vt:lpstr>
      <vt:lpstr>Floyd-Warshall Algorithm</vt:lpstr>
      <vt:lpstr>Floyd-Warshall Algorithm: Correctness</vt:lpstr>
      <vt:lpstr>Floyd-Warshall Algorithm: Negative Cycles</vt:lpstr>
      <vt:lpstr>Transitive Closure of a Graph</vt:lpstr>
      <vt:lpstr>Floyd-Warshall Algorithm for Transitive Closure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cse</cp:lastModifiedBy>
  <cp:revision>3219</cp:revision>
  <dcterms:created xsi:type="dcterms:W3CDTF">2006-08-16T00:00:00Z</dcterms:created>
  <dcterms:modified xsi:type="dcterms:W3CDTF">2016-09-23T13:30:51Z</dcterms:modified>
</cp:coreProperties>
</file>