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8"/>
  </p:notesMasterIdLst>
  <p:sldIdLst>
    <p:sldId id="256" r:id="rId2"/>
    <p:sldId id="291" r:id="rId3"/>
    <p:sldId id="257" r:id="rId4"/>
    <p:sldId id="292" r:id="rId5"/>
    <p:sldId id="322" r:id="rId6"/>
    <p:sldId id="293" r:id="rId7"/>
    <p:sldId id="348" r:id="rId8"/>
    <p:sldId id="349" r:id="rId9"/>
    <p:sldId id="350" r:id="rId10"/>
    <p:sldId id="296" r:id="rId11"/>
    <p:sldId id="297" r:id="rId12"/>
    <p:sldId id="344" r:id="rId13"/>
    <p:sldId id="317" r:id="rId14"/>
    <p:sldId id="318" r:id="rId15"/>
    <p:sldId id="319" r:id="rId16"/>
    <p:sldId id="324" r:id="rId17"/>
    <p:sldId id="325" r:id="rId18"/>
    <p:sldId id="326" r:id="rId19"/>
    <p:sldId id="327" r:id="rId20"/>
    <p:sldId id="351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40" r:id="rId29"/>
    <p:sldId id="341" r:id="rId30"/>
    <p:sldId id="342" r:id="rId31"/>
    <p:sldId id="343" r:id="rId32"/>
    <p:sldId id="345" r:id="rId33"/>
    <p:sldId id="346" r:id="rId34"/>
    <p:sldId id="347" r:id="rId35"/>
    <p:sldId id="310" r:id="rId36"/>
    <p:sldId id="352" r:id="rId37"/>
    <p:sldId id="323" r:id="rId38"/>
    <p:sldId id="258" r:id="rId39"/>
    <p:sldId id="259" r:id="rId40"/>
    <p:sldId id="260" r:id="rId41"/>
    <p:sldId id="261" r:id="rId42"/>
    <p:sldId id="264" r:id="rId43"/>
    <p:sldId id="266" r:id="rId44"/>
    <p:sldId id="265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314" r:id="rId53"/>
    <p:sldId id="353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fld>
            <a:endParaRPr lang="en-US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824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551FDDE1-8B72-4090-9181-0E5E68CB93F4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7481F4F4-2DC1-4A83-8F2D-0A88B114A49E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0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2963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329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54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.vle.monash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ash.edu/exams/changes/special-conside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" TargetMode="External"/><Relationship Id="rId2" Type="http://schemas.openxmlformats.org/officeDocument/2006/relationships/hyperlink" Target="http://www.codeforce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lW_M_HVQ8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gr/complexity/" TargetMode="External"/><Relationship Id="rId2" Type="http://schemas.openxmlformats.org/officeDocument/2006/relationships/hyperlink" Target="https://www.youtube.com/watch?v=V42FBiohc6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359760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FIT2004 Staff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A522F-D3D2-4C2C-98A9-DC3653FB62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BBBA5-FC6B-4FCE-9FA2-EB1D3243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2" y="1066800"/>
            <a:ext cx="7499379" cy="51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Course Material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Your main portal will be, as you already know, the unit's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Moodle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page: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http://moodle.vle.monash.edu/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Material available on Moodle will include: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Introductory Notes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Lecture slides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Additional references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Practical (Lab) sheets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Tutorial sheets</a:t>
            </a:r>
          </a:p>
          <a:p>
            <a:r>
              <a:rPr lang="en-AU" sz="2400" dirty="0">
                <a:solidFill>
                  <a:srgbClr val="800080"/>
                </a:solidFill>
                <a:latin typeface="txbtt"/>
              </a:rPr>
              <a:t>Remember(!)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subscribe to forums and set your e-mail forward</a:t>
            </a:r>
            <a:endParaRPr lang="en-AU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734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3B9F-9C8A-4F40-8B0A-6D57C7A4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Course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FDF77-BC20-4074-B040-C2020C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81809-12EB-443C-974B-8C5DA19E73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92500"/>
          </a:bodyPr>
          <a:lstStyle/>
          <a:p>
            <a:r>
              <a:rPr lang="en-AU" dirty="0"/>
              <a:t>Lecture 2hrs (Tuesday 14:00 to 16:00, CL_15Rnf/S6)</a:t>
            </a:r>
          </a:p>
          <a:p>
            <a:r>
              <a:rPr lang="en-AU" dirty="0"/>
              <a:t>Lab 3hrs (see allocate+)</a:t>
            </a:r>
          </a:p>
          <a:p>
            <a:pPr lvl="1"/>
            <a:r>
              <a:rPr lang="en-AU" dirty="0"/>
              <a:t>No lab in week 01</a:t>
            </a:r>
          </a:p>
          <a:p>
            <a:pPr lvl="1"/>
            <a:r>
              <a:rPr lang="en-AU" dirty="0"/>
              <a:t>Labs in weeks 3, 5, 7, 9, 11 are special </a:t>
            </a:r>
          </a:p>
          <a:p>
            <a:pPr lvl="2"/>
            <a:r>
              <a:rPr lang="en-AU" dirty="0"/>
              <a:t>First hour will be a tutorial</a:t>
            </a:r>
          </a:p>
          <a:p>
            <a:pPr lvl="2"/>
            <a:r>
              <a:rPr lang="en-AU" dirty="0"/>
              <a:t>The next 2 hours will be practical exercises</a:t>
            </a:r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r>
              <a:rPr lang="en-AU" sz="2000" b="1" u="sng" dirty="0"/>
              <a:t>Bad timetable???</a:t>
            </a:r>
            <a:r>
              <a:rPr lang="en-AU" sz="2000" dirty="0"/>
              <a:t> I tried my best to move lab classes around but timetabling is beyond my control!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1A712-2942-47F4-90CC-90E4DF99E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254377"/>
            <a:ext cx="2481072" cy="24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9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MARS: Monash Audience Response System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Visit http://mars.mu on your internet enabled device</a:t>
            </a: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Log in using your </a:t>
            </a:r>
            <a:r>
              <a:rPr lang="en-US" sz="2400" kern="0" dirty="0" err="1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Authcate</a:t>
            </a: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details (not required if you’re already logged in to Monash)</a:t>
            </a: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Touch the + symbol</a:t>
            </a: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Enter the code for your unit:  </a:t>
            </a:r>
            <a:r>
              <a:rPr lang="en-AU" dirty="0">
                <a:solidFill>
                  <a:srgbClr val="FF0000"/>
                </a:solidFill>
              </a:rPr>
              <a:t>JZYKR8</a:t>
            </a:r>
            <a:endParaRPr lang="en-AU" sz="2400" kern="0" dirty="0">
              <a:solidFill>
                <a:srgbClr val="FF0000"/>
              </a:solidFill>
              <a:latin typeface="Calibri"/>
              <a:sym typeface="Calibri"/>
            </a:endParaRP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Answer questions when they pop up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3741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MARS: Multiple Choice Questions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431800" lvl="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1 + 1 = ?</a:t>
            </a:r>
          </a:p>
          <a:p>
            <a:pPr marL="431800" lvl="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endParaRPr lang="en-US" sz="2400" kern="0" dirty="0">
              <a:solidFill>
                <a:srgbClr val="333333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889000" lvl="0" indent="-45720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lphaU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2</a:t>
            </a:r>
          </a:p>
          <a:p>
            <a:pPr marL="889000" lvl="0" indent="-45720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lphaU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10</a:t>
            </a:r>
          </a:p>
          <a:p>
            <a:pPr marL="889000" lvl="0" indent="-45720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lphaU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Not sure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Hint: </a:t>
            </a:r>
            <a:r>
              <a:rPr lang="en-AU" sz="2000" b="1" dirty="0">
                <a:highlight>
                  <a:srgbClr val="FFFFFF"/>
                </a:highlight>
                <a:latin typeface="Courier New"/>
              </a:rPr>
              <a:t>There are 10 types of people in this world. Those who understand Binary and those who don’t.</a:t>
            </a:r>
            <a:endParaRPr lang="en-AU" sz="2000" dirty="0"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B6699EE-1925-4FDE-9DF9-8ECAF5B8685F}"/>
              </a:ext>
            </a:extLst>
          </p:cNvPr>
          <p:cNvSpPr txBox="1">
            <a:spLocks/>
          </p:cNvSpPr>
          <p:nvPr/>
        </p:nvSpPr>
        <p:spPr>
          <a:xfrm>
            <a:off x="3352800" y="1737514"/>
            <a:ext cx="5334000" cy="23131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Visit http://mars.mu on your internet enabled device</a:t>
            </a: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Log in using your </a:t>
            </a:r>
            <a:r>
              <a:rPr lang="en-US" sz="1200" kern="0" dirty="0" err="1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Authcate</a:t>
            </a: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details (not required if you’re already logged in to Monash)</a:t>
            </a: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Touch the + symbol</a:t>
            </a: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Enter the code for your unit:  </a:t>
            </a:r>
            <a:r>
              <a:rPr lang="en-AU" sz="1200" dirty="0">
                <a:solidFill>
                  <a:srgbClr val="FF0000"/>
                </a:solidFill>
              </a:rPr>
              <a:t>JZYKR8</a:t>
            </a:r>
            <a:endParaRPr lang="en-AU" sz="1200" kern="0" dirty="0">
              <a:solidFill>
                <a:srgbClr val="FF0000"/>
              </a:solidFill>
              <a:latin typeface="Calibri"/>
              <a:sym typeface="Calibri"/>
            </a:endParaRP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Answer questions when they pop up</a:t>
            </a: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2392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MARS: Text-based questions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431800" lvl="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Where do you live? (write the name of the suburb)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0934FCB-567E-4B53-AB37-4BA862CD09AD}"/>
              </a:ext>
            </a:extLst>
          </p:cNvPr>
          <p:cNvSpPr txBox="1">
            <a:spLocks/>
          </p:cNvSpPr>
          <p:nvPr/>
        </p:nvSpPr>
        <p:spPr>
          <a:xfrm>
            <a:off x="1886712" y="2733675"/>
            <a:ext cx="5334000" cy="23131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Visit http://mars.mu on your internet enabled device</a:t>
            </a: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Log in using your </a:t>
            </a:r>
            <a:r>
              <a:rPr lang="en-US" sz="1200" kern="0" dirty="0" err="1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Authcate</a:t>
            </a: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details (not required if you’re already logged in to Monash)</a:t>
            </a: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Touch the + symbol</a:t>
            </a: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Enter the code for your unit:  </a:t>
            </a:r>
            <a:r>
              <a:rPr lang="en-AU" sz="1200" dirty="0">
                <a:solidFill>
                  <a:srgbClr val="FF0000"/>
                </a:solidFill>
              </a:rPr>
              <a:t>JZYKR8</a:t>
            </a:r>
            <a:endParaRPr lang="en-AU" sz="1200" kern="0" dirty="0">
              <a:solidFill>
                <a:srgbClr val="FF0000"/>
              </a:solidFill>
              <a:latin typeface="Calibri"/>
              <a:sym typeface="Calibri"/>
            </a:endParaRPr>
          </a:p>
          <a:p>
            <a:pPr marL="660400" indent="-2286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rabicPeriod"/>
            </a:pPr>
            <a:r>
              <a:rPr lang="en-US" sz="12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Answer questions when they pop up</a:t>
            </a: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62304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1F7D-4E12-48AF-841F-4EBCB9BD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Asking Questions During Lectures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6D9D2-7BE7-48BE-8181-F676C224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5" name="Shape 237">
            <a:extLst>
              <a:ext uri="{FF2B5EF4-FFF2-40B4-BE49-F238E27FC236}">
                <a16:creationId xmlns:a16="http://schemas.microsoft.com/office/drawing/2014/main" id="{A1161622-9A2E-4B60-88C3-6FC06E6EBC27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301752" y="1219200"/>
            <a:ext cx="8503920" cy="4879848"/>
          </a:xfrm>
          <a:prstGeom prst="rect">
            <a:avLst/>
          </a:prstGeom>
          <a:noFill/>
          <a:ln>
            <a:noFill/>
          </a:ln>
        </p:spPr>
        <p:txBody>
          <a:bodyPr lIns="130027" tIns="64996" rIns="130027" bIns="64996" anchor="t" anchorCtr="0">
            <a:noAutofit/>
          </a:bodyPr>
          <a:lstStyle/>
          <a:p>
            <a:pPr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way (preferred)</a:t>
            </a:r>
          </a:p>
          <a:p>
            <a:pPr marL="800076" lvl="1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it!</a:t>
            </a:r>
          </a:p>
          <a:p>
            <a:pPr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online</a:t>
            </a:r>
          </a:p>
          <a:p>
            <a:pPr marL="800076" lvl="1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my.monash.edu.au</a:t>
            </a:r>
          </a:p>
          <a:p>
            <a:pPr marL="800076" lvl="1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a link that I will show on slides</a:t>
            </a:r>
          </a:p>
          <a:p>
            <a:pPr marL="800076" lvl="1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questions</a:t>
            </a:r>
          </a:p>
          <a:p>
            <a:pPr marL="1257254" lvl="2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your question clearly</a:t>
            </a:r>
          </a:p>
          <a:p>
            <a:pPr marL="800076" lvl="1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And/or upvote/downvote already posted questions</a:t>
            </a:r>
          </a:p>
          <a:p>
            <a:pPr marL="800076" lvl="1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post question anonymously</a:t>
            </a:r>
          </a:p>
          <a:p>
            <a:pPr marL="800076" lvl="1" indent="-342900">
              <a:spcBef>
                <a:spcPts val="0"/>
              </a:spcBef>
              <a:buSzPct val="25000"/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misuse the system: We can look at the logs to identify users if required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5FC6E-D652-4D1C-A537-C99EC3B7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55426"/>
            <a:ext cx="2698749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F4B2-E0E4-4863-9B09-D4D68A47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877CF-57D3-4B25-B883-93464284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435FF-09DE-490A-9543-2A98A98463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err="1"/>
              <a:t>Prac</a:t>
            </a:r>
            <a:r>
              <a:rPr lang="en-AU" dirty="0"/>
              <a:t> assignments 1-4 (week 4, 6, 10 and 12)	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20%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/>
              <a:t>Mid-semester test (week 8)				</a:t>
            </a:r>
            <a:r>
              <a:rPr lang="en-AU" dirty="0">
                <a:solidFill>
                  <a:srgbClr val="FF0000"/>
                </a:solidFill>
              </a:rPr>
              <a:t>10%</a:t>
            </a:r>
          </a:p>
          <a:p>
            <a:r>
              <a:rPr lang="en-AU" dirty="0"/>
              <a:t>Lecture participation					 </a:t>
            </a:r>
            <a:r>
              <a:rPr lang="en-AU" dirty="0">
                <a:solidFill>
                  <a:srgbClr val="FF0000"/>
                </a:solidFill>
              </a:rPr>
              <a:t> 5%</a:t>
            </a:r>
          </a:p>
          <a:p>
            <a:r>
              <a:rPr lang="en-AU" dirty="0"/>
              <a:t>Tutorial and Lab participation			  </a:t>
            </a:r>
            <a:r>
              <a:rPr lang="en-AU" dirty="0">
                <a:solidFill>
                  <a:srgbClr val="FF0000"/>
                </a:solidFill>
              </a:rPr>
              <a:t>5%</a:t>
            </a:r>
          </a:p>
          <a:p>
            <a:r>
              <a:rPr lang="en-AU" dirty="0"/>
              <a:t>Final Exam	    		                     	  </a:t>
            </a:r>
            <a:r>
              <a:rPr lang="en-AU" dirty="0">
                <a:solidFill>
                  <a:srgbClr val="FF0000"/>
                </a:solidFill>
              </a:rPr>
              <a:t>60%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FBF7C-BDB5-4E93-8825-2E27BB50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873698"/>
            <a:ext cx="3905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C556-F9A1-4535-8783-83EDC706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Prac</a:t>
            </a:r>
            <a:r>
              <a:rPr lang="en-AU" dirty="0"/>
              <a:t> Assignments 1-4 (20%)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2B0E2-0DD6-4146-9CCD-4A2A1DD7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4CCAC-98BE-42D0-8E71-A3186F7592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Four practical assignments (each worth 5%)</a:t>
            </a:r>
          </a:p>
          <a:p>
            <a:pPr lvl="1"/>
            <a:r>
              <a:rPr lang="en-AU" dirty="0"/>
              <a:t>Due: Week 4, 6, 10, 12</a:t>
            </a:r>
          </a:p>
          <a:p>
            <a:r>
              <a:rPr lang="en-AU" dirty="0"/>
              <a:t>Interviewed and marked </a:t>
            </a:r>
            <a:r>
              <a:rPr lang="en-AU" b="1" u="sng" dirty="0"/>
              <a:t>during</a:t>
            </a:r>
            <a:r>
              <a:rPr lang="en-AU" dirty="0"/>
              <a:t> the lab (don’t miss it)</a:t>
            </a:r>
          </a:p>
          <a:p>
            <a:r>
              <a:rPr lang="en-AU" dirty="0"/>
              <a:t>Focus is on implementing algorithms satisfying complexity requirements</a:t>
            </a:r>
          </a:p>
          <a:p>
            <a:r>
              <a:rPr lang="en-AU" dirty="0"/>
              <a:t>Must be implemented in Python</a:t>
            </a:r>
          </a:p>
          <a:p>
            <a:r>
              <a:rPr lang="en-AU" dirty="0"/>
              <a:t>Start early!!!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40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FFA8-0106-4B35-910F-C7801271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Mid-Semester Test (10%)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61A33-3614-41A8-82EE-B04063BD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FBC45-72AA-41D1-9321-19C8457E3A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In week 8</a:t>
            </a:r>
          </a:p>
          <a:p>
            <a:pPr lvl="2"/>
            <a:r>
              <a:rPr lang="en-AU" dirty="0"/>
              <a:t>Monday, 11th September 2017, 18:00-19:00, </a:t>
            </a:r>
            <a:r>
              <a:rPr lang="en-AU" b="1" u="sng" dirty="0">
                <a:solidFill>
                  <a:srgbClr val="FF0000"/>
                </a:solidFill>
              </a:rPr>
              <a:t>OR</a:t>
            </a:r>
          </a:p>
          <a:p>
            <a:pPr lvl="2"/>
            <a:r>
              <a:rPr lang="en-AU" dirty="0"/>
              <a:t>Tuesday, 12th September 2017, 09:00-10:00</a:t>
            </a:r>
          </a:p>
          <a:p>
            <a:pPr lvl="2"/>
            <a:r>
              <a:rPr lang="en-AU" dirty="0"/>
              <a:t>Complete the Google Form to indicate your preferred time slot(s)</a:t>
            </a:r>
          </a:p>
          <a:p>
            <a:pPr lvl="3"/>
            <a:r>
              <a:rPr lang="en-AU" dirty="0"/>
              <a:t>https://goo.gl/forms/voaVbJh6iW4nPRhh2</a:t>
            </a:r>
          </a:p>
          <a:p>
            <a:r>
              <a:rPr lang="en-AU" dirty="0"/>
              <a:t>Covers the content taught in first 6 weeks</a:t>
            </a:r>
          </a:p>
          <a:p>
            <a:r>
              <a:rPr lang="en-AU" dirty="0"/>
              <a:t>Duration 40-50 minutes</a:t>
            </a:r>
          </a:p>
          <a:p>
            <a:r>
              <a:rPr lang="en-AU" dirty="0"/>
              <a:t>Style similar to final exam</a:t>
            </a:r>
          </a:p>
          <a:p>
            <a:endParaRPr lang="en-AU" dirty="0"/>
          </a:p>
          <a:p>
            <a:pPr lvl="2"/>
            <a:endParaRPr lang="en-AU" b="1" u="sng" dirty="0">
              <a:solidFill>
                <a:srgbClr val="FF0000"/>
              </a:solidFill>
            </a:endParaRP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55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685800" y="2743200"/>
            <a:ext cx="7772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Week 1: Introduction and Abstract Data Types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DB88-37C0-4C0C-83D8-8C5D539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Lecture Participation (5%)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FCE89-18C9-4B85-96E5-5C34CB6E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D300F-36ED-4F6A-8FF1-1A20C4D7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188" y="987552"/>
            <a:ext cx="8503920" cy="4572000"/>
          </a:xfrm>
        </p:spPr>
        <p:txBody>
          <a:bodyPr/>
          <a:lstStyle/>
          <a:p>
            <a:r>
              <a:rPr lang="en-AU" dirty="0"/>
              <a:t>Starts from week 2</a:t>
            </a:r>
          </a:p>
          <a:p>
            <a:r>
              <a:rPr lang="en-AU" dirty="0"/>
              <a:t>Each lecture worth 0.5% </a:t>
            </a:r>
          </a:p>
          <a:p>
            <a:pPr lvl="1"/>
            <a:r>
              <a:rPr lang="en-AU" dirty="0"/>
              <a:t>We have 11 lectures (so total capped at 5%)</a:t>
            </a:r>
          </a:p>
          <a:p>
            <a:r>
              <a:rPr lang="en-AU" dirty="0"/>
              <a:t>Active participation is assessed using your responses to MARS questions</a:t>
            </a:r>
          </a:p>
          <a:p>
            <a:pPr lvl="1"/>
            <a:r>
              <a:rPr lang="en-AU" dirty="0"/>
              <a:t>You don’t have to give correct answers.</a:t>
            </a:r>
          </a:p>
          <a:p>
            <a:pPr lvl="1"/>
            <a:r>
              <a:rPr lang="en-AU" dirty="0"/>
              <a:t>As long as you attempt MARS questions in the lectures, you will be considered actively participating.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8D29C-9FAD-4487-AC55-36AD6CD9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95" y="4267200"/>
            <a:ext cx="2843213" cy="20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C0-AC51-4EFA-BE1B-3820F7FC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and Lab Participation (5%)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20CE6-F810-4F83-98E6-C771D8BF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D184-E376-48E2-BD52-ACCF56F291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987552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/>
              <a:t>We have 3 hrs weekly labs starting from week 2</a:t>
            </a:r>
          </a:p>
          <a:p>
            <a:r>
              <a:rPr lang="en-AU" sz="2000" dirty="0"/>
              <a:t>Labs in weeks 3, 5, 7, 9, 11 are special because</a:t>
            </a:r>
          </a:p>
          <a:p>
            <a:pPr lvl="1"/>
            <a:r>
              <a:rPr lang="en-AU" sz="2000" dirty="0"/>
              <a:t>First hour or so will be a tutorial</a:t>
            </a:r>
          </a:p>
          <a:p>
            <a:pPr lvl="1"/>
            <a:r>
              <a:rPr lang="en-AU" sz="2000" dirty="0"/>
              <a:t>The next 2 hours will be practical exercises</a:t>
            </a:r>
          </a:p>
          <a:p>
            <a:pPr lvl="1"/>
            <a:r>
              <a:rPr lang="en-AU" sz="2000" dirty="0"/>
              <a:t>Each special lab is worth 1% mark awarded based on</a:t>
            </a:r>
          </a:p>
          <a:p>
            <a:pPr lvl="2"/>
            <a:r>
              <a:rPr lang="en-AU" dirty="0"/>
              <a:t> 0.5% for active participation in tutorial</a:t>
            </a:r>
          </a:p>
          <a:p>
            <a:pPr lvl="3"/>
            <a:r>
              <a:rPr lang="en-AU" dirty="0"/>
              <a:t>Requires you to answer starred (*) questions in your </a:t>
            </a:r>
            <a:r>
              <a:rPr lang="en-AU" dirty="0" err="1"/>
              <a:t>Tute</a:t>
            </a:r>
            <a:r>
              <a:rPr lang="en-AU" dirty="0"/>
              <a:t> sheet before the class starts (give your tutors your solutions at the start of the class)</a:t>
            </a:r>
          </a:p>
          <a:p>
            <a:pPr lvl="3"/>
            <a:r>
              <a:rPr lang="en-AU" dirty="0"/>
              <a:t>Actively engaging in discussing the tutorials in-class</a:t>
            </a:r>
          </a:p>
          <a:p>
            <a:pPr lvl="2"/>
            <a:r>
              <a:rPr lang="en-AU" dirty="0"/>
              <a:t>0.5 % for active participation in completing practical exercises</a:t>
            </a:r>
          </a:p>
        </p:txBody>
      </p:sp>
    </p:spTree>
    <p:extLst>
      <p:ext uri="{BB962C8B-B14F-4D97-AF65-F5344CB8AC3E}">
        <p14:creationId xmlns:p14="http://schemas.microsoft.com/office/powerpoint/2010/main" val="8918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A588-7B4D-4EE2-BF1C-F3971AE4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Exam (60%)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54A02-BA08-4448-BB24-971FBF1B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CBD3-D200-434F-A560-DC979108F4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2 hours + 10 minutes reading time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815AB-4D98-49E8-876D-F9846CD4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8" y="2667000"/>
            <a:ext cx="337430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65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76200" y="1009090"/>
            <a:ext cx="8382000" cy="4800727"/>
          </a:xfrm>
          <a:prstGeom prst="rect">
            <a:avLst/>
          </a:prstGeom>
          <a:noFill/>
          <a:ln>
            <a:noFill/>
          </a:ln>
        </p:spPr>
        <p:txBody>
          <a:bodyPr vert="horz" lIns="91424" tIns="45703" rIns="35701" bIns="45703" anchor="t" anchorCtr="0">
            <a:noAutofit/>
          </a:bodyPr>
          <a:lstStyle/>
          <a:p>
            <a:pPr marL="364969" indent="-284605">
              <a:spcBef>
                <a:spcPts val="0"/>
              </a:spcBef>
              <a:buSzPct val="8000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pass this unit a student must obtain:</a:t>
            </a:r>
          </a:p>
          <a:p>
            <a:pPr marL="639533" lvl="1" indent="-237712">
              <a:spcBef>
                <a:spcPts val="55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4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40% or more in the unit’s final exam (i.e., 24 out of 60 marks), and</a:t>
            </a:r>
          </a:p>
          <a:p>
            <a:pPr marL="639533" lvl="1" indent="-237712">
              <a:spcBef>
                <a:spcPts val="55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4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40% or more in the unit's total non-examination assessment (i.e., 16 out of 40 marks), and</a:t>
            </a:r>
          </a:p>
          <a:p>
            <a:pPr marL="639533" lvl="1" indent="-237712">
              <a:spcBef>
                <a:spcPts val="55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4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overall unit mark of 50% or more</a:t>
            </a: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364969" indent="-284605">
              <a:spcBef>
                <a:spcPts val="598"/>
              </a:spcBef>
              <a:buSzPct val="8000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 student does not pass these hurdles then a mark of no greater than </a:t>
            </a:r>
            <a:r>
              <a:rPr lang="en-US" sz="24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49N</a:t>
            </a: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will be recorded for the unit.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8613800" y="6305476"/>
            <a:ext cx="456529" cy="476621"/>
          </a:xfrm>
          <a:prstGeom prst="rect">
            <a:avLst/>
          </a:prstGeom>
          <a:noFill/>
          <a:ln>
            <a:noFill/>
          </a:ln>
        </p:spPr>
        <p:txBody>
          <a:bodyPr lIns="91424" tIns="45703" rIns="91424" bIns="45703" anchor="b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195">
                <a:solidFill>
                  <a:srgbClr val="B5A7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SzPct val="25000"/>
              </a:pPr>
              <a:t>23</a:t>
            </a:fld>
            <a:endParaRPr lang="en-US" sz="1195">
              <a:solidFill>
                <a:srgbClr val="B5A7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6" name="Shape 396"/>
          <p:cNvGrpSpPr/>
          <p:nvPr/>
        </p:nvGrpSpPr>
        <p:grpSpPr>
          <a:xfrm>
            <a:off x="944930" y="4408629"/>
            <a:ext cx="6902648" cy="2210098"/>
            <a:chOff x="1343900" y="6270050"/>
            <a:chExt cx="9817100" cy="3143250"/>
          </a:xfrm>
        </p:grpSpPr>
        <p:pic>
          <p:nvPicPr>
            <p:cNvPr id="397" name="Shape 3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6000" y="6270050"/>
              <a:ext cx="5715000" cy="314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Shape 398"/>
            <p:cNvSpPr txBox="1"/>
            <p:nvPr/>
          </p:nvSpPr>
          <p:spPr>
            <a:xfrm>
              <a:off x="1343900" y="8174175"/>
              <a:ext cx="4226700" cy="595800"/>
            </a:xfrm>
            <a:prstGeom prst="rect">
              <a:avLst/>
            </a:prstGeom>
            <a:noFill/>
            <a:ln>
              <a:noFill/>
            </a:ln>
          </p:spPr>
          <p:txBody>
            <a:bodyPr lIns="64283" tIns="64283" rIns="64283" bIns="64283" anchor="t" anchorCtr="0">
              <a:noAutofit/>
            </a:bodyPr>
            <a:lstStyle/>
            <a:p>
              <a:r>
                <a:rPr lang="en-US" sz="1687" dirty="0"/>
                <a:t>don’t be that guy</a:t>
              </a:r>
            </a:p>
            <a:p>
              <a:endParaRPr sz="1687" dirty="0"/>
            </a:p>
          </p:txBody>
        </p:sp>
        <p:cxnSp>
          <p:nvCxnSpPr>
            <p:cNvPr id="399" name="Shape 399"/>
            <p:cNvCxnSpPr/>
            <p:nvPr/>
          </p:nvCxnSpPr>
          <p:spPr>
            <a:xfrm rot="10800000" flipH="1">
              <a:off x="3643750" y="7966425"/>
              <a:ext cx="3131100" cy="471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400" name="Shape 400"/>
          <p:cNvGrpSpPr/>
          <p:nvPr/>
        </p:nvGrpSpPr>
        <p:grpSpPr>
          <a:xfrm>
            <a:off x="935192" y="5975420"/>
            <a:ext cx="5689002" cy="576703"/>
            <a:chOff x="1330050" y="8498375"/>
            <a:chExt cx="8091025" cy="820200"/>
          </a:xfrm>
        </p:grpSpPr>
        <p:cxnSp>
          <p:nvCxnSpPr>
            <p:cNvPr id="401" name="Shape 401"/>
            <p:cNvCxnSpPr/>
            <p:nvPr/>
          </p:nvCxnSpPr>
          <p:spPr>
            <a:xfrm>
              <a:off x="3089575" y="8908475"/>
              <a:ext cx="6331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02" name="Shape 402"/>
            <p:cNvSpPr txBox="1"/>
            <p:nvPr/>
          </p:nvSpPr>
          <p:spPr>
            <a:xfrm>
              <a:off x="1330050" y="8498375"/>
              <a:ext cx="30000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lIns="64283" tIns="64283" rIns="64283" bIns="64283" anchor="ctr" anchorCtr="0">
              <a:noAutofit/>
            </a:bodyPr>
            <a:lstStyle/>
            <a:p>
              <a:r>
                <a:rPr lang="en-US" sz="1687">
                  <a:solidFill>
                    <a:schemeClr val="dk1"/>
                  </a:solidFill>
                </a:rPr>
                <a:t>(or that one)</a:t>
              </a:r>
            </a:p>
          </p:txBody>
        </p:sp>
      </p:grpSp>
      <p:cxnSp>
        <p:nvCxnSpPr>
          <p:cNvPr id="12" name="Shape 399"/>
          <p:cNvCxnSpPr>
            <a:cxnSpLocks/>
          </p:cNvCxnSpPr>
          <p:nvPr/>
        </p:nvCxnSpPr>
        <p:spPr>
          <a:xfrm flipV="1">
            <a:off x="2438400" y="4714876"/>
            <a:ext cx="1607500" cy="314324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EB53FE1-9B77-4F38-B5D3-C1CB5A91341D}"/>
              </a:ext>
            </a:extLst>
          </p:cNvPr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Hurdles</a:t>
            </a:r>
          </a:p>
        </p:txBody>
      </p:sp>
      <p:sp>
        <p:nvSpPr>
          <p:cNvPr id="14" name="Shape 398">
            <a:extLst>
              <a:ext uri="{FF2B5EF4-FFF2-40B4-BE49-F238E27FC236}">
                <a16:creationId xmlns:a16="http://schemas.microsoft.com/office/drawing/2014/main" id="{0C6A09B3-FFB1-4EF8-94D8-E9333ED3A983}"/>
              </a:ext>
            </a:extLst>
          </p:cNvPr>
          <p:cNvSpPr txBox="1"/>
          <p:nvPr/>
        </p:nvSpPr>
        <p:spPr>
          <a:xfrm>
            <a:off x="857321" y="4914547"/>
            <a:ext cx="2971898" cy="418922"/>
          </a:xfrm>
          <a:prstGeom prst="rect">
            <a:avLst/>
          </a:prstGeom>
          <a:noFill/>
          <a:ln>
            <a:noFill/>
          </a:ln>
        </p:spPr>
        <p:txBody>
          <a:bodyPr lIns="64283" tIns="64283" rIns="64283" bIns="64283" anchor="t" anchorCtr="0">
            <a:noAutofit/>
          </a:bodyPr>
          <a:lstStyle/>
          <a:p>
            <a:r>
              <a:rPr lang="en-US" sz="1687" dirty="0"/>
              <a:t>He is the worst of all</a:t>
            </a:r>
            <a:endParaRPr sz="1687" dirty="0"/>
          </a:p>
        </p:txBody>
      </p:sp>
    </p:spTree>
    <p:extLst>
      <p:ext uri="{BB962C8B-B14F-4D97-AF65-F5344CB8AC3E}">
        <p14:creationId xmlns:p14="http://schemas.microsoft.com/office/powerpoint/2010/main" val="203581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rIns="35717" anchor="b">
            <a:normAutofit/>
          </a:bodyPr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Submission of Assignments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804547" cy="5223867"/>
          </a:xfrm>
        </p:spPr>
        <p:txBody>
          <a:bodyPr vert="horz" rIns="35717">
            <a:normAutofit/>
          </a:bodyPr>
          <a:lstStyle/>
          <a:p>
            <a:pPr eaLnBrk="1" hangingPunct="1"/>
            <a:r>
              <a:rPr lang="en-US" sz="2531" dirty="0">
                <a:solidFill>
                  <a:srgbClr val="4D4D4D"/>
                </a:solidFill>
                <a:latin typeface="Arial Black" pitchFamily="34" charset="0"/>
                <a:sym typeface="Geneva" pitchFamily="-84" charset="0"/>
              </a:rPr>
              <a:t>Submission details will be specified on each assignment/laboratory sheet</a:t>
            </a:r>
          </a:p>
          <a:p>
            <a:pPr lvl="1" eaLnBrk="1" hangingPunct="1"/>
            <a:r>
              <a:rPr lang="en-US" sz="1969" dirty="0">
                <a:solidFill>
                  <a:srgbClr val="4D4D4D"/>
                </a:solidFill>
                <a:sym typeface="Geneva" pitchFamily="-84" charset="0"/>
              </a:rPr>
              <a:t>You will submit your assignments to Moodle.</a:t>
            </a:r>
          </a:p>
          <a:p>
            <a:pPr lvl="1" eaLnBrk="1" hangingPunct="1"/>
            <a:r>
              <a:rPr lang="en-US" sz="1969" dirty="0">
                <a:solidFill>
                  <a:srgbClr val="4D4D4D"/>
                </a:solidFill>
                <a:sym typeface="Geneva" pitchFamily="-84" charset="0"/>
              </a:rPr>
              <a:t>Whenever you submit an assignment you must complete an assignment submission form. </a:t>
            </a:r>
          </a:p>
          <a:p>
            <a:pPr lvl="1" eaLnBrk="1" hangingPunct="1"/>
            <a:r>
              <a:rPr lang="en-US" sz="1969" dirty="0">
                <a:solidFill>
                  <a:srgbClr val="4D4D4D"/>
                </a:solidFill>
                <a:sym typeface="Geneva" pitchFamily="-84" charset="0"/>
              </a:rPr>
              <a:t>Late submission will have 20% off the total assignment marks per day (including weekends).  </a:t>
            </a:r>
          </a:p>
          <a:p>
            <a:pPr lvl="1" eaLnBrk="1" hangingPunct="1"/>
            <a:r>
              <a:rPr lang="en-US" sz="1969" dirty="0">
                <a:solidFill>
                  <a:srgbClr val="4D4D4D"/>
                </a:solidFill>
                <a:sym typeface="Geneva" pitchFamily="-84" charset="0"/>
              </a:rPr>
              <a:t>Assignments submitted 5 days after the due date will normally not be accepted.</a:t>
            </a:r>
          </a:p>
          <a:p>
            <a:pPr eaLnBrk="1" hangingPunct="1"/>
            <a:r>
              <a:rPr lang="en-US" sz="2812" dirty="0">
                <a:solidFill>
                  <a:srgbClr val="4D4D4D"/>
                </a:solidFill>
                <a:latin typeface="Arial Black" pitchFamily="34" charset="0"/>
                <a:sym typeface="Geneva" pitchFamily="-84" charset="0"/>
              </a:rPr>
              <a:t> </a:t>
            </a:r>
            <a:r>
              <a:rPr lang="en-US" sz="2531" dirty="0">
                <a:solidFill>
                  <a:srgbClr val="4D4D4D"/>
                </a:solidFill>
                <a:latin typeface="Arial Black" pitchFamily="34" charset="0"/>
                <a:sym typeface="Geneva" pitchFamily="-84" charset="0"/>
              </a:rPr>
              <a:t>Extensions</a:t>
            </a:r>
          </a:p>
          <a:p>
            <a:pPr lvl="1" eaLnBrk="1" hangingPunct="1"/>
            <a:r>
              <a:rPr lang="en-US" sz="1969" dirty="0">
                <a:solidFill>
                  <a:srgbClr val="4D4D4D"/>
                </a:solidFill>
                <a:sym typeface="Geneva" pitchFamily="-84" charset="0"/>
              </a:rPr>
              <a:t>Not normally given.</a:t>
            </a:r>
          </a:p>
          <a:p>
            <a:pPr lvl="1" eaLnBrk="1" hangingPunct="1"/>
            <a:r>
              <a:rPr lang="en-US" sz="1969" dirty="0">
                <a:solidFill>
                  <a:srgbClr val="4D4D4D"/>
                </a:solidFill>
                <a:sym typeface="Geneva" pitchFamily="-84" charset="0"/>
              </a:rPr>
              <a:t>Genuine and compelling reasons only.</a:t>
            </a:r>
          </a:p>
          <a:p>
            <a:pPr lvl="1" eaLnBrk="1" hangingPunct="1"/>
            <a:r>
              <a:rPr lang="en-US" sz="1969" dirty="0">
                <a:solidFill>
                  <a:srgbClr val="4D4D4D"/>
                </a:solidFill>
                <a:sym typeface="Geneva" pitchFamily="-84" charset="0"/>
              </a:rPr>
              <a:t>Supporting documentations are needed BEFORE any consideration would be given.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522341" indent="-20090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803602" indent="-16072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125044" indent="-16072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1446484" indent="-16072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1767925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089366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241080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273224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8B9C7949-8BE1-419E-8360-82F3C02CE4E1}" type="slidenum">
              <a:rPr lang="en-US" sz="1195">
                <a:solidFill>
                  <a:srgbClr val="B5A788"/>
                </a:solidFill>
              </a:rPr>
              <a:pPr eaLnBrk="1" hangingPunct="1"/>
              <a:t>24</a:t>
            </a:fld>
            <a:endParaRPr lang="en-US" sz="1195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rIns="35717" anchor="b">
            <a:normAutofit/>
          </a:bodyPr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Cheating, Collusion, Plagiarism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489775" cy="4067473"/>
          </a:xfrm>
        </p:spPr>
        <p:txBody>
          <a:bodyPr vert="horz" rIns="35717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531" b="1" dirty="0">
                <a:sym typeface="Geneva" pitchFamily="-84" charset="0"/>
              </a:rPr>
              <a:t>Cheating:</a:t>
            </a:r>
            <a:r>
              <a:rPr lang="en-US" sz="2531" dirty="0">
                <a:solidFill>
                  <a:srgbClr val="4D4D4D"/>
                </a:solidFill>
                <a:sym typeface="Geneva" pitchFamily="-84" charset="0"/>
              </a:rPr>
              <a:t> Seeking to obtain an unfair advantage in an examination or in other written or practical work required to be submitted or completed for assessment.</a:t>
            </a:r>
          </a:p>
          <a:p>
            <a:pPr eaLnBrk="1" hangingPunct="1">
              <a:lnSpc>
                <a:spcPct val="80000"/>
              </a:lnSpc>
            </a:pPr>
            <a:r>
              <a:rPr lang="en-US" sz="2531" b="1" dirty="0">
                <a:sym typeface="Geneva" pitchFamily="-84" charset="0"/>
              </a:rPr>
              <a:t>Collusion:</a:t>
            </a:r>
            <a:r>
              <a:rPr lang="en-US" sz="2531" dirty="0">
                <a:solidFill>
                  <a:srgbClr val="4D4D4D"/>
                </a:solidFill>
                <a:sym typeface="Geneva" pitchFamily="-84" charset="0"/>
              </a:rPr>
              <a:t> </a:t>
            </a:r>
            <a:r>
              <a:rPr lang="en-US" sz="2531" dirty="0" err="1">
                <a:solidFill>
                  <a:srgbClr val="4D4D4D"/>
                </a:solidFill>
                <a:sym typeface="Geneva" pitchFamily="-84" charset="0"/>
              </a:rPr>
              <a:t>Unauthorised</a:t>
            </a:r>
            <a:r>
              <a:rPr lang="en-US" sz="2531" dirty="0">
                <a:solidFill>
                  <a:srgbClr val="4D4D4D"/>
                </a:solidFill>
                <a:sym typeface="Geneva" pitchFamily="-84" charset="0"/>
              </a:rPr>
              <a:t> collaboration on assessable work with another person or persons.</a:t>
            </a:r>
          </a:p>
          <a:p>
            <a:pPr eaLnBrk="1" hangingPunct="1">
              <a:lnSpc>
                <a:spcPct val="80000"/>
              </a:lnSpc>
            </a:pPr>
            <a:r>
              <a:rPr lang="en-US" sz="2531" b="1" dirty="0">
                <a:sym typeface="Geneva" pitchFamily="-84" charset="0"/>
              </a:rPr>
              <a:t>Plagiarism:</a:t>
            </a:r>
            <a:r>
              <a:rPr lang="en-US" sz="2531" dirty="0">
                <a:solidFill>
                  <a:srgbClr val="4D4D4D"/>
                </a:solidFill>
                <a:sym typeface="Geneva" pitchFamily="-84" charset="0"/>
              </a:rPr>
              <a:t> To take and use another person</a:t>
            </a:r>
            <a:r>
              <a:rPr lang="en-AU" sz="2531" dirty="0">
                <a:solidFill>
                  <a:srgbClr val="4D4D4D"/>
                </a:solidFill>
                <a:latin typeface="Arial" pitchFamily="34" charset="0"/>
                <a:ea typeface="MS Gothic" pitchFamily="49" charset="-128"/>
                <a:sym typeface="Geneva" pitchFamily="-84" charset="0"/>
              </a:rPr>
              <a:t>’</a:t>
            </a:r>
            <a:r>
              <a:rPr lang="en-US" altLang="ja-JP" sz="2531" dirty="0">
                <a:solidFill>
                  <a:srgbClr val="4D4D4D"/>
                </a:solidFill>
                <a:sym typeface="Geneva" pitchFamily="-84" charset="0"/>
              </a:rPr>
              <a:t>s ideas and or manner of expressing them and to pass them off as one</a:t>
            </a:r>
            <a:r>
              <a:rPr lang="en-AU" altLang="ja-JP" sz="2531" dirty="0">
                <a:solidFill>
                  <a:srgbClr val="4D4D4D"/>
                </a:solidFill>
                <a:latin typeface="Arial" pitchFamily="34" charset="0"/>
                <a:ea typeface="MS Gothic" pitchFamily="49" charset="-128"/>
                <a:sym typeface="Geneva" pitchFamily="-84" charset="0"/>
              </a:rPr>
              <a:t>’</a:t>
            </a:r>
            <a:r>
              <a:rPr lang="en-US" altLang="ja-JP" sz="2531" dirty="0">
                <a:solidFill>
                  <a:srgbClr val="4D4D4D"/>
                </a:solidFill>
                <a:sym typeface="Geneva" pitchFamily="-84" charset="0"/>
              </a:rPr>
              <a:t>s own by failing to give appropriate acknowledgement. This includes material from any source, staff, students or the Internet – published and un-published works.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522341" indent="-20090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803602" indent="-16072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125044" indent="-16072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1446484" indent="-160721" eaLnBrk="0" hangingPunct="0"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1767925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089366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241080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2732247" indent="-160721" algn="ctr" eaLnBrk="0" fontAlgn="base" hangingPunct="0">
              <a:spcBef>
                <a:spcPct val="0"/>
              </a:spcBef>
              <a:spcAft>
                <a:spcPct val="0"/>
              </a:spcAft>
              <a:defRPr sz="3023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71C28FAF-74CE-40EE-ACCB-877E4CA1BD1F}" type="slidenum">
              <a:rPr lang="en-US" sz="1195">
                <a:solidFill>
                  <a:srgbClr val="B5A788"/>
                </a:solidFill>
              </a:rPr>
              <a:pPr eaLnBrk="1" hangingPunct="1"/>
              <a:t>25</a:t>
            </a:fld>
            <a:endParaRPr lang="en-US" sz="1195">
              <a:solidFill>
                <a:srgbClr val="B5A788"/>
              </a:solidFill>
            </a:endParaRP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767953" y="6054328"/>
            <a:ext cx="8251031" cy="32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4290" tIns="32145" rIns="64290" bIns="32145">
            <a:spAutoFit/>
          </a:bodyPr>
          <a:lstStyle/>
          <a:p>
            <a:r>
              <a:rPr lang="en-US" sz="1687" b="1">
                <a:solidFill>
                  <a:srgbClr val="343434"/>
                </a:solidFill>
                <a:latin typeface="Arial" pitchFamily="34" charset="0"/>
                <a:sym typeface="Geneva" pitchFamily="-84" charset="0"/>
              </a:rPr>
              <a:t>http://infotech.monash.edu.au/resources/student/assignments/policies.html</a:t>
            </a:r>
            <a:endParaRPr lang="en-AU" sz="1687" b="1">
              <a:solidFill>
                <a:srgbClr val="343434"/>
              </a:solidFill>
              <a:latin typeface="Arial" pitchFamily="34" charset="0"/>
              <a:sym typeface="Genev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31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  <p:bldP spid="297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8613800" y="6305476"/>
            <a:ext cx="456469" cy="476719"/>
          </a:xfrm>
          <a:prstGeom prst="rect">
            <a:avLst/>
          </a:prstGeom>
          <a:noFill/>
          <a:ln>
            <a:noFill/>
          </a:ln>
        </p:spPr>
        <p:txBody>
          <a:bodyPr lIns="91424" tIns="45703" rIns="91424" bIns="45703" anchor="b" anchorCtr="0">
            <a:noAutofit/>
          </a:bodyPr>
          <a:lstStyle/>
          <a:p>
            <a:pPr algn="ctr" defTabSz="642915">
              <a:buSzPct val="25000"/>
              <a:defRPr/>
            </a:pPr>
            <a:fld id="{00000000-1234-1234-1234-123412341234}" type="slidenum">
              <a:rPr lang="en-US" sz="1195" kern="0">
                <a:solidFill>
                  <a:srgbClr val="B5A7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 defTabSz="642915">
                <a:buSzPct val="25000"/>
                <a:defRPr/>
              </a:pPr>
              <a:t>26</a:t>
            </a:fld>
            <a:endParaRPr lang="en-US" sz="1195" kern="0">
              <a:solidFill>
                <a:srgbClr val="B5A7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40582" y="1660922"/>
            <a:ext cx="8929687" cy="5184563"/>
            <a:chOff x="199940" y="2590800"/>
            <a:chExt cx="12699999" cy="7373600"/>
          </a:xfrm>
        </p:grpSpPr>
        <p:grpSp>
          <p:nvGrpSpPr>
            <p:cNvPr id="431" name="Shape 431"/>
            <p:cNvGrpSpPr/>
            <p:nvPr/>
          </p:nvGrpSpPr>
          <p:grpSpPr>
            <a:xfrm>
              <a:off x="199940" y="2590800"/>
              <a:ext cx="12699999" cy="6380880"/>
              <a:chOff x="199941" y="2590800"/>
              <a:chExt cx="12699999" cy="6380880"/>
            </a:xfrm>
          </p:grpSpPr>
          <p:pic>
            <p:nvPicPr>
              <p:cNvPr id="432" name="Shape 4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9941" y="3272963"/>
                <a:ext cx="12699999" cy="56987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3" name="Shape 433"/>
              <p:cNvSpPr txBox="1"/>
              <p:nvPr/>
            </p:nvSpPr>
            <p:spPr>
              <a:xfrm>
                <a:off x="2757025" y="2590800"/>
                <a:ext cx="7980300" cy="9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4283" tIns="64283" rIns="64283" bIns="64283" anchor="t" anchorCtr="0">
                <a:noAutofit/>
              </a:bodyPr>
              <a:lstStyle/>
              <a:p>
                <a:pPr defTabSz="642915">
                  <a:defRPr/>
                </a:pPr>
                <a:r>
                  <a:rPr lang="en-US" sz="2109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MOSS</a:t>
                </a:r>
              </a:p>
            </p:txBody>
          </p:sp>
        </p:grpSp>
        <p:sp>
          <p:nvSpPr>
            <p:cNvPr id="434" name="Shape 434"/>
            <p:cNvSpPr txBox="1"/>
            <p:nvPr/>
          </p:nvSpPr>
          <p:spPr>
            <a:xfrm>
              <a:off x="4682825" y="9645800"/>
              <a:ext cx="77448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lIns="64283" tIns="64283" rIns="64283" bIns="64283" anchor="ctr" anchorCtr="0">
              <a:noAutofit/>
            </a:bodyPr>
            <a:lstStyle/>
            <a:p>
              <a:pPr defTabSz="642915">
                <a:defRPr/>
              </a:pPr>
              <a:r>
                <a:rPr lang="en-US" sz="984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http://lightonphiri.org/wp-content/uploads/2015/09/moss_sample-initial_result-masked-021.png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010526E-9EB8-443E-A590-7CA3DFF2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Cheating, Collusion, Plagiarism</a:t>
            </a:r>
          </a:p>
        </p:txBody>
      </p:sp>
      <p:sp>
        <p:nvSpPr>
          <p:cNvPr id="9" name="Shape 433">
            <a:extLst>
              <a:ext uri="{FF2B5EF4-FFF2-40B4-BE49-F238E27FC236}">
                <a16:creationId xmlns:a16="http://schemas.microsoft.com/office/drawing/2014/main" id="{5917DCF9-9B72-421C-94B4-D3E859020A92}"/>
              </a:ext>
            </a:extLst>
          </p:cNvPr>
          <p:cNvSpPr txBox="1"/>
          <p:nvPr/>
        </p:nvSpPr>
        <p:spPr>
          <a:xfrm>
            <a:off x="2133600" y="1068083"/>
            <a:ext cx="5611149" cy="654539"/>
          </a:xfrm>
          <a:prstGeom prst="rect">
            <a:avLst/>
          </a:prstGeom>
          <a:noFill/>
          <a:ln>
            <a:noFill/>
          </a:ln>
        </p:spPr>
        <p:txBody>
          <a:bodyPr lIns="64283" tIns="64283" rIns="64283" bIns="64283" anchor="t" anchorCtr="0">
            <a:noAutofit/>
          </a:bodyPr>
          <a:lstStyle/>
          <a:p>
            <a:pPr defTabSz="642915">
              <a:defRPr/>
            </a:pPr>
            <a:r>
              <a:rPr lang="en-US" sz="2109" b="1" u="sng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“Helping” others is NOT OK!</a:t>
            </a:r>
          </a:p>
        </p:txBody>
      </p:sp>
    </p:spTree>
    <p:extLst>
      <p:ext uri="{BB962C8B-B14F-4D97-AF65-F5344CB8AC3E}">
        <p14:creationId xmlns:p14="http://schemas.microsoft.com/office/powerpoint/2010/main" val="28877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8613800" y="6305476"/>
            <a:ext cx="456469" cy="476719"/>
          </a:xfrm>
          <a:prstGeom prst="rect">
            <a:avLst/>
          </a:prstGeom>
          <a:noFill/>
          <a:ln>
            <a:noFill/>
          </a:ln>
        </p:spPr>
        <p:txBody>
          <a:bodyPr lIns="91424" tIns="45703" rIns="91424" bIns="45703" anchor="b" anchorCtr="0">
            <a:noAutofit/>
          </a:bodyPr>
          <a:lstStyle/>
          <a:p>
            <a:pPr algn="ctr" defTabSz="642915">
              <a:buSzPct val="25000"/>
              <a:defRPr/>
            </a:pPr>
            <a:fld id="{00000000-1234-1234-1234-123412341234}" type="slidenum">
              <a:rPr lang="en-US" sz="1195" kern="0">
                <a:solidFill>
                  <a:srgbClr val="B5A7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 defTabSz="642915">
                <a:buSzPct val="25000"/>
                <a:defRPr/>
              </a:pPr>
              <a:t>27</a:t>
            </a:fld>
            <a:endParaRPr lang="en-US" sz="1195" kern="0">
              <a:solidFill>
                <a:srgbClr val="B5A7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76" y="762407"/>
            <a:ext cx="6488060" cy="5333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893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Missed </a:t>
            </a:r>
            <a:r>
              <a:rPr lang="en-AU" dirty="0" err="1">
                <a:latin typeface="Arial Black" panose="020B0A04020102020204" pitchFamily="34" charset="0"/>
              </a:rPr>
              <a:t>Prac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032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If you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miss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 assessed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you will be marked as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ABSENT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unless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you do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Arrange to attend an alternative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the same week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with the approval of the Lecturer and Tutor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), AND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Email to your Lecturer </a:t>
            </a:r>
            <a:r>
              <a:rPr lang="en-AU" sz="2000" b="1" dirty="0">
                <a:solidFill>
                  <a:srgbClr val="FF0000"/>
                </a:solidFill>
                <a:latin typeface="CMSS10"/>
              </a:rPr>
              <a:t>and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Tutor, the following details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Name: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Student ID number: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Date of replacement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Time and Location of the regular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Time and Location of the replacement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:</a:t>
            </a:r>
          </a:p>
          <a:p>
            <a:pPr marL="0" indent="0">
              <a:buNone/>
            </a:pPr>
            <a:endParaRPr lang="en-AU" sz="25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/>
              <a:t>Your request for transfer will be turned down </a:t>
            </a:r>
          </a:p>
          <a:p>
            <a:r>
              <a:rPr lang="en-AU" sz="2000" dirty="0"/>
              <a:t>if their is </a:t>
            </a:r>
            <a:r>
              <a:rPr lang="en-AU" sz="2000" b="1" dirty="0">
                <a:solidFill>
                  <a:srgbClr val="FF0000"/>
                </a:solidFill>
              </a:rPr>
              <a:t>no compelling</a:t>
            </a:r>
            <a:r>
              <a:rPr lang="en-AU" sz="2000" dirty="0"/>
              <a:t> and </a:t>
            </a:r>
            <a:r>
              <a:rPr lang="en-AU" sz="2000" b="1" dirty="0">
                <a:solidFill>
                  <a:srgbClr val="FF0000"/>
                </a:solidFill>
              </a:rPr>
              <a:t>provable reason </a:t>
            </a:r>
            <a:r>
              <a:rPr lang="en-AU" sz="2000" dirty="0"/>
              <a:t>supporting it, or</a:t>
            </a:r>
          </a:p>
          <a:p>
            <a:r>
              <a:rPr lang="en-AU" sz="2000" dirty="0"/>
              <a:t>if the requested replacement </a:t>
            </a:r>
            <a:r>
              <a:rPr lang="en-AU" sz="2000" dirty="0" err="1"/>
              <a:t>Tute</a:t>
            </a:r>
            <a:r>
              <a:rPr lang="en-AU" sz="2000" dirty="0"/>
              <a:t>/</a:t>
            </a:r>
            <a:r>
              <a:rPr lang="en-AU" sz="2000" dirty="0" err="1"/>
              <a:t>Prac</a:t>
            </a:r>
            <a:r>
              <a:rPr lang="en-AU" sz="2000" dirty="0"/>
              <a:t> has </a:t>
            </a:r>
            <a:r>
              <a:rPr lang="en-AU" sz="2000" b="1" dirty="0">
                <a:solidFill>
                  <a:srgbClr val="FF0000"/>
                </a:solidFill>
              </a:rPr>
              <a:t>no extra seats</a:t>
            </a:r>
            <a:endParaRPr lang="en-AU" sz="2000" b="1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328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Missed </a:t>
            </a:r>
            <a:r>
              <a:rPr lang="en-AU" dirty="0" err="1">
                <a:latin typeface="Arial Black" panose="020B0A04020102020204" pitchFamily="34" charset="0"/>
              </a:rPr>
              <a:t>Prac</a:t>
            </a:r>
            <a:r>
              <a:rPr lang="en-AU" dirty="0">
                <a:latin typeface="Arial Black" panose="020B0A04020102020204" pitchFamily="34" charset="0"/>
              </a:rPr>
              <a:t> 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If you are unable to attend a replacement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due to an illness or emergency, then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Obtain supporting documentation (e.g., medical certificate)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Fill out a </a:t>
            </a:r>
            <a:r>
              <a:rPr lang="en-AU" sz="2000" dirty="0">
                <a:solidFill>
                  <a:srgbClr val="800080"/>
                </a:solidFill>
                <a:latin typeface="CMSS10"/>
              </a:rPr>
              <a:t>Special Consideration Form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email it to the head tutor &lt;ammar.sohail@monash.edu&gt;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Read Monash University's </a:t>
            </a:r>
            <a:r>
              <a:rPr lang="en-AU" sz="2000" dirty="0">
                <a:solidFill>
                  <a:srgbClr val="0000FF"/>
                </a:solidFill>
                <a:latin typeface="CMSS10"/>
                <a:hlinkClick r:id="rId2"/>
              </a:rPr>
              <a:t>[Special Consideration policy]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82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Part 1: Introduction to the unit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Part 2: Abstract Data Types (ADTs)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Student responsibilities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Responsibilities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Be regular to the weekly lecture.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Catch up missed lectures promptly through recordings on MULO.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Attendance to labs and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tutes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are important</a:t>
            </a:r>
            <a:endParaRPr lang="en-AU" sz="2000" dirty="0">
              <a:solidFill>
                <a:schemeClr val="tx2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Do not leave the assessed lab before your lab demonstrator has marked your assignment.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Prepare during self-study (nominally 8 hours/week -- more is better).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This subject is best understood practically. So, assimilating various concepts and practicing them (a lot!) is the key to success here.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Etiquette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No noise and distractions during the lectures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Turn your mobile devices to silent mode.</a:t>
            </a:r>
          </a:p>
        </p:txBody>
      </p:sp>
    </p:spTree>
    <p:extLst>
      <p:ext uri="{BB962C8B-B14F-4D97-AF65-F5344CB8AC3E}">
        <p14:creationId xmlns:p14="http://schemas.microsoft.com/office/powerpoint/2010/main" val="1110330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FIT2004: Programming Competition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Contest Format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Individual contest requiring you to write program to solve algorithmic problems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Two rounds. Tentative schedule: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</a:rPr>
              <a:t>Round 1: Week 4 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</a:rPr>
              <a:t>Round 2: Week 8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3-6 problems in each round; each round will accept submissions for 2-3 weeks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Solutions will be automatically marked by an online judging system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Your score is the number of problems you solve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Contestants will be ranked according to their scores, and ties will be broken based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penalty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(explained below)</a:t>
            </a:r>
            <a:endParaRPr lang="en-AU" sz="1500" b="1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Each incorrect submission carries a penalty. But the penalty is only applied if you finally solve the problem (e.g., say you solve problem #1 in 3 attempts and you have 3 failed attempts for problem #2 which you were unable to solve. Your score will be 1 and penalty will be 2 failed attempts on problem #1.)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Registration: to be open soon (keep an eye on Moodle)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Prizes: TBA  +  (Certificates for top-5 contestants)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Practice:  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2"/>
              </a:rPr>
              <a:t>www.codeforces.com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https://uva.onlinejudge.org/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149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8143874" cy="1143000"/>
          </a:xfrm>
        </p:spPr>
        <p:txBody>
          <a:bodyPr>
            <a:normAutofit/>
          </a:bodyPr>
          <a:lstStyle/>
          <a:p>
            <a:r>
              <a:rPr lang="en-AU" sz="3094" dirty="0">
                <a:latin typeface="Arial Black" panose="020B0A04020102020204" pitchFamily="34" charset="0"/>
              </a:rPr>
              <a:t>Anonymous Moodle Forum</a:t>
            </a:r>
            <a:endParaRPr lang="en-AU" sz="3094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21532" y="1232297"/>
            <a:ext cx="8112623" cy="3276600"/>
          </a:xfrm>
        </p:spPr>
        <p:txBody>
          <a:bodyPr>
            <a:noAutofit/>
          </a:bodyPr>
          <a:lstStyle/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The identity of a user is not visible to other users (including lectures)</a:t>
            </a:r>
          </a:p>
          <a:p>
            <a:pPr lvl="2"/>
            <a:r>
              <a:rPr lang="en-AU" sz="1156" dirty="0">
                <a:solidFill>
                  <a:srgbClr val="000000"/>
                </a:solidFill>
                <a:latin typeface="CMSS10"/>
              </a:rPr>
              <a:t>Note: In case of appropriate usage, lecturers can still identify users by looking at logs</a:t>
            </a:r>
          </a:p>
          <a:p>
            <a:pPr lvl="1"/>
            <a:r>
              <a:rPr lang="en-AU" sz="1578" dirty="0">
                <a:solidFill>
                  <a:srgbClr val="000000"/>
                </a:solidFill>
                <a:latin typeface="CMSS10"/>
              </a:rPr>
              <a:t>Rules (in addition to the rules for traditional non-anonymous forum)</a:t>
            </a:r>
          </a:p>
          <a:p>
            <a:pPr lvl="2"/>
            <a:r>
              <a:rPr lang="en-AU" sz="1156" dirty="0">
                <a:solidFill>
                  <a:srgbClr val="000000"/>
                </a:solidFill>
                <a:latin typeface="CMSS10"/>
              </a:rPr>
              <a:t>Do not post hints/solutions to the assignments and workshop questions until one week after the due date</a:t>
            </a:r>
          </a:p>
          <a:p>
            <a:pPr lvl="1"/>
            <a:r>
              <a:rPr lang="en-AU" sz="1578" dirty="0">
                <a:solidFill>
                  <a:srgbClr val="000000"/>
                </a:solidFill>
                <a:latin typeface="CMSS10"/>
              </a:rPr>
              <a:t>You can reveal your identity if you like </a:t>
            </a:r>
          </a:p>
          <a:p>
            <a:pPr lvl="2"/>
            <a:endParaRPr lang="en-AU" sz="1156" dirty="0">
              <a:solidFill>
                <a:srgbClr val="000000"/>
              </a:solidFill>
              <a:latin typeface="CMSS10"/>
            </a:endParaRPr>
          </a:p>
          <a:p>
            <a:pPr lvl="2"/>
            <a:endParaRPr lang="en-AU" sz="1156" dirty="0">
              <a:solidFill>
                <a:srgbClr val="000000"/>
              </a:solidFill>
              <a:latin typeface="CMSS10"/>
            </a:endParaRP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81" y="2870596"/>
            <a:ext cx="5245855" cy="28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F126-CC84-44F4-8837-A00D9936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Kahoot</a:t>
            </a:r>
            <a:r>
              <a:rPr lang="en-AU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22D3B-ECD0-46EE-8681-693B8B26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021F7-4370-4B2C-A53D-D7DFB4FD51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Let’s try </a:t>
            </a:r>
            <a:r>
              <a:rPr lang="en-AU" dirty="0" err="1"/>
              <a:t>Kahoot</a:t>
            </a:r>
            <a:r>
              <a:rPr lang="en-AU" dirty="0"/>
              <a:t>!</a:t>
            </a:r>
          </a:p>
          <a:p>
            <a:endParaRPr lang="en-AU" dirty="0"/>
          </a:p>
          <a:p>
            <a:r>
              <a:rPr lang="en-AU" dirty="0"/>
              <a:t>One </a:t>
            </a:r>
            <a:r>
              <a:rPr lang="en-AU" dirty="0" err="1"/>
              <a:t>Kahoot</a:t>
            </a:r>
            <a:r>
              <a:rPr lang="en-AU" dirty="0"/>
              <a:t> round during each lecture</a:t>
            </a:r>
          </a:p>
          <a:p>
            <a:pPr lvl="1"/>
            <a:r>
              <a:rPr lang="en-AU" dirty="0"/>
              <a:t>Will cover questions from previous week’s content</a:t>
            </a:r>
          </a:p>
          <a:p>
            <a:pPr lvl="1"/>
            <a:r>
              <a:rPr lang="en-AU" dirty="0"/>
              <a:t>Winner will get a chocolate </a:t>
            </a:r>
          </a:p>
          <a:p>
            <a:pPr lvl="2"/>
            <a:r>
              <a:rPr lang="en-AU" dirty="0"/>
              <a:t>or simply a “well done” if I forget to bring one :P</a:t>
            </a:r>
          </a:p>
        </p:txBody>
      </p:sp>
    </p:spTree>
    <p:extLst>
      <p:ext uri="{BB962C8B-B14F-4D97-AF65-F5344CB8AC3E}">
        <p14:creationId xmlns:p14="http://schemas.microsoft.com/office/powerpoint/2010/main" val="32431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Anonymous surveys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066800"/>
            <a:ext cx="8504238" cy="32766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Throughout the semester, I will send a few anonymous surveys to get your feedback on things that can be improved in this unit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Please do fill these surveys (will take &lt; 5 mins)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58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 break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4906967" cy="3276600"/>
          </a:xfrm>
        </p:spPr>
      </p:pic>
    </p:spTree>
    <p:extLst>
      <p:ext uri="{BB962C8B-B14F-4D97-AF65-F5344CB8AC3E}">
        <p14:creationId xmlns:p14="http://schemas.microsoft.com/office/powerpoint/2010/main" val="250749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Part 2: Abstract Data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Introduction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Lists </a:t>
            </a:r>
            <a:endParaRPr lang="en-AU" sz="2400" dirty="0">
              <a:solidFill>
                <a:srgbClr val="0000FF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(Binary) Trees</a:t>
            </a:r>
          </a:p>
        </p:txBody>
      </p:sp>
    </p:spTree>
    <p:extLst>
      <p:ext uri="{BB962C8B-B14F-4D97-AF65-F5344CB8AC3E}">
        <p14:creationId xmlns:p14="http://schemas.microsoft.com/office/powerpoint/2010/main" val="3214078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and Why ADTs?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An Abstract Data Type provides a mathematical model to define a data type and its possible values, operations and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behavior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.</a:t>
            </a: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Definition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Operations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Rules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Functions</a:t>
            </a:r>
            <a:endParaRPr lang="en-AU" sz="24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Advantages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It is much easier to reason formally about ADTs and abstract algorithms than about structures in algorithms in some specific language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Abstraction guarantees that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any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implementation of an ADT guarantees certain </a:t>
            </a:r>
            <a:r>
              <a:rPr lang="en-AU" sz="2000" b="1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properties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and </a:t>
            </a:r>
            <a:r>
              <a:rPr lang="en-AU" sz="2000" b="1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abilities</a:t>
            </a:r>
          </a:p>
          <a:p>
            <a:pPr marL="0" indent="0">
              <a:buNone/>
            </a:pP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106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Definition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TYPES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type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16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6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</a:t>
            </a:r>
            <a:r>
              <a:rPr lang="en-AU" sz="16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</a:p>
          <a:p>
            <a:pPr marL="514350" indent="-514350">
              <a:buFont typeface="+mj-lt"/>
              <a:buAutoNum type="arabicPeriod"/>
            </a:pPr>
            <a:endParaRPr lang="en-AU" sz="1600" b="1" dirty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latin typeface="CMSS10"/>
              </a:rPr>
              <a:t>In plain English: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elements of type </a:t>
            </a:r>
            <a:r>
              <a:rPr lang="en-AU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(</a:t>
            </a:r>
            <a:r>
              <a:rPr lang="en-AU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either empty (</a:t>
            </a:r>
            <a:r>
              <a:rPr lang="en-AU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(</a:t>
            </a:r>
            <a:r>
              <a:rPr lang="en-AU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constructed (</a:t>
            </a:r>
            <a:r>
              <a:rPr lang="en-AU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using an element of type </a:t>
            </a:r>
            <a:r>
              <a:rPr lang="en-AU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AU" sz="2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list.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692" y="35052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108" y="34538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35052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is</a:t>
            </a:r>
          </a:p>
          <a:p>
            <a:endParaRPr lang="en-AU" sz="2400" dirty="0"/>
          </a:p>
          <a:p>
            <a:r>
              <a:rPr lang="en-AU" sz="2400" dirty="0"/>
              <a:t>or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800" y="42672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4343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3593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1400" y="42672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is</a:t>
            </a:r>
          </a:p>
          <a:p>
            <a:endParaRPr lang="en-AU" sz="2400" dirty="0"/>
          </a:p>
          <a:p>
            <a:r>
              <a:rPr lang="en-AU" sz="2400" dirty="0"/>
              <a:t>or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24818" y="50292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5218" y="5105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4343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18630" y="4343400"/>
            <a:ext cx="580030" cy="304800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8600" y="5105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51054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is </a:t>
            </a:r>
          </a:p>
          <a:p>
            <a:endParaRPr lang="en-AU" sz="2400" dirty="0"/>
          </a:p>
          <a:p>
            <a:r>
              <a:rPr lang="en-AU" sz="2400" dirty="0"/>
              <a:t>or …    </a:t>
            </a:r>
          </a:p>
        </p:txBody>
      </p:sp>
    </p:spTree>
    <p:extLst>
      <p:ext uri="{BB962C8B-B14F-4D97-AF65-F5344CB8AC3E}">
        <p14:creationId xmlns:p14="http://schemas.microsoft.com/office/powerpoint/2010/main" val="14411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1" grpId="0" animBg="1"/>
      <p:bldP spid="22" grpId="0" animBg="1"/>
      <p:bldP spid="23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Operations </a:t>
            </a:r>
          </a:p>
          <a:p>
            <a:pPr marL="0" indent="457200">
              <a:buNone/>
            </a:pPr>
            <a:r>
              <a:rPr lang="en-A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: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-&gt;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boolean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;OR: </a:t>
            </a:r>
            <a:r>
              <a:rPr lang="en-AU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isEmpty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null etc.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4572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head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-&gt; e 		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;OR: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hd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first , etc.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4572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: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-&gt;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	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;OR: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rest , etc.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4572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: 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-&gt;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</a:t>
            </a:r>
            <a:endParaRPr lang="en-AU" sz="2000" b="1" dirty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b="1" dirty="0">
              <a:solidFill>
                <a:srgbClr val="0070C0"/>
              </a:solidFill>
              <a:latin typeface="CMSS1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24200" y="4483388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4600" y="4559588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44196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935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What’s this unit about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subject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about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problem-solving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with computers: algorithms and data structures.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subject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is not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(mainly) about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programming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 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subject just happens to use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Python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as the programming language in which lab work (etc.) is done. This subject is really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language agnostic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  <a:endParaRPr lang="en-AU" sz="1400" dirty="0">
              <a:solidFill>
                <a:srgbClr val="000000"/>
              </a:solidFill>
              <a:latin typeface="CMSY8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Algorithms in this courseware will be presented/describe in </a:t>
            </a:r>
            <a:r>
              <a:rPr lang="en-AU" sz="2400" dirty="0">
                <a:solidFill>
                  <a:srgbClr val="000000"/>
                </a:solidFill>
                <a:latin typeface="txtt"/>
              </a:rPr>
              <a:t>English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0000"/>
                </a:solidFill>
                <a:latin typeface="txtt"/>
              </a:rPr>
              <a:t>pseudo-code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0000"/>
                </a:solidFill>
                <a:latin typeface="txtt"/>
              </a:rPr>
              <a:t>procedural set of instructions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0000"/>
                </a:solidFill>
                <a:latin typeface="txtt"/>
              </a:rPr>
              <a:t>Python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or even other programming language(s), as convenient.</a:t>
            </a:r>
          </a:p>
        </p:txBody>
      </p:sp>
    </p:spTree>
    <p:extLst>
      <p:ext uri="{BB962C8B-B14F-4D97-AF65-F5344CB8AC3E}">
        <p14:creationId xmlns:p14="http://schemas.microsoft.com/office/powerpoint/2010/main" val="20262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Rules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dirty="0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RULES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true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false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error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error</a:t>
            </a:r>
          </a:p>
          <a:p>
            <a:pPr marL="0" indent="0">
              <a:buNone/>
            </a:pPr>
            <a:endParaRPr lang="en-AU" sz="2000" b="1" dirty="0">
              <a:solidFill>
                <a:srgbClr val="0070C0"/>
              </a:solidFill>
              <a:latin typeface="CMSS1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5117813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977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22823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43682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4DD768-D659-4C69-A1AA-67CEA2684B56}"/>
              </a:ext>
            </a:extLst>
          </p:cNvPr>
          <p:cNvSpPr txBox="1">
            <a:spLocks/>
          </p:cNvSpPr>
          <p:nvPr/>
        </p:nvSpPr>
        <p:spPr>
          <a:xfrm>
            <a:off x="4267200" y="3810000"/>
            <a:ext cx="4343400" cy="2438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Which of the following is incorrect?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true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false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(head(L2)) 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false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(tail(L2)) =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false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tail(L2)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</a:p>
          <a:p>
            <a:pPr marL="457200" indent="-457200">
              <a:buFont typeface="+mj-lt"/>
              <a:buAutoNum type="alphaUcPeriod"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280ED-14F0-4433-82F2-6AEFE2A93FC4}"/>
              </a:ext>
            </a:extLst>
          </p:cNvPr>
          <p:cNvSpPr/>
          <p:nvPr/>
        </p:nvSpPr>
        <p:spPr>
          <a:xfrm>
            <a:off x="2038350" y="50859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DD9A4-D3C5-47CA-A551-21A377057558}"/>
              </a:ext>
            </a:extLst>
          </p:cNvPr>
          <p:cNvSpPr txBox="1"/>
          <p:nvPr/>
        </p:nvSpPr>
        <p:spPr>
          <a:xfrm>
            <a:off x="6096000" y="2743201"/>
            <a:ext cx="2209800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rgbClr val="333333"/>
                </a:solidFill>
                <a:ea typeface="Arial"/>
                <a:cs typeface="Arial"/>
                <a:sym typeface="Arial"/>
              </a:rPr>
              <a:t>MARS feed:  </a:t>
            </a:r>
            <a:r>
              <a:rPr lang="en-AU" sz="1600" dirty="0">
                <a:solidFill>
                  <a:srgbClr val="FF0000"/>
                </a:solidFill>
              </a:rPr>
              <a:t>JZYKR8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943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3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33652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b="1" dirty="0">
              <a:solidFill>
                <a:srgbClr val="0070C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Observations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000" dirty="0">
                <a:solidFill>
                  <a:srgbClr val="FF0000"/>
                </a:solidFill>
                <a:latin typeface="txtt"/>
              </a:rPr>
              <a:t>length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function has been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recursively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defined here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there are (potentially)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infinitely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many lists, there are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only two cases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the </a:t>
            </a:r>
            <a:r>
              <a:rPr lang="en-AU" sz="2000" dirty="0">
                <a:solidFill>
                  <a:srgbClr val="FF0000"/>
                </a:solidFill>
                <a:latin typeface="txtt"/>
              </a:rPr>
              <a:t>length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function must consider.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Note,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most functions on lists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have the same general structure as </a:t>
            </a:r>
            <a:r>
              <a:rPr lang="en-AU" sz="2000" dirty="0">
                <a:solidFill>
                  <a:srgbClr val="FF0000"/>
                </a:solidFill>
                <a:latin typeface="txtt"/>
              </a:rPr>
              <a:t>length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 If one case is missing the function is probably </a:t>
            </a:r>
            <a:r>
              <a:rPr lang="en-AU" sz="1200" dirty="0">
                <a:solidFill>
                  <a:srgbClr val="FF0000"/>
                </a:solidFill>
                <a:latin typeface="CMSS8"/>
              </a:rPr>
              <a:t>INCOMPLETE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!</a:t>
            </a:r>
            <a:endParaRPr lang="en-AU" sz="2000" b="1" dirty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5473988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5550188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281" y="5410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281" y="4648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48006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343400" y="4800600"/>
            <a:ext cx="4267200" cy="2438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EXAMPLES: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length(L1) = 0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length(L2) = 1 + length(T)</a:t>
            </a:r>
            <a:endParaRPr lang="en-AU" sz="2000" b="1" dirty="0">
              <a:solidFill>
                <a:srgbClr val="0070C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6551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L1, L2 are two lists. h1 = head(L1). T1 = tail(L1).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281" y="33014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877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9281" y="33776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595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99438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49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43200" y="3429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45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2913" y="4343400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append(L1,L2)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16101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560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656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305539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610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706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30724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6" grpId="0"/>
      <p:bldP spid="17" grpId="0" animBg="1"/>
      <p:bldP spid="18" grpId="0" animBg="1"/>
      <p:bldP spid="19" grpId="0" animBg="1"/>
      <p:bldP spid="40" grpId="0" animBg="1"/>
      <p:bldP spid="42" grpId="0" animBg="1"/>
      <p:bldP spid="51" grpId="0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L1, L2 are two lists. h1 = head(L1). T1 = tail(L1).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711988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4788188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281" y="4648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281" y="3886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5518293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267200" y="3810000"/>
            <a:ext cx="4267200" cy="2438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EXAMPLES: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append(L3,L2) = L2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append(L1,L2) =  cons(h1,append(T1,L2))</a:t>
            </a:r>
            <a:endParaRPr lang="en-AU" sz="2000" b="1" dirty="0">
              <a:solidFill>
                <a:srgbClr val="0070C0"/>
              </a:solidFill>
              <a:latin typeface="CMSS1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410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27830" y="3949987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8230" y="4026187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235380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281" y="2362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47800" y="2489775"/>
            <a:ext cx="1905000" cy="368588"/>
            <a:chOff x="1447800" y="2489775"/>
            <a:chExt cx="1905000" cy="368588"/>
          </a:xfrm>
        </p:grpSpPr>
        <p:sp>
          <p:nvSpPr>
            <p:cNvPr id="9" name="Rectangle 8"/>
            <p:cNvSpPr/>
            <p:nvPr/>
          </p:nvSpPr>
          <p:spPr>
            <a:xfrm>
              <a:off x="1447800" y="24897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7719" y="24897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43200" y="24897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89281" y="24384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59519" y="2489775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99438" y="2489775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4919" y="2489775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4519" y="248977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2400" y="309937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3,append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9800" y="3404175"/>
            <a:ext cx="5578722" cy="1195340"/>
            <a:chOff x="2209800" y="3404175"/>
            <a:chExt cx="5578722" cy="1195340"/>
          </a:xfrm>
        </p:grpSpPr>
        <p:sp>
          <p:nvSpPr>
            <p:cNvPr id="52" name="Rectangle 51"/>
            <p:cNvSpPr/>
            <p:nvPr/>
          </p:nvSpPr>
          <p:spPr>
            <a:xfrm>
              <a:off x="22098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36906" y="3404175"/>
              <a:ext cx="5613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+(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8278" y="3568987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3759" y="3568987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92919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91043" y="3448481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,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7600" y="3424793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)</a:t>
              </a: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3869136" y="3381289"/>
              <a:ext cx="344750" cy="137742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ight Brace 31"/>
            <p:cNvSpPr/>
            <p:nvPr/>
          </p:nvSpPr>
          <p:spPr>
            <a:xfrm rot="5400000">
              <a:off x="6014929" y="2875645"/>
              <a:ext cx="390739" cy="25146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800" y="395300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h1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8789" y="419940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T1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60305" y="4166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L2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284" y="4476690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3,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4,append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tail(T1),L2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7375" y="578035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3,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4,append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98881" y="5963683"/>
            <a:ext cx="3764119" cy="368588"/>
            <a:chOff x="4998881" y="5963683"/>
            <a:chExt cx="3764119" cy="368588"/>
          </a:xfrm>
        </p:grpSpPr>
        <p:sp>
          <p:nvSpPr>
            <p:cNvPr id="64" name="Rectangle 63"/>
            <p:cNvSpPr/>
            <p:nvPr/>
          </p:nvSpPr>
          <p:spPr>
            <a:xfrm>
              <a:off x="4998881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388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484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8319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438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1534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8600" y="4876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30401" y="4724400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 + (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7320" y="4648200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4278" y="4745018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))</a:t>
            </a:r>
          </a:p>
        </p:txBody>
      </p:sp>
      <p:sp>
        <p:nvSpPr>
          <p:cNvPr id="44" name="Right Brace 43"/>
          <p:cNvSpPr/>
          <p:nvPr/>
        </p:nvSpPr>
        <p:spPr>
          <a:xfrm rot="5400000">
            <a:off x="3395119" y="4834480"/>
            <a:ext cx="344750" cy="10389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ight Brace 44"/>
          <p:cNvSpPr/>
          <p:nvPr/>
        </p:nvSpPr>
        <p:spPr>
          <a:xfrm rot="5400000">
            <a:off x="5511849" y="4119670"/>
            <a:ext cx="390739" cy="25146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304800" y="527323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h1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76600" y="48892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49919" y="4853111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89838" y="4853111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45319" y="4853111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354919" y="4853111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4200" y="547328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tail(T1)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57224" y="5572340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65982" y="4876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95400" y="5277284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head(T1)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5001" y="4768706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 + (</a:t>
            </a:r>
          </a:p>
        </p:txBody>
      </p:sp>
    </p:spTree>
    <p:extLst>
      <p:ext uri="{BB962C8B-B14F-4D97-AF65-F5344CB8AC3E}">
        <p14:creationId xmlns:p14="http://schemas.microsoft.com/office/powerpoint/2010/main" val="27780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7" grpId="0"/>
      <p:bldP spid="62" grpId="0"/>
      <p:bldP spid="38" grpId="0" animBg="1"/>
      <p:bldP spid="39" grpId="0"/>
      <p:bldP spid="41" grpId="0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4" grpId="0" animBg="1"/>
      <p:bldP spid="59" grpId="0"/>
      <p:bldP spid="60" grpId="0"/>
      <p:bldP spid="61" grpId="0" animBg="1"/>
      <p:bldP spid="70" grpId="0"/>
      <p:bldP spid="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Proofs with ADTs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Theorem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000" dirty="0">
                <a:solidFill>
                  <a:srgbClr val="FF0000"/>
                </a:solidFill>
                <a:latin typeface="CMSSBX10"/>
              </a:rPr>
              <a:t>append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operation is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associative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: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latin typeface="CMSS12"/>
              </a:rPr>
              <a:t>Prove it by induction. Do you remember proof by induction ???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9183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Revision: Proof by induction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2 steps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Prove the base case, e.g., for the first state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Assume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the proof holds for a state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k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. 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Show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that it also holds for the next state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k+1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Theorem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Let S(N) be the sum of the integers from 1 to 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Prove that S(N) = N(N+1)/2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2"/>
              </a:rPr>
              <a:t>Step 1: Base Case: N = 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S(1) = 1 and N(N+1)/2 is 1 for N=1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2"/>
              </a:rPr>
              <a:t>Step 2: Inductive step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Assume it holds for a positive integer 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S(k) = k(k+1)/2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S(k+1) = (k+1)(k+2)/2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continued on next slide…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latin typeface="CMSS12"/>
              </a:rPr>
              <a:t>	</a:t>
            </a: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48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Revision: Proof by induction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Theorem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Let S(N) be the sum of the integers from 1 to 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Prove that S(N) = N(N+1)/2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2"/>
              </a:rPr>
              <a:t>Step 2: Inductive step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Assume it holds for a positive integer 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S(k) = k(k+1)/2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S(k+1) = (k+1)(k+2)/2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1 + 2 + 3 + … + k+1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 + 2 + 3 + … + k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 k+1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k(k+1)/2  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  k+1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(k+1)(k+2)/2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  <a:latin typeface="CMSS12"/>
              </a:rPr>
              <a:t>For more details, watch it on Khan Academy </a:t>
            </a:r>
            <a:r>
              <a:rPr lang="en-AU" sz="2000" dirty="0">
                <a:solidFill>
                  <a:srgbClr val="0070C0"/>
                </a:solidFill>
                <a:latin typeface="CMSS12"/>
                <a:hlinkClick r:id="rId2"/>
              </a:rPr>
              <a:t>(click here)</a:t>
            </a:r>
            <a:r>
              <a:rPr lang="en-AU" sz="2000" dirty="0">
                <a:solidFill>
                  <a:srgbClr val="0070C0"/>
                </a:solidFill>
                <a:latin typeface="CMSS12"/>
              </a:rPr>
              <a:t> 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latin typeface="CMSS12"/>
              </a:rPr>
              <a:t>	</a:t>
            </a: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597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Proof: Append is associative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0392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Theorem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000" dirty="0">
                <a:solidFill>
                  <a:srgbClr val="FF0000"/>
                </a:solidFill>
                <a:latin typeface="CMSSBX10"/>
              </a:rPr>
              <a:t>append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operation is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associative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: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2"/>
              </a:rPr>
              <a:t>Step 1: Base Case  (L1 is nil)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2"/>
              </a:rPr>
              <a:t>Step 2: Inductive step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Suppose L1 is cons(h1,T1). Assume that the proof holds for the state T1, e.g.,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it holds for the next state where the next state is when the list L1 is cons(h1,T1)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continued on next slide … 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70C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343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758952"/>
          </a:xfrm>
        </p:spPr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Proof: Append is associative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0392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8000"/>
                </a:solidFill>
                <a:latin typeface="CMSS12"/>
              </a:rPr>
              <a:t>Theorem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2"/>
              </a:rPr>
              <a:t>Step 2: Inductive step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Assume that the proof holds for the state T1, e.g.,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it holds for the next state where the next state is when the list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L1 is cons(h1,T1)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T1,append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use the assumption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cons(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70C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9472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758952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Arial Black" panose="020B0A04020102020204" pitchFamily="34" charset="0"/>
              </a:rPr>
              <a:t>The Most </a:t>
            </a:r>
            <a:r>
              <a:rPr lang="en-AU" sz="2800" dirty="0">
                <a:latin typeface="Arial Black" panose="020B0A04020102020204" pitchFamily="34" charset="0"/>
              </a:rPr>
              <a:t>Important  Slide of the semester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Why you should take this unit very seriously?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subject is arguably the most important for computer and technology related careers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Big companies (e.g., Google, Microsoft, Facebook etc.) actively hunt for people good at algorithms and data structures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The things you learn will help you throughout your career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Expertise in algorithms and data structures is a must if you want to do research in computer science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This unit is </a:t>
            </a:r>
            <a:r>
              <a:rPr lang="en-AU" sz="2400" b="1" u="sng" dirty="0">
                <a:solidFill>
                  <a:srgbClr val="FF0000"/>
                </a:solidFill>
                <a:latin typeface="CMSS10"/>
              </a:rPr>
              <a:t>CHALLENGING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You have to be on top of it from week 1 – you cannot pass if you think I can cover up the material close to the assessment deadlines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Missing lectures, labs or tutorials will require double the efforts to recover</a:t>
            </a:r>
          </a:p>
          <a:p>
            <a:pPr marL="274320" lvl="1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Good News:</a:t>
            </a:r>
            <a:r>
              <a:rPr lang="en-AU" sz="1900" dirty="0">
                <a:solidFill>
                  <a:srgbClr val="FF0000"/>
                </a:solidFill>
                <a:latin typeface="CMSS10"/>
              </a:rPr>
              <a:t> </a:t>
            </a:r>
            <a:r>
              <a:rPr lang="en-AU" sz="1900" dirty="0">
                <a:solidFill>
                  <a:schemeClr val="tx1"/>
                </a:solidFill>
                <a:latin typeface="CMSS10"/>
              </a:rPr>
              <a:t> If you are willing to learn, you will learn a lot and enjoy this unit</a:t>
            </a:r>
          </a:p>
          <a:p>
            <a:pPr lvl="2"/>
            <a:r>
              <a:rPr lang="en-AU" sz="1700" dirty="0">
                <a:solidFill>
                  <a:schemeClr val="tx1"/>
                </a:solidFill>
                <a:latin typeface="CMSS10"/>
              </a:rPr>
              <a:t>FIT2004 Programming Competition: a fun way to learn</a:t>
            </a:r>
          </a:p>
          <a:p>
            <a:pPr lvl="2"/>
            <a:r>
              <a:rPr lang="en-AU" sz="1700" dirty="0" err="1">
                <a:latin typeface="CMSS10"/>
              </a:rPr>
              <a:t>Kahoot</a:t>
            </a:r>
            <a:r>
              <a:rPr lang="en-AU" sz="1700" dirty="0">
                <a:latin typeface="CMSS10"/>
              </a:rPr>
              <a:t> game in each lecture</a:t>
            </a:r>
          </a:p>
          <a:p>
            <a:pPr lvl="2"/>
            <a:r>
              <a:rPr lang="en-AU" sz="1700" dirty="0">
                <a:latin typeface="CMSS10"/>
              </a:rPr>
              <a:t>I am there to help!!!</a:t>
            </a:r>
          </a:p>
          <a:p>
            <a:pPr lvl="2"/>
            <a:endParaRPr lang="en-AU" sz="1700" dirty="0">
              <a:solidFill>
                <a:schemeClr val="tx1"/>
              </a:solidFill>
              <a:latin typeface="CMSS10"/>
            </a:endParaRPr>
          </a:p>
          <a:p>
            <a:pPr marL="274320" lvl="1" indent="0">
              <a:buNone/>
            </a:pPr>
            <a:endParaRPr lang="en-AU" sz="1900" dirty="0">
              <a:solidFill>
                <a:schemeClr val="tx1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1900" b="1" dirty="0">
                <a:solidFill>
                  <a:schemeClr val="tx1"/>
                </a:solidFill>
                <a:latin typeface="CMSS10"/>
              </a:rPr>
              <a:t>					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br>
              <a:rPr lang="en-AU" sz="19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0E31B-51D7-4041-8A86-DA100B8B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72" y="3534007"/>
            <a:ext cx="3276600" cy="28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merge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;produces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sorted list if L1&amp;L2 are sorted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when at least one list is null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 COMMENT: when L1 not null and L2 not null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else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;if head(L1) &gt;= head(L2)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281" y="50540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77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9281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L2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95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9438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49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51816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645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493" y="566362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merge(L1,L2)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9681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92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69119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342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3940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2048" y="33014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L1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0955" y="34095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0874" y="34095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36355" y="34095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5955" y="34095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493" y="4114800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reverse(L1)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10636" y="42228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50555" y="42228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036" y="42228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15636" y="4222893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375065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List ADT: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000" y="2362200"/>
            <a:ext cx="3223507" cy="584775"/>
            <a:chOff x="381000" y="2362200"/>
            <a:chExt cx="3223507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23622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L1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9907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9826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5307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4907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97543" y="5956012"/>
            <a:ext cx="2514600" cy="368588"/>
            <a:chOff x="2997543" y="5956012"/>
            <a:chExt cx="2514600" cy="368588"/>
          </a:xfrm>
        </p:grpSpPr>
        <p:sp>
          <p:nvSpPr>
            <p:cNvPr id="21" name="Rectangle 20"/>
            <p:cNvSpPr/>
            <p:nvPr/>
          </p:nvSpPr>
          <p:spPr>
            <a:xfrm>
              <a:off x="2997543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37462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943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02543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400" y="3099375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(T1),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(h1,nil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2992" y="3352800"/>
            <a:ext cx="3585562" cy="584775"/>
            <a:chOff x="2832992" y="3352800"/>
            <a:chExt cx="3585562" cy="584775"/>
          </a:xfrm>
        </p:grpSpPr>
        <p:sp>
          <p:nvSpPr>
            <p:cNvPr id="30" name="Rectangle 29"/>
            <p:cNvSpPr/>
            <p:nvPr/>
          </p:nvSpPr>
          <p:spPr>
            <a:xfrm>
              <a:off x="5199354" y="349149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32992" y="349948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88473" y="349948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98073" y="349948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08954" y="349149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30720" y="3352800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+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" y="4043529"/>
            <a:ext cx="7879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append(reverse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(tail(T1),cons(head(T1),nil))</a:t>
            </a:r>
          </a:p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(h1,nil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22068" y="4662845"/>
            <a:ext cx="5760932" cy="621091"/>
            <a:chOff x="1822068" y="4662845"/>
            <a:chExt cx="5760932" cy="621091"/>
          </a:xfrm>
        </p:grpSpPr>
        <p:sp>
          <p:nvSpPr>
            <p:cNvPr id="38" name="Rectangle 37"/>
            <p:cNvSpPr/>
            <p:nvPr/>
          </p:nvSpPr>
          <p:spPr>
            <a:xfrm>
              <a:off x="2375015" y="480725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4615" y="480725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90551" y="4699161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+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41069" y="480154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50669" y="4813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61354" y="480154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70954" y="480154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57800" y="4662845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) +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22068" y="4699161"/>
              <a:ext cx="457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((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48266" y="469344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) 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 flipH="1">
            <a:off x="3938210" y="5257800"/>
            <a:ext cx="31483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50000"/>
              </a:lnSpc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pPr lvl="0">
              <a:lnSpc>
                <a:spcPct val="50000"/>
              </a:lnSpc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pPr lvl="0">
              <a:lnSpc>
                <a:spcPct val="50000"/>
              </a:lnSpc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4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2C47-D80F-4EB7-BF5D-47CA140C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FF391-333C-4A13-9AF0-FD71A621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Lec-1: Introduction and Abstract Data Types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9A4E6-94B3-4B1A-8DE3-69DA5E5FF1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L1 = [1,7,9]</a:t>
            </a:r>
          </a:p>
          <a:p>
            <a:r>
              <a:rPr lang="en-AU" dirty="0"/>
              <a:t>L2 = [10,8]</a:t>
            </a:r>
          </a:p>
          <a:p>
            <a:r>
              <a:rPr lang="en-AU" dirty="0"/>
              <a:t>L3 = [4,5]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What will be the result of the following?  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 reverse(merge(L1,(append(L3,reverse(L2)))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[1,4,5,7,8,9,10]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[10,9,8,7,5,4,1]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[1,7,9,4,5,8,10]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[10,8,5,4,9,7,1]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/>
              <a:t>None of the above </a:t>
            </a:r>
          </a:p>
          <a:p>
            <a:pPr marL="514350" indent="-514350">
              <a:buFont typeface="+mj-lt"/>
              <a:buAutoNum type="alphaUcPeriod"/>
            </a:pPr>
            <a:endParaRPr lang="en-AU" dirty="0"/>
          </a:p>
          <a:p>
            <a:pPr marL="514350" indent="-514350">
              <a:buFont typeface="+mj-lt"/>
              <a:buAutoNum type="alphaUcPeriod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9BF8B-07A9-4581-BA6E-7D1E25F938BB}"/>
              </a:ext>
            </a:extLst>
          </p:cNvPr>
          <p:cNvSpPr txBox="1"/>
          <p:nvPr/>
        </p:nvSpPr>
        <p:spPr>
          <a:xfrm>
            <a:off x="5181600" y="1215248"/>
            <a:ext cx="2209800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rgbClr val="333333"/>
                </a:solidFill>
                <a:ea typeface="Arial"/>
                <a:cs typeface="Arial"/>
                <a:sym typeface="Arial"/>
              </a:rPr>
              <a:t>MARS feed:  </a:t>
            </a:r>
            <a:r>
              <a:rPr lang="en-AU" sz="1600" dirty="0">
                <a:solidFill>
                  <a:srgbClr val="FF0000"/>
                </a:solidFill>
              </a:rPr>
              <a:t>JZYKR8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733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Comments on recursion and iterations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Many of the operations on lists (and other recursive data types) are naturally expressed as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recursive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routines.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800080"/>
                </a:solidFill>
                <a:latin typeface="txbtt"/>
              </a:rPr>
              <a:t>Recursive routines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have fewer state variables than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iterative routines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are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frequently easier to prove correctness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 However recursion does require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system-stack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space to operate.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800080"/>
                </a:solidFill>
                <a:latin typeface="txbtt"/>
              </a:rPr>
              <a:t>Iterative versions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many routines, particularly for the simpler operations, are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straightforward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to implement so often preferred, but are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much harder to prove correctness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are not going to discuss merits and demerits of recursion now. Suffice it to say that recursion and iteration are both powerful and useful techniques.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9195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Implementing Lists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The most natural way to implement lists is by means of records/</a:t>
            </a:r>
            <a:r>
              <a:rPr lang="en-AU" sz="2000" dirty="0" err="1">
                <a:latin typeface="CMSS10"/>
              </a:rPr>
              <a:t>structs</a:t>
            </a:r>
            <a:r>
              <a:rPr lang="en-AU" sz="2000" dirty="0">
                <a:latin typeface="CMSS10"/>
              </a:rPr>
              <a:t> and pointers/links.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They can also be implemented using arrays.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You (might) have done this exercise in FIT1008.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In any case, we will implement this as an exercise, to warm up your programming abilities.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2436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The Abstract Data Type: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>
                <a:latin typeface="CMSS10"/>
              </a:rPr>
              <a:t>Trees are natural structures for representing certain kinds of hierarchical data.</a:t>
            </a:r>
          </a:p>
          <a:p>
            <a:r>
              <a:rPr lang="en-AU" sz="2000" dirty="0">
                <a:latin typeface="CMSS10"/>
              </a:rPr>
              <a:t>A (</a:t>
            </a:r>
            <a:r>
              <a:rPr lang="en-AU" sz="2000" dirty="0">
                <a:latin typeface="CMSSBX10"/>
              </a:rPr>
              <a:t>rooted</a:t>
            </a:r>
            <a:r>
              <a:rPr lang="en-AU" sz="2000" dirty="0">
                <a:latin typeface="CMSS10"/>
              </a:rPr>
              <a:t>) tree consists of a set of nodes (or </a:t>
            </a:r>
            <a:r>
              <a:rPr lang="en-AU" sz="2000" dirty="0">
                <a:latin typeface="CMSSI10"/>
              </a:rPr>
              <a:t>vertices</a:t>
            </a:r>
            <a:r>
              <a:rPr lang="en-AU" sz="2000" dirty="0">
                <a:latin typeface="CMSS10"/>
              </a:rPr>
              <a:t>) and a set of arcs (or </a:t>
            </a:r>
            <a:r>
              <a:rPr lang="en-AU" sz="2000" dirty="0">
                <a:latin typeface="CMSSI10"/>
              </a:rPr>
              <a:t>edges</a:t>
            </a:r>
            <a:r>
              <a:rPr lang="en-AU" sz="2000" dirty="0">
                <a:latin typeface="CMSS10"/>
              </a:rPr>
              <a:t>).</a:t>
            </a:r>
            <a:endParaRPr lang="en-AU" sz="1200" dirty="0">
              <a:latin typeface="CMSY8"/>
            </a:endParaRPr>
          </a:p>
          <a:p>
            <a:r>
              <a:rPr lang="en-AU" sz="2000" dirty="0">
                <a:latin typeface="CMSS10"/>
              </a:rPr>
              <a:t>Each arc </a:t>
            </a:r>
            <a:r>
              <a:rPr lang="en-AU" sz="2000" dirty="0">
                <a:latin typeface="CMSSBX10"/>
              </a:rPr>
              <a:t>links a parent node to one of its children</a:t>
            </a:r>
            <a:r>
              <a:rPr lang="en-AU" sz="2000" dirty="0">
                <a:latin typeface="CMSS10"/>
              </a:rPr>
              <a:t>.</a:t>
            </a:r>
          </a:p>
          <a:p>
            <a:r>
              <a:rPr lang="en-AU" sz="2000" dirty="0">
                <a:latin typeface="CMSS10"/>
              </a:rPr>
              <a:t>A special </a:t>
            </a:r>
            <a:r>
              <a:rPr lang="en-AU" sz="2000" dirty="0">
                <a:latin typeface="CMSSBX10"/>
              </a:rPr>
              <a:t>root </a:t>
            </a:r>
            <a:r>
              <a:rPr lang="en-AU" sz="2000" dirty="0">
                <a:latin typeface="CMSS10"/>
              </a:rPr>
              <a:t>node has no parent.</a:t>
            </a:r>
          </a:p>
          <a:p>
            <a:r>
              <a:rPr lang="en-AU" sz="2000" dirty="0">
                <a:latin typeface="CMSS10"/>
              </a:rPr>
              <a:t>Every other node has </a:t>
            </a:r>
            <a:r>
              <a:rPr lang="en-AU" sz="2000" dirty="0">
                <a:latin typeface="CMSSBX10"/>
              </a:rPr>
              <a:t>exactly one </a:t>
            </a:r>
            <a:r>
              <a:rPr lang="en-AU" sz="2000" dirty="0">
                <a:latin typeface="CMSS10"/>
              </a:rPr>
              <a:t>parent.</a:t>
            </a:r>
          </a:p>
          <a:p>
            <a:r>
              <a:rPr lang="en-AU" sz="2000" dirty="0">
                <a:latin typeface="CMSS10"/>
              </a:rPr>
              <a:t>It is possible to reach any node by following a unique path of arcs from the root.</a:t>
            </a:r>
          </a:p>
          <a:p>
            <a:r>
              <a:rPr lang="en-AU" sz="2000" dirty="0">
                <a:latin typeface="CMSS10"/>
              </a:rPr>
              <a:t>If arcs are considered bidirectional, there is a unique path between any two nodes.</a:t>
            </a:r>
          </a:p>
          <a:p>
            <a:r>
              <a:rPr lang="en-AU" sz="2000" dirty="0">
                <a:latin typeface="CMSS10"/>
              </a:rPr>
              <a:t>The simplest kind of tree is a binary tree where each parent has at most two children.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2929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ADT Trees: Definition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TYPES: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it-IT" sz="2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tree 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nilTree | </a:t>
            </a:r>
            <a:r>
              <a:rPr lang="it-IT" sz="2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fork 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tree e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tree e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767" y="230291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3976" y="2450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61046" y="2366701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236670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is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9869" y="3352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  or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1453" y="3352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7849" y="41148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4096603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13576" y="37213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51053" y="37213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923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ADT Trees: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boolean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leaf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: tree e -&gt;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boolean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it-IT" sz="2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tree 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tree e -&gt; tree 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left</a:t>
            </a:r>
            <a:r>
              <a:rPr lang="en-AU" sz="2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tree 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right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tree 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contents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e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1453" y="33528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0453" y="37213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51053" y="37213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2950853" y="41148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22976" y="44833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endCxn id="36" idx="0"/>
          </p:cNvCxnSpPr>
          <p:nvPr/>
        </p:nvCxnSpPr>
        <p:spPr>
          <a:xfrm>
            <a:off x="3560453" y="44833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4976077" y="41148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44833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85677" y="44833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2004277" y="48586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76400" y="52271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3877" y="52271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1143000" y="56024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90800" y="56024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7338" y="48745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86650" y="48745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80677" y="49074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16738" y="52759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0277" y="52759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352800" y="56512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56512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11510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ADT Trees: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height function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height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1+max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height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6400" y="5571402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height of the above tree?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4145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6045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5105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295085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62297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55" idx="0"/>
          </p:cNvCxnSpPr>
          <p:nvPr/>
        </p:nvCxnSpPr>
        <p:spPr>
          <a:xfrm>
            <a:off x="356045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497607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4820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8567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200427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67640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1387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>
            <a:off x="11430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908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0733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8665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8067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1673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9027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33528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672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64AE00-A84A-4D12-B122-68323A063755}"/>
              </a:ext>
            </a:extLst>
          </p:cNvPr>
          <p:cNvSpPr txBox="1"/>
          <p:nvPr/>
        </p:nvSpPr>
        <p:spPr>
          <a:xfrm>
            <a:off x="6396250" y="5992573"/>
            <a:ext cx="2209800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rgbClr val="333333"/>
                </a:solidFill>
                <a:ea typeface="Arial"/>
                <a:cs typeface="Arial"/>
                <a:sym typeface="Arial"/>
              </a:rPr>
              <a:t>MARS feed:  </a:t>
            </a:r>
            <a:r>
              <a:rPr lang="en-AU" sz="1600" dirty="0">
                <a:solidFill>
                  <a:srgbClr val="FF0000"/>
                </a:solidFill>
              </a:rPr>
              <a:t>JZYKR8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623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Overview of the content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The unit aims to cover</a:t>
            </a:r>
          </a:p>
          <a:p>
            <a:r>
              <a:rPr lang="en-AU" sz="1800" dirty="0">
                <a:solidFill>
                  <a:srgbClr val="00B0F0"/>
                </a:solidFill>
                <a:latin typeface="CMSS10"/>
              </a:rPr>
              <a:t>General problem-solving strategies and techniques, e.g.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Useful paradigms, e.g.</a:t>
            </a:r>
          </a:p>
          <a:p>
            <a:pPr lvl="2"/>
            <a:r>
              <a:rPr lang="en-AU" sz="1800" dirty="0">
                <a:latin typeface="CMSS10"/>
              </a:rPr>
              <a:t>dynamic programming,</a:t>
            </a:r>
          </a:p>
          <a:p>
            <a:pPr lvl="2"/>
            <a:r>
              <a:rPr lang="en-AU" sz="1800" dirty="0">
                <a:latin typeface="CMSS10"/>
              </a:rPr>
              <a:t>divide and conquer, etc.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Analysis of algorithms and data structures, e.g.</a:t>
            </a:r>
          </a:p>
          <a:p>
            <a:pPr lvl="2"/>
            <a:r>
              <a:rPr lang="en-AU" sz="1800" dirty="0">
                <a:latin typeface="CMSS10"/>
              </a:rPr>
              <a:t>abstract data types,</a:t>
            </a:r>
          </a:p>
          <a:p>
            <a:pPr lvl="2"/>
            <a:r>
              <a:rPr lang="en-AU" sz="1800" dirty="0">
                <a:latin typeface="CMSS10"/>
              </a:rPr>
              <a:t>program proof / correctness</a:t>
            </a:r>
          </a:p>
          <a:p>
            <a:pPr lvl="2"/>
            <a:r>
              <a:rPr lang="en-AU" sz="1800" dirty="0">
                <a:latin typeface="CMSS10"/>
              </a:rPr>
              <a:t>analysis and estimation of space and time complexity, etc.</a:t>
            </a:r>
          </a:p>
          <a:p>
            <a:r>
              <a:rPr lang="en-AU" sz="1800" dirty="0">
                <a:solidFill>
                  <a:srgbClr val="00B0F0"/>
                </a:solidFill>
                <a:latin typeface="CMSS10"/>
              </a:rPr>
              <a:t>A selection of important computational problems, e.g.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sorting,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retrieval/searching, etc.</a:t>
            </a:r>
          </a:p>
          <a:p>
            <a:r>
              <a:rPr lang="en-AU" sz="1800" dirty="0">
                <a:solidFill>
                  <a:srgbClr val="00B0F0"/>
                </a:solidFill>
                <a:latin typeface="CMSS10"/>
              </a:rPr>
              <a:t>A selection of important algorithms and data structures,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as a </a:t>
            </a:r>
            <a:r>
              <a:rPr lang="en-AU" sz="1800" dirty="0">
                <a:solidFill>
                  <a:schemeClr val="tx1"/>
                </a:solidFill>
                <a:latin typeface="CMSSBX10"/>
              </a:rPr>
              <a:t>tool kit 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for the working programmer,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as example solutions to problems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as examples of solved problems, to gain insight into concepts</a:t>
            </a:r>
          </a:p>
        </p:txBody>
      </p:sp>
    </p:spTree>
    <p:extLst>
      <p:ext uri="{BB962C8B-B14F-4D97-AF65-F5344CB8AC3E}">
        <p14:creationId xmlns:p14="http://schemas.microsoft.com/office/powerpoint/2010/main" val="1283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ADT Trees: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weight function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weight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1+weight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+weight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6400" y="5571402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weight of the above tree?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41453" y="27432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60453" y="31117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51053" y="31117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2950853" y="35052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622976" y="38737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55" idx="0"/>
          </p:cNvCxnSpPr>
          <p:nvPr/>
        </p:nvCxnSpPr>
        <p:spPr>
          <a:xfrm>
            <a:off x="3560453" y="38737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4976077" y="35052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48200" y="38737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85677" y="38737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2004277" y="42490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676400" y="46175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13877" y="46175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>
            <a:off x="1143000" y="49928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90800" y="49928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07338" y="42649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86650" y="42649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80677" y="42978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16738" y="46663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90277" y="46663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3352800" y="50416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67200" y="50416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9389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Recursive traversal of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>
                <a:latin typeface="CMSS10"/>
              </a:rPr>
              <a:t>There are three classic ways of recursively traversing a tree or of visiting every one of its nodes once.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In each of these, the left and right subtrees are visited recursively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The </a:t>
            </a:r>
            <a:r>
              <a:rPr lang="en-AU" sz="2000" b="1" dirty="0">
                <a:latin typeface="CMSSBX10"/>
              </a:rPr>
              <a:t>distinguishing feature</a:t>
            </a:r>
            <a:r>
              <a:rPr lang="en-AU" sz="2000" dirty="0">
                <a:latin typeface="CMSSBX10"/>
              </a:rPr>
              <a:t> </a:t>
            </a:r>
            <a:r>
              <a:rPr lang="en-AU" sz="2000" dirty="0">
                <a:latin typeface="CMSS10"/>
              </a:rPr>
              <a:t>is when the element in the root is visited or processed.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72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Arial Black" panose="020B0A04020102020204" pitchFamily="34" charset="0"/>
              </a:rPr>
              <a:t>Preorder</a:t>
            </a:r>
            <a:r>
              <a:rPr lang="en-AU" dirty="0">
                <a:latin typeface="Arial Black" panose="020B0A04020102020204" pitchFamily="34" charset="0"/>
              </a:rPr>
              <a:t> or prefix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a </a:t>
            </a:r>
            <a:r>
              <a:rPr lang="en-AU" sz="2000" dirty="0" err="1"/>
              <a:t>preorder</a:t>
            </a:r>
            <a:r>
              <a:rPr lang="en-AU" sz="2000" dirty="0"/>
              <a:t> or prefix traversal the root is visited first (pre) and then the left and right subtrees are traversed.</a:t>
            </a:r>
          </a:p>
          <a:p>
            <a:pPr marL="0" indent="0">
              <a:buNone/>
            </a:pP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781" y="3925431"/>
            <a:ext cx="3416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</a:t>
            </a:r>
            <a:r>
              <a:rPr lang="en-AU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23456</a:t>
            </a:r>
          </a:p>
          <a:p>
            <a:pPr marL="457200" indent="-457200">
              <a:spcBef>
                <a:spcPct val="20000"/>
              </a:spcBef>
              <a:buClr>
                <a:srgbClr val="7A7A7A"/>
              </a:buClr>
              <a:buSzPct val="85000"/>
              <a:buFontTx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54236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24356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None of the above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6060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7960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7020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47000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4212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607960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49522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6735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482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52342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9555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3302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66215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0995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648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0580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9982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3588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0942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87195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635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14556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Arial Black" panose="020B0A04020102020204" pitchFamily="34" charset="0"/>
              </a:rPr>
              <a:t>Inorder</a:t>
            </a:r>
            <a:r>
              <a:rPr lang="en-AU" dirty="0">
                <a:latin typeface="Arial Black" panose="020B0A04020102020204" pitchFamily="34" charset="0"/>
              </a:rPr>
              <a:t> or Infix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an </a:t>
            </a:r>
            <a:r>
              <a:rPr lang="en-AU" sz="2000" dirty="0" err="1"/>
              <a:t>inorder</a:t>
            </a:r>
            <a:r>
              <a:rPr lang="en-AU" sz="2000" dirty="0"/>
              <a:t> or infix traversal, the left sub-tree is traversed then the root is visited and then the right sub-tree</a:t>
            </a:r>
          </a:p>
          <a:p>
            <a:pPr marL="0" indent="0">
              <a:buNone/>
            </a:pP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(e),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781" y="3925431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</a:t>
            </a:r>
            <a:r>
              <a:rPr lang="en-AU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23456</a:t>
            </a:r>
          </a:p>
          <a:p>
            <a:pPr marL="457200" indent="-457200">
              <a:spcBef>
                <a:spcPct val="20000"/>
              </a:spcBef>
              <a:buClr>
                <a:srgbClr val="7A7A7A"/>
              </a:buClr>
              <a:buSzPct val="85000"/>
              <a:buFontTx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54236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24356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None of the above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5605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7505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6565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46545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3757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607505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49067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6280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027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51887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9100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2847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6576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054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193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0125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9527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3133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0487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8674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18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9288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Arial Black" panose="020B0A04020102020204" pitchFamily="34" charset="0"/>
              </a:rPr>
              <a:t>Postorder</a:t>
            </a:r>
            <a:r>
              <a:rPr lang="en-AU" dirty="0">
                <a:latin typeface="Arial Black" panose="020B0A04020102020204" pitchFamily="34" charset="0"/>
              </a:rPr>
              <a:t> or postfix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990600"/>
            <a:ext cx="91470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a </a:t>
            </a:r>
            <a:r>
              <a:rPr lang="en-AU" sz="2000" dirty="0" err="1"/>
              <a:t>postorder</a:t>
            </a:r>
            <a:r>
              <a:rPr lang="en-AU" sz="2000" dirty="0"/>
              <a:t> or postfix traversal, the left and right sub-trees are traversed then the root is visited</a:t>
            </a:r>
          </a:p>
          <a:p>
            <a:pPr marL="0" indent="0">
              <a:buNone/>
            </a:pP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(e)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781" y="3925431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</a:t>
            </a:r>
            <a:r>
              <a:rPr lang="en-AU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23456</a:t>
            </a:r>
          </a:p>
          <a:p>
            <a:pPr marL="457200" indent="-457200">
              <a:spcBef>
                <a:spcPct val="20000"/>
              </a:spcBef>
              <a:buClr>
                <a:srgbClr val="7A7A7A"/>
              </a:buClr>
              <a:buSzPct val="85000"/>
              <a:buFontTx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54236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24356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None of the above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5605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7505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6565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46545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3757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607505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49067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6280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027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51887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9100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2847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6576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054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193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0125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9527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3133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0487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8674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18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755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Breadth-first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990600"/>
            <a:ext cx="91470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a breadth-first traversal, root is visited then its children and then its grandchildren and so on. It is naturally an iterative traversal, hence, its recursive version is not given here.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6916" y="5410200"/>
            <a:ext cx="842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One possible breadth-first order of the tree is </a:t>
            </a: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5803" y="24384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74803" y="28069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5403" y="28069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165203" y="32004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37326" y="35689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5774803" y="35689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190427" y="32004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862550" y="35689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00027" y="35689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218627" y="39442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890750" y="43127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28227" y="43127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357350" y="46880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05150" y="46880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21688" y="39601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001000" y="39601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95027" y="39930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731088" y="43615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4627" y="43615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567150" y="4736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81550" y="4736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5089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Concluding Remarks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4612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Summary</a:t>
            </a:r>
          </a:p>
          <a:p>
            <a:r>
              <a:rPr lang="en-AU" sz="2000" dirty="0"/>
              <a:t>This unit demands your efforts from week 1</a:t>
            </a:r>
          </a:p>
          <a:p>
            <a:r>
              <a:rPr lang="en-AU" sz="2000" dirty="0"/>
              <a:t>ADTs provide flexibility and ease of proofs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Correctness, verification and analysis of algorithms</a:t>
            </a:r>
          </a:p>
          <a:p>
            <a:r>
              <a:rPr lang="en-AU" sz="2000" dirty="0"/>
              <a:t>Loop invariances, simple sorting and complexity issues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IMPORTANT: Preparation required </a:t>
            </a:r>
            <a:r>
              <a:rPr lang="en-AU" sz="2000" b="1" u="sng" dirty="0">
                <a:solidFill>
                  <a:srgbClr val="FF0000"/>
                </a:solidFill>
              </a:rPr>
              <a:t>before</a:t>
            </a:r>
            <a:r>
              <a:rPr lang="en-AU" sz="2000" b="1" dirty="0">
                <a:solidFill>
                  <a:srgbClr val="FF0000"/>
                </a:solidFill>
              </a:rPr>
              <a:t> the next lecture</a:t>
            </a:r>
          </a:p>
          <a:p>
            <a:r>
              <a:rPr lang="en-AU" sz="2000" dirty="0"/>
              <a:t>Revise computational complexity covered in earlier units (FIT1045, FIT1008). You may also want to watch  </a:t>
            </a:r>
            <a:r>
              <a:rPr lang="en-AU" sz="2000" dirty="0">
                <a:hlinkClick r:id="rId2"/>
              </a:rPr>
              <a:t>videos</a:t>
            </a:r>
            <a:r>
              <a:rPr lang="en-AU" sz="2000" dirty="0"/>
              <a:t> or read </a:t>
            </a:r>
            <a:r>
              <a:rPr lang="en-AU" sz="2000" dirty="0">
                <a:hlinkClick r:id="rId3"/>
              </a:rPr>
              <a:t>other online resources</a:t>
            </a:r>
            <a:endParaRPr lang="en-AU" sz="2000" dirty="0"/>
          </a:p>
          <a:p>
            <a:r>
              <a:rPr lang="en-AU" sz="2000" dirty="0"/>
              <a:t>Revise loop invariants, binary search, insertion sort, and selection sort</a:t>
            </a:r>
          </a:p>
          <a:p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Online reading and research material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>
            <a:normAutofit fontScale="70000" lnSpcReduction="2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This courseware is built directly on material developed during the previous avatar of FIT2004 (between 1999-2006, when it was called CSE2304). This following link contains a treasure trove of source material on this unit that we will rely on this semester: </a:t>
            </a:r>
            <a:r>
              <a:rPr lang="en-AU" sz="2400" dirty="0">
                <a:solidFill>
                  <a:srgbClr val="0000FF"/>
                </a:solidFill>
                <a:latin typeface="txtt"/>
              </a:rPr>
              <a:t>http://users.monash.edu/~lloyd/tilde/CSC2/CSE2304/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It is highly recommended that all students navigate through this online material, in addition to the lecture slides on Moodle.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Following this material, will widen the boundaries of your learning on this topic.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Especially, there are a number of </a:t>
            </a:r>
            <a:r>
              <a:rPr lang="en-AU" sz="2800" dirty="0" err="1">
                <a:solidFill>
                  <a:srgbClr val="000000"/>
                </a:solidFill>
                <a:latin typeface="CMSS10"/>
              </a:rPr>
              <a:t>Javascript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-based interactive research material explaining various Algorithms and Data Structures at this link</a:t>
            </a:r>
            <a:r>
              <a:rPr lang="en-AU" sz="2800">
                <a:solidFill>
                  <a:srgbClr val="000000"/>
                </a:solidFill>
                <a:latin typeface="CMSS10"/>
              </a:rPr>
              <a:t>: </a:t>
            </a:r>
            <a:r>
              <a:rPr lang="en-AU" sz="2400">
                <a:solidFill>
                  <a:srgbClr val="0000FF"/>
                </a:solidFill>
                <a:latin typeface="txtt"/>
              </a:rPr>
              <a:t>http://www.allisons.org/ll/AlgDS/</a:t>
            </a:r>
            <a:r>
              <a:rPr lang="en-AU" sz="2900">
                <a:solidFill>
                  <a:srgbClr val="000000"/>
                </a:solidFill>
                <a:latin typeface="CMSS10"/>
              </a:rPr>
              <a:t>.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They are fun and pretty insightful to play around with.</a:t>
            </a:r>
          </a:p>
        </p:txBody>
      </p:sp>
    </p:spTree>
    <p:extLst>
      <p:ext uri="{BB962C8B-B14F-4D97-AF65-F5344CB8AC3E}">
        <p14:creationId xmlns:p14="http://schemas.microsoft.com/office/powerpoint/2010/main" val="399625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Textbook reference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19200"/>
            <a:ext cx="73247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0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(Highly) recommended readings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This subject has immense practical value for your development into professional programmers, technicians, software engineers, computer scientists, etc. Therefore, you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should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read beyond what is prescribed for this unit.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Additional books you might want to refer to (from time-to-time, even beyond this unit):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Thomas H.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Charles E.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Leiserson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Ronald L.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Rivest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Cliord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Stein. </a:t>
            </a:r>
            <a:r>
              <a:rPr lang="en-AU" sz="2000" i="1" dirty="0">
                <a:solidFill>
                  <a:srgbClr val="0000FF"/>
                </a:solidFill>
                <a:latin typeface="CMSSI10"/>
              </a:rPr>
              <a:t>Introduction to Algorithms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.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3rd Edition. The MIT Press &amp; Mc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Graw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Hill.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Donald Knuth, </a:t>
            </a:r>
            <a:r>
              <a:rPr lang="en-AU" sz="2000" i="1" dirty="0">
                <a:solidFill>
                  <a:srgbClr val="0000FF"/>
                </a:solidFill>
                <a:latin typeface="CMSSI10"/>
              </a:rPr>
              <a:t>The Art of Computer Programming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Pearson. (Pretty expensive, but good-value-for-money for serious programmers; library has copies!)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3107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002060"/>
    </a:hlink>
    <a:folHlink>
      <a:srgbClr val="00B05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5259</Words>
  <Application>Microsoft Office PowerPoint</Application>
  <PresentationFormat>On-screen Show (4:3)</PresentationFormat>
  <Paragraphs>870</Paragraphs>
  <Slides>66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92" baseType="lpstr">
      <vt:lpstr>MS Gothic</vt:lpstr>
      <vt:lpstr>ＭＳ Ｐゴシック</vt:lpstr>
      <vt:lpstr>Arial</vt:lpstr>
      <vt:lpstr>Arial Black</vt:lpstr>
      <vt:lpstr>Cabin</vt:lpstr>
      <vt:lpstr>Calibri</vt:lpstr>
      <vt:lpstr>CG Times</vt:lpstr>
      <vt:lpstr>CMSS10</vt:lpstr>
      <vt:lpstr>CMSS12</vt:lpstr>
      <vt:lpstr>CMSS8</vt:lpstr>
      <vt:lpstr>CMSSBX10</vt:lpstr>
      <vt:lpstr>CMSSI10</vt:lpstr>
      <vt:lpstr>CMSY8</vt:lpstr>
      <vt:lpstr>Courier New</vt:lpstr>
      <vt:lpstr>Geneva</vt:lpstr>
      <vt:lpstr>Helvetica Neue</vt:lpstr>
      <vt:lpstr>Helvetica Neue Light</vt:lpstr>
      <vt:lpstr>Noto Sans Symbols</vt:lpstr>
      <vt:lpstr>Times New Roman</vt:lpstr>
      <vt:lpstr>txbtt</vt:lpstr>
      <vt:lpstr>txtt</vt:lpstr>
      <vt:lpstr>Verdana</vt:lpstr>
      <vt:lpstr>Wingdings</vt:lpstr>
      <vt:lpstr>Wingdings 2</vt:lpstr>
      <vt:lpstr>ヒラギノ角ゴ ProN W3</vt:lpstr>
      <vt:lpstr>Civic</vt:lpstr>
      <vt:lpstr>Faculty of Information Technology,  Monash University</vt:lpstr>
      <vt:lpstr>FIT2004: Algorithms and Data Structures</vt:lpstr>
      <vt:lpstr>Outline</vt:lpstr>
      <vt:lpstr>What’s this unit about</vt:lpstr>
      <vt:lpstr>The Most Important  Slide of the semester</vt:lpstr>
      <vt:lpstr>Overview of the content</vt:lpstr>
      <vt:lpstr>Online reading and research material</vt:lpstr>
      <vt:lpstr>Textbook reference</vt:lpstr>
      <vt:lpstr>(Highly) recommended readings</vt:lpstr>
      <vt:lpstr>FIT2004 Staff</vt:lpstr>
      <vt:lpstr>Course Material</vt:lpstr>
      <vt:lpstr>Course Structure</vt:lpstr>
      <vt:lpstr>MARS: Monash Audience Response System</vt:lpstr>
      <vt:lpstr>MARS: Multiple Choice Questions</vt:lpstr>
      <vt:lpstr>MARS: Text-based questions</vt:lpstr>
      <vt:lpstr>Asking Questions During Lectures</vt:lpstr>
      <vt:lpstr>Assessment Summary</vt:lpstr>
      <vt:lpstr>Prac Assignments 1-4 (20%)</vt:lpstr>
      <vt:lpstr>Mid-Semester Test (10%)</vt:lpstr>
      <vt:lpstr>Lecture Participation (5%)</vt:lpstr>
      <vt:lpstr>Tutorial and Lab Participation (5%)</vt:lpstr>
      <vt:lpstr>Final Exam (60%)</vt:lpstr>
      <vt:lpstr>PowerPoint Presentation</vt:lpstr>
      <vt:lpstr>Submission of Assignments</vt:lpstr>
      <vt:lpstr>Cheating, Collusion, Plagiarism </vt:lpstr>
      <vt:lpstr>Cheating, Collusion, Plagiarism</vt:lpstr>
      <vt:lpstr>PowerPoint Presentation</vt:lpstr>
      <vt:lpstr>Missed Prac</vt:lpstr>
      <vt:lpstr>Missed Prac </vt:lpstr>
      <vt:lpstr>Student responsibilities</vt:lpstr>
      <vt:lpstr>FIT2004: Programming Competition</vt:lpstr>
      <vt:lpstr>Anonymous Moodle Forum</vt:lpstr>
      <vt:lpstr>Kahoot!</vt:lpstr>
      <vt:lpstr>Anonymous surveys</vt:lpstr>
      <vt:lpstr>Short break</vt:lpstr>
      <vt:lpstr>Part 2: Abstract Data Types</vt:lpstr>
      <vt:lpstr>What and Why ADTs?</vt:lpstr>
      <vt:lpstr>List ADT: Definition</vt:lpstr>
      <vt:lpstr>List ADT: Operations</vt:lpstr>
      <vt:lpstr>List ADT: Rules</vt:lpstr>
      <vt:lpstr>List ADT: Functions</vt:lpstr>
      <vt:lpstr>List ADT: Functions</vt:lpstr>
      <vt:lpstr>List ADT: Functions</vt:lpstr>
      <vt:lpstr>List ADT: Functions</vt:lpstr>
      <vt:lpstr>Proofs with ADTs</vt:lpstr>
      <vt:lpstr>Revision: Proof by induction</vt:lpstr>
      <vt:lpstr>Revision: Proof by induction</vt:lpstr>
      <vt:lpstr>Proof: Append is associative</vt:lpstr>
      <vt:lpstr>Proof: Append is associative</vt:lpstr>
      <vt:lpstr>List ADT: Functions</vt:lpstr>
      <vt:lpstr>List ADT: Functions</vt:lpstr>
      <vt:lpstr>List ADT: Functions</vt:lpstr>
      <vt:lpstr>List functions</vt:lpstr>
      <vt:lpstr>Comments on recursion and iterations</vt:lpstr>
      <vt:lpstr>Implementing Lists</vt:lpstr>
      <vt:lpstr>The Abstract Data Type: Trees</vt:lpstr>
      <vt:lpstr>ADT Trees: Definition</vt:lpstr>
      <vt:lpstr>ADT Trees: Operations</vt:lpstr>
      <vt:lpstr>ADT Trees: Functions</vt:lpstr>
      <vt:lpstr>ADT Trees: Functions</vt:lpstr>
      <vt:lpstr>Recursive traversal of trees</vt:lpstr>
      <vt:lpstr>Preorder or prefix traversal</vt:lpstr>
      <vt:lpstr>Inorder or Infix traversal</vt:lpstr>
      <vt:lpstr>Postorder or postfix traversal</vt:lpstr>
      <vt:lpstr>Breadth-first traversal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628</cp:revision>
  <dcterms:created xsi:type="dcterms:W3CDTF">2006-08-16T00:00:00Z</dcterms:created>
  <dcterms:modified xsi:type="dcterms:W3CDTF">2017-07-28T02:08:08Z</dcterms:modified>
</cp:coreProperties>
</file>