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38"/>
  </p:notesMasterIdLst>
  <p:handoutMasterIdLst>
    <p:handoutMasterId r:id="rId39"/>
  </p:handoutMasterIdLst>
  <p:sldIdLst>
    <p:sldId id="304" r:id="rId2"/>
    <p:sldId id="291" r:id="rId3"/>
    <p:sldId id="370" r:id="rId4"/>
    <p:sldId id="377" r:id="rId5"/>
    <p:sldId id="364" r:id="rId6"/>
    <p:sldId id="365" r:id="rId7"/>
    <p:sldId id="366" r:id="rId8"/>
    <p:sldId id="367" r:id="rId9"/>
    <p:sldId id="368" r:id="rId10"/>
    <p:sldId id="369" r:id="rId11"/>
    <p:sldId id="378" r:id="rId12"/>
    <p:sldId id="257" r:id="rId13"/>
    <p:sldId id="344" r:id="rId14"/>
    <p:sldId id="343" r:id="rId15"/>
    <p:sldId id="345" r:id="rId16"/>
    <p:sldId id="346" r:id="rId17"/>
    <p:sldId id="379" r:id="rId18"/>
    <p:sldId id="348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80" r:id="rId29"/>
    <p:sldId id="359" r:id="rId30"/>
    <p:sldId id="360" r:id="rId31"/>
    <p:sldId id="371" r:id="rId32"/>
    <p:sldId id="372" r:id="rId33"/>
    <p:sldId id="373" r:id="rId34"/>
    <p:sldId id="374" r:id="rId35"/>
    <p:sldId id="375" r:id="rId36"/>
    <p:sldId id="37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9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6250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AD425-6894-4EF8-B96D-8217034873E8}" type="datetimeFigureOut">
              <a:rPr lang="en-AU" smtClean="0"/>
              <a:t>9/10/2017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14E48-29A2-40EB-B721-722384A10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526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9/10/2017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FIT2004: Lec-11: Topological Sort and Network Flow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FIT2004: Lec-11: Topological Sort and Network Flow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dmonds%E2%80%93Karp_algorithm" TargetMode="External"/><Relationship Id="rId2" Type="http://schemas.openxmlformats.org/officeDocument/2006/relationships/hyperlink" Target="https://en.wikipedia.org/wiki/Pseudo-polynomial_tim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Hasse_diagram_of_powerset_of_3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Kahn’s Algorithm: Complexity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Topological Sort and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40186"/>
            <a:ext cx="8763000" cy="3804287"/>
          </a:xfrm>
        </p:spPr>
        <p:txBody>
          <a:bodyPr>
            <a:noAutofit/>
          </a:bodyPr>
          <a:lstStyle/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initialize Sorted to be empty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Sorted will contain the topological sort</a:t>
            </a:r>
          </a:p>
          <a:p>
            <a:pPr marL="0" indent="0" defTabSz="360000">
              <a:buNone/>
            </a:pPr>
            <a:r>
              <a:rPr lang="en-AU" sz="1400" dirty="0">
                <a:highlight>
                  <a:srgbClr val="FFFFFF"/>
                </a:highlight>
                <a:latin typeface="Courier New"/>
              </a:rPr>
              <a:t>initialize an array </a:t>
            </a:r>
            <a:r>
              <a:rPr lang="en-AU" sz="1400" dirty="0" err="1">
                <a:highlight>
                  <a:srgbClr val="FFFFFF"/>
                </a:highlight>
                <a:latin typeface="Courier New"/>
              </a:rPr>
              <a:t>IncomingEdges</a:t>
            </a:r>
            <a:r>
              <a:rPr lang="en-AU" sz="1400" dirty="0">
                <a:highlight>
                  <a:srgbClr val="FFFFFF"/>
                </a:highlight>
                <a:latin typeface="Courier New"/>
              </a:rPr>
              <a:t>[] with all values initialized to 0</a:t>
            </a:r>
          </a:p>
          <a:p>
            <a:pPr marL="0" indent="0" defTabSz="360000">
              <a:buNone/>
            </a:pPr>
            <a:r>
              <a:rPr lang="en-AU" sz="1400" dirty="0">
                <a:highlight>
                  <a:srgbClr val="FFFFFF"/>
                </a:highlight>
                <a:latin typeface="Courier New"/>
              </a:rPr>
              <a:t>for each edge u </a:t>
            </a:r>
            <a:r>
              <a:rPr lang="en-AU" sz="1400" dirty="0">
                <a:highlight>
                  <a:srgbClr val="FFFFFF"/>
                </a:highlight>
                <a:latin typeface="Courier New"/>
                <a:sym typeface="Wingdings" panose="05000000000000000000" pitchFamily="2" charset="2"/>
              </a:rPr>
              <a:t> </a:t>
            </a:r>
            <a:r>
              <a:rPr lang="en-AU" sz="1400" dirty="0">
                <a:highlight>
                  <a:srgbClr val="FFFFFF"/>
                </a:highlight>
                <a:latin typeface="Courier New"/>
              </a:rPr>
              <a:t>v:</a:t>
            </a:r>
          </a:p>
          <a:p>
            <a:pPr marL="0" indent="0" defTabSz="360000">
              <a:buNone/>
            </a:pPr>
            <a:r>
              <a:rPr lang="en-AU" sz="1400" dirty="0"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dirty="0" err="1">
                <a:highlight>
                  <a:srgbClr val="FFFFFF"/>
                </a:highlight>
                <a:latin typeface="Courier New"/>
              </a:rPr>
              <a:t>IncomingEdge</a:t>
            </a:r>
            <a:r>
              <a:rPr lang="en-AU" sz="1400" dirty="0">
                <a:highlight>
                  <a:srgbClr val="FFFFFF"/>
                </a:highlight>
                <a:latin typeface="Courier New"/>
              </a:rPr>
              <a:t>[v] += 1</a:t>
            </a:r>
          </a:p>
          <a:p>
            <a:pPr marL="0" indent="0" defTabSz="360000">
              <a:buNone/>
            </a:pPr>
            <a:r>
              <a:rPr lang="en-AU" sz="1400" dirty="0">
                <a:highlight>
                  <a:srgbClr val="FFFFFF"/>
                </a:highlight>
                <a:latin typeface="Courier New"/>
              </a:rPr>
              <a:t>initialize a list L </a:t>
            </a:r>
            <a:r>
              <a:rPr lang="en-AU" sz="1400" b="1" dirty="0">
                <a:highlight>
                  <a:srgbClr val="FFFFFF"/>
                </a:highlight>
                <a:latin typeface="Courier New"/>
              </a:rPr>
              <a:t>with</a:t>
            </a:r>
            <a:r>
              <a:rPr lang="en-AU" sz="1400" dirty="0">
                <a:highlight>
                  <a:srgbClr val="FFFFFF"/>
                </a:highlight>
                <a:latin typeface="Courier New"/>
              </a:rPr>
              <a:t> vertices for which </a:t>
            </a:r>
            <a:r>
              <a:rPr lang="en-AU" sz="1400" dirty="0" err="1">
                <a:highlight>
                  <a:srgbClr val="FFFFFF"/>
                </a:highlight>
                <a:latin typeface="Courier New"/>
              </a:rPr>
              <a:t>IncomingEdges</a:t>
            </a:r>
            <a:r>
              <a:rPr lang="en-AU" sz="1400" dirty="0">
                <a:highlight>
                  <a:srgbClr val="FFFFFF"/>
                </a:highlight>
                <a:latin typeface="Courier New"/>
              </a:rPr>
              <a:t>[v] = 0</a:t>
            </a: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L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is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not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empty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remove </a:t>
            </a:r>
            <a:r>
              <a:rPr lang="en-AU" sz="14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any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vertex v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from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L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S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outgoing edge 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sym typeface="Wingdings" panose="05000000000000000000" pitchFamily="2" charset="2"/>
              </a:rPr>
              <a:t> 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 of 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remove edge 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sym typeface="Wingdings" panose="05000000000000000000" pitchFamily="2" charset="2"/>
              </a:rPr>
              <a:t> 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from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the graph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1400" dirty="0" err="1">
                <a:highlight>
                  <a:srgbClr val="FFFFFF"/>
                </a:highlight>
                <a:latin typeface="Courier New"/>
              </a:rPr>
              <a:t>IncomingEdges</a:t>
            </a:r>
            <a:r>
              <a:rPr lang="en-AU" sz="1400" dirty="0">
                <a:highlight>
                  <a:srgbClr val="FFFFFF"/>
                </a:highlight>
                <a:latin typeface="Courier New"/>
              </a:rPr>
              <a:t>[u] = </a:t>
            </a:r>
            <a:r>
              <a:rPr lang="en-AU" sz="1400" dirty="0" err="1">
                <a:highlight>
                  <a:srgbClr val="FFFFFF"/>
                </a:highlight>
                <a:latin typeface="Courier New"/>
              </a:rPr>
              <a:t>IncomingEdges</a:t>
            </a:r>
            <a:r>
              <a:rPr lang="en-AU" sz="1400" dirty="0">
                <a:highlight>
                  <a:srgbClr val="FFFFFF"/>
                </a:highlight>
                <a:latin typeface="Courier New"/>
              </a:rPr>
              <a:t>[u] - 1</a:t>
            </a:r>
          </a:p>
          <a:p>
            <a:pPr marL="0" indent="0" defTabSz="360000">
              <a:buNone/>
            </a:pPr>
            <a:r>
              <a:rPr lang="en-AU" sz="1400" dirty="0"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1400" b="1" dirty="0"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400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 err="1">
                <a:highlight>
                  <a:srgbClr val="FFFFFF"/>
                </a:highlight>
                <a:latin typeface="Courier New"/>
              </a:rPr>
              <a:t>IncomingEdges</a:t>
            </a:r>
            <a:r>
              <a:rPr lang="en-AU" sz="1400" dirty="0">
                <a:highlight>
                  <a:srgbClr val="FFFFFF"/>
                </a:highlight>
                <a:latin typeface="Courier New"/>
              </a:rPr>
              <a:t>[u] == 0</a:t>
            </a:r>
            <a:r>
              <a:rPr lang="en-AU" sz="1400" b="1" dirty="0">
                <a:highlight>
                  <a:srgbClr val="FFFFFF"/>
                </a:highlight>
                <a:latin typeface="Courier New"/>
              </a:rPr>
              <a:t>: </a:t>
            </a:r>
            <a:r>
              <a:rPr lang="en-AU" sz="14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# u has no incoming edge  </a:t>
            </a:r>
            <a:endParaRPr lang="en-AU" sz="1400" dirty="0">
              <a:solidFill>
                <a:srgbClr val="00B05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insert u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L</a:t>
            </a: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graph still has some edges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error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graph has a cycle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Sorted</a:t>
            </a:r>
          </a:p>
        </p:txBody>
      </p:sp>
      <p:sp>
        <p:nvSpPr>
          <p:cNvPr id="6" name="Oval 5"/>
          <p:cNvSpPr/>
          <p:nvPr/>
        </p:nvSpPr>
        <p:spPr>
          <a:xfrm>
            <a:off x="6329631" y="578595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1213" y="58599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6329631" y="44466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1200" y="452068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8409077" y="58182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0659" y="589228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8359954" y="44466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41536" y="45206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4881831" y="510098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73400" y="51694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stCxn id="14" idx="7"/>
            <a:endCxn id="8" idx="2"/>
          </p:cNvCxnSpPr>
          <p:nvPr/>
        </p:nvCxnSpPr>
        <p:spPr>
          <a:xfrm flipV="1">
            <a:off x="5314005" y="469983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2"/>
          </p:cNvCxnSpPr>
          <p:nvPr/>
        </p:nvCxnSpPr>
        <p:spPr>
          <a:xfrm>
            <a:off x="5311954" y="553881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12" idx="2"/>
          </p:cNvCxnSpPr>
          <p:nvPr/>
        </p:nvCxnSpPr>
        <p:spPr>
          <a:xfrm>
            <a:off x="6835954" y="469983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7"/>
            <a:endCxn id="12" idx="5"/>
          </p:cNvCxnSpPr>
          <p:nvPr/>
        </p:nvCxnSpPr>
        <p:spPr>
          <a:xfrm flipH="1" flipV="1">
            <a:off x="8792128" y="487885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</p:cNvCxnSpPr>
          <p:nvPr/>
        </p:nvCxnSpPr>
        <p:spPr>
          <a:xfrm flipV="1">
            <a:off x="6835954" y="485223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0" idx="2"/>
          </p:cNvCxnSpPr>
          <p:nvPr/>
        </p:nvCxnSpPr>
        <p:spPr>
          <a:xfrm flipV="1">
            <a:off x="6825150" y="607143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04800" y="1295400"/>
            <a:ext cx="7391400" cy="10668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990600" y="3657600"/>
            <a:ext cx="5592192" cy="533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ight Brace 4"/>
          <p:cNvSpPr/>
          <p:nvPr/>
        </p:nvSpPr>
        <p:spPr>
          <a:xfrm>
            <a:off x="7723094" y="1295400"/>
            <a:ext cx="426010" cy="10551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/>
          <p:cNvSpPr txBox="1"/>
          <p:nvPr/>
        </p:nvSpPr>
        <p:spPr>
          <a:xfrm>
            <a:off x="8057975" y="162709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O(E+V)</a:t>
            </a:r>
          </a:p>
        </p:txBody>
      </p:sp>
      <p:sp>
        <p:nvSpPr>
          <p:cNvPr id="44" name="Right Brace 43"/>
          <p:cNvSpPr/>
          <p:nvPr/>
        </p:nvSpPr>
        <p:spPr>
          <a:xfrm>
            <a:off x="7391400" y="2514600"/>
            <a:ext cx="426010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TextBox 44"/>
          <p:cNvSpPr txBox="1"/>
          <p:nvPr/>
        </p:nvSpPr>
        <p:spPr>
          <a:xfrm>
            <a:off x="7924800" y="32004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O(E+V)</a:t>
            </a:r>
          </a:p>
        </p:txBody>
      </p:sp>
      <p:sp>
        <p:nvSpPr>
          <p:cNvPr id="46" name="Content Placeholder 3"/>
          <p:cNvSpPr txBox="1">
            <a:spLocks/>
          </p:cNvSpPr>
          <p:nvPr/>
        </p:nvSpPr>
        <p:spPr>
          <a:xfrm>
            <a:off x="457200" y="5445674"/>
            <a:ext cx="4191000" cy="7022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 </a:t>
            </a:r>
            <a:r>
              <a:rPr lang="en-AU" sz="1800" dirty="0">
                <a:latin typeface="CMSS10"/>
              </a:rPr>
              <a:t>O(V+E)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Space Complexity: </a:t>
            </a:r>
            <a:r>
              <a:rPr lang="en-AU" sz="1800" dirty="0">
                <a:latin typeface="CMSS10"/>
              </a:rPr>
              <a:t>O(V+E)</a:t>
            </a:r>
            <a:r>
              <a:rPr lang="en-AU" sz="1800" dirty="0">
                <a:solidFill>
                  <a:srgbClr val="FF0000"/>
                </a:solidFill>
                <a:latin typeface="CMSS1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894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5" grpId="0" animBg="1"/>
      <p:bldP spid="28" grpId="0"/>
      <p:bldP spid="44" grpId="0" animBg="1"/>
      <p:bldP spid="45" grpId="0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Topological Sort and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6553200" cy="3962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Topological Sort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Maximum Flow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Ford-Fulkerson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Max-flow Min-cut Theorem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173244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Flow Networks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Topological Sort and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9144000" cy="4572000"/>
          </a:xfrm>
        </p:spPr>
        <p:txBody>
          <a:bodyPr>
            <a:noAutofit/>
          </a:bodyPr>
          <a:lstStyle/>
          <a:p>
            <a:r>
              <a:rPr lang="en-AU" sz="1800" dirty="0">
                <a:solidFill>
                  <a:srgbClr val="C00000"/>
                </a:solidFill>
              </a:rPr>
              <a:t>A flow network </a:t>
            </a:r>
            <a:r>
              <a:rPr lang="en-AU" sz="1800" dirty="0"/>
              <a:t>is a </a:t>
            </a:r>
            <a:r>
              <a:rPr lang="en-AU" sz="1800" dirty="0">
                <a:solidFill>
                  <a:srgbClr val="00B050"/>
                </a:solidFill>
              </a:rPr>
              <a:t>connected </a:t>
            </a:r>
            <a:r>
              <a:rPr lang="en-AU" sz="1800" dirty="0">
                <a:solidFill>
                  <a:srgbClr val="7030A0"/>
                </a:solidFill>
              </a:rPr>
              <a:t>directed</a:t>
            </a:r>
            <a:r>
              <a:rPr lang="en-AU" sz="1800" dirty="0"/>
              <a:t> graph where</a:t>
            </a:r>
          </a:p>
          <a:p>
            <a:pPr lvl="1"/>
            <a:r>
              <a:rPr lang="en-AU" sz="1800" dirty="0"/>
              <a:t>there is a single source vertex and a single sink/destination vertex;</a:t>
            </a:r>
          </a:p>
          <a:p>
            <a:pPr lvl="1"/>
            <a:r>
              <a:rPr lang="en-AU" sz="1800" dirty="0"/>
              <a:t>each edge has a stated (non-negative) capacity (usually integers) </a:t>
            </a:r>
          </a:p>
          <a:p>
            <a:pPr lvl="2"/>
            <a:r>
              <a:rPr lang="en-AU" sz="1600" dirty="0"/>
              <a:t> giving the maximum amount/rate of flow that edge can carry; </a:t>
            </a:r>
            <a:endParaRPr lang="en-AU" sz="1800" dirty="0">
              <a:solidFill>
                <a:srgbClr val="C00000"/>
              </a:solidFill>
            </a:endParaRPr>
          </a:p>
          <a:p>
            <a:r>
              <a:rPr lang="en-AU" sz="1800" dirty="0">
                <a:solidFill>
                  <a:srgbClr val="C00000"/>
                </a:solidFill>
              </a:rPr>
              <a:t>Flow networks </a:t>
            </a:r>
            <a:r>
              <a:rPr lang="en-AU" sz="1800" dirty="0"/>
              <a:t>model many real-world problems</a:t>
            </a:r>
          </a:p>
          <a:p>
            <a:pPr lvl="1"/>
            <a:r>
              <a:rPr lang="en-AU" sz="1800" dirty="0"/>
              <a:t>Water flowing through an assembly of pipes. </a:t>
            </a:r>
          </a:p>
          <a:p>
            <a:pPr lvl="1"/>
            <a:r>
              <a:rPr lang="en-AU" sz="1800" dirty="0"/>
              <a:t>Electric current flowing through electrical circuits.</a:t>
            </a:r>
          </a:p>
          <a:p>
            <a:pPr lvl="1"/>
            <a:r>
              <a:rPr lang="en-AU" sz="1800" dirty="0"/>
              <a:t>Information flowing through communication networks </a:t>
            </a:r>
          </a:p>
          <a:p>
            <a:pPr lvl="1"/>
            <a:r>
              <a:rPr lang="en-AU" sz="1800" dirty="0"/>
              <a:t>Can be applied to many scenarios (unrelated to physical flows). </a:t>
            </a:r>
          </a:p>
          <a:p>
            <a:pPr marL="0" indent="0">
              <a:buNone/>
            </a:pPr>
            <a:endParaRPr lang="en-AU" sz="1800" dirty="0">
              <a:latin typeface="CMSS1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385646-16CE-4847-9DD0-760AA5C31C38}"/>
              </a:ext>
            </a:extLst>
          </p:cNvPr>
          <p:cNvSpPr/>
          <p:nvPr/>
        </p:nvSpPr>
        <p:spPr>
          <a:xfrm>
            <a:off x="3456077" y="570837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333A2-F59C-47E4-8DEA-C6195D64C9BA}"/>
              </a:ext>
            </a:extLst>
          </p:cNvPr>
          <p:cNvSpPr txBox="1"/>
          <p:nvPr/>
        </p:nvSpPr>
        <p:spPr>
          <a:xfrm>
            <a:off x="3537659" y="57823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837F0E-A4D5-4A34-933A-F6F109C4CA9E}"/>
              </a:ext>
            </a:extLst>
          </p:cNvPr>
          <p:cNvSpPr/>
          <p:nvPr/>
        </p:nvSpPr>
        <p:spPr>
          <a:xfrm>
            <a:off x="3456077" y="436910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53D130-C6DF-4134-A5CA-AB3C91DCCAE5}"/>
              </a:ext>
            </a:extLst>
          </p:cNvPr>
          <p:cNvSpPr txBox="1"/>
          <p:nvPr/>
        </p:nvSpPr>
        <p:spPr>
          <a:xfrm>
            <a:off x="3547646" y="44431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A89ED9-2570-43C6-ADE9-6B08F3A2EEC1}"/>
              </a:ext>
            </a:extLst>
          </p:cNvPr>
          <p:cNvSpPr/>
          <p:nvPr/>
        </p:nvSpPr>
        <p:spPr>
          <a:xfrm>
            <a:off x="5029200" y="574070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3BD3D4-4715-4B97-9442-F4E1D0A877BC}"/>
              </a:ext>
            </a:extLst>
          </p:cNvPr>
          <p:cNvSpPr txBox="1"/>
          <p:nvPr/>
        </p:nvSpPr>
        <p:spPr>
          <a:xfrm>
            <a:off x="5127628" y="57923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C382D7-CBBE-40C5-A9EE-3CF421098DA7}"/>
              </a:ext>
            </a:extLst>
          </p:cNvPr>
          <p:cNvSpPr/>
          <p:nvPr/>
        </p:nvSpPr>
        <p:spPr>
          <a:xfrm>
            <a:off x="4953000" y="436910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4EDC3E-83F2-4063-8BC7-82DC010A1F81}"/>
              </a:ext>
            </a:extLst>
          </p:cNvPr>
          <p:cNvSpPr txBox="1"/>
          <p:nvPr/>
        </p:nvSpPr>
        <p:spPr>
          <a:xfrm>
            <a:off x="5019046" y="44431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06A013-5FB2-421E-AFCD-130F00FC9863}"/>
              </a:ext>
            </a:extLst>
          </p:cNvPr>
          <p:cNvSpPr/>
          <p:nvPr/>
        </p:nvSpPr>
        <p:spPr>
          <a:xfrm>
            <a:off x="2438400" y="50234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5187CA-6AC3-499A-9FE5-08E7900D8645}"/>
              </a:ext>
            </a:extLst>
          </p:cNvPr>
          <p:cNvSpPr txBox="1"/>
          <p:nvPr/>
        </p:nvSpPr>
        <p:spPr>
          <a:xfrm>
            <a:off x="2531844" y="50919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59D57A-BB4B-4B95-A532-A3973F53E562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2870574" y="4622268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23EC21-0DEB-43A7-886C-2214430E5620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2870574" y="5455587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6B090E-244C-43F0-BB81-D42783431208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3530226" y="4801280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949511-4435-4581-B550-A50651390EF7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962400" y="4622268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66BE14-1B15-46C2-82E4-0A22C77C4B2D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5459323" y="4622268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9F86B6-9561-4A80-A168-D0B539A576B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5206162" y="4875429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E1F42B-3A52-4EB1-9039-13E87A6ABDBA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3888251" y="4801280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1E0F2F-F16A-4440-B930-96DA9612F2BB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3709239" y="4875429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F60206-7E29-4430-8D71-F420E2E39F8A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962400" y="5961541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246A7D-8968-44D0-B337-8ECB12728304}"/>
              </a:ext>
            </a:extLst>
          </p:cNvPr>
          <p:cNvSpPr txBox="1"/>
          <p:nvPr/>
        </p:nvSpPr>
        <p:spPr>
          <a:xfrm>
            <a:off x="2794900" y="45521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88A0D5-3E33-4BA5-A515-C944221E4AF9}"/>
              </a:ext>
            </a:extLst>
          </p:cNvPr>
          <p:cNvSpPr txBox="1"/>
          <p:nvPr/>
        </p:nvSpPr>
        <p:spPr>
          <a:xfrm>
            <a:off x="2758137" y="56257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372CD3-6292-4A77-9A18-7D741D4CB841}"/>
              </a:ext>
            </a:extLst>
          </p:cNvPr>
          <p:cNvSpPr txBox="1"/>
          <p:nvPr/>
        </p:nvSpPr>
        <p:spPr>
          <a:xfrm>
            <a:off x="3140254" y="51477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C46454-9EDE-45E1-8A2B-8A2A0D0BF05F}"/>
              </a:ext>
            </a:extLst>
          </p:cNvPr>
          <p:cNvSpPr txBox="1"/>
          <p:nvPr/>
        </p:nvSpPr>
        <p:spPr>
          <a:xfrm>
            <a:off x="3660140" y="508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AE075F-B9E4-454B-AE02-4C92C810EF19}"/>
              </a:ext>
            </a:extLst>
          </p:cNvPr>
          <p:cNvSpPr txBox="1"/>
          <p:nvPr/>
        </p:nvSpPr>
        <p:spPr>
          <a:xfrm>
            <a:off x="4491032" y="51072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DE058D-8003-4706-B6AF-8D5EC566EF8A}"/>
              </a:ext>
            </a:extLst>
          </p:cNvPr>
          <p:cNvSpPr txBox="1"/>
          <p:nvPr/>
        </p:nvSpPr>
        <p:spPr>
          <a:xfrm>
            <a:off x="4256046" y="59258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E62B4D-089E-4DCC-AAFD-66BBA3E5BA25}"/>
              </a:ext>
            </a:extLst>
          </p:cNvPr>
          <p:cNvSpPr txBox="1"/>
          <p:nvPr/>
        </p:nvSpPr>
        <p:spPr>
          <a:xfrm>
            <a:off x="5835365" y="45202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FEC5D4-AA92-4B8F-8452-985435E8A40A}"/>
              </a:ext>
            </a:extLst>
          </p:cNvPr>
          <p:cNvSpPr txBox="1"/>
          <p:nvPr/>
        </p:nvSpPr>
        <p:spPr>
          <a:xfrm>
            <a:off x="5184282" y="51009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89BB6BA-A550-4157-800E-6AF31BD6DDAF}"/>
              </a:ext>
            </a:extLst>
          </p:cNvPr>
          <p:cNvSpPr/>
          <p:nvPr/>
        </p:nvSpPr>
        <p:spPr>
          <a:xfrm>
            <a:off x="6096250" y="499151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8C5317-4DF1-4C07-BBB8-47571F58CB1C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5545135" y="5423690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1AEAF2D-08C6-4FC3-8503-5FF7A84513BE}"/>
              </a:ext>
            </a:extLst>
          </p:cNvPr>
          <p:cNvSpPr txBox="1"/>
          <p:nvPr/>
        </p:nvSpPr>
        <p:spPr>
          <a:xfrm>
            <a:off x="4226646" y="42603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BD7D3B-E025-4A5C-AFB8-07B2ACE09EC0}"/>
              </a:ext>
            </a:extLst>
          </p:cNvPr>
          <p:cNvSpPr txBox="1"/>
          <p:nvPr/>
        </p:nvSpPr>
        <p:spPr>
          <a:xfrm>
            <a:off x="5736816" y="57072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8136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Some basic notations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Topological Sort and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9144000" cy="4572000"/>
          </a:xfrm>
        </p:spPr>
        <p:txBody>
          <a:bodyPr>
            <a:noAutofit/>
          </a:bodyPr>
          <a:lstStyle/>
          <a:p>
            <a:r>
              <a:rPr lang="en-AU" sz="1800" dirty="0">
                <a:latin typeface="CMSS10"/>
              </a:rPr>
              <a:t>Set of all incoming edges to a vertex v: denoted as E</a:t>
            </a:r>
            <a:r>
              <a:rPr lang="en-AU" sz="1800" baseline="-25000" dirty="0">
                <a:latin typeface="CMSS10"/>
              </a:rPr>
              <a:t>in</a:t>
            </a:r>
            <a:r>
              <a:rPr lang="en-AU" sz="1800" dirty="0">
                <a:latin typeface="CMSS10"/>
              </a:rPr>
              <a:t>(v)</a:t>
            </a:r>
          </a:p>
          <a:p>
            <a:pPr lvl="1"/>
            <a:r>
              <a:rPr lang="en-AU" sz="1400" dirty="0">
                <a:latin typeface="CMSS10"/>
              </a:rPr>
              <a:t>E</a:t>
            </a:r>
            <a:r>
              <a:rPr lang="en-AU" sz="1400" baseline="-25000" dirty="0">
                <a:latin typeface="CMSS10"/>
              </a:rPr>
              <a:t>in</a:t>
            </a:r>
            <a:r>
              <a:rPr lang="en-AU" sz="1400" dirty="0">
                <a:latin typeface="CMSS10"/>
              </a:rPr>
              <a:t>(b) = s 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 </a:t>
            </a:r>
            <a:r>
              <a:rPr lang="en-AU" sz="1400" dirty="0">
                <a:latin typeface="CMSS10"/>
              </a:rPr>
              <a:t>b, c 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 </a:t>
            </a:r>
            <a:r>
              <a:rPr lang="en-AU" sz="1400" dirty="0">
                <a:latin typeface="CMSS10"/>
              </a:rPr>
              <a:t>b, a 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 </a:t>
            </a:r>
            <a:r>
              <a:rPr lang="en-AU" sz="1400" dirty="0">
                <a:latin typeface="CMSS10"/>
              </a:rPr>
              <a:t>b </a:t>
            </a:r>
          </a:p>
          <a:p>
            <a:pPr lvl="1"/>
            <a:r>
              <a:rPr lang="en-AU" sz="1200" dirty="0">
                <a:latin typeface="CMSS10"/>
              </a:rPr>
              <a:t>E</a:t>
            </a:r>
            <a:r>
              <a:rPr lang="en-AU" sz="1200" baseline="-25000" dirty="0">
                <a:latin typeface="CMSS10"/>
              </a:rPr>
              <a:t>in</a:t>
            </a:r>
            <a:r>
              <a:rPr lang="en-AU" sz="1200" dirty="0">
                <a:latin typeface="CMSS10"/>
              </a:rPr>
              <a:t>(a) = ?</a:t>
            </a:r>
            <a:endParaRPr lang="en-AU" sz="1300" dirty="0">
              <a:latin typeface="CMSS10"/>
            </a:endParaRPr>
          </a:p>
          <a:p>
            <a:r>
              <a:rPr lang="en-AU" sz="1800" dirty="0">
                <a:latin typeface="CMSS10"/>
              </a:rPr>
              <a:t>Set of all outgoing edges from a vertex v: denoted as </a:t>
            </a:r>
            <a:r>
              <a:rPr lang="en-AU" sz="1800" dirty="0" err="1">
                <a:latin typeface="CMSS10"/>
              </a:rPr>
              <a:t>E</a:t>
            </a:r>
            <a:r>
              <a:rPr lang="en-AU" sz="1800" baseline="-25000" dirty="0" err="1">
                <a:latin typeface="CMSS10"/>
              </a:rPr>
              <a:t>out</a:t>
            </a:r>
            <a:r>
              <a:rPr lang="en-AU" sz="1800" dirty="0">
                <a:latin typeface="CMSS10"/>
              </a:rPr>
              <a:t>(v)</a:t>
            </a:r>
          </a:p>
          <a:p>
            <a:pPr lvl="1"/>
            <a:r>
              <a:rPr lang="en-AU" sz="1200" dirty="0" err="1">
                <a:latin typeface="CMSS10"/>
              </a:rPr>
              <a:t>E</a:t>
            </a:r>
            <a:r>
              <a:rPr lang="en-AU" sz="1200" baseline="-25000" dirty="0" err="1">
                <a:latin typeface="CMSS10"/>
              </a:rPr>
              <a:t>out</a:t>
            </a:r>
            <a:r>
              <a:rPr lang="en-AU" sz="1200" dirty="0">
                <a:latin typeface="CMSS10"/>
              </a:rPr>
              <a:t>(b) = b </a:t>
            </a:r>
            <a:r>
              <a:rPr lang="en-AU" sz="1200" dirty="0">
                <a:latin typeface="CMSS10"/>
                <a:sym typeface="Wingdings" panose="05000000000000000000" pitchFamily="2" charset="2"/>
              </a:rPr>
              <a:t> </a:t>
            </a:r>
            <a:r>
              <a:rPr lang="en-AU" sz="1200" dirty="0">
                <a:latin typeface="CMSS10"/>
              </a:rPr>
              <a:t>a, b </a:t>
            </a:r>
            <a:r>
              <a:rPr lang="en-AU" sz="1200" dirty="0">
                <a:latin typeface="CMSS10"/>
                <a:sym typeface="Wingdings" panose="05000000000000000000" pitchFamily="2" charset="2"/>
              </a:rPr>
              <a:t> </a:t>
            </a:r>
            <a:r>
              <a:rPr lang="en-AU" sz="1200" dirty="0">
                <a:latin typeface="CMSS10"/>
              </a:rPr>
              <a:t>d</a:t>
            </a:r>
          </a:p>
          <a:p>
            <a:pPr lvl="1"/>
            <a:r>
              <a:rPr lang="en-AU" sz="1400" dirty="0" err="1">
                <a:latin typeface="CMSS10"/>
              </a:rPr>
              <a:t>E</a:t>
            </a:r>
            <a:r>
              <a:rPr lang="en-AU" sz="1400" baseline="-25000" dirty="0" err="1">
                <a:latin typeface="CMSS10"/>
              </a:rPr>
              <a:t>out</a:t>
            </a:r>
            <a:r>
              <a:rPr lang="en-AU" sz="1400" dirty="0">
                <a:latin typeface="CMSS10"/>
              </a:rPr>
              <a:t>(a) = ?</a:t>
            </a:r>
            <a:endParaRPr lang="en-AU" sz="1600" dirty="0">
              <a:latin typeface="CMSS10"/>
            </a:endParaRPr>
          </a:p>
          <a:p>
            <a:r>
              <a:rPr lang="en-AU" sz="1800" dirty="0">
                <a:latin typeface="CMSS10"/>
              </a:rPr>
              <a:t>Source Vertex: denoted as s (has </a:t>
            </a:r>
            <a:r>
              <a:rPr lang="en-AU" sz="1800" dirty="0">
                <a:solidFill>
                  <a:srgbClr val="FF0000"/>
                </a:solidFill>
                <a:latin typeface="CMSS10"/>
              </a:rPr>
              <a:t>no</a:t>
            </a:r>
            <a:r>
              <a:rPr lang="en-AU" sz="1800" dirty="0">
                <a:latin typeface="CMSS10"/>
              </a:rPr>
              <a:t> incoming edges)</a:t>
            </a:r>
          </a:p>
          <a:p>
            <a:r>
              <a:rPr lang="en-AU" sz="1800" dirty="0">
                <a:solidFill>
                  <a:schemeClr val="tx1"/>
                </a:solidFill>
                <a:latin typeface="CMSS10"/>
              </a:rPr>
              <a:t>Sink/target vertex: denoted as t (has </a:t>
            </a:r>
            <a:r>
              <a:rPr lang="en-AU" sz="1800" dirty="0">
                <a:solidFill>
                  <a:srgbClr val="FF0000"/>
                </a:solidFill>
                <a:latin typeface="CMSS10"/>
              </a:rPr>
              <a:t>no</a:t>
            </a:r>
            <a:r>
              <a:rPr lang="en-AU" sz="1800" dirty="0">
                <a:solidFill>
                  <a:schemeClr val="tx1"/>
                </a:solidFill>
                <a:latin typeface="CMSS10"/>
              </a:rPr>
              <a:t> outgoing edges)</a:t>
            </a:r>
          </a:p>
          <a:p>
            <a:pPr marL="0" indent="0">
              <a:buNone/>
            </a:pPr>
            <a:endParaRPr lang="en-AU" sz="1800" dirty="0">
              <a:solidFill>
                <a:schemeClr val="tx1"/>
              </a:solidFill>
              <a:latin typeface="CMSS10"/>
            </a:endParaRPr>
          </a:p>
          <a:p>
            <a:endParaRPr lang="en-AU" sz="1800" dirty="0">
              <a:solidFill>
                <a:schemeClr val="tx1"/>
              </a:solidFill>
              <a:latin typeface="CMSS1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385646-16CE-4847-9DD0-760AA5C31C38}"/>
              </a:ext>
            </a:extLst>
          </p:cNvPr>
          <p:cNvSpPr/>
          <p:nvPr/>
        </p:nvSpPr>
        <p:spPr>
          <a:xfrm>
            <a:off x="3456077" y="570837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333A2-F59C-47E4-8DEA-C6195D64C9BA}"/>
              </a:ext>
            </a:extLst>
          </p:cNvPr>
          <p:cNvSpPr txBox="1"/>
          <p:nvPr/>
        </p:nvSpPr>
        <p:spPr>
          <a:xfrm>
            <a:off x="3537659" y="57823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837F0E-A4D5-4A34-933A-F6F109C4CA9E}"/>
              </a:ext>
            </a:extLst>
          </p:cNvPr>
          <p:cNvSpPr/>
          <p:nvPr/>
        </p:nvSpPr>
        <p:spPr>
          <a:xfrm>
            <a:off x="3456077" y="436910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53D130-C6DF-4134-A5CA-AB3C91DCCAE5}"/>
              </a:ext>
            </a:extLst>
          </p:cNvPr>
          <p:cNvSpPr txBox="1"/>
          <p:nvPr/>
        </p:nvSpPr>
        <p:spPr>
          <a:xfrm>
            <a:off x="3547646" y="44431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A89ED9-2570-43C6-ADE9-6B08F3A2EEC1}"/>
              </a:ext>
            </a:extLst>
          </p:cNvPr>
          <p:cNvSpPr/>
          <p:nvPr/>
        </p:nvSpPr>
        <p:spPr>
          <a:xfrm>
            <a:off x="5029200" y="574070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3BD3D4-4715-4B97-9442-F4E1D0A877BC}"/>
              </a:ext>
            </a:extLst>
          </p:cNvPr>
          <p:cNvSpPr txBox="1"/>
          <p:nvPr/>
        </p:nvSpPr>
        <p:spPr>
          <a:xfrm>
            <a:off x="5127628" y="57923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C382D7-CBBE-40C5-A9EE-3CF421098DA7}"/>
              </a:ext>
            </a:extLst>
          </p:cNvPr>
          <p:cNvSpPr/>
          <p:nvPr/>
        </p:nvSpPr>
        <p:spPr>
          <a:xfrm>
            <a:off x="4953000" y="436910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4EDC3E-83F2-4063-8BC7-82DC010A1F81}"/>
              </a:ext>
            </a:extLst>
          </p:cNvPr>
          <p:cNvSpPr txBox="1"/>
          <p:nvPr/>
        </p:nvSpPr>
        <p:spPr>
          <a:xfrm>
            <a:off x="5019046" y="44431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06A013-5FB2-421E-AFCD-130F00FC9863}"/>
              </a:ext>
            </a:extLst>
          </p:cNvPr>
          <p:cNvSpPr/>
          <p:nvPr/>
        </p:nvSpPr>
        <p:spPr>
          <a:xfrm>
            <a:off x="2438400" y="50234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5187CA-6AC3-499A-9FE5-08E7900D8645}"/>
              </a:ext>
            </a:extLst>
          </p:cNvPr>
          <p:cNvSpPr txBox="1"/>
          <p:nvPr/>
        </p:nvSpPr>
        <p:spPr>
          <a:xfrm>
            <a:off x="2531844" y="50919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59D57A-BB4B-4B95-A532-A3973F53E562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2870574" y="4622268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23EC21-0DEB-43A7-886C-2214430E5620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2870574" y="5455587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6B090E-244C-43F0-BB81-D42783431208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3530226" y="4801280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949511-4435-4581-B550-A50651390EF7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962400" y="4622268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66BE14-1B15-46C2-82E4-0A22C77C4B2D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5459323" y="4622268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9F86B6-9561-4A80-A168-D0B539A576B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5206162" y="4875429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E1F42B-3A52-4EB1-9039-13E87A6ABDBA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3888251" y="4801280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1E0F2F-F16A-4440-B930-96DA9612F2BB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3709239" y="4875429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F60206-7E29-4430-8D71-F420E2E39F8A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962400" y="5961541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246A7D-8968-44D0-B337-8ECB12728304}"/>
              </a:ext>
            </a:extLst>
          </p:cNvPr>
          <p:cNvSpPr txBox="1"/>
          <p:nvPr/>
        </p:nvSpPr>
        <p:spPr>
          <a:xfrm>
            <a:off x="2794900" y="45521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88A0D5-3E33-4BA5-A515-C944221E4AF9}"/>
              </a:ext>
            </a:extLst>
          </p:cNvPr>
          <p:cNvSpPr txBox="1"/>
          <p:nvPr/>
        </p:nvSpPr>
        <p:spPr>
          <a:xfrm>
            <a:off x="2758137" y="56257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372CD3-6292-4A77-9A18-7D741D4CB841}"/>
              </a:ext>
            </a:extLst>
          </p:cNvPr>
          <p:cNvSpPr txBox="1"/>
          <p:nvPr/>
        </p:nvSpPr>
        <p:spPr>
          <a:xfrm>
            <a:off x="3140254" y="51477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C46454-9EDE-45E1-8A2B-8A2A0D0BF05F}"/>
              </a:ext>
            </a:extLst>
          </p:cNvPr>
          <p:cNvSpPr txBox="1"/>
          <p:nvPr/>
        </p:nvSpPr>
        <p:spPr>
          <a:xfrm>
            <a:off x="3660140" y="508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AE075F-B9E4-454B-AE02-4C92C810EF19}"/>
              </a:ext>
            </a:extLst>
          </p:cNvPr>
          <p:cNvSpPr txBox="1"/>
          <p:nvPr/>
        </p:nvSpPr>
        <p:spPr>
          <a:xfrm>
            <a:off x="4491032" y="51072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DE058D-8003-4706-B6AF-8D5EC566EF8A}"/>
              </a:ext>
            </a:extLst>
          </p:cNvPr>
          <p:cNvSpPr txBox="1"/>
          <p:nvPr/>
        </p:nvSpPr>
        <p:spPr>
          <a:xfrm>
            <a:off x="4256046" y="59258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E62B4D-089E-4DCC-AAFD-66BBA3E5BA25}"/>
              </a:ext>
            </a:extLst>
          </p:cNvPr>
          <p:cNvSpPr txBox="1"/>
          <p:nvPr/>
        </p:nvSpPr>
        <p:spPr>
          <a:xfrm>
            <a:off x="5835365" y="45202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FEC5D4-AA92-4B8F-8452-985435E8A40A}"/>
              </a:ext>
            </a:extLst>
          </p:cNvPr>
          <p:cNvSpPr txBox="1"/>
          <p:nvPr/>
        </p:nvSpPr>
        <p:spPr>
          <a:xfrm>
            <a:off x="5184282" y="51009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89BB6BA-A550-4157-800E-6AF31BD6DDAF}"/>
              </a:ext>
            </a:extLst>
          </p:cNvPr>
          <p:cNvSpPr/>
          <p:nvPr/>
        </p:nvSpPr>
        <p:spPr>
          <a:xfrm>
            <a:off x="6096250" y="499151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8C5317-4DF1-4C07-BBB8-47571F58CB1C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5545135" y="5423690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1AEAF2D-08C6-4FC3-8503-5FF7A84513BE}"/>
              </a:ext>
            </a:extLst>
          </p:cNvPr>
          <p:cNvSpPr txBox="1"/>
          <p:nvPr/>
        </p:nvSpPr>
        <p:spPr>
          <a:xfrm>
            <a:off x="4226646" y="42603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BD7D3B-E025-4A5C-AFB8-07B2ACE09EC0}"/>
              </a:ext>
            </a:extLst>
          </p:cNvPr>
          <p:cNvSpPr txBox="1"/>
          <p:nvPr/>
        </p:nvSpPr>
        <p:spPr>
          <a:xfrm>
            <a:off x="5736816" y="57072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8505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740" y="987552"/>
            <a:ext cx="8503920" cy="4572000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Flow is an </a:t>
            </a:r>
            <a:r>
              <a:rPr lang="en-AU" sz="1800" b="1" dirty="0">
                <a:solidFill>
                  <a:srgbClr val="7030A0"/>
                </a:solidFill>
                <a:latin typeface="CMSSBX10"/>
              </a:rPr>
              <a:t>assignment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of how much material is flowing through each edge in the flow network given its stated edge capacity.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All vertices (except source and sink) </a:t>
            </a:r>
            <a:r>
              <a:rPr lang="en-AU" sz="1800" dirty="0">
                <a:solidFill>
                  <a:srgbClr val="C00000"/>
                </a:solidFill>
                <a:latin typeface="CMSSBX10"/>
              </a:rPr>
              <a:t>conserve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their flow. That is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The total amount flowing </a:t>
            </a:r>
            <a:r>
              <a:rPr lang="en-AU" sz="1800" dirty="0">
                <a:solidFill>
                  <a:srgbClr val="FF0000"/>
                </a:solidFill>
                <a:latin typeface="txbtt"/>
              </a:rPr>
              <a:t>into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any vertex (through incoming edges)...</a:t>
            </a:r>
          </a:p>
          <a:p>
            <a:pPr marL="274320" lvl="1" indent="0">
              <a:buNone/>
            </a:pPr>
            <a:r>
              <a:rPr lang="en-AU" sz="1800" dirty="0">
                <a:solidFill>
                  <a:srgbClr val="000000"/>
                </a:solidFill>
                <a:latin typeface="CMSSBX10"/>
              </a:rPr>
              <a:t>		IS EQUAL TO</a:t>
            </a:r>
          </a:p>
          <a:p>
            <a:pPr marL="274320" lvl="1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     the total amount flowing </a:t>
            </a:r>
            <a:r>
              <a:rPr lang="en-AU" sz="1800" dirty="0">
                <a:solidFill>
                  <a:srgbClr val="FF0000"/>
                </a:solidFill>
                <a:latin typeface="txbtt"/>
              </a:rPr>
              <a:t>out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of that vertex (through outgoing edges).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I.e., Total incoming flow at a vertex = total outgoing flow at a vertex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This key property is called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flow conservation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.</a:t>
            </a:r>
            <a:endParaRPr lang="en-AU" sz="1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34560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35376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34560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35476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50292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51276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49530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50190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4384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25318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28705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28705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35302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9624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54593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52061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38882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37092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9624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2581359" y="40099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2667000" y="51054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3140254" y="46069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3660140" y="45814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4441902" y="466660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4256046" y="542186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5709096" y="39915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5184282" y="4596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60962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55451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4051058" y="37705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5736816" y="52032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062B5E-F350-4EC8-A445-D1D510136AEE}"/>
              </a:ext>
            </a:extLst>
          </p:cNvPr>
          <p:cNvSpPr txBox="1"/>
          <p:nvPr/>
        </p:nvSpPr>
        <p:spPr>
          <a:xfrm>
            <a:off x="733904" y="5854042"/>
            <a:ext cx="804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Green</a:t>
            </a:r>
            <a:r>
              <a:rPr lang="en-AU" dirty="0"/>
              <a:t> numbers indicate </a:t>
            </a:r>
            <a:r>
              <a:rPr lang="en-AU" dirty="0">
                <a:solidFill>
                  <a:srgbClr val="00B050"/>
                </a:solidFill>
              </a:rPr>
              <a:t>flow</a:t>
            </a:r>
            <a:r>
              <a:rPr lang="en-AU" dirty="0"/>
              <a:t> and </a:t>
            </a:r>
            <a:r>
              <a:rPr lang="en-AU" dirty="0">
                <a:solidFill>
                  <a:srgbClr val="FF0000"/>
                </a:solidFill>
              </a:rPr>
              <a:t>red</a:t>
            </a:r>
            <a:r>
              <a:rPr lang="en-AU" dirty="0"/>
              <a:t> indicate </a:t>
            </a:r>
            <a:r>
              <a:rPr lang="en-AU" dirty="0">
                <a:solidFill>
                  <a:srgbClr val="FF0000"/>
                </a:solidFill>
              </a:rPr>
              <a:t>capacity. </a:t>
            </a:r>
            <a:r>
              <a:rPr lang="en-AU" dirty="0"/>
              <a:t>Flow is not shown if 0</a:t>
            </a:r>
          </a:p>
        </p:txBody>
      </p:sp>
    </p:spTree>
    <p:extLst>
      <p:ext uri="{BB962C8B-B14F-4D97-AF65-F5344CB8AC3E}">
        <p14:creationId xmlns:p14="http://schemas.microsoft.com/office/powerpoint/2010/main" val="72041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Properties of a Flow Network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>
                <a:latin typeface="CMSS10"/>
              </a:rPr>
              <a:t>A flow network must satisfy the following two properties.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CMSS10"/>
              </a:rPr>
              <a:t>Property 1: Capacity Constraint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</a:rPr>
              <a:t>For each edge e, its flow, denoted as f(e), is bounded by the capacity of its edge, i.e., 0 ≤ f(e) ≤ c(e)  where c(e) is the capacity of the edge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CMSS10"/>
              </a:rPr>
              <a:t>Property 2: Flow Conversation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</a:rPr>
              <a:t>For any vertex v (except source and sink), the total flow coming into the vertex must be equal to the total flow going out from this vertex – formally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</a:rPr>
              <a:t>What is total outgoing flow of b?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</a:rPr>
              <a:t>What is total incoming flow of b?</a:t>
            </a:r>
          </a:p>
          <a:p>
            <a:pPr marL="0" indent="0">
              <a:buNone/>
            </a:pPr>
            <a:endParaRPr lang="en-AU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34560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35376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34560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35476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50292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51276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49530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50190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4384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25318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28705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28705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35302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9624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54593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52061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38882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37092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9624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2581359" y="40099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2667000" y="51054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3140254" y="46437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3660140" y="45814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4441902" y="466660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4256046" y="542186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5709096" y="39915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5184282" y="4596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60962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55451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4051058" y="37705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5736816" y="52032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733904" y="5854042"/>
            <a:ext cx="804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Green</a:t>
            </a:r>
            <a:r>
              <a:rPr lang="en-AU" dirty="0"/>
              <a:t> numbers indicate </a:t>
            </a:r>
            <a:r>
              <a:rPr lang="en-AU" dirty="0">
                <a:solidFill>
                  <a:srgbClr val="00B050"/>
                </a:solidFill>
              </a:rPr>
              <a:t>flow</a:t>
            </a:r>
            <a:r>
              <a:rPr lang="en-AU" dirty="0"/>
              <a:t> and </a:t>
            </a:r>
            <a:r>
              <a:rPr lang="en-AU" dirty="0">
                <a:solidFill>
                  <a:srgbClr val="FF0000"/>
                </a:solidFill>
              </a:rPr>
              <a:t>red</a:t>
            </a:r>
            <a:r>
              <a:rPr lang="en-AU" dirty="0"/>
              <a:t> indicate </a:t>
            </a:r>
            <a:r>
              <a:rPr lang="en-AU" dirty="0">
                <a:solidFill>
                  <a:srgbClr val="FF0000"/>
                </a:solidFill>
              </a:rPr>
              <a:t>capacity. </a:t>
            </a:r>
            <a:r>
              <a:rPr lang="en-AU" dirty="0"/>
              <a:t>Flow is not shown if 0</a:t>
            </a:r>
          </a:p>
        </p:txBody>
      </p:sp>
      <p:pic>
        <p:nvPicPr>
          <p:cNvPr id="38" name="Picture 37" descr="A close up of a clock&#10;&#10;Description generated with high confidence">
            <a:extLst>
              <a:ext uri="{FF2B5EF4-FFF2-40B4-BE49-F238E27FC236}">
                <a16:creationId xmlns:a16="http://schemas.microsoft.com/office/drawing/2014/main" id="{67E17358-45E8-467A-B72E-0A4DF14EC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149" y="2740397"/>
            <a:ext cx="3185436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5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Maximum-flow Problem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503920" cy="23935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CMSS10"/>
              </a:rPr>
              <a:t>Value of a flow in a network:</a:t>
            </a:r>
          </a:p>
          <a:p>
            <a:r>
              <a:rPr lang="en-AU" sz="2000" dirty="0">
                <a:latin typeface="CMSS10"/>
              </a:rPr>
              <a:t>Given that flow network satisfies the edge constraint and flow conservation properties, f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low of a network is the </a:t>
            </a:r>
            <a:r>
              <a:rPr lang="en-AU" sz="2000" dirty="0">
                <a:solidFill>
                  <a:srgbClr val="00B050"/>
                </a:solidFill>
                <a:latin typeface="CMSS10"/>
              </a:rPr>
              <a:t>total flow out of the source vertex.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Equivalently, this is the same as the </a:t>
            </a:r>
            <a:r>
              <a:rPr lang="en-AU" sz="2000" dirty="0">
                <a:solidFill>
                  <a:srgbClr val="00B050"/>
                </a:solidFill>
                <a:latin typeface="CMSS10"/>
              </a:rPr>
              <a:t>total flow into sink vertex. </a:t>
            </a:r>
          </a:p>
          <a:p>
            <a:pPr lvl="1"/>
            <a:r>
              <a:rPr lang="en-AU" sz="1500" dirty="0">
                <a:solidFill>
                  <a:schemeClr val="tx1"/>
                </a:solidFill>
                <a:latin typeface="CMSS10"/>
              </a:rPr>
              <a:t>What is the flow value in the flow network at bottom left?</a:t>
            </a:r>
          </a:p>
          <a:p>
            <a:pPr lvl="1"/>
            <a:r>
              <a:rPr lang="en-AU" sz="1500" dirty="0">
                <a:solidFill>
                  <a:schemeClr val="tx1"/>
                </a:solidFill>
                <a:latin typeface="CMSS10"/>
              </a:rPr>
              <a:t>What is the flow value in the flow network at bottom right?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CMSS10"/>
              </a:rPr>
              <a:t>Maximum-flow problem</a:t>
            </a:r>
          </a:p>
          <a:p>
            <a:r>
              <a:rPr lang="en-AU" sz="2000" dirty="0">
                <a:latin typeface="CMSS10"/>
              </a:rPr>
              <a:t>Given a flow network, what is the maximum value of the flow that can be sent from source s to sink t without violating the flow network properties.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371559" y="40099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457200" y="51054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930454" y="46437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1450340" y="45814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2232102" y="466660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3499296" y="39915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2974482" y="4596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733904" y="5854042"/>
            <a:ext cx="804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Green</a:t>
            </a:r>
            <a:r>
              <a:rPr lang="en-AU" dirty="0"/>
              <a:t> numbers indicate </a:t>
            </a:r>
            <a:r>
              <a:rPr lang="en-AU" dirty="0">
                <a:solidFill>
                  <a:srgbClr val="00B050"/>
                </a:solidFill>
              </a:rPr>
              <a:t>flow</a:t>
            </a:r>
            <a:r>
              <a:rPr lang="en-AU" dirty="0"/>
              <a:t> and </a:t>
            </a:r>
            <a:r>
              <a:rPr lang="en-AU" dirty="0">
                <a:solidFill>
                  <a:srgbClr val="FF0000"/>
                </a:solidFill>
              </a:rPr>
              <a:t>red</a:t>
            </a:r>
            <a:r>
              <a:rPr lang="en-AU" dirty="0"/>
              <a:t> indicate </a:t>
            </a:r>
            <a:r>
              <a:rPr lang="en-AU" dirty="0">
                <a:solidFill>
                  <a:srgbClr val="FF0000"/>
                </a:solidFill>
              </a:rPr>
              <a:t>capacity. </a:t>
            </a:r>
            <a:r>
              <a:rPr lang="en-AU" dirty="0"/>
              <a:t>Flow is not shown if 0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09FB9A6-2B7A-4751-92E9-C0E60F01D00E}"/>
              </a:ext>
            </a:extLst>
          </p:cNvPr>
          <p:cNvSpPr/>
          <p:nvPr/>
        </p:nvSpPr>
        <p:spPr>
          <a:xfrm>
            <a:off x="5768904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9D2C7F-0FB1-401B-AA50-AA58B9688338}"/>
              </a:ext>
            </a:extLst>
          </p:cNvPr>
          <p:cNvSpPr txBox="1"/>
          <p:nvPr/>
        </p:nvSpPr>
        <p:spPr>
          <a:xfrm>
            <a:off x="5850486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C5F55DD-35D2-4E05-9334-1E3374ADEFCD}"/>
              </a:ext>
            </a:extLst>
          </p:cNvPr>
          <p:cNvSpPr/>
          <p:nvPr/>
        </p:nvSpPr>
        <p:spPr>
          <a:xfrm>
            <a:off x="5768904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701614-5A8A-4C27-9766-A0BF4B351120}"/>
              </a:ext>
            </a:extLst>
          </p:cNvPr>
          <p:cNvSpPr txBox="1"/>
          <p:nvPr/>
        </p:nvSpPr>
        <p:spPr>
          <a:xfrm>
            <a:off x="5860473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3FB0D17-6698-4FAA-86EB-57B4D31809CA}"/>
              </a:ext>
            </a:extLst>
          </p:cNvPr>
          <p:cNvSpPr/>
          <p:nvPr/>
        </p:nvSpPr>
        <p:spPr>
          <a:xfrm>
            <a:off x="7342027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2E1D68-B1F5-46B1-92A2-1261FEDDBC64}"/>
              </a:ext>
            </a:extLst>
          </p:cNvPr>
          <p:cNvSpPr txBox="1"/>
          <p:nvPr/>
        </p:nvSpPr>
        <p:spPr>
          <a:xfrm>
            <a:off x="7440455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B169ED4-4558-4F2B-B5E2-2D5945010E48}"/>
              </a:ext>
            </a:extLst>
          </p:cNvPr>
          <p:cNvSpPr/>
          <p:nvPr/>
        </p:nvSpPr>
        <p:spPr>
          <a:xfrm>
            <a:off x="726582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26612B-113D-461A-94BD-B092DAF20C7C}"/>
              </a:ext>
            </a:extLst>
          </p:cNvPr>
          <p:cNvSpPr txBox="1"/>
          <p:nvPr/>
        </p:nvSpPr>
        <p:spPr>
          <a:xfrm>
            <a:off x="7331873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5C108AA-099B-4177-B181-2B6EC985F2CA}"/>
              </a:ext>
            </a:extLst>
          </p:cNvPr>
          <p:cNvSpPr/>
          <p:nvPr/>
        </p:nvSpPr>
        <p:spPr>
          <a:xfrm>
            <a:off x="4751227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82BDDAC-3000-4116-86FB-050D4C52414F}"/>
              </a:ext>
            </a:extLst>
          </p:cNvPr>
          <p:cNvSpPr txBox="1"/>
          <p:nvPr/>
        </p:nvSpPr>
        <p:spPr>
          <a:xfrm>
            <a:off x="4844671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F1D88E0-E651-4BF7-8FD8-8A50BE9BB215}"/>
              </a:ext>
            </a:extLst>
          </p:cNvPr>
          <p:cNvCxnSpPr>
            <a:stCxn id="78" idx="7"/>
            <a:endCxn id="72" idx="2"/>
          </p:cNvCxnSpPr>
          <p:nvPr/>
        </p:nvCxnSpPr>
        <p:spPr>
          <a:xfrm flipV="1">
            <a:off x="5183401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B1BB2F9-4E6F-45D8-BC6C-CCFE64CFD264}"/>
              </a:ext>
            </a:extLst>
          </p:cNvPr>
          <p:cNvCxnSpPr>
            <a:cxnSpLocks/>
            <a:stCxn id="78" idx="5"/>
            <a:endCxn id="70" idx="2"/>
          </p:cNvCxnSpPr>
          <p:nvPr/>
        </p:nvCxnSpPr>
        <p:spPr>
          <a:xfrm>
            <a:off x="5183401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0F9D803-D1CD-46B3-9387-C52628D48C7A}"/>
              </a:ext>
            </a:extLst>
          </p:cNvPr>
          <p:cNvCxnSpPr>
            <a:stCxn id="72" idx="3"/>
            <a:endCxn id="70" idx="1"/>
          </p:cNvCxnSpPr>
          <p:nvPr/>
        </p:nvCxnSpPr>
        <p:spPr>
          <a:xfrm>
            <a:off x="5843053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9E79414-EA81-4CF9-87C9-73EAAC08254A}"/>
              </a:ext>
            </a:extLst>
          </p:cNvPr>
          <p:cNvCxnSpPr>
            <a:stCxn id="72" idx="6"/>
            <a:endCxn id="76" idx="2"/>
          </p:cNvCxnSpPr>
          <p:nvPr/>
        </p:nvCxnSpPr>
        <p:spPr>
          <a:xfrm>
            <a:off x="6275227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5F6FA22-1509-4D2A-93BA-6960C859A6CD}"/>
              </a:ext>
            </a:extLst>
          </p:cNvPr>
          <p:cNvCxnSpPr>
            <a:cxnSpLocks/>
            <a:stCxn id="76" idx="6"/>
          </p:cNvCxnSpPr>
          <p:nvPr/>
        </p:nvCxnSpPr>
        <p:spPr>
          <a:xfrm>
            <a:off x="7772150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EB8D08F-4535-4258-9CCB-3327B608A5F5}"/>
              </a:ext>
            </a:extLst>
          </p:cNvPr>
          <p:cNvCxnSpPr>
            <a:cxnSpLocks/>
            <a:endCxn id="76" idx="4"/>
          </p:cNvCxnSpPr>
          <p:nvPr/>
        </p:nvCxnSpPr>
        <p:spPr>
          <a:xfrm flipH="1" flipV="1">
            <a:off x="7518989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9F4A13E-C132-4431-87D8-20A4F04A69DC}"/>
              </a:ext>
            </a:extLst>
          </p:cNvPr>
          <p:cNvCxnSpPr>
            <a:cxnSpLocks/>
            <a:stCxn id="76" idx="3"/>
            <a:endCxn id="70" idx="7"/>
          </p:cNvCxnSpPr>
          <p:nvPr/>
        </p:nvCxnSpPr>
        <p:spPr>
          <a:xfrm flipH="1">
            <a:off x="6201078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BA6BD76-106A-4230-8AD7-E22D92BB38C7}"/>
              </a:ext>
            </a:extLst>
          </p:cNvPr>
          <p:cNvCxnSpPr>
            <a:cxnSpLocks/>
            <a:stCxn id="70" idx="0"/>
            <a:endCxn id="72" idx="4"/>
          </p:cNvCxnSpPr>
          <p:nvPr/>
        </p:nvCxnSpPr>
        <p:spPr>
          <a:xfrm flipV="1">
            <a:off x="6022066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6CC957C-8B65-401E-8942-CD0C0721F7E6}"/>
              </a:ext>
            </a:extLst>
          </p:cNvPr>
          <p:cNvCxnSpPr>
            <a:cxnSpLocks/>
            <a:stCxn id="70" idx="6"/>
            <a:endCxn id="74" idx="2"/>
          </p:cNvCxnSpPr>
          <p:nvPr/>
        </p:nvCxnSpPr>
        <p:spPr>
          <a:xfrm>
            <a:off x="6275227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D4A98C7-24BA-4FF6-8F37-649FCB709E73}"/>
              </a:ext>
            </a:extLst>
          </p:cNvPr>
          <p:cNvSpPr txBox="1"/>
          <p:nvPr/>
        </p:nvSpPr>
        <p:spPr>
          <a:xfrm>
            <a:off x="4894186" y="40099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2898E55-67EC-4023-953D-2EAE64B83153}"/>
              </a:ext>
            </a:extLst>
          </p:cNvPr>
          <p:cNvSpPr txBox="1"/>
          <p:nvPr/>
        </p:nvSpPr>
        <p:spPr>
          <a:xfrm>
            <a:off x="4868707" y="514470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EE7DEFF-B977-452F-A880-09685AB538B8}"/>
              </a:ext>
            </a:extLst>
          </p:cNvPr>
          <p:cNvSpPr txBox="1"/>
          <p:nvPr/>
        </p:nvSpPr>
        <p:spPr>
          <a:xfrm>
            <a:off x="5453081" y="46437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95BE119-E7D7-417C-BF4D-2F260CD6F6AD}"/>
              </a:ext>
            </a:extLst>
          </p:cNvPr>
          <p:cNvSpPr txBox="1"/>
          <p:nvPr/>
        </p:nvSpPr>
        <p:spPr>
          <a:xfrm>
            <a:off x="5972967" y="45814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AA9F474-745A-4D9B-ACF7-ACE0108D8666}"/>
              </a:ext>
            </a:extLst>
          </p:cNvPr>
          <p:cNvSpPr txBox="1"/>
          <p:nvPr/>
        </p:nvSpPr>
        <p:spPr>
          <a:xfrm>
            <a:off x="6754729" y="466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C081E8-7A17-4C34-9EBE-C141A5F330BC}"/>
              </a:ext>
            </a:extLst>
          </p:cNvPr>
          <p:cNvSpPr txBox="1"/>
          <p:nvPr/>
        </p:nvSpPr>
        <p:spPr>
          <a:xfrm>
            <a:off x="6568873" y="542186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F0B97FA-97B9-4CC1-A9C3-7C411C77F805}"/>
              </a:ext>
            </a:extLst>
          </p:cNvPr>
          <p:cNvSpPr txBox="1"/>
          <p:nvPr/>
        </p:nvSpPr>
        <p:spPr>
          <a:xfrm>
            <a:off x="8021923" y="39915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19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5E917D6-EFAC-4415-AD17-6BB37C79C779}"/>
              </a:ext>
            </a:extLst>
          </p:cNvPr>
          <p:cNvSpPr txBox="1"/>
          <p:nvPr/>
        </p:nvSpPr>
        <p:spPr>
          <a:xfrm>
            <a:off x="7497109" y="4596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17D28E5-0852-47BF-857B-231F50FF8047}"/>
              </a:ext>
            </a:extLst>
          </p:cNvPr>
          <p:cNvSpPr/>
          <p:nvPr/>
        </p:nvSpPr>
        <p:spPr>
          <a:xfrm>
            <a:off x="8409077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88D3D41-F381-4054-AAE4-A6D1B8D6C262}"/>
              </a:ext>
            </a:extLst>
          </p:cNvPr>
          <p:cNvCxnSpPr>
            <a:cxnSpLocks/>
            <a:endCxn id="97" idx="3"/>
          </p:cNvCxnSpPr>
          <p:nvPr/>
        </p:nvCxnSpPr>
        <p:spPr>
          <a:xfrm flipV="1">
            <a:off x="7857962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EF722E5-243F-42A1-AF84-E2413481AC40}"/>
              </a:ext>
            </a:extLst>
          </p:cNvPr>
          <p:cNvSpPr txBox="1"/>
          <p:nvPr/>
        </p:nvSpPr>
        <p:spPr>
          <a:xfrm>
            <a:off x="6363885" y="37705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8D4B4B8-6649-4233-A9E2-C5423D45704D}"/>
              </a:ext>
            </a:extLst>
          </p:cNvPr>
          <p:cNvSpPr txBox="1"/>
          <p:nvPr/>
        </p:nvSpPr>
        <p:spPr>
          <a:xfrm>
            <a:off x="8049643" y="52032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6890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Topological Sort and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6553200" cy="3962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Topological Sort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Maximum Flow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Ford-Fulkerson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Max-flow Min-cut Theorem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508100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Residual Network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503920" cy="2393548"/>
          </a:xfrm>
        </p:spPr>
        <p:txBody>
          <a:bodyPr>
            <a:normAutofit fontScale="85000" lnSpcReduction="20000"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Residual network has the same vertices as the original network. 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For every directed edge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u</a:t>
            </a:r>
            <a:r>
              <a:rPr lang="en-AU" sz="20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v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in flow network, we add two edges in the residual network:</a:t>
            </a:r>
          </a:p>
          <a:p>
            <a:pPr lvl="1"/>
            <a:r>
              <a:rPr lang="en-AU" sz="1600" dirty="0">
                <a:solidFill>
                  <a:srgbClr val="FF0000"/>
                </a:solidFill>
                <a:latin typeface="CMSS10"/>
              </a:rPr>
              <a:t>Forward edge/Residual edge: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An edge in the same direction as </a:t>
            </a:r>
            <a:r>
              <a:rPr lang="en-AU" sz="1600" dirty="0" err="1">
                <a:solidFill>
                  <a:srgbClr val="000000"/>
                </a:solidFill>
                <a:latin typeface="CMSS10"/>
              </a:rPr>
              <a:t>u</a:t>
            </a:r>
            <a:r>
              <a:rPr lang="en-AU" sz="16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</a:t>
            </a:r>
            <a:r>
              <a:rPr lang="en-AU" sz="1600" dirty="0" err="1">
                <a:solidFill>
                  <a:srgbClr val="000000"/>
                </a:solidFill>
                <a:latin typeface="CMSS10"/>
              </a:rPr>
              <a:t>v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with the residual/remaining capacity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</a:rPr>
              <a:t>Indicates the remaining capacity (remaining amount of flow) that can be sent via the edge </a:t>
            </a:r>
            <a:r>
              <a:rPr lang="en-AU" sz="1600" dirty="0" err="1">
                <a:solidFill>
                  <a:srgbClr val="000000"/>
                </a:solidFill>
                <a:latin typeface="CMSS10"/>
              </a:rPr>
              <a:t>u</a:t>
            </a:r>
            <a:r>
              <a:rPr lang="en-AU" sz="16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v</a:t>
            </a:r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</a:rPr>
              <a:t>Edge is not created if remaining capacity is 0</a:t>
            </a:r>
            <a:r>
              <a:rPr lang="en-AU" sz="13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pPr lvl="1"/>
            <a:r>
              <a:rPr lang="en-AU" sz="1600" dirty="0">
                <a:solidFill>
                  <a:srgbClr val="0070C0"/>
                </a:solidFill>
                <a:latin typeface="CMSS10"/>
              </a:rPr>
              <a:t>Backward edge/Reversible flow edge: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An edge in the direction opposite to  </a:t>
            </a:r>
            <a:r>
              <a:rPr lang="en-AU" sz="1600" dirty="0" err="1">
                <a:solidFill>
                  <a:srgbClr val="000000"/>
                </a:solidFill>
                <a:latin typeface="CMSS10"/>
              </a:rPr>
              <a:t>u</a:t>
            </a:r>
            <a:r>
              <a:rPr lang="en-AU" sz="16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v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(i.e., </a:t>
            </a:r>
            <a:r>
              <a:rPr lang="en-AU" sz="16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vu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with weight equal to the current flow of </a:t>
            </a:r>
            <a:r>
              <a:rPr lang="en-AU" sz="1600" dirty="0" err="1">
                <a:solidFill>
                  <a:srgbClr val="000000"/>
                </a:solidFill>
                <a:latin typeface="CMSS10"/>
              </a:rPr>
              <a:t>u</a:t>
            </a:r>
            <a:r>
              <a:rPr lang="en-AU" sz="16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v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in the flow network</a:t>
            </a:r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</a:rPr>
              <a:t>Indicates the flow that can be reversed/cancelled 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</a:rPr>
              <a:t>Edge is not created if reversible flow is 0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Edges in the same direction are merged into a single edge with total weight shown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371559" y="40099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457200" y="51054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930454" y="46437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1450340" y="45814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2232102" y="466660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3499296" y="39915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2974482" y="4596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09FB9A6-2B7A-4751-92E9-C0E60F01D00E}"/>
              </a:ext>
            </a:extLst>
          </p:cNvPr>
          <p:cNvSpPr/>
          <p:nvPr/>
        </p:nvSpPr>
        <p:spPr>
          <a:xfrm>
            <a:off x="5768904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9D2C7F-0FB1-401B-AA50-AA58B9688338}"/>
              </a:ext>
            </a:extLst>
          </p:cNvPr>
          <p:cNvSpPr txBox="1"/>
          <p:nvPr/>
        </p:nvSpPr>
        <p:spPr>
          <a:xfrm>
            <a:off x="5850486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C5F55DD-35D2-4E05-9334-1E3374ADEFCD}"/>
              </a:ext>
            </a:extLst>
          </p:cNvPr>
          <p:cNvSpPr/>
          <p:nvPr/>
        </p:nvSpPr>
        <p:spPr>
          <a:xfrm>
            <a:off x="5768904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701614-5A8A-4C27-9766-A0BF4B351120}"/>
              </a:ext>
            </a:extLst>
          </p:cNvPr>
          <p:cNvSpPr txBox="1"/>
          <p:nvPr/>
        </p:nvSpPr>
        <p:spPr>
          <a:xfrm>
            <a:off x="5860473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3FB0D17-6698-4FAA-86EB-57B4D31809CA}"/>
              </a:ext>
            </a:extLst>
          </p:cNvPr>
          <p:cNvSpPr/>
          <p:nvPr/>
        </p:nvSpPr>
        <p:spPr>
          <a:xfrm>
            <a:off x="7342027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2E1D68-B1F5-46B1-92A2-1261FEDDBC64}"/>
              </a:ext>
            </a:extLst>
          </p:cNvPr>
          <p:cNvSpPr txBox="1"/>
          <p:nvPr/>
        </p:nvSpPr>
        <p:spPr>
          <a:xfrm>
            <a:off x="7440455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B169ED4-4558-4F2B-B5E2-2D5945010E48}"/>
              </a:ext>
            </a:extLst>
          </p:cNvPr>
          <p:cNvSpPr/>
          <p:nvPr/>
        </p:nvSpPr>
        <p:spPr>
          <a:xfrm>
            <a:off x="726582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26612B-113D-461A-94BD-B092DAF20C7C}"/>
              </a:ext>
            </a:extLst>
          </p:cNvPr>
          <p:cNvSpPr txBox="1"/>
          <p:nvPr/>
        </p:nvSpPr>
        <p:spPr>
          <a:xfrm>
            <a:off x="7331873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5C108AA-099B-4177-B181-2B6EC985F2CA}"/>
              </a:ext>
            </a:extLst>
          </p:cNvPr>
          <p:cNvSpPr/>
          <p:nvPr/>
        </p:nvSpPr>
        <p:spPr>
          <a:xfrm>
            <a:off x="4751227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82BDDAC-3000-4116-86FB-050D4C52414F}"/>
              </a:ext>
            </a:extLst>
          </p:cNvPr>
          <p:cNvSpPr txBox="1"/>
          <p:nvPr/>
        </p:nvSpPr>
        <p:spPr>
          <a:xfrm>
            <a:off x="4844671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F1D88E0-E651-4BF7-8FD8-8A50BE9BB215}"/>
              </a:ext>
            </a:extLst>
          </p:cNvPr>
          <p:cNvCxnSpPr>
            <a:cxnSpLocks/>
          </p:cNvCxnSpPr>
          <p:nvPr/>
        </p:nvCxnSpPr>
        <p:spPr>
          <a:xfrm flipV="1">
            <a:off x="5129497" y="4009966"/>
            <a:ext cx="638727" cy="503929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B1BB2F9-4E6F-45D8-BC6C-CCFE64CFD264}"/>
              </a:ext>
            </a:extLst>
          </p:cNvPr>
          <p:cNvCxnSpPr>
            <a:cxnSpLocks/>
          </p:cNvCxnSpPr>
          <p:nvPr/>
        </p:nvCxnSpPr>
        <p:spPr>
          <a:xfrm>
            <a:off x="5205697" y="4966288"/>
            <a:ext cx="585503" cy="367712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0F9D803-D1CD-46B3-9387-C52628D48C7A}"/>
              </a:ext>
            </a:extLst>
          </p:cNvPr>
          <p:cNvCxnSpPr>
            <a:stCxn id="72" idx="3"/>
            <a:endCxn id="70" idx="1"/>
          </p:cNvCxnSpPr>
          <p:nvPr/>
        </p:nvCxnSpPr>
        <p:spPr>
          <a:xfrm>
            <a:off x="5843053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5F6FA22-1509-4D2A-93BA-6960C859A6CD}"/>
              </a:ext>
            </a:extLst>
          </p:cNvPr>
          <p:cNvCxnSpPr>
            <a:cxnSpLocks/>
            <a:stCxn id="76" idx="6"/>
          </p:cNvCxnSpPr>
          <p:nvPr/>
        </p:nvCxnSpPr>
        <p:spPr>
          <a:xfrm>
            <a:off x="7772150" y="4118259"/>
            <a:ext cx="779047" cy="40384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9F4A13E-C132-4431-87D8-20A4F04A69DC}"/>
              </a:ext>
            </a:extLst>
          </p:cNvPr>
          <p:cNvCxnSpPr>
            <a:cxnSpLocks/>
          </p:cNvCxnSpPr>
          <p:nvPr/>
        </p:nvCxnSpPr>
        <p:spPr>
          <a:xfrm flipH="1">
            <a:off x="6301567" y="4392360"/>
            <a:ext cx="1072369" cy="94164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BA6BD76-106A-4230-8AD7-E22D92BB38C7}"/>
              </a:ext>
            </a:extLst>
          </p:cNvPr>
          <p:cNvCxnSpPr>
            <a:cxnSpLocks/>
          </p:cNvCxnSpPr>
          <p:nvPr/>
        </p:nvCxnSpPr>
        <p:spPr>
          <a:xfrm flipV="1">
            <a:off x="6019800" y="4371420"/>
            <a:ext cx="0" cy="83295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6CC957C-8B65-401E-8942-CD0C0721F7E6}"/>
              </a:ext>
            </a:extLst>
          </p:cNvPr>
          <p:cNvCxnSpPr>
            <a:cxnSpLocks/>
            <a:stCxn id="70" idx="6"/>
            <a:endCxn id="74" idx="2"/>
          </p:cNvCxnSpPr>
          <p:nvPr/>
        </p:nvCxnSpPr>
        <p:spPr>
          <a:xfrm>
            <a:off x="6275227" y="5457532"/>
            <a:ext cx="1066800" cy="3232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D4A98C7-24BA-4FF6-8F37-649FCB709E73}"/>
              </a:ext>
            </a:extLst>
          </p:cNvPr>
          <p:cNvSpPr txBox="1"/>
          <p:nvPr/>
        </p:nvSpPr>
        <p:spPr>
          <a:xfrm>
            <a:off x="5097294" y="40099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2898E55-67EC-4023-953D-2EAE64B83153}"/>
              </a:ext>
            </a:extLst>
          </p:cNvPr>
          <p:cNvSpPr txBox="1"/>
          <p:nvPr/>
        </p:nvSpPr>
        <p:spPr>
          <a:xfrm>
            <a:off x="5380200" y="4832650"/>
            <a:ext cx="25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EE7DEFF-B977-452F-A880-09685AB538B8}"/>
              </a:ext>
            </a:extLst>
          </p:cNvPr>
          <p:cNvSpPr txBox="1"/>
          <p:nvPr/>
        </p:nvSpPr>
        <p:spPr>
          <a:xfrm>
            <a:off x="5519573" y="464376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95BE119-E7D7-417C-BF4D-2F260CD6F6AD}"/>
              </a:ext>
            </a:extLst>
          </p:cNvPr>
          <p:cNvSpPr txBox="1"/>
          <p:nvPr/>
        </p:nvSpPr>
        <p:spPr>
          <a:xfrm>
            <a:off x="6019800" y="45814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AA9F474-745A-4D9B-ACF7-ACE0108D8666}"/>
              </a:ext>
            </a:extLst>
          </p:cNvPr>
          <p:cNvSpPr txBox="1"/>
          <p:nvPr/>
        </p:nvSpPr>
        <p:spPr>
          <a:xfrm>
            <a:off x="6843217" y="47852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C081E8-7A17-4C34-9EBE-C141A5F330BC}"/>
              </a:ext>
            </a:extLst>
          </p:cNvPr>
          <p:cNvSpPr txBox="1"/>
          <p:nvPr/>
        </p:nvSpPr>
        <p:spPr>
          <a:xfrm>
            <a:off x="6621294" y="512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F0B97FA-97B9-4CC1-A9C3-7C411C77F805}"/>
              </a:ext>
            </a:extLst>
          </p:cNvPr>
          <p:cNvSpPr txBox="1"/>
          <p:nvPr/>
        </p:nvSpPr>
        <p:spPr>
          <a:xfrm>
            <a:off x="8021923" y="3991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17D28E5-0852-47BF-857B-231F50FF8047}"/>
              </a:ext>
            </a:extLst>
          </p:cNvPr>
          <p:cNvSpPr/>
          <p:nvPr/>
        </p:nvSpPr>
        <p:spPr>
          <a:xfrm>
            <a:off x="8409077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014403F-CCDC-4F26-AF0E-9A93966A097A}"/>
              </a:ext>
            </a:extLst>
          </p:cNvPr>
          <p:cNvCxnSpPr>
            <a:cxnSpLocks/>
          </p:cNvCxnSpPr>
          <p:nvPr/>
        </p:nvCxnSpPr>
        <p:spPr>
          <a:xfrm flipH="1">
            <a:off x="5205697" y="4172905"/>
            <a:ext cx="585503" cy="47529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10C0607-211C-49E5-B684-11E3A0ABAEF4}"/>
              </a:ext>
            </a:extLst>
          </p:cNvPr>
          <p:cNvSpPr txBox="1"/>
          <p:nvPr/>
        </p:nvSpPr>
        <p:spPr>
          <a:xfrm>
            <a:off x="5443373" y="4267200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94C354C-3DDB-45A2-B7B8-77EE56484568}"/>
              </a:ext>
            </a:extLst>
          </p:cNvPr>
          <p:cNvCxnSpPr>
            <a:cxnSpLocks/>
          </p:cNvCxnSpPr>
          <p:nvPr/>
        </p:nvCxnSpPr>
        <p:spPr>
          <a:xfrm flipH="1">
            <a:off x="6241469" y="4109986"/>
            <a:ext cx="1020307" cy="481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0A6906F-3538-4C3B-BA27-1DC38A20427B}"/>
              </a:ext>
            </a:extLst>
          </p:cNvPr>
          <p:cNvSpPr txBox="1"/>
          <p:nvPr/>
        </p:nvSpPr>
        <p:spPr>
          <a:xfrm>
            <a:off x="6568873" y="37705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12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A47252D-97C7-4DF8-AFEC-CFF2166F77FC}"/>
              </a:ext>
            </a:extLst>
          </p:cNvPr>
          <p:cNvCxnSpPr>
            <a:cxnSpLocks/>
            <a:stCxn id="70" idx="2"/>
          </p:cNvCxnSpPr>
          <p:nvPr/>
        </p:nvCxnSpPr>
        <p:spPr>
          <a:xfrm flipH="1" flipV="1">
            <a:off x="5104589" y="5060947"/>
            <a:ext cx="664315" cy="39658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5860EA-A45E-47E5-96E9-835581728C98}"/>
              </a:ext>
            </a:extLst>
          </p:cNvPr>
          <p:cNvSpPr txBox="1"/>
          <p:nvPr/>
        </p:nvSpPr>
        <p:spPr>
          <a:xfrm>
            <a:off x="5197654" y="5237202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8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E9A7057-40BD-48F7-9DE7-EA4CFA5169EF}"/>
              </a:ext>
            </a:extLst>
          </p:cNvPr>
          <p:cNvCxnSpPr>
            <a:cxnSpLocks/>
            <a:endCxn id="76" idx="3"/>
          </p:cNvCxnSpPr>
          <p:nvPr/>
        </p:nvCxnSpPr>
        <p:spPr>
          <a:xfrm flipV="1">
            <a:off x="6156514" y="4297271"/>
            <a:ext cx="1183462" cy="997116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646AA6-A168-4B7B-A247-2C7FED959244}"/>
              </a:ext>
            </a:extLst>
          </p:cNvPr>
          <p:cNvSpPr txBox="1"/>
          <p:nvPr/>
        </p:nvSpPr>
        <p:spPr>
          <a:xfrm>
            <a:off x="6446215" y="44518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FF3B632-DDE0-4512-B942-09D76B970B19}"/>
              </a:ext>
            </a:extLst>
          </p:cNvPr>
          <p:cNvCxnSpPr>
            <a:cxnSpLocks/>
          </p:cNvCxnSpPr>
          <p:nvPr/>
        </p:nvCxnSpPr>
        <p:spPr>
          <a:xfrm flipH="1" flipV="1">
            <a:off x="6220259" y="5665535"/>
            <a:ext cx="1175846" cy="22616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26DDF43-769C-4A9D-8E69-3FFF00C11D7B}"/>
              </a:ext>
            </a:extLst>
          </p:cNvPr>
          <p:cNvSpPr txBox="1"/>
          <p:nvPr/>
        </p:nvSpPr>
        <p:spPr>
          <a:xfrm>
            <a:off x="6578713" y="567007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BC2A7A7-E379-4649-BF39-39FA791B70FD}"/>
              </a:ext>
            </a:extLst>
          </p:cNvPr>
          <p:cNvCxnSpPr>
            <a:cxnSpLocks/>
            <a:endCxn id="74" idx="6"/>
          </p:cNvCxnSpPr>
          <p:nvPr/>
        </p:nvCxnSpPr>
        <p:spPr>
          <a:xfrm flipH="1">
            <a:off x="7848350" y="4946291"/>
            <a:ext cx="621200" cy="543568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5CDBE06-FC05-4E42-9E2F-B2F2838D11F6}"/>
              </a:ext>
            </a:extLst>
          </p:cNvPr>
          <p:cNvSpPr txBox="1"/>
          <p:nvPr/>
        </p:nvSpPr>
        <p:spPr>
          <a:xfrm>
            <a:off x="8081981" y="5162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2EECD02-6A12-454D-BBC0-73D0F3F58306}"/>
              </a:ext>
            </a:extLst>
          </p:cNvPr>
          <p:cNvCxnSpPr>
            <a:cxnSpLocks/>
            <a:stCxn id="76" idx="4"/>
          </p:cNvCxnSpPr>
          <p:nvPr/>
        </p:nvCxnSpPr>
        <p:spPr>
          <a:xfrm>
            <a:off x="7518989" y="4371420"/>
            <a:ext cx="51075" cy="84665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5DC879E-723D-4376-8D4A-1F88531DC144}"/>
              </a:ext>
            </a:extLst>
          </p:cNvPr>
          <p:cNvSpPr txBox="1"/>
          <p:nvPr/>
        </p:nvSpPr>
        <p:spPr>
          <a:xfrm>
            <a:off x="7524870" y="45878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7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86825E8-C34C-4FD2-8BAC-CF0F3E64DC3F}"/>
              </a:ext>
            </a:extLst>
          </p:cNvPr>
          <p:cNvCxnSpPr>
            <a:cxnSpLocks/>
          </p:cNvCxnSpPr>
          <p:nvPr/>
        </p:nvCxnSpPr>
        <p:spPr>
          <a:xfrm flipH="1" flipV="1">
            <a:off x="7760028" y="4250966"/>
            <a:ext cx="698172" cy="39723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F5A25C2-6AD0-4651-BA1E-4400A00F732E}"/>
              </a:ext>
            </a:extLst>
          </p:cNvPr>
          <p:cNvSpPr txBox="1"/>
          <p:nvPr/>
        </p:nvSpPr>
        <p:spPr>
          <a:xfrm>
            <a:off x="7875682" y="4445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CC09B1-B86E-4E22-884A-7027016DDEE8}"/>
              </a:ext>
            </a:extLst>
          </p:cNvPr>
          <p:cNvSpPr txBox="1"/>
          <p:nvPr/>
        </p:nvSpPr>
        <p:spPr>
          <a:xfrm>
            <a:off x="4966032" y="5917199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r>
              <a:rPr lang="en-AU" sz="1200" dirty="0"/>
              <a:t> Where possible </a:t>
            </a:r>
            <a:r>
              <a:rPr lang="en-AU" sz="1200" dirty="0">
                <a:solidFill>
                  <a:srgbClr val="00B0F0"/>
                </a:solidFill>
              </a:rPr>
              <a:t>blue edges indicate reversible flow </a:t>
            </a:r>
            <a:r>
              <a:rPr lang="en-AU" sz="1200" dirty="0"/>
              <a:t>and</a:t>
            </a:r>
            <a:r>
              <a:rPr lang="en-AU" sz="1200" dirty="0">
                <a:solidFill>
                  <a:srgbClr val="00B050"/>
                </a:solidFill>
              </a:rPr>
              <a:t> </a:t>
            </a:r>
            <a:r>
              <a:rPr lang="en-AU" sz="1200" dirty="0">
                <a:solidFill>
                  <a:srgbClr val="FF0000"/>
                </a:solidFill>
              </a:rPr>
              <a:t>red indicate residual capacity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50D906-9708-4648-9B51-FE9917BDC50C}"/>
              </a:ext>
            </a:extLst>
          </p:cNvPr>
          <p:cNvSpPr txBox="1"/>
          <p:nvPr/>
        </p:nvSpPr>
        <p:spPr>
          <a:xfrm>
            <a:off x="6682074" y="3202851"/>
            <a:ext cx="214257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MARS: Weight of ?</a:t>
            </a:r>
          </a:p>
        </p:txBody>
      </p:sp>
    </p:spTree>
    <p:extLst>
      <p:ext uri="{BB962C8B-B14F-4D97-AF65-F5344CB8AC3E}">
        <p14:creationId xmlns:p14="http://schemas.microsoft.com/office/powerpoint/2010/main" val="203847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2" grpId="0"/>
      <p:bldP spid="93" grpId="0"/>
      <p:bldP spid="94" grpId="0"/>
      <p:bldP spid="95" grpId="0"/>
      <p:bldP spid="102" grpId="0"/>
      <p:bldP spid="104" grpId="0"/>
      <p:bldP spid="106" grpId="0"/>
      <p:bldP spid="108" grpId="0"/>
      <p:bldP spid="110" grpId="0"/>
      <p:bldP spid="112" grpId="0"/>
      <p:bldP spid="114" grpId="0"/>
      <p:bldP spid="116" grpId="0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 fontScale="90000"/>
          </a:bodyPr>
          <a:lstStyle/>
          <a:p>
            <a:r>
              <a:rPr lang="en-AU" dirty="0"/>
              <a:t>Augmenting Path in Residual Network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671560" cy="23935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Augmenting path is any simple path (a path without repeating vertices) from source s to target t.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E.g., </a:t>
            </a:r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s  b  c  t (shown in purple edges)</a:t>
            </a:r>
          </a:p>
          <a:p>
            <a:r>
              <a:rPr lang="en-AU" sz="20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Residual capacity </a:t>
            </a:r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of a path is the minimum edge weight on this path (e.g., 4 in the example)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For each edge along this path, we can push additional flow equal to the “residual capacity of the path” in the flow network, e.g., 4 along each edge on s  b  c t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371559" y="40099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457200" y="51054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930454" y="46437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1450340" y="45814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2232102" y="466660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3499296" y="39915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19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2974482" y="4596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09FB9A6-2B7A-4751-92E9-C0E60F01D00E}"/>
              </a:ext>
            </a:extLst>
          </p:cNvPr>
          <p:cNvSpPr/>
          <p:nvPr/>
        </p:nvSpPr>
        <p:spPr>
          <a:xfrm>
            <a:off x="5768904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9D2C7F-0FB1-401B-AA50-AA58B9688338}"/>
              </a:ext>
            </a:extLst>
          </p:cNvPr>
          <p:cNvSpPr txBox="1"/>
          <p:nvPr/>
        </p:nvSpPr>
        <p:spPr>
          <a:xfrm>
            <a:off x="5850486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C5F55DD-35D2-4E05-9334-1E3374ADEFCD}"/>
              </a:ext>
            </a:extLst>
          </p:cNvPr>
          <p:cNvSpPr/>
          <p:nvPr/>
        </p:nvSpPr>
        <p:spPr>
          <a:xfrm>
            <a:off x="5768904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701614-5A8A-4C27-9766-A0BF4B351120}"/>
              </a:ext>
            </a:extLst>
          </p:cNvPr>
          <p:cNvSpPr txBox="1"/>
          <p:nvPr/>
        </p:nvSpPr>
        <p:spPr>
          <a:xfrm>
            <a:off x="5860473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3FB0D17-6698-4FAA-86EB-57B4D31809CA}"/>
              </a:ext>
            </a:extLst>
          </p:cNvPr>
          <p:cNvSpPr/>
          <p:nvPr/>
        </p:nvSpPr>
        <p:spPr>
          <a:xfrm>
            <a:off x="7342027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2E1D68-B1F5-46B1-92A2-1261FEDDBC64}"/>
              </a:ext>
            </a:extLst>
          </p:cNvPr>
          <p:cNvSpPr txBox="1"/>
          <p:nvPr/>
        </p:nvSpPr>
        <p:spPr>
          <a:xfrm>
            <a:off x="7440455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B169ED4-4558-4F2B-B5E2-2D5945010E48}"/>
              </a:ext>
            </a:extLst>
          </p:cNvPr>
          <p:cNvSpPr/>
          <p:nvPr/>
        </p:nvSpPr>
        <p:spPr>
          <a:xfrm>
            <a:off x="726582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26612B-113D-461A-94BD-B092DAF20C7C}"/>
              </a:ext>
            </a:extLst>
          </p:cNvPr>
          <p:cNvSpPr txBox="1"/>
          <p:nvPr/>
        </p:nvSpPr>
        <p:spPr>
          <a:xfrm>
            <a:off x="7331873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5C108AA-099B-4177-B181-2B6EC985F2CA}"/>
              </a:ext>
            </a:extLst>
          </p:cNvPr>
          <p:cNvSpPr/>
          <p:nvPr/>
        </p:nvSpPr>
        <p:spPr>
          <a:xfrm>
            <a:off x="4751227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82BDDAC-3000-4116-86FB-050D4C52414F}"/>
              </a:ext>
            </a:extLst>
          </p:cNvPr>
          <p:cNvSpPr txBox="1"/>
          <p:nvPr/>
        </p:nvSpPr>
        <p:spPr>
          <a:xfrm>
            <a:off x="4844671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F1D88E0-E651-4BF7-8FD8-8A50BE9BB215}"/>
              </a:ext>
            </a:extLst>
          </p:cNvPr>
          <p:cNvCxnSpPr>
            <a:cxnSpLocks/>
          </p:cNvCxnSpPr>
          <p:nvPr/>
        </p:nvCxnSpPr>
        <p:spPr>
          <a:xfrm flipV="1">
            <a:off x="5129497" y="4009966"/>
            <a:ext cx="638727" cy="503929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B1BB2F9-4E6F-45D8-BC6C-CCFE64CFD264}"/>
              </a:ext>
            </a:extLst>
          </p:cNvPr>
          <p:cNvCxnSpPr>
            <a:cxnSpLocks/>
          </p:cNvCxnSpPr>
          <p:nvPr/>
        </p:nvCxnSpPr>
        <p:spPr>
          <a:xfrm>
            <a:off x="5205697" y="4966288"/>
            <a:ext cx="585503" cy="367712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0F9D803-D1CD-46B3-9387-C52628D48C7A}"/>
              </a:ext>
            </a:extLst>
          </p:cNvPr>
          <p:cNvCxnSpPr>
            <a:stCxn id="72" idx="3"/>
            <a:endCxn id="70" idx="1"/>
          </p:cNvCxnSpPr>
          <p:nvPr/>
        </p:nvCxnSpPr>
        <p:spPr>
          <a:xfrm>
            <a:off x="5843053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5F6FA22-1509-4D2A-93BA-6960C859A6CD}"/>
              </a:ext>
            </a:extLst>
          </p:cNvPr>
          <p:cNvCxnSpPr>
            <a:cxnSpLocks/>
            <a:stCxn id="76" idx="6"/>
          </p:cNvCxnSpPr>
          <p:nvPr/>
        </p:nvCxnSpPr>
        <p:spPr>
          <a:xfrm>
            <a:off x="7772150" y="4118259"/>
            <a:ext cx="779047" cy="403841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9F4A13E-C132-4431-87D8-20A4F04A69DC}"/>
              </a:ext>
            </a:extLst>
          </p:cNvPr>
          <p:cNvCxnSpPr>
            <a:cxnSpLocks/>
          </p:cNvCxnSpPr>
          <p:nvPr/>
        </p:nvCxnSpPr>
        <p:spPr>
          <a:xfrm flipH="1">
            <a:off x="6301567" y="4392360"/>
            <a:ext cx="1072369" cy="94164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BA6BD76-106A-4230-8AD7-E22D92BB38C7}"/>
              </a:ext>
            </a:extLst>
          </p:cNvPr>
          <p:cNvCxnSpPr>
            <a:cxnSpLocks/>
          </p:cNvCxnSpPr>
          <p:nvPr/>
        </p:nvCxnSpPr>
        <p:spPr>
          <a:xfrm flipV="1">
            <a:off x="6019800" y="4371420"/>
            <a:ext cx="0" cy="83295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6CC957C-8B65-401E-8942-CD0C0721F7E6}"/>
              </a:ext>
            </a:extLst>
          </p:cNvPr>
          <p:cNvCxnSpPr>
            <a:cxnSpLocks/>
            <a:stCxn id="70" idx="6"/>
            <a:endCxn id="74" idx="2"/>
          </p:cNvCxnSpPr>
          <p:nvPr/>
        </p:nvCxnSpPr>
        <p:spPr>
          <a:xfrm>
            <a:off x="6275227" y="5457532"/>
            <a:ext cx="1066800" cy="3232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D4A98C7-24BA-4FF6-8F37-649FCB709E73}"/>
              </a:ext>
            </a:extLst>
          </p:cNvPr>
          <p:cNvSpPr txBox="1"/>
          <p:nvPr/>
        </p:nvSpPr>
        <p:spPr>
          <a:xfrm>
            <a:off x="5097294" y="40099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2898E55-67EC-4023-953D-2EAE64B83153}"/>
              </a:ext>
            </a:extLst>
          </p:cNvPr>
          <p:cNvSpPr txBox="1"/>
          <p:nvPr/>
        </p:nvSpPr>
        <p:spPr>
          <a:xfrm>
            <a:off x="5380200" y="4832650"/>
            <a:ext cx="25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EE7DEFF-B977-452F-A880-09685AB538B8}"/>
              </a:ext>
            </a:extLst>
          </p:cNvPr>
          <p:cNvSpPr txBox="1"/>
          <p:nvPr/>
        </p:nvSpPr>
        <p:spPr>
          <a:xfrm>
            <a:off x="5519573" y="464376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95BE119-E7D7-417C-BF4D-2F260CD6F6AD}"/>
              </a:ext>
            </a:extLst>
          </p:cNvPr>
          <p:cNvSpPr txBox="1"/>
          <p:nvPr/>
        </p:nvSpPr>
        <p:spPr>
          <a:xfrm>
            <a:off x="6019800" y="45814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AA9F474-745A-4D9B-ACF7-ACE0108D8666}"/>
              </a:ext>
            </a:extLst>
          </p:cNvPr>
          <p:cNvSpPr txBox="1"/>
          <p:nvPr/>
        </p:nvSpPr>
        <p:spPr>
          <a:xfrm>
            <a:off x="6843217" y="47852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C081E8-7A17-4C34-9EBE-C141A5F330BC}"/>
              </a:ext>
            </a:extLst>
          </p:cNvPr>
          <p:cNvSpPr txBox="1"/>
          <p:nvPr/>
        </p:nvSpPr>
        <p:spPr>
          <a:xfrm>
            <a:off x="6621294" y="512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F0B97FA-97B9-4CC1-A9C3-7C411C77F805}"/>
              </a:ext>
            </a:extLst>
          </p:cNvPr>
          <p:cNvSpPr txBox="1"/>
          <p:nvPr/>
        </p:nvSpPr>
        <p:spPr>
          <a:xfrm>
            <a:off x="8021923" y="3991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17D28E5-0852-47BF-857B-231F50FF8047}"/>
              </a:ext>
            </a:extLst>
          </p:cNvPr>
          <p:cNvSpPr/>
          <p:nvPr/>
        </p:nvSpPr>
        <p:spPr>
          <a:xfrm>
            <a:off x="8409077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014403F-CCDC-4F26-AF0E-9A93966A097A}"/>
              </a:ext>
            </a:extLst>
          </p:cNvPr>
          <p:cNvCxnSpPr>
            <a:cxnSpLocks/>
          </p:cNvCxnSpPr>
          <p:nvPr/>
        </p:nvCxnSpPr>
        <p:spPr>
          <a:xfrm flipH="1">
            <a:off x="5205697" y="4172905"/>
            <a:ext cx="585503" cy="47529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10C0607-211C-49E5-B684-11E3A0ABAEF4}"/>
              </a:ext>
            </a:extLst>
          </p:cNvPr>
          <p:cNvSpPr txBox="1"/>
          <p:nvPr/>
        </p:nvSpPr>
        <p:spPr>
          <a:xfrm>
            <a:off x="5443373" y="4267200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94C354C-3DDB-45A2-B7B8-77EE56484568}"/>
              </a:ext>
            </a:extLst>
          </p:cNvPr>
          <p:cNvCxnSpPr>
            <a:cxnSpLocks/>
          </p:cNvCxnSpPr>
          <p:nvPr/>
        </p:nvCxnSpPr>
        <p:spPr>
          <a:xfrm flipH="1">
            <a:off x="6241469" y="4109986"/>
            <a:ext cx="1020307" cy="481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0A6906F-3538-4C3B-BA27-1DC38A20427B}"/>
              </a:ext>
            </a:extLst>
          </p:cNvPr>
          <p:cNvSpPr txBox="1"/>
          <p:nvPr/>
        </p:nvSpPr>
        <p:spPr>
          <a:xfrm>
            <a:off x="6568873" y="37705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12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A47252D-97C7-4DF8-AFEC-CFF2166F77FC}"/>
              </a:ext>
            </a:extLst>
          </p:cNvPr>
          <p:cNvCxnSpPr>
            <a:cxnSpLocks/>
            <a:stCxn id="70" idx="2"/>
          </p:cNvCxnSpPr>
          <p:nvPr/>
        </p:nvCxnSpPr>
        <p:spPr>
          <a:xfrm flipH="1" flipV="1">
            <a:off x="5104589" y="5060947"/>
            <a:ext cx="664315" cy="39658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5860EA-A45E-47E5-96E9-835581728C98}"/>
              </a:ext>
            </a:extLst>
          </p:cNvPr>
          <p:cNvSpPr txBox="1"/>
          <p:nvPr/>
        </p:nvSpPr>
        <p:spPr>
          <a:xfrm>
            <a:off x="5197654" y="5237202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8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E9A7057-40BD-48F7-9DE7-EA4CFA5169EF}"/>
              </a:ext>
            </a:extLst>
          </p:cNvPr>
          <p:cNvCxnSpPr>
            <a:cxnSpLocks/>
            <a:endCxn id="76" idx="3"/>
          </p:cNvCxnSpPr>
          <p:nvPr/>
        </p:nvCxnSpPr>
        <p:spPr>
          <a:xfrm flipV="1">
            <a:off x="6156514" y="4297271"/>
            <a:ext cx="1183462" cy="997116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646AA6-A168-4B7B-A247-2C7FED959244}"/>
              </a:ext>
            </a:extLst>
          </p:cNvPr>
          <p:cNvSpPr txBox="1"/>
          <p:nvPr/>
        </p:nvSpPr>
        <p:spPr>
          <a:xfrm>
            <a:off x="6446215" y="44518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FF3B632-DDE0-4512-B942-09D76B970B19}"/>
              </a:ext>
            </a:extLst>
          </p:cNvPr>
          <p:cNvCxnSpPr>
            <a:cxnSpLocks/>
          </p:cNvCxnSpPr>
          <p:nvPr/>
        </p:nvCxnSpPr>
        <p:spPr>
          <a:xfrm flipH="1" flipV="1">
            <a:off x="6220259" y="5665535"/>
            <a:ext cx="1175846" cy="22616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26DDF43-769C-4A9D-8E69-3FFF00C11D7B}"/>
              </a:ext>
            </a:extLst>
          </p:cNvPr>
          <p:cNvSpPr txBox="1"/>
          <p:nvPr/>
        </p:nvSpPr>
        <p:spPr>
          <a:xfrm>
            <a:off x="6578713" y="567007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BC2A7A7-E379-4649-BF39-39FA791B70FD}"/>
              </a:ext>
            </a:extLst>
          </p:cNvPr>
          <p:cNvCxnSpPr>
            <a:cxnSpLocks/>
            <a:endCxn id="74" idx="6"/>
          </p:cNvCxnSpPr>
          <p:nvPr/>
        </p:nvCxnSpPr>
        <p:spPr>
          <a:xfrm flipH="1">
            <a:off x="7848350" y="4946291"/>
            <a:ext cx="621200" cy="543568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5CDBE06-FC05-4E42-9E2F-B2F2838D11F6}"/>
              </a:ext>
            </a:extLst>
          </p:cNvPr>
          <p:cNvSpPr txBox="1"/>
          <p:nvPr/>
        </p:nvSpPr>
        <p:spPr>
          <a:xfrm>
            <a:off x="8081981" y="5162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2EECD02-6A12-454D-BBC0-73D0F3F58306}"/>
              </a:ext>
            </a:extLst>
          </p:cNvPr>
          <p:cNvCxnSpPr>
            <a:cxnSpLocks/>
            <a:stCxn id="76" idx="4"/>
          </p:cNvCxnSpPr>
          <p:nvPr/>
        </p:nvCxnSpPr>
        <p:spPr>
          <a:xfrm>
            <a:off x="7518989" y="4371420"/>
            <a:ext cx="51075" cy="84665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5DC879E-723D-4376-8D4A-1F88531DC144}"/>
              </a:ext>
            </a:extLst>
          </p:cNvPr>
          <p:cNvSpPr txBox="1"/>
          <p:nvPr/>
        </p:nvSpPr>
        <p:spPr>
          <a:xfrm>
            <a:off x="7524870" y="45878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7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86825E8-C34C-4FD2-8BAC-CF0F3E64DC3F}"/>
              </a:ext>
            </a:extLst>
          </p:cNvPr>
          <p:cNvCxnSpPr>
            <a:cxnSpLocks/>
          </p:cNvCxnSpPr>
          <p:nvPr/>
        </p:nvCxnSpPr>
        <p:spPr>
          <a:xfrm flipH="1" flipV="1">
            <a:off x="7760028" y="4250966"/>
            <a:ext cx="698172" cy="39723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F5A25C2-6AD0-4651-BA1E-4400A00F732E}"/>
              </a:ext>
            </a:extLst>
          </p:cNvPr>
          <p:cNvSpPr txBox="1"/>
          <p:nvPr/>
        </p:nvSpPr>
        <p:spPr>
          <a:xfrm>
            <a:off x="7875682" y="4445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CC09B1-B86E-4E22-884A-7027016DDEE8}"/>
              </a:ext>
            </a:extLst>
          </p:cNvPr>
          <p:cNvSpPr txBox="1"/>
          <p:nvPr/>
        </p:nvSpPr>
        <p:spPr>
          <a:xfrm>
            <a:off x="4966032" y="5917199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r>
              <a:rPr lang="en-AU" sz="1200" dirty="0"/>
              <a:t> Where possible </a:t>
            </a:r>
            <a:r>
              <a:rPr lang="en-AU" sz="1200" dirty="0">
                <a:solidFill>
                  <a:srgbClr val="00B0F0"/>
                </a:solidFill>
              </a:rPr>
              <a:t>blue edges indicate reversible flow </a:t>
            </a:r>
            <a:r>
              <a:rPr lang="en-AU" sz="1200" dirty="0"/>
              <a:t>and</a:t>
            </a:r>
            <a:r>
              <a:rPr lang="en-AU" sz="1200" dirty="0">
                <a:solidFill>
                  <a:srgbClr val="00B050"/>
                </a:solidFill>
              </a:rPr>
              <a:t> </a:t>
            </a:r>
            <a:r>
              <a:rPr lang="en-AU" sz="1200" dirty="0">
                <a:solidFill>
                  <a:srgbClr val="FF0000"/>
                </a:solidFill>
              </a:rPr>
              <a:t>red indicate residual capacity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F19D550-5131-4074-902F-03E3E02D73D6}"/>
              </a:ext>
            </a:extLst>
          </p:cNvPr>
          <p:cNvCxnSpPr>
            <a:cxnSpLocks/>
          </p:cNvCxnSpPr>
          <p:nvPr/>
        </p:nvCxnSpPr>
        <p:spPr>
          <a:xfrm>
            <a:off x="5240332" y="4981635"/>
            <a:ext cx="585503" cy="367712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4F5AB19-0612-4503-90E6-C0652C4849D4}"/>
              </a:ext>
            </a:extLst>
          </p:cNvPr>
          <p:cNvCxnSpPr>
            <a:cxnSpLocks/>
          </p:cNvCxnSpPr>
          <p:nvPr/>
        </p:nvCxnSpPr>
        <p:spPr>
          <a:xfrm flipV="1">
            <a:off x="6139612" y="4311094"/>
            <a:ext cx="1183462" cy="997116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C4671E4-023D-4BDF-8FB2-A9BEC14C3D12}"/>
              </a:ext>
            </a:extLst>
          </p:cNvPr>
          <p:cNvSpPr txBox="1"/>
          <p:nvPr/>
        </p:nvSpPr>
        <p:spPr>
          <a:xfrm>
            <a:off x="332787" y="5105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BBF614B-35AE-4CDA-ABEF-042918C37C5A}"/>
              </a:ext>
            </a:extLst>
          </p:cNvPr>
          <p:cNvSpPr txBox="1"/>
          <p:nvPr/>
        </p:nvSpPr>
        <p:spPr>
          <a:xfrm>
            <a:off x="2228101" y="46482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0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9978297-AEEF-4E5D-88B6-8931D1317072}"/>
              </a:ext>
            </a:extLst>
          </p:cNvPr>
          <p:cNvSpPr txBox="1"/>
          <p:nvPr/>
        </p:nvSpPr>
        <p:spPr>
          <a:xfrm>
            <a:off x="3477232" y="399626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74805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30" grpId="0"/>
      <p:bldP spid="85" grpId="0"/>
      <p:bldP spid="98" grpId="0"/>
      <p:bldP spid="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5105400"/>
            <a:ext cx="8686800" cy="1143000"/>
          </a:xfrm>
        </p:spPr>
        <p:txBody>
          <a:bodyPr>
            <a:normAutofit lnSpcReduction="10000"/>
          </a:bodyPr>
          <a:lstStyle/>
          <a:p>
            <a:pPr algn="l"/>
            <a:endParaRPr lang="en-AU" spc="0" dirty="0"/>
          </a:p>
          <a:p>
            <a:pPr algn="l"/>
            <a:r>
              <a:rPr lang="en-AU" spc="0" dirty="0" err="1"/>
              <a:t>acknowledgmentS</a:t>
            </a:r>
            <a:endParaRPr lang="en-AU" spc="0" dirty="0"/>
          </a:p>
          <a:p>
            <a:pPr algn="just"/>
            <a:r>
              <a:rPr lang="en-AU" cap="none" spc="0" dirty="0">
                <a:solidFill>
                  <a:schemeClr val="tx1"/>
                </a:solidFill>
              </a:rPr>
              <a:t>The slides are based on the material developed by </a:t>
            </a:r>
            <a:r>
              <a:rPr lang="en-AU" cap="none" spc="0" dirty="0" err="1">
                <a:solidFill>
                  <a:srgbClr val="0070C0"/>
                </a:solidFill>
              </a:rPr>
              <a:t>Arun</a:t>
            </a:r>
            <a:r>
              <a:rPr lang="en-AU" cap="none" spc="0" dirty="0">
                <a:solidFill>
                  <a:srgbClr val="0070C0"/>
                </a:solidFill>
              </a:rPr>
              <a:t> </a:t>
            </a:r>
            <a:r>
              <a:rPr lang="en-AU" cap="none" spc="0" dirty="0" err="1">
                <a:solidFill>
                  <a:srgbClr val="0070C0"/>
                </a:solidFill>
              </a:rPr>
              <a:t>Konagurthu</a:t>
            </a:r>
            <a:r>
              <a:rPr lang="en-AU" cap="none" spc="0" dirty="0">
                <a:solidFill>
                  <a:srgbClr val="0070C0"/>
                </a:solidFill>
              </a:rPr>
              <a:t>. </a:t>
            </a:r>
            <a:r>
              <a:rPr lang="en-AU" cap="none" spc="0" dirty="0">
                <a:solidFill>
                  <a:schemeClr val="tx1"/>
                </a:solidFill>
              </a:rPr>
              <a:t>Examples are taken from “Introduction to Algorithms” by </a:t>
            </a:r>
            <a:r>
              <a:rPr lang="en-AU" cap="none" spc="0" dirty="0" err="1">
                <a:solidFill>
                  <a:schemeClr val="tx1"/>
                </a:solidFill>
              </a:rPr>
              <a:t>Cormen</a:t>
            </a:r>
            <a:r>
              <a:rPr lang="en-AU" cap="none" spc="0" dirty="0">
                <a:solidFill>
                  <a:schemeClr val="tx1"/>
                </a:solidFill>
              </a:rPr>
              <a:t> et al.</a:t>
            </a:r>
            <a:endParaRPr lang="en-AU" cap="none" spc="0" dirty="0">
              <a:solidFill>
                <a:srgbClr val="0070C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3820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11: Topological Sort and Network Flow</a:t>
            </a:r>
            <a:endParaRPr lang="en-AU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Ford-Fulkerson Method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671560" cy="239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Initialize flow f to zero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Create residual network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While there exists an augmenting path in the residual network:</a:t>
            </a:r>
          </a:p>
          <a:p>
            <a:pPr marL="0" indent="0">
              <a:buNone/>
            </a:pPr>
            <a:r>
              <a:rPr lang="en-AU" sz="2000" dirty="0"/>
              <a:t>	choose </a:t>
            </a:r>
            <a:r>
              <a:rPr lang="en-AU" sz="2000" dirty="0">
                <a:solidFill>
                  <a:srgbClr val="00B0F0"/>
                </a:solidFill>
              </a:rPr>
              <a:t>any</a:t>
            </a:r>
            <a:r>
              <a:rPr lang="en-AU" sz="2000" dirty="0"/>
              <a:t> augmenting path P</a:t>
            </a:r>
          </a:p>
          <a:p>
            <a:pPr marL="0" indent="0">
              <a:buNone/>
            </a:pPr>
            <a:r>
              <a:rPr lang="en-AU" sz="2000" dirty="0"/>
              <a:t>	augment the flow equal to residual capacity of P in the flow network</a:t>
            </a:r>
          </a:p>
          <a:p>
            <a:pPr marL="0" indent="0">
              <a:buNone/>
            </a:pPr>
            <a:r>
              <a:rPr lang="en-AU" sz="2000" dirty="0"/>
              <a:t>	update residual network</a:t>
            </a:r>
          </a:p>
          <a:p>
            <a:pPr marL="0" indent="0">
              <a:buNone/>
            </a:pPr>
            <a:r>
              <a:rPr lang="en-AU" sz="2000" dirty="0"/>
              <a:t>return 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634829" y="39508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609600" y="5105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930454" y="46437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1450340" y="45814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2430294" y="466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3499296" y="39915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2974482" y="45969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A799BDC-BEFE-49B5-A48C-2664225A6B9F}"/>
              </a:ext>
            </a:extLst>
          </p:cNvPr>
          <p:cNvSpPr/>
          <p:nvPr/>
        </p:nvSpPr>
        <p:spPr>
          <a:xfrm>
            <a:off x="5761406" y="523298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A785C7E-C43D-4020-AAE3-677DBAEC1303}"/>
              </a:ext>
            </a:extLst>
          </p:cNvPr>
          <p:cNvSpPr txBox="1"/>
          <p:nvPr/>
        </p:nvSpPr>
        <p:spPr>
          <a:xfrm>
            <a:off x="5842988" y="5306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A2AB3EE-F36C-40BB-94FD-7DDE2F9464CA}"/>
              </a:ext>
            </a:extLst>
          </p:cNvPr>
          <p:cNvSpPr/>
          <p:nvPr/>
        </p:nvSpPr>
        <p:spPr>
          <a:xfrm>
            <a:off x="5761406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789AE76-DF1A-4176-A678-D285AC21157A}"/>
              </a:ext>
            </a:extLst>
          </p:cNvPr>
          <p:cNvSpPr txBox="1"/>
          <p:nvPr/>
        </p:nvSpPr>
        <p:spPr>
          <a:xfrm>
            <a:off x="5852975" y="3967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89A8744-0118-450F-B1E0-120BCE96B53B}"/>
              </a:ext>
            </a:extLst>
          </p:cNvPr>
          <p:cNvSpPr/>
          <p:nvPr/>
        </p:nvSpPr>
        <p:spPr>
          <a:xfrm>
            <a:off x="7334529" y="52653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2E844EF-CA22-4FE4-863E-7DC52B3C5AEF}"/>
              </a:ext>
            </a:extLst>
          </p:cNvPr>
          <p:cNvSpPr txBox="1"/>
          <p:nvPr/>
        </p:nvSpPr>
        <p:spPr>
          <a:xfrm>
            <a:off x="7432957" y="5316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C1EF6FF6-EE08-4253-BD0C-C966E836A6BA}"/>
              </a:ext>
            </a:extLst>
          </p:cNvPr>
          <p:cNvSpPr/>
          <p:nvPr/>
        </p:nvSpPr>
        <p:spPr>
          <a:xfrm>
            <a:off x="7258329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23B7985-32C9-4B66-8CE8-08362C5A69EC}"/>
              </a:ext>
            </a:extLst>
          </p:cNvPr>
          <p:cNvSpPr txBox="1"/>
          <p:nvPr/>
        </p:nvSpPr>
        <p:spPr>
          <a:xfrm>
            <a:off x="7324375" y="3967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1DC0FA3-541F-43F2-BBCE-AEB5BC7A38BC}"/>
              </a:ext>
            </a:extLst>
          </p:cNvPr>
          <p:cNvSpPr/>
          <p:nvPr/>
        </p:nvSpPr>
        <p:spPr>
          <a:xfrm>
            <a:off x="4743729" y="454802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B90CF19-0245-4E58-A370-FFB390CDE8C9}"/>
              </a:ext>
            </a:extLst>
          </p:cNvPr>
          <p:cNvSpPr txBox="1"/>
          <p:nvPr/>
        </p:nvSpPr>
        <p:spPr>
          <a:xfrm>
            <a:off x="4837173" y="4616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D992FE3-CB7C-4EC2-86B2-595A85E4E60C}"/>
              </a:ext>
            </a:extLst>
          </p:cNvPr>
          <p:cNvCxnSpPr>
            <a:stCxn id="156" idx="7"/>
            <a:endCxn id="150" idx="2"/>
          </p:cNvCxnSpPr>
          <p:nvPr/>
        </p:nvCxnSpPr>
        <p:spPr>
          <a:xfrm flipV="1">
            <a:off x="5175903" y="4146875"/>
            <a:ext cx="585503" cy="47529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3EB10E4-1BFB-44AB-975E-2640AE630540}"/>
              </a:ext>
            </a:extLst>
          </p:cNvPr>
          <p:cNvCxnSpPr>
            <a:cxnSpLocks/>
            <a:stCxn id="156" idx="5"/>
            <a:endCxn id="148" idx="2"/>
          </p:cNvCxnSpPr>
          <p:nvPr/>
        </p:nvCxnSpPr>
        <p:spPr>
          <a:xfrm>
            <a:off x="5175903" y="4980194"/>
            <a:ext cx="585503" cy="50595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F9670D6-8D50-489F-A87C-5069F4CFD14A}"/>
              </a:ext>
            </a:extLst>
          </p:cNvPr>
          <p:cNvCxnSpPr>
            <a:stCxn id="150" idx="3"/>
            <a:endCxn id="148" idx="1"/>
          </p:cNvCxnSpPr>
          <p:nvPr/>
        </p:nvCxnSpPr>
        <p:spPr>
          <a:xfrm>
            <a:off x="5835555" y="4325887"/>
            <a:ext cx="0" cy="981248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5206FFC-61DC-4303-A29E-74A7D6880E13}"/>
              </a:ext>
            </a:extLst>
          </p:cNvPr>
          <p:cNvCxnSpPr>
            <a:stCxn id="150" idx="6"/>
            <a:endCxn id="154" idx="2"/>
          </p:cNvCxnSpPr>
          <p:nvPr/>
        </p:nvCxnSpPr>
        <p:spPr>
          <a:xfrm>
            <a:off x="6267729" y="4146875"/>
            <a:ext cx="990600" cy="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1E55308-CAB7-452B-849C-F821A9BD9D14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764652" y="4146875"/>
            <a:ext cx="779047" cy="40384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033EF9B-8096-4CDC-B69C-8BDB00AB2B5D}"/>
              </a:ext>
            </a:extLst>
          </p:cNvPr>
          <p:cNvCxnSpPr>
            <a:cxnSpLocks/>
            <a:endCxn id="154" idx="4"/>
          </p:cNvCxnSpPr>
          <p:nvPr/>
        </p:nvCxnSpPr>
        <p:spPr>
          <a:xfrm flipH="1" flipV="1">
            <a:off x="7511491" y="4400036"/>
            <a:ext cx="24794" cy="832952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69A44CB-0B14-4AC9-98CC-B0F7107D4FF6}"/>
              </a:ext>
            </a:extLst>
          </p:cNvPr>
          <p:cNvCxnSpPr>
            <a:cxnSpLocks/>
            <a:stCxn id="154" idx="3"/>
            <a:endCxn id="148" idx="7"/>
          </p:cNvCxnSpPr>
          <p:nvPr/>
        </p:nvCxnSpPr>
        <p:spPr>
          <a:xfrm flipH="1">
            <a:off x="6193580" y="4325887"/>
            <a:ext cx="1138898" cy="981248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4EF4F99-FA65-4ECC-9158-854F969BB725}"/>
              </a:ext>
            </a:extLst>
          </p:cNvPr>
          <p:cNvCxnSpPr>
            <a:cxnSpLocks/>
            <a:stCxn id="148" idx="0"/>
            <a:endCxn id="150" idx="4"/>
          </p:cNvCxnSpPr>
          <p:nvPr/>
        </p:nvCxnSpPr>
        <p:spPr>
          <a:xfrm flipV="1">
            <a:off x="6014568" y="4400036"/>
            <a:ext cx="0" cy="83295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3D146FD-2AF3-480E-847F-29A09B62BDE7}"/>
              </a:ext>
            </a:extLst>
          </p:cNvPr>
          <p:cNvCxnSpPr>
            <a:cxnSpLocks/>
            <a:stCxn id="148" idx="6"/>
            <a:endCxn id="152" idx="2"/>
          </p:cNvCxnSpPr>
          <p:nvPr/>
        </p:nvCxnSpPr>
        <p:spPr>
          <a:xfrm>
            <a:off x="6267729" y="5486148"/>
            <a:ext cx="1066800" cy="3232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FE6A0B00-D4C2-49B2-B233-7753711F4241}"/>
              </a:ext>
            </a:extLst>
          </p:cNvPr>
          <p:cNvSpPr txBox="1"/>
          <p:nvPr/>
        </p:nvSpPr>
        <p:spPr>
          <a:xfrm>
            <a:off x="5042776" y="4068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780C7CC-24A4-415E-8CAE-46A5CD06995A}"/>
              </a:ext>
            </a:extLst>
          </p:cNvPr>
          <p:cNvSpPr txBox="1"/>
          <p:nvPr/>
        </p:nvSpPr>
        <p:spPr>
          <a:xfrm>
            <a:off x="4972329" y="51340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D391A5-203B-4431-A8E7-745575FCE620}"/>
              </a:ext>
            </a:extLst>
          </p:cNvPr>
          <p:cNvSpPr txBox="1"/>
          <p:nvPr/>
        </p:nvSpPr>
        <p:spPr>
          <a:xfrm>
            <a:off x="5445583" y="46723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3161D44-4D75-4FCC-9AAC-B961063504C9}"/>
              </a:ext>
            </a:extLst>
          </p:cNvPr>
          <p:cNvSpPr txBox="1"/>
          <p:nvPr/>
        </p:nvSpPr>
        <p:spPr>
          <a:xfrm>
            <a:off x="5965469" y="461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0CD67F8-5734-4C73-AE4E-530953B2A451}"/>
              </a:ext>
            </a:extLst>
          </p:cNvPr>
          <p:cNvSpPr txBox="1"/>
          <p:nvPr/>
        </p:nvSpPr>
        <p:spPr>
          <a:xfrm>
            <a:off x="6849894" y="46952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DC5F432-AFCB-42F9-998B-249FB64FC7C3}"/>
              </a:ext>
            </a:extLst>
          </p:cNvPr>
          <p:cNvSpPr txBox="1"/>
          <p:nvPr/>
        </p:nvSpPr>
        <p:spPr>
          <a:xfrm>
            <a:off x="6561375" y="545048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D5E0AF0-8519-4B97-94EC-EFEFE590BCCE}"/>
              </a:ext>
            </a:extLst>
          </p:cNvPr>
          <p:cNvSpPr txBox="1"/>
          <p:nvPr/>
        </p:nvSpPr>
        <p:spPr>
          <a:xfrm>
            <a:off x="8014425" y="40202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76453A4-B948-4DA3-A7DB-3B3073FBCE27}"/>
              </a:ext>
            </a:extLst>
          </p:cNvPr>
          <p:cNvSpPr txBox="1"/>
          <p:nvPr/>
        </p:nvSpPr>
        <p:spPr>
          <a:xfrm>
            <a:off x="7489611" y="462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4738F-0139-46B2-82FB-61DA3B577165}"/>
              </a:ext>
            </a:extLst>
          </p:cNvPr>
          <p:cNvSpPr/>
          <p:nvPr/>
        </p:nvSpPr>
        <p:spPr>
          <a:xfrm>
            <a:off x="8401579" y="45161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D69EE09-C00F-4EAF-8547-6CB349658389}"/>
              </a:ext>
            </a:extLst>
          </p:cNvPr>
          <p:cNvCxnSpPr>
            <a:cxnSpLocks/>
            <a:endCxn id="175" idx="3"/>
          </p:cNvCxnSpPr>
          <p:nvPr/>
        </p:nvCxnSpPr>
        <p:spPr>
          <a:xfrm flipV="1">
            <a:off x="7850464" y="4948297"/>
            <a:ext cx="625264" cy="468272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8541A38-E94C-4DAC-B390-89166806FF84}"/>
              </a:ext>
            </a:extLst>
          </p:cNvPr>
          <p:cNvSpPr txBox="1"/>
          <p:nvPr/>
        </p:nvSpPr>
        <p:spPr>
          <a:xfrm>
            <a:off x="6356387" y="3799131"/>
            <a:ext cx="569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2D5068D-A5FF-49B9-A351-8E154A2D3B50}"/>
              </a:ext>
            </a:extLst>
          </p:cNvPr>
          <p:cNvSpPr txBox="1"/>
          <p:nvPr/>
        </p:nvSpPr>
        <p:spPr>
          <a:xfrm>
            <a:off x="8042145" y="5231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4F5AB19-0612-4503-90E6-C0652C4849D4}"/>
              </a:ext>
            </a:extLst>
          </p:cNvPr>
          <p:cNvCxnSpPr>
            <a:cxnSpLocks/>
          </p:cNvCxnSpPr>
          <p:nvPr/>
        </p:nvCxnSpPr>
        <p:spPr>
          <a:xfrm flipV="1">
            <a:off x="5177373" y="4157448"/>
            <a:ext cx="583201" cy="464188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3BFCA8A-9985-4018-BD96-64B61FD67CA4}"/>
              </a:ext>
            </a:extLst>
          </p:cNvPr>
          <p:cNvCxnSpPr>
            <a:cxnSpLocks/>
          </p:cNvCxnSpPr>
          <p:nvPr/>
        </p:nvCxnSpPr>
        <p:spPr>
          <a:xfrm flipV="1">
            <a:off x="6278375" y="4146874"/>
            <a:ext cx="979954" cy="17856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2E80AD8-C404-4D1B-A6CD-F7B9C2B9A9EF}"/>
              </a:ext>
            </a:extLst>
          </p:cNvPr>
          <p:cNvCxnSpPr>
            <a:cxnSpLocks/>
          </p:cNvCxnSpPr>
          <p:nvPr/>
        </p:nvCxnSpPr>
        <p:spPr>
          <a:xfrm flipH="1">
            <a:off x="6183968" y="4330183"/>
            <a:ext cx="1123370" cy="948194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A78DDAC-AC28-4C18-8914-5D4BCD8B6458}"/>
              </a:ext>
            </a:extLst>
          </p:cNvPr>
          <p:cNvCxnSpPr>
            <a:cxnSpLocks/>
          </p:cNvCxnSpPr>
          <p:nvPr/>
        </p:nvCxnSpPr>
        <p:spPr>
          <a:xfrm>
            <a:off x="6288004" y="5489858"/>
            <a:ext cx="1066800" cy="32327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5513248-E948-4C2C-89D9-CB957C92B175}"/>
              </a:ext>
            </a:extLst>
          </p:cNvPr>
          <p:cNvCxnSpPr>
            <a:cxnSpLocks/>
          </p:cNvCxnSpPr>
          <p:nvPr/>
        </p:nvCxnSpPr>
        <p:spPr>
          <a:xfrm flipV="1">
            <a:off x="7825395" y="4949095"/>
            <a:ext cx="673211" cy="492348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0DB0CC89-2A5B-4389-B39C-9B095D4C9115}"/>
              </a:ext>
            </a:extLst>
          </p:cNvPr>
          <p:cNvSpPr txBox="1"/>
          <p:nvPr/>
        </p:nvSpPr>
        <p:spPr>
          <a:xfrm>
            <a:off x="465138" y="39568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5961991-F1E6-426E-84EE-95E909B9D6F2}"/>
              </a:ext>
            </a:extLst>
          </p:cNvPr>
          <p:cNvSpPr txBox="1"/>
          <p:nvPr/>
        </p:nvSpPr>
        <p:spPr>
          <a:xfrm>
            <a:off x="1779687" y="3766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1153ADB-46CD-458F-805A-E0CCD0CDFF25}"/>
              </a:ext>
            </a:extLst>
          </p:cNvPr>
          <p:cNvSpPr txBox="1"/>
          <p:nvPr/>
        </p:nvSpPr>
        <p:spPr>
          <a:xfrm>
            <a:off x="2213774" y="46661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33CEB18-D08D-43A9-BCC9-1C616E2873D6}"/>
              </a:ext>
            </a:extLst>
          </p:cNvPr>
          <p:cNvSpPr txBox="1"/>
          <p:nvPr/>
        </p:nvSpPr>
        <p:spPr>
          <a:xfrm>
            <a:off x="1864964" y="54380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8EEE649-DEFE-4CBD-8905-9175F5D275FC}"/>
              </a:ext>
            </a:extLst>
          </p:cNvPr>
          <p:cNvSpPr txBox="1"/>
          <p:nvPr/>
        </p:nvSpPr>
        <p:spPr>
          <a:xfrm>
            <a:off x="3346942" y="52020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848845-877C-48E8-B1BE-33EE81FE5A95}"/>
              </a:ext>
            </a:extLst>
          </p:cNvPr>
          <p:cNvSpPr txBox="1"/>
          <p:nvPr/>
        </p:nvSpPr>
        <p:spPr>
          <a:xfrm>
            <a:off x="4185938" y="5964973"/>
            <a:ext cx="91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9830BD-2544-4317-A8F6-B2332030660D}"/>
              </a:ext>
            </a:extLst>
          </p:cNvPr>
          <p:cNvSpPr txBox="1"/>
          <p:nvPr/>
        </p:nvSpPr>
        <p:spPr>
          <a:xfrm>
            <a:off x="4185938" y="5953780"/>
            <a:ext cx="91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753CB0-5F96-419C-8D6B-92C004D0DE68}"/>
              </a:ext>
            </a:extLst>
          </p:cNvPr>
          <p:cNvSpPr txBox="1"/>
          <p:nvPr/>
        </p:nvSpPr>
        <p:spPr>
          <a:xfrm>
            <a:off x="5056027" y="588570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r>
              <a:rPr lang="en-AU" sz="1200" dirty="0"/>
              <a:t> Where possible </a:t>
            </a:r>
            <a:r>
              <a:rPr lang="en-AU" sz="1200" dirty="0">
                <a:solidFill>
                  <a:srgbClr val="00B0F0"/>
                </a:solidFill>
              </a:rPr>
              <a:t>blue edges indicate reversible flow </a:t>
            </a:r>
            <a:r>
              <a:rPr lang="en-AU" sz="1200" dirty="0"/>
              <a:t>and</a:t>
            </a:r>
            <a:r>
              <a:rPr lang="en-AU" sz="1200" dirty="0">
                <a:solidFill>
                  <a:srgbClr val="00B050"/>
                </a:solidFill>
              </a:rPr>
              <a:t> </a:t>
            </a:r>
            <a:r>
              <a:rPr lang="en-AU" sz="1200" dirty="0">
                <a:solidFill>
                  <a:srgbClr val="FF0000"/>
                </a:solidFill>
              </a:rPr>
              <a:t>red indicate residual capacity</a:t>
            </a:r>
          </a:p>
        </p:txBody>
      </p:sp>
    </p:spTree>
    <p:extLst>
      <p:ext uri="{BB962C8B-B14F-4D97-AF65-F5344CB8AC3E}">
        <p14:creationId xmlns:p14="http://schemas.microsoft.com/office/powerpoint/2010/main" val="352886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/>
      <p:bldP spid="150" grpId="0" animBg="1"/>
      <p:bldP spid="151" grpId="0"/>
      <p:bldP spid="152" grpId="0" animBg="1"/>
      <p:bldP spid="153" grpId="0"/>
      <p:bldP spid="154" grpId="0" animBg="1"/>
      <p:bldP spid="155" grpId="0"/>
      <p:bldP spid="156" grpId="0" animBg="1"/>
      <p:bldP spid="157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 animBg="1"/>
      <p:bldP spid="177" grpId="0"/>
      <p:bldP spid="178" grpId="0"/>
      <p:bldP spid="184" grpId="0"/>
      <p:bldP spid="185" grpId="0"/>
      <p:bldP spid="186" grpId="0"/>
      <p:bldP spid="187" grpId="0"/>
      <p:bldP spid="188" grpId="0"/>
      <p:bldP spid="36" grpId="0"/>
      <p:bldP spid="36" grpId="1"/>
      <p:bldP spid="80" grpId="0"/>
      <p:bldP spid="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Ford-Fulkerson Method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671560" cy="23935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Initialize flow f to zero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Create residual network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While there exists an augmenting path P in the residual network:</a:t>
            </a:r>
          </a:p>
          <a:p>
            <a:pPr marL="0" indent="0">
              <a:buNone/>
            </a:pPr>
            <a:r>
              <a:rPr lang="en-AU" sz="2000" dirty="0"/>
              <a:t>	choose </a:t>
            </a:r>
            <a:r>
              <a:rPr lang="en-AU" sz="2000" dirty="0">
                <a:solidFill>
                  <a:srgbClr val="00B0F0"/>
                </a:solidFill>
              </a:rPr>
              <a:t>any</a:t>
            </a:r>
            <a:r>
              <a:rPr lang="en-AU" sz="2000" dirty="0"/>
              <a:t> augmenting path P</a:t>
            </a:r>
          </a:p>
          <a:p>
            <a:pPr marL="0" indent="0">
              <a:buNone/>
            </a:pPr>
            <a:r>
              <a:rPr lang="en-AU" sz="2000" dirty="0"/>
              <a:t>	augment the flow equal to residual capacity of P in the flow network</a:t>
            </a:r>
          </a:p>
          <a:p>
            <a:pPr marL="0" indent="0">
              <a:buNone/>
            </a:pPr>
            <a:r>
              <a:rPr lang="en-AU" sz="2000" dirty="0"/>
              <a:t>	update residual network</a:t>
            </a:r>
          </a:p>
          <a:p>
            <a:pPr marL="0" indent="0">
              <a:buNone/>
            </a:pPr>
            <a:r>
              <a:rPr lang="en-AU" sz="2000" dirty="0"/>
              <a:t>return 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CF7D1D-B72B-4C73-9BC4-4DC157E1E5E0}"/>
              </a:ext>
            </a:extLst>
          </p:cNvPr>
          <p:cNvCxnSpPr>
            <a:cxnSpLocks/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634829" y="39508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609600" y="5105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931671" y="4517300"/>
            <a:ext cx="4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1450340" y="45814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2430294" y="466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3678993" y="40020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3192365" y="4597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A799BDC-BEFE-49B5-A48C-2664225A6B9F}"/>
              </a:ext>
            </a:extLst>
          </p:cNvPr>
          <p:cNvSpPr/>
          <p:nvPr/>
        </p:nvSpPr>
        <p:spPr>
          <a:xfrm>
            <a:off x="5761406" y="523298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A785C7E-C43D-4020-AAE3-677DBAEC1303}"/>
              </a:ext>
            </a:extLst>
          </p:cNvPr>
          <p:cNvSpPr txBox="1"/>
          <p:nvPr/>
        </p:nvSpPr>
        <p:spPr>
          <a:xfrm>
            <a:off x="5842988" y="5306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A2AB3EE-F36C-40BB-94FD-7DDE2F9464CA}"/>
              </a:ext>
            </a:extLst>
          </p:cNvPr>
          <p:cNvSpPr/>
          <p:nvPr/>
        </p:nvSpPr>
        <p:spPr>
          <a:xfrm>
            <a:off x="5761406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789AE76-DF1A-4176-A678-D285AC21157A}"/>
              </a:ext>
            </a:extLst>
          </p:cNvPr>
          <p:cNvSpPr txBox="1"/>
          <p:nvPr/>
        </p:nvSpPr>
        <p:spPr>
          <a:xfrm>
            <a:off x="5852975" y="3967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89A8744-0118-450F-B1E0-120BCE96B53B}"/>
              </a:ext>
            </a:extLst>
          </p:cNvPr>
          <p:cNvSpPr/>
          <p:nvPr/>
        </p:nvSpPr>
        <p:spPr>
          <a:xfrm>
            <a:off x="7334529" y="52653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2E844EF-CA22-4FE4-863E-7DC52B3C5AEF}"/>
              </a:ext>
            </a:extLst>
          </p:cNvPr>
          <p:cNvSpPr txBox="1"/>
          <p:nvPr/>
        </p:nvSpPr>
        <p:spPr>
          <a:xfrm>
            <a:off x="7432957" y="5316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C1EF6FF6-EE08-4253-BD0C-C966E836A6BA}"/>
              </a:ext>
            </a:extLst>
          </p:cNvPr>
          <p:cNvSpPr/>
          <p:nvPr/>
        </p:nvSpPr>
        <p:spPr>
          <a:xfrm>
            <a:off x="7258329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23B7985-32C9-4B66-8CE8-08362C5A69EC}"/>
              </a:ext>
            </a:extLst>
          </p:cNvPr>
          <p:cNvSpPr txBox="1"/>
          <p:nvPr/>
        </p:nvSpPr>
        <p:spPr>
          <a:xfrm>
            <a:off x="7324375" y="3967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1DC0FA3-541F-43F2-BBCE-AEB5BC7A38BC}"/>
              </a:ext>
            </a:extLst>
          </p:cNvPr>
          <p:cNvSpPr/>
          <p:nvPr/>
        </p:nvSpPr>
        <p:spPr>
          <a:xfrm>
            <a:off x="4743729" y="454802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B90CF19-0245-4E58-A370-FFB390CDE8C9}"/>
              </a:ext>
            </a:extLst>
          </p:cNvPr>
          <p:cNvSpPr txBox="1"/>
          <p:nvPr/>
        </p:nvSpPr>
        <p:spPr>
          <a:xfrm>
            <a:off x="4837173" y="4616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D992FE3-CB7C-4EC2-86B2-595A85E4E60C}"/>
              </a:ext>
            </a:extLst>
          </p:cNvPr>
          <p:cNvCxnSpPr>
            <a:stCxn id="156" idx="7"/>
            <a:endCxn id="150" idx="2"/>
          </p:cNvCxnSpPr>
          <p:nvPr/>
        </p:nvCxnSpPr>
        <p:spPr>
          <a:xfrm flipV="1">
            <a:off x="5175903" y="4146875"/>
            <a:ext cx="585503" cy="47529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3EB10E4-1BFB-44AB-975E-2640AE630540}"/>
              </a:ext>
            </a:extLst>
          </p:cNvPr>
          <p:cNvCxnSpPr>
            <a:cxnSpLocks/>
            <a:stCxn id="156" idx="5"/>
            <a:endCxn id="148" idx="2"/>
          </p:cNvCxnSpPr>
          <p:nvPr/>
        </p:nvCxnSpPr>
        <p:spPr>
          <a:xfrm>
            <a:off x="5175903" y="4980194"/>
            <a:ext cx="585503" cy="50595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F9670D6-8D50-489F-A87C-5069F4CFD14A}"/>
              </a:ext>
            </a:extLst>
          </p:cNvPr>
          <p:cNvCxnSpPr>
            <a:stCxn id="150" idx="3"/>
            <a:endCxn id="148" idx="1"/>
          </p:cNvCxnSpPr>
          <p:nvPr/>
        </p:nvCxnSpPr>
        <p:spPr>
          <a:xfrm>
            <a:off x="5835555" y="4325887"/>
            <a:ext cx="0" cy="981248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5206FFC-61DC-4303-A29E-74A7D6880E13}"/>
              </a:ext>
            </a:extLst>
          </p:cNvPr>
          <p:cNvCxnSpPr>
            <a:cxnSpLocks/>
          </p:cNvCxnSpPr>
          <p:nvPr/>
        </p:nvCxnSpPr>
        <p:spPr>
          <a:xfrm>
            <a:off x="6267729" y="4057963"/>
            <a:ext cx="990600" cy="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1E55308-CAB7-452B-849C-F821A9BD9D14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764652" y="4146875"/>
            <a:ext cx="779047" cy="40384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033EF9B-8096-4CDC-B69C-8BDB00AB2B5D}"/>
              </a:ext>
            </a:extLst>
          </p:cNvPr>
          <p:cNvCxnSpPr>
            <a:cxnSpLocks/>
            <a:endCxn id="154" idx="4"/>
          </p:cNvCxnSpPr>
          <p:nvPr/>
        </p:nvCxnSpPr>
        <p:spPr>
          <a:xfrm flipH="1" flipV="1">
            <a:off x="7511491" y="4400036"/>
            <a:ext cx="24794" cy="832952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69A44CB-0B14-4AC9-98CC-B0F7107D4FF6}"/>
              </a:ext>
            </a:extLst>
          </p:cNvPr>
          <p:cNvCxnSpPr>
            <a:cxnSpLocks/>
          </p:cNvCxnSpPr>
          <p:nvPr/>
        </p:nvCxnSpPr>
        <p:spPr>
          <a:xfrm flipH="1">
            <a:off x="6161809" y="4325313"/>
            <a:ext cx="1111978" cy="90433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4EF4F99-FA65-4ECC-9158-854F969BB725}"/>
              </a:ext>
            </a:extLst>
          </p:cNvPr>
          <p:cNvCxnSpPr>
            <a:cxnSpLocks/>
            <a:stCxn id="148" idx="0"/>
            <a:endCxn id="150" idx="4"/>
          </p:cNvCxnSpPr>
          <p:nvPr/>
        </p:nvCxnSpPr>
        <p:spPr>
          <a:xfrm flipV="1">
            <a:off x="6014568" y="4400036"/>
            <a:ext cx="0" cy="83295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3D146FD-2AF3-480E-847F-29A09B62BDE7}"/>
              </a:ext>
            </a:extLst>
          </p:cNvPr>
          <p:cNvCxnSpPr>
            <a:cxnSpLocks/>
            <a:stCxn id="148" idx="6"/>
            <a:endCxn id="152" idx="2"/>
          </p:cNvCxnSpPr>
          <p:nvPr/>
        </p:nvCxnSpPr>
        <p:spPr>
          <a:xfrm>
            <a:off x="6267729" y="5486148"/>
            <a:ext cx="1066800" cy="3232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FE6A0B00-D4C2-49B2-B233-7753711F4241}"/>
              </a:ext>
            </a:extLst>
          </p:cNvPr>
          <p:cNvSpPr txBox="1"/>
          <p:nvPr/>
        </p:nvSpPr>
        <p:spPr>
          <a:xfrm>
            <a:off x="5042776" y="4068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780C7CC-24A4-415E-8CAE-46A5CD06995A}"/>
              </a:ext>
            </a:extLst>
          </p:cNvPr>
          <p:cNvSpPr txBox="1"/>
          <p:nvPr/>
        </p:nvSpPr>
        <p:spPr>
          <a:xfrm>
            <a:off x="4972329" y="51340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D391A5-203B-4431-A8E7-745575FCE620}"/>
              </a:ext>
            </a:extLst>
          </p:cNvPr>
          <p:cNvSpPr txBox="1"/>
          <p:nvPr/>
        </p:nvSpPr>
        <p:spPr>
          <a:xfrm>
            <a:off x="5465743" y="47233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3161D44-4D75-4FCC-9AAC-B961063504C9}"/>
              </a:ext>
            </a:extLst>
          </p:cNvPr>
          <p:cNvSpPr txBox="1"/>
          <p:nvPr/>
        </p:nvSpPr>
        <p:spPr>
          <a:xfrm>
            <a:off x="5965469" y="461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0CD67F8-5734-4C73-AE4E-530953B2A451}"/>
              </a:ext>
            </a:extLst>
          </p:cNvPr>
          <p:cNvSpPr txBox="1"/>
          <p:nvPr/>
        </p:nvSpPr>
        <p:spPr>
          <a:xfrm>
            <a:off x="6443853" y="4548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DC5F432-AFCB-42F9-998B-249FB64FC7C3}"/>
              </a:ext>
            </a:extLst>
          </p:cNvPr>
          <p:cNvSpPr txBox="1"/>
          <p:nvPr/>
        </p:nvSpPr>
        <p:spPr>
          <a:xfrm>
            <a:off x="6592033" y="51834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D5E0AF0-8519-4B97-94EC-EFEFE590BCCE}"/>
              </a:ext>
            </a:extLst>
          </p:cNvPr>
          <p:cNvSpPr txBox="1"/>
          <p:nvPr/>
        </p:nvSpPr>
        <p:spPr>
          <a:xfrm>
            <a:off x="8014425" y="40202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76453A4-B948-4DA3-A7DB-3B3073FBCE27}"/>
              </a:ext>
            </a:extLst>
          </p:cNvPr>
          <p:cNvSpPr txBox="1"/>
          <p:nvPr/>
        </p:nvSpPr>
        <p:spPr>
          <a:xfrm>
            <a:off x="7489611" y="462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4738F-0139-46B2-82FB-61DA3B577165}"/>
              </a:ext>
            </a:extLst>
          </p:cNvPr>
          <p:cNvSpPr/>
          <p:nvPr/>
        </p:nvSpPr>
        <p:spPr>
          <a:xfrm>
            <a:off x="8401579" y="45161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D69EE09-C00F-4EAF-8547-6CB349658389}"/>
              </a:ext>
            </a:extLst>
          </p:cNvPr>
          <p:cNvCxnSpPr>
            <a:cxnSpLocks/>
            <a:stCxn id="175" idx="3"/>
            <a:endCxn id="152" idx="6"/>
          </p:cNvCxnSpPr>
          <p:nvPr/>
        </p:nvCxnSpPr>
        <p:spPr>
          <a:xfrm flipH="1">
            <a:off x="7840852" y="4948297"/>
            <a:ext cx="634876" cy="570178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8541A38-E94C-4DAC-B390-89166806FF84}"/>
              </a:ext>
            </a:extLst>
          </p:cNvPr>
          <p:cNvSpPr txBox="1"/>
          <p:nvPr/>
        </p:nvSpPr>
        <p:spPr>
          <a:xfrm>
            <a:off x="6409989" y="3661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2D5068D-A5FF-49B9-A351-8E154A2D3B50}"/>
              </a:ext>
            </a:extLst>
          </p:cNvPr>
          <p:cNvSpPr txBox="1"/>
          <p:nvPr/>
        </p:nvSpPr>
        <p:spPr>
          <a:xfrm>
            <a:off x="8099979" y="5192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4F5AB19-0612-4503-90E6-C0652C4849D4}"/>
              </a:ext>
            </a:extLst>
          </p:cNvPr>
          <p:cNvCxnSpPr>
            <a:cxnSpLocks/>
            <a:endCxn id="150" idx="2"/>
          </p:cNvCxnSpPr>
          <p:nvPr/>
        </p:nvCxnSpPr>
        <p:spPr>
          <a:xfrm flipV="1">
            <a:off x="5196354" y="4146875"/>
            <a:ext cx="565052" cy="435682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0DB0CC89-2A5B-4389-B39C-9B095D4C9115}"/>
              </a:ext>
            </a:extLst>
          </p:cNvPr>
          <p:cNvSpPr txBox="1"/>
          <p:nvPr/>
        </p:nvSpPr>
        <p:spPr>
          <a:xfrm>
            <a:off x="465138" y="39568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5961991-F1E6-426E-84EE-95E909B9D6F2}"/>
              </a:ext>
            </a:extLst>
          </p:cNvPr>
          <p:cNvSpPr txBox="1"/>
          <p:nvPr/>
        </p:nvSpPr>
        <p:spPr>
          <a:xfrm>
            <a:off x="1779687" y="3766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1153ADB-46CD-458F-805A-E0CCD0CDFF25}"/>
              </a:ext>
            </a:extLst>
          </p:cNvPr>
          <p:cNvSpPr txBox="1"/>
          <p:nvPr/>
        </p:nvSpPr>
        <p:spPr>
          <a:xfrm>
            <a:off x="2213774" y="46661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33CEB18-D08D-43A9-BCC9-1C616E2873D6}"/>
              </a:ext>
            </a:extLst>
          </p:cNvPr>
          <p:cNvSpPr txBox="1"/>
          <p:nvPr/>
        </p:nvSpPr>
        <p:spPr>
          <a:xfrm>
            <a:off x="1864964" y="54380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8EEE649-DEFE-4CBD-8905-9175F5D275FC}"/>
              </a:ext>
            </a:extLst>
          </p:cNvPr>
          <p:cNvSpPr txBox="1"/>
          <p:nvPr/>
        </p:nvSpPr>
        <p:spPr>
          <a:xfrm>
            <a:off x="3346942" y="52020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44DBFF-D8CA-4758-973D-85661E712363}"/>
              </a:ext>
            </a:extLst>
          </p:cNvPr>
          <p:cNvCxnSpPr>
            <a:cxnSpLocks/>
            <a:stCxn id="150" idx="3"/>
            <a:endCxn id="156" idx="6"/>
          </p:cNvCxnSpPr>
          <p:nvPr/>
        </p:nvCxnSpPr>
        <p:spPr>
          <a:xfrm flipH="1">
            <a:off x="5250052" y="4325887"/>
            <a:ext cx="585503" cy="47529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95FBDF7-324B-4670-94AD-5898A0BA6B5C}"/>
              </a:ext>
            </a:extLst>
          </p:cNvPr>
          <p:cNvSpPr txBox="1"/>
          <p:nvPr/>
        </p:nvSpPr>
        <p:spPr>
          <a:xfrm>
            <a:off x="5482261" y="44656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22B32DA-E84C-493F-89BA-645830798531}"/>
              </a:ext>
            </a:extLst>
          </p:cNvPr>
          <p:cNvCxnSpPr>
            <a:cxnSpLocks/>
          </p:cNvCxnSpPr>
          <p:nvPr/>
        </p:nvCxnSpPr>
        <p:spPr>
          <a:xfrm flipH="1">
            <a:off x="6213737" y="4213223"/>
            <a:ext cx="1044591" cy="2375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9C09C0B-EF60-45D2-AD97-493401CF24DC}"/>
              </a:ext>
            </a:extLst>
          </p:cNvPr>
          <p:cNvCxnSpPr>
            <a:cxnSpLocks/>
          </p:cNvCxnSpPr>
          <p:nvPr/>
        </p:nvCxnSpPr>
        <p:spPr>
          <a:xfrm flipV="1">
            <a:off x="6281269" y="4364491"/>
            <a:ext cx="1110131" cy="969509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945B80C-707E-4F26-BFDE-CB9ED5C5AFD2}"/>
              </a:ext>
            </a:extLst>
          </p:cNvPr>
          <p:cNvSpPr txBox="1"/>
          <p:nvPr/>
        </p:nvSpPr>
        <p:spPr>
          <a:xfrm>
            <a:off x="6502660" y="41935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E86226A-7409-47A9-8265-AEAA2AA135C4}"/>
              </a:ext>
            </a:extLst>
          </p:cNvPr>
          <p:cNvSpPr txBox="1"/>
          <p:nvPr/>
        </p:nvSpPr>
        <p:spPr>
          <a:xfrm>
            <a:off x="6768897" y="4749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E92C4FA-9F3E-482A-8729-C0D97C97B658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6250798" y="5664415"/>
            <a:ext cx="1157880" cy="33072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8D1B964-5E30-4237-B0A8-6EA695C46B51}"/>
              </a:ext>
            </a:extLst>
          </p:cNvPr>
          <p:cNvSpPr txBox="1"/>
          <p:nvPr/>
        </p:nvSpPr>
        <p:spPr>
          <a:xfrm>
            <a:off x="6679881" y="5630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97A7F4D-4A82-4AB0-AB70-0C54B6A0F414}"/>
              </a:ext>
            </a:extLst>
          </p:cNvPr>
          <p:cNvSpPr txBox="1"/>
          <p:nvPr/>
        </p:nvSpPr>
        <p:spPr>
          <a:xfrm>
            <a:off x="5056027" y="588570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r>
              <a:rPr lang="en-AU" sz="1200" dirty="0"/>
              <a:t> Where possible </a:t>
            </a:r>
            <a:r>
              <a:rPr lang="en-AU" sz="1200" dirty="0">
                <a:solidFill>
                  <a:srgbClr val="00B0F0"/>
                </a:solidFill>
              </a:rPr>
              <a:t>blue edges indicate reversible flow </a:t>
            </a:r>
            <a:r>
              <a:rPr lang="en-AU" sz="1200" dirty="0"/>
              <a:t>and</a:t>
            </a:r>
            <a:r>
              <a:rPr lang="en-AU" sz="1200" dirty="0">
                <a:solidFill>
                  <a:srgbClr val="00B050"/>
                </a:solidFill>
              </a:rPr>
              <a:t> </a:t>
            </a:r>
            <a:r>
              <a:rPr lang="en-AU" sz="1200" dirty="0">
                <a:solidFill>
                  <a:srgbClr val="FF0000"/>
                </a:solidFill>
              </a:rPr>
              <a:t>red indicate residual capacity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8A81391-46B1-4FED-9C87-7A0B51BF5387}"/>
              </a:ext>
            </a:extLst>
          </p:cNvPr>
          <p:cNvCxnSpPr>
            <a:cxnSpLocks/>
            <a:endCxn id="148" idx="1"/>
          </p:cNvCxnSpPr>
          <p:nvPr/>
        </p:nvCxnSpPr>
        <p:spPr>
          <a:xfrm flipH="1">
            <a:off x="5835555" y="4387526"/>
            <a:ext cx="720" cy="919609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2A18401-1252-4830-A484-BB6917DD6C97}"/>
              </a:ext>
            </a:extLst>
          </p:cNvPr>
          <p:cNvCxnSpPr>
            <a:cxnSpLocks/>
          </p:cNvCxnSpPr>
          <p:nvPr/>
        </p:nvCxnSpPr>
        <p:spPr>
          <a:xfrm>
            <a:off x="7848600" y="4191000"/>
            <a:ext cx="683504" cy="358506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CAC4CF3-3318-4B6F-93C0-58C705FF6D20}"/>
              </a:ext>
            </a:extLst>
          </p:cNvPr>
          <p:cNvSpPr txBox="1"/>
          <p:nvPr/>
        </p:nvSpPr>
        <p:spPr>
          <a:xfrm>
            <a:off x="4071651" y="5947811"/>
            <a:ext cx="91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92D1233-3290-4338-8510-73C0CB4F892C}"/>
              </a:ext>
            </a:extLst>
          </p:cNvPr>
          <p:cNvSpPr txBox="1"/>
          <p:nvPr/>
        </p:nvSpPr>
        <p:spPr>
          <a:xfrm>
            <a:off x="4069169" y="5963070"/>
            <a:ext cx="1094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11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23BF3-7CE5-4895-BF11-D13EABB411A5}"/>
              </a:ext>
            </a:extLst>
          </p:cNvPr>
          <p:cNvCxnSpPr>
            <a:cxnSpLocks/>
            <a:endCxn id="152" idx="2"/>
          </p:cNvCxnSpPr>
          <p:nvPr/>
        </p:nvCxnSpPr>
        <p:spPr>
          <a:xfrm>
            <a:off x="6260059" y="5491724"/>
            <a:ext cx="1074470" cy="26751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BF59680-BA93-4342-9F32-40F69B9A3CAD}"/>
              </a:ext>
            </a:extLst>
          </p:cNvPr>
          <p:cNvCxnSpPr>
            <a:cxnSpLocks/>
            <a:endCxn id="154" idx="4"/>
          </p:cNvCxnSpPr>
          <p:nvPr/>
        </p:nvCxnSpPr>
        <p:spPr>
          <a:xfrm flipH="1" flipV="1">
            <a:off x="7511491" y="4400036"/>
            <a:ext cx="12398" cy="832950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BA5CF91-5E51-4678-8A6B-F07C0B5A9816}"/>
              </a:ext>
            </a:extLst>
          </p:cNvPr>
          <p:cNvSpPr txBox="1"/>
          <p:nvPr/>
        </p:nvSpPr>
        <p:spPr>
          <a:xfrm>
            <a:off x="350525" y="3974068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6DB0ADD-1E16-4EA9-A898-F9BF3A8E1BE1}"/>
              </a:ext>
            </a:extLst>
          </p:cNvPr>
          <p:cNvSpPr txBox="1"/>
          <p:nvPr/>
        </p:nvSpPr>
        <p:spPr>
          <a:xfrm>
            <a:off x="762000" y="45211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2A87AF1-8294-4957-9BFA-68AA4ADAB519}"/>
              </a:ext>
            </a:extLst>
          </p:cNvPr>
          <p:cNvSpPr txBox="1"/>
          <p:nvPr/>
        </p:nvSpPr>
        <p:spPr>
          <a:xfrm>
            <a:off x="1755088" y="5420032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3CF366F-9F28-4BC2-AAE0-D9DD6571623D}"/>
              </a:ext>
            </a:extLst>
          </p:cNvPr>
          <p:cNvSpPr txBox="1"/>
          <p:nvPr/>
        </p:nvSpPr>
        <p:spPr>
          <a:xfrm>
            <a:off x="2990940" y="46074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A27412F-5DDC-44B5-819F-1201FC5522F5}"/>
              </a:ext>
            </a:extLst>
          </p:cNvPr>
          <p:cNvSpPr txBox="1"/>
          <p:nvPr/>
        </p:nvSpPr>
        <p:spPr>
          <a:xfrm>
            <a:off x="3477568" y="400208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C227A9ED-73DA-4E30-81A4-35F927082524}"/>
              </a:ext>
            </a:extLst>
          </p:cNvPr>
          <p:cNvSpPr/>
          <p:nvPr/>
        </p:nvSpPr>
        <p:spPr>
          <a:xfrm>
            <a:off x="565150" y="2637074"/>
            <a:ext cx="609151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05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259E-6 L -0.00347 -0.0932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9329 L 1.11111E-6 -0.045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71" grpId="0"/>
      <p:bldP spid="172" grpId="0"/>
      <p:bldP spid="177" grpId="0"/>
      <p:bldP spid="178" grpId="0"/>
      <p:bldP spid="184" grpId="0"/>
      <p:bldP spid="187" grpId="0"/>
      <p:bldP spid="83" grpId="0"/>
      <p:bldP spid="93" grpId="0"/>
      <p:bldP spid="94" grpId="0"/>
      <p:bldP spid="100" grpId="0"/>
      <p:bldP spid="113" grpId="0"/>
      <p:bldP spid="114" grpId="0"/>
      <p:bldP spid="121" grpId="0"/>
      <p:bldP spid="122" grpId="0"/>
      <p:bldP spid="123" grpId="0"/>
      <p:bldP spid="125" grpId="0"/>
      <p:bldP spid="126" grpId="0"/>
      <p:bldP spid="127" grpId="0" animBg="1"/>
      <p:bldP spid="12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Ford-Fulkerson Method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671560" cy="239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Initialize flow f to zero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Create residual network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While there exists an augmenting path P in the residual network:</a:t>
            </a:r>
          </a:p>
          <a:p>
            <a:pPr marL="0" indent="0">
              <a:buNone/>
            </a:pPr>
            <a:r>
              <a:rPr lang="en-AU" sz="2000" dirty="0"/>
              <a:t>	choose </a:t>
            </a:r>
            <a:r>
              <a:rPr lang="en-AU" sz="2000" dirty="0">
                <a:solidFill>
                  <a:srgbClr val="00B0F0"/>
                </a:solidFill>
              </a:rPr>
              <a:t>any</a:t>
            </a:r>
            <a:r>
              <a:rPr lang="en-AU" sz="2000" dirty="0"/>
              <a:t> augmenting path P</a:t>
            </a:r>
          </a:p>
          <a:p>
            <a:pPr marL="0" indent="0">
              <a:buNone/>
            </a:pPr>
            <a:r>
              <a:rPr lang="en-AU" sz="2000" dirty="0"/>
              <a:t>	augment the flow equal to residual capacity of P in the flow network</a:t>
            </a:r>
          </a:p>
          <a:p>
            <a:pPr marL="0" indent="0">
              <a:buNone/>
            </a:pPr>
            <a:r>
              <a:rPr lang="en-AU" sz="2000" dirty="0"/>
              <a:t>	update residual network</a:t>
            </a:r>
          </a:p>
          <a:p>
            <a:pPr marL="0" indent="0">
              <a:buNone/>
            </a:pPr>
            <a:r>
              <a:rPr lang="en-AU" sz="2000" dirty="0"/>
              <a:t>return 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634829" y="39508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609600" y="5105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931671" y="4517300"/>
            <a:ext cx="4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1450340" y="45814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2430294" y="466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3678993" y="40020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3192365" y="4597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A799BDC-BEFE-49B5-A48C-2664225A6B9F}"/>
              </a:ext>
            </a:extLst>
          </p:cNvPr>
          <p:cNvSpPr/>
          <p:nvPr/>
        </p:nvSpPr>
        <p:spPr>
          <a:xfrm>
            <a:off x="5761406" y="523298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A785C7E-C43D-4020-AAE3-677DBAEC1303}"/>
              </a:ext>
            </a:extLst>
          </p:cNvPr>
          <p:cNvSpPr txBox="1"/>
          <p:nvPr/>
        </p:nvSpPr>
        <p:spPr>
          <a:xfrm>
            <a:off x="5842988" y="5306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A2AB3EE-F36C-40BB-94FD-7DDE2F9464CA}"/>
              </a:ext>
            </a:extLst>
          </p:cNvPr>
          <p:cNvSpPr/>
          <p:nvPr/>
        </p:nvSpPr>
        <p:spPr>
          <a:xfrm>
            <a:off x="5761406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789AE76-DF1A-4176-A678-D285AC21157A}"/>
              </a:ext>
            </a:extLst>
          </p:cNvPr>
          <p:cNvSpPr txBox="1"/>
          <p:nvPr/>
        </p:nvSpPr>
        <p:spPr>
          <a:xfrm>
            <a:off x="5852975" y="3967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89A8744-0118-450F-B1E0-120BCE96B53B}"/>
              </a:ext>
            </a:extLst>
          </p:cNvPr>
          <p:cNvSpPr/>
          <p:nvPr/>
        </p:nvSpPr>
        <p:spPr>
          <a:xfrm>
            <a:off x="7334529" y="52653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2E844EF-CA22-4FE4-863E-7DC52B3C5AEF}"/>
              </a:ext>
            </a:extLst>
          </p:cNvPr>
          <p:cNvSpPr txBox="1"/>
          <p:nvPr/>
        </p:nvSpPr>
        <p:spPr>
          <a:xfrm>
            <a:off x="7432957" y="5316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C1EF6FF6-EE08-4253-BD0C-C966E836A6BA}"/>
              </a:ext>
            </a:extLst>
          </p:cNvPr>
          <p:cNvSpPr/>
          <p:nvPr/>
        </p:nvSpPr>
        <p:spPr>
          <a:xfrm>
            <a:off x="7258329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23B7985-32C9-4B66-8CE8-08362C5A69EC}"/>
              </a:ext>
            </a:extLst>
          </p:cNvPr>
          <p:cNvSpPr txBox="1"/>
          <p:nvPr/>
        </p:nvSpPr>
        <p:spPr>
          <a:xfrm>
            <a:off x="7324375" y="3967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1DC0FA3-541F-43F2-BBCE-AEB5BC7A38BC}"/>
              </a:ext>
            </a:extLst>
          </p:cNvPr>
          <p:cNvSpPr/>
          <p:nvPr/>
        </p:nvSpPr>
        <p:spPr>
          <a:xfrm>
            <a:off x="4743729" y="454802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B90CF19-0245-4E58-A370-FFB390CDE8C9}"/>
              </a:ext>
            </a:extLst>
          </p:cNvPr>
          <p:cNvSpPr txBox="1"/>
          <p:nvPr/>
        </p:nvSpPr>
        <p:spPr>
          <a:xfrm>
            <a:off x="4837173" y="4616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D992FE3-CB7C-4EC2-86B2-595A85E4E60C}"/>
              </a:ext>
            </a:extLst>
          </p:cNvPr>
          <p:cNvCxnSpPr>
            <a:stCxn id="156" idx="7"/>
            <a:endCxn id="150" idx="2"/>
          </p:cNvCxnSpPr>
          <p:nvPr/>
        </p:nvCxnSpPr>
        <p:spPr>
          <a:xfrm flipV="1">
            <a:off x="5175903" y="4146875"/>
            <a:ext cx="585503" cy="47529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3EB10E4-1BFB-44AB-975E-2640AE630540}"/>
              </a:ext>
            </a:extLst>
          </p:cNvPr>
          <p:cNvCxnSpPr>
            <a:cxnSpLocks/>
            <a:stCxn id="156" idx="5"/>
            <a:endCxn id="148" idx="2"/>
          </p:cNvCxnSpPr>
          <p:nvPr/>
        </p:nvCxnSpPr>
        <p:spPr>
          <a:xfrm>
            <a:off x="5175903" y="4980194"/>
            <a:ext cx="585503" cy="50595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F9670D6-8D50-489F-A87C-5069F4CFD14A}"/>
              </a:ext>
            </a:extLst>
          </p:cNvPr>
          <p:cNvCxnSpPr>
            <a:stCxn id="150" idx="3"/>
            <a:endCxn id="148" idx="1"/>
          </p:cNvCxnSpPr>
          <p:nvPr/>
        </p:nvCxnSpPr>
        <p:spPr>
          <a:xfrm>
            <a:off x="5835555" y="4325887"/>
            <a:ext cx="0" cy="981248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5206FFC-61DC-4303-A29E-74A7D6880E13}"/>
              </a:ext>
            </a:extLst>
          </p:cNvPr>
          <p:cNvCxnSpPr>
            <a:cxnSpLocks/>
          </p:cNvCxnSpPr>
          <p:nvPr/>
        </p:nvCxnSpPr>
        <p:spPr>
          <a:xfrm>
            <a:off x="6267729" y="4057963"/>
            <a:ext cx="990600" cy="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1E55308-CAB7-452B-849C-F821A9BD9D14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764652" y="4146875"/>
            <a:ext cx="779047" cy="40384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69A44CB-0B14-4AC9-98CC-B0F7107D4FF6}"/>
              </a:ext>
            </a:extLst>
          </p:cNvPr>
          <p:cNvCxnSpPr>
            <a:cxnSpLocks/>
          </p:cNvCxnSpPr>
          <p:nvPr/>
        </p:nvCxnSpPr>
        <p:spPr>
          <a:xfrm flipH="1">
            <a:off x="6161809" y="4325313"/>
            <a:ext cx="1111978" cy="90433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4EF4F99-FA65-4ECC-9158-854F969BB725}"/>
              </a:ext>
            </a:extLst>
          </p:cNvPr>
          <p:cNvCxnSpPr>
            <a:cxnSpLocks/>
            <a:stCxn id="148" idx="0"/>
            <a:endCxn id="150" idx="4"/>
          </p:cNvCxnSpPr>
          <p:nvPr/>
        </p:nvCxnSpPr>
        <p:spPr>
          <a:xfrm flipV="1">
            <a:off x="6014568" y="4400036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3D146FD-2AF3-480E-847F-29A09B62BDE7}"/>
              </a:ext>
            </a:extLst>
          </p:cNvPr>
          <p:cNvCxnSpPr>
            <a:cxnSpLocks/>
            <a:stCxn id="148" idx="6"/>
            <a:endCxn id="152" idx="2"/>
          </p:cNvCxnSpPr>
          <p:nvPr/>
        </p:nvCxnSpPr>
        <p:spPr>
          <a:xfrm>
            <a:off x="6267729" y="5486148"/>
            <a:ext cx="1066800" cy="3232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FE6A0B00-D4C2-49B2-B233-7753711F4241}"/>
              </a:ext>
            </a:extLst>
          </p:cNvPr>
          <p:cNvSpPr txBox="1"/>
          <p:nvPr/>
        </p:nvSpPr>
        <p:spPr>
          <a:xfrm>
            <a:off x="5173494" y="40681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780C7CC-24A4-415E-8CAE-46A5CD06995A}"/>
              </a:ext>
            </a:extLst>
          </p:cNvPr>
          <p:cNvSpPr txBox="1"/>
          <p:nvPr/>
        </p:nvSpPr>
        <p:spPr>
          <a:xfrm>
            <a:off x="4972329" y="51340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D391A5-203B-4431-A8E7-745575FCE620}"/>
              </a:ext>
            </a:extLst>
          </p:cNvPr>
          <p:cNvSpPr txBox="1"/>
          <p:nvPr/>
        </p:nvSpPr>
        <p:spPr>
          <a:xfrm>
            <a:off x="5534567" y="4723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3161D44-4D75-4FCC-9AAC-B961063504C9}"/>
              </a:ext>
            </a:extLst>
          </p:cNvPr>
          <p:cNvSpPr txBox="1"/>
          <p:nvPr/>
        </p:nvSpPr>
        <p:spPr>
          <a:xfrm>
            <a:off x="5965469" y="4610069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0CD67F8-5734-4C73-AE4E-530953B2A451}"/>
              </a:ext>
            </a:extLst>
          </p:cNvPr>
          <p:cNvSpPr txBox="1"/>
          <p:nvPr/>
        </p:nvSpPr>
        <p:spPr>
          <a:xfrm>
            <a:off x="6443853" y="4548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DC5F432-AFCB-42F9-998B-249FB64FC7C3}"/>
              </a:ext>
            </a:extLst>
          </p:cNvPr>
          <p:cNvSpPr txBox="1"/>
          <p:nvPr/>
        </p:nvSpPr>
        <p:spPr>
          <a:xfrm>
            <a:off x="6592033" y="51834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D5E0AF0-8519-4B97-94EC-EFEFE590BCCE}"/>
              </a:ext>
            </a:extLst>
          </p:cNvPr>
          <p:cNvSpPr txBox="1"/>
          <p:nvPr/>
        </p:nvSpPr>
        <p:spPr>
          <a:xfrm>
            <a:off x="8014425" y="40202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76453A4-B948-4DA3-A7DB-3B3073FBCE27}"/>
              </a:ext>
            </a:extLst>
          </p:cNvPr>
          <p:cNvSpPr txBox="1"/>
          <p:nvPr/>
        </p:nvSpPr>
        <p:spPr>
          <a:xfrm>
            <a:off x="7535694" y="462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4738F-0139-46B2-82FB-61DA3B577165}"/>
              </a:ext>
            </a:extLst>
          </p:cNvPr>
          <p:cNvSpPr/>
          <p:nvPr/>
        </p:nvSpPr>
        <p:spPr>
          <a:xfrm>
            <a:off x="8401579" y="45161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D69EE09-C00F-4EAF-8547-6CB349658389}"/>
              </a:ext>
            </a:extLst>
          </p:cNvPr>
          <p:cNvCxnSpPr>
            <a:cxnSpLocks/>
            <a:stCxn id="175" idx="3"/>
            <a:endCxn id="152" idx="6"/>
          </p:cNvCxnSpPr>
          <p:nvPr/>
        </p:nvCxnSpPr>
        <p:spPr>
          <a:xfrm flipH="1">
            <a:off x="7840852" y="4948297"/>
            <a:ext cx="634876" cy="570178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8541A38-E94C-4DAC-B390-89166806FF84}"/>
              </a:ext>
            </a:extLst>
          </p:cNvPr>
          <p:cNvSpPr txBox="1"/>
          <p:nvPr/>
        </p:nvSpPr>
        <p:spPr>
          <a:xfrm>
            <a:off x="6409989" y="3661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2D5068D-A5FF-49B9-A351-8E154A2D3B50}"/>
              </a:ext>
            </a:extLst>
          </p:cNvPr>
          <p:cNvSpPr txBox="1"/>
          <p:nvPr/>
        </p:nvSpPr>
        <p:spPr>
          <a:xfrm>
            <a:off x="8099979" y="5192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4F5AB19-0612-4503-90E6-C0652C4849D4}"/>
              </a:ext>
            </a:extLst>
          </p:cNvPr>
          <p:cNvCxnSpPr>
            <a:cxnSpLocks/>
            <a:stCxn id="156" idx="7"/>
          </p:cNvCxnSpPr>
          <p:nvPr/>
        </p:nvCxnSpPr>
        <p:spPr>
          <a:xfrm flipV="1">
            <a:off x="5175903" y="4153669"/>
            <a:ext cx="574927" cy="468500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05961991-F1E6-426E-84EE-95E909B9D6F2}"/>
              </a:ext>
            </a:extLst>
          </p:cNvPr>
          <p:cNvSpPr txBox="1"/>
          <p:nvPr/>
        </p:nvSpPr>
        <p:spPr>
          <a:xfrm>
            <a:off x="1779687" y="3766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1153ADB-46CD-458F-805A-E0CCD0CDFF25}"/>
              </a:ext>
            </a:extLst>
          </p:cNvPr>
          <p:cNvSpPr txBox="1"/>
          <p:nvPr/>
        </p:nvSpPr>
        <p:spPr>
          <a:xfrm>
            <a:off x="2213774" y="46661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33CEB18-D08D-43A9-BCC9-1C616E2873D6}"/>
              </a:ext>
            </a:extLst>
          </p:cNvPr>
          <p:cNvSpPr txBox="1"/>
          <p:nvPr/>
        </p:nvSpPr>
        <p:spPr>
          <a:xfrm>
            <a:off x="1752600" y="5438081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8EEE649-DEFE-4CBD-8905-9175F5D275FC}"/>
              </a:ext>
            </a:extLst>
          </p:cNvPr>
          <p:cNvSpPr txBox="1"/>
          <p:nvPr/>
        </p:nvSpPr>
        <p:spPr>
          <a:xfrm>
            <a:off x="3346942" y="52020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44DBFF-D8CA-4758-973D-85661E712363}"/>
              </a:ext>
            </a:extLst>
          </p:cNvPr>
          <p:cNvCxnSpPr>
            <a:cxnSpLocks/>
            <a:stCxn id="150" idx="3"/>
            <a:endCxn id="156" idx="6"/>
          </p:cNvCxnSpPr>
          <p:nvPr/>
        </p:nvCxnSpPr>
        <p:spPr>
          <a:xfrm flipH="1">
            <a:off x="5250052" y="4325887"/>
            <a:ext cx="585503" cy="47529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95FBDF7-324B-4670-94AD-5898A0BA6B5C}"/>
              </a:ext>
            </a:extLst>
          </p:cNvPr>
          <p:cNvSpPr txBox="1"/>
          <p:nvPr/>
        </p:nvSpPr>
        <p:spPr>
          <a:xfrm>
            <a:off x="5452765" y="446561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22B32DA-E84C-493F-89BA-645830798531}"/>
              </a:ext>
            </a:extLst>
          </p:cNvPr>
          <p:cNvCxnSpPr>
            <a:cxnSpLocks/>
          </p:cNvCxnSpPr>
          <p:nvPr/>
        </p:nvCxnSpPr>
        <p:spPr>
          <a:xfrm flipH="1">
            <a:off x="6213737" y="4213223"/>
            <a:ext cx="1044591" cy="2375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9C09C0B-EF60-45D2-AD97-493401CF24DC}"/>
              </a:ext>
            </a:extLst>
          </p:cNvPr>
          <p:cNvCxnSpPr>
            <a:cxnSpLocks/>
          </p:cNvCxnSpPr>
          <p:nvPr/>
        </p:nvCxnSpPr>
        <p:spPr>
          <a:xfrm flipV="1">
            <a:off x="6281269" y="4364491"/>
            <a:ext cx="1110131" cy="969509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945B80C-707E-4F26-BFDE-CB9ED5C5AFD2}"/>
              </a:ext>
            </a:extLst>
          </p:cNvPr>
          <p:cNvSpPr txBox="1"/>
          <p:nvPr/>
        </p:nvSpPr>
        <p:spPr>
          <a:xfrm>
            <a:off x="6502660" y="41935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E86226A-7409-47A9-8265-AEAA2AA135C4}"/>
              </a:ext>
            </a:extLst>
          </p:cNvPr>
          <p:cNvSpPr txBox="1"/>
          <p:nvPr/>
        </p:nvSpPr>
        <p:spPr>
          <a:xfrm>
            <a:off x="6768897" y="4749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E92C4FA-9F3E-482A-8729-C0D97C97B658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6250798" y="5664415"/>
            <a:ext cx="1157880" cy="33072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8D1B964-5E30-4237-B0A8-6EA695C46B51}"/>
              </a:ext>
            </a:extLst>
          </p:cNvPr>
          <p:cNvSpPr txBox="1"/>
          <p:nvPr/>
        </p:nvSpPr>
        <p:spPr>
          <a:xfrm>
            <a:off x="6679881" y="5630071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97A7F4D-4A82-4AB0-AB70-0C54B6A0F414}"/>
              </a:ext>
            </a:extLst>
          </p:cNvPr>
          <p:cNvSpPr txBox="1"/>
          <p:nvPr/>
        </p:nvSpPr>
        <p:spPr>
          <a:xfrm>
            <a:off x="5056027" y="588570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r>
              <a:rPr lang="en-AU" sz="1200" dirty="0"/>
              <a:t> Where possible </a:t>
            </a:r>
            <a:r>
              <a:rPr lang="en-AU" sz="1200" dirty="0">
                <a:solidFill>
                  <a:srgbClr val="00B0F0"/>
                </a:solidFill>
              </a:rPr>
              <a:t>blue edges indicate reversible flow </a:t>
            </a:r>
            <a:r>
              <a:rPr lang="en-AU" sz="1200" dirty="0"/>
              <a:t>and</a:t>
            </a:r>
            <a:r>
              <a:rPr lang="en-AU" sz="1200" dirty="0">
                <a:solidFill>
                  <a:srgbClr val="00B050"/>
                </a:solidFill>
              </a:rPr>
              <a:t> </a:t>
            </a:r>
            <a:r>
              <a:rPr lang="en-AU" sz="1200" dirty="0">
                <a:solidFill>
                  <a:srgbClr val="FF0000"/>
                </a:solidFill>
              </a:rPr>
              <a:t>red indicate residual capacity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CAC4CF3-3318-4B6F-93C0-58C705FF6D20}"/>
              </a:ext>
            </a:extLst>
          </p:cNvPr>
          <p:cNvSpPr txBox="1"/>
          <p:nvPr/>
        </p:nvSpPr>
        <p:spPr>
          <a:xfrm>
            <a:off x="4071651" y="5947811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16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92D1233-3290-4338-8510-73C0CB4F892C}"/>
              </a:ext>
            </a:extLst>
          </p:cNvPr>
          <p:cNvSpPr txBox="1"/>
          <p:nvPr/>
        </p:nvSpPr>
        <p:spPr>
          <a:xfrm>
            <a:off x="4098307" y="5947811"/>
            <a:ext cx="1094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11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BA5CF91-5E51-4678-8A6B-F07C0B5A9816}"/>
              </a:ext>
            </a:extLst>
          </p:cNvPr>
          <p:cNvSpPr txBox="1"/>
          <p:nvPr/>
        </p:nvSpPr>
        <p:spPr>
          <a:xfrm>
            <a:off x="341414" y="3964230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6DB0ADD-1E16-4EA9-A898-F9BF3A8E1BE1}"/>
              </a:ext>
            </a:extLst>
          </p:cNvPr>
          <p:cNvSpPr txBox="1"/>
          <p:nvPr/>
        </p:nvSpPr>
        <p:spPr>
          <a:xfrm>
            <a:off x="762000" y="45211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3CF366F-9F28-4BC2-AAE0-D9DD6571623D}"/>
              </a:ext>
            </a:extLst>
          </p:cNvPr>
          <p:cNvSpPr txBox="1"/>
          <p:nvPr/>
        </p:nvSpPr>
        <p:spPr>
          <a:xfrm>
            <a:off x="2990940" y="46074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A27412F-5DDC-44B5-819F-1201FC5522F5}"/>
              </a:ext>
            </a:extLst>
          </p:cNvPr>
          <p:cNvSpPr txBox="1"/>
          <p:nvPr/>
        </p:nvSpPr>
        <p:spPr>
          <a:xfrm>
            <a:off x="3477568" y="400208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8AF7B94-8F29-433E-9E43-965CCDFC1263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7569260" y="4402874"/>
            <a:ext cx="18431" cy="862439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E4E193D-7C22-44EC-BF8D-D5863D749CFF}"/>
              </a:ext>
            </a:extLst>
          </p:cNvPr>
          <p:cNvCxnSpPr>
            <a:cxnSpLocks/>
            <a:endCxn id="154" idx="5"/>
          </p:cNvCxnSpPr>
          <p:nvPr/>
        </p:nvCxnSpPr>
        <p:spPr>
          <a:xfrm flipH="1" flipV="1">
            <a:off x="7690503" y="4325887"/>
            <a:ext cx="718824" cy="34829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5DBCFAA-0696-4223-87E8-745C29508AD7}"/>
              </a:ext>
            </a:extLst>
          </p:cNvPr>
          <p:cNvSpPr txBox="1"/>
          <p:nvPr/>
        </p:nvSpPr>
        <p:spPr>
          <a:xfrm>
            <a:off x="7862123" y="44728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7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E0266BB-CE57-4DCD-B47D-FD95334DE77D}"/>
              </a:ext>
            </a:extLst>
          </p:cNvPr>
          <p:cNvCxnSpPr>
            <a:cxnSpLocks/>
          </p:cNvCxnSpPr>
          <p:nvPr/>
        </p:nvCxnSpPr>
        <p:spPr>
          <a:xfrm flipV="1">
            <a:off x="6285148" y="4070470"/>
            <a:ext cx="953852" cy="32449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6539AAF-F57C-4204-93DE-BFC605A079C8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764652" y="4146875"/>
            <a:ext cx="739633" cy="395629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564C0F7-CBCC-4EA6-BC6B-783C338CA534}"/>
              </a:ext>
            </a:extLst>
          </p:cNvPr>
          <p:cNvSpPr txBox="1"/>
          <p:nvPr/>
        </p:nvSpPr>
        <p:spPr>
          <a:xfrm>
            <a:off x="340497" y="39700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16</a:t>
            </a:r>
            <a:r>
              <a:rPr lang="en-AU" dirty="0"/>
              <a:t>/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3B55ECC-368F-4877-A4C2-EE4D8B0C44FB}"/>
              </a:ext>
            </a:extLst>
          </p:cNvPr>
          <p:cNvSpPr txBox="1"/>
          <p:nvPr/>
        </p:nvSpPr>
        <p:spPr>
          <a:xfrm>
            <a:off x="1784975" y="378865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9</a:t>
            </a:r>
            <a:r>
              <a:rPr lang="en-AU" dirty="0"/>
              <a:t>/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519137A-2D03-4B00-AD03-314CBD23D9E3}"/>
              </a:ext>
            </a:extLst>
          </p:cNvPr>
          <p:cNvSpPr txBox="1"/>
          <p:nvPr/>
        </p:nvSpPr>
        <p:spPr>
          <a:xfrm>
            <a:off x="3354823" y="3999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13EBDABD-2C4F-440F-BCEB-16D285CE18CA}"/>
              </a:ext>
            </a:extLst>
          </p:cNvPr>
          <p:cNvSpPr/>
          <p:nvPr/>
        </p:nvSpPr>
        <p:spPr>
          <a:xfrm>
            <a:off x="565150" y="2743200"/>
            <a:ext cx="609151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98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-0.00347 -0.09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9329 L 1.11111E-6 -0.0456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13" grpId="0"/>
      <p:bldP spid="114" grpId="0"/>
      <p:bldP spid="121" grpId="0"/>
      <p:bldP spid="126" grpId="0"/>
      <p:bldP spid="109" grpId="0"/>
      <p:bldP spid="111" grpId="0"/>
      <p:bldP spid="112" grpId="0"/>
      <p:bldP spid="115" grpId="0" animBg="1"/>
      <p:bldP spid="11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Ford-Fulkerson Method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671560" cy="239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Initialize flow f to zero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Create residual network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While there exists an augmenting path P in the residual network:</a:t>
            </a:r>
          </a:p>
          <a:p>
            <a:pPr marL="0" indent="0">
              <a:buNone/>
            </a:pPr>
            <a:r>
              <a:rPr lang="en-AU" sz="2000" dirty="0"/>
              <a:t>	choose </a:t>
            </a:r>
            <a:r>
              <a:rPr lang="en-AU" sz="2000" dirty="0">
                <a:solidFill>
                  <a:srgbClr val="00B0F0"/>
                </a:solidFill>
              </a:rPr>
              <a:t>any</a:t>
            </a:r>
            <a:r>
              <a:rPr lang="en-AU" sz="2000" dirty="0"/>
              <a:t> augmenting path P</a:t>
            </a:r>
          </a:p>
          <a:p>
            <a:pPr marL="0" indent="0">
              <a:buNone/>
            </a:pPr>
            <a:r>
              <a:rPr lang="en-AU" sz="2000" dirty="0"/>
              <a:t>	augment the flow equal to residual capacity of P in the flow network</a:t>
            </a:r>
          </a:p>
          <a:p>
            <a:pPr marL="0" indent="0">
              <a:buNone/>
            </a:pPr>
            <a:r>
              <a:rPr lang="en-AU" sz="2000" dirty="0"/>
              <a:t>	update residual network</a:t>
            </a:r>
          </a:p>
          <a:p>
            <a:pPr marL="0" indent="0">
              <a:buNone/>
            </a:pPr>
            <a:r>
              <a:rPr lang="en-AU" sz="2000" dirty="0"/>
              <a:t>return 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634829" y="39508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609600" y="5105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931671" y="4517300"/>
            <a:ext cx="4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1450340" y="45814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2430294" y="466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3678993" y="40020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3192365" y="4597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A799BDC-BEFE-49B5-A48C-2664225A6B9F}"/>
              </a:ext>
            </a:extLst>
          </p:cNvPr>
          <p:cNvSpPr/>
          <p:nvPr/>
        </p:nvSpPr>
        <p:spPr>
          <a:xfrm>
            <a:off x="5761406" y="523298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A785C7E-C43D-4020-AAE3-677DBAEC1303}"/>
              </a:ext>
            </a:extLst>
          </p:cNvPr>
          <p:cNvSpPr txBox="1"/>
          <p:nvPr/>
        </p:nvSpPr>
        <p:spPr>
          <a:xfrm>
            <a:off x="5842988" y="5306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A2AB3EE-F36C-40BB-94FD-7DDE2F9464CA}"/>
              </a:ext>
            </a:extLst>
          </p:cNvPr>
          <p:cNvSpPr/>
          <p:nvPr/>
        </p:nvSpPr>
        <p:spPr>
          <a:xfrm>
            <a:off x="5761406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789AE76-DF1A-4176-A678-D285AC21157A}"/>
              </a:ext>
            </a:extLst>
          </p:cNvPr>
          <p:cNvSpPr txBox="1"/>
          <p:nvPr/>
        </p:nvSpPr>
        <p:spPr>
          <a:xfrm>
            <a:off x="5852975" y="3967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89A8744-0118-450F-B1E0-120BCE96B53B}"/>
              </a:ext>
            </a:extLst>
          </p:cNvPr>
          <p:cNvSpPr/>
          <p:nvPr/>
        </p:nvSpPr>
        <p:spPr>
          <a:xfrm>
            <a:off x="7334529" y="52653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2E844EF-CA22-4FE4-863E-7DC52B3C5AEF}"/>
              </a:ext>
            </a:extLst>
          </p:cNvPr>
          <p:cNvSpPr txBox="1"/>
          <p:nvPr/>
        </p:nvSpPr>
        <p:spPr>
          <a:xfrm>
            <a:off x="7432957" y="5316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C1EF6FF6-EE08-4253-BD0C-C966E836A6BA}"/>
              </a:ext>
            </a:extLst>
          </p:cNvPr>
          <p:cNvSpPr/>
          <p:nvPr/>
        </p:nvSpPr>
        <p:spPr>
          <a:xfrm>
            <a:off x="7258329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23B7985-32C9-4B66-8CE8-08362C5A69EC}"/>
              </a:ext>
            </a:extLst>
          </p:cNvPr>
          <p:cNvSpPr txBox="1"/>
          <p:nvPr/>
        </p:nvSpPr>
        <p:spPr>
          <a:xfrm>
            <a:off x="7324375" y="3967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1DC0FA3-541F-43F2-BBCE-AEB5BC7A38BC}"/>
              </a:ext>
            </a:extLst>
          </p:cNvPr>
          <p:cNvSpPr/>
          <p:nvPr/>
        </p:nvSpPr>
        <p:spPr>
          <a:xfrm>
            <a:off x="4743729" y="454802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B90CF19-0245-4E58-A370-FFB390CDE8C9}"/>
              </a:ext>
            </a:extLst>
          </p:cNvPr>
          <p:cNvSpPr txBox="1"/>
          <p:nvPr/>
        </p:nvSpPr>
        <p:spPr>
          <a:xfrm>
            <a:off x="4837173" y="4616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3EB10E4-1BFB-44AB-975E-2640AE630540}"/>
              </a:ext>
            </a:extLst>
          </p:cNvPr>
          <p:cNvCxnSpPr>
            <a:cxnSpLocks/>
            <a:stCxn id="156" idx="5"/>
            <a:endCxn id="148" idx="2"/>
          </p:cNvCxnSpPr>
          <p:nvPr/>
        </p:nvCxnSpPr>
        <p:spPr>
          <a:xfrm>
            <a:off x="5175903" y="4980194"/>
            <a:ext cx="585503" cy="50595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F9670D6-8D50-489F-A87C-5069F4CFD14A}"/>
              </a:ext>
            </a:extLst>
          </p:cNvPr>
          <p:cNvCxnSpPr>
            <a:stCxn id="150" idx="3"/>
            <a:endCxn id="148" idx="1"/>
          </p:cNvCxnSpPr>
          <p:nvPr/>
        </p:nvCxnSpPr>
        <p:spPr>
          <a:xfrm>
            <a:off x="5835555" y="4325887"/>
            <a:ext cx="0" cy="981248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5206FFC-61DC-4303-A29E-74A7D6880E13}"/>
              </a:ext>
            </a:extLst>
          </p:cNvPr>
          <p:cNvCxnSpPr>
            <a:cxnSpLocks/>
          </p:cNvCxnSpPr>
          <p:nvPr/>
        </p:nvCxnSpPr>
        <p:spPr>
          <a:xfrm>
            <a:off x="6267729" y="4057963"/>
            <a:ext cx="990600" cy="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1E55308-CAB7-452B-849C-F821A9BD9D14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764652" y="4146875"/>
            <a:ext cx="779047" cy="40384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69A44CB-0B14-4AC9-98CC-B0F7107D4FF6}"/>
              </a:ext>
            </a:extLst>
          </p:cNvPr>
          <p:cNvCxnSpPr>
            <a:cxnSpLocks/>
          </p:cNvCxnSpPr>
          <p:nvPr/>
        </p:nvCxnSpPr>
        <p:spPr>
          <a:xfrm flipH="1">
            <a:off x="6161809" y="4325313"/>
            <a:ext cx="1111978" cy="90433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4EF4F99-FA65-4ECC-9158-854F969BB725}"/>
              </a:ext>
            </a:extLst>
          </p:cNvPr>
          <p:cNvCxnSpPr>
            <a:cxnSpLocks/>
            <a:stCxn id="148" idx="0"/>
            <a:endCxn id="150" idx="4"/>
          </p:cNvCxnSpPr>
          <p:nvPr/>
        </p:nvCxnSpPr>
        <p:spPr>
          <a:xfrm flipV="1">
            <a:off x="6014568" y="4400036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3D146FD-2AF3-480E-847F-29A09B62BDE7}"/>
              </a:ext>
            </a:extLst>
          </p:cNvPr>
          <p:cNvCxnSpPr>
            <a:cxnSpLocks/>
            <a:stCxn id="148" idx="6"/>
            <a:endCxn id="152" idx="2"/>
          </p:cNvCxnSpPr>
          <p:nvPr/>
        </p:nvCxnSpPr>
        <p:spPr>
          <a:xfrm>
            <a:off x="6267729" y="5486148"/>
            <a:ext cx="1066800" cy="3232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7780C7CC-24A4-415E-8CAE-46A5CD06995A}"/>
              </a:ext>
            </a:extLst>
          </p:cNvPr>
          <p:cNvSpPr txBox="1"/>
          <p:nvPr/>
        </p:nvSpPr>
        <p:spPr>
          <a:xfrm>
            <a:off x="4972329" y="51340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D391A5-203B-4431-A8E7-745575FCE620}"/>
              </a:ext>
            </a:extLst>
          </p:cNvPr>
          <p:cNvSpPr txBox="1"/>
          <p:nvPr/>
        </p:nvSpPr>
        <p:spPr>
          <a:xfrm>
            <a:off x="5534567" y="4723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3161D44-4D75-4FCC-9AAC-B961063504C9}"/>
              </a:ext>
            </a:extLst>
          </p:cNvPr>
          <p:cNvSpPr txBox="1"/>
          <p:nvPr/>
        </p:nvSpPr>
        <p:spPr>
          <a:xfrm>
            <a:off x="5965469" y="4610069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0CD67F8-5734-4C73-AE4E-530953B2A451}"/>
              </a:ext>
            </a:extLst>
          </p:cNvPr>
          <p:cNvSpPr txBox="1"/>
          <p:nvPr/>
        </p:nvSpPr>
        <p:spPr>
          <a:xfrm>
            <a:off x="6443853" y="4548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DC5F432-AFCB-42F9-998B-249FB64FC7C3}"/>
              </a:ext>
            </a:extLst>
          </p:cNvPr>
          <p:cNvSpPr txBox="1"/>
          <p:nvPr/>
        </p:nvSpPr>
        <p:spPr>
          <a:xfrm>
            <a:off x="6592033" y="51834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D5E0AF0-8519-4B97-94EC-EFEFE590BCCE}"/>
              </a:ext>
            </a:extLst>
          </p:cNvPr>
          <p:cNvSpPr txBox="1"/>
          <p:nvPr/>
        </p:nvSpPr>
        <p:spPr>
          <a:xfrm>
            <a:off x="8014425" y="40202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76453A4-B948-4DA3-A7DB-3B3073FBCE27}"/>
              </a:ext>
            </a:extLst>
          </p:cNvPr>
          <p:cNvSpPr txBox="1"/>
          <p:nvPr/>
        </p:nvSpPr>
        <p:spPr>
          <a:xfrm>
            <a:off x="7535694" y="462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4738F-0139-46B2-82FB-61DA3B577165}"/>
              </a:ext>
            </a:extLst>
          </p:cNvPr>
          <p:cNvSpPr/>
          <p:nvPr/>
        </p:nvSpPr>
        <p:spPr>
          <a:xfrm>
            <a:off x="8401579" y="45161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D69EE09-C00F-4EAF-8547-6CB349658389}"/>
              </a:ext>
            </a:extLst>
          </p:cNvPr>
          <p:cNvCxnSpPr>
            <a:cxnSpLocks/>
            <a:stCxn id="175" idx="3"/>
            <a:endCxn id="152" idx="6"/>
          </p:cNvCxnSpPr>
          <p:nvPr/>
        </p:nvCxnSpPr>
        <p:spPr>
          <a:xfrm flipH="1">
            <a:off x="7840852" y="4948297"/>
            <a:ext cx="634876" cy="570178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8541A38-E94C-4DAC-B390-89166806FF84}"/>
              </a:ext>
            </a:extLst>
          </p:cNvPr>
          <p:cNvSpPr txBox="1"/>
          <p:nvPr/>
        </p:nvSpPr>
        <p:spPr>
          <a:xfrm>
            <a:off x="6409989" y="3661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2D5068D-A5FF-49B9-A351-8E154A2D3B50}"/>
              </a:ext>
            </a:extLst>
          </p:cNvPr>
          <p:cNvSpPr txBox="1"/>
          <p:nvPr/>
        </p:nvSpPr>
        <p:spPr>
          <a:xfrm>
            <a:off x="8099979" y="5192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4F5AB19-0612-4503-90E6-C0652C4849D4}"/>
              </a:ext>
            </a:extLst>
          </p:cNvPr>
          <p:cNvCxnSpPr>
            <a:cxnSpLocks/>
            <a:endCxn id="148" idx="2"/>
          </p:cNvCxnSpPr>
          <p:nvPr/>
        </p:nvCxnSpPr>
        <p:spPr>
          <a:xfrm>
            <a:off x="5172838" y="5008800"/>
            <a:ext cx="588568" cy="477348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05961991-F1E6-426E-84EE-95E909B9D6F2}"/>
              </a:ext>
            </a:extLst>
          </p:cNvPr>
          <p:cNvSpPr txBox="1"/>
          <p:nvPr/>
        </p:nvSpPr>
        <p:spPr>
          <a:xfrm>
            <a:off x="1779687" y="3766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9</a:t>
            </a:r>
            <a:r>
              <a:rPr lang="en-AU" dirty="0"/>
              <a:t>/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1153ADB-46CD-458F-805A-E0CCD0CDFF25}"/>
              </a:ext>
            </a:extLst>
          </p:cNvPr>
          <p:cNvSpPr txBox="1"/>
          <p:nvPr/>
        </p:nvSpPr>
        <p:spPr>
          <a:xfrm>
            <a:off x="2213774" y="46661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33CEB18-D08D-43A9-BCC9-1C616E2873D6}"/>
              </a:ext>
            </a:extLst>
          </p:cNvPr>
          <p:cNvSpPr txBox="1"/>
          <p:nvPr/>
        </p:nvSpPr>
        <p:spPr>
          <a:xfrm>
            <a:off x="1752600" y="5438081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8EEE649-DEFE-4CBD-8905-9175F5D275FC}"/>
              </a:ext>
            </a:extLst>
          </p:cNvPr>
          <p:cNvSpPr txBox="1"/>
          <p:nvPr/>
        </p:nvSpPr>
        <p:spPr>
          <a:xfrm>
            <a:off x="3346942" y="52020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44DBFF-D8CA-4758-973D-85661E712363}"/>
              </a:ext>
            </a:extLst>
          </p:cNvPr>
          <p:cNvCxnSpPr>
            <a:cxnSpLocks/>
          </p:cNvCxnSpPr>
          <p:nvPr/>
        </p:nvCxnSpPr>
        <p:spPr>
          <a:xfrm flipH="1">
            <a:off x="5182027" y="4186707"/>
            <a:ext cx="585503" cy="47529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95FBDF7-324B-4670-94AD-5898A0BA6B5C}"/>
              </a:ext>
            </a:extLst>
          </p:cNvPr>
          <p:cNvSpPr txBox="1"/>
          <p:nvPr/>
        </p:nvSpPr>
        <p:spPr>
          <a:xfrm>
            <a:off x="5363676" y="43482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22B32DA-E84C-493F-89BA-645830798531}"/>
              </a:ext>
            </a:extLst>
          </p:cNvPr>
          <p:cNvCxnSpPr>
            <a:cxnSpLocks/>
          </p:cNvCxnSpPr>
          <p:nvPr/>
        </p:nvCxnSpPr>
        <p:spPr>
          <a:xfrm flipH="1">
            <a:off x="6213737" y="4213223"/>
            <a:ext cx="1044591" cy="2375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9C09C0B-EF60-45D2-AD97-493401CF24DC}"/>
              </a:ext>
            </a:extLst>
          </p:cNvPr>
          <p:cNvCxnSpPr>
            <a:cxnSpLocks/>
          </p:cNvCxnSpPr>
          <p:nvPr/>
        </p:nvCxnSpPr>
        <p:spPr>
          <a:xfrm flipV="1">
            <a:off x="6281269" y="4364491"/>
            <a:ext cx="1110131" cy="969509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945B80C-707E-4F26-BFDE-CB9ED5C5AFD2}"/>
              </a:ext>
            </a:extLst>
          </p:cNvPr>
          <p:cNvSpPr txBox="1"/>
          <p:nvPr/>
        </p:nvSpPr>
        <p:spPr>
          <a:xfrm>
            <a:off x="6502660" y="41935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E86226A-7409-47A9-8265-AEAA2AA135C4}"/>
              </a:ext>
            </a:extLst>
          </p:cNvPr>
          <p:cNvSpPr txBox="1"/>
          <p:nvPr/>
        </p:nvSpPr>
        <p:spPr>
          <a:xfrm>
            <a:off x="6768897" y="4749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E92C4FA-9F3E-482A-8729-C0D97C97B658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6250798" y="5664415"/>
            <a:ext cx="1157880" cy="33072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8D1B964-5E30-4237-B0A8-6EA695C46B51}"/>
              </a:ext>
            </a:extLst>
          </p:cNvPr>
          <p:cNvSpPr txBox="1"/>
          <p:nvPr/>
        </p:nvSpPr>
        <p:spPr>
          <a:xfrm>
            <a:off x="6679881" y="5630071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97A7F4D-4A82-4AB0-AB70-0C54B6A0F414}"/>
              </a:ext>
            </a:extLst>
          </p:cNvPr>
          <p:cNvSpPr txBox="1"/>
          <p:nvPr/>
        </p:nvSpPr>
        <p:spPr>
          <a:xfrm>
            <a:off x="5056027" y="588570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r>
              <a:rPr lang="en-AU" sz="1200" dirty="0"/>
              <a:t> Where possible </a:t>
            </a:r>
            <a:r>
              <a:rPr lang="en-AU" sz="1200" dirty="0">
                <a:solidFill>
                  <a:srgbClr val="00B0F0"/>
                </a:solidFill>
              </a:rPr>
              <a:t>blue edges indicate reversible flow </a:t>
            </a:r>
            <a:r>
              <a:rPr lang="en-AU" sz="1200" dirty="0"/>
              <a:t>and</a:t>
            </a:r>
            <a:r>
              <a:rPr lang="en-AU" sz="1200" dirty="0">
                <a:solidFill>
                  <a:srgbClr val="00B050"/>
                </a:solidFill>
              </a:rPr>
              <a:t> </a:t>
            </a:r>
            <a:r>
              <a:rPr lang="en-AU" sz="1200" dirty="0">
                <a:solidFill>
                  <a:srgbClr val="FF0000"/>
                </a:solidFill>
              </a:rPr>
              <a:t>red indicate residual capacity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CAC4CF3-3318-4B6F-93C0-58C705FF6D20}"/>
              </a:ext>
            </a:extLst>
          </p:cNvPr>
          <p:cNvSpPr txBox="1"/>
          <p:nvPr/>
        </p:nvSpPr>
        <p:spPr>
          <a:xfrm>
            <a:off x="4071651" y="5947811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16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92D1233-3290-4338-8510-73C0CB4F892C}"/>
              </a:ext>
            </a:extLst>
          </p:cNvPr>
          <p:cNvSpPr txBox="1"/>
          <p:nvPr/>
        </p:nvSpPr>
        <p:spPr>
          <a:xfrm>
            <a:off x="4071651" y="5960740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20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6DB0ADD-1E16-4EA9-A898-F9BF3A8E1BE1}"/>
              </a:ext>
            </a:extLst>
          </p:cNvPr>
          <p:cNvSpPr txBox="1"/>
          <p:nvPr/>
        </p:nvSpPr>
        <p:spPr>
          <a:xfrm>
            <a:off x="762000" y="45211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3CF366F-9F28-4BC2-AAE0-D9DD6571623D}"/>
              </a:ext>
            </a:extLst>
          </p:cNvPr>
          <p:cNvSpPr txBox="1"/>
          <p:nvPr/>
        </p:nvSpPr>
        <p:spPr>
          <a:xfrm>
            <a:off x="2990940" y="46074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A27412F-5DDC-44B5-819F-1201FC5522F5}"/>
              </a:ext>
            </a:extLst>
          </p:cNvPr>
          <p:cNvSpPr txBox="1"/>
          <p:nvPr/>
        </p:nvSpPr>
        <p:spPr>
          <a:xfrm>
            <a:off x="3352800" y="400208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8AF7B94-8F29-433E-9E43-965CCDFC1263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7569260" y="4402874"/>
            <a:ext cx="18431" cy="862439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E4E193D-7C22-44EC-BF8D-D5863D749CFF}"/>
              </a:ext>
            </a:extLst>
          </p:cNvPr>
          <p:cNvCxnSpPr>
            <a:cxnSpLocks/>
            <a:endCxn id="154" idx="5"/>
          </p:cNvCxnSpPr>
          <p:nvPr/>
        </p:nvCxnSpPr>
        <p:spPr>
          <a:xfrm flipH="1" flipV="1">
            <a:off x="7690503" y="4325887"/>
            <a:ext cx="718824" cy="34829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5DBCFAA-0696-4223-87E8-745C29508AD7}"/>
              </a:ext>
            </a:extLst>
          </p:cNvPr>
          <p:cNvSpPr txBox="1"/>
          <p:nvPr/>
        </p:nvSpPr>
        <p:spPr>
          <a:xfrm>
            <a:off x="7862123" y="44728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64C0F7-CBCC-4EA6-BC6B-783C338CA534}"/>
              </a:ext>
            </a:extLst>
          </p:cNvPr>
          <p:cNvSpPr txBox="1"/>
          <p:nvPr/>
        </p:nvSpPr>
        <p:spPr>
          <a:xfrm>
            <a:off x="328219" y="3962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16</a:t>
            </a:r>
            <a:r>
              <a:rPr lang="en-AU" dirty="0"/>
              <a:t>/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F37D401-3D04-4B63-B8C0-8EDD52AD546B}"/>
              </a:ext>
            </a:extLst>
          </p:cNvPr>
          <p:cNvCxnSpPr>
            <a:cxnSpLocks/>
          </p:cNvCxnSpPr>
          <p:nvPr/>
        </p:nvCxnSpPr>
        <p:spPr>
          <a:xfrm flipV="1">
            <a:off x="6276908" y="4398030"/>
            <a:ext cx="1093206" cy="939359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6209B7C-BB5C-442D-88F4-7196EDD451BB}"/>
              </a:ext>
            </a:extLst>
          </p:cNvPr>
          <p:cNvCxnSpPr>
            <a:cxnSpLocks/>
          </p:cNvCxnSpPr>
          <p:nvPr/>
        </p:nvCxnSpPr>
        <p:spPr>
          <a:xfrm>
            <a:off x="7780728" y="4172862"/>
            <a:ext cx="694645" cy="329511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AEDEB7B-E9DB-421D-9621-057D45345095}"/>
              </a:ext>
            </a:extLst>
          </p:cNvPr>
          <p:cNvSpPr txBox="1"/>
          <p:nvPr/>
        </p:nvSpPr>
        <p:spPr>
          <a:xfrm>
            <a:off x="451342" y="51069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36CFDED-8874-4C34-957B-DA26DA13908C}"/>
              </a:ext>
            </a:extLst>
          </p:cNvPr>
          <p:cNvSpPr txBox="1"/>
          <p:nvPr/>
        </p:nvSpPr>
        <p:spPr>
          <a:xfrm>
            <a:off x="2207108" y="466252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0</a:t>
            </a:r>
            <a:r>
              <a:rPr lang="en-AU" dirty="0"/>
              <a:t>/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4A781AE-5F8E-4D44-8CF6-5C0A0CB9E541}"/>
              </a:ext>
            </a:extLst>
          </p:cNvPr>
          <p:cNvSpPr txBox="1"/>
          <p:nvPr/>
        </p:nvSpPr>
        <p:spPr>
          <a:xfrm>
            <a:off x="3344363" y="401621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16</a:t>
            </a:r>
            <a:r>
              <a:rPr lang="en-AU" dirty="0"/>
              <a:t>/</a:t>
            </a:r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1B57454D-2E02-41CA-90F6-1CE0BD052DED}"/>
              </a:ext>
            </a:extLst>
          </p:cNvPr>
          <p:cNvSpPr/>
          <p:nvPr/>
        </p:nvSpPr>
        <p:spPr>
          <a:xfrm>
            <a:off x="565150" y="2743200"/>
            <a:ext cx="609151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858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-0.00347 -0.09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9329 L 1.11111E-6 -0.0456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13" grpId="0"/>
      <p:bldP spid="114" grpId="0"/>
      <p:bldP spid="126" grpId="0"/>
      <p:bldP spid="106" grpId="0"/>
      <p:bldP spid="107" grpId="0"/>
      <p:bldP spid="108" grpId="0"/>
      <p:bldP spid="110" grpId="0" animBg="1"/>
      <p:bldP spid="11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Ford-Fulkerson Method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671560" cy="239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Initialize flow f to zero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Create residual network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While there exists an augmenting path P in the residual network:</a:t>
            </a:r>
          </a:p>
          <a:p>
            <a:pPr marL="0" indent="0">
              <a:buNone/>
            </a:pPr>
            <a:r>
              <a:rPr lang="en-AU" sz="2000" dirty="0"/>
              <a:t>	choose </a:t>
            </a:r>
            <a:r>
              <a:rPr lang="en-AU" sz="2000" dirty="0">
                <a:solidFill>
                  <a:srgbClr val="00B0F0"/>
                </a:solidFill>
              </a:rPr>
              <a:t>any</a:t>
            </a:r>
            <a:r>
              <a:rPr lang="en-AU" sz="2000" dirty="0"/>
              <a:t> augmenting path P</a:t>
            </a:r>
          </a:p>
          <a:p>
            <a:pPr marL="0" indent="0">
              <a:buNone/>
            </a:pPr>
            <a:r>
              <a:rPr lang="en-AU" sz="2000" dirty="0"/>
              <a:t>	augment the flow equal to residual capacity of P in the flow network</a:t>
            </a:r>
          </a:p>
          <a:p>
            <a:pPr marL="0" indent="0">
              <a:buNone/>
            </a:pPr>
            <a:r>
              <a:rPr lang="en-AU" sz="2000" dirty="0"/>
              <a:t>	update residual network</a:t>
            </a:r>
          </a:p>
          <a:p>
            <a:pPr marL="0" indent="0">
              <a:buNone/>
            </a:pPr>
            <a:r>
              <a:rPr lang="en-AU" sz="2000" dirty="0"/>
              <a:t>return 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634829" y="39508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609600" y="5105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931671" y="4517300"/>
            <a:ext cx="4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1596283" y="4562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2430294" y="466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3678993" y="40020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3192365" y="4597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A799BDC-BEFE-49B5-A48C-2664225A6B9F}"/>
              </a:ext>
            </a:extLst>
          </p:cNvPr>
          <p:cNvSpPr/>
          <p:nvPr/>
        </p:nvSpPr>
        <p:spPr>
          <a:xfrm>
            <a:off x="5761406" y="523298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A785C7E-C43D-4020-AAE3-677DBAEC1303}"/>
              </a:ext>
            </a:extLst>
          </p:cNvPr>
          <p:cNvSpPr txBox="1"/>
          <p:nvPr/>
        </p:nvSpPr>
        <p:spPr>
          <a:xfrm>
            <a:off x="5842988" y="5306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A2AB3EE-F36C-40BB-94FD-7DDE2F9464CA}"/>
              </a:ext>
            </a:extLst>
          </p:cNvPr>
          <p:cNvSpPr/>
          <p:nvPr/>
        </p:nvSpPr>
        <p:spPr>
          <a:xfrm>
            <a:off x="5761406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789AE76-DF1A-4176-A678-D285AC21157A}"/>
              </a:ext>
            </a:extLst>
          </p:cNvPr>
          <p:cNvSpPr txBox="1"/>
          <p:nvPr/>
        </p:nvSpPr>
        <p:spPr>
          <a:xfrm>
            <a:off x="5852975" y="3967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89A8744-0118-450F-B1E0-120BCE96B53B}"/>
              </a:ext>
            </a:extLst>
          </p:cNvPr>
          <p:cNvSpPr/>
          <p:nvPr/>
        </p:nvSpPr>
        <p:spPr>
          <a:xfrm>
            <a:off x="7334529" y="52653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2E844EF-CA22-4FE4-863E-7DC52B3C5AEF}"/>
              </a:ext>
            </a:extLst>
          </p:cNvPr>
          <p:cNvSpPr txBox="1"/>
          <p:nvPr/>
        </p:nvSpPr>
        <p:spPr>
          <a:xfrm>
            <a:off x="7432957" y="5316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C1EF6FF6-EE08-4253-BD0C-C966E836A6BA}"/>
              </a:ext>
            </a:extLst>
          </p:cNvPr>
          <p:cNvSpPr/>
          <p:nvPr/>
        </p:nvSpPr>
        <p:spPr>
          <a:xfrm>
            <a:off x="7258329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23B7985-32C9-4B66-8CE8-08362C5A69EC}"/>
              </a:ext>
            </a:extLst>
          </p:cNvPr>
          <p:cNvSpPr txBox="1"/>
          <p:nvPr/>
        </p:nvSpPr>
        <p:spPr>
          <a:xfrm>
            <a:off x="7324375" y="3967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1DC0FA3-541F-43F2-BBCE-AEB5BC7A38BC}"/>
              </a:ext>
            </a:extLst>
          </p:cNvPr>
          <p:cNvSpPr/>
          <p:nvPr/>
        </p:nvSpPr>
        <p:spPr>
          <a:xfrm>
            <a:off x="4743729" y="454802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B90CF19-0245-4E58-A370-FFB390CDE8C9}"/>
              </a:ext>
            </a:extLst>
          </p:cNvPr>
          <p:cNvSpPr txBox="1"/>
          <p:nvPr/>
        </p:nvSpPr>
        <p:spPr>
          <a:xfrm>
            <a:off x="4837173" y="4616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3EB10E4-1BFB-44AB-975E-2640AE630540}"/>
              </a:ext>
            </a:extLst>
          </p:cNvPr>
          <p:cNvCxnSpPr>
            <a:cxnSpLocks/>
          </p:cNvCxnSpPr>
          <p:nvPr/>
        </p:nvCxnSpPr>
        <p:spPr>
          <a:xfrm>
            <a:off x="5126525" y="4933116"/>
            <a:ext cx="634881" cy="47708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F9670D6-8D50-489F-A87C-5069F4CFD14A}"/>
              </a:ext>
            </a:extLst>
          </p:cNvPr>
          <p:cNvCxnSpPr>
            <a:stCxn id="150" idx="3"/>
            <a:endCxn id="148" idx="1"/>
          </p:cNvCxnSpPr>
          <p:nvPr/>
        </p:nvCxnSpPr>
        <p:spPr>
          <a:xfrm>
            <a:off x="5835555" y="4325887"/>
            <a:ext cx="0" cy="981248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5206FFC-61DC-4303-A29E-74A7D6880E13}"/>
              </a:ext>
            </a:extLst>
          </p:cNvPr>
          <p:cNvCxnSpPr>
            <a:cxnSpLocks/>
          </p:cNvCxnSpPr>
          <p:nvPr/>
        </p:nvCxnSpPr>
        <p:spPr>
          <a:xfrm>
            <a:off x="6267729" y="4057963"/>
            <a:ext cx="990600" cy="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1E55308-CAB7-452B-849C-F821A9BD9D14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764652" y="4146875"/>
            <a:ext cx="779047" cy="40384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69A44CB-0B14-4AC9-98CC-B0F7107D4FF6}"/>
              </a:ext>
            </a:extLst>
          </p:cNvPr>
          <p:cNvCxnSpPr>
            <a:cxnSpLocks/>
          </p:cNvCxnSpPr>
          <p:nvPr/>
        </p:nvCxnSpPr>
        <p:spPr>
          <a:xfrm flipH="1">
            <a:off x="6191869" y="4364211"/>
            <a:ext cx="1111978" cy="90433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4EF4F99-FA65-4ECC-9158-854F969BB725}"/>
              </a:ext>
            </a:extLst>
          </p:cNvPr>
          <p:cNvCxnSpPr>
            <a:cxnSpLocks/>
            <a:stCxn id="148" idx="0"/>
            <a:endCxn id="150" idx="4"/>
          </p:cNvCxnSpPr>
          <p:nvPr/>
        </p:nvCxnSpPr>
        <p:spPr>
          <a:xfrm flipV="1">
            <a:off x="6014568" y="4400036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3D146FD-2AF3-480E-847F-29A09B62BDE7}"/>
              </a:ext>
            </a:extLst>
          </p:cNvPr>
          <p:cNvCxnSpPr>
            <a:cxnSpLocks/>
            <a:stCxn id="148" idx="6"/>
            <a:endCxn id="152" idx="2"/>
          </p:cNvCxnSpPr>
          <p:nvPr/>
        </p:nvCxnSpPr>
        <p:spPr>
          <a:xfrm>
            <a:off x="6267729" y="5486148"/>
            <a:ext cx="1066800" cy="3232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7780C7CC-24A4-415E-8CAE-46A5CD06995A}"/>
              </a:ext>
            </a:extLst>
          </p:cNvPr>
          <p:cNvSpPr txBox="1"/>
          <p:nvPr/>
        </p:nvSpPr>
        <p:spPr>
          <a:xfrm>
            <a:off x="5315150" y="48624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D391A5-203B-4431-A8E7-745575FCE620}"/>
              </a:ext>
            </a:extLst>
          </p:cNvPr>
          <p:cNvSpPr txBox="1"/>
          <p:nvPr/>
        </p:nvSpPr>
        <p:spPr>
          <a:xfrm>
            <a:off x="5534567" y="4723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3161D44-4D75-4FCC-9AAC-B961063504C9}"/>
              </a:ext>
            </a:extLst>
          </p:cNvPr>
          <p:cNvSpPr txBox="1"/>
          <p:nvPr/>
        </p:nvSpPr>
        <p:spPr>
          <a:xfrm>
            <a:off x="5965469" y="4610069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0CD67F8-5734-4C73-AE4E-530953B2A451}"/>
              </a:ext>
            </a:extLst>
          </p:cNvPr>
          <p:cNvSpPr txBox="1"/>
          <p:nvPr/>
        </p:nvSpPr>
        <p:spPr>
          <a:xfrm>
            <a:off x="6443853" y="4548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DC5F432-AFCB-42F9-998B-249FB64FC7C3}"/>
              </a:ext>
            </a:extLst>
          </p:cNvPr>
          <p:cNvSpPr txBox="1"/>
          <p:nvPr/>
        </p:nvSpPr>
        <p:spPr>
          <a:xfrm>
            <a:off x="6592033" y="51834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D5E0AF0-8519-4B97-94EC-EFEFE590BCCE}"/>
              </a:ext>
            </a:extLst>
          </p:cNvPr>
          <p:cNvSpPr txBox="1"/>
          <p:nvPr/>
        </p:nvSpPr>
        <p:spPr>
          <a:xfrm>
            <a:off x="8014425" y="40202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76453A4-B948-4DA3-A7DB-3B3073FBCE27}"/>
              </a:ext>
            </a:extLst>
          </p:cNvPr>
          <p:cNvSpPr txBox="1"/>
          <p:nvPr/>
        </p:nvSpPr>
        <p:spPr>
          <a:xfrm>
            <a:off x="7535694" y="462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4738F-0139-46B2-82FB-61DA3B577165}"/>
              </a:ext>
            </a:extLst>
          </p:cNvPr>
          <p:cNvSpPr/>
          <p:nvPr/>
        </p:nvSpPr>
        <p:spPr>
          <a:xfrm>
            <a:off x="8401579" y="45161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D69EE09-C00F-4EAF-8547-6CB349658389}"/>
              </a:ext>
            </a:extLst>
          </p:cNvPr>
          <p:cNvCxnSpPr>
            <a:cxnSpLocks/>
            <a:stCxn id="175" idx="3"/>
            <a:endCxn id="152" idx="6"/>
          </p:cNvCxnSpPr>
          <p:nvPr/>
        </p:nvCxnSpPr>
        <p:spPr>
          <a:xfrm flipH="1">
            <a:off x="7840852" y="4948297"/>
            <a:ext cx="634876" cy="570178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8541A38-E94C-4DAC-B390-89166806FF84}"/>
              </a:ext>
            </a:extLst>
          </p:cNvPr>
          <p:cNvSpPr txBox="1"/>
          <p:nvPr/>
        </p:nvSpPr>
        <p:spPr>
          <a:xfrm>
            <a:off x="6409989" y="3661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2D5068D-A5FF-49B9-A351-8E154A2D3B50}"/>
              </a:ext>
            </a:extLst>
          </p:cNvPr>
          <p:cNvSpPr txBox="1"/>
          <p:nvPr/>
        </p:nvSpPr>
        <p:spPr>
          <a:xfrm>
            <a:off x="8099979" y="5192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4F5AB19-0612-4503-90E6-C0652C4849D4}"/>
              </a:ext>
            </a:extLst>
          </p:cNvPr>
          <p:cNvCxnSpPr>
            <a:cxnSpLocks/>
          </p:cNvCxnSpPr>
          <p:nvPr/>
        </p:nvCxnSpPr>
        <p:spPr>
          <a:xfrm>
            <a:off x="5170563" y="4979526"/>
            <a:ext cx="588568" cy="477348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05961991-F1E6-426E-84EE-95E909B9D6F2}"/>
              </a:ext>
            </a:extLst>
          </p:cNvPr>
          <p:cNvSpPr txBox="1"/>
          <p:nvPr/>
        </p:nvSpPr>
        <p:spPr>
          <a:xfrm>
            <a:off x="1779687" y="3766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9</a:t>
            </a:r>
            <a:r>
              <a:rPr lang="en-AU" dirty="0"/>
              <a:t>/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1153ADB-46CD-458F-805A-E0CCD0CDFF25}"/>
              </a:ext>
            </a:extLst>
          </p:cNvPr>
          <p:cNvSpPr txBox="1"/>
          <p:nvPr/>
        </p:nvSpPr>
        <p:spPr>
          <a:xfrm>
            <a:off x="2213774" y="46661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0</a:t>
            </a:r>
            <a:r>
              <a:rPr lang="en-AU" dirty="0"/>
              <a:t>/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33CEB18-D08D-43A9-BCC9-1C616E2873D6}"/>
              </a:ext>
            </a:extLst>
          </p:cNvPr>
          <p:cNvSpPr txBox="1"/>
          <p:nvPr/>
        </p:nvSpPr>
        <p:spPr>
          <a:xfrm>
            <a:off x="1752600" y="5438081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8EEE649-DEFE-4CBD-8905-9175F5D275FC}"/>
              </a:ext>
            </a:extLst>
          </p:cNvPr>
          <p:cNvSpPr txBox="1"/>
          <p:nvPr/>
        </p:nvSpPr>
        <p:spPr>
          <a:xfrm>
            <a:off x="3346942" y="52020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44DBFF-D8CA-4758-973D-85661E712363}"/>
              </a:ext>
            </a:extLst>
          </p:cNvPr>
          <p:cNvCxnSpPr>
            <a:cxnSpLocks/>
          </p:cNvCxnSpPr>
          <p:nvPr/>
        </p:nvCxnSpPr>
        <p:spPr>
          <a:xfrm flipH="1">
            <a:off x="5182027" y="4186707"/>
            <a:ext cx="585503" cy="47529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95FBDF7-324B-4670-94AD-5898A0BA6B5C}"/>
              </a:ext>
            </a:extLst>
          </p:cNvPr>
          <p:cNvSpPr txBox="1"/>
          <p:nvPr/>
        </p:nvSpPr>
        <p:spPr>
          <a:xfrm>
            <a:off x="5363676" y="43482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22B32DA-E84C-493F-89BA-645830798531}"/>
              </a:ext>
            </a:extLst>
          </p:cNvPr>
          <p:cNvCxnSpPr>
            <a:cxnSpLocks/>
          </p:cNvCxnSpPr>
          <p:nvPr/>
        </p:nvCxnSpPr>
        <p:spPr>
          <a:xfrm flipH="1">
            <a:off x="6213737" y="4213223"/>
            <a:ext cx="1044591" cy="2375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945B80C-707E-4F26-BFDE-CB9ED5C5AFD2}"/>
              </a:ext>
            </a:extLst>
          </p:cNvPr>
          <p:cNvSpPr txBox="1"/>
          <p:nvPr/>
        </p:nvSpPr>
        <p:spPr>
          <a:xfrm>
            <a:off x="6502660" y="41935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9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E92C4FA-9F3E-482A-8729-C0D97C97B658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6250798" y="5664415"/>
            <a:ext cx="1157880" cy="33072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8D1B964-5E30-4237-B0A8-6EA695C46B51}"/>
              </a:ext>
            </a:extLst>
          </p:cNvPr>
          <p:cNvSpPr txBox="1"/>
          <p:nvPr/>
        </p:nvSpPr>
        <p:spPr>
          <a:xfrm>
            <a:off x="6679881" y="5630071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97A7F4D-4A82-4AB0-AB70-0C54B6A0F414}"/>
              </a:ext>
            </a:extLst>
          </p:cNvPr>
          <p:cNvSpPr txBox="1"/>
          <p:nvPr/>
        </p:nvSpPr>
        <p:spPr>
          <a:xfrm>
            <a:off x="5056027" y="588570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r>
              <a:rPr lang="en-AU" sz="1200" dirty="0"/>
              <a:t> Where possible </a:t>
            </a:r>
            <a:r>
              <a:rPr lang="en-AU" sz="1200" dirty="0">
                <a:solidFill>
                  <a:srgbClr val="00B0F0"/>
                </a:solidFill>
              </a:rPr>
              <a:t>blue edges indicate reversible flow </a:t>
            </a:r>
            <a:r>
              <a:rPr lang="en-AU" sz="1200" dirty="0"/>
              <a:t>and</a:t>
            </a:r>
            <a:r>
              <a:rPr lang="en-AU" sz="1200" dirty="0">
                <a:solidFill>
                  <a:srgbClr val="00B050"/>
                </a:solidFill>
              </a:rPr>
              <a:t> </a:t>
            </a:r>
            <a:r>
              <a:rPr lang="en-AU" sz="1200" dirty="0">
                <a:solidFill>
                  <a:srgbClr val="FF0000"/>
                </a:solidFill>
              </a:rPr>
              <a:t>red indicate residual capacity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CAC4CF3-3318-4B6F-93C0-58C705FF6D20}"/>
              </a:ext>
            </a:extLst>
          </p:cNvPr>
          <p:cNvSpPr txBox="1"/>
          <p:nvPr/>
        </p:nvSpPr>
        <p:spPr>
          <a:xfrm>
            <a:off x="4071651" y="5947811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23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92D1233-3290-4338-8510-73C0CB4F892C}"/>
              </a:ext>
            </a:extLst>
          </p:cNvPr>
          <p:cNvSpPr txBox="1"/>
          <p:nvPr/>
        </p:nvSpPr>
        <p:spPr>
          <a:xfrm>
            <a:off x="4071651" y="5971160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20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6DB0ADD-1E16-4EA9-A898-F9BF3A8E1BE1}"/>
              </a:ext>
            </a:extLst>
          </p:cNvPr>
          <p:cNvSpPr txBox="1"/>
          <p:nvPr/>
        </p:nvSpPr>
        <p:spPr>
          <a:xfrm>
            <a:off x="762000" y="45211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3CF366F-9F28-4BC2-AAE0-D9DD6571623D}"/>
              </a:ext>
            </a:extLst>
          </p:cNvPr>
          <p:cNvSpPr txBox="1"/>
          <p:nvPr/>
        </p:nvSpPr>
        <p:spPr>
          <a:xfrm>
            <a:off x="2990940" y="46074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A27412F-5DDC-44B5-819F-1201FC5522F5}"/>
              </a:ext>
            </a:extLst>
          </p:cNvPr>
          <p:cNvSpPr txBox="1"/>
          <p:nvPr/>
        </p:nvSpPr>
        <p:spPr>
          <a:xfrm>
            <a:off x="3352800" y="400208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16</a:t>
            </a:r>
            <a:r>
              <a:rPr lang="en-AU" dirty="0"/>
              <a:t>/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8AF7B94-8F29-433E-9E43-965CCDFC1263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7569260" y="4402874"/>
            <a:ext cx="18431" cy="862439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E4E193D-7C22-44EC-BF8D-D5863D749CFF}"/>
              </a:ext>
            </a:extLst>
          </p:cNvPr>
          <p:cNvCxnSpPr>
            <a:cxnSpLocks/>
            <a:endCxn id="154" idx="5"/>
          </p:cNvCxnSpPr>
          <p:nvPr/>
        </p:nvCxnSpPr>
        <p:spPr>
          <a:xfrm flipH="1" flipV="1">
            <a:off x="7690503" y="4325887"/>
            <a:ext cx="718824" cy="34829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5DBCFAA-0696-4223-87E8-745C29508AD7}"/>
              </a:ext>
            </a:extLst>
          </p:cNvPr>
          <p:cNvSpPr txBox="1"/>
          <p:nvPr/>
        </p:nvSpPr>
        <p:spPr>
          <a:xfrm>
            <a:off x="7862123" y="44728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64C0F7-CBCC-4EA6-BC6B-783C338CA534}"/>
              </a:ext>
            </a:extLst>
          </p:cNvPr>
          <p:cNvSpPr txBox="1"/>
          <p:nvPr/>
        </p:nvSpPr>
        <p:spPr>
          <a:xfrm>
            <a:off x="328219" y="3962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16</a:t>
            </a:r>
            <a:r>
              <a:rPr lang="en-AU" dirty="0"/>
              <a:t>/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EDEB7B-E9DB-421D-9621-057D45345095}"/>
              </a:ext>
            </a:extLst>
          </p:cNvPr>
          <p:cNvSpPr txBox="1"/>
          <p:nvPr/>
        </p:nvSpPr>
        <p:spPr>
          <a:xfrm>
            <a:off x="451342" y="51069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A1BB8FA-ED3B-4E79-BA19-06CAAABBF1D6}"/>
              </a:ext>
            </a:extLst>
          </p:cNvPr>
          <p:cNvCxnSpPr>
            <a:cxnSpLocks/>
            <a:endCxn id="156" idx="4"/>
          </p:cNvCxnSpPr>
          <p:nvPr/>
        </p:nvCxnSpPr>
        <p:spPr>
          <a:xfrm flipH="1" flipV="1">
            <a:off x="4996891" y="5054343"/>
            <a:ext cx="656080" cy="488416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356F352-6507-47BE-AB6F-C0C8FB09CE5F}"/>
              </a:ext>
            </a:extLst>
          </p:cNvPr>
          <p:cNvSpPr txBox="1"/>
          <p:nvPr/>
        </p:nvSpPr>
        <p:spPr>
          <a:xfrm>
            <a:off x="5126382" y="52569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0A07F09-92BD-4662-BDF3-1F08D48855DE}"/>
              </a:ext>
            </a:extLst>
          </p:cNvPr>
          <p:cNvCxnSpPr>
            <a:cxnSpLocks/>
            <a:endCxn id="150" idx="4"/>
          </p:cNvCxnSpPr>
          <p:nvPr/>
        </p:nvCxnSpPr>
        <p:spPr>
          <a:xfrm flipV="1">
            <a:off x="6003465" y="4400036"/>
            <a:ext cx="11103" cy="780254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F6DA44A-306D-45CB-AEDA-D26075C5A57E}"/>
              </a:ext>
            </a:extLst>
          </p:cNvPr>
          <p:cNvCxnSpPr>
            <a:cxnSpLocks/>
          </p:cNvCxnSpPr>
          <p:nvPr/>
        </p:nvCxnSpPr>
        <p:spPr>
          <a:xfrm flipV="1">
            <a:off x="6262177" y="4065707"/>
            <a:ext cx="980202" cy="8100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830376F-4E8E-4E97-8A4B-EDABAC9E3A88}"/>
              </a:ext>
            </a:extLst>
          </p:cNvPr>
          <p:cNvCxnSpPr>
            <a:cxnSpLocks/>
            <a:endCxn id="175" idx="1"/>
          </p:cNvCxnSpPr>
          <p:nvPr/>
        </p:nvCxnSpPr>
        <p:spPr>
          <a:xfrm>
            <a:off x="7780602" y="4155366"/>
            <a:ext cx="695126" cy="434906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0EEA9EF-16E8-4768-A9DE-B1D3636B038D}"/>
              </a:ext>
            </a:extLst>
          </p:cNvPr>
          <p:cNvSpPr txBox="1"/>
          <p:nvPr/>
        </p:nvSpPr>
        <p:spPr>
          <a:xfrm>
            <a:off x="437097" y="5105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2A8FB3D-3B58-4EB7-B308-719914D3972C}"/>
              </a:ext>
            </a:extLst>
          </p:cNvPr>
          <p:cNvSpPr txBox="1"/>
          <p:nvPr/>
        </p:nvSpPr>
        <p:spPr>
          <a:xfrm>
            <a:off x="1424656" y="456240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3</a:t>
            </a:r>
            <a:r>
              <a:rPr lang="en-AU" dirty="0"/>
              <a:t>/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201A21C-DCD1-4DA4-9C85-89DE963A4402}"/>
              </a:ext>
            </a:extLst>
          </p:cNvPr>
          <p:cNvSpPr txBox="1"/>
          <p:nvPr/>
        </p:nvSpPr>
        <p:spPr>
          <a:xfrm>
            <a:off x="1629696" y="378050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D5737F0-C1CD-41C8-AFFE-37CD60D6A402}"/>
              </a:ext>
            </a:extLst>
          </p:cNvPr>
          <p:cNvSpPr txBox="1"/>
          <p:nvPr/>
        </p:nvSpPr>
        <p:spPr>
          <a:xfrm>
            <a:off x="3360832" y="40109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19</a:t>
            </a:r>
            <a:r>
              <a:rPr lang="en-AU" dirty="0"/>
              <a:t>/</a:t>
            </a:r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F0E4F8FC-44A6-4812-BB88-4A9957553E37}"/>
              </a:ext>
            </a:extLst>
          </p:cNvPr>
          <p:cNvSpPr/>
          <p:nvPr/>
        </p:nvSpPr>
        <p:spPr>
          <a:xfrm>
            <a:off x="565150" y="2743200"/>
            <a:ext cx="609151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58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-0.00347 -0.09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9329 L 1.11111E-6 -0.0456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13" grpId="0"/>
      <p:bldP spid="114" grpId="0"/>
      <p:bldP spid="126" grpId="0"/>
      <p:bldP spid="106" grpId="0"/>
      <p:bldP spid="115" grpId="0"/>
      <p:bldP spid="116" grpId="0"/>
      <p:bldP spid="118" grpId="0"/>
      <p:bldP spid="119" grpId="0"/>
      <p:bldP spid="120" grpId="0" animBg="1"/>
      <p:bldP spid="12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Ford-Fulkerson Method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671560" cy="239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Initialize flow f to zero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Create residual network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While there exists an augmenting path P in the residual network:</a:t>
            </a:r>
          </a:p>
          <a:p>
            <a:pPr marL="0" indent="0">
              <a:buNone/>
            </a:pPr>
            <a:r>
              <a:rPr lang="en-AU" sz="2000" dirty="0"/>
              <a:t>	choose </a:t>
            </a:r>
            <a:r>
              <a:rPr lang="en-AU" sz="2000" dirty="0">
                <a:solidFill>
                  <a:srgbClr val="00B0F0"/>
                </a:solidFill>
              </a:rPr>
              <a:t>any</a:t>
            </a:r>
            <a:r>
              <a:rPr lang="en-AU" sz="2000" dirty="0"/>
              <a:t> augmenting path P</a:t>
            </a:r>
          </a:p>
          <a:p>
            <a:pPr marL="0" indent="0">
              <a:buNone/>
            </a:pPr>
            <a:r>
              <a:rPr lang="en-AU" sz="2000" dirty="0"/>
              <a:t>	augment the flow equal to residual capacity of P in the flow network</a:t>
            </a:r>
          </a:p>
          <a:p>
            <a:pPr marL="0" indent="0">
              <a:buNone/>
            </a:pPr>
            <a:r>
              <a:rPr lang="en-AU" sz="2000" dirty="0"/>
              <a:t>	update residual network</a:t>
            </a:r>
          </a:p>
          <a:p>
            <a:pPr marL="0" indent="0">
              <a:buNone/>
            </a:pPr>
            <a:r>
              <a:rPr lang="en-AU" sz="2000" dirty="0"/>
              <a:t>return 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634829" y="39508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609600" y="5105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931671" y="4517300"/>
            <a:ext cx="4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1596283" y="4562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2430294" y="466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3678993" y="40020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3192365" y="4597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A799BDC-BEFE-49B5-A48C-2664225A6B9F}"/>
              </a:ext>
            </a:extLst>
          </p:cNvPr>
          <p:cNvSpPr/>
          <p:nvPr/>
        </p:nvSpPr>
        <p:spPr>
          <a:xfrm>
            <a:off x="5761406" y="523298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A785C7E-C43D-4020-AAE3-677DBAEC1303}"/>
              </a:ext>
            </a:extLst>
          </p:cNvPr>
          <p:cNvSpPr txBox="1"/>
          <p:nvPr/>
        </p:nvSpPr>
        <p:spPr>
          <a:xfrm>
            <a:off x="5842988" y="5306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A2AB3EE-F36C-40BB-94FD-7DDE2F9464CA}"/>
              </a:ext>
            </a:extLst>
          </p:cNvPr>
          <p:cNvSpPr/>
          <p:nvPr/>
        </p:nvSpPr>
        <p:spPr>
          <a:xfrm>
            <a:off x="5761406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789AE76-DF1A-4176-A678-D285AC21157A}"/>
              </a:ext>
            </a:extLst>
          </p:cNvPr>
          <p:cNvSpPr txBox="1"/>
          <p:nvPr/>
        </p:nvSpPr>
        <p:spPr>
          <a:xfrm>
            <a:off x="5852975" y="3967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89A8744-0118-450F-B1E0-120BCE96B53B}"/>
              </a:ext>
            </a:extLst>
          </p:cNvPr>
          <p:cNvSpPr/>
          <p:nvPr/>
        </p:nvSpPr>
        <p:spPr>
          <a:xfrm>
            <a:off x="7334529" y="52653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2E844EF-CA22-4FE4-863E-7DC52B3C5AEF}"/>
              </a:ext>
            </a:extLst>
          </p:cNvPr>
          <p:cNvSpPr txBox="1"/>
          <p:nvPr/>
        </p:nvSpPr>
        <p:spPr>
          <a:xfrm>
            <a:off x="7432957" y="5316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C1EF6FF6-EE08-4253-BD0C-C966E836A6BA}"/>
              </a:ext>
            </a:extLst>
          </p:cNvPr>
          <p:cNvSpPr/>
          <p:nvPr/>
        </p:nvSpPr>
        <p:spPr>
          <a:xfrm>
            <a:off x="7258329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23B7985-32C9-4B66-8CE8-08362C5A69EC}"/>
              </a:ext>
            </a:extLst>
          </p:cNvPr>
          <p:cNvSpPr txBox="1"/>
          <p:nvPr/>
        </p:nvSpPr>
        <p:spPr>
          <a:xfrm>
            <a:off x="7324375" y="3967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1DC0FA3-541F-43F2-BBCE-AEB5BC7A38BC}"/>
              </a:ext>
            </a:extLst>
          </p:cNvPr>
          <p:cNvSpPr/>
          <p:nvPr/>
        </p:nvSpPr>
        <p:spPr>
          <a:xfrm>
            <a:off x="4743729" y="454802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B90CF19-0245-4E58-A370-FFB390CDE8C9}"/>
              </a:ext>
            </a:extLst>
          </p:cNvPr>
          <p:cNvSpPr txBox="1"/>
          <p:nvPr/>
        </p:nvSpPr>
        <p:spPr>
          <a:xfrm>
            <a:off x="4837173" y="4616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3EB10E4-1BFB-44AB-975E-2640AE630540}"/>
              </a:ext>
            </a:extLst>
          </p:cNvPr>
          <p:cNvCxnSpPr>
            <a:cxnSpLocks/>
          </p:cNvCxnSpPr>
          <p:nvPr/>
        </p:nvCxnSpPr>
        <p:spPr>
          <a:xfrm>
            <a:off x="5126525" y="4933116"/>
            <a:ext cx="634881" cy="47708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F9670D6-8D50-489F-A87C-5069F4CFD14A}"/>
              </a:ext>
            </a:extLst>
          </p:cNvPr>
          <p:cNvCxnSpPr>
            <a:stCxn id="150" idx="3"/>
            <a:endCxn id="148" idx="1"/>
          </p:cNvCxnSpPr>
          <p:nvPr/>
        </p:nvCxnSpPr>
        <p:spPr>
          <a:xfrm>
            <a:off x="5835555" y="4325887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1E55308-CAB7-452B-849C-F821A9BD9D14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764652" y="4146875"/>
            <a:ext cx="779047" cy="40384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69A44CB-0B14-4AC9-98CC-B0F7107D4FF6}"/>
              </a:ext>
            </a:extLst>
          </p:cNvPr>
          <p:cNvCxnSpPr>
            <a:cxnSpLocks/>
          </p:cNvCxnSpPr>
          <p:nvPr/>
        </p:nvCxnSpPr>
        <p:spPr>
          <a:xfrm flipH="1">
            <a:off x="6191869" y="4364211"/>
            <a:ext cx="1111978" cy="90433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4EF4F99-FA65-4ECC-9158-854F969BB725}"/>
              </a:ext>
            </a:extLst>
          </p:cNvPr>
          <p:cNvCxnSpPr>
            <a:cxnSpLocks/>
            <a:stCxn id="148" idx="0"/>
            <a:endCxn id="150" idx="4"/>
          </p:cNvCxnSpPr>
          <p:nvPr/>
        </p:nvCxnSpPr>
        <p:spPr>
          <a:xfrm flipV="1">
            <a:off x="6014568" y="4400036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3D146FD-2AF3-480E-847F-29A09B62BDE7}"/>
              </a:ext>
            </a:extLst>
          </p:cNvPr>
          <p:cNvCxnSpPr>
            <a:cxnSpLocks/>
            <a:stCxn id="148" idx="6"/>
            <a:endCxn id="152" idx="2"/>
          </p:cNvCxnSpPr>
          <p:nvPr/>
        </p:nvCxnSpPr>
        <p:spPr>
          <a:xfrm>
            <a:off x="6267729" y="5486148"/>
            <a:ext cx="1066800" cy="3232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7780C7CC-24A4-415E-8CAE-46A5CD06995A}"/>
              </a:ext>
            </a:extLst>
          </p:cNvPr>
          <p:cNvSpPr txBox="1"/>
          <p:nvPr/>
        </p:nvSpPr>
        <p:spPr>
          <a:xfrm>
            <a:off x="5315150" y="48624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D391A5-203B-4431-A8E7-745575FCE620}"/>
              </a:ext>
            </a:extLst>
          </p:cNvPr>
          <p:cNvSpPr txBox="1"/>
          <p:nvPr/>
        </p:nvSpPr>
        <p:spPr>
          <a:xfrm>
            <a:off x="5534567" y="4723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3161D44-4D75-4FCC-9AAC-B961063504C9}"/>
              </a:ext>
            </a:extLst>
          </p:cNvPr>
          <p:cNvSpPr txBox="1"/>
          <p:nvPr/>
        </p:nvSpPr>
        <p:spPr>
          <a:xfrm>
            <a:off x="5965469" y="4610069"/>
            <a:ext cx="42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0CD67F8-5734-4C73-AE4E-530953B2A451}"/>
              </a:ext>
            </a:extLst>
          </p:cNvPr>
          <p:cNvSpPr txBox="1"/>
          <p:nvPr/>
        </p:nvSpPr>
        <p:spPr>
          <a:xfrm>
            <a:off x="6443853" y="4548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DC5F432-AFCB-42F9-998B-249FB64FC7C3}"/>
              </a:ext>
            </a:extLst>
          </p:cNvPr>
          <p:cNvSpPr txBox="1"/>
          <p:nvPr/>
        </p:nvSpPr>
        <p:spPr>
          <a:xfrm>
            <a:off x="6592033" y="51834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D5E0AF0-8519-4B97-94EC-EFEFE590BCCE}"/>
              </a:ext>
            </a:extLst>
          </p:cNvPr>
          <p:cNvSpPr txBox="1"/>
          <p:nvPr/>
        </p:nvSpPr>
        <p:spPr>
          <a:xfrm>
            <a:off x="8014425" y="40202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76453A4-B948-4DA3-A7DB-3B3073FBCE27}"/>
              </a:ext>
            </a:extLst>
          </p:cNvPr>
          <p:cNvSpPr txBox="1"/>
          <p:nvPr/>
        </p:nvSpPr>
        <p:spPr>
          <a:xfrm>
            <a:off x="7535694" y="462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4738F-0139-46B2-82FB-61DA3B577165}"/>
              </a:ext>
            </a:extLst>
          </p:cNvPr>
          <p:cNvSpPr/>
          <p:nvPr/>
        </p:nvSpPr>
        <p:spPr>
          <a:xfrm>
            <a:off x="8401579" y="45161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D69EE09-C00F-4EAF-8547-6CB349658389}"/>
              </a:ext>
            </a:extLst>
          </p:cNvPr>
          <p:cNvCxnSpPr>
            <a:cxnSpLocks/>
            <a:stCxn id="175" idx="3"/>
            <a:endCxn id="152" idx="6"/>
          </p:cNvCxnSpPr>
          <p:nvPr/>
        </p:nvCxnSpPr>
        <p:spPr>
          <a:xfrm flipH="1">
            <a:off x="7840852" y="4948297"/>
            <a:ext cx="634876" cy="570178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12D5068D-A5FF-49B9-A351-8E154A2D3B50}"/>
              </a:ext>
            </a:extLst>
          </p:cNvPr>
          <p:cNvSpPr txBox="1"/>
          <p:nvPr/>
        </p:nvSpPr>
        <p:spPr>
          <a:xfrm>
            <a:off x="8099979" y="5192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5961991-F1E6-426E-84EE-95E909B9D6F2}"/>
              </a:ext>
            </a:extLst>
          </p:cNvPr>
          <p:cNvSpPr txBox="1"/>
          <p:nvPr/>
        </p:nvSpPr>
        <p:spPr>
          <a:xfrm>
            <a:off x="1676400" y="37660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1153ADB-46CD-458F-805A-E0CCD0CDFF25}"/>
              </a:ext>
            </a:extLst>
          </p:cNvPr>
          <p:cNvSpPr txBox="1"/>
          <p:nvPr/>
        </p:nvSpPr>
        <p:spPr>
          <a:xfrm>
            <a:off x="2213774" y="46661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0</a:t>
            </a:r>
            <a:r>
              <a:rPr lang="en-AU" dirty="0"/>
              <a:t>/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33CEB18-D08D-43A9-BCC9-1C616E2873D6}"/>
              </a:ext>
            </a:extLst>
          </p:cNvPr>
          <p:cNvSpPr txBox="1"/>
          <p:nvPr/>
        </p:nvSpPr>
        <p:spPr>
          <a:xfrm>
            <a:off x="1752600" y="5438081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8EEE649-DEFE-4CBD-8905-9175F5D275FC}"/>
              </a:ext>
            </a:extLst>
          </p:cNvPr>
          <p:cNvSpPr txBox="1"/>
          <p:nvPr/>
        </p:nvSpPr>
        <p:spPr>
          <a:xfrm>
            <a:off x="3346942" y="52020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44DBFF-D8CA-4758-973D-85661E712363}"/>
              </a:ext>
            </a:extLst>
          </p:cNvPr>
          <p:cNvCxnSpPr>
            <a:cxnSpLocks/>
          </p:cNvCxnSpPr>
          <p:nvPr/>
        </p:nvCxnSpPr>
        <p:spPr>
          <a:xfrm flipH="1">
            <a:off x="5182027" y="4186707"/>
            <a:ext cx="585503" cy="47529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95FBDF7-324B-4670-94AD-5898A0BA6B5C}"/>
              </a:ext>
            </a:extLst>
          </p:cNvPr>
          <p:cNvSpPr txBox="1"/>
          <p:nvPr/>
        </p:nvSpPr>
        <p:spPr>
          <a:xfrm>
            <a:off x="5363676" y="43482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22B32DA-E84C-493F-89BA-645830798531}"/>
              </a:ext>
            </a:extLst>
          </p:cNvPr>
          <p:cNvCxnSpPr>
            <a:cxnSpLocks/>
          </p:cNvCxnSpPr>
          <p:nvPr/>
        </p:nvCxnSpPr>
        <p:spPr>
          <a:xfrm flipH="1">
            <a:off x="6213737" y="4213223"/>
            <a:ext cx="1044591" cy="2375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945B80C-707E-4F26-BFDE-CB9ED5C5AFD2}"/>
              </a:ext>
            </a:extLst>
          </p:cNvPr>
          <p:cNvSpPr txBox="1"/>
          <p:nvPr/>
        </p:nvSpPr>
        <p:spPr>
          <a:xfrm>
            <a:off x="6502660" y="41935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E92C4FA-9F3E-482A-8729-C0D97C97B658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6250798" y="5664415"/>
            <a:ext cx="1157880" cy="33072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8D1B964-5E30-4237-B0A8-6EA695C46B51}"/>
              </a:ext>
            </a:extLst>
          </p:cNvPr>
          <p:cNvSpPr txBox="1"/>
          <p:nvPr/>
        </p:nvSpPr>
        <p:spPr>
          <a:xfrm>
            <a:off x="6679881" y="5630071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97A7F4D-4A82-4AB0-AB70-0C54B6A0F414}"/>
              </a:ext>
            </a:extLst>
          </p:cNvPr>
          <p:cNvSpPr txBox="1"/>
          <p:nvPr/>
        </p:nvSpPr>
        <p:spPr>
          <a:xfrm>
            <a:off x="5056027" y="588570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r>
              <a:rPr lang="en-AU" sz="1200" dirty="0"/>
              <a:t> Where possible </a:t>
            </a:r>
            <a:r>
              <a:rPr lang="en-AU" sz="1200" dirty="0">
                <a:solidFill>
                  <a:srgbClr val="00B0F0"/>
                </a:solidFill>
              </a:rPr>
              <a:t>blue edges indicate reversible flow </a:t>
            </a:r>
            <a:r>
              <a:rPr lang="en-AU" sz="1200" dirty="0"/>
              <a:t>and</a:t>
            </a:r>
            <a:r>
              <a:rPr lang="en-AU" sz="1200" dirty="0">
                <a:solidFill>
                  <a:srgbClr val="00B050"/>
                </a:solidFill>
              </a:rPr>
              <a:t> </a:t>
            </a:r>
            <a:r>
              <a:rPr lang="en-AU" sz="1200" dirty="0">
                <a:solidFill>
                  <a:srgbClr val="FF0000"/>
                </a:solidFill>
              </a:rPr>
              <a:t>red indicate residual capacity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CAC4CF3-3318-4B6F-93C0-58C705FF6D20}"/>
              </a:ext>
            </a:extLst>
          </p:cNvPr>
          <p:cNvSpPr txBox="1"/>
          <p:nvPr/>
        </p:nvSpPr>
        <p:spPr>
          <a:xfrm>
            <a:off x="4071651" y="5947811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23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6DB0ADD-1E16-4EA9-A898-F9BF3A8E1BE1}"/>
              </a:ext>
            </a:extLst>
          </p:cNvPr>
          <p:cNvSpPr txBox="1"/>
          <p:nvPr/>
        </p:nvSpPr>
        <p:spPr>
          <a:xfrm>
            <a:off x="762000" y="45211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3CF366F-9F28-4BC2-AAE0-D9DD6571623D}"/>
              </a:ext>
            </a:extLst>
          </p:cNvPr>
          <p:cNvSpPr txBox="1"/>
          <p:nvPr/>
        </p:nvSpPr>
        <p:spPr>
          <a:xfrm>
            <a:off x="2990940" y="46074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A27412F-5DDC-44B5-819F-1201FC5522F5}"/>
              </a:ext>
            </a:extLst>
          </p:cNvPr>
          <p:cNvSpPr txBox="1"/>
          <p:nvPr/>
        </p:nvSpPr>
        <p:spPr>
          <a:xfrm>
            <a:off x="3352800" y="400208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19</a:t>
            </a:r>
            <a:r>
              <a:rPr lang="en-AU" dirty="0"/>
              <a:t>/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8AF7B94-8F29-433E-9E43-965CCDFC1263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7569260" y="4402874"/>
            <a:ext cx="18431" cy="862439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E4E193D-7C22-44EC-BF8D-D5863D749CFF}"/>
              </a:ext>
            </a:extLst>
          </p:cNvPr>
          <p:cNvCxnSpPr>
            <a:cxnSpLocks/>
            <a:endCxn id="154" idx="5"/>
          </p:cNvCxnSpPr>
          <p:nvPr/>
        </p:nvCxnSpPr>
        <p:spPr>
          <a:xfrm flipH="1" flipV="1">
            <a:off x="7690503" y="4325887"/>
            <a:ext cx="718824" cy="34829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5DBCFAA-0696-4223-87E8-745C29508AD7}"/>
              </a:ext>
            </a:extLst>
          </p:cNvPr>
          <p:cNvSpPr txBox="1"/>
          <p:nvPr/>
        </p:nvSpPr>
        <p:spPr>
          <a:xfrm>
            <a:off x="7862123" y="44728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19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64C0F7-CBCC-4EA6-BC6B-783C338CA534}"/>
              </a:ext>
            </a:extLst>
          </p:cNvPr>
          <p:cNvSpPr txBox="1"/>
          <p:nvPr/>
        </p:nvSpPr>
        <p:spPr>
          <a:xfrm>
            <a:off x="328219" y="3962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16</a:t>
            </a:r>
            <a:r>
              <a:rPr lang="en-AU" dirty="0"/>
              <a:t>/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EDEB7B-E9DB-421D-9621-057D45345095}"/>
              </a:ext>
            </a:extLst>
          </p:cNvPr>
          <p:cNvSpPr txBox="1"/>
          <p:nvPr/>
        </p:nvSpPr>
        <p:spPr>
          <a:xfrm>
            <a:off x="451342" y="51069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A1BB8FA-ED3B-4E79-BA19-06CAAABBF1D6}"/>
              </a:ext>
            </a:extLst>
          </p:cNvPr>
          <p:cNvCxnSpPr>
            <a:cxnSpLocks/>
            <a:endCxn id="156" idx="4"/>
          </p:cNvCxnSpPr>
          <p:nvPr/>
        </p:nvCxnSpPr>
        <p:spPr>
          <a:xfrm flipH="1" flipV="1">
            <a:off x="4996891" y="5054343"/>
            <a:ext cx="656080" cy="488416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356F352-6507-47BE-AB6F-C0C8FB09CE5F}"/>
              </a:ext>
            </a:extLst>
          </p:cNvPr>
          <p:cNvSpPr txBox="1"/>
          <p:nvPr/>
        </p:nvSpPr>
        <p:spPr>
          <a:xfrm>
            <a:off x="5126382" y="52569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2A8FB3D-3B58-4EB7-B308-719914D3972C}"/>
              </a:ext>
            </a:extLst>
          </p:cNvPr>
          <p:cNvSpPr txBox="1"/>
          <p:nvPr/>
        </p:nvSpPr>
        <p:spPr>
          <a:xfrm>
            <a:off x="1424656" y="456240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3</a:t>
            </a:r>
            <a:r>
              <a:rPr lang="en-AU" dirty="0"/>
              <a:t>/</a:t>
            </a:r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448902F5-EA41-4B00-BD9E-B7033CB40ECA}"/>
              </a:ext>
            </a:extLst>
          </p:cNvPr>
          <p:cNvSpPr/>
          <p:nvPr/>
        </p:nvSpPr>
        <p:spPr>
          <a:xfrm>
            <a:off x="-287107" y="1755330"/>
            <a:ext cx="609151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3EAEE9AD-FC8C-4339-96BC-0597DFA3CA58}"/>
              </a:ext>
            </a:extLst>
          </p:cNvPr>
          <p:cNvSpPr/>
          <p:nvPr/>
        </p:nvSpPr>
        <p:spPr>
          <a:xfrm>
            <a:off x="565150" y="2743200"/>
            <a:ext cx="609151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783975C6-528D-4E95-A40C-93328E9F3280}"/>
              </a:ext>
            </a:extLst>
          </p:cNvPr>
          <p:cNvSpPr/>
          <p:nvPr/>
        </p:nvSpPr>
        <p:spPr>
          <a:xfrm>
            <a:off x="-287107" y="3104691"/>
            <a:ext cx="609151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139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105" grpId="0" animBg="1"/>
      <p:bldP spid="10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Complexity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069987"/>
            <a:ext cx="6477000" cy="1614618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Initialize flow f to zero</a:t>
            </a:r>
          </a:p>
          <a:p>
            <a:pPr marL="0" indent="0"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Create residual network</a:t>
            </a:r>
          </a:p>
          <a:p>
            <a:pPr marL="0" indent="0"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While there exists an augmenting path P in the residual network:</a:t>
            </a:r>
          </a:p>
          <a:p>
            <a:pPr marL="0" indent="0">
              <a:buNone/>
            </a:pPr>
            <a:r>
              <a:rPr lang="en-AU" sz="1200" dirty="0"/>
              <a:t>	choose </a:t>
            </a:r>
            <a:r>
              <a:rPr lang="en-AU" sz="1200" dirty="0">
                <a:solidFill>
                  <a:srgbClr val="00B0F0"/>
                </a:solidFill>
              </a:rPr>
              <a:t>any</a:t>
            </a:r>
            <a:r>
              <a:rPr lang="en-AU" sz="1200" dirty="0"/>
              <a:t> augmenting path P</a:t>
            </a:r>
          </a:p>
          <a:p>
            <a:pPr marL="0" indent="0">
              <a:buNone/>
            </a:pPr>
            <a:r>
              <a:rPr lang="en-AU" sz="1200" dirty="0"/>
              <a:t>	augment the flow equal to residual capacity of P in the flow network</a:t>
            </a:r>
          </a:p>
          <a:p>
            <a:pPr marL="0" indent="0">
              <a:buNone/>
            </a:pPr>
            <a:r>
              <a:rPr lang="en-AU" sz="1200" dirty="0"/>
              <a:t>	update residual network</a:t>
            </a:r>
          </a:p>
          <a:p>
            <a:pPr marL="0" indent="0">
              <a:buNone/>
            </a:pPr>
            <a:r>
              <a:rPr lang="en-AU" sz="1200" dirty="0"/>
              <a:t>return f</a:t>
            </a:r>
          </a:p>
        </p:txBody>
      </p:sp>
      <p:sp>
        <p:nvSpPr>
          <p:cNvPr id="89" name="Content Placeholder 3">
            <a:extLst>
              <a:ext uri="{FF2B5EF4-FFF2-40B4-BE49-F238E27FC236}">
                <a16:creationId xmlns:a16="http://schemas.microsoft.com/office/drawing/2014/main" id="{3477B610-297A-42B8-BC54-AE2F0FE8A02F}"/>
              </a:ext>
            </a:extLst>
          </p:cNvPr>
          <p:cNvSpPr txBox="1">
            <a:spLocks/>
          </p:cNvSpPr>
          <p:nvPr/>
        </p:nvSpPr>
        <p:spPr>
          <a:xfrm>
            <a:off x="282677" y="2767040"/>
            <a:ext cx="8671560" cy="3643808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Number of edges in residual network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At most 2E 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O(E)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Total cost for a single iteration of the while loop?</a:t>
            </a:r>
          </a:p>
          <a:p>
            <a:pPr lvl="1"/>
            <a:r>
              <a:rPr lang="en-AU" sz="1700" dirty="0">
                <a:solidFill>
                  <a:srgbClr val="00B0F0"/>
                </a:solidFill>
                <a:latin typeface="CMSS10"/>
              </a:rPr>
              <a:t>Cost of finding an augmenting path?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O(V+E) assuming we are using BFS to find the path (assuming all edges are unweighted)</a:t>
            </a:r>
          </a:p>
          <a:p>
            <a:pPr lvl="1"/>
            <a:r>
              <a:rPr lang="en-AU" sz="1700" dirty="0">
                <a:solidFill>
                  <a:srgbClr val="00B0F0"/>
                </a:solidFill>
                <a:latin typeface="CMSS10"/>
              </a:rPr>
              <a:t>Cost of augmenting the flow in network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O(V) – because there are at most V-1 edges in a path</a:t>
            </a:r>
          </a:p>
          <a:p>
            <a:pPr lvl="1"/>
            <a:r>
              <a:rPr lang="en-AU" sz="1700" dirty="0">
                <a:solidFill>
                  <a:srgbClr val="00B0F0"/>
                </a:solidFill>
                <a:latin typeface="CMSS10"/>
              </a:rPr>
              <a:t>Cost of updating residual network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O(V) – because there are at most V-1 edges in a path</a:t>
            </a:r>
          </a:p>
          <a:p>
            <a:pPr lvl="1"/>
            <a:r>
              <a:rPr lang="en-AU" sz="1700" dirty="0">
                <a:solidFill>
                  <a:srgbClr val="000000"/>
                </a:solidFill>
                <a:latin typeface="CMSS10"/>
              </a:rPr>
              <a:t>Total Cost for a single iteration: O(V+E) or O(E) because the graph is connected and O(E) </a:t>
            </a:r>
            <a:r>
              <a:rPr lang="en-AU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O(V)</a:t>
            </a:r>
            <a:endParaRPr lang="en-AU" sz="17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Let F be the maximum flow of the network. What is the maximum number of iterations assuming all edge weights are integers?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O(F).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Total cost of the algorithm: O(EF)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CMSS10"/>
              </a:rPr>
              <a:t>NON EXAMINABLE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The above time complexity is </a:t>
            </a:r>
            <a:r>
              <a:rPr lang="en-AU" sz="2000" dirty="0">
                <a:solidFill>
                  <a:srgbClr val="000000"/>
                </a:solidFill>
                <a:latin typeface="CMSS10"/>
                <a:hlinkClick r:id="rId2"/>
              </a:rPr>
              <a:t>pseudo-polynomial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 because F is an integer which can be arbitrarily large.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  <a:hlinkClick r:id="rId3"/>
              </a:rPr>
              <a:t>It can be proved that the complexity is O(VE</a:t>
            </a:r>
            <a:r>
              <a:rPr lang="en-AU" sz="2000" baseline="30000" dirty="0">
                <a:solidFill>
                  <a:srgbClr val="000000"/>
                </a:solidFill>
                <a:latin typeface="CMSS10"/>
                <a:hlinkClick r:id="rId3"/>
              </a:rPr>
              <a:t>2</a:t>
            </a:r>
            <a:r>
              <a:rPr lang="en-AU" sz="2000" dirty="0">
                <a:solidFill>
                  <a:srgbClr val="000000"/>
                </a:solidFill>
                <a:latin typeface="CMSS10"/>
                <a:hlinkClick r:id="rId3"/>
              </a:rPr>
              <a:t>)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when BFS is used for finding augmenting path. This complexity is polynomial.</a:t>
            </a:r>
          </a:p>
          <a:p>
            <a:pPr lvl="1"/>
            <a:endParaRPr lang="en-AU" sz="1500" dirty="0"/>
          </a:p>
        </p:txBody>
      </p:sp>
    </p:spTree>
    <p:extLst>
      <p:ext uri="{BB962C8B-B14F-4D97-AF65-F5344CB8AC3E}">
        <p14:creationId xmlns:p14="http://schemas.microsoft.com/office/powerpoint/2010/main" val="13587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Proof of Correctness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89" name="Content Placeholder 3">
            <a:extLst>
              <a:ext uri="{FF2B5EF4-FFF2-40B4-BE49-F238E27FC236}">
                <a16:creationId xmlns:a16="http://schemas.microsoft.com/office/drawing/2014/main" id="{3477B610-297A-42B8-BC54-AE2F0FE8A02F}"/>
              </a:ext>
            </a:extLst>
          </p:cNvPr>
          <p:cNvSpPr txBox="1">
            <a:spLocks/>
          </p:cNvSpPr>
          <p:nvPr/>
        </p:nvSpPr>
        <p:spPr>
          <a:xfrm>
            <a:off x="297426" y="1143000"/>
            <a:ext cx="8671560" cy="36438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Does the algorithm terminate?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Yes, because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the flow always increased by at least 1 and the algorithm terminates when flow is equal to the maximum flow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When the algorithm terminates (i.e., there is no augmenting path in residual network), the flow of the network is the maximum flow.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We will need to understand “min-cut and max-flow” theorem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58870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Topological Sort and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6553200" cy="3962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Topological Sort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Maximum Flow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Ford-Fulkerson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Max-flow Min-cut Theorem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119989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Flow and capacity of a cut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89" name="Content Placeholder 3">
            <a:extLst>
              <a:ext uri="{FF2B5EF4-FFF2-40B4-BE49-F238E27FC236}">
                <a16:creationId xmlns:a16="http://schemas.microsoft.com/office/drawing/2014/main" id="{3477B610-297A-42B8-BC54-AE2F0FE8A02F}"/>
              </a:ext>
            </a:extLst>
          </p:cNvPr>
          <p:cNvSpPr txBox="1">
            <a:spLocks/>
          </p:cNvSpPr>
          <p:nvPr/>
        </p:nvSpPr>
        <p:spPr>
          <a:xfrm>
            <a:off x="297426" y="1143000"/>
            <a:ext cx="8671560" cy="3643808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 cut (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 of a flow network partitions the </a:t>
            </a:r>
            <a:r>
              <a:rPr lang="en-AU" sz="2000" dirty="0">
                <a:solidFill>
                  <a:srgbClr val="00B050"/>
                </a:solidFill>
                <a:latin typeface="CMSS10"/>
              </a:rPr>
              <a:t>vertices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of the network into two </a:t>
            </a:r>
            <a:r>
              <a:rPr lang="en-AU" sz="2000" dirty="0">
                <a:solidFill>
                  <a:srgbClr val="00B050"/>
                </a:solidFill>
                <a:latin typeface="CMSS10"/>
              </a:rPr>
              <a:t>disjoint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partitions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such that source s is in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and target t is in 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E.g., </a:t>
            </a:r>
            <a:r>
              <a:rPr lang="en-AU" sz="1500" dirty="0">
                <a:solidFill>
                  <a:srgbClr val="FF0000"/>
                </a:solidFill>
                <a:latin typeface="CMSS10"/>
              </a:rPr>
              <a:t>S = {</a:t>
            </a:r>
            <a:r>
              <a:rPr lang="en-AU" sz="1500" dirty="0" err="1">
                <a:solidFill>
                  <a:srgbClr val="FF0000"/>
                </a:solidFill>
                <a:latin typeface="CMSS10"/>
              </a:rPr>
              <a:t>s,a,b</a:t>
            </a:r>
            <a:r>
              <a:rPr lang="en-AU" sz="1500" dirty="0">
                <a:solidFill>
                  <a:srgbClr val="FF0000"/>
                </a:solidFill>
                <a:latin typeface="CMSS10"/>
              </a:rPr>
              <a:t>} 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and </a:t>
            </a:r>
            <a:r>
              <a:rPr lang="en-AU" sz="1500" dirty="0">
                <a:solidFill>
                  <a:srgbClr val="00B0F0"/>
                </a:solidFill>
                <a:latin typeface="CMSS10"/>
              </a:rPr>
              <a:t>T = {t, c, d}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Cut-set of a cut (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 is the set of edges that “cross” the cut, i.e., each edge connects one vertex in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with another in 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T.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E.g., the cut-set for the example is </a:t>
            </a:r>
            <a:r>
              <a:rPr lang="en-AU" sz="1500" dirty="0" err="1">
                <a:solidFill>
                  <a:srgbClr val="000000"/>
                </a:solidFill>
                <a:latin typeface="CMSS10"/>
              </a:rPr>
              <a:t>a</a:t>
            </a:r>
            <a:r>
              <a:rPr lang="en-AU" sz="15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c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, </a:t>
            </a:r>
            <a:r>
              <a:rPr lang="en-AU" sz="15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bd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, </a:t>
            </a:r>
            <a:r>
              <a:rPr lang="en-AU" sz="15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cb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(green edges)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The edges that have direction from a vertex in S to a vertex in T are called outgoing edges of the cut.</a:t>
            </a:r>
          </a:p>
          <a:p>
            <a:pPr lvl="2"/>
            <a:r>
              <a:rPr lang="en-AU" sz="13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E.g., </a:t>
            </a:r>
            <a:r>
              <a:rPr lang="en-AU" sz="13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ac</a:t>
            </a:r>
            <a:r>
              <a:rPr lang="en-AU" sz="13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and </a:t>
            </a:r>
            <a:r>
              <a:rPr lang="en-AU" sz="13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bd</a:t>
            </a:r>
            <a:r>
              <a:rPr lang="en-AU" sz="13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are the outgoing edges of the cut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The edges that have direction from a vertex in T to a vertex in S are called incoming edges of the cut.</a:t>
            </a:r>
          </a:p>
          <a:p>
            <a:pPr lvl="2"/>
            <a:r>
              <a:rPr lang="en-AU" sz="13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E.g., </a:t>
            </a:r>
            <a:r>
              <a:rPr lang="en-AU" sz="13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cb</a:t>
            </a:r>
            <a:r>
              <a:rPr lang="en-AU" sz="13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is an incoming edge of the cut.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Capacity of a cut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</a:t>
            </a:r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is the total capacity of its </a:t>
            </a:r>
            <a:r>
              <a:rPr lang="en-AU" sz="20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outgoing</a:t>
            </a:r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edges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E.g., capacity of the cut in the example is 12 + 14 = 26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Flow of a cut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</a:t>
            </a:r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is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Total flow of its outgoing edges – total flow of its incoming edges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E.g., flow in the example is  12 + 11 – 4 = 19</a:t>
            </a:r>
            <a:endParaRPr lang="en-AU" sz="15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8202BD-0A51-48DE-B01B-2C8670BF04D0}"/>
              </a:ext>
            </a:extLst>
          </p:cNvPr>
          <p:cNvSpPr/>
          <p:nvPr/>
        </p:nvSpPr>
        <p:spPr>
          <a:xfrm>
            <a:off x="5726527" y="5785700"/>
            <a:ext cx="506323" cy="506323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75546-1E60-40F5-95EA-DA8390F07997}"/>
              </a:ext>
            </a:extLst>
          </p:cNvPr>
          <p:cNvSpPr txBox="1"/>
          <p:nvPr/>
        </p:nvSpPr>
        <p:spPr>
          <a:xfrm>
            <a:off x="5808109" y="58597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CA2D0F-02D6-4989-A69C-AC80C769D1FD}"/>
              </a:ext>
            </a:extLst>
          </p:cNvPr>
          <p:cNvSpPr/>
          <p:nvPr/>
        </p:nvSpPr>
        <p:spPr>
          <a:xfrm>
            <a:off x="5726527" y="4446427"/>
            <a:ext cx="506323" cy="506323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146DF-D994-43CD-80D5-2160EDE4D4B8}"/>
              </a:ext>
            </a:extLst>
          </p:cNvPr>
          <p:cNvSpPr txBox="1"/>
          <p:nvPr/>
        </p:nvSpPr>
        <p:spPr>
          <a:xfrm>
            <a:off x="5818096" y="4520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821529-DBDB-49D5-83FB-294E1840B3A1}"/>
              </a:ext>
            </a:extLst>
          </p:cNvPr>
          <p:cNvSpPr/>
          <p:nvPr/>
        </p:nvSpPr>
        <p:spPr>
          <a:xfrm>
            <a:off x="7299650" y="5818027"/>
            <a:ext cx="506323" cy="506323"/>
          </a:xfrm>
          <a:prstGeom prst="ellipse">
            <a:avLst/>
          </a:prstGeom>
          <a:solidFill>
            <a:srgbClr val="00B0F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06A502-F003-40A3-B059-AB3F2BB4A1A7}"/>
              </a:ext>
            </a:extLst>
          </p:cNvPr>
          <p:cNvSpPr txBox="1"/>
          <p:nvPr/>
        </p:nvSpPr>
        <p:spPr>
          <a:xfrm>
            <a:off x="7398078" y="586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8FBB87-2389-4DB0-9BFF-00A303F41749}"/>
              </a:ext>
            </a:extLst>
          </p:cNvPr>
          <p:cNvSpPr/>
          <p:nvPr/>
        </p:nvSpPr>
        <p:spPr>
          <a:xfrm>
            <a:off x="7223450" y="4446427"/>
            <a:ext cx="506323" cy="506323"/>
          </a:xfrm>
          <a:prstGeom prst="ellipse">
            <a:avLst/>
          </a:prstGeom>
          <a:solidFill>
            <a:srgbClr val="00B0F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2C4D2C-636D-4711-B6D7-906C4D6012B0}"/>
              </a:ext>
            </a:extLst>
          </p:cNvPr>
          <p:cNvSpPr txBox="1"/>
          <p:nvPr/>
        </p:nvSpPr>
        <p:spPr>
          <a:xfrm>
            <a:off x="7289496" y="4520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A6E3D8-D4FC-4A90-BE36-4CBCC2D6EA21}"/>
              </a:ext>
            </a:extLst>
          </p:cNvPr>
          <p:cNvSpPr/>
          <p:nvPr/>
        </p:nvSpPr>
        <p:spPr>
          <a:xfrm>
            <a:off x="4708850" y="5100734"/>
            <a:ext cx="506323" cy="506323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7BDA0-D293-4EC5-B97B-81CDAE7A22D7}"/>
              </a:ext>
            </a:extLst>
          </p:cNvPr>
          <p:cNvSpPr txBox="1"/>
          <p:nvPr/>
        </p:nvSpPr>
        <p:spPr>
          <a:xfrm>
            <a:off x="4802294" y="5169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9E50AD-80EF-4F31-93A3-61602A7ABF03}"/>
              </a:ext>
            </a:extLst>
          </p:cNvPr>
          <p:cNvCxnSpPr>
            <a:cxnSpLocks/>
            <a:stCxn id="13" idx="7"/>
            <a:endCxn id="7" idx="2"/>
          </p:cNvCxnSpPr>
          <p:nvPr/>
        </p:nvCxnSpPr>
        <p:spPr>
          <a:xfrm flipV="1">
            <a:off x="5141024" y="4699589"/>
            <a:ext cx="585503" cy="475294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AD8CB6-EEC4-4C66-8697-C6C8F355662C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5141024" y="5532908"/>
            <a:ext cx="585503" cy="505954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2EA3BB-1D61-4CA8-ADAA-618D982BF4DA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800676" y="4878601"/>
            <a:ext cx="0" cy="981248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005650-DEA3-4525-A8F0-23042096858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6232850" y="4699589"/>
            <a:ext cx="990600" cy="0"/>
          </a:xfrm>
          <a:prstGeom prst="line">
            <a:avLst/>
          </a:prstGeom>
          <a:ln w="25400" cmpd="sng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051A3B-033C-4F4B-B6A6-143B58E5FD49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729773" y="4699589"/>
            <a:ext cx="779047" cy="403841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20765F-7BBF-4E3B-AEA8-17607A19363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7476612" y="4952750"/>
            <a:ext cx="24794" cy="832952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857B3B-5F04-47AC-9A09-613036F12C1B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6158701" y="4878601"/>
            <a:ext cx="1138898" cy="981248"/>
          </a:xfrm>
          <a:prstGeom prst="line">
            <a:avLst/>
          </a:prstGeom>
          <a:ln w="25400" cmpd="sng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9E2A88-EEA2-422B-80CF-D9D7A38A5C8B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5979689" y="4952750"/>
            <a:ext cx="0" cy="832950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E066AE-6BF0-4910-A81A-FEBF603767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232850" y="6038862"/>
            <a:ext cx="1066800" cy="32327"/>
          </a:xfrm>
          <a:prstGeom prst="line">
            <a:avLst/>
          </a:prstGeom>
          <a:ln w="25400" cmpd="sng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E21D35-E6A5-49C0-AAC7-309C6171BB28}"/>
              </a:ext>
            </a:extLst>
          </p:cNvPr>
          <p:cNvSpPr txBox="1"/>
          <p:nvPr/>
        </p:nvSpPr>
        <p:spPr>
          <a:xfrm>
            <a:off x="4851809" y="459129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873A72-2F8D-4BCC-8B85-4D829EB0F5D9}"/>
              </a:ext>
            </a:extLst>
          </p:cNvPr>
          <p:cNvSpPr txBox="1"/>
          <p:nvPr/>
        </p:nvSpPr>
        <p:spPr>
          <a:xfrm>
            <a:off x="4937450" y="56867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AC4E2D-A7A1-4CE4-B5A0-D1E5226FF991}"/>
              </a:ext>
            </a:extLst>
          </p:cNvPr>
          <p:cNvSpPr txBox="1"/>
          <p:nvPr/>
        </p:nvSpPr>
        <p:spPr>
          <a:xfrm>
            <a:off x="5410704" y="52250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0AA9C7-F1E1-49B8-A8C2-4DA398266D9F}"/>
              </a:ext>
            </a:extLst>
          </p:cNvPr>
          <p:cNvSpPr txBox="1"/>
          <p:nvPr/>
        </p:nvSpPr>
        <p:spPr>
          <a:xfrm>
            <a:off x="5930590" y="516278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ABCC49-741B-4F04-8DE2-5918C238AF38}"/>
              </a:ext>
            </a:extLst>
          </p:cNvPr>
          <p:cNvSpPr txBox="1"/>
          <p:nvPr/>
        </p:nvSpPr>
        <p:spPr>
          <a:xfrm>
            <a:off x="6712352" y="52479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EF453A-7B2D-4908-A6DC-C70924160CBD}"/>
              </a:ext>
            </a:extLst>
          </p:cNvPr>
          <p:cNvSpPr txBox="1"/>
          <p:nvPr/>
        </p:nvSpPr>
        <p:spPr>
          <a:xfrm>
            <a:off x="6526496" y="600319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28249F-4ACA-4747-B56D-3E9BE08C2CBD}"/>
              </a:ext>
            </a:extLst>
          </p:cNvPr>
          <p:cNvSpPr txBox="1"/>
          <p:nvPr/>
        </p:nvSpPr>
        <p:spPr>
          <a:xfrm>
            <a:off x="7979546" y="45729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8FF735-8094-4466-ADB9-89AEE43B2FD3}"/>
              </a:ext>
            </a:extLst>
          </p:cNvPr>
          <p:cNvSpPr txBox="1"/>
          <p:nvPr/>
        </p:nvSpPr>
        <p:spPr>
          <a:xfrm>
            <a:off x="7467121" y="5178286"/>
            <a:ext cx="69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30B483-1F91-4C58-B342-C9EEB08BBA76}"/>
              </a:ext>
            </a:extLst>
          </p:cNvPr>
          <p:cNvSpPr/>
          <p:nvPr/>
        </p:nvSpPr>
        <p:spPr>
          <a:xfrm>
            <a:off x="8366700" y="5068837"/>
            <a:ext cx="506323" cy="506323"/>
          </a:xfrm>
          <a:prstGeom prst="ellipse">
            <a:avLst/>
          </a:prstGeom>
          <a:solidFill>
            <a:srgbClr val="00B0F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117E06-B076-4261-BD2A-18E014F9E367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7815585" y="5501011"/>
            <a:ext cx="625264" cy="468272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EBD0D7-E4F4-46AA-BFE1-D4156D10AC49}"/>
              </a:ext>
            </a:extLst>
          </p:cNvPr>
          <p:cNvSpPr txBox="1"/>
          <p:nvPr/>
        </p:nvSpPr>
        <p:spPr>
          <a:xfrm>
            <a:off x="6321508" y="43518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3EF14D-20E5-49D2-85D2-4EE4C86F22ED}"/>
              </a:ext>
            </a:extLst>
          </p:cNvPr>
          <p:cNvSpPr txBox="1"/>
          <p:nvPr/>
        </p:nvSpPr>
        <p:spPr>
          <a:xfrm>
            <a:off x="8007266" y="57846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A399C-89A5-4ECE-A86A-93806AF2FFE4}"/>
              </a:ext>
            </a:extLst>
          </p:cNvPr>
          <p:cNvSpPr txBox="1"/>
          <p:nvPr/>
        </p:nvSpPr>
        <p:spPr>
          <a:xfrm>
            <a:off x="228600" y="4786809"/>
            <a:ext cx="4459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Is it true that flow of a cut is less than or equal to the capacity of the cut?</a:t>
            </a:r>
          </a:p>
          <a:p>
            <a:r>
              <a:rPr lang="en-AU" sz="1600" dirty="0">
                <a:solidFill>
                  <a:srgbClr val="00B050"/>
                </a:solidFill>
              </a:rPr>
              <a:t>Yes, because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Flow of an edge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≤ capacity of an 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Capacity of a cut does not subtract capacities for incoming edges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31014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Announcements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842248" cy="5257800"/>
          </a:xfrm>
        </p:spPr>
        <p:txBody>
          <a:bodyPr>
            <a:normAutofit/>
          </a:bodyPr>
          <a:lstStyle/>
          <a:p>
            <a:r>
              <a:rPr lang="en-AU" dirty="0"/>
              <a:t>Programming Competition round 2 closes on Sunday 21-Oct-2016 23:55:00</a:t>
            </a:r>
          </a:p>
          <a:p>
            <a:pPr lvl="1"/>
            <a:r>
              <a:rPr lang="en-AU" dirty="0"/>
              <a:t>Medal and Certificates to be given next week</a:t>
            </a:r>
          </a:p>
          <a:p>
            <a:r>
              <a:rPr lang="en-AU" dirty="0"/>
              <a:t>Solution to mid-semester tests have been uploaded</a:t>
            </a:r>
          </a:p>
          <a:p>
            <a:r>
              <a:rPr lang="en-AU" dirty="0"/>
              <a:t>Start preparing for the final exam earlier</a:t>
            </a:r>
          </a:p>
          <a:p>
            <a:pPr lvl="1"/>
            <a:r>
              <a:rPr lang="en-AU" dirty="0"/>
              <a:t>Listen to the lectures (or read slides)</a:t>
            </a:r>
          </a:p>
          <a:p>
            <a:pPr lvl="1"/>
            <a:r>
              <a:rPr lang="en-AU" dirty="0"/>
              <a:t>Attempt tutorial questions</a:t>
            </a:r>
          </a:p>
          <a:p>
            <a:pPr lvl="1"/>
            <a:r>
              <a:rPr lang="en-AU" dirty="0"/>
              <a:t>Attempt lab questions</a:t>
            </a:r>
          </a:p>
          <a:p>
            <a:pPr lvl="1"/>
            <a:r>
              <a:rPr lang="en-AU" dirty="0"/>
              <a:t>Attempt past paper  - released</a:t>
            </a:r>
          </a:p>
          <a:p>
            <a:pPr lvl="1"/>
            <a:r>
              <a:rPr lang="en-AU" dirty="0"/>
              <a:t>Most importantly, do not hesitate to seek help</a:t>
            </a:r>
          </a:p>
          <a:p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31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Flow and capacity of a cut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89" name="Content Placeholder 3">
            <a:extLst>
              <a:ext uri="{FF2B5EF4-FFF2-40B4-BE49-F238E27FC236}">
                <a16:creationId xmlns:a16="http://schemas.microsoft.com/office/drawing/2014/main" id="{3477B610-297A-42B8-BC54-AE2F0FE8A02F}"/>
              </a:ext>
            </a:extLst>
          </p:cNvPr>
          <p:cNvSpPr txBox="1">
            <a:spLocks/>
          </p:cNvSpPr>
          <p:nvPr/>
        </p:nvSpPr>
        <p:spPr>
          <a:xfrm>
            <a:off x="272844" y="1035319"/>
            <a:ext cx="8794955" cy="401520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Capacity of a cut (</a:t>
            </a:r>
            <a:r>
              <a:rPr lang="en-AU" sz="2000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S</a:t>
            </a:r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,</a:t>
            </a:r>
            <a:r>
              <a:rPr lang="en-AU" sz="2000" dirty="0">
                <a:solidFill>
                  <a:srgbClr val="00B0F0"/>
                </a:solidFill>
                <a:latin typeface="CMSS10"/>
                <a:sym typeface="Wingdings" panose="05000000000000000000" pitchFamily="2" charset="2"/>
              </a:rPr>
              <a:t>T</a:t>
            </a:r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): the total capacity of its outgoing edges</a:t>
            </a:r>
          </a:p>
          <a:p>
            <a:r>
              <a:rPr lang="en-AU" sz="21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Flow of a cut (</a:t>
            </a:r>
            <a:r>
              <a:rPr lang="en-AU" sz="2100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S</a:t>
            </a:r>
            <a:r>
              <a:rPr lang="en-AU" sz="21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,</a:t>
            </a:r>
            <a:r>
              <a:rPr lang="en-AU" sz="2100" dirty="0">
                <a:solidFill>
                  <a:srgbClr val="00B0F0"/>
                </a:solidFill>
                <a:latin typeface="CMSS10"/>
                <a:sym typeface="Wingdings" panose="05000000000000000000" pitchFamily="2" charset="2"/>
              </a:rPr>
              <a:t>T</a:t>
            </a:r>
            <a:r>
              <a:rPr lang="en-AU" sz="21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): Total flow of its outgoing edges – total flow of its incoming edges</a:t>
            </a:r>
            <a:endParaRPr lang="en-AU" sz="21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Assume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 = {s, </a:t>
            </a:r>
            <a:r>
              <a:rPr lang="en-AU" sz="2000" dirty="0" err="1">
                <a:solidFill>
                  <a:srgbClr val="FF0000"/>
                </a:solidFill>
                <a:latin typeface="CMSS10"/>
              </a:rPr>
              <a:t>a,b,c,d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}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and 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 = {t}.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What is the capacity of this cut?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What is the flow of this cut?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Assume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 = {s, a, </a:t>
            </a:r>
            <a:r>
              <a:rPr lang="en-AU" sz="2000" dirty="0" err="1">
                <a:solidFill>
                  <a:srgbClr val="FF0000"/>
                </a:solidFill>
                <a:latin typeface="CMSS10"/>
              </a:rPr>
              <a:t>b,d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}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 = {</a:t>
            </a:r>
            <a:r>
              <a:rPr lang="en-AU" sz="2000" dirty="0" err="1">
                <a:solidFill>
                  <a:srgbClr val="00B0F0"/>
                </a:solidFill>
                <a:latin typeface="CMSS10"/>
              </a:rPr>
              <a:t>c,t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}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What is the capacity of this cut?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What is the flow of this cut?</a:t>
            </a:r>
            <a:endParaRPr lang="en-AU" sz="10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Assume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 = {s, a}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and 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 = {</a:t>
            </a:r>
            <a:r>
              <a:rPr lang="en-AU" sz="2000" dirty="0" err="1">
                <a:solidFill>
                  <a:srgbClr val="00B0F0"/>
                </a:solidFill>
                <a:latin typeface="CMSS10"/>
              </a:rPr>
              <a:t>b,c,d,t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}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What is the capacity of this cut?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What is the flow of this cut?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What is the flow value of this network?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Note: flow of all of the above cuts is 19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 which is the same as flow of the network. 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I.e., flow of </a:t>
            </a:r>
            <a:r>
              <a:rPr lang="en-AU" sz="2000" b="1" u="sng" dirty="0">
                <a:solidFill>
                  <a:srgbClr val="FF0000"/>
                </a:solidFill>
                <a:latin typeface="CMSS10"/>
              </a:rPr>
              <a:t>every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cut = flow of the network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Let’s prove this formally</a:t>
            </a:r>
          </a:p>
          <a:p>
            <a:pPr lvl="1"/>
            <a:endParaRPr lang="en-AU" sz="15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000" dirty="0">
              <a:solidFill>
                <a:srgbClr val="000000"/>
              </a:solidFill>
              <a:latin typeface="CMSS10"/>
            </a:endParaRPr>
          </a:p>
          <a:p>
            <a:endParaRPr lang="en-AU" sz="15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8202BD-0A51-48DE-B01B-2C8670BF04D0}"/>
              </a:ext>
            </a:extLst>
          </p:cNvPr>
          <p:cNvSpPr/>
          <p:nvPr/>
        </p:nvSpPr>
        <p:spPr>
          <a:xfrm>
            <a:off x="5726527" y="57857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75546-1E60-40F5-95EA-DA8390F07997}"/>
              </a:ext>
            </a:extLst>
          </p:cNvPr>
          <p:cNvSpPr txBox="1"/>
          <p:nvPr/>
        </p:nvSpPr>
        <p:spPr>
          <a:xfrm>
            <a:off x="5808109" y="58597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CA2D0F-02D6-4989-A69C-AC80C769D1FD}"/>
              </a:ext>
            </a:extLst>
          </p:cNvPr>
          <p:cNvSpPr/>
          <p:nvPr/>
        </p:nvSpPr>
        <p:spPr>
          <a:xfrm>
            <a:off x="5726527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146DF-D994-43CD-80D5-2160EDE4D4B8}"/>
              </a:ext>
            </a:extLst>
          </p:cNvPr>
          <p:cNvSpPr txBox="1"/>
          <p:nvPr/>
        </p:nvSpPr>
        <p:spPr>
          <a:xfrm>
            <a:off x="5818096" y="4520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821529-DBDB-49D5-83FB-294E1840B3A1}"/>
              </a:ext>
            </a:extLst>
          </p:cNvPr>
          <p:cNvSpPr/>
          <p:nvPr/>
        </p:nvSpPr>
        <p:spPr>
          <a:xfrm>
            <a:off x="7299650" y="58180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06A502-F003-40A3-B059-AB3F2BB4A1A7}"/>
              </a:ext>
            </a:extLst>
          </p:cNvPr>
          <p:cNvSpPr txBox="1"/>
          <p:nvPr/>
        </p:nvSpPr>
        <p:spPr>
          <a:xfrm>
            <a:off x="7398078" y="586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8FBB87-2389-4DB0-9BFF-00A303F41749}"/>
              </a:ext>
            </a:extLst>
          </p:cNvPr>
          <p:cNvSpPr/>
          <p:nvPr/>
        </p:nvSpPr>
        <p:spPr>
          <a:xfrm>
            <a:off x="7223450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2C4D2C-636D-4711-B6D7-906C4D6012B0}"/>
              </a:ext>
            </a:extLst>
          </p:cNvPr>
          <p:cNvSpPr txBox="1"/>
          <p:nvPr/>
        </p:nvSpPr>
        <p:spPr>
          <a:xfrm>
            <a:off x="7289496" y="4520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A6E3D8-D4FC-4A90-BE36-4CBCC2D6EA21}"/>
              </a:ext>
            </a:extLst>
          </p:cNvPr>
          <p:cNvSpPr/>
          <p:nvPr/>
        </p:nvSpPr>
        <p:spPr>
          <a:xfrm>
            <a:off x="4708850" y="51007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7BDA0-D293-4EC5-B97B-81CDAE7A22D7}"/>
              </a:ext>
            </a:extLst>
          </p:cNvPr>
          <p:cNvSpPr txBox="1"/>
          <p:nvPr/>
        </p:nvSpPr>
        <p:spPr>
          <a:xfrm>
            <a:off x="4802294" y="5169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9E50AD-80EF-4F31-93A3-61602A7ABF03}"/>
              </a:ext>
            </a:extLst>
          </p:cNvPr>
          <p:cNvCxnSpPr>
            <a:cxnSpLocks/>
            <a:stCxn id="13" idx="7"/>
            <a:endCxn id="7" idx="2"/>
          </p:cNvCxnSpPr>
          <p:nvPr/>
        </p:nvCxnSpPr>
        <p:spPr>
          <a:xfrm flipV="1">
            <a:off x="5141024" y="469958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AD8CB6-EEC4-4C66-8697-C6C8F355662C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5141024" y="553290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2EA3BB-1D61-4CA8-ADAA-618D982BF4DA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800676" y="48786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005650-DEA3-4525-A8F0-23042096858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6232850" y="469958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051A3B-033C-4F4B-B6A6-143B58E5FD49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729773" y="469958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20765F-7BBF-4E3B-AEA8-17607A19363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7476612" y="495275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857B3B-5F04-47AC-9A09-613036F12C1B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6158701" y="487860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9E2A88-EEA2-422B-80CF-D9D7A38A5C8B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5979689" y="495275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E066AE-6BF0-4910-A81A-FEBF603767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232850" y="603886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E21D35-E6A5-49C0-AAC7-309C6171BB28}"/>
              </a:ext>
            </a:extLst>
          </p:cNvPr>
          <p:cNvSpPr txBox="1"/>
          <p:nvPr/>
        </p:nvSpPr>
        <p:spPr>
          <a:xfrm>
            <a:off x="4851809" y="459129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873A72-2F8D-4BCC-8B85-4D829EB0F5D9}"/>
              </a:ext>
            </a:extLst>
          </p:cNvPr>
          <p:cNvSpPr txBox="1"/>
          <p:nvPr/>
        </p:nvSpPr>
        <p:spPr>
          <a:xfrm>
            <a:off x="4937450" y="56867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AC4E2D-A7A1-4CE4-B5A0-D1E5226FF991}"/>
              </a:ext>
            </a:extLst>
          </p:cNvPr>
          <p:cNvSpPr txBox="1"/>
          <p:nvPr/>
        </p:nvSpPr>
        <p:spPr>
          <a:xfrm>
            <a:off x="5410704" y="52250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0AA9C7-F1E1-49B8-A8C2-4DA398266D9F}"/>
              </a:ext>
            </a:extLst>
          </p:cNvPr>
          <p:cNvSpPr txBox="1"/>
          <p:nvPr/>
        </p:nvSpPr>
        <p:spPr>
          <a:xfrm>
            <a:off x="5930590" y="516278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ABCC49-741B-4F04-8DE2-5918C238AF38}"/>
              </a:ext>
            </a:extLst>
          </p:cNvPr>
          <p:cNvSpPr txBox="1"/>
          <p:nvPr/>
        </p:nvSpPr>
        <p:spPr>
          <a:xfrm>
            <a:off x="6712352" y="52479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EF453A-7B2D-4908-A6DC-C70924160CBD}"/>
              </a:ext>
            </a:extLst>
          </p:cNvPr>
          <p:cNvSpPr txBox="1"/>
          <p:nvPr/>
        </p:nvSpPr>
        <p:spPr>
          <a:xfrm>
            <a:off x="6526496" y="600319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28249F-4ACA-4747-B56D-3E9BE08C2CBD}"/>
              </a:ext>
            </a:extLst>
          </p:cNvPr>
          <p:cNvSpPr txBox="1"/>
          <p:nvPr/>
        </p:nvSpPr>
        <p:spPr>
          <a:xfrm>
            <a:off x="7979546" y="45729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8FF735-8094-4466-ADB9-89AEE43B2FD3}"/>
              </a:ext>
            </a:extLst>
          </p:cNvPr>
          <p:cNvSpPr txBox="1"/>
          <p:nvPr/>
        </p:nvSpPr>
        <p:spPr>
          <a:xfrm>
            <a:off x="7454732" y="517828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30B483-1F91-4C58-B342-C9EEB08BBA76}"/>
              </a:ext>
            </a:extLst>
          </p:cNvPr>
          <p:cNvSpPr/>
          <p:nvPr/>
        </p:nvSpPr>
        <p:spPr>
          <a:xfrm>
            <a:off x="8366700" y="506883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117E06-B076-4261-BD2A-18E014F9E367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7815585" y="550101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EBD0D7-E4F4-46AA-BFE1-D4156D10AC49}"/>
              </a:ext>
            </a:extLst>
          </p:cNvPr>
          <p:cNvSpPr txBox="1"/>
          <p:nvPr/>
        </p:nvSpPr>
        <p:spPr>
          <a:xfrm>
            <a:off x="6321508" y="43518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3EF14D-20E5-49D2-85D2-4EE4C86F22ED}"/>
              </a:ext>
            </a:extLst>
          </p:cNvPr>
          <p:cNvSpPr txBox="1"/>
          <p:nvPr/>
        </p:nvSpPr>
        <p:spPr>
          <a:xfrm>
            <a:off x="8007266" y="57846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6077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080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080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080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080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080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Flow of a cut = Flow of the network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ontent Placeholder 3">
                <a:extLst>
                  <a:ext uri="{FF2B5EF4-FFF2-40B4-BE49-F238E27FC236}">
                    <a16:creationId xmlns:a16="http://schemas.microsoft.com/office/drawing/2014/main" id="{3477B610-297A-42B8-BC54-AE2F0FE8A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323" y="1061559"/>
                <a:ext cx="8600178" cy="488249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/>
                  <a:buChar char=""/>
                  <a:defRPr kumimoji="0"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75000"/>
                  <a:buFont typeface="Wingdings 2"/>
                  <a:buChar char="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70000"/>
                  <a:buFont typeface="Wingdings"/>
                  <a:buChar char="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Tx/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90000"/>
                  <a:buChar char="•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rtl="0" eaLnBrk="1" latinLnBrk="0" hangingPunct="1">
                  <a:spcBef>
                    <a:spcPct val="20000"/>
                  </a:spcBef>
                  <a:buClr>
                    <a:schemeClr val="accent4">
                      <a:shade val="75000"/>
                    </a:schemeClr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774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shade val="75000"/>
                    </a:schemeClr>
                  </a:buClr>
                  <a:buSzPct val="90000"/>
                  <a:buChar char="•"/>
                  <a:defRPr kumimoji="0" sz="1400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Let F</a:t>
                </a:r>
                <a:r>
                  <a:rPr lang="en-AU" sz="2000" baseline="30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out</a:t>
                </a:r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(v) be the total flow going out of a vertex and F</a:t>
                </a:r>
                <a:r>
                  <a:rPr lang="en-AU" sz="2000" baseline="30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in</a:t>
                </a:r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(v) be the total flow coming in the vertex</a:t>
                </a:r>
              </a:p>
              <a:p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Recall that flow of a network is the total flow going out from the source s.</a:t>
                </a:r>
              </a:p>
              <a:p>
                <a:pPr lvl="1"/>
                <a:r>
                  <a:rPr lang="en-AU" sz="15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of the network = F</a:t>
                </a:r>
                <a:r>
                  <a:rPr lang="en-AU" sz="1500" baseline="30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out</a:t>
                </a:r>
                <a:r>
                  <a:rPr lang="en-AU" sz="15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(s)</a:t>
                </a:r>
              </a:p>
              <a:p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conservation property: </a:t>
                </a:r>
                <a:r>
                  <a:rPr lang="en-AU" sz="2000" dirty="0" err="1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</a:t>
                </a:r>
                <a:r>
                  <a:rPr lang="en-AU" sz="2000" baseline="30000" dirty="0" err="1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out</a:t>
                </a:r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(v) - F</a:t>
                </a:r>
                <a:r>
                  <a:rPr lang="en-AU" sz="2000" baseline="30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in</a:t>
                </a:r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(v) = 0  for every vertex except s and t</a:t>
                </a:r>
              </a:p>
              <a:p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of the network = F</a:t>
                </a:r>
                <a:r>
                  <a:rPr lang="en-AU" sz="2000" baseline="30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out</a:t>
                </a:r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(s)</a:t>
                </a:r>
              </a:p>
              <a:p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of the network = F</a:t>
                </a:r>
                <a:r>
                  <a:rPr lang="en-AU" sz="2000" baseline="30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out</a:t>
                </a:r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(s) 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  <m:r>
                          <a:rPr lang="en-A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A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A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A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s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2000" baseline="30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−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Fin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   </m:t>
                        </m:r>
                      </m:e>
                    </m:nary>
                  </m:oMath>
                </a14:m>
                <a:endParaRPr lang="en-AU" sz="2000" dirty="0">
                  <a:solidFill>
                    <a:srgbClr val="000000"/>
                  </a:solidFill>
                  <a:latin typeface="CMSS10"/>
                  <a:sym typeface="Wingdings" panose="05000000000000000000" pitchFamily="2" charset="2"/>
                </a:endParaRPr>
              </a:p>
              <a:p>
                <a:pPr lvl="1"/>
                <a:r>
                  <a:rPr lang="en-AU" sz="15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recall S is the cut containing s</a:t>
                </a:r>
              </a:p>
              <a:p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Since F</a:t>
                </a:r>
                <a:r>
                  <a:rPr lang="en-AU" sz="2000" baseline="30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in</a:t>
                </a:r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(s) = 0, we can rewrite the flow as.</a:t>
                </a:r>
              </a:p>
              <a:p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of the network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  <m:r>
                          <a:rPr lang="en-A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A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2000" baseline="30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−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Fin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</m:oMath>
                </a14:m>
                <a:endParaRPr lang="en-AU" sz="2000" dirty="0">
                  <a:solidFill>
                    <a:srgbClr val="000000"/>
                  </a:solidFill>
                  <a:latin typeface="CMSS10"/>
                  <a:sym typeface="Wingdings" panose="05000000000000000000" pitchFamily="2" charset="2"/>
                </a:endParaRPr>
              </a:p>
              <a:p>
                <a:pPr lvl="1"/>
                <a:endParaRPr lang="en-AU" sz="2000" dirty="0">
                  <a:solidFill>
                    <a:srgbClr val="000000"/>
                  </a:solidFill>
                  <a:latin typeface="CMSS10"/>
                </a:endParaRPr>
              </a:p>
              <a:p>
                <a:pPr lvl="1"/>
                <a:endParaRPr lang="en-AU" sz="2000" dirty="0">
                  <a:solidFill>
                    <a:srgbClr val="000000"/>
                  </a:solidFill>
                  <a:latin typeface="CMSS10"/>
                </a:endParaRPr>
              </a:p>
              <a:p>
                <a:endParaRPr lang="en-AU" sz="2000" dirty="0">
                  <a:solidFill>
                    <a:srgbClr val="000000"/>
                  </a:solidFill>
                  <a:latin typeface="CMSS10"/>
                </a:endParaRPr>
              </a:p>
            </p:txBody>
          </p:sp>
        </mc:Choice>
        <mc:Fallback xmlns="">
          <p:sp>
            <p:nvSpPr>
              <p:cNvPr id="89" name="Content Placeholder 3">
                <a:extLst>
                  <a:ext uri="{FF2B5EF4-FFF2-40B4-BE49-F238E27FC236}">
                    <a16:creationId xmlns:a16="http://schemas.microsoft.com/office/drawing/2014/main" id="{3477B610-297A-42B8-BC54-AE2F0FE8A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3" y="1061559"/>
                <a:ext cx="8600178" cy="4882496"/>
              </a:xfrm>
              <a:prstGeom prst="rect">
                <a:avLst/>
              </a:prstGeom>
              <a:blipFill>
                <a:blip r:embed="rId2"/>
                <a:stretch>
                  <a:fillRect l="-283" t="-6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538202BD-0A51-48DE-B01B-2C8670BF04D0}"/>
              </a:ext>
            </a:extLst>
          </p:cNvPr>
          <p:cNvSpPr/>
          <p:nvPr/>
        </p:nvSpPr>
        <p:spPr>
          <a:xfrm>
            <a:off x="5726527" y="57857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75546-1E60-40F5-95EA-DA8390F07997}"/>
              </a:ext>
            </a:extLst>
          </p:cNvPr>
          <p:cNvSpPr txBox="1"/>
          <p:nvPr/>
        </p:nvSpPr>
        <p:spPr>
          <a:xfrm>
            <a:off x="5808109" y="58597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CA2D0F-02D6-4989-A69C-AC80C769D1FD}"/>
              </a:ext>
            </a:extLst>
          </p:cNvPr>
          <p:cNvSpPr/>
          <p:nvPr/>
        </p:nvSpPr>
        <p:spPr>
          <a:xfrm>
            <a:off x="5726527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146DF-D994-43CD-80D5-2160EDE4D4B8}"/>
              </a:ext>
            </a:extLst>
          </p:cNvPr>
          <p:cNvSpPr txBox="1"/>
          <p:nvPr/>
        </p:nvSpPr>
        <p:spPr>
          <a:xfrm>
            <a:off x="5818096" y="4520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821529-DBDB-49D5-83FB-294E1840B3A1}"/>
              </a:ext>
            </a:extLst>
          </p:cNvPr>
          <p:cNvSpPr/>
          <p:nvPr/>
        </p:nvSpPr>
        <p:spPr>
          <a:xfrm>
            <a:off x="7299650" y="58180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06A502-F003-40A3-B059-AB3F2BB4A1A7}"/>
              </a:ext>
            </a:extLst>
          </p:cNvPr>
          <p:cNvSpPr txBox="1"/>
          <p:nvPr/>
        </p:nvSpPr>
        <p:spPr>
          <a:xfrm>
            <a:off x="7398078" y="586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8FBB87-2389-4DB0-9BFF-00A303F41749}"/>
              </a:ext>
            </a:extLst>
          </p:cNvPr>
          <p:cNvSpPr/>
          <p:nvPr/>
        </p:nvSpPr>
        <p:spPr>
          <a:xfrm>
            <a:off x="7223450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2C4D2C-636D-4711-B6D7-906C4D6012B0}"/>
              </a:ext>
            </a:extLst>
          </p:cNvPr>
          <p:cNvSpPr txBox="1"/>
          <p:nvPr/>
        </p:nvSpPr>
        <p:spPr>
          <a:xfrm>
            <a:off x="7289496" y="4520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A6E3D8-D4FC-4A90-BE36-4CBCC2D6EA21}"/>
              </a:ext>
            </a:extLst>
          </p:cNvPr>
          <p:cNvSpPr/>
          <p:nvPr/>
        </p:nvSpPr>
        <p:spPr>
          <a:xfrm>
            <a:off x="4708850" y="51007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7BDA0-D293-4EC5-B97B-81CDAE7A22D7}"/>
              </a:ext>
            </a:extLst>
          </p:cNvPr>
          <p:cNvSpPr txBox="1"/>
          <p:nvPr/>
        </p:nvSpPr>
        <p:spPr>
          <a:xfrm>
            <a:off x="4802294" y="5169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9E50AD-80EF-4F31-93A3-61602A7ABF03}"/>
              </a:ext>
            </a:extLst>
          </p:cNvPr>
          <p:cNvCxnSpPr>
            <a:cxnSpLocks/>
            <a:stCxn id="13" idx="7"/>
            <a:endCxn id="7" idx="2"/>
          </p:cNvCxnSpPr>
          <p:nvPr/>
        </p:nvCxnSpPr>
        <p:spPr>
          <a:xfrm flipV="1">
            <a:off x="5141024" y="469958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AD8CB6-EEC4-4C66-8697-C6C8F355662C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5141024" y="553290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2EA3BB-1D61-4CA8-ADAA-618D982BF4DA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800676" y="48786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005650-DEA3-4525-A8F0-23042096858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6232850" y="469958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051A3B-033C-4F4B-B6A6-143B58E5FD49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729773" y="469958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20765F-7BBF-4E3B-AEA8-17607A19363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7476612" y="495275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857B3B-5F04-47AC-9A09-613036F12C1B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6158701" y="487860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9E2A88-EEA2-422B-80CF-D9D7A38A5C8B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5979689" y="495275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E066AE-6BF0-4910-A81A-FEBF603767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232850" y="603886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E21D35-E6A5-49C0-AAC7-309C6171BB28}"/>
              </a:ext>
            </a:extLst>
          </p:cNvPr>
          <p:cNvSpPr txBox="1"/>
          <p:nvPr/>
        </p:nvSpPr>
        <p:spPr>
          <a:xfrm>
            <a:off x="4851809" y="459129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873A72-2F8D-4BCC-8B85-4D829EB0F5D9}"/>
              </a:ext>
            </a:extLst>
          </p:cNvPr>
          <p:cNvSpPr txBox="1"/>
          <p:nvPr/>
        </p:nvSpPr>
        <p:spPr>
          <a:xfrm>
            <a:off x="4937450" y="56867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AC4E2D-A7A1-4CE4-B5A0-D1E5226FF991}"/>
              </a:ext>
            </a:extLst>
          </p:cNvPr>
          <p:cNvSpPr txBox="1"/>
          <p:nvPr/>
        </p:nvSpPr>
        <p:spPr>
          <a:xfrm>
            <a:off x="5410704" y="52250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0AA9C7-F1E1-49B8-A8C2-4DA398266D9F}"/>
              </a:ext>
            </a:extLst>
          </p:cNvPr>
          <p:cNvSpPr txBox="1"/>
          <p:nvPr/>
        </p:nvSpPr>
        <p:spPr>
          <a:xfrm>
            <a:off x="5930590" y="516278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ABCC49-741B-4F04-8DE2-5918C238AF38}"/>
              </a:ext>
            </a:extLst>
          </p:cNvPr>
          <p:cNvSpPr txBox="1"/>
          <p:nvPr/>
        </p:nvSpPr>
        <p:spPr>
          <a:xfrm>
            <a:off x="6712352" y="52479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EF453A-7B2D-4908-A6DC-C70924160CBD}"/>
              </a:ext>
            </a:extLst>
          </p:cNvPr>
          <p:cNvSpPr txBox="1"/>
          <p:nvPr/>
        </p:nvSpPr>
        <p:spPr>
          <a:xfrm>
            <a:off x="6526496" y="600319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28249F-4ACA-4747-B56D-3E9BE08C2CBD}"/>
              </a:ext>
            </a:extLst>
          </p:cNvPr>
          <p:cNvSpPr txBox="1"/>
          <p:nvPr/>
        </p:nvSpPr>
        <p:spPr>
          <a:xfrm>
            <a:off x="7979546" y="45729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8FF735-8094-4466-ADB9-89AEE43B2FD3}"/>
              </a:ext>
            </a:extLst>
          </p:cNvPr>
          <p:cNvSpPr txBox="1"/>
          <p:nvPr/>
        </p:nvSpPr>
        <p:spPr>
          <a:xfrm>
            <a:off x="7454732" y="517828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30B483-1F91-4C58-B342-C9EEB08BBA76}"/>
              </a:ext>
            </a:extLst>
          </p:cNvPr>
          <p:cNvSpPr/>
          <p:nvPr/>
        </p:nvSpPr>
        <p:spPr>
          <a:xfrm>
            <a:off x="8366700" y="506883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117E06-B076-4261-BD2A-18E014F9E367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7815585" y="550101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EBD0D7-E4F4-46AA-BFE1-D4156D10AC49}"/>
              </a:ext>
            </a:extLst>
          </p:cNvPr>
          <p:cNvSpPr txBox="1"/>
          <p:nvPr/>
        </p:nvSpPr>
        <p:spPr>
          <a:xfrm>
            <a:off x="6321508" y="43518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3EF14D-20E5-49D2-85D2-4EE4C86F22ED}"/>
              </a:ext>
            </a:extLst>
          </p:cNvPr>
          <p:cNvSpPr txBox="1"/>
          <p:nvPr/>
        </p:nvSpPr>
        <p:spPr>
          <a:xfrm>
            <a:off x="8007266" y="57846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6821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Flow of a cut = Flow of the network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ontent Placeholder 3">
                <a:extLst>
                  <a:ext uri="{FF2B5EF4-FFF2-40B4-BE49-F238E27FC236}">
                    <a16:creationId xmlns:a16="http://schemas.microsoft.com/office/drawing/2014/main" id="{3477B610-297A-42B8-BC54-AE2F0FE8A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450" y="977211"/>
                <a:ext cx="8600178" cy="488249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/>
                  <a:buChar char=""/>
                  <a:defRPr kumimoji="0"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75000"/>
                  <a:buFont typeface="Wingdings 2"/>
                  <a:buChar char="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70000"/>
                  <a:buFont typeface="Wingdings"/>
                  <a:buChar char="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Tx/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90000"/>
                  <a:buChar char="•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rtl="0" eaLnBrk="1" latinLnBrk="0" hangingPunct="1">
                  <a:spcBef>
                    <a:spcPct val="20000"/>
                  </a:spcBef>
                  <a:buClr>
                    <a:schemeClr val="accent4">
                      <a:shade val="75000"/>
                    </a:schemeClr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774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shade val="75000"/>
                    </a:schemeClr>
                  </a:buClr>
                  <a:buSzPct val="90000"/>
                  <a:buChar char="•"/>
                  <a:defRPr kumimoji="0" sz="1400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of the network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1400" baseline="30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−</m:t>
                        </m:r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Fin</m:t>
                        </m:r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</m:oMath>
                </a14:m>
                <a:endParaRPr lang="en-AU" sz="1400" dirty="0">
                  <a:solidFill>
                    <a:srgbClr val="000000"/>
                  </a:solidFill>
                  <a:latin typeface="CMSS10"/>
                  <a:sym typeface="Wingdings" panose="05000000000000000000" pitchFamily="2" charset="2"/>
                </a:endParaRPr>
              </a:p>
              <a:p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Each vertex v in </a:t>
                </a:r>
                <a:r>
                  <a:rPr lang="en-AU" sz="1400" dirty="0">
                    <a:solidFill>
                      <a:srgbClr val="FF0000"/>
                    </a:solidFill>
                    <a:latin typeface="CMSS10"/>
                    <a:sym typeface="Wingdings" panose="05000000000000000000" pitchFamily="2" charset="2"/>
                  </a:rPr>
                  <a:t>S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(red vertices) has two types of edges</a:t>
                </a:r>
              </a:p>
              <a:p>
                <a:pPr lvl="1"/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Grey edges (the edges that connect the vertex to another vertex in </a:t>
                </a:r>
                <a:r>
                  <a:rPr lang="en-AU" sz="1400" dirty="0">
                    <a:solidFill>
                      <a:srgbClr val="FF0000"/>
                    </a:solidFill>
                    <a:latin typeface="CMSS10"/>
                    <a:sym typeface="Wingdings" panose="05000000000000000000" pitchFamily="2" charset="2"/>
                  </a:rPr>
                  <a:t>S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)</a:t>
                </a:r>
              </a:p>
              <a:p>
                <a:pPr lvl="1"/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Green edges (the edges that connect the vertex to a vertex in </a:t>
                </a:r>
                <a:r>
                  <a:rPr lang="en-AU" sz="1400" dirty="0">
                    <a:solidFill>
                      <a:srgbClr val="00B0F0"/>
                    </a:solidFill>
                    <a:latin typeface="CMSS10"/>
                    <a:sym typeface="Wingdings" panose="05000000000000000000" pitchFamily="2" charset="2"/>
                  </a:rPr>
                  <a:t>T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)</a:t>
                </a:r>
              </a:p>
              <a:p>
                <a:pPr lvl="1"/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out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grey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be the total flow out from v via grey edges. Similarly,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grey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chemeClr val="bg1">
                        <a:lumMod val="50000"/>
                      </a:schemeClr>
                    </a:solidFill>
                    <a:latin typeface="CMSS10"/>
                    <a:sym typeface="Wingdings" panose="05000000000000000000" pitchFamily="2" charset="2"/>
                  </a:rPr>
                  <a:t> 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be the total flow coming to v via grey edges. </a:t>
                </a:r>
              </a:p>
              <a:p>
                <a:pPr lvl="1"/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out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green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be the total flow out from v via green edges. Similarly</a:t>
                </a:r>
                <a:r>
                  <a:rPr lang="en-AU" sz="1400" dirty="0">
                    <a:solidFill>
                      <a:srgbClr val="00B050"/>
                    </a:solidFill>
                    <a:latin typeface="CMSS10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aseline="30000" dirty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baseline="30000" dirty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green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rgbClr val="00B050"/>
                    </a:solidFill>
                    <a:latin typeface="CMSS10"/>
                    <a:sym typeface="Wingdings" panose="05000000000000000000" pitchFamily="2" charset="2"/>
                  </a:rPr>
                  <a:t> 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be the total flow coming to v via green edges. </a:t>
                </a:r>
              </a:p>
              <a:p>
                <a:pPr lvl="1"/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We have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out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green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rgbClr val="00B050"/>
                    </a:solidFill>
                    <a:latin typeface="CMSS10"/>
                    <a:sym typeface="Wingdings" panose="05000000000000000000" pitchFamily="2" charset="2"/>
                  </a:rPr>
                  <a:t> 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out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grey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chemeClr val="bg1">
                        <a:lumMod val="50000"/>
                      </a:schemeClr>
                    </a:solidFill>
                    <a:latin typeface="CMSS10"/>
                    <a:sym typeface="Wingdings" panose="05000000000000000000" pitchFamily="2" charset="2"/>
                  </a:rPr>
                  <a:t> 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aseline="300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out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green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rgbClr val="00B050"/>
                    </a:solidFill>
                    <a:latin typeface="CMSS10"/>
                    <a:sym typeface="Wingdings" panose="05000000000000000000" pitchFamily="2" charset="2"/>
                  </a:rPr>
                  <a:t> 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grey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chemeClr val="bg1">
                        <a:lumMod val="50000"/>
                      </a:schemeClr>
                    </a:solidFill>
                    <a:latin typeface="CMSS10"/>
                    <a:sym typeface="Wingdings" panose="05000000000000000000" pitchFamily="2" charset="2"/>
                  </a:rPr>
                  <a:t> 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=</a:t>
                </a:r>
                <a:r>
                  <a:rPr lang="en-AU" sz="140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AU" sz="1400" dirty="0">
                  <a:solidFill>
                    <a:srgbClr val="000000"/>
                  </a:solidFill>
                  <a:latin typeface="CMSS10"/>
                  <a:sym typeface="Wingdings" panose="05000000000000000000" pitchFamily="2" charset="2"/>
                </a:endParaRPr>
              </a:p>
              <a:p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of the network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green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+ 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grey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a:rPr lang="en-AU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−(</m:t>
                        </m:r>
                      </m:e>
                    </m:nary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green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) + 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grey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)</a:t>
                </a:r>
              </a:p>
              <a:p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of the network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green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− 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Fin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green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+ 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grey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a:rPr lang="en-AU" sz="14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AU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</m:e>
                    </m:nary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grey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AU" sz="1400" dirty="0">
                  <a:solidFill>
                    <a:srgbClr val="000000"/>
                  </a:solidFill>
                  <a:latin typeface="CMSS10"/>
                  <a:sym typeface="Wingdings" panose="05000000000000000000" pitchFamily="2" charset="2"/>
                </a:endParaRPr>
              </a:p>
              <a:p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Note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grey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a:rPr lang="en-AU" sz="14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AU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</m:e>
                    </m:nary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grey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) = 0</m:t>
                    </m:r>
                  </m:oMath>
                </a14:m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because each grey edge appears once as an incoming edge for one vertex and once as an outgoing edge for another vertex.</a:t>
                </a:r>
              </a:p>
              <a:p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of the network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green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− 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Finin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green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</m:t>
                        </m:r>
                      </m:e>
                    </m:nary>
                  </m:oMath>
                </a14:m>
                <a:endParaRPr lang="en-AU" sz="1400" i="1" dirty="0">
                  <a:solidFill>
                    <a:srgbClr val="00B050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AU" sz="1400" b="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Flow of the network </a:t>
                </a:r>
                <a14:m>
                  <m:oMath xmlns:m="http://schemas.openxmlformats.org/officeDocument/2006/math">
                    <m:r>
                      <a:rPr lang="en-AU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 </m:t>
                    </m:r>
                    <m:r>
                      <a:rPr lang="en-AU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𝐹𝑙𝑜𝑤</m:t>
                    </m:r>
                    <m:r>
                      <a:rPr lang="en-AU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AU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𝑜𝑓𝑡h𝑒</m:t>
                    </m:r>
                    <m:r>
                      <a:rPr lang="en-AU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AU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𝑐𝑢</m:t>
                    </m:r>
                    <m:r>
                      <m:rPr>
                        <m:sty m:val="p"/>
                      </m:rPr>
                      <a:rPr lang="en-AU" sz="1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endParaRPr lang="en-AU" sz="1400" dirty="0">
                  <a:solidFill>
                    <a:srgbClr val="000000"/>
                  </a:solidFill>
                  <a:latin typeface="CMSS10"/>
                </a:endParaRPr>
              </a:p>
              <a:p>
                <a:pPr lvl="1"/>
                <a:endParaRPr lang="en-AU" sz="1400" dirty="0">
                  <a:solidFill>
                    <a:srgbClr val="000000"/>
                  </a:solidFill>
                  <a:latin typeface="CMSS10"/>
                </a:endParaRPr>
              </a:p>
              <a:p>
                <a:endParaRPr lang="en-AU" sz="1400" dirty="0">
                  <a:solidFill>
                    <a:srgbClr val="000000"/>
                  </a:solidFill>
                  <a:latin typeface="CMSS10"/>
                </a:endParaRPr>
              </a:p>
            </p:txBody>
          </p:sp>
        </mc:Choice>
        <mc:Fallback xmlns="">
          <p:sp>
            <p:nvSpPr>
              <p:cNvPr id="89" name="Content Placeholder 3">
                <a:extLst>
                  <a:ext uri="{FF2B5EF4-FFF2-40B4-BE49-F238E27FC236}">
                    <a16:creationId xmlns:a16="http://schemas.microsoft.com/office/drawing/2014/main" id="{3477B610-297A-42B8-BC54-AE2F0FE8A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50" y="977211"/>
                <a:ext cx="8600178" cy="4882496"/>
              </a:xfrm>
              <a:prstGeom prst="rect">
                <a:avLst/>
              </a:prstGeom>
              <a:blipFill>
                <a:blip r:embed="rId2"/>
                <a:stretch>
                  <a:fillRect t="-64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538202BD-0A51-48DE-B01B-2C8670BF04D0}"/>
              </a:ext>
            </a:extLst>
          </p:cNvPr>
          <p:cNvSpPr/>
          <p:nvPr/>
        </p:nvSpPr>
        <p:spPr>
          <a:xfrm>
            <a:off x="5726527" y="57857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75546-1E60-40F5-95EA-DA8390F07997}"/>
              </a:ext>
            </a:extLst>
          </p:cNvPr>
          <p:cNvSpPr txBox="1"/>
          <p:nvPr/>
        </p:nvSpPr>
        <p:spPr>
          <a:xfrm>
            <a:off x="5808109" y="58597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CA2D0F-02D6-4989-A69C-AC80C769D1FD}"/>
              </a:ext>
            </a:extLst>
          </p:cNvPr>
          <p:cNvSpPr/>
          <p:nvPr/>
        </p:nvSpPr>
        <p:spPr>
          <a:xfrm>
            <a:off x="5726527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146DF-D994-43CD-80D5-2160EDE4D4B8}"/>
              </a:ext>
            </a:extLst>
          </p:cNvPr>
          <p:cNvSpPr txBox="1"/>
          <p:nvPr/>
        </p:nvSpPr>
        <p:spPr>
          <a:xfrm>
            <a:off x="5818096" y="4520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821529-DBDB-49D5-83FB-294E1840B3A1}"/>
              </a:ext>
            </a:extLst>
          </p:cNvPr>
          <p:cNvSpPr/>
          <p:nvPr/>
        </p:nvSpPr>
        <p:spPr>
          <a:xfrm>
            <a:off x="7299650" y="58180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06A502-F003-40A3-B059-AB3F2BB4A1A7}"/>
              </a:ext>
            </a:extLst>
          </p:cNvPr>
          <p:cNvSpPr txBox="1"/>
          <p:nvPr/>
        </p:nvSpPr>
        <p:spPr>
          <a:xfrm>
            <a:off x="7398078" y="586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8FBB87-2389-4DB0-9BFF-00A303F41749}"/>
              </a:ext>
            </a:extLst>
          </p:cNvPr>
          <p:cNvSpPr/>
          <p:nvPr/>
        </p:nvSpPr>
        <p:spPr>
          <a:xfrm>
            <a:off x="7223450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2C4D2C-636D-4711-B6D7-906C4D6012B0}"/>
              </a:ext>
            </a:extLst>
          </p:cNvPr>
          <p:cNvSpPr txBox="1"/>
          <p:nvPr/>
        </p:nvSpPr>
        <p:spPr>
          <a:xfrm>
            <a:off x="7289496" y="4520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A6E3D8-D4FC-4A90-BE36-4CBCC2D6EA21}"/>
              </a:ext>
            </a:extLst>
          </p:cNvPr>
          <p:cNvSpPr/>
          <p:nvPr/>
        </p:nvSpPr>
        <p:spPr>
          <a:xfrm>
            <a:off x="4708850" y="51007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7BDA0-D293-4EC5-B97B-81CDAE7A22D7}"/>
              </a:ext>
            </a:extLst>
          </p:cNvPr>
          <p:cNvSpPr txBox="1"/>
          <p:nvPr/>
        </p:nvSpPr>
        <p:spPr>
          <a:xfrm>
            <a:off x="4802294" y="5169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9E50AD-80EF-4F31-93A3-61602A7ABF03}"/>
              </a:ext>
            </a:extLst>
          </p:cNvPr>
          <p:cNvCxnSpPr>
            <a:cxnSpLocks/>
            <a:stCxn id="13" idx="7"/>
            <a:endCxn id="7" idx="2"/>
          </p:cNvCxnSpPr>
          <p:nvPr/>
        </p:nvCxnSpPr>
        <p:spPr>
          <a:xfrm flipV="1">
            <a:off x="5141024" y="469958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AD8CB6-EEC4-4C66-8697-C6C8F355662C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5141024" y="553290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2EA3BB-1D61-4CA8-ADAA-618D982BF4DA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800676" y="48786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005650-DEA3-4525-A8F0-23042096858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6232850" y="469958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051A3B-033C-4F4B-B6A6-143B58E5FD49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729773" y="469958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20765F-7BBF-4E3B-AEA8-17607A19363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7476612" y="495275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857B3B-5F04-47AC-9A09-613036F12C1B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6158701" y="487860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9E2A88-EEA2-422B-80CF-D9D7A38A5C8B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5979689" y="495275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E066AE-6BF0-4910-A81A-FEBF603767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232850" y="603886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E21D35-E6A5-49C0-AAC7-309C6171BB28}"/>
              </a:ext>
            </a:extLst>
          </p:cNvPr>
          <p:cNvSpPr txBox="1"/>
          <p:nvPr/>
        </p:nvSpPr>
        <p:spPr>
          <a:xfrm>
            <a:off x="4851809" y="459129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873A72-2F8D-4BCC-8B85-4D829EB0F5D9}"/>
              </a:ext>
            </a:extLst>
          </p:cNvPr>
          <p:cNvSpPr txBox="1"/>
          <p:nvPr/>
        </p:nvSpPr>
        <p:spPr>
          <a:xfrm>
            <a:off x="4937450" y="56867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AC4E2D-A7A1-4CE4-B5A0-D1E5226FF991}"/>
              </a:ext>
            </a:extLst>
          </p:cNvPr>
          <p:cNvSpPr txBox="1"/>
          <p:nvPr/>
        </p:nvSpPr>
        <p:spPr>
          <a:xfrm>
            <a:off x="5410704" y="52250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0AA9C7-F1E1-49B8-A8C2-4DA398266D9F}"/>
              </a:ext>
            </a:extLst>
          </p:cNvPr>
          <p:cNvSpPr txBox="1"/>
          <p:nvPr/>
        </p:nvSpPr>
        <p:spPr>
          <a:xfrm>
            <a:off x="5930590" y="516278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ABCC49-741B-4F04-8DE2-5918C238AF38}"/>
              </a:ext>
            </a:extLst>
          </p:cNvPr>
          <p:cNvSpPr txBox="1"/>
          <p:nvPr/>
        </p:nvSpPr>
        <p:spPr>
          <a:xfrm>
            <a:off x="6712352" y="52479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EF453A-7B2D-4908-A6DC-C70924160CBD}"/>
              </a:ext>
            </a:extLst>
          </p:cNvPr>
          <p:cNvSpPr txBox="1"/>
          <p:nvPr/>
        </p:nvSpPr>
        <p:spPr>
          <a:xfrm>
            <a:off x="6526496" y="600319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28249F-4ACA-4747-B56D-3E9BE08C2CBD}"/>
              </a:ext>
            </a:extLst>
          </p:cNvPr>
          <p:cNvSpPr txBox="1"/>
          <p:nvPr/>
        </p:nvSpPr>
        <p:spPr>
          <a:xfrm>
            <a:off x="7979546" y="45729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8FF735-8094-4466-ADB9-89AEE43B2FD3}"/>
              </a:ext>
            </a:extLst>
          </p:cNvPr>
          <p:cNvSpPr txBox="1"/>
          <p:nvPr/>
        </p:nvSpPr>
        <p:spPr>
          <a:xfrm>
            <a:off x="7454732" y="517828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30B483-1F91-4C58-B342-C9EEB08BBA76}"/>
              </a:ext>
            </a:extLst>
          </p:cNvPr>
          <p:cNvSpPr/>
          <p:nvPr/>
        </p:nvSpPr>
        <p:spPr>
          <a:xfrm>
            <a:off x="8366700" y="506883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117E06-B076-4261-BD2A-18E014F9E367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7815585" y="550101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EBD0D7-E4F4-46AA-BFE1-D4156D10AC49}"/>
              </a:ext>
            </a:extLst>
          </p:cNvPr>
          <p:cNvSpPr txBox="1"/>
          <p:nvPr/>
        </p:nvSpPr>
        <p:spPr>
          <a:xfrm>
            <a:off x="6321508" y="43518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3EF14D-20E5-49D2-85D2-4EE4C86F22ED}"/>
              </a:ext>
            </a:extLst>
          </p:cNvPr>
          <p:cNvSpPr txBox="1"/>
          <p:nvPr/>
        </p:nvSpPr>
        <p:spPr>
          <a:xfrm>
            <a:off x="8007266" y="57846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5187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Min-cut Max-Flow Theorem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8202BD-0A51-48DE-B01B-2C8670BF04D0}"/>
              </a:ext>
            </a:extLst>
          </p:cNvPr>
          <p:cNvSpPr/>
          <p:nvPr/>
        </p:nvSpPr>
        <p:spPr>
          <a:xfrm>
            <a:off x="5726527" y="57857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75546-1E60-40F5-95EA-DA8390F07997}"/>
              </a:ext>
            </a:extLst>
          </p:cNvPr>
          <p:cNvSpPr txBox="1"/>
          <p:nvPr/>
        </p:nvSpPr>
        <p:spPr>
          <a:xfrm>
            <a:off x="5808109" y="58597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CA2D0F-02D6-4989-A69C-AC80C769D1FD}"/>
              </a:ext>
            </a:extLst>
          </p:cNvPr>
          <p:cNvSpPr/>
          <p:nvPr/>
        </p:nvSpPr>
        <p:spPr>
          <a:xfrm>
            <a:off x="5726527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146DF-D994-43CD-80D5-2160EDE4D4B8}"/>
              </a:ext>
            </a:extLst>
          </p:cNvPr>
          <p:cNvSpPr txBox="1"/>
          <p:nvPr/>
        </p:nvSpPr>
        <p:spPr>
          <a:xfrm>
            <a:off x="5818096" y="4520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821529-DBDB-49D5-83FB-294E1840B3A1}"/>
              </a:ext>
            </a:extLst>
          </p:cNvPr>
          <p:cNvSpPr/>
          <p:nvPr/>
        </p:nvSpPr>
        <p:spPr>
          <a:xfrm>
            <a:off x="7299650" y="58180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06A502-F003-40A3-B059-AB3F2BB4A1A7}"/>
              </a:ext>
            </a:extLst>
          </p:cNvPr>
          <p:cNvSpPr txBox="1"/>
          <p:nvPr/>
        </p:nvSpPr>
        <p:spPr>
          <a:xfrm>
            <a:off x="7398078" y="586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8FBB87-2389-4DB0-9BFF-00A303F41749}"/>
              </a:ext>
            </a:extLst>
          </p:cNvPr>
          <p:cNvSpPr/>
          <p:nvPr/>
        </p:nvSpPr>
        <p:spPr>
          <a:xfrm>
            <a:off x="7223450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2C4D2C-636D-4711-B6D7-906C4D6012B0}"/>
              </a:ext>
            </a:extLst>
          </p:cNvPr>
          <p:cNvSpPr txBox="1"/>
          <p:nvPr/>
        </p:nvSpPr>
        <p:spPr>
          <a:xfrm>
            <a:off x="7289496" y="4520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A6E3D8-D4FC-4A90-BE36-4CBCC2D6EA21}"/>
              </a:ext>
            </a:extLst>
          </p:cNvPr>
          <p:cNvSpPr/>
          <p:nvPr/>
        </p:nvSpPr>
        <p:spPr>
          <a:xfrm>
            <a:off x="4708850" y="51007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7BDA0-D293-4EC5-B97B-81CDAE7A22D7}"/>
              </a:ext>
            </a:extLst>
          </p:cNvPr>
          <p:cNvSpPr txBox="1"/>
          <p:nvPr/>
        </p:nvSpPr>
        <p:spPr>
          <a:xfrm>
            <a:off x="4802294" y="5169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9E50AD-80EF-4F31-93A3-61602A7ABF03}"/>
              </a:ext>
            </a:extLst>
          </p:cNvPr>
          <p:cNvCxnSpPr>
            <a:cxnSpLocks/>
            <a:stCxn id="13" idx="7"/>
            <a:endCxn id="7" idx="2"/>
          </p:cNvCxnSpPr>
          <p:nvPr/>
        </p:nvCxnSpPr>
        <p:spPr>
          <a:xfrm flipV="1">
            <a:off x="5141024" y="469958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AD8CB6-EEC4-4C66-8697-C6C8F355662C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5141024" y="553290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2EA3BB-1D61-4CA8-ADAA-618D982BF4DA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800676" y="48786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005650-DEA3-4525-A8F0-23042096858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6232850" y="469958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051A3B-033C-4F4B-B6A6-143B58E5FD49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729773" y="469958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20765F-7BBF-4E3B-AEA8-17607A19363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7476612" y="495275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857B3B-5F04-47AC-9A09-613036F12C1B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6158701" y="487860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9E2A88-EEA2-422B-80CF-D9D7A38A5C8B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5979689" y="495275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E066AE-6BF0-4910-A81A-FEBF603767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232850" y="603886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E21D35-E6A5-49C0-AAC7-309C6171BB28}"/>
              </a:ext>
            </a:extLst>
          </p:cNvPr>
          <p:cNvSpPr txBox="1"/>
          <p:nvPr/>
        </p:nvSpPr>
        <p:spPr>
          <a:xfrm>
            <a:off x="4851809" y="459129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873A72-2F8D-4BCC-8B85-4D829EB0F5D9}"/>
              </a:ext>
            </a:extLst>
          </p:cNvPr>
          <p:cNvSpPr txBox="1"/>
          <p:nvPr/>
        </p:nvSpPr>
        <p:spPr>
          <a:xfrm>
            <a:off x="4937450" y="56867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AC4E2D-A7A1-4CE4-B5A0-D1E5226FF991}"/>
              </a:ext>
            </a:extLst>
          </p:cNvPr>
          <p:cNvSpPr txBox="1"/>
          <p:nvPr/>
        </p:nvSpPr>
        <p:spPr>
          <a:xfrm>
            <a:off x="5410704" y="52250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0AA9C7-F1E1-49B8-A8C2-4DA398266D9F}"/>
              </a:ext>
            </a:extLst>
          </p:cNvPr>
          <p:cNvSpPr txBox="1"/>
          <p:nvPr/>
        </p:nvSpPr>
        <p:spPr>
          <a:xfrm>
            <a:off x="5930590" y="516278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ABCC49-741B-4F04-8DE2-5918C238AF38}"/>
              </a:ext>
            </a:extLst>
          </p:cNvPr>
          <p:cNvSpPr txBox="1"/>
          <p:nvPr/>
        </p:nvSpPr>
        <p:spPr>
          <a:xfrm>
            <a:off x="6712352" y="52479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EF453A-7B2D-4908-A6DC-C70924160CBD}"/>
              </a:ext>
            </a:extLst>
          </p:cNvPr>
          <p:cNvSpPr txBox="1"/>
          <p:nvPr/>
        </p:nvSpPr>
        <p:spPr>
          <a:xfrm>
            <a:off x="6526496" y="600319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28249F-4ACA-4747-B56D-3E9BE08C2CBD}"/>
              </a:ext>
            </a:extLst>
          </p:cNvPr>
          <p:cNvSpPr txBox="1"/>
          <p:nvPr/>
        </p:nvSpPr>
        <p:spPr>
          <a:xfrm>
            <a:off x="7979546" y="45729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8FF735-8094-4466-ADB9-89AEE43B2FD3}"/>
              </a:ext>
            </a:extLst>
          </p:cNvPr>
          <p:cNvSpPr txBox="1"/>
          <p:nvPr/>
        </p:nvSpPr>
        <p:spPr>
          <a:xfrm>
            <a:off x="7454732" y="517828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30B483-1F91-4C58-B342-C9EEB08BBA76}"/>
              </a:ext>
            </a:extLst>
          </p:cNvPr>
          <p:cNvSpPr/>
          <p:nvPr/>
        </p:nvSpPr>
        <p:spPr>
          <a:xfrm>
            <a:off x="8366700" y="506883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117E06-B076-4261-BD2A-18E014F9E367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7815585" y="550101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EBD0D7-E4F4-46AA-BFE1-D4156D10AC49}"/>
              </a:ext>
            </a:extLst>
          </p:cNvPr>
          <p:cNvSpPr txBox="1"/>
          <p:nvPr/>
        </p:nvSpPr>
        <p:spPr>
          <a:xfrm>
            <a:off x="6321508" y="43518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3EF14D-20E5-49D2-85D2-4EE4C86F22ED}"/>
              </a:ext>
            </a:extLst>
          </p:cNvPr>
          <p:cNvSpPr txBox="1"/>
          <p:nvPr/>
        </p:nvSpPr>
        <p:spPr>
          <a:xfrm>
            <a:off x="8007266" y="57846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5AC535CB-CEAF-445D-B560-F60A7032E6C2}"/>
              </a:ext>
            </a:extLst>
          </p:cNvPr>
          <p:cNvSpPr txBox="1">
            <a:spLocks/>
          </p:cNvSpPr>
          <p:nvPr/>
        </p:nvSpPr>
        <p:spPr>
          <a:xfrm>
            <a:off x="297426" y="1143000"/>
            <a:ext cx="8671560" cy="364380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Min-cut of a flow network is the cut with the minimum capacity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Flow of a cut </a:t>
            </a:r>
            <a:r>
              <a:rPr lang="en-AU" sz="2000" dirty="0">
                <a:solidFill>
                  <a:srgbClr val="000000"/>
                </a:solidFill>
                <a:latin typeface="CMSS10"/>
                <a:cs typeface="Arial" panose="020B0604020202020204" pitchFamily="34" charset="0"/>
              </a:rPr>
              <a:t>≤ capacity of the cut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  <a:cs typeface="Arial" panose="020B0604020202020204" pitchFamily="34" charset="0"/>
              </a:rPr>
              <a:t>Flow of </a:t>
            </a:r>
            <a:r>
              <a:rPr lang="en-AU" sz="2000" b="1" u="sng" dirty="0">
                <a:latin typeface="CMSS10"/>
                <a:cs typeface="Arial" panose="020B0604020202020204" pitchFamily="34" charset="0"/>
              </a:rPr>
              <a:t>every</a:t>
            </a:r>
            <a:r>
              <a:rPr lang="en-AU" sz="2000" dirty="0">
                <a:solidFill>
                  <a:srgbClr val="000000"/>
                </a:solidFill>
                <a:latin typeface="CMSS10"/>
                <a:cs typeface="Arial" panose="020B0604020202020204" pitchFamily="34" charset="0"/>
              </a:rPr>
              <a:t> cut = Flow of the network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Therefore, flow of the network  </a:t>
            </a:r>
            <a:r>
              <a:rPr lang="en-AU" sz="2000" dirty="0">
                <a:solidFill>
                  <a:srgbClr val="000000"/>
                </a:solidFill>
                <a:latin typeface="CMSS10"/>
                <a:cs typeface="Arial" panose="020B0604020202020204" pitchFamily="34" charset="0"/>
              </a:rPr>
              <a:t>≤ capacity of every cut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  <a:cs typeface="Arial" panose="020B0604020202020204" pitchFamily="34" charset="0"/>
              </a:rPr>
              <a:t>What if we can find a cut such that the flow of the network = capacity of the cut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This would mean flow of the network is the maximum possible (we have found maximum possible flow)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The cut is the min-cut of the flow network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Min-cut Max-Flow Theorem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Maximum possible flow of a network = capacity of the min-cut</a:t>
            </a:r>
          </a:p>
        </p:txBody>
      </p:sp>
    </p:spTree>
    <p:extLst>
      <p:ext uri="{BB962C8B-B14F-4D97-AF65-F5344CB8AC3E}">
        <p14:creationId xmlns:p14="http://schemas.microsoft.com/office/powerpoint/2010/main" val="26187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Min-cut Max-Flow Theorem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8202BD-0A51-48DE-B01B-2C8670BF04D0}"/>
              </a:ext>
            </a:extLst>
          </p:cNvPr>
          <p:cNvSpPr/>
          <p:nvPr/>
        </p:nvSpPr>
        <p:spPr>
          <a:xfrm>
            <a:off x="5726527" y="57857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75546-1E60-40F5-95EA-DA8390F07997}"/>
              </a:ext>
            </a:extLst>
          </p:cNvPr>
          <p:cNvSpPr txBox="1"/>
          <p:nvPr/>
        </p:nvSpPr>
        <p:spPr>
          <a:xfrm>
            <a:off x="5808109" y="58597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CA2D0F-02D6-4989-A69C-AC80C769D1FD}"/>
              </a:ext>
            </a:extLst>
          </p:cNvPr>
          <p:cNvSpPr/>
          <p:nvPr/>
        </p:nvSpPr>
        <p:spPr>
          <a:xfrm>
            <a:off x="5726527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146DF-D994-43CD-80D5-2160EDE4D4B8}"/>
              </a:ext>
            </a:extLst>
          </p:cNvPr>
          <p:cNvSpPr txBox="1"/>
          <p:nvPr/>
        </p:nvSpPr>
        <p:spPr>
          <a:xfrm>
            <a:off x="5818096" y="4520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821529-DBDB-49D5-83FB-294E1840B3A1}"/>
              </a:ext>
            </a:extLst>
          </p:cNvPr>
          <p:cNvSpPr/>
          <p:nvPr/>
        </p:nvSpPr>
        <p:spPr>
          <a:xfrm>
            <a:off x="7299650" y="58180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06A502-F003-40A3-B059-AB3F2BB4A1A7}"/>
              </a:ext>
            </a:extLst>
          </p:cNvPr>
          <p:cNvSpPr txBox="1"/>
          <p:nvPr/>
        </p:nvSpPr>
        <p:spPr>
          <a:xfrm>
            <a:off x="7398078" y="586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8FBB87-2389-4DB0-9BFF-00A303F41749}"/>
              </a:ext>
            </a:extLst>
          </p:cNvPr>
          <p:cNvSpPr/>
          <p:nvPr/>
        </p:nvSpPr>
        <p:spPr>
          <a:xfrm>
            <a:off x="7223450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2C4D2C-636D-4711-B6D7-906C4D6012B0}"/>
              </a:ext>
            </a:extLst>
          </p:cNvPr>
          <p:cNvSpPr txBox="1"/>
          <p:nvPr/>
        </p:nvSpPr>
        <p:spPr>
          <a:xfrm>
            <a:off x="7289496" y="4520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A6E3D8-D4FC-4A90-BE36-4CBCC2D6EA21}"/>
              </a:ext>
            </a:extLst>
          </p:cNvPr>
          <p:cNvSpPr/>
          <p:nvPr/>
        </p:nvSpPr>
        <p:spPr>
          <a:xfrm>
            <a:off x="4708850" y="51007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7BDA0-D293-4EC5-B97B-81CDAE7A22D7}"/>
              </a:ext>
            </a:extLst>
          </p:cNvPr>
          <p:cNvSpPr txBox="1"/>
          <p:nvPr/>
        </p:nvSpPr>
        <p:spPr>
          <a:xfrm>
            <a:off x="4802294" y="5169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9E50AD-80EF-4F31-93A3-61602A7ABF03}"/>
              </a:ext>
            </a:extLst>
          </p:cNvPr>
          <p:cNvCxnSpPr>
            <a:cxnSpLocks/>
            <a:stCxn id="13" idx="7"/>
            <a:endCxn id="7" idx="2"/>
          </p:cNvCxnSpPr>
          <p:nvPr/>
        </p:nvCxnSpPr>
        <p:spPr>
          <a:xfrm flipV="1">
            <a:off x="5141024" y="469958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AD8CB6-EEC4-4C66-8697-C6C8F355662C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5141024" y="553290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2EA3BB-1D61-4CA8-ADAA-618D982BF4DA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800676" y="48786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005650-DEA3-4525-A8F0-23042096858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6232850" y="469958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051A3B-033C-4F4B-B6A6-143B58E5FD49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729773" y="469958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20765F-7BBF-4E3B-AEA8-17607A19363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7476612" y="495275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857B3B-5F04-47AC-9A09-613036F12C1B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6158701" y="487860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9E2A88-EEA2-422B-80CF-D9D7A38A5C8B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5979689" y="495275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E066AE-6BF0-4910-A81A-FEBF603767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232850" y="603886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E21D35-E6A5-49C0-AAC7-309C6171BB28}"/>
              </a:ext>
            </a:extLst>
          </p:cNvPr>
          <p:cNvSpPr txBox="1"/>
          <p:nvPr/>
        </p:nvSpPr>
        <p:spPr>
          <a:xfrm>
            <a:off x="4851809" y="459129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873A72-2F8D-4BCC-8B85-4D829EB0F5D9}"/>
              </a:ext>
            </a:extLst>
          </p:cNvPr>
          <p:cNvSpPr txBox="1"/>
          <p:nvPr/>
        </p:nvSpPr>
        <p:spPr>
          <a:xfrm>
            <a:off x="4937450" y="56867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AC4E2D-A7A1-4CE4-B5A0-D1E5226FF991}"/>
              </a:ext>
            </a:extLst>
          </p:cNvPr>
          <p:cNvSpPr txBox="1"/>
          <p:nvPr/>
        </p:nvSpPr>
        <p:spPr>
          <a:xfrm>
            <a:off x="5410704" y="52250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0AA9C7-F1E1-49B8-A8C2-4DA398266D9F}"/>
              </a:ext>
            </a:extLst>
          </p:cNvPr>
          <p:cNvSpPr txBox="1"/>
          <p:nvPr/>
        </p:nvSpPr>
        <p:spPr>
          <a:xfrm>
            <a:off x="5930590" y="516278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ABCC49-741B-4F04-8DE2-5918C238AF38}"/>
              </a:ext>
            </a:extLst>
          </p:cNvPr>
          <p:cNvSpPr txBox="1"/>
          <p:nvPr/>
        </p:nvSpPr>
        <p:spPr>
          <a:xfrm>
            <a:off x="6712352" y="52479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EF453A-7B2D-4908-A6DC-C70924160CBD}"/>
              </a:ext>
            </a:extLst>
          </p:cNvPr>
          <p:cNvSpPr txBox="1"/>
          <p:nvPr/>
        </p:nvSpPr>
        <p:spPr>
          <a:xfrm>
            <a:off x="6526496" y="600319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28249F-4ACA-4747-B56D-3E9BE08C2CBD}"/>
              </a:ext>
            </a:extLst>
          </p:cNvPr>
          <p:cNvSpPr txBox="1"/>
          <p:nvPr/>
        </p:nvSpPr>
        <p:spPr>
          <a:xfrm>
            <a:off x="7979546" y="45729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8FF735-8094-4466-ADB9-89AEE43B2FD3}"/>
              </a:ext>
            </a:extLst>
          </p:cNvPr>
          <p:cNvSpPr txBox="1"/>
          <p:nvPr/>
        </p:nvSpPr>
        <p:spPr>
          <a:xfrm>
            <a:off x="7454732" y="517828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30B483-1F91-4C58-B342-C9EEB08BBA76}"/>
              </a:ext>
            </a:extLst>
          </p:cNvPr>
          <p:cNvSpPr/>
          <p:nvPr/>
        </p:nvSpPr>
        <p:spPr>
          <a:xfrm>
            <a:off x="8366700" y="506883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117E06-B076-4261-BD2A-18E014F9E367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7815585" y="550101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EBD0D7-E4F4-46AA-BFE1-D4156D10AC49}"/>
              </a:ext>
            </a:extLst>
          </p:cNvPr>
          <p:cNvSpPr txBox="1"/>
          <p:nvPr/>
        </p:nvSpPr>
        <p:spPr>
          <a:xfrm>
            <a:off x="6321508" y="43518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3EF14D-20E5-49D2-85D2-4EE4C86F22ED}"/>
              </a:ext>
            </a:extLst>
          </p:cNvPr>
          <p:cNvSpPr txBox="1"/>
          <p:nvPr/>
        </p:nvSpPr>
        <p:spPr>
          <a:xfrm>
            <a:off x="8007266" y="57846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5AC535CB-CEAF-445D-B560-F60A7032E6C2}"/>
              </a:ext>
            </a:extLst>
          </p:cNvPr>
          <p:cNvSpPr txBox="1">
            <a:spLocks/>
          </p:cNvSpPr>
          <p:nvPr/>
        </p:nvSpPr>
        <p:spPr>
          <a:xfrm>
            <a:off x="297426" y="1143000"/>
            <a:ext cx="8671560" cy="36438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Capacity of a cut (S,T) is the total capacity of its </a:t>
            </a:r>
            <a:r>
              <a:rPr lang="en-AU" sz="2000" b="1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outgoing</a:t>
            </a:r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edges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Flow of a cut (S,T) = 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Total flow of its </a:t>
            </a:r>
            <a:r>
              <a:rPr lang="en-AU" sz="1500" b="1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outgoing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edges – total flow of its </a:t>
            </a:r>
            <a:r>
              <a:rPr lang="en-AU" sz="15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incoming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edges</a:t>
            </a: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Is it true that flow of a cut = capacity of the cut when: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AU" sz="1500" dirty="0">
                <a:solidFill>
                  <a:srgbClr val="000000"/>
                </a:solidFill>
                <a:latin typeface="CMSS10"/>
              </a:rPr>
              <a:t>Flow on </a:t>
            </a:r>
            <a:r>
              <a:rPr lang="en-AU" sz="1500" b="1" dirty="0">
                <a:solidFill>
                  <a:srgbClr val="000000"/>
                </a:solidFill>
                <a:latin typeface="CMSS10"/>
              </a:rPr>
              <a:t>each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 outgoing edge of the cut is equal to the capacity of the edge; AND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AU" sz="1500" dirty="0">
                <a:solidFill>
                  <a:srgbClr val="000000"/>
                </a:solidFill>
                <a:latin typeface="CMSS10"/>
              </a:rPr>
              <a:t>Flow on </a:t>
            </a:r>
            <a:r>
              <a:rPr lang="en-AU" sz="1500" b="1" dirty="0">
                <a:solidFill>
                  <a:srgbClr val="000000"/>
                </a:solidFill>
                <a:latin typeface="CMSS10"/>
              </a:rPr>
              <a:t>each 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incoming edge of the cut is zero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We show that when the algorithm terminates, there exists a cut for which both of the above two conditions hold which imply that the flow of the cut is equal to its capacity.</a:t>
            </a:r>
            <a:endParaRPr lang="en-AU" sz="5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This guarantees that the flow is maximum</a:t>
            </a:r>
          </a:p>
        </p:txBody>
      </p:sp>
    </p:spTree>
    <p:extLst>
      <p:ext uri="{BB962C8B-B14F-4D97-AF65-F5344CB8AC3E}">
        <p14:creationId xmlns:p14="http://schemas.microsoft.com/office/powerpoint/2010/main" val="81883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Proof </a:t>
            </a:r>
            <a:r>
              <a:rPr lang="en-AU"/>
              <a:t>of correctness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671560" cy="2393548"/>
          </a:xfrm>
        </p:spPr>
        <p:txBody>
          <a:bodyPr>
            <a:normAutofit fontScale="62500" lnSpcReduction="20000"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Suppose the algorithm has terminated (there does not exist any augmenting path in the residual network).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We define a cut (S,T) such that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 S contains every vertex v that is reachable from s in the residual network.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T contains every other vertex. Note t cannot be in S because it is not reachable from S (no augmenting path)</a:t>
            </a:r>
          </a:p>
          <a:p>
            <a:r>
              <a:rPr lang="en-AU" sz="2500" dirty="0">
                <a:solidFill>
                  <a:srgbClr val="000000"/>
                </a:solidFill>
                <a:latin typeface="CMSS10"/>
              </a:rPr>
              <a:t>Flow of this cut = Capacity of this cut because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For each outgoing edge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a</a:t>
            </a:r>
            <a:r>
              <a:rPr lang="en-AU" sz="20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c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 its flow is equal to the capacity of the edge</a:t>
            </a:r>
          </a:p>
          <a:p>
            <a:pPr lvl="2"/>
            <a:r>
              <a:rPr lang="en-AU" sz="1800" dirty="0">
                <a:solidFill>
                  <a:srgbClr val="000000"/>
                </a:solidFill>
                <a:latin typeface="CMSS10"/>
              </a:rPr>
              <a:t>Otherwise, we would have an edge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a</a:t>
            </a:r>
            <a:r>
              <a:rPr lang="en-AU" sz="18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c</a:t>
            </a:r>
            <a:r>
              <a:rPr lang="en-AU" sz="18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in the residual network which would mean c is reachable from s but we know this is not the case as c is not in S.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For each incoming edge c  b, its flow is zero.</a:t>
            </a:r>
          </a:p>
          <a:p>
            <a:pPr lvl="2"/>
            <a:r>
              <a:rPr lang="en-AU" sz="1800" dirty="0">
                <a:solidFill>
                  <a:srgbClr val="000000"/>
                </a:solidFill>
                <a:latin typeface="CMSS10"/>
              </a:rPr>
              <a:t>Otherwise, there would be an edge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b</a:t>
            </a:r>
            <a:r>
              <a:rPr lang="en-AU" sz="18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c</a:t>
            </a:r>
            <a:r>
              <a:rPr lang="en-AU" sz="18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in the residual network implying c is reachable from s but we know this is not the case as c is not in S.</a:t>
            </a:r>
          </a:p>
          <a:p>
            <a:r>
              <a:rPr lang="en-AU" sz="2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Therefore, the flow is maximum when the algorithm terminates</a:t>
            </a:r>
            <a:endParaRPr lang="en-AU" sz="25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634829" y="39508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609600" y="5105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931671" y="4517300"/>
            <a:ext cx="4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1596283" y="4562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2430294" y="466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3678993" y="40020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3192365" y="4597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A799BDC-BEFE-49B5-A48C-2664225A6B9F}"/>
              </a:ext>
            </a:extLst>
          </p:cNvPr>
          <p:cNvSpPr/>
          <p:nvPr/>
        </p:nvSpPr>
        <p:spPr>
          <a:xfrm>
            <a:off x="5761406" y="523298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A785C7E-C43D-4020-AAE3-677DBAEC1303}"/>
              </a:ext>
            </a:extLst>
          </p:cNvPr>
          <p:cNvSpPr txBox="1"/>
          <p:nvPr/>
        </p:nvSpPr>
        <p:spPr>
          <a:xfrm>
            <a:off x="5842988" y="5306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A2AB3EE-F36C-40BB-94FD-7DDE2F9464CA}"/>
              </a:ext>
            </a:extLst>
          </p:cNvPr>
          <p:cNvSpPr/>
          <p:nvPr/>
        </p:nvSpPr>
        <p:spPr>
          <a:xfrm>
            <a:off x="5761406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789AE76-DF1A-4176-A678-D285AC21157A}"/>
              </a:ext>
            </a:extLst>
          </p:cNvPr>
          <p:cNvSpPr txBox="1"/>
          <p:nvPr/>
        </p:nvSpPr>
        <p:spPr>
          <a:xfrm>
            <a:off x="5852975" y="3967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89A8744-0118-450F-B1E0-120BCE96B53B}"/>
              </a:ext>
            </a:extLst>
          </p:cNvPr>
          <p:cNvSpPr/>
          <p:nvPr/>
        </p:nvSpPr>
        <p:spPr>
          <a:xfrm>
            <a:off x="7334529" y="52653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2E844EF-CA22-4FE4-863E-7DC52B3C5AEF}"/>
              </a:ext>
            </a:extLst>
          </p:cNvPr>
          <p:cNvSpPr txBox="1"/>
          <p:nvPr/>
        </p:nvSpPr>
        <p:spPr>
          <a:xfrm>
            <a:off x="7432957" y="5316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C1EF6FF6-EE08-4253-BD0C-C966E836A6BA}"/>
              </a:ext>
            </a:extLst>
          </p:cNvPr>
          <p:cNvSpPr/>
          <p:nvPr/>
        </p:nvSpPr>
        <p:spPr>
          <a:xfrm>
            <a:off x="7258329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23B7985-32C9-4B66-8CE8-08362C5A69EC}"/>
              </a:ext>
            </a:extLst>
          </p:cNvPr>
          <p:cNvSpPr txBox="1"/>
          <p:nvPr/>
        </p:nvSpPr>
        <p:spPr>
          <a:xfrm>
            <a:off x="7324375" y="3967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1DC0FA3-541F-43F2-BBCE-AEB5BC7A38BC}"/>
              </a:ext>
            </a:extLst>
          </p:cNvPr>
          <p:cNvSpPr/>
          <p:nvPr/>
        </p:nvSpPr>
        <p:spPr>
          <a:xfrm>
            <a:off x="4743729" y="454802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B90CF19-0245-4E58-A370-FFB390CDE8C9}"/>
              </a:ext>
            </a:extLst>
          </p:cNvPr>
          <p:cNvSpPr txBox="1"/>
          <p:nvPr/>
        </p:nvSpPr>
        <p:spPr>
          <a:xfrm>
            <a:off x="4837173" y="4616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3EB10E4-1BFB-44AB-975E-2640AE630540}"/>
              </a:ext>
            </a:extLst>
          </p:cNvPr>
          <p:cNvCxnSpPr>
            <a:cxnSpLocks/>
          </p:cNvCxnSpPr>
          <p:nvPr/>
        </p:nvCxnSpPr>
        <p:spPr>
          <a:xfrm>
            <a:off x="5126525" y="4933116"/>
            <a:ext cx="634881" cy="477084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F9670D6-8D50-489F-A87C-5069F4CFD14A}"/>
              </a:ext>
            </a:extLst>
          </p:cNvPr>
          <p:cNvCxnSpPr>
            <a:stCxn id="150" idx="3"/>
            <a:endCxn id="148" idx="1"/>
          </p:cNvCxnSpPr>
          <p:nvPr/>
        </p:nvCxnSpPr>
        <p:spPr>
          <a:xfrm>
            <a:off x="5835555" y="4325887"/>
            <a:ext cx="0" cy="981248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1E55308-CAB7-452B-849C-F821A9BD9D14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764652" y="4146875"/>
            <a:ext cx="779047" cy="403841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69A44CB-0B14-4AC9-98CC-B0F7107D4FF6}"/>
              </a:ext>
            </a:extLst>
          </p:cNvPr>
          <p:cNvCxnSpPr>
            <a:cxnSpLocks/>
          </p:cNvCxnSpPr>
          <p:nvPr/>
        </p:nvCxnSpPr>
        <p:spPr>
          <a:xfrm flipH="1">
            <a:off x="6191869" y="4364211"/>
            <a:ext cx="1111978" cy="904337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4EF4F99-FA65-4ECC-9158-854F969BB725}"/>
              </a:ext>
            </a:extLst>
          </p:cNvPr>
          <p:cNvCxnSpPr>
            <a:cxnSpLocks/>
            <a:stCxn id="148" idx="0"/>
            <a:endCxn id="150" idx="4"/>
          </p:cNvCxnSpPr>
          <p:nvPr/>
        </p:nvCxnSpPr>
        <p:spPr>
          <a:xfrm flipV="1">
            <a:off x="6014568" y="4400036"/>
            <a:ext cx="0" cy="83295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3D146FD-2AF3-480E-847F-29A09B62BDE7}"/>
              </a:ext>
            </a:extLst>
          </p:cNvPr>
          <p:cNvCxnSpPr>
            <a:cxnSpLocks/>
            <a:stCxn id="148" idx="6"/>
            <a:endCxn id="152" idx="2"/>
          </p:cNvCxnSpPr>
          <p:nvPr/>
        </p:nvCxnSpPr>
        <p:spPr>
          <a:xfrm>
            <a:off x="6267729" y="5486148"/>
            <a:ext cx="1066800" cy="32327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7780C7CC-24A4-415E-8CAE-46A5CD06995A}"/>
              </a:ext>
            </a:extLst>
          </p:cNvPr>
          <p:cNvSpPr txBox="1"/>
          <p:nvPr/>
        </p:nvSpPr>
        <p:spPr>
          <a:xfrm>
            <a:off x="5315150" y="48624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D391A5-203B-4431-A8E7-745575FCE620}"/>
              </a:ext>
            </a:extLst>
          </p:cNvPr>
          <p:cNvSpPr txBox="1"/>
          <p:nvPr/>
        </p:nvSpPr>
        <p:spPr>
          <a:xfrm>
            <a:off x="5574660" y="4603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3161D44-4D75-4FCC-9AAC-B961063504C9}"/>
              </a:ext>
            </a:extLst>
          </p:cNvPr>
          <p:cNvSpPr txBox="1"/>
          <p:nvPr/>
        </p:nvSpPr>
        <p:spPr>
          <a:xfrm>
            <a:off x="5965469" y="4610069"/>
            <a:ext cx="42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0CD67F8-5734-4C73-AE4E-530953B2A451}"/>
              </a:ext>
            </a:extLst>
          </p:cNvPr>
          <p:cNvSpPr txBox="1"/>
          <p:nvPr/>
        </p:nvSpPr>
        <p:spPr>
          <a:xfrm>
            <a:off x="6443853" y="4548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DC5F432-AFCB-42F9-998B-249FB64FC7C3}"/>
              </a:ext>
            </a:extLst>
          </p:cNvPr>
          <p:cNvSpPr txBox="1"/>
          <p:nvPr/>
        </p:nvSpPr>
        <p:spPr>
          <a:xfrm>
            <a:off x="6592033" y="51834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D5E0AF0-8519-4B97-94EC-EFEFE590BCCE}"/>
              </a:ext>
            </a:extLst>
          </p:cNvPr>
          <p:cNvSpPr txBox="1"/>
          <p:nvPr/>
        </p:nvSpPr>
        <p:spPr>
          <a:xfrm>
            <a:off x="8014425" y="40202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76453A4-B948-4DA3-A7DB-3B3073FBCE27}"/>
              </a:ext>
            </a:extLst>
          </p:cNvPr>
          <p:cNvSpPr txBox="1"/>
          <p:nvPr/>
        </p:nvSpPr>
        <p:spPr>
          <a:xfrm>
            <a:off x="7535694" y="462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4738F-0139-46B2-82FB-61DA3B577165}"/>
              </a:ext>
            </a:extLst>
          </p:cNvPr>
          <p:cNvSpPr/>
          <p:nvPr/>
        </p:nvSpPr>
        <p:spPr>
          <a:xfrm>
            <a:off x="8401579" y="45161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D69EE09-C00F-4EAF-8547-6CB349658389}"/>
              </a:ext>
            </a:extLst>
          </p:cNvPr>
          <p:cNvCxnSpPr>
            <a:cxnSpLocks/>
            <a:stCxn id="175" idx="3"/>
            <a:endCxn id="152" idx="6"/>
          </p:cNvCxnSpPr>
          <p:nvPr/>
        </p:nvCxnSpPr>
        <p:spPr>
          <a:xfrm flipH="1">
            <a:off x="7840852" y="4948297"/>
            <a:ext cx="634876" cy="570178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12D5068D-A5FF-49B9-A351-8E154A2D3B50}"/>
              </a:ext>
            </a:extLst>
          </p:cNvPr>
          <p:cNvSpPr txBox="1"/>
          <p:nvPr/>
        </p:nvSpPr>
        <p:spPr>
          <a:xfrm>
            <a:off x="8099979" y="5192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5961991-F1E6-426E-84EE-95E909B9D6F2}"/>
              </a:ext>
            </a:extLst>
          </p:cNvPr>
          <p:cNvSpPr txBox="1"/>
          <p:nvPr/>
        </p:nvSpPr>
        <p:spPr>
          <a:xfrm>
            <a:off x="1676400" y="37660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1153ADB-46CD-458F-805A-E0CCD0CDFF25}"/>
              </a:ext>
            </a:extLst>
          </p:cNvPr>
          <p:cNvSpPr txBox="1"/>
          <p:nvPr/>
        </p:nvSpPr>
        <p:spPr>
          <a:xfrm>
            <a:off x="2213774" y="46661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0</a:t>
            </a:r>
            <a:r>
              <a:rPr lang="en-AU" dirty="0"/>
              <a:t>/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33CEB18-D08D-43A9-BCC9-1C616E2873D6}"/>
              </a:ext>
            </a:extLst>
          </p:cNvPr>
          <p:cNvSpPr txBox="1"/>
          <p:nvPr/>
        </p:nvSpPr>
        <p:spPr>
          <a:xfrm>
            <a:off x="1752600" y="5438081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8EEE649-DEFE-4CBD-8905-9175F5D275FC}"/>
              </a:ext>
            </a:extLst>
          </p:cNvPr>
          <p:cNvSpPr txBox="1"/>
          <p:nvPr/>
        </p:nvSpPr>
        <p:spPr>
          <a:xfrm>
            <a:off x="3346942" y="52020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44DBFF-D8CA-4758-973D-85661E712363}"/>
              </a:ext>
            </a:extLst>
          </p:cNvPr>
          <p:cNvCxnSpPr>
            <a:cxnSpLocks/>
          </p:cNvCxnSpPr>
          <p:nvPr/>
        </p:nvCxnSpPr>
        <p:spPr>
          <a:xfrm flipH="1">
            <a:off x="5182027" y="4186707"/>
            <a:ext cx="585503" cy="475295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95FBDF7-324B-4670-94AD-5898A0BA6B5C}"/>
              </a:ext>
            </a:extLst>
          </p:cNvPr>
          <p:cNvSpPr txBox="1"/>
          <p:nvPr/>
        </p:nvSpPr>
        <p:spPr>
          <a:xfrm>
            <a:off x="5192992" y="40880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22B32DA-E84C-493F-89BA-645830798531}"/>
              </a:ext>
            </a:extLst>
          </p:cNvPr>
          <p:cNvCxnSpPr>
            <a:cxnSpLocks/>
          </p:cNvCxnSpPr>
          <p:nvPr/>
        </p:nvCxnSpPr>
        <p:spPr>
          <a:xfrm flipH="1">
            <a:off x="6213737" y="4213223"/>
            <a:ext cx="1044591" cy="23754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945B80C-707E-4F26-BFDE-CB9ED5C5AFD2}"/>
              </a:ext>
            </a:extLst>
          </p:cNvPr>
          <p:cNvSpPr txBox="1"/>
          <p:nvPr/>
        </p:nvSpPr>
        <p:spPr>
          <a:xfrm>
            <a:off x="6502660" y="41935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E92C4FA-9F3E-482A-8729-C0D97C97B658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6250798" y="5664415"/>
            <a:ext cx="1157880" cy="33072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8D1B964-5E30-4237-B0A8-6EA695C46B51}"/>
              </a:ext>
            </a:extLst>
          </p:cNvPr>
          <p:cNvSpPr txBox="1"/>
          <p:nvPr/>
        </p:nvSpPr>
        <p:spPr>
          <a:xfrm>
            <a:off x="6679881" y="5630071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97A7F4D-4A82-4AB0-AB70-0C54B6A0F414}"/>
              </a:ext>
            </a:extLst>
          </p:cNvPr>
          <p:cNvSpPr txBox="1"/>
          <p:nvPr/>
        </p:nvSpPr>
        <p:spPr>
          <a:xfrm>
            <a:off x="6164370" y="5933692"/>
            <a:ext cx="4087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CAC4CF3-3318-4B6F-93C0-58C705FF6D20}"/>
              </a:ext>
            </a:extLst>
          </p:cNvPr>
          <p:cNvSpPr txBox="1"/>
          <p:nvPr/>
        </p:nvSpPr>
        <p:spPr>
          <a:xfrm>
            <a:off x="4071651" y="5947811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23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6DB0ADD-1E16-4EA9-A898-F9BF3A8E1BE1}"/>
              </a:ext>
            </a:extLst>
          </p:cNvPr>
          <p:cNvSpPr txBox="1"/>
          <p:nvPr/>
        </p:nvSpPr>
        <p:spPr>
          <a:xfrm>
            <a:off x="762000" y="45211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3CF366F-9F28-4BC2-AAE0-D9DD6571623D}"/>
              </a:ext>
            </a:extLst>
          </p:cNvPr>
          <p:cNvSpPr txBox="1"/>
          <p:nvPr/>
        </p:nvSpPr>
        <p:spPr>
          <a:xfrm>
            <a:off x="2990940" y="46074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A27412F-5DDC-44B5-819F-1201FC5522F5}"/>
              </a:ext>
            </a:extLst>
          </p:cNvPr>
          <p:cNvSpPr txBox="1"/>
          <p:nvPr/>
        </p:nvSpPr>
        <p:spPr>
          <a:xfrm>
            <a:off x="3352800" y="400208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19</a:t>
            </a:r>
            <a:r>
              <a:rPr lang="en-AU" dirty="0"/>
              <a:t>/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8AF7B94-8F29-433E-9E43-965CCDFC1263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7569260" y="4402874"/>
            <a:ext cx="18431" cy="862439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E4E193D-7C22-44EC-BF8D-D5863D749CFF}"/>
              </a:ext>
            </a:extLst>
          </p:cNvPr>
          <p:cNvCxnSpPr>
            <a:cxnSpLocks/>
            <a:endCxn id="154" idx="5"/>
          </p:cNvCxnSpPr>
          <p:nvPr/>
        </p:nvCxnSpPr>
        <p:spPr>
          <a:xfrm flipH="1" flipV="1">
            <a:off x="7690503" y="4325887"/>
            <a:ext cx="718824" cy="348294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5DBCFAA-0696-4223-87E8-745C29508AD7}"/>
              </a:ext>
            </a:extLst>
          </p:cNvPr>
          <p:cNvSpPr txBox="1"/>
          <p:nvPr/>
        </p:nvSpPr>
        <p:spPr>
          <a:xfrm>
            <a:off x="7862123" y="44728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19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64C0F7-CBCC-4EA6-BC6B-783C338CA534}"/>
              </a:ext>
            </a:extLst>
          </p:cNvPr>
          <p:cNvSpPr txBox="1"/>
          <p:nvPr/>
        </p:nvSpPr>
        <p:spPr>
          <a:xfrm>
            <a:off x="328219" y="3962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16</a:t>
            </a:r>
            <a:r>
              <a:rPr lang="en-AU" dirty="0"/>
              <a:t>/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EDEB7B-E9DB-421D-9621-057D45345095}"/>
              </a:ext>
            </a:extLst>
          </p:cNvPr>
          <p:cNvSpPr txBox="1"/>
          <p:nvPr/>
        </p:nvSpPr>
        <p:spPr>
          <a:xfrm>
            <a:off x="451342" y="51069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A1BB8FA-ED3B-4E79-BA19-06CAAABBF1D6}"/>
              </a:ext>
            </a:extLst>
          </p:cNvPr>
          <p:cNvCxnSpPr>
            <a:cxnSpLocks/>
            <a:endCxn id="156" idx="4"/>
          </p:cNvCxnSpPr>
          <p:nvPr/>
        </p:nvCxnSpPr>
        <p:spPr>
          <a:xfrm flipH="1" flipV="1">
            <a:off x="4996891" y="5054343"/>
            <a:ext cx="656080" cy="488416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356F352-6507-47BE-AB6F-C0C8FB09CE5F}"/>
              </a:ext>
            </a:extLst>
          </p:cNvPr>
          <p:cNvSpPr txBox="1"/>
          <p:nvPr/>
        </p:nvSpPr>
        <p:spPr>
          <a:xfrm>
            <a:off x="5126382" y="52569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2A8FB3D-3B58-4EB7-B308-719914D3972C}"/>
              </a:ext>
            </a:extLst>
          </p:cNvPr>
          <p:cNvSpPr txBox="1"/>
          <p:nvPr/>
        </p:nvSpPr>
        <p:spPr>
          <a:xfrm>
            <a:off x="1424656" y="456240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3</a:t>
            </a:r>
            <a:r>
              <a:rPr lang="en-AU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2721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461375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 dirty="0"/>
              <a:t>Topological sort gives an ordering in which to complete the tasks given constraints</a:t>
            </a:r>
          </a:p>
          <a:p>
            <a:r>
              <a:rPr lang="en-AU" sz="2000" dirty="0"/>
              <a:t>Maximum flow of a network is equal to its min-cut and can be found using Ford-Fulkerson 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/>
              <a:t>Make sure you understand 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the two algorithms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understand why Ford-Fulkerson is correct</a:t>
            </a:r>
          </a:p>
          <a:p>
            <a:r>
              <a:rPr lang="en-AU" sz="2000" dirty="0"/>
              <a:t>Start preparing for the final exam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</a:p>
          <a:p>
            <a:r>
              <a:rPr lang="en-AU" sz="2000" dirty="0"/>
              <a:t>More on network flow and final exam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7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Topological Sort and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6553200" cy="3962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Topological Sort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Maximum Flow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Ford-Fulkerson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Max-flow Min-cut Theorem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72170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Directed Acyclic Graph (DAG)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Topological Sort and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/>
              <a:t>A Directed Acyclic Graph (DAG) is </a:t>
            </a:r>
          </a:p>
          <a:p>
            <a:r>
              <a:rPr lang="en-AU" sz="2000" dirty="0">
                <a:solidFill>
                  <a:srgbClr val="FF0000"/>
                </a:solidFill>
              </a:rPr>
              <a:t>D</a:t>
            </a:r>
            <a:r>
              <a:rPr lang="en-AU" sz="2000" dirty="0"/>
              <a:t>irected</a:t>
            </a:r>
          </a:p>
          <a:p>
            <a:r>
              <a:rPr lang="en-AU" sz="2000" dirty="0" err="1">
                <a:solidFill>
                  <a:srgbClr val="FF0000"/>
                </a:solidFill>
              </a:rPr>
              <a:t>A</a:t>
            </a:r>
            <a:r>
              <a:rPr lang="en-AU" sz="2000" dirty="0" err="1"/>
              <a:t>cylcic</a:t>
            </a:r>
            <a:r>
              <a:rPr lang="en-AU" sz="2000" dirty="0"/>
              <a:t> – has no cycles</a:t>
            </a:r>
          </a:p>
          <a:p>
            <a:r>
              <a:rPr lang="en-AU" sz="2000" dirty="0">
                <a:solidFill>
                  <a:srgbClr val="FF0000"/>
                </a:solidFill>
              </a:rPr>
              <a:t>G</a:t>
            </a:r>
            <a:r>
              <a:rPr lang="en-AU" sz="2000" dirty="0"/>
              <a:t>raph</a:t>
            </a:r>
          </a:p>
          <a:p>
            <a:pPr marL="0" indent="0">
              <a:buNone/>
            </a:pPr>
            <a:r>
              <a:rPr lang="en-AU" sz="2000" dirty="0"/>
              <a:t>Which of the two graphs is a DAG?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4729431" y="3733800"/>
            <a:ext cx="4033569" cy="1877923"/>
            <a:chOff x="4729431" y="3733800"/>
            <a:chExt cx="4033569" cy="1877923"/>
          </a:xfrm>
        </p:grpSpPr>
        <p:sp>
          <p:nvSpPr>
            <p:cNvPr id="31" name="Oval 30"/>
            <p:cNvSpPr/>
            <p:nvPr/>
          </p:nvSpPr>
          <p:spPr>
            <a:xfrm>
              <a:off x="6177231" y="5073073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58813" y="514708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6177231" y="37338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68800" y="380780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8256677" y="51054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338259" y="517940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8207554" y="37338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89136" y="38078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729431" y="438810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21000" y="445660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41" name="Straight Connector 40"/>
            <p:cNvCxnSpPr>
              <a:stCxn id="39" idx="7"/>
              <a:endCxn id="33" idx="2"/>
            </p:cNvCxnSpPr>
            <p:nvPr/>
          </p:nvCxnSpPr>
          <p:spPr>
            <a:xfrm flipV="1">
              <a:off x="5161605" y="3986962"/>
              <a:ext cx="1015626" cy="47529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31" idx="2"/>
            </p:cNvCxnSpPr>
            <p:nvPr/>
          </p:nvCxnSpPr>
          <p:spPr>
            <a:xfrm>
              <a:off x="5159554" y="4825936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3" idx="6"/>
              <a:endCxn id="37" idx="2"/>
            </p:cNvCxnSpPr>
            <p:nvPr/>
          </p:nvCxnSpPr>
          <p:spPr>
            <a:xfrm>
              <a:off x="6683554" y="3986962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5" idx="0"/>
              <a:endCxn id="37" idx="4"/>
            </p:cNvCxnSpPr>
            <p:nvPr/>
          </p:nvCxnSpPr>
          <p:spPr>
            <a:xfrm flipH="1" flipV="1">
              <a:off x="8460716" y="4240123"/>
              <a:ext cx="49123" cy="86527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7" idx="3"/>
              <a:endCxn id="31" idx="7"/>
            </p:cNvCxnSpPr>
            <p:nvPr/>
          </p:nvCxnSpPr>
          <p:spPr>
            <a:xfrm flipH="1">
              <a:off x="6609405" y="4165974"/>
              <a:ext cx="1672298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35" idx="2"/>
            </p:cNvCxnSpPr>
            <p:nvPr/>
          </p:nvCxnSpPr>
          <p:spPr>
            <a:xfrm flipV="1">
              <a:off x="6672750" y="5358562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3" idx="4"/>
              <a:endCxn id="31" idx="0"/>
            </p:cNvCxnSpPr>
            <p:nvPr/>
          </p:nvCxnSpPr>
          <p:spPr>
            <a:xfrm>
              <a:off x="6430393" y="4240123"/>
              <a:ext cx="0" cy="83295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3421" y="3733799"/>
            <a:ext cx="4033569" cy="1877923"/>
            <a:chOff x="353421" y="3733799"/>
            <a:chExt cx="4033569" cy="1877923"/>
          </a:xfrm>
        </p:grpSpPr>
        <p:grpSp>
          <p:nvGrpSpPr>
            <p:cNvPr id="29" name="Group 28"/>
            <p:cNvGrpSpPr/>
            <p:nvPr/>
          </p:nvGrpSpPr>
          <p:grpSpPr>
            <a:xfrm>
              <a:off x="353421" y="3733799"/>
              <a:ext cx="4033569" cy="1877923"/>
              <a:chOff x="2109360" y="3774369"/>
              <a:chExt cx="4033569" cy="187792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557160" y="5113642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38742" y="5187649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C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557160" y="3774369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648729" y="384837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B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636606" y="5145969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718188" y="521997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E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587483" y="3774369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669065" y="3848376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D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109360" y="4428676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200929" y="449717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A</a:t>
                </a:r>
              </a:p>
            </p:txBody>
          </p:sp>
          <p:cxnSp>
            <p:nvCxnSpPr>
              <p:cNvPr id="16" name="Straight Connector 15"/>
              <p:cNvCxnSpPr>
                <a:stCxn id="14" idx="7"/>
                <a:endCxn id="8" idx="2"/>
              </p:cNvCxnSpPr>
              <p:nvPr/>
            </p:nvCxnSpPr>
            <p:spPr>
              <a:xfrm flipV="1">
                <a:off x="2541534" y="4027531"/>
                <a:ext cx="1015626" cy="475294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6" idx="2"/>
              </p:cNvCxnSpPr>
              <p:nvPr/>
            </p:nvCxnSpPr>
            <p:spPr>
              <a:xfrm>
                <a:off x="2539483" y="4866505"/>
                <a:ext cx="1017677" cy="500299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8" idx="6"/>
                <a:endCxn id="12" idx="2"/>
              </p:cNvCxnSpPr>
              <p:nvPr/>
            </p:nvCxnSpPr>
            <p:spPr>
              <a:xfrm>
                <a:off x="4063483" y="4027531"/>
                <a:ext cx="1524000" cy="0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0" idx="7"/>
                <a:endCxn id="12" idx="5"/>
              </p:cNvCxnSpPr>
              <p:nvPr/>
            </p:nvCxnSpPr>
            <p:spPr>
              <a:xfrm flipH="1" flipV="1">
                <a:off x="6019657" y="4206543"/>
                <a:ext cx="49123" cy="1013575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6" idx="6"/>
              </p:cNvCxnSpPr>
              <p:nvPr/>
            </p:nvCxnSpPr>
            <p:spPr>
              <a:xfrm flipV="1">
                <a:off x="4063483" y="4179931"/>
                <a:ext cx="1524000" cy="1186873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endCxn id="10" idx="2"/>
              </p:cNvCxnSpPr>
              <p:nvPr/>
            </p:nvCxnSpPr>
            <p:spPr>
              <a:xfrm flipV="1">
                <a:off x="4052679" y="5399131"/>
                <a:ext cx="1583927" cy="76461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>
              <a:stCxn id="6" idx="0"/>
              <a:endCxn id="8" idx="4"/>
            </p:cNvCxnSpPr>
            <p:nvPr/>
          </p:nvCxnSpPr>
          <p:spPr>
            <a:xfrm flipV="1">
              <a:off x="2054383" y="4240122"/>
              <a:ext cx="0" cy="83295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600200" y="58674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Graph 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07354" y="583513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Graph 2</a:t>
            </a:r>
          </a:p>
        </p:txBody>
      </p:sp>
    </p:spTree>
    <p:extLst>
      <p:ext uri="{BB962C8B-B14F-4D97-AF65-F5344CB8AC3E}">
        <p14:creationId xmlns:p14="http://schemas.microsoft.com/office/powerpoint/2010/main" val="328360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DAG: Examples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Topological Sort and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4572000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sub-tasks of a project and “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must finish before” </a:t>
            </a:r>
          </a:p>
          <a:p>
            <a:pPr lvl="1"/>
            <a:r>
              <a:rPr lang="en-AU" sz="1500" dirty="0">
                <a:solidFill>
                  <a:srgbClr val="800080"/>
                </a:solidFill>
                <a:latin typeface="txbtt"/>
              </a:rPr>
              <a:t> 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B means task A must finish before task A</a:t>
            </a:r>
            <a:endParaRPr lang="en-AU" sz="15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so, DAGs useful in project management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relationships between subjects for your degree  -- 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“is prerequisite for”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A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B means subject A must be completed before enrolling in subject B</a:t>
            </a:r>
            <a:endParaRPr lang="en-AU" sz="15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people genealogy – “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is an ancestor of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”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B means A is an ancestor of B</a:t>
            </a:r>
            <a:endParaRPr lang="en-AU" sz="15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power sets and “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is a subset of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“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B means A is a subset of B</a:t>
            </a:r>
            <a:endParaRPr lang="en-AU" sz="15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228600" y="4446677"/>
            <a:ext cx="4033569" cy="1877923"/>
            <a:chOff x="2109360" y="3774369"/>
            <a:chExt cx="4033569" cy="1877923"/>
          </a:xfrm>
        </p:grpSpPr>
        <p:sp>
          <p:nvSpPr>
            <p:cNvPr id="6" name="Oval 5"/>
            <p:cNvSpPr/>
            <p:nvPr/>
          </p:nvSpPr>
          <p:spPr>
            <a:xfrm>
              <a:off x="3557160" y="5113642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8742" y="518764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557160" y="3774369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48729" y="384837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636606" y="5145969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18188" y="521997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587483" y="3774369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69065" y="38483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109360" y="4428676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00929" y="449717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16" name="Straight Connector 15"/>
            <p:cNvCxnSpPr>
              <a:stCxn id="14" idx="7"/>
              <a:endCxn id="8" idx="2"/>
            </p:cNvCxnSpPr>
            <p:nvPr/>
          </p:nvCxnSpPr>
          <p:spPr>
            <a:xfrm flipV="1">
              <a:off x="2541534" y="4027531"/>
              <a:ext cx="1015626" cy="47529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6" idx="2"/>
            </p:cNvCxnSpPr>
            <p:nvPr/>
          </p:nvCxnSpPr>
          <p:spPr>
            <a:xfrm>
              <a:off x="2539483" y="4866505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6"/>
              <a:endCxn id="12" idx="2"/>
            </p:cNvCxnSpPr>
            <p:nvPr/>
          </p:nvCxnSpPr>
          <p:spPr>
            <a:xfrm>
              <a:off x="4063483" y="4027531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7"/>
              <a:endCxn id="12" idx="5"/>
            </p:cNvCxnSpPr>
            <p:nvPr/>
          </p:nvCxnSpPr>
          <p:spPr>
            <a:xfrm flipH="1" flipV="1">
              <a:off x="6019657" y="4206543"/>
              <a:ext cx="49123" cy="1013575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6"/>
            </p:cNvCxnSpPr>
            <p:nvPr/>
          </p:nvCxnSpPr>
          <p:spPr>
            <a:xfrm flipV="1">
              <a:off x="4063483" y="4179931"/>
              <a:ext cx="1524000" cy="11868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10" idx="2"/>
            </p:cNvCxnSpPr>
            <p:nvPr/>
          </p:nvCxnSpPr>
          <p:spPr>
            <a:xfrm flipV="1">
              <a:off x="4052679" y="5399131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505246"/>
            <a:ext cx="3073485" cy="253386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096000" y="601980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3"/>
              </a:rPr>
              <a:t>Source: </a:t>
            </a:r>
            <a:r>
              <a:rPr lang="en-AU" dirty="0" err="1">
                <a:hlinkClick r:id="rId3"/>
              </a:rPr>
              <a:t>wikipedia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29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Topological Sort of a DAG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Topological Sort and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169" y="1040186"/>
            <a:ext cx="8763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/>
              <a:t>Partial order of vertices in a DAG</a:t>
            </a:r>
          </a:p>
          <a:p>
            <a:r>
              <a:rPr lang="en-AU" sz="2000" dirty="0"/>
              <a:t>A &lt; B if A</a:t>
            </a:r>
            <a:r>
              <a:rPr lang="en-AU" sz="2000" dirty="0">
                <a:sym typeface="Wingdings" panose="05000000000000000000" pitchFamily="2" charset="2"/>
              </a:rPr>
              <a:t>B. </a:t>
            </a:r>
          </a:p>
          <a:p>
            <a:pPr lvl="1"/>
            <a:r>
              <a:rPr lang="en-AU" sz="1500" dirty="0">
                <a:sym typeface="Wingdings" panose="05000000000000000000" pitchFamily="2" charset="2"/>
              </a:rPr>
              <a:t>Note that if A  B and BD, we have A &lt; B and B &lt; D which implies that A &lt; D (i.e., transitivity).</a:t>
            </a:r>
          </a:p>
          <a:p>
            <a:r>
              <a:rPr lang="en-AU" sz="2000" dirty="0">
                <a:sym typeface="Wingdings" panose="05000000000000000000" pitchFamily="2" charset="2"/>
              </a:rPr>
              <a:t>Some vertices may be incomparable (e.g., B and C are incomparable), i.e. A&lt; B and A &lt; C but we do not know whether C &lt; B or B &lt; C.</a:t>
            </a:r>
          </a:p>
          <a:p>
            <a:pPr marL="0" indent="0">
              <a:buNone/>
            </a:pPr>
            <a:endParaRPr lang="en-AU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sz="2000" dirty="0">
                <a:sym typeface="Wingdings" panose="05000000000000000000" pitchFamily="2" charset="2"/>
              </a:rPr>
              <a:t>A topological Sort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is a permutation of the vertices in the original DAG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such that for every directed edge </a:t>
            </a:r>
            <a:r>
              <a:rPr lang="en-AU" sz="1500" dirty="0" err="1">
                <a:solidFill>
                  <a:srgbClr val="000000"/>
                </a:solidFill>
                <a:latin typeface="CMSS10"/>
              </a:rPr>
              <a:t>u</a:t>
            </a:r>
            <a:r>
              <a:rPr lang="en-AU" sz="15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v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of the DAG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u appears before v in the permutation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Example:  A, B, C, E, D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Topological sort of a DAG of “is prerequisite of” example  gives an ordering of the subjects for studying your degree, one at a time, while obeying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prerequisise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rules.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958031" y="3810000"/>
            <a:ext cx="4033569" cy="1877923"/>
            <a:chOff x="2109360" y="3774369"/>
            <a:chExt cx="4033569" cy="1877923"/>
          </a:xfrm>
        </p:grpSpPr>
        <p:sp>
          <p:nvSpPr>
            <p:cNvPr id="6" name="Oval 5"/>
            <p:cNvSpPr/>
            <p:nvPr/>
          </p:nvSpPr>
          <p:spPr>
            <a:xfrm>
              <a:off x="3557160" y="5113642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8742" y="518764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557160" y="3774369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48729" y="384837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636606" y="5145969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18188" y="521997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587483" y="3774369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69065" y="38483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109360" y="4428676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00929" y="449717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16" name="Straight Connector 15"/>
            <p:cNvCxnSpPr>
              <a:stCxn id="14" idx="7"/>
              <a:endCxn id="8" idx="2"/>
            </p:cNvCxnSpPr>
            <p:nvPr/>
          </p:nvCxnSpPr>
          <p:spPr>
            <a:xfrm flipV="1">
              <a:off x="2541534" y="4027531"/>
              <a:ext cx="1015626" cy="47529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6" idx="2"/>
            </p:cNvCxnSpPr>
            <p:nvPr/>
          </p:nvCxnSpPr>
          <p:spPr>
            <a:xfrm>
              <a:off x="2539483" y="4866505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6"/>
              <a:endCxn id="12" idx="2"/>
            </p:cNvCxnSpPr>
            <p:nvPr/>
          </p:nvCxnSpPr>
          <p:spPr>
            <a:xfrm>
              <a:off x="4063483" y="4027531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7"/>
              <a:endCxn id="12" idx="5"/>
            </p:cNvCxnSpPr>
            <p:nvPr/>
          </p:nvCxnSpPr>
          <p:spPr>
            <a:xfrm flipH="1" flipV="1">
              <a:off x="6019657" y="4206543"/>
              <a:ext cx="49123" cy="1013575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6"/>
            </p:cNvCxnSpPr>
            <p:nvPr/>
          </p:nvCxnSpPr>
          <p:spPr>
            <a:xfrm flipV="1">
              <a:off x="4063483" y="4179931"/>
              <a:ext cx="1524000" cy="11868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10" idx="2"/>
            </p:cNvCxnSpPr>
            <p:nvPr/>
          </p:nvCxnSpPr>
          <p:spPr>
            <a:xfrm flipV="1">
              <a:off x="4052679" y="5399131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731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Topological Sort of a DAG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Topological Sort and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169" y="1040186"/>
            <a:ext cx="8763000" cy="4572000"/>
          </a:xfrm>
        </p:spPr>
        <p:txBody>
          <a:bodyPr>
            <a:noAutofit/>
          </a:bodyPr>
          <a:lstStyle/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 DAG can have many valid topological sorts, e.g., let u and v be two incomparable vertices,  u may appear before or after v.</a:t>
            </a: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Which of these is not a valid topological sort of the DAG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A, B, C, E, D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A, C, B, E, D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A, C, E, B, D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A, B, C, E, D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A, B, E, C, D</a:t>
            </a: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958031" y="3810000"/>
            <a:ext cx="4033569" cy="1877923"/>
            <a:chOff x="2109360" y="3774369"/>
            <a:chExt cx="4033569" cy="1877923"/>
          </a:xfrm>
        </p:grpSpPr>
        <p:sp>
          <p:nvSpPr>
            <p:cNvPr id="6" name="Oval 5"/>
            <p:cNvSpPr/>
            <p:nvPr/>
          </p:nvSpPr>
          <p:spPr>
            <a:xfrm>
              <a:off x="3557160" y="5113642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8742" y="518764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557160" y="3774369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48729" y="384837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636606" y="5145969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18188" y="521997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587483" y="3774369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69065" y="38483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109360" y="4428676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00929" y="449717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16" name="Straight Connector 15"/>
            <p:cNvCxnSpPr>
              <a:stCxn id="14" idx="7"/>
              <a:endCxn id="8" idx="2"/>
            </p:cNvCxnSpPr>
            <p:nvPr/>
          </p:nvCxnSpPr>
          <p:spPr>
            <a:xfrm flipV="1">
              <a:off x="2541534" y="4027531"/>
              <a:ext cx="1015626" cy="47529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6" idx="2"/>
            </p:cNvCxnSpPr>
            <p:nvPr/>
          </p:nvCxnSpPr>
          <p:spPr>
            <a:xfrm>
              <a:off x="2539483" y="4866505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6"/>
              <a:endCxn id="12" idx="2"/>
            </p:cNvCxnSpPr>
            <p:nvPr/>
          </p:nvCxnSpPr>
          <p:spPr>
            <a:xfrm>
              <a:off x="4063483" y="4027531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7"/>
              <a:endCxn id="12" idx="5"/>
            </p:cNvCxnSpPr>
            <p:nvPr/>
          </p:nvCxnSpPr>
          <p:spPr>
            <a:xfrm flipH="1" flipV="1">
              <a:off x="6019657" y="4206543"/>
              <a:ext cx="49123" cy="1013575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6"/>
            </p:cNvCxnSpPr>
            <p:nvPr/>
          </p:nvCxnSpPr>
          <p:spPr>
            <a:xfrm flipV="1">
              <a:off x="4063483" y="4179931"/>
              <a:ext cx="1524000" cy="11868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10" idx="2"/>
            </p:cNvCxnSpPr>
            <p:nvPr/>
          </p:nvCxnSpPr>
          <p:spPr>
            <a:xfrm flipV="1">
              <a:off x="4052679" y="5399131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321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Kahn’s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Topological Sort and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40186"/>
            <a:ext cx="8763000" cy="3804287"/>
          </a:xfrm>
        </p:spPr>
        <p:txBody>
          <a:bodyPr>
            <a:noAutofit/>
          </a:bodyPr>
          <a:lstStyle/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initialize Sorted to be empty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Sorted will contain the topological sort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initialize a list L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with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vertices that do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not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have any incoming edge</a:t>
            </a: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L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is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not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empty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remove </a:t>
            </a:r>
            <a:r>
              <a:rPr lang="en-AU" sz="14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any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vertex v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from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L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S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outgoing edge v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sym typeface="Wingdings" panose="05000000000000000000" pitchFamily="2" charset="2"/>
              </a:rPr>
              <a:t> 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 of 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remove edge v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sym typeface="Wingdings" panose="05000000000000000000" pitchFamily="2" charset="2"/>
              </a:rPr>
              <a:t> 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from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the graph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u has no other incoming edge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insert u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L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all the vertices that must appear before u has already been added to S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graph still has some edges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error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graph has a cycle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Sorted</a:t>
            </a:r>
          </a:p>
        </p:txBody>
      </p:sp>
      <p:sp>
        <p:nvSpPr>
          <p:cNvPr id="6" name="Oval 5"/>
          <p:cNvSpPr/>
          <p:nvPr/>
        </p:nvSpPr>
        <p:spPr>
          <a:xfrm>
            <a:off x="6248400" y="484447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9982" y="49184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6248400" y="3505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39969" y="35792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8327846" y="48768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09428" y="49508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8278723" y="3505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0305" y="35792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4800600" y="4159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92169" y="42280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stCxn id="14" idx="7"/>
            <a:endCxn id="8" idx="2"/>
          </p:cNvCxnSpPr>
          <p:nvPr/>
        </p:nvCxnSpPr>
        <p:spPr>
          <a:xfrm flipV="1">
            <a:off x="5232774" y="3758362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2"/>
          </p:cNvCxnSpPr>
          <p:nvPr/>
        </p:nvCxnSpPr>
        <p:spPr>
          <a:xfrm>
            <a:off x="5230723" y="4597336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12" idx="2"/>
          </p:cNvCxnSpPr>
          <p:nvPr/>
        </p:nvCxnSpPr>
        <p:spPr>
          <a:xfrm>
            <a:off x="6754723" y="3758362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7"/>
            <a:endCxn id="12" idx="5"/>
          </p:cNvCxnSpPr>
          <p:nvPr/>
        </p:nvCxnSpPr>
        <p:spPr>
          <a:xfrm flipH="1" flipV="1">
            <a:off x="8710897" y="3937374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</p:cNvCxnSpPr>
          <p:nvPr/>
        </p:nvCxnSpPr>
        <p:spPr>
          <a:xfrm flipV="1">
            <a:off x="6754723" y="3910762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0" idx="2"/>
          </p:cNvCxnSpPr>
          <p:nvPr/>
        </p:nvCxnSpPr>
        <p:spPr>
          <a:xfrm flipV="1">
            <a:off x="6743919" y="5129962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7200" y="5105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L: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4226" y="51412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" y="58028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Sorted: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04900" y="5838727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38200" y="51412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97106" y="51412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63806" y="5840506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24953" y="5840506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76300" y="51412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86100" y="5840506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8200" y="5145741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45006" y="5840506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36" name="Content Placeholder 3"/>
          <p:cNvSpPr txBox="1">
            <a:spLocks/>
          </p:cNvSpPr>
          <p:nvPr/>
        </p:nvSpPr>
        <p:spPr>
          <a:xfrm>
            <a:off x="5998264" y="1905000"/>
            <a:ext cx="2737194" cy="495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Complexity?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295400"/>
            <a:ext cx="7391400" cy="3048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/>
          <p:cNvSpPr/>
          <p:nvPr/>
        </p:nvSpPr>
        <p:spPr>
          <a:xfrm>
            <a:off x="990600" y="2832847"/>
            <a:ext cx="3581400" cy="3048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7696200" y="11430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72000" y="275338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6067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4" grpId="1" animBg="1"/>
      <p:bldP spid="25" grpId="0"/>
      <p:bldP spid="26" grpId="0" animBg="1"/>
      <p:bldP spid="27" grpId="0" animBg="1"/>
      <p:bldP spid="27" grpId="1" animBg="1"/>
      <p:bldP spid="28" grpId="0" animBg="1"/>
      <p:bldP spid="28" grpId="1" animBg="1"/>
      <p:bldP spid="30" grpId="0" animBg="1"/>
      <p:bldP spid="31" grpId="0" animBg="1"/>
      <p:bldP spid="32" grpId="0" animBg="1"/>
      <p:bldP spid="32" grpId="1" animBg="1"/>
      <p:bldP spid="33" grpId="0" animBg="1"/>
      <p:bldP spid="34" grpId="0" animBg="1"/>
      <p:bldP spid="34" grpId="1" animBg="1"/>
      <p:bldP spid="35" grpId="0" animBg="1"/>
      <p:bldP spid="36" grpId="0" animBg="1"/>
      <p:bldP spid="5" grpId="0" animBg="1"/>
      <p:bldP spid="37" grpId="0" animBg="1"/>
      <p:bldP spid="21" grpId="0"/>
      <p:bldP spid="3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8">
      <a:dk1>
        <a:srgbClr val="000000"/>
      </a:dk1>
      <a:lt1>
        <a:srgbClr val="FFFFFF"/>
      </a:lt1>
      <a:dk2>
        <a:srgbClr val="00B0F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9902</TotalTime>
  <Words>4624</Words>
  <Application>Microsoft Office PowerPoint</Application>
  <PresentationFormat>On-screen Show (4:3)</PresentationFormat>
  <Paragraphs>1055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Arial Black</vt:lpstr>
      <vt:lpstr>Calibri</vt:lpstr>
      <vt:lpstr>Cambria Math</vt:lpstr>
      <vt:lpstr>CMSS10</vt:lpstr>
      <vt:lpstr>CMSSBX10</vt:lpstr>
      <vt:lpstr>Courier New</vt:lpstr>
      <vt:lpstr>txbtt</vt:lpstr>
      <vt:lpstr>Wingdings</vt:lpstr>
      <vt:lpstr>Wingdings 2</vt:lpstr>
      <vt:lpstr>Civic</vt:lpstr>
      <vt:lpstr>Faculty of Information Technology,  Monash University</vt:lpstr>
      <vt:lpstr>FIT2004: Algorithms and Data Structures</vt:lpstr>
      <vt:lpstr>Announcements</vt:lpstr>
      <vt:lpstr>Outline</vt:lpstr>
      <vt:lpstr>Directed Acyclic Graph (DAG)</vt:lpstr>
      <vt:lpstr>DAG: Examples</vt:lpstr>
      <vt:lpstr>Topological Sort of a DAG</vt:lpstr>
      <vt:lpstr>Topological Sort of a DAG</vt:lpstr>
      <vt:lpstr>Kahn’s Algorithm</vt:lpstr>
      <vt:lpstr>Kahn’s Algorithm: Complexity</vt:lpstr>
      <vt:lpstr>Outline</vt:lpstr>
      <vt:lpstr>Flow Networks</vt:lpstr>
      <vt:lpstr>Some basic notations</vt:lpstr>
      <vt:lpstr>Flow</vt:lpstr>
      <vt:lpstr>Properties of a Flow Network</vt:lpstr>
      <vt:lpstr>Maximum-flow Problem</vt:lpstr>
      <vt:lpstr>Outline</vt:lpstr>
      <vt:lpstr>Residual Network</vt:lpstr>
      <vt:lpstr>Augmenting Path in Residual Network</vt:lpstr>
      <vt:lpstr>Ford-Fulkerson Method</vt:lpstr>
      <vt:lpstr>Ford-Fulkerson Method</vt:lpstr>
      <vt:lpstr>Ford-Fulkerson Method</vt:lpstr>
      <vt:lpstr>Ford-Fulkerson Method</vt:lpstr>
      <vt:lpstr>Ford-Fulkerson Method</vt:lpstr>
      <vt:lpstr>Ford-Fulkerson Method</vt:lpstr>
      <vt:lpstr>Complexity Analysis</vt:lpstr>
      <vt:lpstr>Proof of Correctness</vt:lpstr>
      <vt:lpstr>Outline</vt:lpstr>
      <vt:lpstr>Flow and capacity of a cut</vt:lpstr>
      <vt:lpstr>Flow and capacity of a cut</vt:lpstr>
      <vt:lpstr>Flow of a cut = Flow of the network</vt:lpstr>
      <vt:lpstr>Flow of a cut = Flow of the network</vt:lpstr>
      <vt:lpstr>Min-cut Max-Flow Theorem</vt:lpstr>
      <vt:lpstr>Min-cut Max-Flow Theorem</vt:lpstr>
      <vt:lpstr>Proof of correctness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Aamir Cheema</cp:lastModifiedBy>
  <cp:revision>5131</cp:revision>
  <dcterms:created xsi:type="dcterms:W3CDTF">2006-08-16T00:00:00Z</dcterms:created>
  <dcterms:modified xsi:type="dcterms:W3CDTF">2017-10-09T04:11:00Z</dcterms:modified>
</cp:coreProperties>
</file>