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67"/>
  </p:notesMasterIdLst>
  <p:sldIdLst>
    <p:sldId id="304" r:id="rId2"/>
    <p:sldId id="291" r:id="rId3"/>
    <p:sldId id="257" r:id="rId4"/>
    <p:sldId id="384" r:id="rId5"/>
    <p:sldId id="370" r:id="rId6"/>
    <p:sldId id="369" r:id="rId7"/>
    <p:sldId id="344" r:id="rId8"/>
    <p:sldId id="345" r:id="rId9"/>
    <p:sldId id="346" r:id="rId10"/>
    <p:sldId id="347" r:id="rId11"/>
    <p:sldId id="371" r:id="rId12"/>
    <p:sldId id="309" r:id="rId13"/>
    <p:sldId id="311" r:id="rId14"/>
    <p:sldId id="312" r:id="rId15"/>
    <p:sldId id="310" r:id="rId16"/>
    <p:sldId id="372" r:id="rId17"/>
    <p:sldId id="294" r:id="rId18"/>
    <p:sldId id="296" r:id="rId19"/>
    <p:sldId id="298" r:id="rId20"/>
    <p:sldId id="299" r:id="rId21"/>
    <p:sldId id="300" r:id="rId22"/>
    <p:sldId id="301" r:id="rId23"/>
    <p:sldId id="305" r:id="rId24"/>
    <p:sldId id="307" r:id="rId25"/>
    <p:sldId id="308" r:id="rId26"/>
    <p:sldId id="313" r:id="rId27"/>
    <p:sldId id="314" r:id="rId28"/>
    <p:sldId id="373" r:id="rId29"/>
    <p:sldId id="324" r:id="rId30"/>
    <p:sldId id="354" r:id="rId31"/>
    <p:sldId id="348" r:id="rId32"/>
    <p:sldId id="349" r:id="rId33"/>
    <p:sldId id="351" r:id="rId34"/>
    <p:sldId id="353" r:id="rId35"/>
    <p:sldId id="374" r:id="rId36"/>
    <p:sldId id="325" r:id="rId37"/>
    <p:sldId id="355" r:id="rId38"/>
    <p:sldId id="356" r:id="rId39"/>
    <p:sldId id="375" r:id="rId40"/>
    <p:sldId id="326" r:id="rId41"/>
    <p:sldId id="376" r:id="rId42"/>
    <p:sldId id="358" r:id="rId43"/>
    <p:sldId id="377" r:id="rId44"/>
    <p:sldId id="359" r:id="rId45"/>
    <p:sldId id="360" r:id="rId46"/>
    <p:sldId id="364" r:id="rId47"/>
    <p:sldId id="378" r:id="rId48"/>
    <p:sldId id="367" r:id="rId49"/>
    <p:sldId id="368" r:id="rId50"/>
    <p:sldId id="328" r:id="rId51"/>
    <p:sldId id="379" r:id="rId52"/>
    <p:sldId id="329" r:id="rId53"/>
    <p:sldId id="330" r:id="rId54"/>
    <p:sldId id="331" r:id="rId55"/>
    <p:sldId id="332" r:id="rId56"/>
    <p:sldId id="333" r:id="rId57"/>
    <p:sldId id="339" r:id="rId58"/>
    <p:sldId id="334" r:id="rId59"/>
    <p:sldId id="341" r:id="rId60"/>
    <p:sldId id="340" r:id="rId61"/>
    <p:sldId id="336" r:id="rId62"/>
    <p:sldId id="383" r:id="rId63"/>
    <p:sldId id="381" r:id="rId64"/>
    <p:sldId id="382" r:id="rId65"/>
    <p:sldId id="342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9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mir\Desktop\fit1045-AssignmentRubri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Population of the planet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Rabbits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'[fit1045-AssignmentRubric.xlsx]Sheet2'!$A$4:$A$24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xVal>
          <c:yVal>
            <c:numRef>
              <c:f>'[fit1045-AssignmentRubric.xlsx]Sheet2'!$B$4:$B$24</c:f>
              <c:numCache>
                <c:formatCode>General</c:formatCode>
                <c:ptCount val="21"/>
                <c:pt idx="0">
                  <c:v>2</c:v>
                </c:pt>
                <c:pt idx="1">
                  <c:v>8</c:v>
                </c:pt>
                <c:pt idx="2">
                  <c:v>18</c:v>
                </c:pt>
                <c:pt idx="3">
                  <c:v>32</c:v>
                </c:pt>
                <c:pt idx="4">
                  <c:v>50</c:v>
                </c:pt>
                <c:pt idx="5">
                  <c:v>72</c:v>
                </c:pt>
                <c:pt idx="6">
                  <c:v>98</c:v>
                </c:pt>
                <c:pt idx="7">
                  <c:v>128</c:v>
                </c:pt>
                <c:pt idx="8">
                  <c:v>162</c:v>
                </c:pt>
                <c:pt idx="9">
                  <c:v>200</c:v>
                </c:pt>
                <c:pt idx="10">
                  <c:v>242</c:v>
                </c:pt>
                <c:pt idx="11">
                  <c:v>288</c:v>
                </c:pt>
                <c:pt idx="12">
                  <c:v>338</c:v>
                </c:pt>
                <c:pt idx="13">
                  <c:v>392</c:v>
                </c:pt>
                <c:pt idx="14">
                  <c:v>450</c:v>
                </c:pt>
                <c:pt idx="15">
                  <c:v>512</c:v>
                </c:pt>
                <c:pt idx="16">
                  <c:v>578</c:v>
                </c:pt>
                <c:pt idx="17">
                  <c:v>648</c:v>
                </c:pt>
                <c:pt idx="18">
                  <c:v>722</c:v>
                </c:pt>
                <c:pt idx="19">
                  <c:v>800</c:v>
                </c:pt>
                <c:pt idx="20">
                  <c:v>882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9C0-44CE-893E-9358CA2CA08A}"/>
            </c:ext>
          </c:extLst>
        </c:ser>
        <c:ser>
          <c:idx val="1"/>
          <c:order val="1"/>
          <c:tx>
            <c:v>Goats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'[fit1045-AssignmentRubric.xlsx]Sheet2'!$A$4:$A$24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xVal>
          <c:yVal>
            <c:numRef>
              <c:f>'[fit1045-AssignmentRubric.xlsx]Sheet2'!$C$4:$C$24</c:f>
              <c:numCache>
                <c:formatCode>General</c:formatCode>
                <c:ptCount val="21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9C0-44CE-893E-9358CA2CA08A}"/>
            </c:ext>
          </c:extLst>
        </c:ser>
        <c:ser>
          <c:idx val="2"/>
          <c:order val="2"/>
          <c:tx>
            <c:v>Lions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'[fit1045-AssignmentRubric.xlsx]Sheet2'!$A$4:$A$24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xVal>
          <c:yVal>
            <c:numRef>
              <c:f>'[fit1045-AssignmentRubric.xlsx]Sheet2'!$D$4:$D$24</c:f>
              <c:numCache>
                <c:formatCode>General</c:formatCode>
                <c:ptCount val="21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9C0-44CE-893E-9358CA2CA08A}"/>
            </c:ext>
          </c:extLst>
        </c:ser>
        <c:ser>
          <c:idx val="3"/>
          <c:order val="3"/>
          <c:tx>
            <c:v>Total</c:v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'[fit1045-AssignmentRubric.xlsx]Sheet2'!$A$4:$A$24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xVal>
          <c:yVal>
            <c:numRef>
              <c:f>'[fit1045-AssignmentRubric.xlsx]Sheet2'!$E$4:$E$24</c:f>
              <c:numCache>
                <c:formatCode>General</c:formatCode>
                <c:ptCount val="21"/>
                <c:pt idx="0">
                  <c:v>112</c:v>
                </c:pt>
                <c:pt idx="1">
                  <c:v>128</c:v>
                </c:pt>
                <c:pt idx="2">
                  <c:v>148</c:v>
                </c:pt>
                <c:pt idx="3">
                  <c:v>172</c:v>
                </c:pt>
                <c:pt idx="4">
                  <c:v>200</c:v>
                </c:pt>
                <c:pt idx="5">
                  <c:v>232</c:v>
                </c:pt>
                <c:pt idx="6">
                  <c:v>268</c:v>
                </c:pt>
                <c:pt idx="7">
                  <c:v>308</c:v>
                </c:pt>
                <c:pt idx="8">
                  <c:v>352</c:v>
                </c:pt>
                <c:pt idx="9">
                  <c:v>400</c:v>
                </c:pt>
                <c:pt idx="10">
                  <c:v>452</c:v>
                </c:pt>
                <c:pt idx="11">
                  <c:v>508</c:v>
                </c:pt>
                <c:pt idx="12">
                  <c:v>568</c:v>
                </c:pt>
                <c:pt idx="13">
                  <c:v>632</c:v>
                </c:pt>
                <c:pt idx="14">
                  <c:v>700</c:v>
                </c:pt>
                <c:pt idx="15">
                  <c:v>772</c:v>
                </c:pt>
                <c:pt idx="16">
                  <c:v>848</c:v>
                </c:pt>
                <c:pt idx="17">
                  <c:v>928</c:v>
                </c:pt>
                <c:pt idx="18">
                  <c:v>1012</c:v>
                </c:pt>
                <c:pt idx="19">
                  <c:v>1100</c:v>
                </c:pt>
                <c:pt idx="20">
                  <c:v>1192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9C0-44CE-893E-9358CA2CA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0262296"/>
        <c:axId val="380263936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4"/>
                <c:tx>
                  <c:v>3N*N</c:v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star"/>
                  <c:size val="6"/>
                  <c:spPr>
                    <a:noFill/>
                    <a:ln w="9525">
                      <a:solidFill>
                        <a:schemeClr val="accent5"/>
                      </a:solidFill>
                      <a:round/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'[fit1045-AssignmentRubric.xlsx]Sheet2'!$A$4:$A$24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'[fit1045-AssignmentRubric.xlsx]Sheet2'!$F$4:$F$24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3</c:v>
                      </c:pt>
                      <c:pt idx="1">
                        <c:v>12</c:v>
                      </c:pt>
                      <c:pt idx="2">
                        <c:v>27</c:v>
                      </c:pt>
                      <c:pt idx="3">
                        <c:v>48</c:v>
                      </c:pt>
                      <c:pt idx="4">
                        <c:v>75</c:v>
                      </c:pt>
                      <c:pt idx="5">
                        <c:v>108</c:v>
                      </c:pt>
                      <c:pt idx="6">
                        <c:v>147</c:v>
                      </c:pt>
                      <c:pt idx="7">
                        <c:v>192</c:v>
                      </c:pt>
                      <c:pt idx="8">
                        <c:v>243</c:v>
                      </c:pt>
                      <c:pt idx="9">
                        <c:v>300</c:v>
                      </c:pt>
                      <c:pt idx="10">
                        <c:v>363</c:v>
                      </c:pt>
                      <c:pt idx="11">
                        <c:v>432</c:v>
                      </c:pt>
                      <c:pt idx="12">
                        <c:v>507</c:v>
                      </c:pt>
                      <c:pt idx="13">
                        <c:v>588</c:v>
                      </c:pt>
                      <c:pt idx="14">
                        <c:v>675</c:v>
                      </c:pt>
                      <c:pt idx="15">
                        <c:v>768</c:v>
                      </c:pt>
                      <c:pt idx="16">
                        <c:v>867</c:v>
                      </c:pt>
                      <c:pt idx="17">
                        <c:v>972</c:v>
                      </c:pt>
                      <c:pt idx="18">
                        <c:v>1083</c:v>
                      </c:pt>
                      <c:pt idx="19">
                        <c:v>1200</c:v>
                      </c:pt>
                      <c:pt idx="20">
                        <c:v>1323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4-19C0-44CE-893E-9358CA2CA08A}"/>
                  </c:ext>
                </c:extLst>
              </c15:ser>
            </c15:filteredScatterSeries>
          </c:ext>
        </c:extLst>
      </c:scatterChart>
      <c:valAx>
        <c:axId val="380262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Number of 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263936"/>
        <c:crosses val="autoZero"/>
        <c:crossBetween val="midCat"/>
      </c:valAx>
      <c:valAx>
        <c:axId val="38026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Number of animals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262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900" b="0" i="0" u="none" strike="noStrike" kern="1200" baseline="0">
              <a:ln>
                <a:noFill/>
              </a:ln>
              <a:solidFill>
                <a:srgbClr val="FF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1/08/2017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D2DB0-C7E9-483E-89D7-C3BCDDC89368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9864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0225"/>
            <a:ext cx="5029200" cy="411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495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0225"/>
            <a:ext cx="5029200" cy="411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6909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0225"/>
            <a:ext cx="5029200" cy="411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8836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0225"/>
            <a:ext cx="5029200" cy="411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42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Lec-2: Analysis of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Lec-2: Analysis of Algorithms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Lec-2: Analysis of Algorithms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Lec-2: Analysis of Algorithms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Lec-2: Analysis of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Lec-2: Analysis of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Lec-2: Analysis of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e.monash.edu.au/~lloyd/tildeAlgDS/Math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monash.edu.au/courseware/cse2304/2006/03logic.shtml" TargetMode="External"/><Relationship Id="rId2" Type="http://schemas.openxmlformats.org/officeDocument/2006/relationships/hyperlink" Target="http://www.csse.monash.edu.au/~lloyd/tildeAlgDS/Math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Proving correctness of algorithms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503920" cy="4572000"/>
          </a:xfrm>
        </p:spPr>
        <p:txBody>
          <a:bodyPr>
            <a:noAutofit/>
          </a:bodyPr>
          <a:lstStyle/>
          <a:p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/>
              <a:t>Commonly, we write programs and then test them.</a:t>
            </a:r>
          </a:p>
          <a:p>
            <a:r>
              <a:rPr lang="en-AU" sz="2400" dirty="0"/>
              <a:t>However, testing can only show that a program is </a:t>
            </a:r>
            <a:r>
              <a:rPr lang="en-AU" sz="2400" b="1" u="sng" dirty="0"/>
              <a:t>wrong</a:t>
            </a:r>
            <a:r>
              <a:rPr lang="en-AU" sz="2400" dirty="0"/>
              <a:t>.</a:t>
            </a:r>
          </a:p>
          <a:p>
            <a:r>
              <a:rPr lang="en-AU" sz="2400" dirty="0"/>
              <a:t>It can never show that it is </a:t>
            </a:r>
            <a:r>
              <a:rPr lang="en-AU" sz="2400" b="1" u="sng" dirty="0"/>
              <a:t>always</a:t>
            </a:r>
            <a:r>
              <a:rPr lang="en-AU" sz="2400" dirty="0"/>
              <a:t> correct!</a:t>
            </a:r>
          </a:p>
          <a:p>
            <a:pPr lvl="1"/>
            <a:r>
              <a:rPr lang="en-AU" sz="1900" dirty="0"/>
              <a:t>It may give correct results for 1 Billion test cases but may still be incorrect …</a:t>
            </a:r>
          </a:p>
          <a:p>
            <a:r>
              <a:rPr lang="en-AU" sz="2400" dirty="0">
                <a:hlinkClick r:id="rId2"/>
              </a:rPr>
              <a:t>[Logic]</a:t>
            </a:r>
            <a:r>
              <a:rPr lang="en-AU" sz="2400" dirty="0"/>
              <a:t>, on the other hand, can prove that a program is always correct. This is usually achieved in two parts: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AU" sz="2000" dirty="0">
                <a:solidFill>
                  <a:srgbClr val="00B0F0"/>
                </a:solidFill>
              </a:rPr>
              <a:t>Show that the program </a:t>
            </a:r>
            <a:r>
              <a:rPr lang="en-AU" sz="2000" b="1" u="sng" dirty="0">
                <a:solidFill>
                  <a:srgbClr val="00B0F0"/>
                </a:solidFill>
              </a:rPr>
              <a:t>always</a:t>
            </a:r>
            <a:r>
              <a:rPr lang="en-AU" sz="2000" dirty="0">
                <a:solidFill>
                  <a:srgbClr val="00B0F0"/>
                </a:solidFill>
              </a:rPr>
              <a:t> terminates, and</a:t>
            </a:r>
            <a:endParaRPr lang="en-AU" sz="1900" dirty="0">
              <a:solidFill>
                <a:srgbClr val="00B0F0"/>
              </a:solidFill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AU" sz="1900" dirty="0">
                <a:solidFill>
                  <a:srgbClr val="00B0F0"/>
                </a:solidFill>
              </a:rPr>
              <a:t>Show that a program is correct when it terminates</a:t>
            </a:r>
          </a:p>
        </p:txBody>
      </p:sp>
    </p:spTree>
    <p:extLst>
      <p:ext uri="{BB962C8B-B14F-4D97-AF65-F5344CB8AC3E}">
        <p14:creationId xmlns:p14="http://schemas.microsoft.com/office/powerpoint/2010/main" val="103486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32EC-9401-4A79-A79E-99A87801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E1E3B-6D34-4F42-BBDF-BF073ABE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Lec-2: Analysis of Algorithms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E31D9-A108-4A8C-AA58-60948F4C11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16992" y="11430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Proving correctness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Finding minimum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Binary search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Complexity Analysis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Introduction/Recap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Finding minimum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Binary Search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Sorting Algorithms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/>
              <a:t>Selection Sort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/>
              <a:t>Insertion Sort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Recursive Algorithms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Output-sensitive complexity</a:t>
            </a:r>
          </a:p>
          <a:p>
            <a:pPr marL="274320" lvl="1" indent="0">
              <a:buNone/>
            </a:pPr>
            <a:endParaRPr lang="en-AU" dirty="0">
              <a:solidFill>
                <a:schemeClr val="tx1"/>
              </a:solidFill>
            </a:endParaRPr>
          </a:p>
          <a:p>
            <a:pPr marL="788670" lvl="1" indent="-51435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  <a:p>
            <a:pPr marL="788670" lvl="1" indent="-51435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68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Finding minimum value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//Find minimum value in an unsorted array of N&gt;0 elements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//note: we assume index range is 1 … N</a:t>
            </a:r>
            <a:endParaRPr lang="en-AU" sz="18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 = 2</a:t>
            </a:r>
          </a:p>
          <a:p>
            <a:pPr marL="0" indent="0">
              <a:buNone/>
            </a:pPr>
            <a:endParaRPr lang="en-AU" sz="1800" b="1" dirty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index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endParaRPr lang="en-AU" sz="18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min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min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index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index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</a:p>
          <a:p>
            <a:pPr marL="0" indent="0">
              <a:buNone/>
            </a:pPr>
            <a:endParaRPr lang="en-AU" sz="1800" b="1" dirty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min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66779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Does it always terminate?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//Find minimum value in an unsorted array of N&gt;0 elements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 = 2</a:t>
            </a:r>
          </a:p>
          <a:p>
            <a:pPr marL="0" indent="0">
              <a:buNone/>
            </a:pPr>
            <a:endParaRPr lang="en-AU" sz="1800" b="1" dirty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index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endParaRPr lang="en-AU" sz="18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min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min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index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index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</a:p>
          <a:p>
            <a:pPr marL="0" indent="0">
              <a:buNone/>
            </a:pPr>
            <a:endParaRPr lang="en-AU" sz="1800" b="1" dirty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min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3112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Correct result at termination?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//Find minimum value in an unsorted array of N&gt;0 elements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 = 2</a:t>
            </a:r>
          </a:p>
          <a:p>
            <a:pPr marL="0" indent="0">
              <a:buNone/>
            </a:pPr>
            <a:endParaRPr lang="en-AU" sz="1800" b="1" dirty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index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endParaRPr lang="en-AU" sz="18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min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min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index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index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</a:p>
          <a:p>
            <a:pPr marL="0" indent="0">
              <a:buNone/>
            </a:pPr>
            <a:endParaRPr lang="en-AU" sz="1800" b="1" dirty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min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860054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Correctness using Loop Invariant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842248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//A Loop Invariant (LI) is a property that is true before and after each iteration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 = 2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//LI: min equals the minimum value in array[1 … index - 1]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index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endParaRPr lang="en-AU" sz="18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	//LI: min equals the minimum value in array[1 … index-1]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min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min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	//min equals the minimum value in array[1 … index]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index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index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	//LI: min equals the minimum value in array[1 … index-1]</a:t>
            </a:r>
          </a:p>
          <a:p>
            <a:pPr marL="0" indent="0">
              <a:buNone/>
            </a:pPr>
            <a:endParaRPr lang="en-AU" sz="1800" dirty="0">
              <a:solidFill>
                <a:srgbClr val="00B05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//LI: min equals the minimum value in array[1 … index-1]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 and index = N + 1; thus min is min value in array [1 … N]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min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77817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32EC-9401-4A79-A79E-99A87801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E1E3B-6D34-4F42-BBDF-BF073ABE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Lec-2: Analysis of Algorithms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E31D9-A108-4A8C-AA58-60948F4C11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16992" y="11430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Proving correctness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Finding minimum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Binary search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Complexity Analysis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Introduction/Recap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Finding minimum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Binary Search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Sorting Algorithms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/>
              <a:t>Selection Sort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/>
              <a:t>Insertion Sort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Recursive Algorithms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Output-sensitive complexity</a:t>
            </a:r>
          </a:p>
          <a:p>
            <a:pPr marL="274320" lvl="1" indent="0">
              <a:buNone/>
            </a:pPr>
            <a:endParaRPr lang="en-AU" dirty="0">
              <a:solidFill>
                <a:schemeClr val="tx1"/>
              </a:solidFill>
            </a:endParaRPr>
          </a:p>
          <a:p>
            <a:pPr marL="788670" lvl="1" indent="-51435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  <a:p>
            <a:pPr marL="788670" lvl="1" indent="-51435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880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Binary Search revisited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5181600"/>
            <a:ext cx="8503920" cy="114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587045"/>
              </p:ext>
            </p:extLst>
          </p:nvPr>
        </p:nvGraphicFramePr>
        <p:xfrm>
          <a:off x="1295400" y="137160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052730"/>
              </p:ext>
            </p:extLst>
          </p:nvPr>
        </p:nvGraphicFramePr>
        <p:xfrm>
          <a:off x="1295400" y="180340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1447800" y="2221468"/>
            <a:ext cx="364202" cy="902732"/>
            <a:chOff x="1447800" y="2221468"/>
            <a:chExt cx="364202" cy="902732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600200" y="2221468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47800" y="275486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lo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209299" y="2209800"/>
            <a:ext cx="364202" cy="870466"/>
            <a:chOff x="7209299" y="2209800"/>
            <a:chExt cx="364202" cy="870466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7391400" y="22098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299" y="271093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hi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62400" y="2181241"/>
            <a:ext cx="556563" cy="902732"/>
            <a:chOff x="3962400" y="2181241"/>
            <a:chExt cx="556563" cy="902732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4191000" y="2181241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62400" y="2714641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mid</a:t>
              </a:r>
            </a:p>
          </p:txBody>
        </p:sp>
      </p:grpSp>
      <p:sp>
        <p:nvSpPr>
          <p:cNvPr id="18" name="Content Placeholder 3"/>
          <p:cNvSpPr txBox="1">
            <a:spLocks/>
          </p:cNvSpPr>
          <p:nvPr/>
        </p:nvSpPr>
        <p:spPr>
          <a:xfrm>
            <a:off x="381000" y="2939534"/>
            <a:ext cx="8503920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400" dirty="0"/>
              <a:t>Binary search 20 in a </a:t>
            </a:r>
            <a:r>
              <a:rPr lang="en-AU" sz="2400" b="1" u="sng" dirty="0"/>
              <a:t>sorted</a:t>
            </a:r>
            <a:r>
              <a:rPr lang="en-AU" sz="2400" dirty="0"/>
              <a:t> array</a:t>
            </a:r>
          </a:p>
          <a:p>
            <a:r>
              <a:rPr lang="en-AU" sz="2400" dirty="0"/>
              <a:t>Since 20 &lt; array[mid], 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Search from lo to mid (e.g., move hi to mid)</a:t>
            </a:r>
          </a:p>
          <a:p>
            <a:r>
              <a:rPr lang="en-AU" sz="2400" dirty="0"/>
              <a:t>Since 20 &gt; array[mid]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Search from mid to hi (e.g., move lo to mid)</a:t>
            </a:r>
          </a:p>
          <a:p>
            <a:r>
              <a:rPr lang="en-AU" sz="2400" dirty="0"/>
              <a:t>…</a:t>
            </a:r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endParaRPr lang="en-AU" sz="1900" dirty="0">
              <a:solidFill>
                <a:srgbClr val="00B0F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667000" y="2227302"/>
            <a:ext cx="556563" cy="902732"/>
            <a:chOff x="3962400" y="2181241"/>
            <a:chExt cx="556563" cy="902732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4191000" y="2181241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962400" y="2714641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mid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76600" y="2221468"/>
            <a:ext cx="556563" cy="902732"/>
            <a:chOff x="3962400" y="2181241"/>
            <a:chExt cx="556563" cy="9027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4191000" y="2181241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962400" y="2714641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mid</a:t>
              </a:r>
            </a:p>
          </p:txBody>
        </p:sp>
      </p:grpSp>
      <p:pic>
        <p:nvPicPr>
          <p:cNvPr id="17" name="Picture 16" descr="A picture containing person, man, music, talking&#10;&#10;Description generated with very high confidence">
            <a:extLst>
              <a:ext uri="{FF2B5EF4-FFF2-40B4-BE49-F238E27FC236}">
                <a16:creationId xmlns:a16="http://schemas.microsoft.com/office/drawing/2014/main" id="{ACAACD0E-8E3B-43FA-827D-89199B992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82" y="3616960"/>
            <a:ext cx="3324437" cy="249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0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39685E-6 L -0.35 0.0032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4172E-6 L 0.13855 -0.00069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Algorithm for Binary Search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080248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lo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 1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//we are assuming indices range is 1 to N inclusive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hi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lo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hi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mid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floor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 (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2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key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       print(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key found at index lo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   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print(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key not found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343400" y="1371600"/>
            <a:ext cx="4346448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Is this algorithm correct?</a:t>
            </a:r>
          </a:p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To prove correctness, we need to show that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it </a:t>
            </a:r>
            <a:r>
              <a:rPr lang="en-AU" sz="1800" b="1" u="sng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always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 terminates, and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it returns correct result when it terminates</a:t>
            </a: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r>
              <a:rPr lang="en-AU" sz="1800" b="1" u="sng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IMP: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We will see that we may find and fix bugs while trying to prove the correctness!!!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72870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Does this algorithm </a:t>
            </a:r>
            <a:r>
              <a:rPr lang="en-AU" b="1" u="sng" dirty="0">
                <a:latin typeface="Arial Black" panose="020B0A04020102020204" pitchFamily="34" charset="0"/>
              </a:rPr>
              <a:t>always</a:t>
            </a:r>
            <a:r>
              <a:rPr lang="en-AU" dirty="0">
                <a:latin typeface="Arial Black" panose="020B0A04020102020204" pitchFamily="34" charset="0"/>
              </a:rPr>
              <a:t> terminate?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4041648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lo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 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hi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lo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hi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mid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floor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 (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2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key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       print(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key found at index lo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   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print(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key not found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343400" y="3212068"/>
            <a:ext cx="4594826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This algorithm may never terminate in </a:t>
            </a:r>
            <a:r>
              <a:rPr lang="en-AU" sz="1800" b="1" dirty="0">
                <a:solidFill>
                  <a:srgbClr val="FF0000"/>
                </a:solidFill>
                <a:highlight>
                  <a:srgbClr val="FFFFFF"/>
                </a:highlight>
              </a:rPr>
              <a:t>some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 cases </a:t>
            </a: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86000" y="2209800"/>
            <a:ext cx="1447800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004321"/>
              </p:ext>
            </p:extLst>
          </p:nvPr>
        </p:nvGraphicFramePr>
        <p:xfrm>
          <a:off x="4947984" y="4419600"/>
          <a:ext cx="31623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04712"/>
              </p:ext>
            </p:extLst>
          </p:nvPr>
        </p:nvGraphicFramePr>
        <p:xfrm>
          <a:off x="4947984" y="4851400"/>
          <a:ext cx="3200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5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5731798" y="5181600"/>
            <a:ext cx="364202" cy="902732"/>
            <a:chOff x="1447800" y="2221468"/>
            <a:chExt cx="364202" cy="902732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1600200" y="2221468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447800" y="275486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lo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400800" y="5225534"/>
            <a:ext cx="364202" cy="870466"/>
            <a:chOff x="7209299" y="2209800"/>
            <a:chExt cx="364202" cy="8704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7391400" y="22098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09299" y="271093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hi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15200" y="571500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Key = 13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43600" y="3962400"/>
            <a:ext cx="0" cy="4455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15000" y="36692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mid</a:t>
            </a:r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3832194" y="2010770"/>
            <a:ext cx="4594826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00B0F0"/>
                </a:solidFill>
                <a:highlight>
                  <a:srgbClr val="FFFFFF"/>
                </a:highlight>
              </a:rPr>
              <a:t>Let us try to fix this </a:t>
            </a:r>
            <a:endParaRPr lang="en-AU" sz="1800" dirty="0">
              <a:solidFill>
                <a:srgbClr val="00B0F0"/>
              </a:solidFill>
              <a:latin typeface="CMSS10"/>
            </a:endParaRPr>
          </a:p>
        </p:txBody>
      </p:sp>
      <p:sp>
        <p:nvSpPr>
          <p:cNvPr id="19" name="Content Placeholder 4"/>
          <p:cNvSpPr txBox="1">
            <a:spLocks/>
          </p:cNvSpPr>
          <p:nvPr/>
        </p:nvSpPr>
        <p:spPr>
          <a:xfrm>
            <a:off x="3009900" y="1001404"/>
            <a:ext cx="6256020" cy="3276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None/>
            </a:pPr>
            <a:r>
              <a:rPr lang="en-US" sz="1400" b="1" u="sng" kern="0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Enter your answers at MARS</a:t>
            </a:r>
          </a:p>
        </p:txBody>
      </p:sp>
    </p:spTree>
    <p:extLst>
      <p:ext uri="{BB962C8B-B14F-4D97-AF65-F5344CB8AC3E}">
        <p14:creationId xmlns:p14="http://schemas.microsoft.com/office/powerpoint/2010/main" val="916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21" grpId="0"/>
      <p:bldP spid="23" grpId="0"/>
      <p:bldP spid="19" grpId="0"/>
      <p:bldP spid="1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5105400"/>
            <a:ext cx="8686800" cy="1143000"/>
          </a:xfrm>
        </p:spPr>
        <p:txBody>
          <a:bodyPr/>
          <a:lstStyle/>
          <a:p>
            <a:pPr algn="l"/>
            <a:endParaRPr lang="en-AU" spc="0" dirty="0"/>
          </a:p>
          <a:p>
            <a:pPr algn="l"/>
            <a:r>
              <a:rPr lang="en-AU" spc="0" dirty="0" err="1"/>
              <a:t>acknowledgmentS</a:t>
            </a:r>
            <a:endParaRPr lang="en-AU" spc="0" dirty="0"/>
          </a:p>
          <a:p>
            <a:pPr algn="just"/>
            <a:r>
              <a:rPr lang="en-AU" cap="none" spc="0" dirty="0">
                <a:solidFill>
                  <a:schemeClr val="tx1"/>
                </a:solidFill>
              </a:rPr>
              <a:t>The slides are based on the material developed by </a:t>
            </a:r>
            <a:r>
              <a:rPr lang="en-AU" cap="none" spc="0" dirty="0" err="1">
                <a:solidFill>
                  <a:srgbClr val="0070C0"/>
                </a:solidFill>
              </a:rPr>
              <a:t>Arun</a:t>
            </a:r>
            <a:r>
              <a:rPr lang="en-AU" cap="none" spc="0" dirty="0">
                <a:solidFill>
                  <a:srgbClr val="0070C0"/>
                </a:solidFill>
              </a:rPr>
              <a:t> </a:t>
            </a:r>
            <a:r>
              <a:rPr lang="en-AU" cap="none" spc="0" dirty="0" err="1">
                <a:solidFill>
                  <a:srgbClr val="0070C0"/>
                </a:solidFill>
              </a:rPr>
              <a:t>Konagurthu</a:t>
            </a:r>
            <a:r>
              <a:rPr lang="en-AU" cap="none" spc="0" dirty="0">
                <a:solidFill>
                  <a:srgbClr val="0070C0"/>
                </a:solidFill>
              </a:rPr>
              <a:t> </a:t>
            </a:r>
            <a:r>
              <a:rPr lang="en-AU" cap="none" spc="0" dirty="0">
                <a:solidFill>
                  <a:schemeClr val="tx1"/>
                </a:solidFill>
              </a:rPr>
              <a:t>and </a:t>
            </a:r>
            <a:r>
              <a:rPr lang="en-AU" cap="none" spc="0" dirty="0">
                <a:solidFill>
                  <a:srgbClr val="0070C0"/>
                </a:solidFill>
              </a:rPr>
              <a:t>Lloyd Allison.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0" y="2743200"/>
            <a:ext cx="87630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Week 2: Analysis of Algorithms</a:t>
            </a:r>
          </a:p>
          <a:p>
            <a:r>
              <a:rPr lang="en-AU" sz="2200" dirty="0">
                <a:solidFill>
                  <a:schemeClr val="tx1"/>
                </a:solidFill>
              </a:rPr>
              <a:t>Lecturer: Muhammad </a:t>
            </a:r>
            <a:r>
              <a:rPr lang="en-AU" sz="2200" b="1" u="sng" dirty="0" err="1">
                <a:solidFill>
                  <a:schemeClr val="tx1"/>
                </a:solidFill>
              </a:rPr>
              <a:t>Aamir</a:t>
            </a:r>
            <a:r>
              <a:rPr lang="en-AU" sz="2200" dirty="0">
                <a:solidFill>
                  <a:schemeClr val="tx1"/>
                </a:solidFill>
              </a:rPr>
              <a:t> Cheema</a:t>
            </a:r>
            <a:endParaRPr lang="en-AU" sz="2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Does this algorithm </a:t>
            </a:r>
            <a:r>
              <a:rPr lang="en-AU" b="1" u="sng" dirty="0">
                <a:latin typeface="Arial Black" panose="020B0A04020102020204" pitchFamily="34" charset="0"/>
              </a:rPr>
              <a:t>always</a:t>
            </a:r>
            <a:r>
              <a:rPr lang="en-AU" dirty="0">
                <a:latin typeface="Arial Black" panose="020B0A04020102020204" pitchFamily="34" charset="0"/>
              </a:rPr>
              <a:t> terminate?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4041648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lo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 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hi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lo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hi - 1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mid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floor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 (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2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key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       print(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key found at index lo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   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print(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key not found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718547" y="1143000"/>
            <a:ext cx="5106032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Proof that it always terminates</a:t>
            </a:r>
          </a:p>
          <a:p>
            <a:r>
              <a:rPr lang="en-AU" sz="1800" dirty="0">
                <a:highlight>
                  <a:srgbClr val="FFFFFF"/>
                </a:highlight>
              </a:rPr>
              <a:t>lo &lt; hi – 1implies that the difference between lo and hi is always at least 2</a:t>
            </a:r>
          </a:p>
          <a:p>
            <a:r>
              <a:rPr lang="en-AU" sz="1800" dirty="0">
                <a:highlight>
                  <a:srgbClr val="FFFFFF"/>
                </a:highlight>
              </a:rPr>
              <a:t>Therefore, lo &lt; mid &lt; hi.</a:t>
            </a:r>
          </a:p>
          <a:p>
            <a:r>
              <a:rPr lang="en-AU" sz="1800" dirty="0">
                <a:highlight>
                  <a:srgbClr val="FFFFFF"/>
                </a:highlight>
              </a:rPr>
              <a:t>Hence, the search space always shrinks (e.g., lo and hi get closer after every iteration of the while loop until lo </a:t>
            </a:r>
            <a:r>
              <a:rPr lang="en-AU" sz="1800" dirty="0">
                <a:highlight>
                  <a:srgbClr val="FFFFFF"/>
                </a:highlight>
                <a:latin typeface="Arial"/>
                <a:cs typeface="Arial"/>
              </a:rPr>
              <a:t>≥</a:t>
            </a:r>
            <a:r>
              <a:rPr lang="en-AU" sz="1800" dirty="0">
                <a:highlight>
                  <a:srgbClr val="FFFFFF"/>
                </a:highlight>
              </a:rPr>
              <a:t> hi – 1 in which case the algorithm terminates)</a:t>
            </a: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04688"/>
              </p:ext>
            </p:extLst>
          </p:nvPr>
        </p:nvGraphicFramePr>
        <p:xfrm>
          <a:off x="4947984" y="4419600"/>
          <a:ext cx="31623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351113"/>
              </p:ext>
            </p:extLst>
          </p:nvPr>
        </p:nvGraphicFramePr>
        <p:xfrm>
          <a:off x="4947984" y="4851400"/>
          <a:ext cx="3200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5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5122198" y="5181600"/>
            <a:ext cx="364202" cy="902732"/>
            <a:chOff x="1447800" y="2221468"/>
            <a:chExt cx="364202" cy="902732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1600200" y="2221468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447800" y="275486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lo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400800" y="5225534"/>
            <a:ext cx="364202" cy="870466"/>
            <a:chOff x="7209299" y="2209800"/>
            <a:chExt cx="364202" cy="8704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7391400" y="22098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09299" y="271093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hi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15200" y="571500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Key = 13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43600" y="3962400"/>
            <a:ext cx="0" cy="4455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15000" y="36692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mid</a:t>
            </a:r>
          </a:p>
        </p:txBody>
      </p:sp>
      <p:sp>
        <p:nvSpPr>
          <p:cNvPr id="18" name="Oval 17"/>
          <p:cNvSpPr/>
          <p:nvPr/>
        </p:nvSpPr>
        <p:spPr>
          <a:xfrm>
            <a:off x="1219200" y="1981200"/>
            <a:ext cx="1371600" cy="381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501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Correct result at termination?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4041648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lo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 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hi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lo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hi - 1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mid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floor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 (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2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key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       print(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key found at index lo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   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print(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key not found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718547" y="1143000"/>
            <a:ext cx="5106032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800" dirty="0">
                <a:highlight>
                  <a:srgbClr val="FFFFFF"/>
                </a:highlight>
              </a:rPr>
              <a:t>The algorithm always terminates. But does it give correct result when it terminates?</a:t>
            </a:r>
          </a:p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Border cases:</a:t>
            </a:r>
          </a:p>
          <a:p>
            <a:pPr marL="0" indent="0">
              <a:buFont typeface="Wingdings 2"/>
              <a:buNone/>
            </a:pPr>
            <a:r>
              <a:rPr lang="en-AU" sz="1800" dirty="0">
                <a:highlight>
                  <a:srgbClr val="FFFFFF"/>
                </a:highlight>
              </a:rPr>
              <a:t>What if</a:t>
            </a:r>
          </a:p>
          <a:p>
            <a:r>
              <a:rPr lang="en-AU" sz="1800" dirty="0">
                <a:highlight>
                  <a:srgbClr val="FFFFFF"/>
                </a:highlight>
              </a:rPr>
              <a:t>array is empty?</a:t>
            </a: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51945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Correct result at termination?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4041648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lo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 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hi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lo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hi - 1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mid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floor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 (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2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N &gt; 0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and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key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       print(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key found at index lo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   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print(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key not found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718547" y="1143000"/>
            <a:ext cx="5106032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800" dirty="0">
                <a:highlight>
                  <a:srgbClr val="FFFFFF"/>
                </a:highlight>
              </a:rPr>
              <a:t>The algorithm always terminates. But does it give correct result when it terminates?</a:t>
            </a:r>
          </a:p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Border cases:</a:t>
            </a:r>
          </a:p>
          <a:p>
            <a:pPr marL="0" indent="0">
              <a:buFont typeface="Wingdings 2"/>
              <a:buNone/>
            </a:pPr>
            <a:r>
              <a:rPr lang="en-AU" sz="1800" dirty="0">
                <a:highlight>
                  <a:srgbClr val="FFFFFF"/>
                </a:highlight>
              </a:rPr>
              <a:t>What if</a:t>
            </a:r>
          </a:p>
          <a:p>
            <a:r>
              <a:rPr lang="en-AU" sz="1800" dirty="0">
                <a:highlight>
                  <a:srgbClr val="FFFFFF"/>
                </a:highlight>
              </a:rPr>
              <a:t>array is empty?</a:t>
            </a:r>
          </a:p>
          <a:p>
            <a:r>
              <a:rPr lang="en-AU" sz="1800" dirty="0">
                <a:highlight>
                  <a:srgbClr val="FFFFFF"/>
                </a:highlight>
              </a:rPr>
              <a:t>array has 1 element?</a:t>
            </a:r>
          </a:p>
          <a:p>
            <a:r>
              <a:rPr lang="en-AU" sz="1800" dirty="0">
                <a:highlight>
                  <a:srgbClr val="FFFFFF"/>
                </a:highlight>
              </a:rPr>
              <a:t>array has 2 elements?</a:t>
            </a: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200" y="4267200"/>
            <a:ext cx="1143000" cy="381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918834"/>
              </p:ext>
            </p:extLst>
          </p:nvPr>
        </p:nvGraphicFramePr>
        <p:xfrm>
          <a:off x="4947984" y="4419600"/>
          <a:ext cx="126492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796648"/>
              </p:ext>
            </p:extLst>
          </p:nvPr>
        </p:nvGraphicFramePr>
        <p:xfrm>
          <a:off x="4947984" y="4851400"/>
          <a:ext cx="12801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105400" y="5181600"/>
            <a:ext cx="364202" cy="902732"/>
            <a:chOff x="1447800" y="2221468"/>
            <a:chExt cx="364202" cy="902732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600200" y="2221468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47800" y="275486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lo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74402" y="5225534"/>
            <a:ext cx="364202" cy="870466"/>
            <a:chOff x="7209299" y="2209800"/>
            <a:chExt cx="364202" cy="870466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7391400" y="22098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209299" y="271093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hi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315200" y="571500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Key = 10</a:t>
            </a:r>
          </a:p>
        </p:txBody>
      </p:sp>
    </p:spTree>
    <p:extLst>
      <p:ext uri="{BB962C8B-B14F-4D97-AF65-F5344CB8AC3E}">
        <p14:creationId xmlns:p14="http://schemas.microsoft.com/office/powerpoint/2010/main" val="169704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Correct result at termination?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4041648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lo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 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hi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N + 1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lo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hi - 1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mid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floor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 (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2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N &gt; 0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and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key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       print(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key found at index lo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   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print(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key not found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718547" y="990600"/>
            <a:ext cx="5106032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800" dirty="0">
                <a:highlight>
                  <a:srgbClr val="FFFFFF"/>
                </a:highlight>
              </a:rPr>
              <a:t>The algorithm always terminates. But does it give correct result when it terminates?</a:t>
            </a:r>
          </a:p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Border cases:</a:t>
            </a:r>
          </a:p>
          <a:p>
            <a:pPr marL="0" indent="0">
              <a:buFont typeface="Wingdings 2"/>
              <a:buNone/>
            </a:pPr>
            <a:r>
              <a:rPr lang="en-AU" sz="1800" dirty="0">
                <a:highlight>
                  <a:srgbClr val="FFFFFF"/>
                </a:highlight>
              </a:rPr>
              <a:t>What if</a:t>
            </a:r>
          </a:p>
          <a:p>
            <a:r>
              <a:rPr lang="en-AU" sz="1800" dirty="0">
                <a:highlight>
                  <a:srgbClr val="FFFFFF"/>
                </a:highlight>
              </a:rPr>
              <a:t>array is empty?</a:t>
            </a:r>
          </a:p>
          <a:p>
            <a:r>
              <a:rPr lang="en-AU" sz="1800" dirty="0">
                <a:highlight>
                  <a:srgbClr val="FFFFFF"/>
                </a:highlight>
              </a:rPr>
              <a:t>array has 1 element?</a:t>
            </a:r>
          </a:p>
          <a:p>
            <a:r>
              <a:rPr lang="en-AU" sz="1800" dirty="0">
                <a:highlight>
                  <a:srgbClr val="FFFFFF"/>
                </a:highlight>
              </a:rPr>
              <a:t>array has 2 elements?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Is it possible that the algorithm accesses array out of the range (e.g., array[N+1]?)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No</a:t>
            </a:r>
            <a:r>
              <a:rPr lang="en-AU" sz="1800" dirty="0">
                <a:highlight>
                  <a:srgbClr val="FFFFFF"/>
                </a:highlight>
              </a:rPr>
              <a:t>, because;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800" dirty="0">
                <a:highlight>
                  <a:srgbClr val="FFFFFF"/>
                </a:highlight>
              </a:rPr>
              <a:t>it only accesses array[mid] or array[lo], 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800" dirty="0">
                <a:highlight>
                  <a:srgbClr val="FFFFFF"/>
                </a:highlight>
              </a:rPr>
              <a:t>lo &lt; mid &lt; hi</a:t>
            </a: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57200" y="1295400"/>
            <a:ext cx="1371600" cy="381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055725"/>
              </p:ext>
            </p:extLst>
          </p:nvPr>
        </p:nvGraphicFramePr>
        <p:xfrm>
          <a:off x="4947984" y="4876800"/>
          <a:ext cx="126492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068610"/>
              </p:ext>
            </p:extLst>
          </p:nvPr>
        </p:nvGraphicFramePr>
        <p:xfrm>
          <a:off x="4947984" y="5308600"/>
          <a:ext cx="183381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1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105400" y="5638800"/>
            <a:ext cx="364202" cy="826532"/>
            <a:chOff x="1447800" y="2221468"/>
            <a:chExt cx="364202" cy="826532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600200" y="2221468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47800" y="267866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lo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24600" y="5682734"/>
            <a:ext cx="364202" cy="794266"/>
            <a:chOff x="7209299" y="2209800"/>
            <a:chExt cx="364202" cy="794266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7391400" y="22098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209299" y="263473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hi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315200" y="601980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Key = 10</a:t>
            </a:r>
          </a:p>
        </p:txBody>
      </p:sp>
    </p:spTree>
    <p:extLst>
      <p:ext uri="{BB962C8B-B14F-4D97-AF65-F5344CB8AC3E}">
        <p14:creationId xmlns:p14="http://schemas.microsoft.com/office/powerpoint/2010/main" val="41838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Correct result at termination?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4041648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lo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 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hi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N + 1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lo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hi - 1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mid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floor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 (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2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N &gt; 0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and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key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       print(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key found at index lo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   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print(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key not found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718547" y="990600"/>
            <a:ext cx="5106032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The modified algorithm returns correct results for border cases. Does it return correct results for the general case (i.e., N &gt; 2)?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Observations:</a:t>
            </a:r>
          </a:p>
          <a:p>
            <a:r>
              <a:rPr lang="en-AU" sz="1800" dirty="0">
                <a:highlight>
                  <a:srgbClr val="FFFFFF"/>
                </a:highlight>
              </a:rPr>
              <a:t>The algorithm never accesses array[hi], and</a:t>
            </a:r>
          </a:p>
          <a:p>
            <a:r>
              <a:rPr lang="en-AU" sz="1800" dirty="0">
                <a:highlight>
                  <a:srgbClr val="FFFFFF"/>
                </a:highlight>
              </a:rPr>
              <a:t>lo &lt; mid &lt; hi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This means if key == array[hi], the algorithm will not find it</a:t>
            </a:r>
          </a:p>
          <a:p>
            <a:pPr marL="0" indent="0">
              <a:buNone/>
            </a:pPr>
            <a:r>
              <a:rPr lang="en-AU" sz="1800" b="1" dirty="0">
                <a:highlight>
                  <a:srgbClr val="FFFFFF"/>
                </a:highlight>
              </a:rPr>
              <a:t>Fix:</a:t>
            </a:r>
            <a:r>
              <a:rPr lang="en-AU" sz="1800" dirty="0">
                <a:highlight>
                  <a:srgbClr val="FFFFFF"/>
                </a:highlight>
              </a:rPr>
              <a:t> hi = mid only if key &lt; array[mid] </a:t>
            </a: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671737"/>
              </p:ext>
            </p:extLst>
          </p:nvPr>
        </p:nvGraphicFramePr>
        <p:xfrm>
          <a:off x="5410200" y="4800600"/>
          <a:ext cx="31623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315297"/>
              </p:ext>
            </p:extLst>
          </p:nvPr>
        </p:nvGraphicFramePr>
        <p:xfrm>
          <a:off x="5410200" y="5232400"/>
          <a:ext cx="3733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475138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567616" y="5574268"/>
            <a:ext cx="364202" cy="902732"/>
            <a:chOff x="1447800" y="2221468"/>
            <a:chExt cx="364202" cy="902732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1600200" y="2221468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47800" y="275486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lo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627398" y="5574268"/>
            <a:ext cx="364202" cy="870466"/>
            <a:chOff x="7209299" y="2209800"/>
            <a:chExt cx="364202" cy="8704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7391400" y="22098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209299" y="271093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hi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721959" y="592157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Key = 15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781800" y="5562600"/>
            <a:ext cx="556563" cy="870466"/>
            <a:chOff x="7133099" y="2209800"/>
            <a:chExt cx="556563" cy="8704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7391400" y="22098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133099" y="2710934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mid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0" y="5562600"/>
            <a:ext cx="364202" cy="870466"/>
            <a:chOff x="7209299" y="2209800"/>
            <a:chExt cx="364202" cy="870466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7391400" y="22098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209299" y="271093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hi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96000" y="5562600"/>
            <a:ext cx="556563" cy="870466"/>
            <a:chOff x="7133099" y="2209800"/>
            <a:chExt cx="556563" cy="870466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7391400" y="22098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133099" y="2710934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mid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92180" y="5562600"/>
            <a:ext cx="364202" cy="902732"/>
            <a:chOff x="1447800" y="2221468"/>
            <a:chExt cx="364202" cy="902732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600200" y="2221468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447800" y="275486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lo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74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Correct result at termination?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4041648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lo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 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hi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N + 1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lo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hi - 1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mid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floor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 (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2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N &gt; 0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and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key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       print(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key found at index lo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   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print(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key not found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505200" y="990600"/>
            <a:ext cx="5562600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Hopefully, we have fixed all the bugs!</a:t>
            </a:r>
            <a:b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</a:b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Since we made several changes, we need to show that the modified algorithm;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800" b="1" u="sng" dirty="0">
                <a:solidFill>
                  <a:srgbClr val="FF0000"/>
                </a:solidFill>
                <a:highlight>
                  <a:srgbClr val="FFFFFF"/>
                </a:highlight>
              </a:rPr>
              <a:t>always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 terminates.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returns correct result when terminates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Easy to show that it always terminates (as before)</a:t>
            </a:r>
          </a:p>
          <a:p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Easy to show that it is correct for border cases</a:t>
            </a:r>
          </a:p>
          <a:p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Next, we show the correctness for the general case using Loop Invariant</a:t>
            </a:r>
            <a:endParaRPr lang="en-AU" sz="18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62000" y="2667000"/>
            <a:ext cx="2438400" cy="381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1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Correctness using Loop Invariant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37448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lo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 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hi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N + 1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// </a:t>
            </a:r>
            <a:r>
              <a:rPr lang="en-AU" sz="1800" b="1" u="sng" dirty="0">
                <a:solidFill>
                  <a:srgbClr val="00B050"/>
                </a:solidFill>
                <a:highlight>
                  <a:srgbClr val="FFFFFF"/>
                </a:highlight>
              </a:rPr>
              <a:t>LI: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 key in array[1 … N] if and only if (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</a:rPr>
              <a:t>iff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) key in array[lo … hi - 1]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lo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hi - 1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    // </a:t>
            </a:r>
            <a:r>
              <a:rPr lang="en-AU" sz="1800" b="1" u="sng" dirty="0">
                <a:solidFill>
                  <a:srgbClr val="00B050"/>
                </a:solidFill>
                <a:highlight>
                  <a:srgbClr val="FFFFFF"/>
                </a:highlight>
              </a:rPr>
              <a:t>LI: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key in array[1 … N]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</a:rPr>
              <a:t>iff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 key in array[lo … hi-1]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mid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floor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 (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2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       // key in array[1 … N]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</a:rPr>
              <a:t>iff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 key in array[mid … hi-1]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      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       // </a:t>
            </a:r>
            <a:r>
              <a:rPr lang="en-AU" sz="1800" b="1" u="sng" dirty="0">
                <a:solidFill>
                  <a:srgbClr val="00B050"/>
                </a:solidFill>
                <a:highlight>
                  <a:srgbClr val="FFFFFF"/>
                </a:highlight>
              </a:rPr>
              <a:t>LI: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key in array[1 … N]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</a:rPr>
              <a:t>iff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 key in array[lo … hi-1]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       // key in array[1 … N]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</a:rPr>
              <a:t>iff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 key in array[lo … mid-1]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       //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u="sng" dirty="0">
                <a:solidFill>
                  <a:srgbClr val="00B050"/>
                </a:solidFill>
                <a:highlight>
                  <a:srgbClr val="FFFFFF"/>
                </a:highlight>
              </a:rPr>
              <a:t>LI: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 key in array[1 … N]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</a:rPr>
              <a:t>iff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 key in array[lo … hi-1]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u="sng" dirty="0">
                <a:solidFill>
                  <a:srgbClr val="00B050"/>
                </a:solidFill>
                <a:highlight>
                  <a:srgbClr val="FFFFFF"/>
                </a:highlight>
              </a:rPr>
              <a:t>LI: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 key in array[1 … N]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</a:rPr>
              <a:t>iff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 key in array[lo … hi-1]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505200" y="990600"/>
            <a:ext cx="5562600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86770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Correctness using Loop Invariant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37448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// </a:t>
            </a:r>
            <a:r>
              <a:rPr lang="en-AU" sz="1800" b="1" u="sng" dirty="0">
                <a:solidFill>
                  <a:srgbClr val="00B050"/>
                </a:solidFill>
                <a:highlight>
                  <a:srgbClr val="FFFFFF"/>
                </a:highlight>
              </a:rPr>
              <a:t>LI: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 key in array[1 … N] if and only if (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</a:rPr>
              <a:t>iff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) key in array[lo … hi - 1]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lo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hi - 1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mid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floor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 (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2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   else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u="sng" dirty="0">
                <a:solidFill>
                  <a:srgbClr val="00B050"/>
                </a:solidFill>
                <a:highlight>
                  <a:srgbClr val="FFFFFF"/>
                </a:highlight>
              </a:rPr>
              <a:t>LI: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 key in array[1 … N]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</a:rPr>
              <a:t>iff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 key in array[lo … hi-1]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//  lo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Arial"/>
                <a:cs typeface="Arial"/>
              </a:rPr>
              <a:t>≥ hi – 1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Arial"/>
                <a:cs typeface="Arial"/>
                <a:sym typeface="Wingdings" panose="05000000000000000000" pitchFamily="2" charset="2"/>
              </a:rPr>
              <a:t> lo + 1 ≥ hi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Arial"/>
                <a:cs typeface="Arial"/>
              </a:rPr>
              <a:t>                      ----     (A)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Arial"/>
                <a:cs typeface="Arial"/>
              </a:rPr>
              <a:t>//  lo &lt; hi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Arial"/>
                <a:cs typeface="Arial"/>
                <a:sym typeface="Wingdings" panose="05000000000000000000" pitchFamily="2" charset="2"/>
              </a:rPr>
              <a:t> lo + 1 ≤ hi                             ----     (B)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Arial"/>
                <a:cs typeface="Arial"/>
                <a:sym typeface="Wingdings" panose="05000000000000000000" pitchFamily="2" charset="2"/>
              </a:rPr>
              <a:t>// From (A) and (B): lo + 1 = hi  lo = hi - 1</a:t>
            </a:r>
            <a:endParaRPr lang="en-AU" sz="1800" dirty="0">
              <a:solidFill>
                <a:srgbClr val="00B050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Arial"/>
                <a:cs typeface="Arial"/>
              </a:rPr>
              <a:t>// Hence,  key in array[1 … N]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Arial"/>
                <a:cs typeface="Arial"/>
              </a:rPr>
              <a:t>iff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Arial"/>
                <a:cs typeface="Arial"/>
              </a:rPr>
              <a:t> key in array[lo … lo];   (Proof Complete)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N &gt; 0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and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key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       print(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key found at index lo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   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print(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key not found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505200" y="990600"/>
            <a:ext cx="5562600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34472" y="1798093"/>
            <a:ext cx="5106032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Note:  lo &lt; hi when loop terminates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, because</a:t>
            </a:r>
          </a:p>
          <a:p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lo &lt; mid &lt; hi in each iteration and </a:t>
            </a:r>
          </a:p>
          <a:p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we update either lo to be mid or hi to be mid</a:t>
            </a:r>
          </a:p>
          <a:p>
            <a:pPr marL="0" indent="0">
              <a:buNone/>
            </a:pPr>
            <a:endParaRPr lang="en-AU" sz="1800" dirty="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282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32EC-9401-4A79-A79E-99A87801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E1E3B-6D34-4F42-BBDF-BF073ABE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Lec-2: Analysis of Algorithms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E31D9-A108-4A8C-AA58-60948F4C11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16992" y="11430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Proving correctness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Finding minimum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Binary search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Complexity Analysis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Introduction/Recap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Finding minimum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Binary Search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Sorting Algorithms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/>
              <a:t>Selection Sort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/>
              <a:t>Insertion Sort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Recursive Algorithms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Output-sensitive complexity</a:t>
            </a:r>
          </a:p>
          <a:p>
            <a:pPr marL="274320" lvl="1" indent="0">
              <a:buNone/>
            </a:pPr>
            <a:endParaRPr lang="en-AU" dirty="0">
              <a:solidFill>
                <a:schemeClr val="tx1"/>
              </a:solidFill>
            </a:endParaRPr>
          </a:p>
          <a:p>
            <a:pPr marL="788670" lvl="1" indent="-51435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  <a:p>
            <a:pPr marL="788670" lvl="1" indent="-51435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235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Complexity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503920" cy="4572000"/>
          </a:xfrm>
        </p:spPr>
        <p:txBody>
          <a:bodyPr>
            <a:noAutofit/>
          </a:bodyPr>
          <a:lstStyle/>
          <a:p>
            <a:r>
              <a:rPr lang="en-AU" sz="2400" dirty="0"/>
              <a:t>Time complexity</a:t>
            </a:r>
          </a:p>
          <a:p>
            <a:pPr lvl="1"/>
            <a:r>
              <a:rPr lang="en-AU" sz="1900" dirty="0"/>
              <a:t>The amount of time taken by an algorithm to run as a function of the input size</a:t>
            </a:r>
          </a:p>
          <a:p>
            <a:r>
              <a:rPr lang="en-AU" sz="2400" dirty="0"/>
              <a:t>Space complexity</a:t>
            </a:r>
          </a:p>
          <a:p>
            <a:pPr lvl="1"/>
            <a:r>
              <a:rPr lang="en-AU" sz="1900" dirty="0"/>
              <a:t>The amount of space taken by an algorithm to run as a function of the input size</a:t>
            </a:r>
          </a:p>
          <a:p>
            <a:r>
              <a:rPr lang="en-AU" sz="2400" dirty="0"/>
              <a:t>Worst-case complexity</a:t>
            </a:r>
          </a:p>
          <a:p>
            <a:r>
              <a:rPr lang="en-AU" sz="2400" dirty="0"/>
              <a:t>Best-case complexity</a:t>
            </a:r>
          </a:p>
          <a:p>
            <a:r>
              <a:rPr lang="en-AU" sz="2400" dirty="0"/>
              <a:t>Average-case complexity</a:t>
            </a:r>
          </a:p>
          <a:p>
            <a:endParaRPr lang="en-AU" sz="2400" dirty="0"/>
          </a:p>
          <a:p>
            <a:endParaRPr lang="en-AU" sz="19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71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Things to Note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4572000"/>
          </a:xfrm>
        </p:spPr>
        <p:txBody>
          <a:bodyPr>
            <a:noAutofit/>
          </a:bodyPr>
          <a:lstStyle/>
          <a:p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/>
              <a:t>Tutorial week 3 has been uploaded</a:t>
            </a:r>
          </a:p>
          <a:p>
            <a:pPr lvl="1"/>
            <a:r>
              <a:rPr lang="en-AU" sz="1900" dirty="0"/>
              <a:t>You need to complete starred questions before your lab next week to get marks</a:t>
            </a:r>
          </a:p>
          <a:p>
            <a:r>
              <a:rPr lang="en-AU" sz="2400" dirty="0"/>
              <a:t>Assignment 1 has been released (due </a:t>
            </a:r>
            <a:r>
              <a:rPr lang="en-AU" sz="2400"/>
              <a:t>13-August 23:55:00</a:t>
            </a:r>
            <a:r>
              <a:rPr lang="en-AU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1360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BAB5-AA6F-4D23-A5DF-F656131A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Recap from FIT1045: Complexity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0A5EB-4D0E-4D11-9D66-5B8695F5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Lec-2: Analysis of Algorithms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FD3FA-1043-44F0-849C-92580D6C3F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16992" y="1413200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How to compute time complexity?</a:t>
            </a:r>
          </a:p>
          <a:p>
            <a:r>
              <a:rPr lang="en-AU" dirty="0"/>
              <a:t>Count the number of steps taken by the algorithm as a function of input size, e.g., </a:t>
            </a:r>
            <a:r>
              <a:rPr lang="en-US" sz="2800" dirty="0">
                <a:latin typeface="Arial" pitchFamily="34" charset="0"/>
                <a:sym typeface="Wingdings" panose="05000000000000000000" pitchFamily="2" charset="2"/>
              </a:rPr>
              <a:t>2N</a:t>
            </a:r>
            <a:r>
              <a:rPr lang="en-US" sz="2800" baseline="30000" dirty="0">
                <a:latin typeface="Arial" pitchFamily="34" charset="0"/>
                <a:sym typeface="Wingdings" panose="05000000000000000000" pitchFamily="2" charset="2"/>
              </a:rPr>
              <a:t>2 </a:t>
            </a:r>
            <a:r>
              <a:rPr lang="en-US" sz="2800" dirty="0">
                <a:latin typeface="Arial" pitchFamily="34" charset="0"/>
                <a:sym typeface="Wingdings" panose="05000000000000000000" pitchFamily="2" charset="2"/>
              </a:rPr>
              <a:t>+10N + 100 </a:t>
            </a:r>
          </a:p>
          <a:p>
            <a:r>
              <a:rPr lang="en-AU" dirty="0"/>
              <a:t>The big-O notation of this function is its complexity, e.g., </a:t>
            </a:r>
            <a:r>
              <a:rPr lang="en-US" sz="2400" dirty="0">
                <a:latin typeface="Arial" pitchFamily="34" charset="0"/>
                <a:sym typeface="Wingdings" panose="05000000000000000000" pitchFamily="2" charset="2"/>
              </a:rPr>
              <a:t>2N</a:t>
            </a:r>
            <a:r>
              <a:rPr lang="en-US" sz="2400" baseline="30000" dirty="0">
                <a:latin typeface="Arial" pitchFamily="34" charset="0"/>
                <a:sym typeface="Wingdings" panose="05000000000000000000" pitchFamily="2" charset="2"/>
              </a:rPr>
              <a:t>2 </a:t>
            </a:r>
            <a:r>
              <a:rPr lang="en-US" sz="2400" dirty="0">
                <a:latin typeface="Arial" pitchFamily="34" charset="0"/>
                <a:sym typeface="Wingdings" panose="05000000000000000000" pitchFamily="2" charset="2"/>
              </a:rPr>
              <a:t>+10N + 100  </a:t>
            </a:r>
            <a:r>
              <a:rPr lang="en-AU" dirty="0"/>
              <a:t>O(</a:t>
            </a:r>
            <a:r>
              <a:rPr lang="en-US" sz="2400" dirty="0">
                <a:latin typeface="Arial" pitchFamily="34" charset="0"/>
                <a:sym typeface="Wingdings" panose="05000000000000000000" pitchFamily="2" charset="2"/>
              </a:rPr>
              <a:t>N</a:t>
            </a:r>
            <a:r>
              <a:rPr lang="en-US" sz="2400" baseline="30000" dirty="0">
                <a:latin typeface="Arial" pitchFamily="34" charset="0"/>
                <a:sym typeface="Wingdings" panose="05000000000000000000" pitchFamily="2" charset="2"/>
              </a:rPr>
              <a:t>2</a:t>
            </a:r>
            <a:r>
              <a:rPr lang="en-A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088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304800"/>
            <a:ext cx="8534400" cy="1143000"/>
          </a:xfrm>
        </p:spPr>
        <p:txBody>
          <a:bodyPr vert="horz" lIns="35717" tIns="35717" rIns="35717" bIns="35717" anchor="b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Recap from FIT1045: Big-O notation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141058" y="1056566"/>
            <a:ext cx="4202342" cy="5518738"/>
          </a:xfrm>
        </p:spPr>
        <p:txBody>
          <a:bodyPr vert="horz" lIns="35717" tIns="35717" rIns="35717" bIns="35717">
            <a:normAutofit/>
          </a:bodyPr>
          <a:lstStyle/>
          <a:p>
            <a:pPr marL="402938" lvl="1" indent="0">
              <a:spcBef>
                <a:spcPts val="1266"/>
              </a:spcBef>
              <a:buNone/>
            </a:pPr>
            <a:r>
              <a:rPr lang="en-US" sz="1687" dirty="0">
                <a:solidFill>
                  <a:schemeClr val="tx1"/>
                </a:solidFill>
                <a:latin typeface="Arial" pitchFamily="34" charset="0"/>
              </a:rPr>
              <a:t>Let N be the number of days</a:t>
            </a:r>
          </a:p>
          <a:p>
            <a:pPr lvl="1">
              <a:spcBef>
                <a:spcPts val="1266"/>
              </a:spcBef>
            </a:pPr>
            <a:r>
              <a:rPr lang="en-US" sz="1687" dirty="0">
                <a:solidFill>
                  <a:schemeClr val="tx1"/>
                </a:solidFill>
                <a:latin typeface="Arial" pitchFamily="34" charset="0"/>
              </a:rPr>
              <a:t># of rabbits </a:t>
            </a:r>
            <a:r>
              <a:rPr lang="en-US" sz="1687" dirty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 2N</a:t>
            </a:r>
            <a:r>
              <a:rPr lang="en-US" sz="1687" baseline="30000" dirty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2</a:t>
            </a:r>
          </a:p>
          <a:p>
            <a:pPr lvl="1">
              <a:spcBef>
                <a:spcPts val="1266"/>
              </a:spcBef>
            </a:pPr>
            <a:r>
              <a:rPr lang="en-US" sz="1687" dirty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# of goats  10N </a:t>
            </a:r>
          </a:p>
          <a:p>
            <a:pPr lvl="1">
              <a:spcBef>
                <a:spcPts val="1266"/>
              </a:spcBef>
            </a:pPr>
            <a:r>
              <a:rPr lang="en-US" sz="1687" dirty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# of lions  100</a:t>
            </a:r>
          </a:p>
          <a:p>
            <a:pPr lvl="1">
              <a:spcBef>
                <a:spcPts val="1266"/>
              </a:spcBef>
            </a:pPr>
            <a:r>
              <a:rPr lang="en-US" sz="1687" dirty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#total population  2N</a:t>
            </a:r>
            <a:r>
              <a:rPr lang="en-US" sz="1687" baseline="30000" dirty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2 </a:t>
            </a:r>
            <a:r>
              <a:rPr lang="en-US" sz="1687" dirty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+10N + 100 </a:t>
            </a:r>
          </a:p>
          <a:p>
            <a:pPr lvl="1">
              <a:spcBef>
                <a:spcPts val="1266"/>
              </a:spcBef>
            </a:pPr>
            <a:endParaRPr lang="en-US" sz="1687" dirty="0">
              <a:solidFill>
                <a:schemeClr val="tx1"/>
              </a:solidFill>
              <a:latin typeface="Arial" pitchFamily="34" charset="0"/>
              <a:sym typeface="Wingdings" panose="05000000000000000000" pitchFamily="2" charset="2"/>
            </a:endParaRPr>
          </a:p>
          <a:p>
            <a:pPr lvl="1">
              <a:spcBef>
                <a:spcPts val="1266"/>
              </a:spcBef>
              <a:buFont typeface="Wingdings" panose="05000000000000000000" pitchFamily="2" charset="2"/>
              <a:buChar char="ü"/>
            </a:pPr>
            <a:r>
              <a:rPr lang="en-US" sz="1687" dirty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The population grows mainly because of growth rate of rabbits</a:t>
            </a:r>
          </a:p>
          <a:p>
            <a:pPr lvl="1">
              <a:spcBef>
                <a:spcPts val="1266"/>
              </a:spcBef>
              <a:buFont typeface="Wingdings" panose="05000000000000000000" pitchFamily="2" charset="2"/>
              <a:buChar char="ü"/>
            </a:pPr>
            <a:r>
              <a:rPr lang="en-US" sz="1687" dirty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For large values of N, # of other animals is insignificant as compared to the # of rabbits</a:t>
            </a:r>
          </a:p>
          <a:p>
            <a:pPr lvl="1">
              <a:spcBef>
                <a:spcPts val="1266"/>
              </a:spcBef>
              <a:buFont typeface="Wingdings" panose="05000000000000000000" pitchFamily="2" charset="2"/>
              <a:buChar char="ü"/>
            </a:pPr>
            <a:r>
              <a:rPr lang="en-US" sz="1687" dirty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We can say population grows in “</a:t>
            </a:r>
            <a:r>
              <a:rPr lang="en-US" sz="1687" b="1" u="sng" dirty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O</a:t>
            </a:r>
            <a:r>
              <a:rPr lang="en-US" sz="1687" dirty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rder of rabbits’ growth” </a:t>
            </a:r>
          </a:p>
          <a:p>
            <a:pPr lvl="1">
              <a:spcBef>
                <a:spcPts val="1266"/>
              </a:spcBef>
              <a:buFont typeface="Wingdings" panose="05000000000000000000" pitchFamily="2" charset="2"/>
              <a:buChar char="ü"/>
            </a:pPr>
            <a:r>
              <a:rPr lang="en-US" sz="1687" dirty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i.e., population growth is O(N</a:t>
            </a:r>
            <a:r>
              <a:rPr lang="en-US" sz="1687" baseline="30000" dirty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2</a:t>
            </a:r>
            <a:r>
              <a:rPr lang="en-US" sz="1687" dirty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)</a:t>
            </a:r>
          </a:p>
          <a:p>
            <a:pPr lvl="1">
              <a:spcBef>
                <a:spcPts val="1266"/>
              </a:spcBef>
            </a:pPr>
            <a:endParaRPr lang="en-US" sz="1687" dirty="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052227"/>
              </p:ext>
            </p:extLst>
          </p:nvPr>
        </p:nvGraphicFramePr>
        <p:xfrm>
          <a:off x="4648200" y="1056566"/>
          <a:ext cx="4191000" cy="563511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125913152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32883409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76621693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7053996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349537468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rabbits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goats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lions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26659"/>
                  </a:ext>
                </a:extLst>
              </a:tr>
              <a:tr h="17057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671009"/>
                  </a:ext>
                </a:extLst>
              </a:tr>
              <a:tr h="17057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689724"/>
                  </a:ext>
                </a:extLst>
              </a:tr>
              <a:tr h="17057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264340"/>
                  </a:ext>
                </a:extLst>
              </a:tr>
              <a:tr h="17057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73289"/>
                  </a:ext>
                </a:extLst>
              </a:tr>
              <a:tr h="17057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633830"/>
                  </a:ext>
                </a:extLst>
              </a:tr>
              <a:tr h="17057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43542"/>
                  </a:ext>
                </a:extLst>
              </a:tr>
              <a:tr h="17057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88773"/>
                  </a:ext>
                </a:extLst>
              </a:tr>
              <a:tr h="17057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61947"/>
                  </a:ext>
                </a:extLst>
              </a:tr>
              <a:tr h="17057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396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288793"/>
                  </a:ext>
                </a:extLst>
              </a:tr>
              <a:tr h="17057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901221"/>
                  </a:ext>
                </a:extLst>
              </a:tr>
              <a:tr h="17057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29167"/>
                  </a:ext>
                </a:extLst>
              </a:tr>
              <a:tr h="17057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412768"/>
                  </a:ext>
                </a:extLst>
              </a:tr>
              <a:tr h="17057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06704"/>
                  </a:ext>
                </a:extLst>
              </a:tr>
              <a:tr h="17057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086105"/>
                  </a:ext>
                </a:extLst>
              </a:tr>
              <a:tr h="17057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87149"/>
                  </a:ext>
                </a:extLst>
              </a:tr>
              <a:tr h="17057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744999"/>
                  </a:ext>
                </a:extLst>
              </a:tr>
              <a:tr h="17057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2000000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7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2010100</a:t>
                      </a:r>
                    </a:p>
                  </a:txBody>
                  <a:tcPr marL="5358" marR="5358" marT="5358" marB="321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20483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17F6D-4CD7-446D-B8CF-6AF96977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Lec-2: Analysis of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0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774703" y="998730"/>
            <a:ext cx="3949189" cy="5518738"/>
          </a:xfrm>
        </p:spPr>
        <p:txBody>
          <a:bodyPr vert="horz" lIns="35717" tIns="35717" rIns="35717" bIns="35717">
            <a:normAutofit/>
          </a:bodyPr>
          <a:lstStyle/>
          <a:p>
            <a:pPr marL="402938" lvl="1" indent="0">
              <a:spcBef>
                <a:spcPts val="1266"/>
              </a:spcBef>
              <a:buNone/>
            </a:pPr>
            <a:r>
              <a:rPr lang="en-US" sz="1125" dirty="0">
                <a:latin typeface="Arial" pitchFamily="34" charset="0"/>
              </a:rPr>
              <a:t>Let N be the number of days</a:t>
            </a:r>
          </a:p>
          <a:p>
            <a:pPr lvl="1">
              <a:spcBef>
                <a:spcPts val="1266"/>
              </a:spcBef>
            </a:pPr>
            <a:r>
              <a:rPr lang="en-US" sz="1125" dirty="0">
                <a:latin typeface="Arial" pitchFamily="34" charset="0"/>
              </a:rPr>
              <a:t># of rabbits </a:t>
            </a:r>
            <a:r>
              <a:rPr lang="en-US" sz="1125" dirty="0">
                <a:latin typeface="Arial" pitchFamily="34" charset="0"/>
                <a:sym typeface="Wingdings" panose="05000000000000000000" pitchFamily="2" charset="2"/>
              </a:rPr>
              <a:t> 2N</a:t>
            </a:r>
            <a:r>
              <a:rPr lang="en-US" sz="1125" baseline="30000" dirty="0">
                <a:latin typeface="Arial" pitchFamily="34" charset="0"/>
                <a:sym typeface="Wingdings" panose="05000000000000000000" pitchFamily="2" charset="2"/>
              </a:rPr>
              <a:t>2</a:t>
            </a:r>
          </a:p>
          <a:p>
            <a:pPr lvl="1">
              <a:spcBef>
                <a:spcPts val="1266"/>
              </a:spcBef>
            </a:pPr>
            <a:r>
              <a:rPr lang="en-US" sz="1125" dirty="0">
                <a:latin typeface="Arial" pitchFamily="34" charset="0"/>
                <a:sym typeface="Wingdings" panose="05000000000000000000" pitchFamily="2" charset="2"/>
              </a:rPr>
              <a:t># of goats  10N </a:t>
            </a:r>
          </a:p>
          <a:p>
            <a:pPr lvl="1">
              <a:spcBef>
                <a:spcPts val="1266"/>
              </a:spcBef>
            </a:pPr>
            <a:r>
              <a:rPr lang="en-US" sz="1125" dirty="0">
                <a:latin typeface="Arial" pitchFamily="34" charset="0"/>
                <a:sym typeface="Wingdings" panose="05000000000000000000" pitchFamily="2" charset="2"/>
              </a:rPr>
              <a:t># of lions  100</a:t>
            </a:r>
          </a:p>
          <a:p>
            <a:pPr lvl="1">
              <a:spcBef>
                <a:spcPts val="1266"/>
              </a:spcBef>
            </a:pPr>
            <a:r>
              <a:rPr lang="en-US" sz="1125" dirty="0">
                <a:latin typeface="Arial" pitchFamily="34" charset="0"/>
                <a:sym typeface="Wingdings" panose="05000000000000000000" pitchFamily="2" charset="2"/>
              </a:rPr>
              <a:t>#total  2N</a:t>
            </a:r>
            <a:r>
              <a:rPr lang="en-US" sz="1125" baseline="30000" dirty="0">
                <a:latin typeface="Arial" pitchFamily="34" charset="0"/>
                <a:sym typeface="Wingdings" panose="05000000000000000000" pitchFamily="2" charset="2"/>
              </a:rPr>
              <a:t>2</a:t>
            </a:r>
            <a:r>
              <a:rPr lang="en-US" sz="1125" dirty="0">
                <a:latin typeface="Arial" pitchFamily="34" charset="0"/>
                <a:sym typeface="Wingdings" panose="05000000000000000000" pitchFamily="2" charset="2"/>
              </a:rPr>
              <a:t>+10N+100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3E78737-F7BD-483F-BFCD-276B5BC0910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89838" y="2141730"/>
          <a:ext cx="6944314" cy="4476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7324ADC4-9D7D-436F-9E5E-7C3FD1080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-304800"/>
            <a:ext cx="8534400" cy="1143000"/>
          </a:xfrm>
        </p:spPr>
        <p:txBody>
          <a:bodyPr vert="horz" lIns="35717" tIns="35717" rIns="35717" bIns="35717" anchor="b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Recap from FIT1045: Big-O notation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985D1-EE84-4706-8F06-3A1C001F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Lec-2: Analysis of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41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300914" y="1219200"/>
            <a:ext cx="7630819" cy="4412382"/>
          </a:xfrm>
        </p:spPr>
        <p:txBody>
          <a:bodyPr vert="horz" lIns="35717" tIns="35717" rIns="35717" bIns="35717">
            <a:normAutofit fontScale="77500" lnSpcReduction="20000"/>
          </a:bodyPr>
          <a:lstStyle/>
          <a:p>
            <a:pPr>
              <a:spcBef>
                <a:spcPts val="1266"/>
              </a:spcBef>
            </a:pPr>
            <a:r>
              <a:rPr lang="en-US" sz="2180" dirty="0">
                <a:latin typeface="Arial" pitchFamily="34" charset="0"/>
              </a:rPr>
              <a:t>Typically, we use the following simplification rules</a:t>
            </a:r>
          </a:p>
          <a:p>
            <a:pPr lvl="1">
              <a:spcBef>
                <a:spcPts val="1266"/>
              </a:spcBef>
            </a:pPr>
            <a:r>
              <a:rPr lang="en-US" sz="1758" dirty="0">
                <a:latin typeface="Arial" pitchFamily="34" charset="0"/>
              </a:rPr>
              <a:t>If function is a product of several terms, any constants that do not depend on N can be ignored</a:t>
            </a:r>
          </a:p>
          <a:p>
            <a:pPr lvl="1">
              <a:spcBef>
                <a:spcPts val="1266"/>
              </a:spcBef>
            </a:pPr>
            <a:r>
              <a:rPr lang="en-US" sz="1758" dirty="0">
                <a:latin typeface="Arial" pitchFamily="34" charset="0"/>
              </a:rPr>
              <a:t>If function is a sum of several terms, if there is one with the largest growth rate, it can be kept and others can be omitted</a:t>
            </a:r>
          </a:p>
          <a:p>
            <a:pPr>
              <a:spcBef>
                <a:spcPts val="1266"/>
              </a:spcBef>
            </a:pPr>
            <a:r>
              <a:rPr lang="en-US" sz="2180" dirty="0">
                <a:latin typeface="Arial" pitchFamily="34" charset="0"/>
              </a:rPr>
              <a:t>E.g.,</a:t>
            </a:r>
          </a:p>
          <a:p>
            <a:pPr lvl="1">
              <a:spcBef>
                <a:spcPts val="1266"/>
              </a:spcBef>
            </a:pPr>
            <a:r>
              <a:rPr lang="en-US" sz="1969" b="1" dirty="0">
                <a:solidFill>
                  <a:srgbClr val="572314"/>
                </a:solidFill>
                <a:latin typeface="Arial" pitchFamily="34" charset="0"/>
              </a:rPr>
              <a:t>12 N</a:t>
            </a:r>
            <a:r>
              <a:rPr lang="en-US" sz="1969" b="1" baseline="30000" dirty="0">
                <a:solidFill>
                  <a:srgbClr val="572314"/>
                </a:solidFill>
                <a:latin typeface="Arial" pitchFamily="34" charset="0"/>
              </a:rPr>
              <a:t>2</a:t>
            </a:r>
            <a:r>
              <a:rPr lang="en-US" sz="1969" b="1" dirty="0">
                <a:solidFill>
                  <a:srgbClr val="572314"/>
                </a:solidFill>
                <a:latin typeface="Arial" pitchFamily="34" charset="0"/>
              </a:rPr>
              <a:t> + 4 N</a:t>
            </a:r>
            <a:r>
              <a:rPr lang="en-US" sz="1969" b="1" baseline="30000" dirty="0">
                <a:solidFill>
                  <a:srgbClr val="572314"/>
                </a:solidFill>
                <a:latin typeface="Arial" pitchFamily="34" charset="0"/>
              </a:rPr>
              <a:t>3</a:t>
            </a:r>
            <a:r>
              <a:rPr lang="en-US" sz="1969" b="1" dirty="0">
                <a:solidFill>
                  <a:srgbClr val="572314"/>
                </a:solidFill>
                <a:latin typeface="Arial" pitchFamily="34" charset="0"/>
              </a:rPr>
              <a:t> </a:t>
            </a:r>
          </a:p>
          <a:p>
            <a:pPr lvl="2">
              <a:spcBef>
                <a:spcPts val="1266"/>
              </a:spcBef>
            </a:pPr>
            <a:r>
              <a:rPr lang="en-US" sz="1547" b="1" dirty="0">
                <a:solidFill>
                  <a:srgbClr val="572314"/>
                </a:solidFill>
                <a:latin typeface="Arial" pitchFamily="34" charset="0"/>
                <a:sym typeface="Wingdings" panose="05000000000000000000" pitchFamily="2" charset="2"/>
              </a:rPr>
              <a:t> </a:t>
            </a:r>
            <a:r>
              <a:rPr lang="en-US" sz="1547" b="1" dirty="0">
                <a:solidFill>
                  <a:srgbClr val="572314"/>
                </a:solidFill>
                <a:latin typeface="Arial" pitchFamily="34" charset="0"/>
              </a:rPr>
              <a:t>O(</a:t>
            </a:r>
            <a:r>
              <a:rPr lang="en-US" sz="1687" b="1" dirty="0">
                <a:solidFill>
                  <a:srgbClr val="572314"/>
                </a:solidFill>
                <a:latin typeface="Arial" pitchFamily="34" charset="0"/>
              </a:rPr>
              <a:t>N</a:t>
            </a:r>
            <a:r>
              <a:rPr lang="en-US" sz="1687" b="1" baseline="30000" dirty="0">
                <a:solidFill>
                  <a:srgbClr val="572314"/>
                </a:solidFill>
                <a:latin typeface="Arial" pitchFamily="34" charset="0"/>
              </a:rPr>
              <a:t>3</a:t>
            </a:r>
            <a:r>
              <a:rPr lang="en-US" sz="1547" b="1" dirty="0">
                <a:solidFill>
                  <a:srgbClr val="572314"/>
                </a:solidFill>
                <a:latin typeface="Arial" pitchFamily="34" charset="0"/>
              </a:rPr>
              <a:t>)</a:t>
            </a:r>
          </a:p>
          <a:p>
            <a:pPr lvl="1">
              <a:spcBef>
                <a:spcPts val="1266"/>
              </a:spcBef>
            </a:pPr>
            <a:r>
              <a:rPr lang="en-US" sz="1969" b="1" dirty="0">
                <a:solidFill>
                  <a:srgbClr val="572314"/>
                </a:solidFill>
                <a:latin typeface="Arial" pitchFamily="34" charset="0"/>
              </a:rPr>
              <a:t>12 N</a:t>
            </a:r>
            <a:r>
              <a:rPr lang="en-US" sz="1969" b="1" baseline="30000" dirty="0">
                <a:solidFill>
                  <a:srgbClr val="572314"/>
                </a:solidFill>
                <a:latin typeface="Arial" pitchFamily="34" charset="0"/>
              </a:rPr>
              <a:t>2</a:t>
            </a:r>
            <a:r>
              <a:rPr lang="en-US" sz="1969" b="1" dirty="0">
                <a:solidFill>
                  <a:srgbClr val="572314"/>
                </a:solidFill>
                <a:latin typeface="Arial" pitchFamily="34" charset="0"/>
              </a:rPr>
              <a:t> + 3 N log(N)</a:t>
            </a:r>
            <a:endParaRPr lang="en-US" sz="1687" b="1" dirty="0">
              <a:solidFill>
                <a:srgbClr val="572314"/>
              </a:solidFill>
              <a:latin typeface="Arial" pitchFamily="34" charset="0"/>
            </a:endParaRPr>
          </a:p>
          <a:p>
            <a:pPr lvl="2">
              <a:spcBef>
                <a:spcPts val="1266"/>
              </a:spcBef>
            </a:pPr>
            <a:r>
              <a:rPr lang="en-US" sz="1266" b="1" dirty="0">
                <a:solidFill>
                  <a:srgbClr val="572314"/>
                </a:solidFill>
                <a:latin typeface="Arial" pitchFamily="34" charset="0"/>
                <a:sym typeface="Wingdings" panose="05000000000000000000" pitchFamily="2" charset="2"/>
              </a:rPr>
              <a:t> </a:t>
            </a:r>
            <a:r>
              <a:rPr lang="en-US" sz="1266" b="1" dirty="0">
                <a:solidFill>
                  <a:srgbClr val="572314"/>
                </a:solidFill>
                <a:latin typeface="Arial" pitchFamily="34" charset="0"/>
              </a:rPr>
              <a:t>O(N</a:t>
            </a:r>
            <a:r>
              <a:rPr lang="en-US" sz="1266" b="1" baseline="30000" dirty="0">
                <a:solidFill>
                  <a:srgbClr val="572314"/>
                </a:solidFill>
                <a:latin typeface="Arial" pitchFamily="34" charset="0"/>
              </a:rPr>
              <a:t>2</a:t>
            </a:r>
            <a:r>
              <a:rPr lang="en-US" sz="1266" b="1" dirty="0">
                <a:solidFill>
                  <a:srgbClr val="572314"/>
                </a:solidFill>
                <a:latin typeface="Arial" pitchFamily="34" charset="0"/>
              </a:rPr>
              <a:t>)</a:t>
            </a:r>
            <a:endParaRPr lang="en-US" sz="1266" b="1" dirty="0">
              <a:solidFill>
                <a:srgbClr val="572314"/>
              </a:solidFill>
              <a:latin typeface="Arial" pitchFamily="34" charset="0"/>
              <a:sym typeface="Wingdings" panose="05000000000000000000" pitchFamily="2" charset="2"/>
            </a:endParaRPr>
          </a:p>
          <a:p>
            <a:pPr lvl="1">
              <a:spcBef>
                <a:spcPts val="1266"/>
              </a:spcBef>
            </a:pPr>
            <a:r>
              <a:rPr lang="en-US" sz="1687" b="1" dirty="0">
                <a:solidFill>
                  <a:srgbClr val="572314"/>
                </a:solidFill>
                <a:latin typeface="Arial" pitchFamily="34" charset="0"/>
              </a:rPr>
              <a:t>8N</a:t>
            </a:r>
            <a:r>
              <a:rPr lang="en-US" sz="1687" b="1" baseline="30000" dirty="0">
                <a:solidFill>
                  <a:srgbClr val="572314"/>
                </a:solidFill>
                <a:latin typeface="Arial" pitchFamily="34" charset="0"/>
              </a:rPr>
              <a:t>4</a:t>
            </a:r>
            <a:r>
              <a:rPr lang="en-US" sz="1687" b="1" dirty="0">
                <a:solidFill>
                  <a:srgbClr val="572314"/>
                </a:solidFill>
                <a:latin typeface="Arial" pitchFamily="34" charset="0"/>
              </a:rPr>
              <a:t> +  N</a:t>
            </a:r>
            <a:r>
              <a:rPr lang="en-US" sz="1687" b="1" baseline="30000" dirty="0">
                <a:solidFill>
                  <a:srgbClr val="572314"/>
                </a:solidFill>
                <a:latin typeface="Arial" pitchFamily="34" charset="0"/>
              </a:rPr>
              <a:t>2</a:t>
            </a:r>
            <a:r>
              <a:rPr lang="en-US" sz="1687" b="1" dirty="0">
                <a:solidFill>
                  <a:srgbClr val="572314"/>
                </a:solidFill>
                <a:latin typeface="Arial" pitchFamily="34" charset="0"/>
              </a:rPr>
              <a:t> log(N) + 12000  </a:t>
            </a:r>
          </a:p>
          <a:p>
            <a:pPr lvl="2">
              <a:spcBef>
                <a:spcPts val="1266"/>
              </a:spcBef>
            </a:pPr>
            <a:r>
              <a:rPr lang="en-US" sz="1266" b="1" dirty="0">
                <a:solidFill>
                  <a:srgbClr val="572314"/>
                </a:solidFill>
                <a:latin typeface="Arial" pitchFamily="34" charset="0"/>
                <a:sym typeface="Wingdings" panose="05000000000000000000" pitchFamily="2" charset="2"/>
              </a:rPr>
              <a:t>  O(</a:t>
            </a:r>
            <a:r>
              <a:rPr lang="en-US" sz="1547" b="1" dirty="0">
                <a:solidFill>
                  <a:srgbClr val="572314"/>
                </a:solidFill>
                <a:latin typeface="Arial" pitchFamily="34" charset="0"/>
              </a:rPr>
              <a:t>N</a:t>
            </a:r>
            <a:r>
              <a:rPr lang="en-US" sz="1547" b="1" baseline="30000" dirty="0">
                <a:solidFill>
                  <a:srgbClr val="572314"/>
                </a:solidFill>
                <a:latin typeface="Arial" pitchFamily="34" charset="0"/>
              </a:rPr>
              <a:t>4</a:t>
            </a:r>
            <a:r>
              <a:rPr lang="en-US" sz="1547" b="1" dirty="0">
                <a:solidFill>
                  <a:srgbClr val="572314"/>
                </a:solidFill>
                <a:latin typeface="Arial" pitchFamily="34" charset="0"/>
                <a:sym typeface="Wingdings" panose="05000000000000000000" pitchFamily="2" charset="2"/>
              </a:rPr>
              <a:t>)</a:t>
            </a:r>
          </a:p>
          <a:p>
            <a:pPr lvl="1">
              <a:spcBef>
                <a:spcPts val="1266"/>
              </a:spcBef>
            </a:pPr>
            <a:r>
              <a:rPr lang="en-US" sz="1969" b="1" dirty="0">
                <a:solidFill>
                  <a:srgbClr val="572314"/>
                </a:solidFill>
                <a:latin typeface="Arial" pitchFamily="34" charset="0"/>
                <a:sym typeface="Wingdings" panose="05000000000000000000" pitchFamily="2" charset="2"/>
              </a:rPr>
              <a:t>1000 + 5000</a:t>
            </a:r>
          </a:p>
          <a:p>
            <a:pPr lvl="2">
              <a:spcBef>
                <a:spcPts val="1266"/>
              </a:spcBef>
            </a:pPr>
            <a:r>
              <a:rPr lang="en-US" sz="1266" b="1" dirty="0">
                <a:solidFill>
                  <a:srgbClr val="572314"/>
                </a:solidFill>
                <a:latin typeface="Arial" pitchFamily="34" charset="0"/>
                <a:sym typeface="Wingdings" panose="05000000000000000000" pitchFamily="2" charset="2"/>
              </a:rPr>
              <a:t> O(</a:t>
            </a:r>
            <a:r>
              <a:rPr lang="en-US" sz="1547" b="1" dirty="0">
                <a:solidFill>
                  <a:srgbClr val="572314"/>
                </a:solidFill>
                <a:latin typeface="Arial" pitchFamily="34" charset="0"/>
              </a:rPr>
              <a:t>N</a:t>
            </a:r>
            <a:r>
              <a:rPr lang="en-US" sz="1547" b="1" baseline="30000" dirty="0">
                <a:solidFill>
                  <a:srgbClr val="572314"/>
                </a:solidFill>
                <a:latin typeface="Arial" pitchFamily="34" charset="0"/>
              </a:rPr>
              <a:t>0</a:t>
            </a:r>
            <a:r>
              <a:rPr lang="en-US" sz="1547" b="1" dirty="0">
                <a:solidFill>
                  <a:srgbClr val="572314"/>
                </a:solidFill>
                <a:latin typeface="Arial" pitchFamily="34" charset="0"/>
                <a:sym typeface="Wingdings" panose="05000000000000000000" pitchFamily="2" charset="2"/>
              </a:rPr>
              <a:t>) O(1)</a:t>
            </a:r>
          </a:p>
          <a:p>
            <a:pPr lvl="1">
              <a:spcBef>
                <a:spcPts val="1266"/>
              </a:spcBef>
            </a:pPr>
            <a:endParaRPr lang="en-US" sz="1758" dirty="0">
              <a:latin typeface="Arial" pitchFamily="34" charset="0"/>
            </a:endParaRPr>
          </a:p>
          <a:p>
            <a:pPr lvl="1">
              <a:spcBef>
                <a:spcPts val="1266"/>
              </a:spcBef>
            </a:pPr>
            <a:endParaRPr lang="en-US" sz="1758" dirty="0">
              <a:latin typeface="Arial" pitchFamily="34" charset="0"/>
            </a:endParaRPr>
          </a:p>
          <a:p>
            <a:pPr lvl="1">
              <a:spcBef>
                <a:spcPts val="1266"/>
              </a:spcBef>
            </a:pPr>
            <a:endParaRPr lang="en-US" sz="1758" dirty="0">
              <a:latin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559722"/>
            <a:ext cx="4946375" cy="352906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93C2A43E-6301-41F6-8AA6-3188EAF6750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-304800"/>
            <a:ext cx="8534400" cy="1143000"/>
          </a:xfrm>
          <a:prstGeom prst="rect">
            <a:avLst/>
          </a:prstGeom>
        </p:spPr>
        <p:txBody>
          <a:bodyPr vert="horz" lIns="35717" tIns="35717" rIns="35717" bIns="35717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Recap from FIT1045: Big-O notation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725CD-79BF-4F90-B69D-BACF230A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Lec-2: Analysis of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7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7630819" cy="4412382"/>
          </a:xfrm>
        </p:spPr>
        <p:txBody>
          <a:bodyPr vert="horz" lIns="35717" tIns="35717" rIns="35717" bIns="35717">
            <a:normAutofit/>
          </a:bodyPr>
          <a:lstStyle/>
          <a:p>
            <a:pPr marL="402938" lvl="1" indent="0">
              <a:spcBef>
                <a:spcPts val="1266"/>
              </a:spcBef>
              <a:buNone/>
            </a:pPr>
            <a:r>
              <a:rPr lang="en-US" sz="1969" b="1" dirty="0">
                <a:solidFill>
                  <a:srgbClr val="572314"/>
                </a:solidFill>
                <a:latin typeface="Arial" pitchFamily="34" charset="0"/>
                <a:cs typeface="+mj-cs"/>
              </a:rPr>
              <a:t>What is the complexity of an algorithm in Big-O notation that runs in 30N log (N</a:t>
            </a:r>
            <a:r>
              <a:rPr lang="en-US" sz="1969" b="1" baseline="30000" dirty="0">
                <a:solidFill>
                  <a:srgbClr val="572314"/>
                </a:solidFill>
                <a:latin typeface="Arial" pitchFamily="34" charset="0"/>
                <a:cs typeface="+mj-cs"/>
              </a:rPr>
              <a:t>2</a:t>
            </a:r>
            <a:r>
              <a:rPr lang="en-US" sz="1969" b="1" dirty="0">
                <a:solidFill>
                  <a:srgbClr val="572314"/>
                </a:solidFill>
                <a:latin typeface="Arial" pitchFamily="34" charset="0"/>
                <a:cs typeface="+mj-cs"/>
              </a:rPr>
              <a:t>) + 10 log N + 8N?</a:t>
            </a:r>
          </a:p>
          <a:p>
            <a:pPr marL="402938" lvl="1" indent="0">
              <a:spcBef>
                <a:spcPts val="1266"/>
              </a:spcBef>
              <a:buNone/>
            </a:pPr>
            <a:endParaRPr lang="en-US" sz="1969" b="1" dirty="0">
              <a:solidFill>
                <a:srgbClr val="572314"/>
              </a:solidFill>
              <a:latin typeface="Arial" pitchFamily="34" charset="0"/>
              <a:cs typeface="+mj-cs"/>
            </a:endParaRPr>
          </a:p>
          <a:p>
            <a:pPr marL="764578" lvl="1" indent="-361639">
              <a:spcBef>
                <a:spcPts val="1266"/>
              </a:spcBef>
              <a:buFont typeface="+mj-lt"/>
              <a:buAutoNum type="alphaUcPeriod"/>
            </a:pPr>
            <a:r>
              <a:rPr lang="en-US" sz="1969" b="1" dirty="0">
                <a:solidFill>
                  <a:srgbClr val="572314"/>
                </a:solidFill>
                <a:latin typeface="Arial" pitchFamily="34" charset="0"/>
                <a:cs typeface="+mj-cs"/>
              </a:rPr>
              <a:t>O(N log N)</a:t>
            </a:r>
          </a:p>
          <a:p>
            <a:pPr marL="764578" lvl="1" indent="-361639">
              <a:spcBef>
                <a:spcPts val="1266"/>
              </a:spcBef>
              <a:buFont typeface="+mj-lt"/>
              <a:buAutoNum type="alphaUcPeriod"/>
            </a:pPr>
            <a:r>
              <a:rPr lang="en-US" sz="1969" b="1" dirty="0">
                <a:solidFill>
                  <a:srgbClr val="572314"/>
                </a:solidFill>
                <a:latin typeface="Arial" pitchFamily="34" charset="0"/>
              </a:rPr>
              <a:t>O(N log (N</a:t>
            </a:r>
            <a:r>
              <a:rPr lang="en-US" sz="1969" b="1" baseline="30000" dirty="0">
                <a:solidFill>
                  <a:srgbClr val="572314"/>
                </a:solidFill>
                <a:latin typeface="Arial" pitchFamily="34" charset="0"/>
              </a:rPr>
              <a:t>2</a:t>
            </a:r>
            <a:r>
              <a:rPr lang="en-US" sz="1969" b="1" dirty="0">
                <a:solidFill>
                  <a:srgbClr val="572314"/>
                </a:solidFill>
                <a:latin typeface="Arial" pitchFamily="34" charset="0"/>
              </a:rPr>
              <a:t>))</a:t>
            </a:r>
          </a:p>
          <a:p>
            <a:pPr marL="764578" lvl="1" indent="-361639">
              <a:spcBef>
                <a:spcPts val="1266"/>
              </a:spcBef>
              <a:buFont typeface="+mj-lt"/>
              <a:buAutoNum type="alphaUcPeriod"/>
            </a:pPr>
            <a:r>
              <a:rPr lang="en-US" sz="1969" b="1" dirty="0">
                <a:solidFill>
                  <a:srgbClr val="572314"/>
                </a:solidFill>
                <a:latin typeface="Arial" pitchFamily="34" charset="0"/>
              </a:rPr>
              <a:t>O(N log (N</a:t>
            </a:r>
            <a:r>
              <a:rPr lang="en-US" sz="1969" b="1" baseline="30000" dirty="0">
                <a:solidFill>
                  <a:srgbClr val="572314"/>
                </a:solidFill>
                <a:latin typeface="Arial" pitchFamily="34" charset="0"/>
              </a:rPr>
              <a:t>2</a:t>
            </a:r>
            <a:r>
              <a:rPr lang="en-US" sz="1969" b="1" dirty="0">
                <a:solidFill>
                  <a:srgbClr val="572314"/>
                </a:solidFill>
                <a:latin typeface="Arial" pitchFamily="34" charset="0"/>
              </a:rPr>
              <a:t>) + N + log N)</a:t>
            </a:r>
          </a:p>
          <a:p>
            <a:pPr marL="764578" lvl="1" indent="-361639">
              <a:spcBef>
                <a:spcPts val="1266"/>
              </a:spcBef>
              <a:buFont typeface="+mj-lt"/>
              <a:buAutoNum type="alphaUcPeriod"/>
            </a:pPr>
            <a:r>
              <a:rPr lang="en-US" sz="1969" b="1" dirty="0">
                <a:solidFill>
                  <a:srgbClr val="572314"/>
                </a:solidFill>
                <a:latin typeface="Arial" pitchFamily="34" charset="0"/>
              </a:rPr>
              <a:t>Option D because</a:t>
            </a:r>
          </a:p>
          <a:p>
            <a:pPr marL="764578" lvl="1" indent="-361639">
              <a:spcBef>
                <a:spcPts val="1266"/>
              </a:spcBef>
              <a:buFont typeface="+mj-lt"/>
              <a:buAutoNum type="alphaUcPeriod"/>
            </a:pPr>
            <a:endParaRPr lang="en-US" sz="1969" b="1" dirty="0">
              <a:solidFill>
                <a:srgbClr val="572314"/>
              </a:solidFill>
              <a:latin typeface="Arial" pitchFamily="34" charset="0"/>
            </a:endParaRPr>
          </a:p>
          <a:p>
            <a:pPr marL="764578" lvl="1" indent="-361639">
              <a:spcBef>
                <a:spcPts val="1266"/>
              </a:spcBef>
              <a:buFont typeface="+mj-lt"/>
              <a:buAutoNum type="alphaUcPeriod"/>
            </a:pPr>
            <a:endParaRPr lang="en-US" sz="1969" b="1" dirty="0">
              <a:solidFill>
                <a:srgbClr val="572314"/>
              </a:solidFill>
              <a:latin typeface="Arial" pitchFamily="34" charset="0"/>
            </a:endParaRPr>
          </a:p>
          <a:p>
            <a:pPr marL="764578" lvl="1" indent="-361639">
              <a:spcBef>
                <a:spcPts val="1266"/>
              </a:spcBef>
              <a:buFont typeface="+mj-lt"/>
              <a:buAutoNum type="alphaUcPeriod"/>
            </a:pPr>
            <a:endParaRPr lang="en-US" sz="1969" b="1" dirty="0">
              <a:solidFill>
                <a:srgbClr val="572314"/>
              </a:solidFill>
              <a:latin typeface="Arial" pitchFamily="34" charset="0"/>
              <a:cs typeface="+mj-cs"/>
            </a:endParaRPr>
          </a:p>
          <a:p>
            <a:pPr marL="764578" lvl="1" indent="-361639">
              <a:spcBef>
                <a:spcPts val="1266"/>
              </a:spcBef>
              <a:buFont typeface="+mj-lt"/>
              <a:buAutoNum type="alphaUcPeriod"/>
            </a:pPr>
            <a:endParaRPr lang="en-US" sz="1969" b="1" dirty="0">
              <a:solidFill>
                <a:srgbClr val="572314"/>
              </a:solidFill>
              <a:latin typeface="Arial" pitchFamily="34" charset="0"/>
              <a:cs typeface="+mj-cs"/>
            </a:endParaRPr>
          </a:p>
          <a:p>
            <a:pPr marL="764578" lvl="1" indent="-361639">
              <a:spcBef>
                <a:spcPts val="1266"/>
              </a:spcBef>
              <a:buFont typeface="+mj-lt"/>
              <a:buAutoNum type="alphaUcPeriod"/>
            </a:pPr>
            <a:endParaRPr lang="en-US" sz="1969" b="1" dirty="0">
              <a:solidFill>
                <a:srgbClr val="572314"/>
              </a:solidFill>
              <a:latin typeface="Arial" pitchFamily="34" charset="0"/>
              <a:cs typeface="+mj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8D35B7-7AAC-4777-8490-AE630FE8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Lec-2: Analysis of Algorithms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EAFC7-9CB6-4569-B776-AA1F9B4C2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910610"/>
            <a:ext cx="4052469" cy="335904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9CBF8CD-79F2-4778-A24C-97546B9DDE32}"/>
              </a:ext>
            </a:extLst>
          </p:cNvPr>
          <p:cNvSpPr/>
          <p:nvPr/>
        </p:nvSpPr>
        <p:spPr>
          <a:xfrm>
            <a:off x="3504757" y="4309237"/>
            <a:ext cx="756786" cy="2808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3283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32EC-9401-4A79-A79E-99A87801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E1E3B-6D34-4F42-BBDF-BF073ABE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Lec-2: Analysis of Algorithms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E31D9-A108-4A8C-AA58-60948F4C11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16992" y="11430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Proving correctness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Finding minimum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Binary search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Complexity Analysis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Introduction/Recap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Finding minimum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Binary Search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Sorting Algorithms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/>
              <a:t>Selection Sort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/>
              <a:t>Insertion Sort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Recursive Algorithms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Output-sensitive complexity</a:t>
            </a:r>
          </a:p>
          <a:p>
            <a:pPr marL="274320" lvl="1" indent="0">
              <a:buNone/>
            </a:pPr>
            <a:endParaRPr lang="en-AU" dirty="0">
              <a:solidFill>
                <a:schemeClr val="tx1"/>
              </a:solidFill>
            </a:endParaRPr>
          </a:p>
          <a:p>
            <a:pPr marL="788670" lvl="1" indent="-51435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  <a:p>
            <a:pPr marL="788670" lvl="1" indent="-51435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523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Time Complexity: Finding minimum value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//Find minimum value in an unsorted array of N&gt;0 elements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 = 2</a:t>
            </a:r>
          </a:p>
          <a:p>
            <a:pPr marL="0" indent="0">
              <a:buNone/>
            </a:pPr>
            <a:endParaRPr lang="en-AU" sz="1800" b="1" dirty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index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endParaRPr lang="en-AU" sz="18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min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min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index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index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</a:p>
          <a:p>
            <a:pPr marL="0" indent="0">
              <a:buNone/>
            </a:pPr>
            <a:endParaRPr lang="en-AU" sz="1800" b="1" dirty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min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191000" y="3733800"/>
            <a:ext cx="4614672" cy="2514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Complexity?</a:t>
            </a:r>
          </a:p>
          <a:p>
            <a:r>
              <a:rPr lang="en-AU" sz="1800" dirty="0">
                <a:highlight>
                  <a:srgbClr val="FFFFFF"/>
                </a:highlight>
              </a:rPr>
              <a:t>Worst-case</a:t>
            </a:r>
          </a:p>
          <a:p>
            <a:pPr lvl="1"/>
            <a:r>
              <a:rPr lang="en-AU" sz="1300" dirty="0">
                <a:highlight>
                  <a:srgbClr val="FFFFFF"/>
                </a:highlight>
              </a:rPr>
              <a:t>O(N)</a:t>
            </a:r>
          </a:p>
          <a:p>
            <a:r>
              <a:rPr lang="en-AU" sz="1800" dirty="0">
                <a:highlight>
                  <a:srgbClr val="FFFFFF"/>
                </a:highlight>
              </a:rPr>
              <a:t>Best-case </a:t>
            </a:r>
            <a:endParaRPr lang="en-AU" sz="1300" dirty="0">
              <a:highlight>
                <a:srgbClr val="FFFFFF"/>
              </a:highlight>
            </a:endParaRPr>
          </a:p>
          <a:p>
            <a:pPr lvl="1"/>
            <a:r>
              <a:rPr lang="en-AU" sz="1300" dirty="0">
                <a:highlight>
                  <a:srgbClr val="FFFFFF"/>
                </a:highlight>
              </a:rPr>
              <a:t>O(N)</a:t>
            </a:r>
          </a:p>
          <a:p>
            <a:pPr lvl="1"/>
            <a:r>
              <a:rPr lang="en-AU" sz="1300" dirty="0">
                <a:highlight>
                  <a:srgbClr val="FFFFFF"/>
                </a:highlight>
              </a:rPr>
              <a:t>We cannot say best-case is when N=1. Complexity must be defined in terms of input size N.</a:t>
            </a:r>
          </a:p>
          <a:p>
            <a:r>
              <a:rPr lang="en-AU" sz="1800" dirty="0">
                <a:highlight>
                  <a:srgbClr val="FFFFFF"/>
                </a:highlight>
              </a:rPr>
              <a:t>Average</a:t>
            </a:r>
          </a:p>
          <a:p>
            <a:pPr lvl="1"/>
            <a:r>
              <a:rPr lang="en-AU" sz="1300" dirty="0">
                <a:highlight>
                  <a:srgbClr val="FFFFFF"/>
                </a:highlight>
              </a:rPr>
              <a:t>O(N)</a:t>
            </a: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97446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72B2-597E-4B07-8A7A-30E01AD7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Auxiliary Space Complexity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E7402-F02C-4092-B6F2-80A698AE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Lec-2: Analysis of Algorithms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1575F-82D8-46C0-A32E-21F5DBBF9A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143000"/>
            <a:ext cx="8503920" cy="4267200"/>
          </a:xfrm>
        </p:spPr>
        <p:txBody>
          <a:bodyPr>
            <a:normAutofit fontScale="77500" lnSpcReduction="20000"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Space complexity</a:t>
            </a:r>
            <a:r>
              <a:rPr lang="en-AU" dirty="0"/>
              <a:t> is the total amount of space taken by an algorithm as a function of input size</a:t>
            </a:r>
          </a:p>
          <a:p>
            <a:r>
              <a:rPr lang="en-AU" b="1" dirty="0">
                <a:solidFill>
                  <a:srgbClr val="00B050"/>
                </a:solidFill>
              </a:rPr>
              <a:t>Auxiliary space complexity</a:t>
            </a:r>
            <a:r>
              <a:rPr lang="en-AU" dirty="0"/>
              <a:t> is the amount of space taken by an algorithm </a:t>
            </a:r>
            <a:r>
              <a:rPr lang="en-AU" dirty="0">
                <a:solidFill>
                  <a:srgbClr val="FF0000"/>
                </a:solidFill>
              </a:rPr>
              <a:t>in addition to </a:t>
            </a:r>
            <a:r>
              <a:rPr lang="en-AU" dirty="0"/>
              <a:t>the space taken by the input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Example:</a:t>
            </a:r>
          </a:p>
          <a:p>
            <a:r>
              <a:rPr lang="en-AU" dirty="0"/>
              <a:t>Merge() in merge sort merges two sorted lists A and B. Assume total # of elements in A and B is N.</a:t>
            </a:r>
          </a:p>
          <a:p>
            <a:r>
              <a:rPr lang="en-AU" dirty="0"/>
              <a:t>What is the space complexity?</a:t>
            </a:r>
          </a:p>
          <a:p>
            <a:r>
              <a:rPr lang="en-AU" dirty="0"/>
              <a:t>What is the auxiliary space complexity?</a:t>
            </a:r>
          </a:p>
          <a:p>
            <a:r>
              <a:rPr lang="en-AU" b="1" dirty="0">
                <a:solidFill>
                  <a:srgbClr val="00B050"/>
                </a:solidFill>
              </a:rPr>
              <a:t>In-place algorithm: </a:t>
            </a:r>
            <a:r>
              <a:rPr lang="en-AU" dirty="0"/>
              <a:t>An algorithm that has O(1) auxiliary space complexity</a:t>
            </a:r>
          </a:p>
          <a:p>
            <a:pPr lvl="1"/>
            <a:r>
              <a:rPr lang="en-AU" dirty="0"/>
              <a:t>i.e., it only requires constant space in addition to the space taken by input</a:t>
            </a:r>
          </a:p>
          <a:p>
            <a:pPr lvl="1"/>
            <a:r>
              <a:rPr lang="en-AU" dirty="0"/>
              <a:t>Merging is not an in-place algorithm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4740EB6-8D45-4561-8190-0A9A47A83377}"/>
              </a:ext>
            </a:extLst>
          </p:cNvPr>
          <p:cNvGrpSpPr/>
          <p:nvPr/>
        </p:nvGrpSpPr>
        <p:grpSpPr>
          <a:xfrm>
            <a:off x="4035615" y="5225906"/>
            <a:ext cx="4727385" cy="1140535"/>
            <a:chOff x="4035615" y="5225906"/>
            <a:chExt cx="4727385" cy="114053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F8E6C5F-95BC-4525-BFEA-EE850A6BB0E8}"/>
                </a:ext>
              </a:extLst>
            </p:cNvPr>
            <p:cNvSpPr txBox="1"/>
            <p:nvPr/>
          </p:nvSpPr>
          <p:spPr>
            <a:xfrm>
              <a:off x="4270419" y="5231250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/>
                <a:t>A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CE73096-B093-4310-8102-12F7F08F3945}"/>
                </a:ext>
              </a:extLst>
            </p:cNvPr>
            <p:cNvSpPr/>
            <p:nvPr/>
          </p:nvSpPr>
          <p:spPr>
            <a:xfrm>
              <a:off x="4763693" y="5346412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5D06E87-FCF6-4FE1-898C-4085AFC5F71D}"/>
                </a:ext>
              </a:extLst>
            </p:cNvPr>
            <p:cNvSpPr/>
            <p:nvPr/>
          </p:nvSpPr>
          <p:spPr>
            <a:xfrm>
              <a:off x="5403612" y="5346412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EE3A31C-E49F-43A4-A2C9-68B9830C558F}"/>
                </a:ext>
              </a:extLst>
            </p:cNvPr>
            <p:cNvSpPr txBox="1"/>
            <p:nvPr/>
          </p:nvSpPr>
          <p:spPr>
            <a:xfrm>
              <a:off x="6395136" y="5225906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/>
                <a:t>B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D353331-10B3-4419-813D-A980395C30E9}"/>
                </a:ext>
              </a:extLst>
            </p:cNvPr>
            <p:cNvSpPr/>
            <p:nvPr/>
          </p:nvSpPr>
          <p:spPr>
            <a:xfrm>
              <a:off x="6858000" y="5334000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D61F3B4-9C70-40DD-A082-D9FB443C5C8C}"/>
                </a:ext>
              </a:extLst>
            </p:cNvPr>
            <p:cNvSpPr/>
            <p:nvPr/>
          </p:nvSpPr>
          <p:spPr>
            <a:xfrm>
              <a:off x="7497919" y="5334000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2C6FB1C-9051-4D3B-8810-5E879634ECC8}"/>
                </a:ext>
              </a:extLst>
            </p:cNvPr>
            <p:cNvSpPr/>
            <p:nvPr/>
          </p:nvSpPr>
          <p:spPr>
            <a:xfrm>
              <a:off x="8153400" y="5334000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A016382-6E7A-4198-BD8E-22FD9EF362B1}"/>
                </a:ext>
              </a:extLst>
            </p:cNvPr>
            <p:cNvSpPr txBox="1"/>
            <p:nvPr/>
          </p:nvSpPr>
          <p:spPr>
            <a:xfrm>
              <a:off x="4035615" y="5781666"/>
              <a:ext cx="1572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/>
                <a:t>merged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17EBAAE-F9D7-459F-98F9-255B0350DE50}"/>
                </a:ext>
              </a:extLst>
            </p:cNvPr>
            <p:cNvSpPr/>
            <p:nvPr/>
          </p:nvSpPr>
          <p:spPr>
            <a:xfrm>
              <a:off x="5578162" y="5924118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F3EDF04-AD2E-4BB0-BEB9-70B4AB932B77}"/>
                </a:ext>
              </a:extLst>
            </p:cNvPr>
            <p:cNvSpPr/>
            <p:nvPr/>
          </p:nvSpPr>
          <p:spPr>
            <a:xfrm>
              <a:off x="6218081" y="5924118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9268EF6-7EE8-4205-9AED-802DAAF70ED6}"/>
                </a:ext>
              </a:extLst>
            </p:cNvPr>
            <p:cNvSpPr/>
            <p:nvPr/>
          </p:nvSpPr>
          <p:spPr>
            <a:xfrm>
              <a:off x="6827681" y="5924118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6DFFA67-63B5-4456-87A2-FF758DEE74CA}"/>
                </a:ext>
              </a:extLst>
            </p:cNvPr>
            <p:cNvSpPr/>
            <p:nvPr/>
          </p:nvSpPr>
          <p:spPr>
            <a:xfrm>
              <a:off x="7467600" y="5924118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AF50C6C-CDCB-48E7-88E5-36F49042A59D}"/>
                </a:ext>
              </a:extLst>
            </p:cNvPr>
            <p:cNvSpPr/>
            <p:nvPr/>
          </p:nvSpPr>
          <p:spPr>
            <a:xfrm>
              <a:off x="8123081" y="5924118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359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Space Complexity: Finding minimum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//Find minimum value in an unsorted array of N&gt;0 elements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 = 2</a:t>
            </a:r>
          </a:p>
          <a:p>
            <a:pPr marL="0" indent="0">
              <a:buNone/>
            </a:pPr>
            <a:endParaRPr lang="en-AU" sz="1800" b="1" dirty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index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endParaRPr lang="en-AU" sz="18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min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min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index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index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</a:p>
          <a:p>
            <a:pPr marL="0" indent="0">
              <a:buNone/>
            </a:pPr>
            <a:endParaRPr lang="en-AU" sz="1800" b="1" dirty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min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419600" y="4038600"/>
            <a:ext cx="4038600" cy="20574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complexity?</a:t>
            </a:r>
          </a:p>
          <a:p>
            <a:pPr lvl="1"/>
            <a:r>
              <a:rPr lang="en-AU" sz="1300" dirty="0">
                <a:solidFill>
                  <a:srgbClr val="00B0F0"/>
                </a:solidFill>
                <a:highlight>
                  <a:srgbClr val="FFFFFF"/>
                </a:highlight>
              </a:rPr>
              <a:t>O(N)</a:t>
            </a:r>
            <a:endParaRPr lang="en-AU" sz="18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Auxiliary space complexity?</a:t>
            </a:r>
          </a:p>
          <a:p>
            <a:pPr lvl="1"/>
            <a:r>
              <a:rPr lang="en-AU" sz="1300" dirty="0">
                <a:solidFill>
                  <a:srgbClr val="00B0F0"/>
                </a:solidFill>
                <a:highlight>
                  <a:srgbClr val="FFFFFF"/>
                </a:highlight>
              </a:rPr>
              <a:t>O(1)</a:t>
            </a:r>
          </a:p>
          <a:p>
            <a:r>
              <a:rPr lang="en-AU" sz="1800" dirty="0">
                <a:highlight>
                  <a:srgbClr val="FFFFFF"/>
                </a:highlight>
              </a:rPr>
              <a:t>This is an in-place algorithm</a:t>
            </a: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46146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32EC-9401-4A79-A79E-99A87801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E1E3B-6D34-4F42-BBDF-BF073ABE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Lec-2: Analysis of Algorithms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E31D9-A108-4A8C-AA58-60948F4C11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16992" y="11430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Proving correctness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Finding minimum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Binary search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Complexity Analysis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Introduction/Recap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Finding minimum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Binary Search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Sorting Algorithms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/>
              <a:t>Selection Sort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/>
              <a:t>Insertion Sort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Recursive Algorithms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Output-sensitive complexity</a:t>
            </a:r>
          </a:p>
          <a:p>
            <a:pPr marL="274320" lvl="1" indent="0">
              <a:buNone/>
            </a:pPr>
            <a:endParaRPr lang="en-AU" dirty="0">
              <a:solidFill>
                <a:schemeClr val="tx1"/>
              </a:solidFill>
            </a:endParaRPr>
          </a:p>
          <a:p>
            <a:pPr marL="788670" lvl="1" indent="-51435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  <a:p>
            <a:pPr marL="788670" lvl="1" indent="-51435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53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Recommended reading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4572000"/>
          </a:xfrm>
        </p:spPr>
        <p:txBody>
          <a:bodyPr>
            <a:noAutofit/>
          </a:bodyPr>
          <a:lstStyle/>
          <a:p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/>
              <a:t>Basic mathematics used for algorithm analysis: </a:t>
            </a:r>
            <a:r>
              <a:rPr lang="en-AU" sz="2400" dirty="0">
                <a:hlinkClick r:id="rId2"/>
              </a:rPr>
              <a:t>http://www.csse.monash.edu.au/~lloyd/tildeAlgDS/Math/</a:t>
            </a:r>
            <a:endParaRPr lang="en-AU" sz="2400" dirty="0"/>
          </a:p>
          <a:p>
            <a:endParaRPr lang="en-AU" sz="2400" dirty="0"/>
          </a:p>
          <a:p>
            <a:r>
              <a:rPr lang="en-AU" sz="2400" dirty="0"/>
              <a:t>Program verification: </a:t>
            </a:r>
            <a:r>
              <a:rPr lang="en-AU" sz="2400" dirty="0">
                <a:hlinkClick r:id="rId3"/>
              </a:rPr>
              <a:t>http://www.csse.monash.edu.au/courseware/cse2304/2006/03logic.shtml</a:t>
            </a: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/>
              <a:t>For more about Loop invariants: Also read </a:t>
            </a:r>
            <a:r>
              <a:rPr lang="en-AU" sz="2400" dirty="0" err="1"/>
              <a:t>Cormen</a:t>
            </a:r>
            <a:r>
              <a:rPr lang="en-AU" sz="2400" dirty="0"/>
              <a:t> et al. </a:t>
            </a:r>
            <a:r>
              <a:rPr lang="en-AU" sz="2400" dirty="0">
                <a:solidFill>
                  <a:srgbClr val="00B0F0"/>
                </a:solidFill>
              </a:rPr>
              <a:t>Introduction </a:t>
            </a:r>
            <a:r>
              <a:rPr lang="fr-FR" sz="2400" dirty="0">
                <a:solidFill>
                  <a:srgbClr val="00B0F0"/>
                </a:solidFill>
              </a:rPr>
              <a:t>to </a:t>
            </a:r>
            <a:r>
              <a:rPr lang="fr-FR" sz="2400" dirty="0" err="1">
                <a:solidFill>
                  <a:srgbClr val="00B0F0"/>
                </a:solidFill>
              </a:rPr>
              <a:t>Algorithms</a:t>
            </a:r>
            <a:r>
              <a:rPr lang="fr-FR" sz="2400" dirty="0"/>
              <a:t>, Pages 17-19, Section 2.1: Insertion sort.).</a:t>
            </a:r>
            <a:endParaRPr lang="en-AU" sz="24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034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Time/Space Complexity: Binary Search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419600" y="1219200"/>
            <a:ext cx="4267200" cy="5029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Complexity?</a:t>
            </a:r>
          </a:p>
          <a:p>
            <a:r>
              <a:rPr lang="en-AU" sz="1800" dirty="0">
                <a:highlight>
                  <a:srgbClr val="FFFFFF"/>
                </a:highlight>
              </a:rPr>
              <a:t>Worst-case</a:t>
            </a:r>
          </a:p>
          <a:p>
            <a:pPr lvl="1"/>
            <a:r>
              <a:rPr lang="en-AU" sz="1300" dirty="0">
                <a:solidFill>
                  <a:srgbClr val="00B0F0"/>
                </a:solidFill>
                <a:highlight>
                  <a:srgbClr val="FFFFFF"/>
                </a:highlight>
              </a:rPr>
              <a:t>Search space at start: N</a:t>
            </a:r>
          </a:p>
          <a:p>
            <a:pPr lvl="1"/>
            <a:r>
              <a:rPr lang="en-AU" sz="1300" dirty="0">
                <a:solidFill>
                  <a:srgbClr val="00B0F0"/>
                </a:solidFill>
                <a:highlight>
                  <a:srgbClr val="FFFFFF"/>
                </a:highlight>
              </a:rPr>
              <a:t>Search space after 1</a:t>
            </a:r>
            <a:r>
              <a:rPr lang="en-AU" sz="1300" baseline="30000" dirty="0">
                <a:solidFill>
                  <a:srgbClr val="00B0F0"/>
                </a:solidFill>
                <a:highlight>
                  <a:srgbClr val="FFFFFF"/>
                </a:highlight>
              </a:rPr>
              <a:t>st</a:t>
            </a:r>
            <a:r>
              <a:rPr lang="en-AU" sz="1300" dirty="0">
                <a:solidFill>
                  <a:srgbClr val="00B0F0"/>
                </a:solidFill>
                <a:highlight>
                  <a:srgbClr val="FFFFFF"/>
                </a:highlight>
              </a:rPr>
              <a:t> iteration: N/2</a:t>
            </a:r>
          </a:p>
          <a:p>
            <a:pPr lvl="1"/>
            <a:r>
              <a:rPr lang="en-AU" sz="1300" dirty="0">
                <a:solidFill>
                  <a:srgbClr val="00B0F0"/>
                </a:solidFill>
                <a:highlight>
                  <a:srgbClr val="FFFFFF"/>
                </a:highlight>
              </a:rPr>
              <a:t>Search space after 2</a:t>
            </a:r>
            <a:r>
              <a:rPr lang="en-AU" sz="1300" baseline="30000" dirty="0">
                <a:solidFill>
                  <a:srgbClr val="00B0F0"/>
                </a:solidFill>
                <a:highlight>
                  <a:srgbClr val="FFFFFF"/>
                </a:highlight>
              </a:rPr>
              <a:t>nd</a:t>
            </a:r>
            <a:r>
              <a:rPr lang="en-AU" sz="1300" dirty="0">
                <a:solidFill>
                  <a:srgbClr val="00B0F0"/>
                </a:solidFill>
                <a:highlight>
                  <a:srgbClr val="FFFFFF"/>
                </a:highlight>
              </a:rPr>
              <a:t> iteration: N/4</a:t>
            </a:r>
          </a:p>
          <a:p>
            <a:pPr lvl="1"/>
            <a:r>
              <a:rPr lang="en-AU" sz="1300" dirty="0">
                <a:solidFill>
                  <a:srgbClr val="00B0F0"/>
                </a:solidFill>
                <a:highlight>
                  <a:srgbClr val="FFFFFF"/>
                </a:highlight>
              </a:rPr>
              <a:t>…</a:t>
            </a:r>
          </a:p>
          <a:p>
            <a:pPr lvl="1"/>
            <a:r>
              <a:rPr lang="en-AU" sz="1300" dirty="0">
                <a:solidFill>
                  <a:srgbClr val="00B0F0"/>
                </a:solidFill>
                <a:highlight>
                  <a:srgbClr val="FFFFFF"/>
                </a:highlight>
              </a:rPr>
              <a:t>Search space after x-</a:t>
            </a:r>
            <a:r>
              <a:rPr lang="en-AU" sz="1300" dirty="0" err="1">
                <a:solidFill>
                  <a:srgbClr val="00B0F0"/>
                </a:solidFill>
                <a:highlight>
                  <a:srgbClr val="FFFFFF"/>
                </a:highlight>
              </a:rPr>
              <a:t>th</a:t>
            </a:r>
            <a:r>
              <a:rPr lang="en-AU" sz="1300" dirty="0">
                <a:solidFill>
                  <a:srgbClr val="00B0F0"/>
                </a:solidFill>
                <a:highlight>
                  <a:srgbClr val="FFFFFF"/>
                </a:highlight>
              </a:rPr>
              <a:t> iteration: 1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274320" lvl="1" indent="0">
              <a:buNone/>
            </a:pPr>
            <a:r>
              <a:rPr lang="en-AU" sz="1300" dirty="0">
                <a:solidFill>
                  <a:srgbClr val="00B0F0"/>
                </a:solidFill>
                <a:highlight>
                  <a:srgbClr val="FFFFFF"/>
                </a:highlight>
              </a:rPr>
              <a:t>What is x? i.e., how many iterations in total?</a:t>
            </a:r>
          </a:p>
          <a:p>
            <a:pPr marL="274320" lvl="1" indent="0">
              <a:buNone/>
            </a:pPr>
            <a:r>
              <a:rPr lang="en-AU" sz="1300" dirty="0">
                <a:solidFill>
                  <a:srgbClr val="00B050"/>
                </a:solidFill>
                <a:highlight>
                  <a:srgbClr val="FFFFFF"/>
                </a:highlight>
              </a:rPr>
              <a:t>O(log N)</a:t>
            </a:r>
            <a:r>
              <a:rPr lang="en-AU" sz="1300" dirty="0">
                <a:solidFill>
                  <a:srgbClr val="00B0F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AU" sz="1800" dirty="0">
                <a:highlight>
                  <a:srgbClr val="FFFFFF"/>
                </a:highlight>
              </a:rPr>
              <a:t>Best-case</a:t>
            </a:r>
          </a:p>
          <a:p>
            <a:pPr lvl="1"/>
            <a:r>
              <a:rPr lang="en-AU" sz="1300" dirty="0">
                <a:solidFill>
                  <a:srgbClr val="00B0F0"/>
                </a:solidFill>
                <a:highlight>
                  <a:srgbClr val="FFFFFF"/>
                </a:highlight>
              </a:rPr>
              <a:t>Can be improved to O(1) by returning key when key == array[mid]</a:t>
            </a:r>
            <a:endParaRPr lang="en-AU" sz="18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Complexity?</a:t>
            </a:r>
          </a:p>
          <a:p>
            <a:r>
              <a:rPr lang="en-AU" sz="1800" dirty="0">
                <a:highlight>
                  <a:srgbClr val="FFFFFF"/>
                </a:highlight>
              </a:rPr>
              <a:t>O(N)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Auxiliary Space Complexity?</a:t>
            </a:r>
          </a:p>
          <a:p>
            <a:r>
              <a:rPr lang="en-AU" sz="1800" dirty="0">
                <a:highlight>
                  <a:srgbClr val="FFFFFF"/>
                </a:highlight>
              </a:rPr>
              <a:t>O(1)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Binary search is an in-place algorithm!</a:t>
            </a: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01752" y="990600"/>
            <a:ext cx="4041648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lo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 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hi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N + 1</a:t>
            </a:r>
          </a:p>
          <a:p>
            <a:pPr marL="0" indent="0">
              <a:buFont typeface="Wingdings 2"/>
              <a:buNone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lo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hi - 1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mid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floor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 (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2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pPr marL="0" indent="0">
              <a:buFont typeface="Wingdings 2"/>
              <a:buNone/>
            </a:pPr>
            <a:r>
              <a:rPr lang="en-AU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N &gt; 0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and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key</a:t>
            </a:r>
          </a:p>
          <a:p>
            <a:pPr marL="0" indent="0">
              <a:buFont typeface="Wingdings 2"/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       print(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key found at index lo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Font typeface="Wingdings 2"/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   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print(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key not found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01043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32EC-9401-4A79-A79E-99A87801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E1E3B-6D34-4F42-BBDF-BF073ABE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Lec-2: Analysis of Algorithms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E31D9-A108-4A8C-AA58-60948F4C11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16992" y="11430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Proving correctness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Finding minimum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Binary search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Complexity Analysis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Introduction/Recap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Finding minimum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Binary Search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Sorting Algorithms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/>
              <a:t>Selection Sort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/>
              <a:t>Insertion Sort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Recursive Algorithms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Output-sensitive complexity</a:t>
            </a:r>
          </a:p>
          <a:p>
            <a:pPr marL="274320" lvl="1" indent="0">
              <a:buNone/>
            </a:pPr>
            <a:endParaRPr lang="en-AU" dirty="0">
              <a:solidFill>
                <a:schemeClr val="tx1"/>
              </a:solidFill>
            </a:endParaRPr>
          </a:p>
          <a:p>
            <a:pPr marL="788670" lvl="1" indent="-51435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  <a:p>
            <a:pPr marL="788670" lvl="1" indent="-51435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214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Stable sorting algorithms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990600"/>
            <a:ext cx="8991600" cy="121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A sorting algorithm is called stable if it maintains the relative ordering of elements that have equal keys.</a:t>
            </a:r>
          </a:p>
          <a:p>
            <a:pPr marL="0" indent="0">
              <a:buNone/>
            </a:pPr>
            <a:endParaRPr lang="en-AU" sz="24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057400" y="2590800"/>
          <a:ext cx="6095999" cy="736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Geoff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" y="259080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>
                <a:solidFill>
                  <a:srgbClr val="FF0000"/>
                </a:solidFill>
              </a:rPr>
              <a:t>Input </a:t>
            </a:r>
          </a:p>
        </p:txBody>
      </p:sp>
      <p:sp>
        <p:nvSpPr>
          <p:cNvPr id="9" name="Down Arrow 8"/>
          <p:cNvSpPr/>
          <p:nvPr/>
        </p:nvSpPr>
        <p:spPr>
          <a:xfrm>
            <a:off x="4800600" y="3505200"/>
            <a:ext cx="609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963594"/>
              </p:ext>
            </p:extLst>
          </p:nvPr>
        </p:nvGraphicFramePr>
        <p:xfrm>
          <a:off x="2209800" y="4572000"/>
          <a:ext cx="6095999" cy="736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Geoff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" y="464820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>
                <a:solidFill>
                  <a:srgbClr val="FF0000"/>
                </a:solidFill>
              </a:rPr>
              <a:t>Output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55101" y="3505200"/>
            <a:ext cx="5845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B050"/>
                </a:solidFill>
              </a:rPr>
              <a:t>Sort on Marks using a stable algorithm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300218"/>
            <a:ext cx="9514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70C0"/>
                </a:solidFill>
              </a:rPr>
              <a:t>Note: Output is sorted on marks then names.</a:t>
            </a:r>
            <a:br>
              <a:rPr lang="en-AU" sz="2400" dirty="0">
                <a:solidFill>
                  <a:srgbClr val="0070C0"/>
                </a:solidFill>
              </a:rPr>
            </a:br>
            <a:r>
              <a:rPr lang="en-AU" sz="2000" dirty="0">
                <a:solidFill>
                  <a:srgbClr val="0070C0"/>
                </a:solidFill>
              </a:rPr>
              <a:t>Unstable sorting cannot guarantee this (e.g., Maria may appear before Bill)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90801" y="1981200"/>
            <a:ext cx="3842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Input is sorted by names</a:t>
            </a:r>
          </a:p>
        </p:txBody>
      </p:sp>
    </p:spTree>
    <p:extLst>
      <p:ext uri="{BB962C8B-B14F-4D97-AF65-F5344CB8AC3E}">
        <p14:creationId xmlns:p14="http://schemas.microsoft.com/office/powerpoint/2010/main" val="372984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/>
      <p:bldP spid="12" grpId="0"/>
      <p:bldP spid="13" grpId="0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32EC-9401-4A79-A79E-99A87801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E1E3B-6D34-4F42-BBDF-BF073ABE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Lec-2: Analysis of Algorithms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E31D9-A108-4A8C-AA58-60948F4C11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16992" y="11430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Proving correctness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Finding minimum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Binary search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Complexity Analysis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Introduction/Recap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Finding minimum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Binary Search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Sorting Algorithms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rgbClr val="00B050"/>
                </a:solidFill>
              </a:rPr>
              <a:t>Selection Sort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/>
              <a:t>Insertion Sort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Recursive Algorithms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Output-sensitive complexity</a:t>
            </a:r>
          </a:p>
          <a:p>
            <a:pPr marL="274320" lvl="1" indent="0">
              <a:buNone/>
            </a:pPr>
            <a:endParaRPr lang="en-AU" dirty="0">
              <a:solidFill>
                <a:schemeClr val="tx1"/>
              </a:solidFill>
            </a:endParaRPr>
          </a:p>
          <a:p>
            <a:pPr marL="788670" lvl="1" indent="-51435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  <a:p>
            <a:pPr marL="788670" lvl="1" indent="-51435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628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Selection Sort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505200" y="990600"/>
            <a:ext cx="5562600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685800"/>
            <a:ext cx="8537575" cy="4572000"/>
          </a:xfrm>
        </p:spPr>
        <p:txBody>
          <a:bodyPr>
            <a:noAutofit/>
          </a:bodyPr>
          <a:lstStyle/>
          <a:p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400" dirty="0"/>
              <a:t>Sort an array (denoted as </a:t>
            </a:r>
            <a:r>
              <a:rPr lang="en-AU" sz="2400" dirty="0" err="1"/>
              <a:t>arr</a:t>
            </a:r>
            <a:r>
              <a:rPr lang="en-AU" sz="2400" dirty="0"/>
              <a:t>) in ascending order</a:t>
            </a:r>
          </a:p>
          <a:p>
            <a:pPr marL="0" indent="0">
              <a:buNone/>
            </a:pPr>
            <a:endParaRPr lang="nn-NO" sz="2400" b="1" dirty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nn-NO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 LI: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1 … i-1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is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sorted 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AND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[1 … i-1] &lt;=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… N]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Wingdings" panose="05000000000000000000" pitchFamily="2" charset="2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index of minimum element in 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… N]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swap (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],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[j])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 LI: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1 …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is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sorted 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AND </a:t>
            </a:r>
            <a:r>
              <a:rPr lang="en-AU" sz="1800" b="1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rr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1 …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i+1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…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 LI: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1 … N-1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is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sorted 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AND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[1 … N-1] &lt;=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[N]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12242" y="5106636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52161" y="5106636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61761" y="5105400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43000" y="5106636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82919" y="5106636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71361" y="5106636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76800" y="5106636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44419" y="5519132"/>
            <a:ext cx="235962" cy="749293"/>
            <a:chOff x="7298759" y="2209800"/>
            <a:chExt cx="235962" cy="749293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7391400" y="22098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298759" y="2589761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/>
                <a:t>i</a:t>
              </a:r>
              <a:endParaRPr lang="en-AU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486400" y="5106636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11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021838" y="5500343"/>
            <a:ext cx="235962" cy="749293"/>
            <a:chOff x="7298759" y="2209800"/>
            <a:chExt cx="235962" cy="74929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7391400" y="22098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298759" y="2589761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j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4876800" y="5105400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57600" y="5105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2404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7" grpId="0" animBg="1"/>
      <p:bldP spid="17" grpId="1" animBg="1"/>
      <p:bldP spid="21" grpId="0" animBg="1"/>
      <p:bldP spid="25" grpId="0" animBg="1"/>
      <p:bldP spid="2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Selection Sort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505200" y="990600"/>
            <a:ext cx="5562600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685800"/>
            <a:ext cx="8537575" cy="4572000"/>
          </a:xfrm>
        </p:spPr>
        <p:txBody>
          <a:bodyPr>
            <a:noAutofit/>
          </a:bodyPr>
          <a:lstStyle/>
          <a:p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400" dirty="0"/>
              <a:t>Sort an array (denoted as </a:t>
            </a:r>
            <a:r>
              <a:rPr lang="en-AU" sz="2400" dirty="0" err="1"/>
              <a:t>arr</a:t>
            </a:r>
            <a:r>
              <a:rPr lang="en-AU" sz="2400" dirty="0"/>
              <a:t>) in ascending order</a:t>
            </a:r>
          </a:p>
          <a:p>
            <a:pPr marL="0" indent="0">
              <a:buNone/>
            </a:pPr>
            <a:endParaRPr lang="nn-NO" sz="2400" b="1" dirty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nn-NO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nn-NO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Wingdings" panose="05000000000000000000" pitchFamily="2" charset="2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index of minimum element in 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… N]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swap (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],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[j])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 LI: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1 …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is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sorted 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AND </a:t>
            </a:r>
            <a:r>
              <a:rPr lang="en-AU" sz="1800" b="1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rr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1 …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i+1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…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 LI: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1 … N-1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is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sorted 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AND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[1 … N-1] &lt;=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[N]</a:t>
            </a:r>
          </a:p>
          <a:p>
            <a:pPr marL="0" indent="0">
              <a:buNone/>
            </a:pPr>
            <a:endParaRPr lang="en-AU" sz="1800" dirty="0">
              <a:solidFill>
                <a:srgbClr val="00B05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1800" dirty="0">
              <a:solidFill>
                <a:srgbClr val="00B05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Could we use a weaker loop invariant, e.g.,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 LI: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1 …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is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sorted (That is Insertion Sort)</a:t>
            </a:r>
          </a:p>
        </p:txBody>
      </p:sp>
    </p:spTree>
    <p:extLst>
      <p:ext uri="{BB962C8B-B14F-4D97-AF65-F5344CB8AC3E}">
        <p14:creationId xmlns:p14="http://schemas.microsoft.com/office/powerpoint/2010/main" val="15081737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Selection Sort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81000" y="2514600"/>
            <a:ext cx="7620000" cy="35814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Complexity?</a:t>
            </a:r>
          </a:p>
          <a:p>
            <a:r>
              <a:rPr lang="en-AU" sz="1800" dirty="0">
                <a:highlight>
                  <a:srgbClr val="FFFFFF"/>
                </a:highlight>
              </a:rPr>
              <a:t>Worst-case</a:t>
            </a:r>
          </a:p>
          <a:p>
            <a:pPr lvl="1"/>
            <a:r>
              <a:rPr lang="en-AU" sz="1300" dirty="0">
                <a:solidFill>
                  <a:srgbClr val="00B0F0"/>
                </a:solidFill>
                <a:highlight>
                  <a:srgbClr val="FFFFFF"/>
                </a:highlight>
              </a:rPr>
              <a:t>Complexity of finding minimum element at </a:t>
            </a:r>
            <a:r>
              <a:rPr lang="en-AU" sz="1300" dirty="0" err="1">
                <a:solidFill>
                  <a:srgbClr val="00B0F0"/>
                </a:solidFill>
                <a:highlight>
                  <a:srgbClr val="FFFFFF"/>
                </a:highlight>
              </a:rPr>
              <a:t>i-th</a:t>
            </a:r>
            <a:r>
              <a:rPr lang="en-AU" sz="1300" dirty="0">
                <a:solidFill>
                  <a:srgbClr val="00B0F0"/>
                </a:solidFill>
                <a:highlight>
                  <a:srgbClr val="FFFFFF"/>
                </a:highlight>
              </a:rPr>
              <a:t> iteration:</a:t>
            </a:r>
          </a:p>
          <a:p>
            <a:pPr lvl="1"/>
            <a:r>
              <a:rPr lang="en-AU" sz="1300" dirty="0">
                <a:solidFill>
                  <a:srgbClr val="00B0F0"/>
                </a:solidFill>
                <a:highlight>
                  <a:srgbClr val="FFFFFF"/>
                </a:highlight>
              </a:rPr>
              <a:t>Total complexity: </a:t>
            </a:r>
          </a:p>
          <a:p>
            <a:r>
              <a:rPr lang="en-AU" sz="1800" dirty="0">
                <a:highlight>
                  <a:srgbClr val="FFFFFF"/>
                </a:highlight>
              </a:rPr>
              <a:t>Best-case</a:t>
            </a:r>
          </a:p>
          <a:p>
            <a:r>
              <a:rPr lang="en-AU" sz="1800" dirty="0">
                <a:highlight>
                  <a:srgbClr val="FFFFFF"/>
                </a:highlight>
              </a:rPr>
              <a:t>Average</a:t>
            </a:r>
            <a:endParaRPr lang="en-AU" sz="18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Complexity?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Auxiliary Space Complexity?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Selection Sort is an in-place algorithm!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Is selection sort stable?</a:t>
            </a: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685800"/>
            <a:ext cx="8385175" cy="2590800"/>
          </a:xfrm>
        </p:spPr>
        <p:txBody>
          <a:bodyPr>
            <a:noAutofit/>
          </a:bodyPr>
          <a:lstStyle/>
          <a:p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nn-NO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nn-NO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Wingdings" panose="05000000000000000000" pitchFamily="2" charset="2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index of minimum element in 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… N]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swap (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],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[j])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B6E691-C8E7-4EA5-A0C4-001A11367AD4}"/>
              </a:ext>
            </a:extLst>
          </p:cNvPr>
          <p:cNvSpPr/>
          <p:nvPr/>
        </p:nvSpPr>
        <p:spPr>
          <a:xfrm>
            <a:off x="4088642" y="2668218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A0501-158C-4373-96E4-4F8C66492950}"/>
              </a:ext>
            </a:extLst>
          </p:cNvPr>
          <p:cNvSpPr/>
          <p:nvPr/>
        </p:nvSpPr>
        <p:spPr>
          <a:xfrm>
            <a:off x="4728561" y="2668218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1E7F2-8E97-4728-A73C-729820689B6C}"/>
              </a:ext>
            </a:extLst>
          </p:cNvPr>
          <p:cNvSpPr/>
          <p:nvPr/>
        </p:nvSpPr>
        <p:spPr>
          <a:xfrm>
            <a:off x="5338161" y="266698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CA929D-3724-4053-895B-13F84F0F200A}"/>
              </a:ext>
            </a:extLst>
          </p:cNvPr>
          <p:cNvSpPr/>
          <p:nvPr/>
        </p:nvSpPr>
        <p:spPr>
          <a:xfrm>
            <a:off x="2819400" y="2668218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8968F-EB91-420D-A5BD-E205432CE50F}"/>
              </a:ext>
            </a:extLst>
          </p:cNvPr>
          <p:cNvSpPr/>
          <p:nvPr/>
        </p:nvSpPr>
        <p:spPr>
          <a:xfrm>
            <a:off x="3459319" y="2668218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B59034-CE14-480C-85AA-A6B98DF58111}"/>
              </a:ext>
            </a:extLst>
          </p:cNvPr>
          <p:cNvSpPr/>
          <p:nvPr/>
        </p:nvSpPr>
        <p:spPr>
          <a:xfrm>
            <a:off x="5947761" y="2668218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8B0573-B5BB-4DDA-AEFF-1E38EB43E4A6}"/>
              </a:ext>
            </a:extLst>
          </p:cNvPr>
          <p:cNvSpPr/>
          <p:nvPr/>
        </p:nvSpPr>
        <p:spPr>
          <a:xfrm>
            <a:off x="6553200" y="2668218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8B29AB-6CA6-469A-8964-C5B1F5EF145D}"/>
              </a:ext>
            </a:extLst>
          </p:cNvPr>
          <p:cNvGrpSpPr/>
          <p:nvPr/>
        </p:nvGrpSpPr>
        <p:grpSpPr>
          <a:xfrm>
            <a:off x="5520819" y="3080714"/>
            <a:ext cx="235962" cy="749293"/>
            <a:chOff x="7298759" y="2209800"/>
            <a:chExt cx="235962" cy="74929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EC23B82-36F6-4DFC-9BFD-4F332F73DC2A}"/>
                </a:ext>
              </a:extLst>
            </p:cNvPr>
            <p:cNvCxnSpPr/>
            <p:nvPr/>
          </p:nvCxnSpPr>
          <p:spPr>
            <a:xfrm flipV="1">
              <a:off x="7391400" y="22098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06EAFF-4381-4B90-8300-0DDDD0A491CF}"/>
                </a:ext>
              </a:extLst>
            </p:cNvPr>
            <p:cNvSpPr txBox="1"/>
            <p:nvPr/>
          </p:nvSpPr>
          <p:spPr>
            <a:xfrm>
              <a:off x="7298759" y="2589761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/>
                <a:t>i</a:t>
              </a:r>
              <a:endParaRPr lang="en-AU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27ADAB1-06AF-4CA7-84CF-9554C89E0BDD}"/>
              </a:ext>
            </a:extLst>
          </p:cNvPr>
          <p:cNvSpPr/>
          <p:nvPr/>
        </p:nvSpPr>
        <p:spPr>
          <a:xfrm>
            <a:off x="7162800" y="2668218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FCC337-4923-4DC1-9E55-D4A0481D7CD7}"/>
              </a:ext>
            </a:extLst>
          </p:cNvPr>
          <p:cNvGrpSpPr/>
          <p:nvPr/>
        </p:nvGrpSpPr>
        <p:grpSpPr>
          <a:xfrm>
            <a:off x="6698238" y="3061925"/>
            <a:ext cx="235962" cy="749293"/>
            <a:chOff x="7298759" y="2209800"/>
            <a:chExt cx="235962" cy="749293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9BF6065-2EAB-48F7-B136-45A837F56AD0}"/>
                </a:ext>
              </a:extLst>
            </p:cNvPr>
            <p:cNvCxnSpPr/>
            <p:nvPr/>
          </p:nvCxnSpPr>
          <p:spPr>
            <a:xfrm flipV="1">
              <a:off x="7391400" y="22098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8986FD-7277-42B8-B7A1-4CAD6469096D}"/>
                </a:ext>
              </a:extLst>
            </p:cNvPr>
            <p:cNvSpPr txBox="1"/>
            <p:nvPr/>
          </p:nvSpPr>
          <p:spPr>
            <a:xfrm>
              <a:off x="7298759" y="2589761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j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D38021E-A9F4-4326-89C0-8BF1DFD41A88}"/>
              </a:ext>
            </a:extLst>
          </p:cNvPr>
          <p:cNvSpPr/>
          <p:nvPr/>
        </p:nvSpPr>
        <p:spPr>
          <a:xfrm>
            <a:off x="6553200" y="266698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ADB547-38BC-4454-8F46-262A52E847A0}"/>
              </a:ext>
            </a:extLst>
          </p:cNvPr>
          <p:cNvSpPr/>
          <p:nvPr/>
        </p:nvSpPr>
        <p:spPr>
          <a:xfrm>
            <a:off x="5334000" y="266698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5418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4" grpId="1" animBg="1"/>
      <p:bldP spid="18" grpId="0" animBg="1"/>
      <p:bldP spid="22" grpId="0" animBg="1"/>
      <p:bldP spid="2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32EC-9401-4A79-A79E-99A87801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E1E3B-6D34-4F42-BBDF-BF073ABE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Lec-2: Analysis of Algorithms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E31D9-A108-4A8C-AA58-60948F4C11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16992" y="11430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Proving correctness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Finding minimum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Binary search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Complexity Analysis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Introduction/Recap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Finding minimum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Binary Search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Sorting Algorithms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Selection Sort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rgbClr val="00B050"/>
                </a:solidFill>
              </a:rPr>
              <a:t>Insertion Sort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Recursive Algorithms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Output-sensitive complexity</a:t>
            </a:r>
          </a:p>
          <a:p>
            <a:pPr marL="274320" lvl="1" indent="0">
              <a:buNone/>
            </a:pPr>
            <a:endParaRPr lang="en-AU" dirty="0">
              <a:solidFill>
                <a:schemeClr val="tx1"/>
              </a:solidFill>
            </a:endParaRPr>
          </a:p>
          <a:p>
            <a:pPr marL="788670" lvl="1" indent="-51435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  <a:p>
            <a:pPr marL="788670" lvl="1" indent="-51435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185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B196-59BA-4E0E-8B7E-C5EBA0D5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Insertion Sort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57EB9-CB8A-41AF-8FEE-2437C259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Lec-2: Analysis of Algorithms</a:t>
            </a:r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EECCCA-F954-4361-B6CA-FE409D817A98}"/>
              </a:ext>
            </a:extLst>
          </p:cNvPr>
          <p:cNvSpPr txBox="1">
            <a:spLocks noChangeArrowheads="1"/>
          </p:cNvSpPr>
          <p:nvPr/>
        </p:nvSpPr>
        <p:spPr>
          <a:xfrm>
            <a:off x="285050" y="1142999"/>
            <a:ext cx="8551102" cy="2604835"/>
          </a:xfrm>
          <a:prstGeom prst="rect">
            <a:avLst/>
          </a:prstGeom>
          <a:ln>
            <a:noFill/>
          </a:ln>
        </p:spPr>
        <p:txBody>
          <a:bodyPr vert="horz" lIns="35719" tIns="35719" rIns="35719" bIns="35719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82597" indent="0">
              <a:buNone/>
            </a:pP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#LI: </a:t>
            </a:r>
            <a:r>
              <a:rPr lang="en-AU" sz="20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[1…i-1] is sorted</a:t>
            </a:r>
            <a:endParaRPr lang="en-AU" sz="2000" dirty="0">
              <a:solidFill>
                <a:srgbClr val="FF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82597" indent="0">
              <a:buNone/>
            </a:pPr>
            <a:r>
              <a:rPr lang="en-AU" sz="20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#insert </a:t>
            </a:r>
            <a:r>
              <a:rPr lang="en-AU" sz="2000" dirty="0" err="1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AU" sz="20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[i] in </a:t>
            </a:r>
            <a:r>
              <a:rPr lang="en-AU" sz="2000" dirty="0" err="1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AU" sz="20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[1…</a:t>
            </a:r>
            <a:r>
              <a:rPr lang="en-AU" sz="2000" dirty="0" err="1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0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 in sorted order</a:t>
            </a:r>
          </a:p>
          <a:p>
            <a:pPr marL="82597" indent="0">
              <a:buNone/>
            </a:pPr>
            <a:r>
              <a:rPr lang="en-AU" sz="20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#idea: continue swapping the item with the item on left until it reaches the correct position</a:t>
            </a:r>
          </a:p>
          <a:p>
            <a:pPr marL="82597" indent="0">
              <a:buNone/>
            </a:pP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#LI: </a:t>
            </a:r>
            <a:r>
              <a:rPr lang="en-AU" sz="20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[1…</a:t>
            </a:r>
            <a:r>
              <a:rPr lang="en-AU" sz="20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 is sorted</a:t>
            </a:r>
            <a:endParaRPr lang="en-AU" sz="2000" dirty="0">
              <a:solidFill>
                <a:srgbClr val="FF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#LI: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[1…N] is sorted</a:t>
            </a:r>
            <a:endParaRPr lang="en-AU" sz="1800" dirty="0">
              <a:solidFill>
                <a:srgbClr val="FF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AU" sz="1969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82597" indent="0">
              <a:buFont typeface="Wingdings 2"/>
              <a:buNone/>
            </a:pPr>
            <a:r>
              <a:rPr lang="en-AU" sz="1969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endParaRPr lang="en-US" sz="1969" dirty="0">
              <a:latin typeface="Times New Roman" pitchFamily="18" charset="0"/>
            </a:endParaRPr>
          </a:p>
          <a:p>
            <a:pPr marL="82597" indent="0">
              <a:buFont typeface="Wingdings 2"/>
              <a:buNone/>
            </a:pPr>
            <a:endParaRPr lang="en-US" sz="2672" dirty="0">
              <a:latin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048BB7-760E-430C-98F1-A4C3B474F247}"/>
              </a:ext>
            </a:extLst>
          </p:cNvPr>
          <p:cNvSpPr/>
          <p:nvPr/>
        </p:nvSpPr>
        <p:spPr>
          <a:xfrm>
            <a:off x="3081922" y="5253769"/>
            <a:ext cx="428625" cy="259163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969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5793DD-00BD-453A-8E04-CD4C4F076FFD}"/>
              </a:ext>
            </a:extLst>
          </p:cNvPr>
          <p:cNvSpPr/>
          <p:nvPr/>
        </p:nvSpPr>
        <p:spPr>
          <a:xfrm>
            <a:off x="3531865" y="5253769"/>
            <a:ext cx="428625" cy="259163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969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F5C552-4D58-48AB-86A9-C532F2010D5E}"/>
              </a:ext>
            </a:extLst>
          </p:cNvPr>
          <p:cNvSpPr/>
          <p:nvPr/>
        </p:nvSpPr>
        <p:spPr>
          <a:xfrm>
            <a:off x="2189486" y="5253769"/>
            <a:ext cx="428625" cy="259163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969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C387BD-1DF1-4B12-84BD-43CE97CC6E23}"/>
              </a:ext>
            </a:extLst>
          </p:cNvPr>
          <p:cNvSpPr/>
          <p:nvPr/>
        </p:nvSpPr>
        <p:spPr>
          <a:xfrm>
            <a:off x="2639429" y="5253769"/>
            <a:ext cx="428625" cy="259163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969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34990C-8E29-444D-91DF-0FC0D036898F}"/>
              </a:ext>
            </a:extLst>
          </p:cNvPr>
          <p:cNvSpPr/>
          <p:nvPr/>
        </p:nvSpPr>
        <p:spPr>
          <a:xfrm>
            <a:off x="4389115" y="5253769"/>
            <a:ext cx="428625" cy="259163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69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D296B-B27B-418A-ABB2-A738FCD446D7}"/>
              </a:ext>
            </a:extLst>
          </p:cNvPr>
          <p:cNvSpPr/>
          <p:nvPr/>
        </p:nvSpPr>
        <p:spPr>
          <a:xfrm>
            <a:off x="4817740" y="5253769"/>
            <a:ext cx="428625" cy="259163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69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C8F326-56A4-4C34-9B4A-9D68E09FCC7D}"/>
              </a:ext>
            </a:extLst>
          </p:cNvPr>
          <p:cNvGrpSpPr/>
          <p:nvPr/>
        </p:nvGrpSpPr>
        <p:grpSpPr>
          <a:xfrm>
            <a:off x="4022114" y="5530594"/>
            <a:ext cx="405880" cy="608599"/>
            <a:chOff x="7241359" y="2209800"/>
            <a:chExt cx="577252" cy="865563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D3F73A2-CA5D-429A-8005-8AD1F48DD0CC}"/>
                </a:ext>
              </a:extLst>
            </p:cNvPr>
            <p:cNvCxnSpPr/>
            <p:nvPr/>
          </p:nvCxnSpPr>
          <p:spPr>
            <a:xfrm flipV="1">
              <a:off x="7391400" y="22098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E70713-40BE-466A-AE5C-164309A76F3E}"/>
                </a:ext>
              </a:extLst>
            </p:cNvPr>
            <p:cNvSpPr txBox="1"/>
            <p:nvPr/>
          </p:nvSpPr>
          <p:spPr>
            <a:xfrm>
              <a:off x="7241359" y="2667000"/>
              <a:ext cx="577252" cy="408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66" dirty="0" err="1"/>
                <a:t>i</a:t>
              </a:r>
              <a:r>
                <a:rPr lang="en-AU" sz="1266" dirty="0"/>
                <a:t>=5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8081D0F-F27D-4B0F-8085-7E638CF98CB3}"/>
              </a:ext>
            </a:extLst>
          </p:cNvPr>
          <p:cNvSpPr/>
          <p:nvPr/>
        </p:nvSpPr>
        <p:spPr>
          <a:xfrm>
            <a:off x="3969106" y="5251320"/>
            <a:ext cx="428625" cy="259163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969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1FA7AD-0A09-4224-B0FE-07113DBE85AE}"/>
              </a:ext>
            </a:extLst>
          </p:cNvPr>
          <p:cNvSpPr/>
          <p:nvPr/>
        </p:nvSpPr>
        <p:spPr>
          <a:xfrm>
            <a:off x="3747857" y="4648201"/>
            <a:ext cx="420971" cy="566414"/>
          </a:xfrm>
          <a:custGeom>
            <a:avLst/>
            <a:gdLst>
              <a:gd name="connsiteX0" fmla="*/ 0 w 598714"/>
              <a:gd name="connsiteY0" fmla="*/ 783795 h 805567"/>
              <a:gd name="connsiteX1" fmla="*/ 315685 w 598714"/>
              <a:gd name="connsiteY1" fmla="*/ 24 h 805567"/>
              <a:gd name="connsiteX2" fmla="*/ 598714 w 598714"/>
              <a:gd name="connsiteY2" fmla="*/ 805567 h 80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8714" h="805567">
                <a:moveTo>
                  <a:pt x="0" y="783795"/>
                </a:moveTo>
                <a:cubicBezTo>
                  <a:pt x="107949" y="390095"/>
                  <a:pt x="215899" y="-3605"/>
                  <a:pt x="315685" y="24"/>
                </a:cubicBezTo>
                <a:cubicBezTo>
                  <a:pt x="415471" y="3653"/>
                  <a:pt x="507092" y="404610"/>
                  <a:pt x="598714" y="805567"/>
                </a:cubicBezTo>
              </a:path>
            </a:pathLst>
          </a:custGeom>
          <a:noFill/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10B750-04B6-4472-AAAB-459F9B25FDEB}"/>
              </a:ext>
            </a:extLst>
          </p:cNvPr>
          <p:cNvSpPr/>
          <p:nvPr/>
        </p:nvSpPr>
        <p:spPr>
          <a:xfrm>
            <a:off x="3972328" y="5253884"/>
            <a:ext cx="428625" cy="259163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969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D4D17E-E66A-46BD-BF26-AB4C30818D0C}"/>
              </a:ext>
            </a:extLst>
          </p:cNvPr>
          <p:cNvSpPr/>
          <p:nvPr/>
        </p:nvSpPr>
        <p:spPr>
          <a:xfrm>
            <a:off x="3535415" y="5254790"/>
            <a:ext cx="428625" cy="259163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969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22E606E-63E3-4891-BBEE-EBC596880A0A}"/>
              </a:ext>
            </a:extLst>
          </p:cNvPr>
          <p:cNvSpPr/>
          <p:nvPr/>
        </p:nvSpPr>
        <p:spPr>
          <a:xfrm>
            <a:off x="3296234" y="4665319"/>
            <a:ext cx="420971" cy="566414"/>
          </a:xfrm>
          <a:custGeom>
            <a:avLst/>
            <a:gdLst>
              <a:gd name="connsiteX0" fmla="*/ 0 w 598714"/>
              <a:gd name="connsiteY0" fmla="*/ 783795 h 805567"/>
              <a:gd name="connsiteX1" fmla="*/ 315685 w 598714"/>
              <a:gd name="connsiteY1" fmla="*/ 24 h 805567"/>
              <a:gd name="connsiteX2" fmla="*/ 598714 w 598714"/>
              <a:gd name="connsiteY2" fmla="*/ 805567 h 80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8714" h="805567">
                <a:moveTo>
                  <a:pt x="0" y="783795"/>
                </a:moveTo>
                <a:cubicBezTo>
                  <a:pt x="107949" y="390095"/>
                  <a:pt x="215899" y="-3605"/>
                  <a:pt x="315685" y="24"/>
                </a:cubicBezTo>
                <a:cubicBezTo>
                  <a:pt x="415471" y="3653"/>
                  <a:pt x="507092" y="404610"/>
                  <a:pt x="598714" y="805567"/>
                </a:cubicBezTo>
              </a:path>
            </a:pathLst>
          </a:custGeom>
          <a:noFill/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228B46-7CDD-4C08-ACAC-3447971175E5}"/>
              </a:ext>
            </a:extLst>
          </p:cNvPr>
          <p:cNvSpPr/>
          <p:nvPr/>
        </p:nvSpPr>
        <p:spPr>
          <a:xfrm>
            <a:off x="3092064" y="5255812"/>
            <a:ext cx="428625" cy="259163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969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202FD2-6BA3-4D11-9173-DB7CAADB3D38}"/>
              </a:ext>
            </a:extLst>
          </p:cNvPr>
          <p:cNvSpPr/>
          <p:nvPr/>
        </p:nvSpPr>
        <p:spPr>
          <a:xfrm>
            <a:off x="3524414" y="5255812"/>
            <a:ext cx="428625" cy="259163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969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4DFBE4-F5F1-450D-98CB-BBC4AEF6050E}"/>
              </a:ext>
            </a:extLst>
          </p:cNvPr>
          <p:cNvSpPr/>
          <p:nvPr/>
        </p:nvSpPr>
        <p:spPr>
          <a:xfrm>
            <a:off x="2844611" y="4648200"/>
            <a:ext cx="420971" cy="566414"/>
          </a:xfrm>
          <a:custGeom>
            <a:avLst/>
            <a:gdLst>
              <a:gd name="connsiteX0" fmla="*/ 0 w 598714"/>
              <a:gd name="connsiteY0" fmla="*/ 783795 h 805567"/>
              <a:gd name="connsiteX1" fmla="*/ 315685 w 598714"/>
              <a:gd name="connsiteY1" fmla="*/ 24 h 805567"/>
              <a:gd name="connsiteX2" fmla="*/ 598714 w 598714"/>
              <a:gd name="connsiteY2" fmla="*/ 805567 h 80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8714" h="805567">
                <a:moveTo>
                  <a:pt x="0" y="783795"/>
                </a:moveTo>
                <a:cubicBezTo>
                  <a:pt x="107949" y="390095"/>
                  <a:pt x="215899" y="-3605"/>
                  <a:pt x="315685" y="24"/>
                </a:cubicBezTo>
                <a:cubicBezTo>
                  <a:pt x="415471" y="3653"/>
                  <a:pt x="507092" y="404610"/>
                  <a:pt x="598714" y="805567"/>
                </a:cubicBezTo>
              </a:path>
            </a:pathLst>
          </a:custGeom>
          <a:noFill/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299DCD-34C1-4359-8CFD-76FFBBB46C04}"/>
              </a:ext>
            </a:extLst>
          </p:cNvPr>
          <p:cNvSpPr/>
          <p:nvPr/>
        </p:nvSpPr>
        <p:spPr>
          <a:xfrm>
            <a:off x="3083777" y="5251958"/>
            <a:ext cx="428625" cy="259163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969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416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97C5-4CE5-4699-9FCA-58F128DE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Insertion Sort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29185-F6F3-4984-BD5A-CCD55219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Lec-2: Analysis of Algorithms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74257-8ACB-404E-9141-75A92A3FB6FF}"/>
              </a:ext>
            </a:extLst>
          </p:cNvPr>
          <p:cNvSpPr/>
          <p:nvPr/>
        </p:nvSpPr>
        <p:spPr>
          <a:xfrm>
            <a:off x="6141357" y="5438537"/>
            <a:ext cx="428625" cy="259163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969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2114FF-C084-48FC-9DFA-B7455374D219}"/>
              </a:ext>
            </a:extLst>
          </p:cNvPr>
          <p:cNvSpPr/>
          <p:nvPr/>
        </p:nvSpPr>
        <p:spPr>
          <a:xfrm>
            <a:off x="6591300" y="5438537"/>
            <a:ext cx="428625" cy="259163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969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0DF429-A0F6-404B-ABCA-460AC1B85B8D}"/>
              </a:ext>
            </a:extLst>
          </p:cNvPr>
          <p:cNvSpPr/>
          <p:nvPr/>
        </p:nvSpPr>
        <p:spPr>
          <a:xfrm>
            <a:off x="5248921" y="5438537"/>
            <a:ext cx="428625" cy="259163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969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4607B3-B877-4F69-BFBD-EF3A0743EB4E}"/>
              </a:ext>
            </a:extLst>
          </p:cNvPr>
          <p:cNvSpPr/>
          <p:nvPr/>
        </p:nvSpPr>
        <p:spPr>
          <a:xfrm>
            <a:off x="5698864" y="5438537"/>
            <a:ext cx="428625" cy="259163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969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560409-D390-4415-A9E1-39FF987035CF}"/>
              </a:ext>
            </a:extLst>
          </p:cNvPr>
          <p:cNvSpPr/>
          <p:nvPr/>
        </p:nvSpPr>
        <p:spPr>
          <a:xfrm>
            <a:off x="7448550" y="5438537"/>
            <a:ext cx="428625" cy="259163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69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F0FC1-D1FC-4B0D-839F-1EB16A123759}"/>
              </a:ext>
            </a:extLst>
          </p:cNvPr>
          <p:cNvSpPr/>
          <p:nvPr/>
        </p:nvSpPr>
        <p:spPr>
          <a:xfrm>
            <a:off x="7877175" y="5438537"/>
            <a:ext cx="428625" cy="259163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69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0794BB-FFA5-4380-B54D-820360D98882}"/>
              </a:ext>
            </a:extLst>
          </p:cNvPr>
          <p:cNvGrpSpPr/>
          <p:nvPr/>
        </p:nvGrpSpPr>
        <p:grpSpPr>
          <a:xfrm>
            <a:off x="7081549" y="5715362"/>
            <a:ext cx="405880" cy="608599"/>
            <a:chOff x="7241359" y="2209800"/>
            <a:chExt cx="577252" cy="865563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BEB8EDD-9695-4AD0-89F9-E35A90C801F9}"/>
                </a:ext>
              </a:extLst>
            </p:cNvPr>
            <p:cNvCxnSpPr/>
            <p:nvPr/>
          </p:nvCxnSpPr>
          <p:spPr>
            <a:xfrm flipV="1">
              <a:off x="7391400" y="22098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595A47-211A-4BB0-A80A-DE1AF8DD6666}"/>
                </a:ext>
              </a:extLst>
            </p:cNvPr>
            <p:cNvSpPr txBox="1"/>
            <p:nvPr/>
          </p:nvSpPr>
          <p:spPr>
            <a:xfrm>
              <a:off x="7241359" y="2667000"/>
              <a:ext cx="577252" cy="408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66" dirty="0" err="1"/>
                <a:t>i</a:t>
              </a:r>
              <a:r>
                <a:rPr lang="en-AU" sz="1266" dirty="0"/>
                <a:t>=5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3923E4A-1472-4DC8-9709-477D42A229AC}"/>
              </a:ext>
            </a:extLst>
          </p:cNvPr>
          <p:cNvSpPr/>
          <p:nvPr/>
        </p:nvSpPr>
        <p:spPr>
          <a:xfrm>
            <a:off x="7028541" y="5436088"/>
            <a:ext cx="428625" cy="259163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969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3CDD43A-CD8A-4C52-A2AF-A7CCCD0318D8}"/>
              </a:ext>
            </a:extLst>
          </p:cNvPr>
          <p:cNvSpPr/>
          <p:nvPr/>
        </p:nvSpPr>
        <p:spPr>
          <a:xfrm>
            <a:off x="6807292" y="4832969"/>
            <a:ext cx="420971" cy="566414"/>
          </a:xfrm>
          <a:custGeom>
            <a:avLst/>
            <a:gdLst>
              <a:gd name="connsiteX0" fmla="*/ 0 w 598714"/>
              <a:gd name="connsiteY0" fmla="*/ 783795 h 805567"/>
              <a:gd name="connsiteX1" fmla="*/ 315685 w 598714"/>
              <a:gd name="connsiteY1" fmla="*/ 24 h 805567"/>
              <a:gd name="connsiteX2" fmla="*/ 598714 w 598714"/>
              <a:gd name="connsiteY2" fmla="*/ 805567 h 80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8714" h="805567">
                <a:moveTo>
                  <a:pt x="0" y="783795"/>
                </a:moveTo>
                <a:cubicBezTo>
                  <a:pt x="107949" y="390095"/>
                  <a:pt x="215899" y="-3605"/>
                  <a:pt x="315685" y="24"/>
                </a:cubicBezTo>
                <a:cubicBezTo>
                  <a:pt x="415471" y="3653"/>
                  <a:pt x="507092" y="404610"/>
                  <a:pt x="598714" y="805567"/>
                </a:cubicBezTo>
              </a:path>
            </a:pathLst>
          </a:custGeom>
          <a:noFill/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611A15-E495-4517-9E17-B92A4AC1B637}"/>
              </a:ext>
            </a:extLst>
          </p:cNvPr>
          <p:cNvSpPr/>
          <p:nvPr/>
        </p:nvSpPr>
        <p:spPr>
          <a:xfrm>
            <a:off x="7031763" y="5438652"/>
            <a:ext cx="428625" cy="259163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969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4D5C4F-9932-4185-BDF7-42F8CAC41253}"/>
              </a:ext>
            </a:extLst>
          </p:cNvPr>
          <p:cNvSpPr/>
          <p:nvPr/>
        </p:nvSpPr>
        <p:spPr>
          <a:xfrm>
            <a:off x="6594850" y="5439558"/>
            <a:ext cx="428625" cy="259163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969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723E8C4-5EB9-4A94-BA94-F9FCF2D88146}"/>
              </a:ext>
            </a:extLst>
          </p:cNvPr>
          <p:cNvSpPr/>
          <p:nvPr/>
        </p:nvSpPr>
        <p:spPr>
          <a:xfrm>
            <a:off x="6355669" y="4850087"/>
            <a:ext cx="420971" cy="566414"/>
          </a:xfrm>
          <a:custGeom>
            <a:avLst/>
            <a:gdLst>
              <a:gd name="connsiteX0" fmla="*/ 0 w 598714"/>
              <a:gd name="connsiteY0" fmla="*/ 783795 h 805567"/>
              <a:gd name="connsiteX1" fmla="*/ 315685 w 598714"/>
              <a:gd name="connsiteY1" fmla="*/ 24 h 805567"/>
              <a:gd name="connsiteX2" fmla="*/ 598714 w 598714"/>
              <a:gd name="connsiteY2" fmla="*/ 805567 h 80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8714" h="805567">
                <a:moveTo>
                  <a:pt x="0" y="783795"/>
                </a:moveTo>
                <a:cubicBezTo>
                  <a:pt x="107949" y="390095"/>
                  <a:pt x="215899" y="-3605"/>
                  <a:pt x="315685" y="24"/>
                </a:cubicBezTo>
                <a:cubicBezTo>
                  <a:pt x="415471" y="3653"/>
                  <a:pt x="507092" y="404610"/>
                  <a:pt x="598714" y="805567"/>
                </a:cubicBezTo>
              </a:path>
            </a:pathLst>
          </a:custGeom>
          <a:noFill/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44F1B9-91B9-4D04-8B25-F18977E26182}"/>
              </a:ext>
            </a:extLst>
          </p:cNvPr>
          <p:cNvSpPr/>
          <p:nvPr/>
        </p:nvSpPr>
        <p:spPr>
          <a:xfrm>
            <a:off x="6151499" y="5440580"/>
            <a:ext cx="428625" cy="259163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969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E1364B-3B5F-45F3-95AB-9CD03052E63B}"/>
              </a:ext>
            </a:extLst>
          </p:cNvPr>
          <p:cNvSpPr/>
          <p:nvPr/>
        </p:nvSpPr>
        <p:spPr>
          <a:xfrm>
            <a:off x="6583849" y="5440580"/>
            <a:ext cx="428625" cy="259163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969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DFBDBB0-B59D-4BE2-87EA-643617246001}"/>
              </a:ext>
            </a:extLst>
          </p:cNvPr>
          <p:cNvSpPr/>
          <p:nvPr/>
        </p:nvSpPr>
        <p:spPr>
          <a:xfrm>
            <a:off x="5904046" y="4832968"/>
            <a:ext cx="420971" cy="566414"/>
          </a:xfrm>
          <a:custGeom>
            <a:avLst/>
            <a:gdLst>
              <a:gd name="connsiteX0" fmla="*/ 0 w 598714"/>
              <a:gd name="connsiteY0" fmla="*/ 783795 h 805567"/>
              <a:gd name="connsiteX1" fmla="*/ 315685 w 598714"/>
              <a:gd name="connsiteY1" fmla="*/ 24 h 805567"/>
              <a:gd name="connsiteX2" fmla="*/ 598714 w 598714"/>
              <a:gd name="connsiteY2" fmla="*/ 805567 h 80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8714" h="805567">
                <a:moveTo>
                  <a:pt x="0" y="783795"/>
                </a:moveTo>
                <a:cubicBezTo>
                  <a:pt x="107949" y="390095"/>
                  <a:pt x="215899" y="-3605"/>
                  <a:pt x="315685" y="24"/>
                </a:cubicBezTo>
                <a:cubicBezTo>
                  <a:pt x="415471" y="3653"/>
                  <a:pt x="507092" y="404610"/>
                  <a:pt x="598714" y="805567"/>
                </a:cubicBezTo>
              </a:path>
            </a:pathLst>
          </a:custGeom>
          <a:noFill/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C85F72-02CA-4334-BA88-C1027C8F43A9}"/>
              </a:ext>
            </a:extLst>
          </p:cNvPr>
          <p:cNvSpPr/>
          <p:nvPr/>
        </p:nvSpPr>
        <p:spPr>
          <a:xfrm>
            <a:off x="6143212" y="5436726"/>
            <a:ext cx="428625" cy="259163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969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0F7B18-D8D7-4DB0-9AD9-EA641301FA4A}"/>
              </a:ext>
            </a:extLst>
          </p:cNvPr>
          <p:cNvCxnSpPr>
            <a:cxnSpLocks/>
          </p:cNvCxnSpPr>
          <p:nvPr/>
        </p:nvCxnSpPr>
        <p:spPr>
          <a:xfrm>
            <a:off x="7266258" y="4832968"/>
            <a:ext cx="13208" cy="5664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05DC0C5-A675-4A0A-AE64-4A572053CDBC}"/>
              </a:ext>
            </a:extLst>
          </p:cNvPr>
          <p:cNvSpPr txBox="1"/>
          <p:nvPr/>
        </p:nvSpPr>
        <p:spPr>
          <a:xfrm>
            <a:off x="7196510" y="4572000"/>
            <a:ext cx="221536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66" dirty="0"/>
              <a:t>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861519-58EB-4B47-A3DD-97096E165615}"/>
              </a:ext>
            </a:extLst>
          </p:cNvPr>
          <p:cNvCxnSpPr>
            <a:cxnSpLocks/>
          </p:cNvCxnSpPr>
          <p:nvPr/>
        </p:nvCxnSpPr>
        <p:spPr>
          <a:xfrm>
            <a:off x="6800688" y="4850087"/>
            <a:ext cx="13208" cy="5664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9D402C-C827-450D-8AC9-D044F094C715}"/>
              </a:ext>
            </a:extLst>
          </p:cNvPr>
          <p:cNvSpPr txBox="1"/>
          <p:nvPr/>
        </p:nvSpPr>
        <p:spPr>
          <a:xfrm>
            <a:off x="6730940" y="4589119"/>
            <a:ext cx="221536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66" dirty="0"/>
              <a:t>j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C45384-C032-45C5-A559-296061F6BF4C}"/>
              </a:ext>
            </a:extLst>
          </p:cNvPr>
          <p:cNvCxnSpPr>
            <a:cxnSpLocks/>
          </p:cNvCxnSpPr>
          <p:nvPr/>
        </p:nvCxnSpPr>
        <p:spPr>
          <a:xfrm>
            <a:off x="6387244" y="4832968"/>
            <a:ext cx="13208" cy="5664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A154A7-E269-4251-95F1-48CC22F7C154}"/>
              </a:ext>
            </a:extLst>
          </p:cNvPr>
          <p:cNvSpPr txBox="1"/>
          <p:nvPr/>
        </p:nvSpPr>
        <p:spPr>
          <a:xfrm>
            <a:off x="6317496" y="4572000"/>
            <a:ext cx="221536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66" dirty="0"/>
              <a:t>j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B83491AE-70EA-4B45-B37B-9828C0F6DBB8}"/>
              </a:ext>
            </a:extLst>
          </p:cNvPr>
          <p:cNvSpPr txBox="1">
            <a:spLocks noChangeArrowheads="1"/>
          </p:cNvSpPr>
          <p:nvPr/>
        </p:nvSpPr>
        <p:spPr>
          <a:xfrm>
            <a:off x="285050" y="1143000"/>
            <a:ext cx="8551101" cy="2248938"/>
          </a:xfrm>
          <a:prstGeom prst="rect">
            <a:avLst/>
          </a:prstGeom>
          <a:ln>
            <a:noFill/>
          </a:ln>
        </p:spPr>
        <p:txBody>
          <a:bodyPr vert="horz" lIns="35719" tIns="35719" rIns="35719" bIns="35719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while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AU" sz="20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#swap elements at </a:t>
            </a:r>
            <a:r>
              <a:rPr lang="en-AU" sz="2000" dirty="0" err="1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AU" sz="20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[j] and </a:t>
            </a:r>
            <a:r>
              <a:rPr lang="en-AU" sz="2000" dirty="0" err="1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AU" sz="20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[j-1]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swapElements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j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AU" sz="1969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82597" indent="0">
              <a:buFont typeface="Wingdings 2"/>
              <a:buNone/>
            </a:pPr>
            <a:r>
              <a:rPr lang="en-AU" sz="1969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endParaRPr lang="en-US" sz="1969" dirty="0">
              <a:latin typeface="Times New Roman" pitchFamily="18" charset="0"/>
            </a:endParaRPr>
          </a:p>
          <a:p>
            <a:pPr marL="82597" indent="0">
              <a:buFont typeface="Wingdings 2"/>
              <a:buNone/>
            </a:pPr>
            <a:endParaRPr lang="en-US" sz="2672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9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19" grpId="0" animBg="1"/>
      <p:bldP spid="20" grpId="0" animBg="1"/>
      <p:bldP spid="21" grpId="0" animBg="1"/>
      <p:bldP spid="21" grpId="1" animBg="1"/>
      <p:bldP spid="22" grpId="0" animBg="1"/>
      <p:bldP spid="24" grpId="0"/>
      <p:bldP spid="24" grpId="1"/>
      <p:bldP spid="26" grpId="0"/>
      <p:bldP spid="26" grpId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Algorithmic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4572000"/>
          </a:xfrm>
        </p:spPr>
        <p:txBody>
          <a:bodyPr>
            <a:noAutofit/>
          </a:bodyPr>
          <a:lstStyle/>
          <a:p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400" dirty="0"/>
              <a:t>In algorithmic analysis, one is interested in (at least) two things:</a:t>
            </a:r>
          </a:p>
          <a:p>
            <a:pPr lvl="1"/>
            <a:r>
              <a:rPr lang="en-AU" sz="1900" dirty="0"/>
              <a:t>An algorithm's correctness.</a:t>
            </a:r>
          </a:p>
          <a:p>
            <a:pPr lvl="1"/>
            <a:r>
              <a:rPr lang="en-AU" sz="1900" dirty="0"/>
              <a:t>The amount of resources used by the algorithm</a:t>
            </a:r>
          </a:p>
          <a:p>
            <a:pPr marL="0" indent="0">
              <a:buNone/>
            </a:pPr>
            <a:r>
              <a:rPr lang="en-AU" sz="2400" dirty="0"/>
              <a:t>In this lecture we will explore these two issues.</a:t>
            </a:r>
            <a:endParaRPr lang="en-AU" sz="24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7255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Insertion Sort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838200" y="2438400"/>
            <a:ext cx="7997950" cy="3886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Complexity?</a:t>
            </a:r>
          </a:p>
          <a:p>
            <a:r>
              <a:rPr lang="en-AU" sz="1800" dirty="0">
                <a:highlight>
                  <a:srgbClr val="FFFFFF"/>
                </a:highlight>
              </a:rPr>
              <a:t>Worst-case</a:t>
            </a:r>
          </a:p>
          <a:p>
            <a:pPr lvl="1"/>
            <a:r>
              <a:rPr lang="en-AU" sz="1300" dirty="0">
                <a:solidFill>
                  <a:srgbClr val="00B0F0"/>
                </a:solidFill>
                <a:highlight>
                  <a:srgbClr val="FFFFFF"/>
                </a:highlight>
              </a:rPr>
              <a:t>Complexity of while loop at </a:t>
            </a:r>
            <a:r>
              <a:rPr lang="en-AU" sz="1300" dirty="0" err="1">
                <a:solidFill>
                  <a:srgbClr val="00B0F0"/>
                </a:solidFill>
                <a:highlight>
                  <a:srgbClr val="FFFFFF"/>
                </a:highlight>
              </a:rPr>
              <a:t>i-th</a:t>
            </a:r>
            <a:r>
              <a:rPr lang="en-AU" sz="1300" dirty="0">
                <a:solidFill>
                  <a:srgbClr val="00B0F0"/>
                </a:solidFill>
                <a:highlight>
                  <a:srgbClr val="FFFFFF"/>
                </a:highlight>
              </a:rPr>
              <a:t> iteration ;</a:t>
            </a:r>
          </a:p>
          <a:p>
            <a:pPr lvl="1"/>
            <a:r>
              <a:rPr lang="en-AU" sz="1300" dirty="0">
                <a:solidFill>
                  <a:srgbClr val="00B0F0"/>
                </a:solidFill>
                <a:highlight>
                  <a:srgbClr val="FFFFFF"/>
                </a:highlight>
              </a:rPr>
              <a:t>Total complexity:</a:t>
            </a:r>
          </a:p>
          <a:p>
            <a:r>
              <a:rPr lang="en-AU" sz="1800" dirty="0">
                <a:highlight>
                  <a:srgbClr val="FFFFFF"/>
                </a:highlight>
              </a:rPr>
              <a:t>Best-case</a:t>
            </a:r>
          </a:p>
          <a:p>
            <a:pPr lvl="1"/>
            <a:r>
              <a:rPr lang="en-AU" sz="1300" dirty="0">
                <a:solidFill>
                  <a:srgbClr val="00B0F0"/>
                </a:solidFill>
                <a:highlight>
                  <a:srgbClr val="FFFFFF"/>
                </a:highlight>
              </a:rPr>
              <a:t>Complexity of while loop at </a:t>
            </a:r>
            <a:r>
              <a:rPr lang="en-AU" sz="1300" dirty="0" err="1">
                <a:solidFill>
                  <a:srgbClr val="00B0F0"/>
                </a:solidFill>
                <a:highlight>
                  <a:srgbClr val="FFFFFF"/>
                </a:highlight>
              </a:rPr>
              <a:t>i-th</a:t>
            </a:r>
            <a:r>
              <a:rPr lang="en-AU" sz="1300" dirty="0">
                <a:solidFill>
                  <a:srgbClr val="00B0F0"/>
                </a:solidFill>
                <a:highlight>
                  <a:srgbClr val="FFFFFF"/>
                </a:highlight>
              </a:rPr>
              <a:t> iteration:</a:t>
            </a:r>
          </a:p>
          <a:p>
            <a:pPr lvl="1"/>
            <a:r>
              <a:rPr lang="en-AU" sz="1300" dirty="0">
                <a:solidFill>
                  <a:srgbClr val="00B0F0"/>
                </a:solidFill>
                <a:highlight>
                  <a:srgbClr val="FFFFFF"/>
                </a:highlight>
              </a:rPr>
              <a:t>Total complexity:</a:t>
            </a:r>
          </a:p>
          <a:p>
            <a:r>
              <a:rPr lang="en-AU" sz="1800" dirty="0">
                <a:highlight>
                  <a:srgbClr val="FFFFFF"/>
                </a:highlight>
              </a:rPr>
              <a:t>Average</a:t>
            </a:r>
          </a:p>
          <a:p>
            <a:pPr lvl="1"/>
            <a:r>
              <a:rPr lang="en-AU" sz="1300" dirty="0">
                <a:solidFill>
                  <a:schemeClr val="tx1"/>
                </a:solidFill>
                <a:highlight>
                  <a:srgbClr val="FFFFFF"/>
                </a:highlight>
              </a:rPr>
              <a:t>On average, </a:t>
            </a:r>
            <a:r>
              <a:rPr lang="en-AU" sz="1300" dirty="0" err="1">
                <a:solidFill>
                  <a:schemeClr val="tx1"/>
                </a:solidFill>
                <a:highlight>
                  <a:srgbClr val="FFFFFF"/>
                </a:highlight>
              </a:rPr>
              <a:t>arr</a:t>
            </a:r>
            <a:r>
              <a:rPr lang="en-AU" sz="1300" dirty="0">
                <a:solidFill>
                  <a:schemeClr val="tx1"/>
                </a:solidFill>
                <a:highlight>
                  <a:srgbClr val="FFFFFF"/>
                </a:highlight>
              </a:rPr>
              <a:t>[</a:t>
            </a:r>
            <a:r>
              <a:rPr lang="en-AU" sz="1300" dirty="0" err="1">
                <a:solidFill>
                  <a:schemeClr val="tx1"/>
                </a:solidFill>
                <a:highlight>
                  <a:srgbClr val="FFFFFF"/>
                </a:highlight>
              </a:rPr>
              <a:t>i</a:t>
            </a:r>
            <a:r>
              <a:rPr lang="en-AU" sz="1300" dirty="0">
                <a:solidFill>
                  <a:schemeClr val="tx1"/>
                </a:solidFill>
                <a:highlight>
                  <a:srgbClr val="FFFFFF"/>
                </a:highlight>
              </a:rPr>
              <a:t>] will be bigger than 50% of the elements on its left</a:t>
            </a:r>
          </a:p>
          <a:p>
            <a:pPr lvl="1"/>
            <a:r>
              <a:rPr lang="en-AU" sz="1300" dirty="0">
                <a:solidFill>
                  <a:schemeClr val="tx1"/>
                </a:solidFill>
                <a:highlight>
                  <a:srgbClr val="FFFFFF"/>
                </a:highlight>
              </a:rPr>
              <a:t>Total cost on average is half the cost of worst-case: still O(N</a:t>
            </a:r>
            <a:r>
              <a:rPr lang="en-AU" sz="1300" baseline="30000" dirty="0">
                <a:solidFill>
                  <a:schemeClr val="tx1"/>
                </a:solidFill>
                <a:highlight>
                  <a:srgbClr val="FFFFFF"/>
                </a:highlight>
              </a:rPr>
              <a:t>2</a:t>
            </a:r>
            <a:r>
              <a:rPr lang="en-AU" sz="1300" dirty="0">
                <a:solidFill>
                  <a:schemeClr val="tx1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Complexity?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highlight>
                  <a:srgbClr val="FFFFFF"/>
                </a:highlight>
              </a:rPr>
              <a:t>Auxiliary Space Complexity?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highlight>
                  <a:srgbClr val="FFFFFF"/>
                </a:highlight>
              </a:rPr>
              <a:t>Is Insertion Sort stable?</a:t>
            </a:r>
          </a:p>
          <a:p>
            <a:r>
              <a:rPr lang="en-AU" sz="1600" dirty="0">
                <a:highlight>
                  <a:srgbClr val="FFFFFF"/>
                </a:highlight>
              </a:rPr>
              <a:t>Yes, because swapping stops when the element on left is smaller </a:t>
            </a:r>
            <a:r>
              <a:rPr lang="en-AU" sz="1600" b="1" u="sng" dirty="0">
                <a:solidFill>
                  <a:srgbClr val="FF0000"/>
                </a:solidFill>
                <a:highlight>
                  <a:srgbClr val="FFFFFF"/>
                </a:highlight>
              </a:rPr>
              <a:t>or equal</a:t>
            </a: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2B12F8C-9689-401D-8907-E3F6CB4A829E}"/>
              </a:ext>
            </a:extLst>
          </p:cNvPr>
          <p:cNvSpPr txBox="1">
            <a:spLocks noChangeArrowheads="1"/>
          </p:cNvSpPr>
          <p:nvPr/>
        </p:nvSpPr>
        <p:spPr>
          <a:xfrm>
            <a:off x="285050" y="1143000"/>
            <a:ext cx="8551101" cy="1779084"/>
          </a:xfrm>
          <a:prstGeom prst="rect">
            <a:avLst/>
          </a:prstGeom>
          <a:ln>
            <a:noFill/>
          </a:ln>
        </p:spPr>
        <p:txBody>
          <a:bodyPr vert="horz" lIns="35719" tIns="35719" rIns="35719" bIns="35719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while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AU" sz="20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#swap elements at </a:t>
            </a:r>
            <a:r>
              <a:rPr lang="en-AU" sz="2000" dirty="0" err="1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AU" sz="20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[j] and </a:t>
            </a:r>
            <a:r>
              <a:rPr lang="en-AU" sz="2000" dirty="0" err="1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AU" sz="20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[j-1]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swapElements</a:t>
            </a:r>
            <a:r>
              <a:rPr lang="en-AU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AU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</a:t>
            </a:r>
            <a:r>
              <a:rPr lang="en-AU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0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j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AU" sz="1969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82597" indent="0">
              <a:buFont typeface="Wingdings 2"/>
              <a:buNone/>
            </a:pPr>
            <a:r>
              <a:rPr lang="en-AU" sz="1969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endParaRPr lang="en-US" sz="1969" dirty="0">
              <a:latin typeface="Times New Roman" pitchFamily="18" charset="0"/>
            </a:endParaRPr>
          </a:p>
          <a:p>
            <a:pPr marL="82597" indent="0">
              <a:buFont typeface="Wingdings 2"/>
              <a:buNone/>
            </a:pPr>
            <a:endParaRPr lang="en-US" sz="2672" dirty="0">
              <a:latin typeface="Times New Roman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993933-4CB3-4957-837E-3ADF9A921285}"/>
              </a:ext>
            </a:extLst>
          </p:cNvPr>
          <p:cNvSpPr/>
          <p:nvPr/>
        </p:nvSpPr>
        <p:spPr>
          <a:xfrm>
            <a:off x="6141357" y="2983018"/>
            <a:ext cx="428625" cy="259163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969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34DA61-78F7-443E-8FC3-D40642F74F81}"/>
              </a:ext>
            </a:extLst>
          </p:cNvPr>
          <p:cNvSpPr/>
          <p:nvPr/>
        </p:nvSpPr>
        <p:spPr>
          <a:xfrm>
            <a:off x="6591300" y="2983018"/>
            <a:ext cx="428625" cy="259163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969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F7E0F4-9068-4356-9EA7-4EDED232F7C1}"/>
              </a:ext>
            </a:extLst>
          </p:cNvPr>
          <p:cNvSpPr/>
          <p:nvPr/>
        </p:nvSpPr>
        <p:spPr>
          <a:xfrm>
            <a:off x="5248921" y="2983018"/>
            <a:ext cx="428625" cy="259163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969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4B0978-192B-4A6F-B460-1C5800105A9B}"/>
              </a:ext>
            </a:extLst>
          </p:cNvPr>
          <p:cNvSpPr/>
          <p:nvPr/>
        </p:nvSpPr>
        <p:spPr>
          <a:xfrm>
            <a:off x="5698864" y="2983018"/>
            <a:ext cx="428625" cy="259163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969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CE70C5-BBB7-493E-A253-D81AC10667AA}"/>
              </a:ext>
            </a:extLst>
          </p:cNvPr>
          <p:cNvSpPr/>
          <p:nvPr/>
        </p:nvSpPr>
        <p:spPr>
          <a:xfrm>
            <a:off x="7448550" y="2983018"/>
            <a:ext cx="428625" cy="259163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69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245E77-6003-4312-A0F4-44C191776513}"/>
              </a:ext>
            </a:extLst>
          </p:cNvPr>
          <p:cNvSpPr/>
          <p:nvPr/>
        </p:nvSpPr>
        <p:spPr>
          <a:xfrm>
            <a:off x="7877175" y="2983018"/>
            <a:ext cx="428625" cy="259163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69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EDD32B-2352-449F-81F3-BF355895D5F3}"/>
              </a:ext>
            </a:extLst>
          </p:cNvPr>
          <p:cNvSpPr/>
          <p:nvPr/>
        </p:nvSpPr>
        <p:spPr>
          <a:xfrm>
            <a:off x="7028541" y="2980569"/>
            <a:ext cx="428625" cy="259163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969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782E6A-42B9-4AD7-A819-0F773CCFC3E4}"/>
              </a:ext>
            </a:extLst>
          </p:cNvPr>
          <p:cNvSpPr/>
          <p:nvPr/>
        </p:nvSpPr>
        <p:spPr>
          <a:xfrm>
            <a:off x="6594850" y="2984039"/>
            <a:ext cx="428625" cy="259163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969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04F229-4520-4F75-810A-FDF5073E3EA5}"/>
              </a:ext>
            </a:extLst>
          </p:cNvPr>
          <p:cNvSpPr/>
          <p:nvPr/>
        </p:nvSpPr>
        <p:spPr>
          <a:xfrm>
            <a:off x="6151499" y="2985061"/>
            <a:ext cx="428625" cy="259163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969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E32576-3A18-488C-94BB-77C9B90C73F4}"/>
              </a:ext>
            </a:extLst>
          </p:cNvPr>
          <p:cNvSpPr/>
          <p:nvPr/>
        </p:nvSpPr>
        <p:spPr>
          <a:xfrm>
            <a:off x="6583849" y="2985061"/>
            <a:ext cx="428625" cy="259163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969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EDECC5-9606-4D1D-9A7E-15D8CDA417F4}"/>
              </a:ext>
            </a:extLst>
          </p:cNvPr>
          <p:cNvSpPr/>
          <p:nvPr/>
        </p:nvSpPr>
        <p:spPr>
          <a:xfrm>
            <a:off x="6143212" y="2981207"/>
            <a:ext cx="428625" cy="259163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969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BE7D1C-8B5B-4F5B-8308-74E8FA17DDD8}"/>
              </a:ext>
            </a:extLst>
          </p:cNvPr>
          <p:cNvSpPr txBox="1"/>
          <p:nvPr/>
        </p:nvSpPr>
        <p:spPr>
          <a:xfrm>
            <a:off x="7132085" y="3298218"/>
            <a:ext cx="221536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66" dirty="0" err="1"/>
              <a:t>i</a:t>
            </a:r>
            <a:endParaRPr lang="en-AU" sz="1266" dirty="0"/>
          </a:p>
        </p:txBody>
      </p:sp>
    </p:spTree>
    <p:extLst>
      <p:ext uri="{BB962C8B-B14F-4D97-AF65-F5344CB8AC3E}">
        <p14:creationId xmlns:p14="http://schemas.microsoft.com/office/powerpoint/2010/main" val="243206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32EC-9401-4A79-A79E-99A87801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E1E3B-6D34-4F42-BBDF-BF073ABE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Lec-2: Analysis of Algorithms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E31D9-A108-4A8C-AA58-60948F4C11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16992" y="11430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Proving correctness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Finding minimum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Binary search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Complexity Analysis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Introduction/Recap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Finding minimum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Binary Search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Sorting Algorithms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Selection Sort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Insertion Sort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Recursive Algorithms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Output-sensitive complexity</a:t>
            </a:r>
          </a:p>
          <a:p>
            <a:pPr marL="274320" lvl="1" indent="0">
              <a:buNone/>
            </a:pPr>
            <a:endParaRPr lang="en-AU" dirty="0">
              <a:solidFill>
                <a:srgbClr val="00B050"/>
              </a:solidFill>
            </a:endParaRPr>
          </a:p>
          <a:p>
            <a:pPr marL="788670" lvl="1" indent="-51435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  <a:p>
            <a:pPr marL="788670" lvl="1" indent="-51435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93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Complexity of recursive algorithms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228601" y="1066800"/>
            <a:ext cx="3581399" cy="3505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// Compute Nth power of x</a:t>
            </a:r>
          </a:p>
          <a:p>
            <a:pPr marL="0" indent="0" defTabSz="36000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power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AU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-180000" defTabSz="36000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</a:p>
          <a:p>
            <a:pPr marL="0" indent="0" defTabSz="36000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power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N–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 defTabSz="360000">
              <a:buNone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 defTabSz="360000">
              <a:buNone/>
            </a:pPr>
            <a:endParaRPr lang="en-AU" sz="1600" u="sng" dirty="0">
              <a:solidFill>
                <a:srgbClr val="FF0000"/>
              </a:solidFill>
              <a:highlight>
                <a:srgbClr val="FFFFFF"/>
              </a:highlight>
              <a:latin typeface="CMSS10"/>
            </a:endParaRPr>
          </a:p>
          <a:p>
            <a:pPr marL="0" indent="0" defTabSz="360000">
              <a:buNone/>
            </a:pPr>
            <a:endParaRPr lang="en-AU" sz="1600" u="sng" dirty="0">
              <a:solidFill>
                <a:srgbClr val="FF0000"/>
              </a:solidFill>
              <a:highlight>
                <a:srgbClr val="FFFFFF"/>
              </a:highlight>
              <a:latin typeface="CMSS10"/>
            </a:endParaRPr>
          </a:p>
          <a:p>
            <a:pPr marL="0" indent="0" defTabSz="360000">
              <a:buNone/>
            </a:pPr>
            <a:r>
              <a:rPr lang="en-AU" sz="1600" u="sng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Our goal is to reduce this term to T(1)</a:t>
            </a:r>
          </a:p>
          <a:p>
            <a:pPr marL="0" indent="0" defTabSz="36000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810000" y="1219200"/>
            <a:ext cx="5181600" cy="5029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F0"/>
                </a:solidFill>
                <a:highlight>
                  <a:srgbClr val="FFFFFF"/>
                </a:highlight>
              </a:rPr>
              <a:t>Cost when N = 1: </a:t>
            </a:r>
            <a:r>
              <a:rPr lang="en-AU" sz="1800" dirty="0">
                <a:highlight>
                  <a:srgbClr val="FFFFFF"/>
                </a:highlight>
              </a:rPr>
              <a:t>T(1) = b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</a:rPr>
              <a:t>b&amp;c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 are constant)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F0"/>
                </a:solidFill>
                <a:highlight>
                  <a:srgbClr val="FFFFFF"/>
                </a:highlight>
              </a:rPr>
              <a:t>Cost for general case:</a:t>
            </a:r>
            <a:r>
              <a:rPr lang="en-AU" sz="1800" dirty="0">
                <a:solidFill>
                  <a:srgbClr val="00B0F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 </a:t>
            </a:r>
            <a:r>
              <a:rPr lang="en-AU" sz="1800" dirty="0">
                <a:highlight>
                  <a:srgbClr val="FFFFFF"/>
                </a:highlight>
                <a:sym typeface="Wingdings" panose="05000000000000000000" pitchFamily="2" charset="2"/>
              </a:rPr>
              <a:t>T(N) = T(N-1) + c      </a:t>
            </a:r>
            <a:r>
              <a:rPr lang="en-AU" sz="1800" dirty="0">
                <a:solidFill>
                  <a:schemeClr val="tx2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(A)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F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Cost for N-1: </a:t>
            </a:r>
            <a:r>
              <a:rPr lang="en-AU" sz="1800" dirty="0">
                <a:highlight>
                  <a:srgbClr val="FFFFFF"/>
                </a:highlight>
                <a:sym typeface="Wingdings" panose="05000000000000000000" pitchFamily="2" charset="2"/>
              </a:rPr>
              <a:t>T(N-1) = T(N-2) + c  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  <a:sym typeface="Wingdings" panose="05000000000000000000" pitchFamily="2" charset="2"/>
              </a:rPr>
              <a:t>Replacing T(N-1) in </a:t>
            </a:r>
            <a:r>
              <a:rPr lang="en-AU" sz="1800" dirty="0">
                <a:solidFill>
                  <a:schemeClr val="tx2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(A)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  <a:sym typeface="Wingdings" panose="05000000000000000000" pitchFamily="2" charset="2"/>
              </a:rPr>
              <a:t>T(N) = (T(N-2) + c) + c = T(N-2) + 2*c            </a:t>
            </a:r>
            <a:r>
              <a:rPr lang="en-AU" sz="1800" dirty="0">
                <a:solidFill>
                  <a:schemeClr val="tx2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(B)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F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Cost for N-2: </a:t>
            </a:r>
            <a:r>
              <a:rPr lang="en-AU" sz="1800" dirty="0">
                <a:highlight>
                  <a:srgbClr val="FFFFFF"/>
                </a:highlight>
                <a:sym typeface="Wingdings" panose="05000000000000000000" pitchFamily="2" charset="2"/>
              </a:rPr>
              <a:t>T(N-2) = T(N-3) + c 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  <a:sym typeface="Wingdings" panose="05000000000000000000" pitchFamily="2" charset="2"/>
              </a:rPr>
              <a:t>Replacing T(N-2) in </a:t>
            </a:r>
            <a:r>
              <a:rPr lang="en-AU" sz="1800" dirty="0">
                <a:solidFill>
                  <a:schemeClr val="tx2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(B)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  <a:sym typeface="Wingdings" panose="05000000000000000000" pitchFamily="2" charset="2"/>
              </a:rPr>
              <a:t>T(N) = T(N-3) + </a:t>
            </a:r>
            <a:r>
              <a:rPr lang="en-AU" sz="1800" dirty="0" err="1">
                <a:highlight>
                  <a:srgbClr val="FFFFFF"/>
                </a:highlight>
                <a:sym typeface="Wingdings" panose="05000000000000000000" pitchFamily="2" charset="2"/>
              </a:rPr>
              <a:t>c+c+c</a:t>
            </a:r>
            <a:r>
              <a:rPr lang="en-AU" sz="1800" dirty="0">
                <a:highlight>
                  <a:srgbClr val="FFFFFF"/>
                </a:highlight>
                <a:sym typeface="Wingdings" panose="05000000000000000000" pitchFamily="2" charset="2"/>
              </a:rPr>
              <a:t> = T(N-3) + 3*c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  <a:sym typeface="Wingdings" panose="05000000000000000000" pitchFamily="2" charset="2"/>
              </a:rPr>
              <a:t>Do you see the pattern?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T(N) = T(N-k) + k*c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  <a:sym typeface="Wingdings" panose="05000000000000000000" pitchFamily="2" charset="2"/>
              </a:rPr>
              <a:t>Find the value of k such that N-k = 1  k = N-1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  <a:sym typeface="Wingdings" panose="05000000000000000000" pitchFamily="2" charset="2"/>
              </a:rPr>
              <a:t>T(N) = T(N-(N-1)) + (N-1)*c = T(1) + (N-1)*c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  <a:sym typeface="Wingdings" panose="05000000000000000000" pitchFamily="2" charset="2"/>
              </a:rPr>
              <a:t>T(N) = b + (N-1)*c = c*N + b - c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  <a:sym typeface="Wingdings" panose="05000000000000000000" pitchFamily="2" charset="2"/>
              </a:rPr>
              <a:t>Hence, the complexity is O(N)</a:t>
            </a: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261815" y="2209800"/>
            <a:ext cx="3900985" cy="3044588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276600" y="3200400"/>
            <a:ext cx="3276600" cy="2057400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276600" y="4800600"/>
            <a:ext cx="1638300" cy="457200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32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Complexity of recursive algorithms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228601" y="1066800"/>
            <a:ext cx="3733799" cy="3505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// Recursive version</a:t>
            </a:r>
          </a:p>
          <a:p>
            <a:pPr marL="0" indent="0" defTabSz="36000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power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AU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-180000" defTabSz="36000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</a:p>
          <a:p>
            <a:pPr marL="0" indent="0" defTabSz="36000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power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N–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 defTabSz="36000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// Iterative version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result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n-NO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</a:rPr>
              <a:t> N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++{</a:t>
            </a:r>
            <a:endParaRPr lang="nn-NO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result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result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result</a:t>
            </a:r>
            <a:endParaRPr lang="en-AU" sz="18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810000" y="1219200"/>
            <a:ext cx="4953000" cy="4876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Complexity?</a:t>
            </a: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Total space usage = Space used during the execution of the function + space used by stack to store the recursive calls</a:t>
            </a: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= O(1) +  number of recursive calls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= O(N)</a:t>
            </a: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Auxiliary Space Complexity?</a:t>
            </a:r>
          </a:p>
          <a:p>
            <a:r>
              <a:rPr lang="en-AU" sz="1800" dirty="0">
                <a:highlight>
                  <a:srgbClr val="FFFFFF"/>
                </a:highlight>
              </a:rPr>
              <a:t>Recursive power() is not an in-place algorithm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Note that an iterative version of power uses O(1) space and is an in-place algorithm</a:t>
            </a:r>
          </a:p>
          <a:p>
            <a:pPr marL="0" indent="0">
              <a:buNone/>
            </a:pPr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48829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Complexity of recursive algorithms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228601" y="1066800"/>
            <a:ext cx="3733799" cy="3505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// Compute Nth  power x</a:t>
            </a:r>
          </a:p>
          <a:p>
            <a:pPr marL="0" indent="0" defTabSz="36000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power2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AU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-180000" defTabSz="360000">
              <a:buNone/>
              <a:tabLst>
                <a:tab pos="180000" algn="l"/>
              </a:tabLst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  <a:tabLst>
                <a:tab pos="180000" algn="l"/>
              </a:tabLst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  <a:tabLst>
                <a:tab pos="180000" algn="l"/>
              </a:tabLst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  <a:tabLst>
                <a:tab pos="180000" algn="l"/>
              </a:tabLst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</a:p>
          <a:p>
            <a:pPr marL="0" indent="0">
              <a:buNone/>
              <a:tabLst>
                <a:tab pos="180000" algn="l"/>
              </a:tabLst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	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even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180000" algn="l"/>
              </a:tabLst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power2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N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180000" algn="l"/>
              </a:tabLst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180000" algn="l"/>
              </a:tabLst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power2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N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</a:p>
          <a:p>
            <a:pPr marL="0" indent="0" defTabSz="360000">
              <a:buNone/>
            </a:pP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810000" y="1066800"/>
            <a:ext cx="4953000" cy="5257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F0"/>
                </a:solidFill>
                <a:highlight>
                  <a:srgbClr val="FFFFFF"/>
                </a:highlight>
              </a:rPr>
              <a:t>Cost when N = 1</a:t>
            </a:r>
            <a:r>
              <a:rPr lang="en-AU" sz="1800" dirty="0">
                <a:highlight>
                  <a:srgbClr val="FFFFFF"/>
                </a:highlight>
              </a:rPr>
              <a:t>: T(1) = b (</a:t>
            </a:r>
            <a:r>
              <a:rPr lang="en-AU" sz="1800" dirty="0" err="1">
                <a:highlight>
                  <a:srgbClr val="FFFFFF"/>
                </a:highlight>
              </a:rPr>
              <a:t>b&amp;c</a:t>
            </a:r>
            <a:r>
              <a:rPr lang="en-AU" sz="1800" dirty="0">
                <a:highlight>
                  <a:srgbClr val="FFFFFF"/>
                </a:highlight>
              </a:rPr>
              <a:t> are constant)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F0"/>
                </a:solidFill>
                <a:highlight>
                  <a:srgbClr val="FFFFFF"/>
                </a:highlight>
              </a:rPr>
              <a:t>Cost for general case:</a:t>
            </a:r>
            <a:r>
              <a:rPr lang="en-AU" sz="1800" dirty="0">
                <a:solidFill>
                  <a:srgbClr val="00B0F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 </a:t>
            </a:r>
            <a:r>
              <a:rPr lang="en-AU" sz="1800" dirty="0">
                <a:highlight>
                  <a:srgbClr val="FFFFFF"/>
                </a:highlight>
                <a:sym typeface="Wingdings" panose="05000000000000000000" pitchFamily="2" charset="2"/>
              </a:rPr>
              <a:t>T(N) = T(N/2) + c      </a:t>
            </a:r>
            <a:r>
              <a:rPr lang="en-AU" sz="1800" dirty="0">
                <a:solidFill>
                  <a:schemeClr val="tx2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(A)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F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Cost for N/2: </a:t>
            </a:r>
            <a:r>
              <a:rPr lang="en-AU" sz="1800" dirty="0">
                <a:highlight>
                  <a:srgbClr val="FFFFFF"/>
                </a:highlight>
                <a:sym typeface="Wingdings" panose="05000000000000000000" pitchFamily="2" charset="2"/>
              </a:rPr>
              <a:t>T(N/2) = T(N/4) + c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  <a:sym typeface="Wingdings" panose="05000000000000000000" pitchFamily="2" charset="2"/>
              </a:rPr>
              <a:t>Replacing T(N/2) in </a:t>
            </a:r>
            <a:r>
              <a:rPr lang="en-AU" sz="1800" dirty="0">
                <a:solidFill>
                  <a:schemeClr val="tx2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(A)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  <a:sym typeface="Wingdings" panose="05000000000000000000" pitchFamily="2" charset="2"/>
              </a:rPr>
              <a:t>T(N) = T(N/4) + c + c = T(N/4) + 2*c            </a:t>
            </a:r>
            <a:r>
              <a:rPr lang="en-AU" sz="1800" dirty="0">
                <a:solidFill>
                  <a:schemeClr val="tx2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(B)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F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Cost for N/4: </a:t>
            </a:r>
            <a:r>
              <a:rPr lang="en-AU" sz="1800" dirty="0">
                <a:highlight>
                  <a:srgbClr val="FFFFFF"/>
                </a:highlight>
                <a:sym typeface="Wingdings" panose="05000000000000000000" pitchFamily="2" charset="2"/>
              </a:rPr>
              <a:t>T(N/4) = T(N/8) + c 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  <a:sym typeface="Wingdings" panose="05000000000000000000" pitchFamily="2" charset="2"/>
              </a:rPr>
              <a:t>Replacing T(N/4) in </a:t>
            </a:r>
            <a:r>
              <a:rPr lang="en-AU" sz="1800" dirty="0">
                <a:solidFill>
                  <a:schemeClr val="tx2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(B)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  <a:sym typeface="Wingdings" panose="05000000000000000000" pitchFamily="2" charset="2"/>
              </a:rPr>
              <a:t>T(N) = T(N/8) + </a:t>
            </a:r>
            <a:r>
              <a:rPr lang="en-AU" sz="1800" dirty="0" err="1">
                <a:highlight>
                  <a:srgbClr val="FFFFFF"/>
                </a:highlight>
                <a:sym typeface="Wingdings" panose="05000000000000000000" pitchFamily="2" charset="2"/>
              </a:rPr>
              <a:t>c+c+c</a:t>
            </a:r>
            <a:r>
              <a:rPr lang="en-AU" sz="1800" dirty="0">
                <a:highlight>
                  <a:srgbClr val="FFFFFF"/>
                </a:highlight>
                <a:sym typeface="Wingdings" panose="05000000000000000000" pitchFamily="2" charset="2"/>
              </a:rPr>
              <a:t> = T(N/8) + 3*c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  <a:sym typeface="Wingdings" panose="05000000000000000000" pitchFamily="2" charset="2"/>
              </a:rPr>
              <a:t>Do you see the pattern?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T(N) = T(N/2</a:t>
            </a:r>
            <a:r>
              <a:rPr lang="en-AU" sz="1800" baseline="30000" dirty="0">
                <a:solidFill>
                  <a:srgbClr val="FF000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k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) + k*c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  <a:sym typeface="Wingdings" panose="05000000000000000000" pitchFamily="2" charset="2"/>
              </a:rPr>
              <a:t>Find the value of k such that N/2</a:t>
            </a:r>
            <a:r>
              <a:rPr lang="en-AU" sz="1800" baseline="30000" dirty="0">
                <a:highlight>
                  <a:srgbClr val="FFFFFF"/>
                </a:highlight>
                <a:sym typeface="Wingdings" panose="05000000000000000000" pitchFamily="2" charset="2"/>
              </a:rPr>
              <a:t>k</a:t>
            </a:r>
            <a:r>
              <a:rPr lang="en-AU" sz="1800" dirty="0">
                <a:highlight>
                  <a:srgbClr val="FFFFFF"/>
                </a:highlight>
                <a:sym typeface="Wingdings" panose="05000000000000000000" pitchFamily="2" charset="2"/>
              </a:rPr>
              <a:t> = 1  k = log N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  <a:sym typeface="Wingdings" panose="05000000000000000000" pitchFamily="2" charset="2"/>
              </a:rPr>
              <a:t>T(N) = T(N/2</a:t>
            </a:r>
            <a:r>
              <a:rPr lang="en-AU" sz="1800" baseline="30000" dirty="0">
                <a:highlight>
                  <a:srgbClr val="FFFFFF"/>
                </a:highlight>
                <a:sym typeface="Wingdings" panose="05000000000000000000" pitchFamily="2" charset="2"/>
              </a:rPr>
              <a:t>log N</a:t>
            </a:r>
            <a:r>
              <a:rPr lang="en-AU" sz="1800" dirty="0">
                <a:highlight>
                  <a:srgbClr val="FFFFFF"/>
                </a:highlight>
                <a:sym typeface="Wingdings" panose="05000000000000000000" pitchFamily="2" charset="2"/>
              </a:rPr>
              <a:t>) + c*log N = T(1) + c*log N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  <a:sym typeface="Wingdings" panose="05000000000000000000" pitchFamily="2" charset="2"/>
              </a:rPr>
              <a:t>T(N) = b + c*log N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  <a:sym typeface="Wingdings" panose="05000000000000000000" pitchFamily="2" charset="2"/>
              </a:rPr>
              <a:t>Hence, the complexity is O(log N)</a:t>
            </a: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72286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Complexity of recursive algorithms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228601" y="1066800"/>
            <a:ext cx="3733799" cy="3505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// Compute Nth  power x</a:t>
            </a:r>
          </a:p>
          <a:p>
            <a:pPr marL="0" indent="0" defTabSz="36000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power2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AU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-180000" defTabSz="360000">
              <a:buNone/>
              <a:tabLst>
                <a:tab pos="180000" algn="l"/>
              </a:tabLst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  <a:tabLst>
                <a:tab pos="180000" algn="l"/>
              </a:tabLst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  <a:tabLst>
                <a:tab pos="180000" algn="l"/>
              </a:tabLst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  <a:tabLst>
                <a:tab pos="180000" algn="l"/>
              </a:tabLst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</a:p>
          <a:p>
            <a:pPr marL="0" indent="0">
              <a:buNone/>
              <a:tabLst>
                <a:tab pos="180000" algn="l"/>
              </a:tabLst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	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even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180000" algn="l"/>
              </a:tabLst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power2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N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180000" algn="l"/>
              </a:tabLst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180000" algn="l"/>
              </a:tabLst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power2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N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</a:p>
          <a:p>
            <a:pPr marL="0" indent="0" defTabSz="360000">
              <a:buNone/>
            </a:pP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810000" y="1168021"/>
            <a:ext cx="4953000" cy="4876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Space usage = space used during the execution of function + space used by stack to record recursive calls</a:t>
            </a: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= O(1) + number of recursive calls to power2()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= O(1) + O(log N)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= O(log N)</a:t>
            </a:r>
          </a:p>
          <a:p>
            <a:pPr marL="0" indent="0">
              <a:buNone/>
            </a:pPr>
            <a:endParaRPr lang="en-AU" sz="18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FF0000"/>
                </a:solidFill>
                <a:highlight>
                  <a:srgbClr val="FFFFFF"/>
                </a:highlight>
              </a:rPr>
              <a:t>Is this algorithm in-place?</a:t>
            </a: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72014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Recurrence Relations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Consider the example we saw earlier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	T(N) = T(N-1) + c     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	T(1) = b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Such relations are called </a:t>
            </a:r>
            <a:r>
              <a:rPr lang="en-AU" sz="2400" b="1" u="sng" dirty="0">
                <a:solidFill>
                  <a:srgbClr val="00B0F0"/>
                </a:solidFill>
                <a:latin typeface="CMSS10"/>
              </a:rPr>
              <a:t>recurrence relations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because T(N) is defined recursively.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We saw how these recurrence relations can be solved.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Next, we see the solutions for some common recurrence relations</a:t>
            </a:r>
          </a:p>
          <a:p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Home work: Solve the recurrence relations shown in upcoming slides</a:t>
            </a:r>
          </a:p>
        </p:txBody>
      </p:sp>
    </p:spTree>
    <p:extLst>
      <p:ext uri="{BB962C8B-B14F-4D97-AF65-F5344CB8AC3E}">
        <p14:creationId xmlns:p14="http://schemas.microsoft.com/office/powerpoint/2010/main" val="54211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Logarithmic complexity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	T(N) = T(N/2) + c     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	T(1) = b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B0F0"/>
                </a:solidFill>
                <a:latin typeface="CMSS10"/>
              </a:rPr>
              <a:t>Solution: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	T(N) = O(log</a:t>
            </a:r>
            <a:r>
              <a:rPr lang="en-AU" sz="2400" baseline="-25000" dirty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31928669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Linear Complexity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	T(N) = T(N-1) + c     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	T(1) = b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B0F0"/>
                </a:solidFill>
                <a:latin typeface="CMSS10"/>
              </a:rPr>
              <a:t>Solution: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	T(N) = O(N)</a:t>
            </a:r>
          </a:p>
        </p:txBody>
      </p:sp>
    </p:spTree>
    <p:extLst>
      <p:ext uri="{BB962C8B-B14F-4D97-AF65-F5344CB8AC3E}">
        <p14:creationId xmlns:p14="http://schemas.microsoft.com/office/powerpoint/2010/main" val="36448947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>
                <a:latin typeface="Arial Black" panose="020B0A04020102020204" pitchFamily="34" charset="0"/>
              </a:rPr>
              <a:t>Linearithmic</a:t>
            </a:r>
            <a:r>
              <a:rPr lang="en-AU" dirty="0">
                <a:latin typeface="Arial Black" panose="020B0A04020102020204" pitchFamily="34" charset="0"/>
              </a:rPr>
              <a:t> complexity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	T(N) = 2*T(N/2) + c*N     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	T(1) = b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B0F0"/>
                </a:solidFill>
                <a:latin typeface="CMSS10"/>
              </a:rPr>
              <a:t>Solution: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	T(N) = O(N log</a:t>
            </a:r>
            <a:r>
              <a:rPr lang="en-AU" sz="2400" baseline="-25000" dirty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184749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32EC-9401-4A79-A79E-99A87801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E1E3B-6D34-4F42-BBDF-BF073ABE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Lec-2: Analysis of Algorithms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E31D9-A108-4A8C-AA58-60948F4C11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16992" y="11430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Proving correctness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Finding minimum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Binary search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Complexity Analysis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Introduction/Recap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Finding minimum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Binary Search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Sorting Algorithms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/>
              <a:t>Selection Sort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/>
              <a:t>Insertion Sort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Recursive Algorithms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Output-sensitive complexity</a:t>
            </a:r>
          </a:p>
          <a:p>
            <a:pPr marL="788670" lvl="1" indent="-51435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  <a:p>
            <a:pPr marL="788670" lvl="1" indent="-51435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4728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Quadratic complexity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	T(N) = T(N-1) + c*N     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	T(1) = b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B0F0"/>
                </a:solidFill>
                <a:latin typeface="CMSS10"/>
              </a:rPr>
              <a:t>Solution: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	T(N) = O(N</a:t>
            </a:r>
            <a:r>
              <a:rPr lang="en-AU" sz="2400" baseline="30000" dirty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36161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Exponential complexity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	T(N) = 2*T(N-1) + c     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	T(0) = b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B0F0"/>
                </a:solidFill>
                <a:latin typeface="CMSS10"/>
              </a:rPr>
              <a:t>Solution: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	T(N) = O(2</a:t>
            </a:r>
            <a:r>
              <a:rPr lang="en-AU" sz="2400" baseline="30000" dirty="0">
                <a:solidFill>
                  <a:srgbClr val="000000"/>
                </a:solidFill>
                <a:latin typeface="CMSS10"/>
              </a:rPr>
              <a:t>N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395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32EC-9401-4A79-A79E-99A87801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E1E3B-6D34-4F42-BBDF-BF073ABE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Lec-2: Analysis of Algorithms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E31D9-A108-4A8C-AA58-60948F4C11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16992" y="11430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Proving correctness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Finding minimum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Binary search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Complexity Analysis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Introduction/Recap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Finding minimum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Binary Search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Sorting Algorithms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Selection Sort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Insertion Sort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Recursive Algorithms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Output-sensitive complexity</a:t>
            </a:r>
          </a:p>
          <a:p>
            <a:pPr marL="274320" lvl="1" indent="0">
              <a:buNone/>
            </a:pPr>
            <a:endParaRPr lang="en-AU" dirty="0">
              <a:solidFill>
                <a:srgbClr val="00B050"/>
              </a:solidFill>
            </a:endParaRPr>
          </a:p>
          <a:p>
            <a:pPr marL="788670" lvl="1" indent="-51435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  <a:p>
            <a:pPr marL="788670" lvl="1" indent="-51435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1612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Output-Sensitive Time Complexity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00B0F0"/>
                </a:solidFill>
                <a:latin typeface="CMSS10"/>
              </a:rPr>
              <a:t>Problem: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Given a sorted array of </a:t>
            </a:r>
            <a:r>
              <a:rPr lang="en-AU" sz="2400" b="1" u="sng" dirty="0">
                <a:solidFill>
                  <a:srgbClr val="000000"/>
                </a:solidFill>
                <a:latin typeface="CMSS10"/>
              </a:rPr>
              <a:t>unique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numbers and two values x and y, find all numbers greater than x and smaller than y.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B0F0"/>
                </a:solidFill>
                <a:latin typeface="CMSS10"/>
              </a:rPr>
              <a:t>Algorithm 1: 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For each number n in array: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if n &gt; x and n &lt; y: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print(n)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B0F0"/>
                </a:solidFill>
                <a:latin typeface="CMSS10"/>
              </a:rPr>
              <a:t>Time complexity: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B0F0"/>
                </a:solidFill>
                <a:latin typeface="CMSS10"/>
              </a:rPr>
              <a:t>	</a:t>
            </a:r>
            <a:r>
              <a:rPr lang="en-AU" sz="2400" dirty="0">
                <a:latin typeface="CMSS10"/>
              </a:rPr>
              <a:t>O(N)</a:t>
            </a:r>
            <a:endParaRPr lang="en-AU" sz="2400" dirty="0">
              <a:solidFill>
                <a:srgbClr val="00B0F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400" dirty="0">
                <a:solidFill>
                  <a:srgbClr val="00B0F0"/>
                </a:solidFill>
                <a:latin typeface="CMSS10"/>
              </a:rPr>
              <a:t>	</a:t>
            </a:r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400" dirty="0">
              <a:solidFill>
                <a:srgbClr val="00B0F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400" dirty="0">
                <a:solidFill>
                  <a:srgbClr val="00B0F0"/>
                </a:solidFill>
                <a:latin typeface="CMSS10"/>
              </a:rPr>
              <a:t>	</a:t>
            </a:r>
          </a:p>
          <a:p>
            <a:pPr marL="0" indent="0">
              <a:buNone/>
            </a:pPr>
            <a:endParaRPr lang="en-AU" sz="24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51112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Output-Sensitive Time Complexity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00B0F0"/>
                </a:solidFill>
                <a:latin typeface="CMSS10"/>
              </a:rPr>
              <a:t>Algorithm 2: 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Binary search to find the smallest number greater than x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Continue linear search from x until next number is &gt;= y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F0"/>
                </a:solidFill>
                <a:latin typeface="CMSS10"/>
              </a:rPr>
              <a:t>Time complexity?</a:t>
            </a:r>
          </a:p>
          <a:p>
            <a:r>
              <a:rPr lang="en-AU" sz="1800" dirty="0">
                <a:latin typeface="CMSS10"/>
              </a:rPr>
              <a:t>O(N) in the worst-case because in the worst-case all numbers may be within the range x to y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F0"/>
                </a:solidFill>
                <a:latin typeface="CMSS10"/>
              </a:rPr>
              <a:t>Output-sensitive complexity </a:t>
            </a:r>
            <a:r>
              <a:rPr lang="en-AU" sz="1800" dirty="0">
                <a:latin typeface="CMSS10"/>
              </a:rPr>
              <a:t>is the time-complexity that also depends on the size of output.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Let W be the number of values in the range (i.e., in output).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F0"/>
                </a:solidFill>
                <a:latin typeface="CMSS10"/>
              </a:rPr>
              <a:t>Output-sensitive complexity of Algorithm 2?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F0"/>
                </a:solidFill>
                <a:latin typeface="CMSS10"/>
              </a:rPr>
              <a:t>Output-sensitive complexity of Algorithm 1?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Output-sensitive complexity is only relevant when output-size may vary, e.g., it is not relevant for sorting, finding minimum value etc.</a:t>
            </a:r>
          </a:p>
          <a:p>
            <a:pPr marL="0" indent="0">
              <a:buNone/>
            </a:pPr>
            <a:endParaRPr lang="en-AU" sz="1800" dirty="0">
              <a:solidFill>
                <a:srgbClr val="00B0F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latin typeface="CMSS10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B0F0"/>
                </a:solidFill>
                <a:latin typeface="CMSS10"/>
              </a:rPr>
              <a:t>	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B0F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B0F0"/>
                </a:solidFill>
                <a:latin typeface="CMSS10"/>
              </a:rPr>
              <a:t>	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312FB6-7292-45A3-A665-0FBF653A7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243501"/>
              </p:ext>
            </p:extLst>
          </p:nvPr>
        </p:nvGraphicFramePr>
        <p:xfrm>
          <a:off x="1714500" y="5595682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58EFA9-7815-495B-B963-EFD7D06D2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673666"/>
              </p:ext>
            </p:extLst>
          </p:nvPr>
        </p:nvGraphicFramePr>
        <p:xfrm>
          <a:off x="1714500" y="6027482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48B97F6-7159-4BDC-9427-AA0BFECE4238}"/>
              </a:ext>
            </a:extLst>
          </p:cNvPr>
          <p:cNvSpPr txBox="1"/>
          <p:nvPr/>
        </p:nvSpPr>
        <p:spPr>
          <a:xfrm>
            <a:off x="6400800" y="5004941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Assume x=28 and y=38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DE76B3-AD94-442C-9DAA-3B925FDA86E5}"/>
              </a:ext>
            </a:extLst>
          </p:cNvPr>
          <p:cNvCxnSpPr>
            <a:cxnSpLocks/>
          </p:cNvCxnSpPr>
          <p:nvPr/>
        </p:nvCxnSpPr>
        <p:spPr>
          <a:xfrm>
            <a:off x="5205003" y="5124439"/>
            <a:ext cx="0" cy="410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C28FE1-65E9-46AD-8D2C-2D27E3D4CCBC}"/>
              </a:ext>
            </a:extLst>
          </p:cNvPr>
          <p:cNvCxnSpPr>
            <a:cxnSpLocks/>
          </p:cNvCxnSpPr>
          <p:nvPr/>
        </p:nvCxnSpPr>
        <p:spPr>
          <a:xfrm>
            <a:off x="5814603" y="5124439"/>
            <a:ext cx="0" cy="410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241EBC-1F38-4F5B-A706-E90E5C11C05E}"/>
              </a:ext>
            </a:extLst>
          </p:cNvPr>
          <p:cNvCxnSpPr>
            <a:cxnSpLocks/>
          </p:cNvCxnSpPr>
          <p:nvPr/>
        </p:nvCxnSpPr>
        <p:spPr>
          <a:xfrm>
            <a:off x="6424203" y="5124439"/>
            <a:ext cx="0" cy="410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1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Concluding Remarks</a:t>
            </a:r>
            <a:endParaRPr lang="en-AU" u="sng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27" name="Content Placeholder 3"/>
          <p:cNvSpPr txBox="1">
            <a:spLocks/>
          </p:cNvSpPr>
          <p:nvPr/>
        </p:nvSpPr>
        <p:spPr>
          <a:xfrm>
            <a:off x="225552" y="1066800"/>
            <a:ext cx="8610600" cy="3581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 dirty="0"/>
              <a:t>A proof is much stronger than a test - always formally prove the correctness of your algorithm</a:t>
            </a:r>
          </a:p>
          <a:p>
            <a:r>
              <a:rPr lang="en-AU" sz="2000" dirty="0"/>
              <a:t>It’s important to analyse best/worst/average space/time complexities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  <a:endParaRPr lang="en-AU" sz="2000" dirty="0"/>
          </a:p>
          <a:p>
            <a:r>
              <a:rPr lang="en-AU" sz="2000" dirty="0"/>
              <a:t>Advanced sorting algorithms (quicksort, selection sort, radix sort) and their analysis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</a:t>
            </a:r>
            <a:r>
              <a:rPr lang="en-AU" sz="2000" b="1" u="sng" dirty="0">
                <a:solidFill>
                  <a:srgbClr val="FF0000"/>
                </a:solidFill>
              </a:rPr>
              <a:t>before</a:t>
            </a:r>
            <a:r>
              <a:rPr lang="en-AU" sz="2000" b="1" dirty="0">
                <a:solidFill>
                  <a:srgbClr val="FF0000"/>
                </a:solidFill>
              </a:rPr>
              <a:t> next lecture</a:t>
            </a:r>
          </a:p>
          <a:p>
            <a:r>
              <a:rPr lang="en-AU" sz="2000" dirty="0"/>
              <a:t>Make sure you understand this lecture completely (especially the complexity analysis)</a:t>
            </a:r>
          </a:p>
          <a:p>
            <a:r>
              <a:rPr lang="en-AU" sz="2000" dirty="0"/>
              <a:t>Solve all the recurrence relations yourself (including the ones we solved in lectures)</a:t>
            </a:r>
          </a:p>
          <a:p>
            <a:r>
              <a:rPr lang="en-AU" sz="2000" dirty="0"/>
              <a:t>Revise quicksort from previous units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70C0"/>
                </a:solidFill>
              </a:rPr>
              <a:t>	All of the above are required to understand the next lecture</a:t>
            </a:r>
          </a:p>
        </p:txBody>
      </p:sp>
    </p:spTree>
    <p:extLst>
      <p:ext uri="{BB962C8B-B14F-4D97-AF65-F5344CB8AC3E}">
        <p14:creationId xmlns:p14="http://schemas.microsoft.com/office/powerpoint/2010/main" val="141524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Consequences of errors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/>
              <a:t>Explosion of unmanned Ariane 5 rocket in 1996</a:t>
            </a:r>
          </a:p>
          <a:p>
            <a:r>
              <a:rPr lang="en-AU" sz="2400" dirty="0"/>
              <a:t>Exploded within 40 seconds after launch</a:t>
            </a:r>
          </a:p>
          <a:p>
            <a:r>
              <a:rPr lang="en-AU" sz="2400" dirty="0"/>
              <a:t>Horizontal velocity incorrectly computed</a:t>
            </a:r>
          </a:p>
          <a:p>
            <a:r>
              <a:rPr lang="en-AU" sz="2400" dirty="0"/>
              <a:t>Loss ~$7 Billion dollars</a:t>
            </a:r>
          </a:p>
          <a:p>
            <a:endParaRPr lang="en-AU" sz="1900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D79B00-4D80-46AB-A1FE-6C833776C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678" y="2633924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5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Consequences of errors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/>
              <a:t>American Patriot Missile battery in Saudi Arabia failed to intercept an incoming Iraqi Scud Missile</a:t>
            </a:r>
          </a:p>
          <a:p>
            <a:r>
              <a:rPr lang="en-AU" sz="2400" dirty="0"/>
              <a:t>Killed 28 US soldiers</a:t>
            </a:r>
          </a:p>
          <a:p>
            <a:r>
              <a:rPr lang="en-AU" sz="2400" dirty="0"/>
              <a:t>Incorrect computation of the time since boot</a:t>
            </a:r>
          </a:p>
          <a:p>
            <a:endParaRPr lang="en-AU" sz="1900" dirty="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890CC3-0913-41A1-8FBB-E32B044F7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819400"/>
            <a:ext cx="2390236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3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Consequences of errors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/>
              <a:t>Incorrect maps almost started a war between Costa Rica and Nicaragua</a:t>
            </a:r>
            <a:endParaRPr lang="en-AU" sz="1900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774451-B91A-421A-A864-CF9FBE7B1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6" y="1950828"/>
            <a:ext cx="8224192" cy="411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21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2">
      <a:dk1>
        <a:srgbClr val="000000"/>
      </a:dk1>
      <a:lt1>
        <a:srgbClr val="FFFFFF"/>
      </a:lt1>
      <a:dk2>
        <a:srgbClr val="0070C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5383</TotalTime>
  <Words>5236</Words>
  <Application>Microsoft Office PowerPoint</Application>
  <PresentationFormat>On-screen Show (4:3)</PresentationFormat>
  <Paragraphs>1273</Paragraphs>
  <Slides>65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Arial</vt:lpstr>
      <vt:lpstr>Arial Black</vt:lpstr>
      <vt:lpstr>Calibri</vt:lpstr>
      <vt:lpstr>CG Times</vt:lpstr>
      <vt:lpstr>CMSS10</vt:lpstr>
      <vt:lpstr>Courier New</vt:lpstr>
      <vt:lpstr>Times New Roman</vt:lpstr>
      <vt:lpstr>Wingdings</vt:lpstr>
      <vt:lpstr>Wingdings 2</vt:lpstr>
      <vt:lpstr>Civic</vt:lpstr>
      <vt:lpstr>Faculty of Information Technology,  Monash University</vt:lpstr>
      <vt:lpstr>FIT2004: Algorithms and Data Structures</vt:lpstr>
      <vt:lpstr>Things to Note</vt:lpstr>
      <vt:lpstr>Recommended reading</vt:lpstr>
      <vt:lpstr>Algorithmic Analysis</vt:lpstr>
      <vt:lpstr>Outline</vt:lpstr>
      <vt:lpstr>Consequences of errors</vt:lpstr>
      <vt:lpstr>Consequences of errors</vt:lpstr>
      <vt:lpstr>Consequences of errors</vt:lpstr>
      <vt:lpstr>Proving correctness of algorithms</vt:lpstr>
      <vt:lpstr>Outline</vt:lpstr>
      <vt:lpstr>Finding minimum value</vt:lpstr>
      <vt:lpstr>Does it always terminate?</vt:lpstr>
      <vt:lpstr>Correct result at termination?</vt:lpstr>
      <vt:lpstr>Correctness using Loop Invariant</vt:lpstr>
      <vt:lpstr>Outline</vt:lpstr>
      <vt:lpstr>Binary Search revisited</vt:lpstr>
      <vt:lpstr>Algorithm for Binary Search</vt:lpstr>
      <vt:lpstr>Does this algorithm always terminate?</vt:lpstr>
      <vt:lpstr>Does this algorithm always terminate?</vt:lpstr>
      <vt:lpstr>Correct result at termination?</vt:lpstr>
      <vt:lpstr>Correct result at termination?</vt:lpstr>
      <vt:lpstr>Correct result at termination?</vt:lpstr>
      <vt:lpstr>Correct result at termination?</vt:lpstr>
      <vt:lpstr>Correct result at termination?</vt:lpstr>
      <vt:lpstr>Correctness using Loop Invariant</vt:lpstr>
      <vt:lpstr>Correctness using Loop Invariant</vt:lpstr>
      <vt:lpstr>Outline</vt:lpstr>
      <vt:lpstr>Complexity Analysis</vt:lpstr>
      <vt:lpstr>Recap from FIT1045: Complexity</vt:lpstr>
      <vt:lpstr>Recap from FIT1045: Big-O notation</vt:lpstr>
      <vt:lpstr>Recap from FIT1045: Big-O notation</vt:lpstr>
      <vt:lpstr>PowerPoint Presentation</vt:lpstr>
      <vt:lpstr>PowerPoint Presentation</vt:lpstr>
      <vt:lpstr>Outline</vt:lpstr>
      <vt:lpstr>Time Complexity: Finding minimum value</vt:lpstr>
      <vt:lpstr>Auxiliary Space Complexity</vt:lpstr>
      <vt:lpstr>Space Complexity: Finding minimum</vt:lpstr>
      <vt:lpstr>Outline</vt:lpstr>
      <vt:lpstr>Time/Space Complexity: Binary Search</vt:lpstr>
      <vt:lpstr>Outline</vt:lpstr>
      <vt:lpstr>Stable sorting algorithms</vt:lpstr>
      <vt:lpstr>Outline</vt:lpstr>
      <vt:lpstr>Selection Sort</vt:lpstr>
      <vt:lpstr>Selection Sort</vt:lpstr>
      <vt:lpstr>Selection Sort Analysis</vt:lpstr>
      <vt:lpstr>Outline</vt:lpstr>
      <vt:lpstr>Insertion Sort</vt:lpstr>
      <vt:lpstr>Insertion Sort</vt:lpstr>
      <vt:lpstr>Insertion Sort Analysis</vt:lpstr>
      <vt:lpstr>Outline</vt:lpstr>
      <vt:lpstr>Complexity of recursive algorithms</vt:lpstr>
      <vt:lpstr>Complexity of recursive algorithms</vt:lpstr>
      <vt:lpstr>Complexity of recursive algorithms</vt:lpstr>
      <vt:lpstr>Complexity of recursive algorithms</vt:lpstr>
      <vt:lpstr>Recurrence Relations</vt:lpstr>
      <vt:lpstr>Logarithmic complexity</vt:lpstr>
      <vt:lpstr>Linear Complexity</vt:lpstr>
      <vt:lpstr>Linearithmic complexity</vt:lpstr>
      <vt:lpstr>Quadratic complexity</vt:lpstr>
      <vt:lpstr>Exponential complexity</vt:lpstr>
      <vt:lpstr>Outline</vt:lpstr>
      <vt:lpstr>Output-Sensitive Time Complexity</vt:lpstr>
      <vt:lpstr>Output-Sensitive Time Complexity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Aamir Cheema</cp:lastModifiedBy>
  <cp:revision>1481</cp:revision>
  <dcterms:created xsi:type="dcterms:W3CDTF">2006-08-16T00:00:00Z</dcterms:created>
  <dcterms:modified xsi:type="dcterms:W3CDTF">2017-08-01T04:02:09Z</dcterms:modified>
</cp:coreProperties>
</file>