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48"/>
  </p:notesMasterIdLst>
  <p:sldIdLst>
    <p:sldId id="304" r:id="rId2"/>
    <p:sldId id="291" r:id="rId3"/>
    <p:sldId id="257" r:id="rId4"/>
    <p:sldId id="409" r:id="rId5"/>
    <p:sldId id="329" r:id="rId6"/>
    <p:sldId id="330" r:id="rId7"/>
    <p:sldId id="364" r:id="rId8"/>
    <p:sldId id="366" r:id="rId9"/>
    <p:sldId id="331" r:id="rId10"/>
    <p:sldId id="386" r:id="rId11"/>
    <p:sldId id="387" r:id="rId12"/>
    <p:sldId id="388" r:id="rId13"/>
    <p:sldId id="403" r:id="rId14"/>
    <p:sldId id="362" r:id="rId15"/>
    <p:sldId id="363" r:id="rId16"/>
    <p:sldId id="372" r:id="rId17"/>
    <p:sldId id="379" r:id="rId18"/>
    <p:sldId id="380" r:id="rId19"/>
    <p:sldId id="381" r:id="rId20"/>
    <p:sldId id="382" r:id="rId21"/>
    <p:sldId id="391" r:id="rId22"/>
    <p:sldId id="383" r:id="rId23"/>
    <p:sldId id="385" r:id="rId24"/>
    <p:sldId id="411" r:id="rId25"/>
    <p:sldId id="404" r:id="rId26"/>
    <p:sldId id="375" r:id="rId27"/>
    <p:sldId id="392" r:id="rId28"/>
    <p:sldId id="393" r:id="rId29"/>
    <p:sldId id="395" r:id="rId30"/>
    <p:sldId id="394" r:id="rId31"/>
    <p:sldId id="405" r:id="rId32"/>
    <p:sldId id="368" r:id="rId33"/>
    <p:sldId id="369" r:id="rId34"/>
    <p:sldId id="406" r:id="rId35"/>
    <p:sldId id="396" r:id="rId36"/>
    <p:sldId id="397" r:id="rId37"/>
    <p:sldId id="398" r:id="rId38"/>
    <p:sldId id="399" r:id="rId39"/>
    <p:sldId id="377" r:id="rId40"/>
    <p:sldId id="401" r:id="rId41"/>
    <p:sldId id="407" r:id="rId42"/>
    <p:sldId id="378" r:id="rId43"/>
    <p:sldId id="400" r:id="rId44"/>
    <p:sldId id="410" r:id="rId45"/>
    <p:sldId id="402" r:id="rId46"/>
    <p:sldId id="408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9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3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0.wmf"/><Relationship Id="rId1" Type="http://schemas.openxmlformats.org/officeDocument/2006/relationships/image" Target="../media/image1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8/08/2017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182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182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3902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182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182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182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182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182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182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4266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eaLnBrk="1" hangingPunct="1"/>
            <a:fld id="{97EF82D7-A30F-4DC2-9C74-8E699F710030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AU">
              <a:latin typeface="Helvetica Neue Light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43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eaLnBrk="1" hangingPunct="1"/>
            <a:fld id="{97EF82D7-A30F-4DC2-9C74-8E699F710030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AU">
              <a:latin typeface="Helvetica Neue Light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109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18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FIT2004: Lec-3: Advanced Sorting Algorithms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Advanced Sorting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Advanced Sorting Algorithms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Advanced Sorting Algorithms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Advanced Sorting Algorithms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Advanced Sorting 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FIT2004: Lec-3: Advanced Sorting Algorithms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Advanced Sorting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Advanced Sorting Algorithms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FIT2004: Lec-3: Advanced Sorting Algorithms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FIT2004: Lec-3: Advanced Sorting Algorithms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FIT2004: Lec-3: Advanced Sorting Algorithms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22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4.bin"/><Relationship Id="rId18" Type="http://schemas.openxmlformats.org/officeDocument/2006/relationships/oleObject" Target="../embeddings/oleObject27.bin"/><Relationship Id="rId3" Type="http://schemas.openxmlformats.org/officeDocument/2006/relationships/oleObject" Target="../embeddings/oleObject15.bin"/><Relationship Id="rId21" Type="http://schemas.openxmlformats.org/officeDocument/2006/relationships/image" Target="../media/image31.wmf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wmf"/><Relationship Id="rId20" Type="http://schemas.openxmlformats.org/officeDocument/2006/relationships/oleObject" Target="../embeddings/oleObject28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5.bin"/><Relationship Id="rId23" Type="http://schemas.openxmlformats.org/officeDocument/2006/relationships/image" Target="../media/image32.wmf"/><Relationship Id="rId10" Type="http://schemas.openxmlformats.org/officeDocument/2006/relationships/image" Target="../media/image26.wmf"/><Relationship Id="rId19" Type="http://schemas.openxmlformats.org/officeDocument/2006/relationships/image" Target="../media/image30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8.wmf"/><Relationship Id="rId22" Type="http://schemas.openxmlformats.org/officeDocument/2006/relationships/oleObject" Target="../embeddings/oleObject29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oo.gl/forms/voaVbJh6iW4nPRhh2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hyperlink" Target="https://en.wikipedia.org/wiki/Median_of_median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~avrim/451f11/lectures/lect0913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419975" cy="23336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-457200" y="228600"/>
            <a:ext cx="10134600" cy="1752600"/>
          </a:xfrm>
        </p:spPr>
        <p:txBody>
          <a:bodyPr>
            <a:normAutofit/>
          </a:bodyPr>
          <a:lstStyle/>
          <a:p>
            <a:r>
              <a:rPr lang="en-AU" sz="2800" dirty="0"/>
              <a:t>Faculty of Information Technology,</a:t>
            </a:r>
            <a:br>
              <a:rPr lang="en-AU" sz="2800" dirty="0"/>
            </a:br>
            <a:r>
              <a:rPr lang="en-AU" sz="2800" dirty="0"/>
              <a:t> Monash University</a:t>
            </a:r>
          </a:p>
        </p:txBody>
      </p:sp>
    </p:spTree>
    <p:extLst>
      <p:ext uri="{BB962C8B-B14F-4D97-AF65-F5344CB8AC3E}">
        <p14:creationId xmlns:p14="http://schemas.microsoft.com/office/powerpoint/2010/main" val="265927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09" y="-186081"/>
            <a:ext cx="8229600" cy="1143000"/>
          </a:xfrm>
        </p:spPr>
        <p:txBody>
          <a:bodyPr/>
          <a:lstStyle/>
          <a:p>
            <a:r>
              <a:rPr lang="en-AU" dirty="0"/>
              <a:t>In-Place Partitioning (Improved)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509" y="1131824"/>
            <a:ext cx="8229600" cy="2808312"/>
          </a:xfrm>
        </p:spPr>
        <p:txBody>
          <a:bodyPr>
            <a:normAutofit fontScale="92500" lnSpcReduction="10000"/>
          </a:bodyPr>
          <a:lstStyle/>
          <a:p>
            <a:r>
              <a:rPr lang="en-AU" sz="2000" dirty="0"/>
              <a:t>Swap pivot with the left most element</a:t>
            </a:r>
          </a:p>
          <a:p>
            <a:r>
              <a:rPr lang="en-AU" sz="2000" dirty="0"/>
              <a:t>LBAD points to the second element from left</a:t>
            </a:r>
          </a:p>
          <a:p>
            <a:r>
              <a:rPr lang="en-AU" sz="2000" dirty="0"/>
              <a:t>RBAD points to the right most element</a:t>
            </a:r>
          </a:p>
          <a:p>
            <a:r>
              <a:rPr lang="en-AU" sz="2000" dirty="0"/>
              <a:t>Repeat until LBAD “crosses” RBAD</a:t>
            </a:r>
          </a:p>
          <a:p>
            <a:pPr lvl="1"/>
            <a:r>
              <a:rPr lang="en-AU" sz="2000" dirty="0"/>
              <a:t>Move LBAD towards right until it points to an element e &gt; pivot</a:t>
            </a:r>
          </a:p>
          <a:p>
            <a:pPr lvl="1"/>
            <a:r>
              <a:rPr lang="en-AU" sz="2000" dirty="0"/>
              <a:t>Move RBAD towards left until it points to an element e ≤ pivot</a:t>
            </a:r>
          </a:p>
          <a:p>
            <a:pPr lvl="1"/>
            <a:r>
              <a:rPr lang="en-AU" sz="2000" dirty="0"/>
              <a:t>Swap elements pointed by LBAD and RBAD</a:t>
            </a:r>
          </a:p>
          <a:p>
            <a:r>
              <a:rPr lang="en-AU" sz="2000" dirty="0"/>
              <a:t>Swap pivot with the element pointed by RBAD</a:t>
            </a:r>
          </a:p>
          <a:p>
            <a:endParaRPr lang="en-AU" sz="2000" dirty="0"/>
          </a:p>
        </p:txBody>
      </p:sp>
      <p:sp>
        <p:nvSpPr>
          <p:cNvPr id="41" name="Right Arrow 40"/>
          <p:cNvSpPr/>
          <p:nvPr/>
        </p:nvSpPr>
        <p:spPr>
          <a:xfrm rot="16200000">
            <a:off x="3016040" y="5335478"/>
            <a:ext cx="1201492" cy="234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66"/>
          </a:p>
        </p:txBody>
      </p:sp>
      <p:sp>
        <p:nvSpPr>
          <p:cNvPr id="23" name="Right Arrow 22"/>
          <p:cNvSpPr/>
          <p:nvPr/>
        </p:nvSpPr>
        <p:spPr>
          <a:xfrm rot="16200000">
            <a:off x="2194381" y="5122756"/>
            <a:ext cx="864315" cy="23402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66"/>
          </a:p>
        </p:txBody>
      </p:sp>
      <p:sp>
        <p:nvSpPr>
          <p:cNvPr id="24" name="TextBox 23"/>
          <p:cNvSpPr txBox="1"/>
          <p:nvPr/>
        </p:nvSpPr>
        <p:spPr>
          <a:xfrm>
            <a:off x="2301256" y="5651648"/>
            <a:ext cx="892343" cy="28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66" dirty="0"/>
              <a:t>LBAD</a:t>
            </a:r>
          </a:p>
        </p:txBody>
      </p:sp>
      <p:sp>
        <p:nvSpPr>
          <p:cNvPr id="25" name="Right Arrow 24"/>
          <p:cNvSpPr/>
          <p:nvPr/>
        </p:nvSpPr>
        <p:spPr>
          <a:xfrm rot="16200000">
            <a:off x="5084951" y="5123064"/>
            <a:ext cx="864315" cy="23402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66"/>
          </a:p>
        </p:txBody>
      </p:sp>
      <p:sp>
        <p:nvSpPr>
          <p:cNvPr id="26" name="TextBox 25"/>
          <p:cNvSpPr txBox="1"/>
          <p:nvPr/>
        </p:nvSpPr>
        <p:spPr>
          <a:xfrm>
            <a:off x="5191826" y="5651957"/>
            <a:ext cx="892343" cy="28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66" dirty="0"/>
              <a:t>RBAD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9872" y="6057292"/>
            <a:ext cx="1944216" cy="28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66" dirty="0"/>
              <a:t>In sorted position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2382627" y="4326236"/>
          <a:ext cx="3344341" cy="37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4776191" y="4326236"/>
          <a:ext cx="477763" cy="37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4298428" y="4329100"/>
          <a:ext cx="477763" cy="37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2879813" y="4326236"/>
          <a:ext cx="477763" cy="37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3835339" y="4326236"/>
          <a:ext cx="477763" cy="37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3357576" y="4329100"/>
          <a:ext cx="477763" cy="37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79863" y="4329100"/>
          <a:ext cx="477763" cy="37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3370338" y="4326236"/>
          <a:ext cx="477763" cy="37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1903257" y="4328765"/>
          <a:ext cx="477763" cy="37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1904864" y="4326236"/>
          <a:ext cx="477763" cy="37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1901650" y="4323372"/>
          <a:ext cx="477763" cy="37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Right Brace 33"/>
          <p:cNvSpPr/>
          <p:nvPr/>
        </p:nvSpPr>
        <p:spPr>
          <a:xfrm rot="5400000">
            <a:off x="2545683" y="4439813"/>
            <a:ext cx="236753" cy="1387030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266"/>
          </a:p>
        </p:txBody>
      </p:sp>
      <p:sp>
        <p:nvSpPr>
          <p:cNvPr id="35" name="Right Brace 34"/>
          <p:cNvSpPr/>
          <p:nvPr/>
        </p:nvSpPr>
        <p:spPr>
          <a:xfrm rot="5400000">
            <a:off x="4776238" y="4219651"/>
            <a:ext cx="187554" cy="1713902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266"/>
          </a:p>
        </p:txBody>
      </p:sp>
      <p:sp>
        <p:nvSpPr>
          <p:cNvPr id="5" name="TextBox 4"/>
          <p:cNvSpPr txBox="1"/>
          <p:nvPr/>
        </p:nvSpPr>
        <p:spPr>
          <a:xfrm>
            <a:off x="1620653" y="5266432"/>
            <a:ext cx="1933543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66" dirty="0"/>
              <a:t>Smaller or equal to pivot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98427" y="5239351"/>
            <a:ext cx="1481496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66" dirty="0"/>
              <a:t>Greater than pivot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6C3AA691-0158-404A-916F-C80BB8B575A8}"/>
              </a:ext>
            </a:extLst>
          </p:cNvPr>
          <p:cNvSpPr txBox="1">
            <a:spLocks/>
          </p:cNvSpPr>
          <p:nvPr/>
        </p:nvSpPr>
        <p:spPr>
          <a:xfrm>
            <a:off x="5807063" y="5526481"/>
            <a:ext cx="3216635" cy="63662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This partitioning is in-place but unstable.</a:t>
            </a:r>
            <a:endParaRPr lang="en-AU" sz="1800" dirty="0">
              <a:solidFill>
                <a:srgbClr val="FF0000"/>
              </a:solidFill>
              <a:latin typeface="CMSS1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31F1F-C4D0-40CA-8D8F-C6E139AC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Advanced Sorting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0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11111E-6 L 0.05538 1.11111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0.04722 4.07407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-0.1033 -0.00023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74" y="-23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06 4.07407E-6 L -0.10399 4.07407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38 1.11111E-6 L 0.10261 1.11111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2 4.07407E-6 L 0.08924 4.07407E-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33 -0.00023 L -0.15452 -0.00046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-23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88 4.07407E-6 L -0.15659 4.07407E-6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61 1.11111E-6 L 0.16563 1.11111E-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24 4.07407E-6 L 0.15226 4.07407E-6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452 -0.00046 L -0.21354 -0.00023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5" y="-46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49 4.07407E-6 L -0.25364 4.07407E-6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xit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xit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3" grpId="0" animBg="1"/>
      <p:bldP spid="23" grpId="1" animBg="1"/>
      <p:bldP spid="23" grpId="2" animBg="1"/>
      <p:bldP spid="23" grpId="3" animBg="1"/>
      <p:bldP spid="23" grpId="4" animBg="1"/>
      <p:bldP spid="24" grpId="0"/>
      <p:bldP spid="24" grpId="1"/>
      <p:bldP spid="24" grpId="2"/>
      <p:bldP spid="24" grpId="3"/>
      <p:bldP spid="24" grpId="4"/>
      <p:bldP spid="25" grpId="0" animBg="1"/>
      <p:bldP spid="25" grpId="1" animBg="1"/>
      <p:bldP spid="25" grpId="2" animBg="1"/>
      <p:bldP spid="25" grpId="3" animBg="1"/>
      <p:bldP spid="25" grpId="4" animBg="1"/>
      <p:bldP spid="26" grpId="0"/>
      <p:bldP spid="26" grpId="1"/>
      <p:bldP spid="26" grpId="2"/>
      <p:bldP spid="26" grpId="3"/>
      <p:bldP spid="26" grpId="4"/>
      <p:bldP spid="27" grpId="0"/>
      <p:bldP spid="34" grpId="0" animBg="1"/>
      <p:bldP spid="35" grpId="0" animBg="1"/>
      <p:bldP spid="5" grpId="0"/>
      <p:bldP spid="37" grpId="0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822646" y="-55470"/>
            <a:ext cx="8221762" cy="1143000"/>
          </a:xfrm>
        </p:spPr>
        <p:txBody>
          <a:bodyPr lIns="91425" tIns="45713" rIns="35717" bIns="45713" anchor="ctr">
            <a:normAutofit/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Python Implementation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1" y="1049430"/>
            <a:ext cx="8381999" cy="54275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lIns="64283" tIns="32141" rIns="64283" bIns="32141">
            <a:noAutofit/>
          </a:bodyPr>
          <a:lstStyle>
            <a:lvl1pPr marL="519086" indent="-401618" algn="l" rtl="0" eaLnBrk="0" fontAlgn="base" hangingPunct="0">
              <a:spcBef>
                <a:spcPts val="8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46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909591" indent="-336532" algn="l" rtl="0" eaLnBrk="0" fontAlgn="base" hangingPunct="0">
              <a:spcBef>
                <a:spcPts val="788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4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260411" indent="-32383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3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560434" indent="-24605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46169" indent="-25874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145648" indent="-260079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4739" indent="-260079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0825" indent="-260079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9916" indent="-260079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7468" indent="0">
              <a:buNone/>
            </a:pP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>
                <a:solidFill>
                  <a:srgbClr val="FF00FF"/>
                </a:solidFill>
                <a:latin typeface="Courier New" panose="02070309020205020404" pitchFamily="49" charset="0"/>
              </a:rPr>
              <a:t>partition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A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pivot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LBAD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first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RBAD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last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AU" sz="1100" dirty="0">
                <a:solidFill>
                  <a:srgbClr val="FF0080"/>
                </a:solidFill>
                <a:latin typeface="Courier New" panose="02070309020205020404" pitchFamily="49" charset="0"/>
              </a:rPr>
              <a:t># continue until pointers cross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LBAD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RBAD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AU" sz="1100" dirty="0">
                <a:solidFill>
                  <a:srgbClr val="FF0080"/>
                </a:solidFill>
                <a:latin typeface="Courier New" panose="02070309020205020404" pitchFamily="49" charset="0"/>
              </a:rPr>
              <a:t># move LBAD until it points to a bad element or crosses RBAD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LBAD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RBAD </a:t>
            </a: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LBAD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pivot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LBAD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LBAD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AU" sz="1100" dirty="0">
                <a:solidFill>
                  <a:srgbClr val="FF0080"/>
                </a:solidFill>
                <a:latin typeface="Courier New" panose="02070309020205020404" pitchFamily="49" charset="0"/>
              </a:rPr>
              <a:t># move RBAD until it points to a bad element or crosses LBAD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LBAD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RBAD </a:t>
            </a: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RBAD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pivot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RBAD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RBAD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AU" sz="1100" dirty="0">
                <a:solidFill>
                  <a:srgbClr val="FF0080"/>
                </a:solidFill>
                <a:latin typeface="Courier New" panose="02070309020205020404" pitchFamily="49" charset="0"/>
              </a:rPr>
              <a:t>#only swap if they have not crossed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LBAD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RBAD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AU" sz="1100" dirty="0">
                <a:solidFill>
                  <a:srgbClr val="FF0080"/>
                </a:solidFill>
                <a:latin typeface="Courier New" panose="02070309020205020404" pitchFamily="49" charset="0"/>
              </a:rPr>
              <a:t># Python shorthand for swapping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LBAD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RBAD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RBAD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LBAD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AU" sz="1100" dirty="0">
                <a:solidFill>
                  <a:srgbClr val="FF0080"/>
                </a:solidFill>
                <a:latin typeface="Courier New" panose="02070309020205020404" pitchFamily="49" charset="0"/>
              </a:rPr>
              <a:t># if they have crossed, swap element at RBAD with element at pivot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RBAD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RBAD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RBAD </a:t>
            </a:r>
            <a:r>
              <a:rPr lang="en-AU" sz="1100" dirty="0">
                <a:solidFill>
                  <a:srgbClr val="FF0080"/>
                </a:solidFill>
                <a:latin typeface="Courier New" panose="02070309020205020404" pitchFamily="49" charset="0"/>
              </a:rPr>
              <a:t># return pivot position at after partitioning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98870" y="1087530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Review it at your own time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D34739-8555-4266-8BC4-F047BFEA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Advanced Sorting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1321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77208"/>
            <a:ext cx="8077200" cy="45377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lIns="64283" tIns="32141" rIns="64283" bIns="32141">
            <a:noAutofit/>
          </a:bodyPr>
          <a:lstStyle>
            <a:lvl1pPr marL="519086" indent="-401618" algn="l" rtl="0" eaLnBrk="0" fontAlgn="base" hangingPunct="0">
              <a:spcBef>
                <a:spcPts val="8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46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909591" indent="-336532" algn="l" rtl="0" eaLnBrk="0" fontAlgn="base" hangingPunct="0">
              <a:spcBef>
                <a:spcPts val="788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4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260411" indent="-32383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3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560434" indent="-24605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46169" indent="-25874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145648" indent="-260079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4739" indent="-260079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0825" indent="-260079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9916" indent="-260079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7468" indent="0">
              <a:buNone/>
            </a:pP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 err="1">
                <a:solidFill>
                  <a:srgbClr val="FF00FF"/>
                </a:solidFill>
                <a:latin typeface="Courier New" panose="02070309020205020404" pitchFamily="49" charset="0"/>
              </a:rPr>
              <a:t>quickSort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A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AU" sz="1100" dirty="0">
                <a:solidFill>
                  <a:srgbClr val="FF0080"/>
                </a:solidFill>
                <a:latin typeface="Courier New" panose="02070309020205020404" pitchFamily="49" charset="0"/>
              </a:rPr>
              <a:t># we need to sort only if the list contains at least two elements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last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first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AU" sz="1100" dirty="0">
                <a:solidFill>
                  <a:srgbClr val="FF0080"/>
                </a:solidFill>
                <a:latin typeface="Courier New" panose="02070309020205020404" pitchFamily="49" charset="0"/>
              </a:rPr>
              <a:t># partition the list from first to last (exclusive)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b="1" dirty="0">
                <a:solidFill>
                  <a:srgbClr val="008000"/>
                </a:solidFill>
                <a:latin typeface="Courier New" panose="02070309020205020404" pitchFamily="49" charset="0"/>
              </a:rPr>
              <a:t>"partitioning"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A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b="1" dirty="0">
                <a:solidFill>
                  <a:srgbClr val="008000"/>
                </a:solidFill>
                <a:latin typeface="Courier New" panose="02070309020205020404" pitchFamily="49" charset="0"/>
              </a:rPr>
              <a:t>"pivot"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pivot_pos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partition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A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b="1" dirty="0">
                <a:solidFill>
                  <a:srgbClr val="008000"/>
                </a:solidFill>
                <a:latin typeface="Courier New" panose="02070309020205020404" pitchFamily="49" charset="0"/>
              </a:rPr>
              <a:t>"partitioned:"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A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AU" sz="1100" dirty="0">
                <a:solidFill>
                  <a:srgbClr val="FF0080"/>
                </a:solidFill>
                <a:latin typeface="Courier New" panose="02070309020205020404" pitchFamily="49" charset="0"/>
              </a:rPr>
              <a:t># recursively sort the two halves of the list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b="1" dirty="0">
                <a:solidFill>
                  <a:srgbClr val="008000"/>
                </a:solidFill>
                <a:latin typeface="Courier New" panose="02070309020205020404" pitchFamily="49" charset="0"/>
              </a:rPr>
              <a:t>"Splitting into two"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A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pivot_pos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pivot_pos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last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quickSort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A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pivot_pos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quickSort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pivot_pos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last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</a:p>
          <a:p>
            <a:pPr marL="117468" indent="0">
              <a:buNone/>
            </a:pP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26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93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44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77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31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36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28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55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17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quickSort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4200" y="5719989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Review at your own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B2B13E-570C-48C6-A090-78BE7FCE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Implementation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E4FE53-D15D-459C-B77C-C5C54EAA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Advanced Sorting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4538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Lec-3: Advanced Sorting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8226552" cy="45720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rgbClr val="00B050"/>
                </a:solidFill>
              </a:rPr>
              <a:t>Quicksort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bg1">
                    <a:lumMod val="75000"/>
                  </a:schemeClr>
                </a:solidFill>
              </a:rPr>
              <a:t>Algorithm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rgbClr val="00B050"/>
                </a:solidFill>
              </a:rPr>
              <a:t>Complexity Analysis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tx1"/>
                </a:solidFill>
              </a:rPr>
              <a:t>Improving Worst-case complexity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Lower bound complexity for Comparison based Sorting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Non-comparison based Sorting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tx1"/>
                </a:solidFill>
              </a:rPr>
              <a:t>Counting Sort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tx1"/>
                </a:solidFill>
              </a:rPr>
              <a:t>Radix Sort</a:t>
            </a:r>
          </a:p>
        </p:txBody>
      </p:sp>
    </p:spTree>
    <p:extLst>
      <p:ext uri="{BB962C8B-B14F-4D97-AF65-F5344CB8AC3E}">
        <p14:creationId xmlns:p14="http://schemas.microsoft.com/office/powerpoint/2010/main" val="2654488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28600"/>
            <a:ext cx="8619749" cy="1143000"/>
          </a:xfrm>
        </p:spPr>
        <p:txBody>
          <a:bodyPr>
            <a:normAutofit/>
          </a:bodyPr>
          <a:lstStyle/>
          <a:p>
            <a:r>
              <a:rPr lang="en-AU" dirty="0"/>
              <a:t>Best-case time complexity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742169"/>
              </p:ext>
            </p:extLst>
          </p:nvPr>
        </p:nvGraphicFramePr>
        <p:xfrm>
          <a:off x="3283360" y="1334780"/>
          <a:ext cx="30576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Content Placeholder 2"/>
          <p:cNvSpPr txBox="1">
            <a:spLocks/>
          </p:cNvSpPr>
          <p:nvPr/>
        </p:nvSpPr>
        <p:spPr>
          <a:xfrm>
            <a:off x="457200" y="908720"/>
            <a:ext cx="8229600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92668" y="1910844"/>
            <a:ext cx="1620180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864876" y="1910844"/>
            <a:ext cx="1548172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909419"/>
              </p:ext>
            </p:extLst>
          </p:nvPr>
        </p:nvGraphicFramePr>
        <p:xfrm>
          <a:off x="1480500" y="2522912"/>
          <a:ext cx="19110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151203"/>
              </p:ext>
            </p:extLst>
          </p:nvPr>
        </p:nvGraphicFramePr>
        <p:xfrm>
          <a:off x="5681005" y="2522912"/>
          <a:ext cx="19110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Straight Arrow Connector 41"/>
          <p:cNvCxnSpPr/>
          <p:nvPr/>
        </p:nvCxnSpPr>
        <p:spPr>
          <a:xfrm flipH="1">
            <a:off x="1228472" y="3026968"/>
            <a:ext cx="1044116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560620" y="3026968"/>
            <a:ext cx="861953" cy="53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407079" y="3062972"/>
            <a:ext cx="1044116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739227" y="3062972"/>
            <a:ext cx="861953" cy="53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796129"/>
              </p:ext>
            </p:extLst>
          </p:nvPr>
        </p:nvGraphicFramePr>
        <p:xfrm>
          <a:off x="2944810" y="3640006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917335"/>
              </p:ext>
            </p:extLst>
          </p:nvPr>
        </p:nvGraphicFramePr>
        <p:xfrm>
          <a:off x="795004" y="3595761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49305"/>
              </p:ext>
            </p:extLst>
          </p:nvPr>
        </p:nvGraphicFramePr>
        <p:xfrm>
          <a:off x="4973611" y="3684251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087205"/>
              </p:ext>
            </p:extLst>
          </p:nvPr>
        </p:nvGraphicFramePr>
        <p:xfrm>
          <a:off x="7252878" y="3669503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 flipH="1">
            <a:off x="795004" y="4080752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380872" y="4080752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843178"/>
              </p:ext>
            </p:extLst>
          </p:nvPr>
        </p:nvGraphicFramePr>
        <p:xfrm>
          <a:off x="539552" y="4640600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171265"/>
              </p:ext>
            </p:extLst>
          </p:nvPr>
        </p:nvGraphicFramePr>
        <p:xfrm>
          <a:off x="1501949" y="4647148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1" name="Straight Arrow Connector 60"/>
          <p:cNvCxnSpPr/>
          <p:nvPr/>
        </p:nvCxnSpPr>
        <p:spPr>
          <a:xfrm flipH="1">
            <a:off x="2883236" y="4111036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69104" y="4111036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693954"/>
              </p:ext>
            </p:extLst>
          </p:nvPr>
        </p:nvGraphicFramePr>
        <p:xfrm>
          <a:off x="2627784" y="467088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422120"/>
              </p:ext>
            </p:extLst>
          </p:nvPr>
        </p:nvGraphicFramePr>
        <p:xfrm>
          <a:off x="3590181" y="4677432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5" name="Straight Arrow Connector 64"/>
          <p:cNvCxnSpPr/>
          <p:nvPr/>
        </p:nvCxnSpPr>
        <p:spPr>
          <a:xfrm flipH="1">
            <a:off x="4935464" y="4143092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521332" y="4143092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613994"/>
              </p:ext>
            </p:extLst>
          </p:nvPr>
        </p:nvGraphicFramePr>
        <p:xfrm>
          <a:off x="4680012" y="4702940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662999"/>
              </p:ext>
            </p:extLst>
          </p:nvPr>
        </p:nvGraphicFramePr>
        <p:xfrm>
          <a:off x="5642409" y="4709488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9" name="Straight Arrow Connector 68"/>
          <p:cNvCxnSpPr/>
          <p:nvPr/>
        </p:nvCxnSpPr>
        <p:spPr>
          <a:xfrm flipH="1">
            <a:off x="7203716" y="4107088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789584" y="4107088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386164"/>
              </p:ext>
            </p:extLst>
          </p:nvPr>
        </p:nvGraphicFramePr>
        <p:xfrm>
          <a:off x="6948264" y="466693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176726"/>
              </p:ext>
            </p:extLst>
          </p:nvPr>
        </p:nvGraphicFramePr>
        <p:xfrm>
          <a:off x="7910661" y="467348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120013" y="3587816"/>
            <a:ext cx="102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77200" y="2450904"/>
            <a:ext cx="102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77200" y="1219200"/>
            <a:ext cx="102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0956" y="5334000"/>
            <a:ext cx="4721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FF0000"/>
                </a:solidFill>
              </a:rPr>
              <a:t>Best-case Height: O(log N)</a:t>
            </a:r>
          </a:p>
          <a:p>
            <a:r>
              <a:rPr lang="en-AU" sz="2000" dirty="0">
                <a:solidFill>
                  <a:srgbClr val="FF0000"/>
                </a:solidFill>
              </a:rPr>
              <a:t>Best-case complexity: O(N log N)</a:t>
            </a:r>
          </a:p>
        </p:txBody>
      </p:sp>
      <p:sp>
        <p:nvSpPr>
          <p:cNvPr id="37" name="Content Placeholder 3"/>
          <p:cNvSpPr txBox="1">
            <a:spLocks/>
          </p:cNvSpPr>
          <p:nvPr/>
        </p:nvSpPr>
        <p:spPr>
          <a:xfrm>
            <a:off x="4864876" y="5137072"/>
            <a:ext cx="4050524" cy="126372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Important: Quicksort is not in-place even when in-place partitioning is used. Why?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Recursion depth is O(log N)</a:t>
            </a:r>
            <a:endParaRPr lang="en-AU" sz="1800" dirty="0">
              <a:solidFill>
                <a:srgbClr val="00B05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Advanced Sorting Algorithms</a:t>
            </a:r>
            <a:endParaRPr lang="en-US"/>
          </a:p>
        </p:txBody>
      </p:sp>
      <p:sp>
        <p:nvSpPr>
          <p:cNvPr id="45" name="Content Placeholder 3">
            <a:extLst>
              <a:ext uri="{FF2B5EF4-FFF2-40B4-BE49-F238E27FC236}">
                <a16:creationId xmlns:a16="http://schemas.microsoft.com/office/drawing/2014/main" id="{80A783B3-5B37-451A-BAB0-4D1189CC032F}"/>
              </a:ext>
            </a:extLst>
          </p:cNvPr>
          <p:cNvSpPr txBox="1">
            <a:spLocks/>
          </p:cNvSpPr>
          <p:nvPr/>
        </p:nvSpPr>
        <p:spPr>
          <a:xfrm>
            <a:off x="261964" y="1190638"/>
            <a:ext cx="2564196" cy="11765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200" dirty="0">
                <a:highlight>
                  <a:srgbClr val="FFFFFF"/>
                </a:highlight>
              </a:rPr>
              <a:t>Quicksort Algorithm</a:t>
            </a:r>
          </a:p>
          <a:p>
            <a:r>
              <a:rPr lang="en-AU" sz="1100" dirty="0">
                <a:highlight>
                  <a:srgbClr val="FFFFFF"/>
                </a:highlight>
              </a:rPr>
              <a:t>Choose a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Partitioning using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Quicksort(LEFT)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Quicksort(RIGHT)</a:t>
            </a:r>
            <a:endParaRPr lang="en-AU" sz="11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98694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467349" cy="1143000"/>
          </a:xfrm>
        </p:spPr>
        <p:txBody>
          <a:bodyPr>
            <a:normAutofit/>
          </a:bodyPr>
          <a:lstStyle/>
          <a:p>
            <a:r>
              <a:rPr lang="en-AU" dirty="0"/>
              <a:t>Worst-case Time Complexity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126091"/>
              </p:ext>
            </p:extLst>
          </p:nvPr>
        </p:nvGraphicFramePr>
        <p:xfrm>
          <a:off x="794240" y="1088740"/>
          <a:ext cx="30576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503548" y="1664804"/>
            <a:ext cx="1620180" cy="225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375756" y="1664804"/>
            <a:ext cx="1476164" cy="225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591780" y="2420888"/>
            <a:ext cx="1476165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250106" y="2384884"/>
            <a:ext cx="802156" cy="295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081635" y="3158970"/>
            <a:ext cx="498477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333527"/>
              </p:ext>
            </p:extLst>
          </p:nvPr>
        </p:nvGraphicFramePr>
        <p:xfrm>
          <a:off x="2809823" y="1952836"/>
          <a:ext cx="26754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893831"/>
              </p:ext>
            </p:extLst>
          </p:nvPr>
        </p:nvGraphicFramePr>
        <p:xfrm>
          <a:off x="3905632" y="2744924"/>
          <a:ext cx="22932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785489"/>
              </p:ext>
            </p:extLst>
          </p:nvPr>
        </p:nvGraphicFramePr>
        <p:xfrm>
          <a:off x="4771352" y="3537012"/>
          <a:ext cx="19110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271804"/>
              </p:ext>
            </p:extLst>
          </p:nvPr>
        </p:nvGraphicFramePr>
        <p:xfrm>
          <a:off x="5607780" y="4309821"/>
          <a:ext cx="15288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376264"/>
              </p:ext>
            </p:extLst>
          </p:nvPr>
        </p:nvGraphicFramePr>
        <p:xfrm>
          <a:off x="6477147" y="5020776"/>
          <a:ext cx="11466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536609"/>
              </p:ext>
            </p:extLst>
          </p:nvPr>
        </p:nvGraphicFramePr>
        <p:xfrm>
          <a:off x="7397901" y="5798006"/>
          <a:ext cx="7644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745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>
            <a:off x="5801715" y="3989073"/>
            <a:ext cx="498477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497786" y="4707142"/>
            <a:ext cx="498477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148663" y="5480111"/>
            <a:ext cx="498477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283968" y="3158970"/>
            <a:ext cx="660282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5000732" y="3989073"/>
            <a:ext cx="660282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5661014" y="4743146"/>
            <a:ext cx="660282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6300192" y="5510591"/>
            <a:ext cx="660282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3"/>
          <p:cNvSpPr txBox="1">
            <a:spLocks/>
          </p:cNvSpPr>
          <p:nvPr/>
        </p:nvSpPr>
        <p:spPr>
          <a:xfrm>
            <a:off x="435156" y="3652721"/>
            <a:ext cx="3430412" cy="94273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Worst-case Height: O(N)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MSS10"/>
              </a:rPr>
              <a:t>Worst-case Complexity: O(N</a:t>
            </a:r>
            <a:r>
              <a:rPr lang="en-AU" sz="1800" baseline="30000" dirty="0">
                <a:solidFill>
                  <a:srgbClr val="FF0000"/>
                </a:solidFill>
                <a:highlight>
                  <a:srgbClr val="FFFFFF"/>
                </a:highlight>
                <a:latin typeface="CMSS10"/>
              </a:rPr>
              <a:t>2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MSS10"/>
              </a:rPr>
              <a:t>)</a:t>
            </a:r>
            <a:endParaRPr lang="en-AU" sz="1800" dirty="0">
              <a:solidFill>
                <a:srgbClr val="FF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Advanced Sorting Algorithms</a:t>
            </a:r>
            <a:endParaRPr lang="en-US"/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307C6D9D-90F5-491A-B6AE-6F3E0198A8A1}"/>
              </a:ext>
            </a:extLst>
          </p:cNvPr>
          <p:cNvSpPr txBox="1">
            <a:spLocks/>
          </p:cNvSpPr>
          <p:nvPr/>
        </p:nvSpPr>
        <p:spPr>
          <a:xfrm>
            <a:off x="6300192" y="1098612"/>
            <a:ext cx="2564196" cy="11765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200" dirty="0">
                <a:highlight>
                  <a:srgbClr val="FFFFFF"/>
                </a:highlight>
              </a:rPr>
              <a:t>Quicksort Algorithm</a:t>
            </a:r>
          </a:p>
          <a:p>
            <a:r>
              <a:rPr lang="en-AU" sz="1100" dirty="0">
                <a:highlight>
                  <a:srgbClr val="FFFFFF"/>
                </a:highlight>
              </a:rPr>
              <a:t>Choose a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Partitioning using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Quicksort(LEFT)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Quicksort(RIGHT)</a:t>
            </a:r>
            <a:endParaRPr lang="en-AU" sz="11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72086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F17E-AF52-45D0-A25E-FF97269A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Average-case Time complexity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6504D-C3C7-4E2A-AE86-AED62611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Advanced Sorting Algorithms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62AEB-5D3F-4D2D-AB4E-78613BD450A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16992" y="2209799"/>
            <a:ext cx="8519160" cy="4187455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Pivot has 50% chance to be in the green sub-array and has 50% chance to be in one of the two grey sub-arrays.</a:t>
            </a:r>
          </a:p>
          <a:p>
            <a:pPr lvl="1"/>
            <a:r>
              <a:rPr lang="en-AU" dirty="0"/>
              <a:t>i.e., on average, pivot will be in green half of the times and in grey half of the times</a:t>
            </a:r>
          </a:p>
          <a:p>
            <a:r>
              <a:rPr lang="en-AU" dirty="0"/>
              <a:t>If pivot is in grey sub-array</a:t>
            </a:r>
          </a:p>
          <a:p>
            <a:pPr lvl="1"/>
            <a:r>
              <a:rPr lang="en-AU" sz="2000" dirty="0"/>
              <a:t>The worst-case (most unbalanced) partition sizes will be 1 and N-1</a:t>
            </a:r>
          </a:p>
          <a:p>
            <a:r>
              <a:rPr lang="en-AU" dirty="0"/>
              <a:t>If pivot is in green sub-array</a:t>
            </a:r>
          </a:p>
          <a:p>
            <a:pPr lvl="1"/>
            <a:r>
              <a:rPr lang="en-AU" sz="2000" dirty="0"/>
              <a:t>The worst-case partition sizes will be N/4 and 3N/4</a:t>
            </a:r>
          </a:p>
          <a:p>
            <a:r>
              <a:rPr lang="en-AU" dirty="0"/>
              <a:t>Let h be the height when pivot is </a:t>
            </a:r>
            <a:r>
              <a:rPr lang="en-AU" b="1" dirty="0"/>
              <a:t>always</a:t>
            </a:r>
            <a:r>
              <a:rPr lang="en-AU" dirty="0"/>
              <a:t> in green. What is an upper bound on the height of the tree when pivot is in green </a:t>
            </a:r>
            <a:r>
              <a:rPr lang="en-AU" b="1" dirty="0"/>
              <a:t>only half the time</a:t>
            </a:r>
            <a:r>
              <a:rPr lang="en-AU" dirty="0"/>
              <a:t>?	</a:t>
            </a:r>
          </a:p>
          <a:p>
            <a:pPr lvl="1"/>
            <a:r>
              <a:rPr lang="en-AU" dirty="0"/>
              <a:t>2h</a:t>
            </a:r>
          </a:p>
          <a:p>
            <a:r>
              <a:rPr lang="en-AU" dirty="0"/>
              <a:t>Let’s see what is h???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B42074-3214-4966-921A-B89994F2ABF9}"/>
              </a:ext>
            </a:extLst>
          </p:cNvPr>
          <p:cNvSpPr/>
          <p:nvPr/>
        </p:nvSpPr>
        <p:spPr>
          <a:xfrm>
            <a:off x="1371600" y="1573014"/>
            <a:ext cx="6781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BDB8E-82C9-4725-BD33-CD9969B911FD}"/>
              </a:ext>
            </a:extLst>
          </p:cNvPr>
          <p:cNvSpPr/>
          <p:nvPr/>
        </p:nvSpPr>
        <p:spPr>
          <a:xfrm>
            <a:off x="3048000" y="1575512"/>
            <a:ext cx="3352800" cy="304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2C08ED9-58C8-451D-8454-0F3F5F0340AE}"/>
              </a:ext>
            </a:extLst>
          </p:cNvPr>
          <p:cNvSpPr/>
          <p:nvPr/>
        </p:nvSpPr>
        <p:spPr>
          <a:xfrm rot="16200000">
            <a:off x="2094512" y="538302"/>
            <a:ext cx="230576" cy="1676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11FAC5A-D619-4114-B992-EC2BA1F98160}"/>
              </a:ext>
            </a:extLst>
          </p:cNvPr>
          <p:cNvSpPr/>
          <p:nvPr/>
        </p:nvSpPr>
        <p:spPr>
          <a:xfrm rot="16200000">
            <a:off x="4633542" y="-286229"/>
            <a:ext cx="219815" cy="33147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3E38DC1-26A7-4F8E-AAF4-E7369D9A0731}"/>
              </a:ext>
            </a:extLst>
          </p:cNvPr>
          <p:cNvSpPr/>
          <p:nvPr/>
        </p:nvSpPr>
        <p:spPr>
          <a:xfrm rot="16200000">
            <a:off x="7161811" y="527541"/>
            <a:ext cx="230576" cy="1676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47F6A5-5867-4AC5-869F-7417F22834E8}"/>
              </a:ext>
            </a:extLst>
          </p:cNvPr>
          <p:cNvSpPr txBox="1"/>
          <p:nvPr/>
        </p:nvSpPr>
        <p:spPr>
          <a:xfrm>
            <a:off x="1937930" y="95534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N/4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A67023-D64D-4017-B2E3-013286F7A15D}"/>
              </a:ext>
            </a:extLst>
          </p:cNvPr>
          <p:cNvSpPr txBox="1"/>
          <p:nvPr/>
        </p:nvSpPr>
        <p:spPr>
          <a:xfrm>
            <a:off x="7002333" y="93688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N/4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862807-E029-482D-AAE9-7134F233ABDF}"/>
              </a:ext>
            </a:extLst>
          </p:cNvPr>
          <p:cNvSpPr txBox="1"/>
          <p:nvPr/>
        </p:nvSpPr>
        <p:spPr>
          <a:xfrm>
            <a:off x="4482875" y="93706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N/2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12CAC-3CBF-4D10-B413-1FF2438A27B1}"/>
              </a:ext>
            </a:extLst>
          </p:cNvPr>
          <p:cNvSpPr/>
          <p:nvPr/>
        </p:nvSpPr>
        <p:spPr>
          <a:xfrm>
            <a:off x="1372848" y="1586607"/>
            <a:ext cx="151151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47FC1E-C86F-4EE4-8B34-871F6CCE54D2}"/>
              </a:ext>
            </a:extLst>
          </p:cNvPr>
          <p:cNvSpPr/>
          <p:nvPr/>
        </p:nvSpPr>
        <p:spPr>
          <a:xfrm>
            <a:off x="8002249" y="1586607"/>
            <a:ext cx="151151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FCDE91-3D39-4ABF-A7C3-C8096B195A34}"/>
              </a:ext>
            </a:extLst>
          </p:cNvPr>
          <p:cNvSpPr/>
          <p:nvPr/>
        </p:nvSpPr>
        <p:spPr>
          <a:xfrm>
            <a:off x="3049872" y="1582368"/>
            <a:ext cx="151151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BDC930-CA71-471F-841E-94AE9A5DE152}"/>
              </a:ext>
            </a:extLst>
          </p:cNvPr>
          <p:cNvSpPr/>
          <p:nvPr/>
        </p:nvSpPr>
        <p:spPr>
          <a:xfrm>
            <a:off x="6242777" y="1584727"/>
            <a:ext cx="151151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18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2" grpId="0" animBg="1"/>
      <p:bldP spid="13" grpId="0"/>
      <p:bldP spid="14" grpId="0"/>
      <p:bldP spid="15" grpId="0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F17E-AF52-45D0-A25E-FF97269A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Height when pivot always in green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6504D-C3C7-4E2A-AE86-AED62611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Advanced Sorting Algorithms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62AEB-5D3F-4D2D-AB4E-78613BD450A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4905" y="4872645"/>
            <a:ext cx="8661247" cy="1452278"/>
          </a:xfrm>
        </p:spPr>
        <p:txBody>
          <a:bodyPr>
            <a:normAutofit fontScale="55000" lnSpcReduction="20000"/>
          </a:bodyPr>
          <a:lstStyle/>
          <a:p>
            <a:r>
              <a:rPr lang="en-AU" dirty="0"/>
              <a:t>Maximum height is of the branch that leads towards the larger (3N/4) partition at each step</a:t>
            </a:r>
          </a:p>
          <a:p>
            <a:r>
              <a:rPr lang="en-AU" dirty="0"/>
              <a:t>At level h, the size of the larger partition is (3/4)</a:t>
            </a:r>
            <a:r>
              <a:rPr lang="en-AU" baseline="30000" dirty="0"/>
              <a:t>h</a:t>
            </a:r>
            <a:r>
              <a:rPr lang="en-AU" dirty="0"/>
              <a:t> N</a:t>
            </a:r>
          </a:p>
          <a:p>
            <a:r>
              <a:rPr lang="en-AU" dirty="0"/>
              <a:t>Partitioning stops when the size is 1, </a:t>
            </a:r>
            <a:r>
              <a:rPr lang="en-AU" dirty="0" err="1"/>
              <a:t>i.e</a:t>
            </a:r>
            <a:r>
              <a:rPr lang="en-AU" dirty="0"/>
              <a:t>, at level h such that (3/4)</a:t>
            </a:r>
            <a:r>
              <a:rPr lang="en-AU" baseline="30000" dirty="0"/>
              <a:t>h</a:t>
            </a:r>
            <a:r>
              <a:rPr lang="en-AU" dirty="0"/>
              <a:t> N = 1</a:t>
            </a:r>
          </a:p>
          <a:p>
            <a:r>
              <a:rPr lang="en-AU" dirty="0"/>
              <a:t>(3/4)</a:t>
            </a:r>
            <a:r>
              <a:rPr lang="en-AU" baseline="30000" dirty="0"/>
              <a:t>h</a:t>
            </a:r>
            <a:r>
              <a:rPr lang="en-AU" dirty="0"/>
              <a:t> N = 1 </a:t>
            </a:r>
            <a:r>
              <a:rPr lang="en-AU" dirty="0">
                <a:sym typeface="Wingdings" panose="05000000000000000000" pitchFamily="2" charset="2"/>
              </a:rPr>
              <a:t> N = </a:t>
            </a:r>
            <a:r>
              <a:rPr lang="en-AU" dirty="0"/>
              <a:t>(4/3)</a:t>
            </a:r>
            <a:r>
              <a:rPr lang="en-AU" baseline="30000" dirty="0"/>
              <a:t>h </a:t>
            </a:r>
            <a:r>
              <a:rPr lang="en-AU" dirty="0">
                <a:sym typeface="Wingdings" panose="05000000000000000000" pitchFamily="2" charset="2"/>
              </a:rPr>
              <a:t> h = log</a:t>
            </a:r>
            <a:r>
              <a:rPr lang="en-AU" baseline="-25000" dirty="0">
                <a:sym typeface="Wingdings" panose="05000000000000000000" pitchFamily="2" charset="2"/>
              </a:rPr>
              <a:t>4/3</a:t>
            </a:r>
            <a:r>
              <a:rPr lang="en-AU" dirty="0">
                <a:sym typeface="Wingdings" panose="05000000000000000000" pitchFamily="2" charset="2"/>
              </a:rPr>
              <a:t> N</a:t>
            </a:r>
            <a:endParaRPr lang="en-AU" dirty="0"/>
          </a:p>
          <a:p>
            <a:r>
              <a:rPr lang="en-AU" dirty="0"/>
              <a:t>Therefore, the maximum height when pivot is </a:t>
            </a:r>
            <a:r>
              <a:rPr lang="en-AU" b="1" u="sng" dirty="0"/>
              <a:t>always</a:t>
            </a:r>
            <a:r>
              <a:rPr lang="en-AU" dirty="0"/>
              <a:t> in green is </a:t>
            </a:r>
            <a:r>
              <a:rPr lang="en-AU" dirty="0">
                <a:sym typeface="Wingdings" panose="05000000000000000000" pitchFamily="2" charset="2"/>
              </a:rPr>
              <a:t>log</a:t>
            </a:r>
            <a:r>
              <a:rPr lang="en-AU" baseline="-25000" dirty="0">
                <a:sym typeface="Wingdings" panose="05000000000000000000" pitchFamily="2" charset="2"/>
              </a:rPr>
              <a:t>4/3</a:t>
            </a:r>
            <a:r>
              <a:rPr lang="en-AU" dirty="0">
                <a:sym typeface="Wingdings" panose="05000000000000000000" pitchFamily="2" charset="2"/>
              </a:rPr>
              <a:t> N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2C08ED9-58C8-451D-8454-0F3F5F0340AE}"/>
              </a:ext>
            </a:extLst>
          </p:cNvPr>
          <p:cNvSpPr/>
          <p:nvPr/>
        </p:nvSpPr>
        <p:spPr>
          <a:xfrm rot="16200000">
            <a:off x="2143897" y="1401169"/>
            <a:ext cx="230576" cy="1676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11FAC5A-D619-4114-B992-EC2BA1F98160}"/>
              </a:ext>
            </a:extLst>
          </p:cNvPr>
          <p:cNvSpPr/>
          <p:nvPr/>
        </p:nvSpPr>
        <p:spPr>
          <a:xfrm rot="16200000">
            <a:off x="4633542" y="-286229"/>
            <a:ext cx="219815" cy="33147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3E38DC1-26A7-4F8E-AAF4-E7369D9A0731}"/>
              </a:ext>
            </a:extLst>
          </p:cNvPr>
          <p:cNvSpPr/>
          <p:nvPr/>
        </p:nvSpPr>
        <p:spPr>
          <a:xfrm rot="16200000">
            <a:off x="7161811" y="527541"/>
            <a:ext cx="230576" cy="1676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47F6A5-5867-4AC5-869F-7417F22834E8}"/>
              </a:ext>
            </a:extLst>
          </p:cNvPr>
          <p:cNvSpPr txBox="1"/>
          <p:nvPr/>
        </p:nvSpPr>
        <p:spPr>
          <a:xfrm>
            <a:off x="1937930" y="95534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N/4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A67023-D64D-4017-B2E3-013286F7A15D}"/>
              </a:ext>
            </a:extLst>
          </p:cNvPr>
          <p:cNvSpPr txBox="1"/>
          <p:nvPr/>
        </p:nvSpPr>
        <p:spPr>
          <a:xfrm>
            <a:off x="7002333" y="93688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N/4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862807-E029-482D-AAE9-7134F233ABDF}"/>
              </a:ext>
            </a:extLst>
          </p:cNvPr>
          <p:cNvSpPr txBox="1"/>
          <p:nvPr/>
        </p:nvSpPr>
        <p:spPr>
          <a:xfrm>
            <a:off x="4482875" y="93706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N/2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B42074-3214-4966-921A-B89994F2ABF9}"/>
              </a:ext>
            </a:extLst>
          </p:cNvPr>
          <p:cNvSpPr/>
          <p:nvPr/>
        </p:nvSpPr>
        <p:spPr>
          <a:xfrm>
            <a:off x="1371600" y="1573014"/>
            <a:ext cx="6781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BDB8E-82C9-4725-BD33-CD9969B911FD}"/>
              </a:ext>
            </a:extLst>
          </p:cNvPr>
          <p:cNvSpPr/>
          <p:nvPr/>
        </p:nvSpPr>
        <p:spPr>
          <a:xfrm>
            <a:off x="3048000" y="1575512"/>
            <a:ext cx="3352800" cy="304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FCDE91-3D39-4ABF-A7C3-C8096B195A34}"/>
              </a:ext>
            </a:extLst>
          </p:cNvPr>
          <p:cNvSpPr/>
          <p:nvPr/>
        </p:nvSpPr>
        <p:spPr>
          <a:xfrm>
            <a:off x="3049872" y="1582368"/>
            <a:ext cx="151151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AF17A8-7D7F-46EF-994E-653DB4FFF94A}"/>
              </a:ext>
            </a:extLst>
          </p:cNvPr>
          <p:cNvCxnSpPr>
            <a:cxnSpLocks/>
          </p:cNvCxnSpPr>
          <p:nvPr/>
        </p:nvCxnSpPr>
        <p:spPr>
          <a:xfrm flipH="1">
            <a:off x="2639861" y="1910844"/>
            <a:ext cx="1972987" cy="407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0C41B6-F4A8-4B46-80BB-C3143FEFFAB6}"/>
              </a:ext>
            </a:extLst>
          </p:cNvPr>
          <p:cNvCxnSpPr>
            <a:cxnSpLocks/>
          </p:cNvCxnSpPr>
          <p:nvPr/>
        </p:nvCxnSpPr>
        <p:spPr>
          <a:xfrm>
            <a:off x="2187807" y="2800939"/>
            <a:ext cx="576261" cy="513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BF993BA-3324-40C0-9A15-B1A9A2C1EB48}"/>
              </a:ext>
            </a:extLst>
          </p:cNvPr>
          <p:cNvGrpSpPr/>
          <p:nvPr/>
        </p:nvGrpSpPr>
        <p:grpSpPr>
          <a:xfrm>
            <a:off x="1451625" y="2396718"/>
            <a:ext cx="1676400" cy="336227"/>
            <a:chOff x="1371600" y="1573014"/>
            <a:chExt cx="6781800" cy="3141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895037-2310-4BB2-9FF2-8D7226415C18}"/>
                </a:ext>
              </a:extLst>
            </p:cNvPr>
            <p:cNvSpPr/>
            <p:nvPr/>
          </p:nvSpPr>
          <p:spPr>
            <a:xfrm>
              <a:off x="1371600" y="1573014"/>
              <a:ext cx="6781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B997129-984A-47A1-A0A0-00C5C46ACB11}"/>
                </a:ext>
              </a:extLst>
            </p:cNvPr>
            <p:cNvSpPr/>
            <p:nvPr/>
          </p:nvSpPr>
          <p:spPr>
            <a:xfrm>
              <a:off x="3048000" y="1575512"/>
              <a:ext cx="33528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38E048-36F1-4CCE-8AC4-6F2898EE339C}"/>
                </a:ext>
              </a:extLst>
            </p:cNvPr>
            <p:cNvSpPr/>
            <p:nvPr/>
          </p:nvSpPr>
          <p:spPr>
            <a:xfrm>
              <a:off x="3049872" y="1582368"/>
              <a:ext cx="151151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7C2085-4DF3-44AC-8408-745588733847}"/>
              </a:ext>
            </a:extLst>
          </p:cNvPr>
          <p:cNvGrpSpPr/>
          <p:nvPr/>
        </p:nvGrpSpPr>
        <p:grpSpPr>
          <a:xfrm>
            <a:off x="3872885" y="2402648"/>
            <a:ext cx="5055830" cy="318427"/>
            <a:chOff x="1371600" y="1573014"/>
            <a:chExt cx="6781800" cy="3141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AD3861C-8CA9-44C0-8BC8-56FCD313EB13}"/>
                </a:ext>
              </a:extLst>
            </p:cNvPr>
            <p:cNvSpPr/>
            <p:nvPr/>
          </p:nvSpPr>
          <p:spPr>
            <a:xfrm>
              <a:off x="1371600" y="1573014"/>
              <a:ext cx="6781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8174F88-D399-4A8C-B1B0-308446162D3E}"/>
                </a:ext>
              </a:extLst>
            </p:cNvPr>
            <p:cNvSpPr/>
            <p:nvPr/>
          </p:nvSpPr>
          <p:spPr>
            <a:xfrm>
              <a:off x="3048000" y="1575512"/>
              <a:ext cx="33528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1BB6C5B-3321-41BD-A0A1-A26B4F5A51C8}"/>
                </a:ext>
              </a:extLst>
            </p:cNvPr>
            <p:cNvSpPr/>
            <p:nvPr/>
          </p:nvSpPr>
          <p:spPr>
            <a:xfrm>
              <a:off x="3049872" y="1582368"/>
              <a:ext cx="151151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93B7F8-C849-4658-BC18-8A66EC33175D}"/>
              </a:ext>
            </a:extLst>
          </p:cNvPr>
          <p:cNvCxnSpPr>
            <a:cxnSpLocks/>
          </p:cNvCxnSpPr>
          <p:nvPr/>
        </p:nvCxnSpPr>
        <p:spPr>
          <a:xfrm flipH="1">
            <a:off x="838200" y="2781089"/>
            <a:ext cx="1209426" cy="542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331988-6DE8-44D9-8ED7-55075BFF35B9}"/>
              </a:ext>
            </a:extLst>
          </p:cNvPr>
          <p:cNvCxnSpPr>
            <a:cxnSpLocks/>
          </p:cNvCxnSpPr>
          <p:nvPr/>
        </p:nvCxnSpPr>
        <p:spPr>
          <a:xfrm>
            <a:off x="4876800" y="1905000"/>
            <a:ext cx="1447800" cy="403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EC10EFD-86DC-4D22-B839-EECB236A26CA}"/>
              </a:ext>
            </a:extLst>
          </p:cNvPr>
          <p:cNvCxnSpPr>
            <a:cxnSpLocks/>
          </p:cNvCxnSpPr>
          <p:nvPr/>
        </p:nvCxnSpPr>
        <p:spPr>
          <a:xfrm>
            <a:off x="6324600" y="2819400"/>
            <a:ext cx="979780" cy="488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04777E-9F64-4CC3-B881-53A75F043B96}"/>
              </a:ext>
            </a:extLst>
          </p:cNvPr>
          <p:cNvCxnSpPr>
            <a:cxnSpLocks/>
          </p:cNvCxnSpPr>
          <p:nvPr/>
        </p:nvCxnSpPr>
        <p:spPr>
          <a:xfrm flipH="1">
            <a:off x="4538871" y="2815710"/>
            <a:ext cx="1598538" cy="443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0D1C857-6D2F-4A83-BFF1-1A68A150A13F}"/>
              </a:ext>
            </a:extLst>
          </p:cNvPr>
          <p:cNvGrpSpPr/>
          <p:nvPr/>
        </p:nvGrpSpPr>
        <p:grpSpPr>
          <a:xfrm>
            <a:off x="507748" y="3420874"/>
            <a:ext cx="470596" cy="348714"/>
            <a:chOff x="1371600" y="1573014"/>
            <a:chExt cx="6781800" cy="3141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FDD832A-EEF7-4531-85AE-667296D87DB6}"/>
                </a:ext>
              </a:extLst>
            </p:cNvPr>
            <p:cNvSpPr/>
            <p:nvPr/>
          </p:nvSpPr>
          <p:spPr>
            <a:xfrm>
              <a:off x="1371600" y="1573014"/>
              <a:ext cx="6781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A3037DE-7115-4001-9689-B009E82902CC}"/>
                </a:ext>
              </a:extLst>
            </p:cNvPr>
            <p:cNvSpPr/>
            <p:nvPr/>
          </p:nvSpPr>
          <p:spPr>
            <a:xfrm>
              <a:off x="3048000" y="1575512"/>
              <a:ext cx="33528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B68501D-4791-4A33-839A-0F4FC37E4DFA}"/>
                </a:ext>
              </a:extLst>
            </p:cNvPr>
            <p:cNvSpPr/>
            <p:nvPr/>
          </p:nvSpPr>
          <p:spPr>
            <a:xfrm>
              <a:off x="3049872" y="1582368"/>
              <a:ext cx="151151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8EC7E88-C898-40BE-B3E7-4C2A416D52DC}"/>
              </a:ext>
            </a:extLst>
          </p:cNvPr>
          <p:cNvGrpSpPr/>
          <p:nvPr/>
        </p:nvGrpSpPr>
        <p:grpSpPr>
          <a:xfrm>
            <a:off x="2146112" y="3441122"/>
            <a:ext cx="1334384" cy="318600"/>
            <a:chOff x="1371600" y="1573014"/>
            <a:chExt cx="6781800" cy="31415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0778062-D7C4-4EB4-AAC4-08FBEFFD5F7A}"/>
                </a:ext>
              </a:extLst>
            </p:cNvPr>
            <p:cNvSpPr/>
            <p:nvPr/>
          </p:nvSpPr>
          <p:spPr>
            <a:xfrm>
              <a:off x="1371600" y="1573014"/>
              <a:ext cx="6781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B1A076F-6517-4141-AE96-13B932BDA0BB}"/>
                </a:ext>
              </a:extLst>
            </p:cNvPr>
            <p:cNvSpPr/>
            <p:nvPr/>
          </p:nvSpPr>
          <p:spPr>
            <a:xfrm>
              <a:off x="3048000" y="1575512"/>
              <a:ext cx="33528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B6606DB-4AC2-4BF5-BB12-51C206DAC341}"/>
                </a:ext>
              </a:extLst>
            </p:cNvPr>
            <p:cNvSpPr/>
            <p:nvPr/>
          </p:nvSpPr>
          <p:spPr>
            <a:xfrm>
              <a:off x="3049872" y="1582368"/>
              <a:ext cx="151151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58" name="Right Brace 57">
            <a:extLst>
              <a:ext uri="{FF2B5EF4-FFF2-40B4-BE49-F238E27FC236}">
                <a16:creationId xmlns:a16="http://schemas.microsoft.com/office/drawing/2014/main" id="{1FBB41D0-5FAA-4E1A-B423-753A88C37564}"/>
              </a:ext>
            </a:extLst>
          </p:cNvPr>
          <p:cNvSpPr/>
          <p:nvPr/>
        </p:nvSpPr>
        <p:spPr>
          <a:xfrm rot="16200000">
            <a:off x="2094512" y="496288"/>
            <a:ext cx="230576" cy="1676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C8D1999-920F-42A9-A3B4-A32929AA4198}"/>
              </a:ext>
            </a:extLst>
          </p:cNvPr>
          <p:cNvSpPr txBox="1"/>
          <p:nvPr/>
        </p:nvSpPr>
        <p:spPr>
          <a:xfrm>
            <a:off x="2008537" y="187632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N/4</a:t>
            </a:r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477F4BB8-E79A-4D9A-AA10-C713A02F6587}"/>
              </a:ext>
            </a:extLst>
          </p:cNvPr>
          <p:cNvSpPr/>
          <p:nvPr/>
        </p:nvSpPr>
        <p:spPr>
          <a:xfrm rot="16200000">
            <a:off x="6236299" y="-306010"/>
            <a:ext cx="329008" cy="505582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9F1FED3-73F9-4DC0-B436-7EEF5F8A052B}"/>
              </a:ext>
            </a:extLst>
          </p:cNvPr>
          <p:cNvSpPr txBox="1"/>
          <p:nvPr/>
        </p:nvSpPr>
        <p:spPr>
          <a:xfrm>
            <a:off x="6019800" y="1828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3N/4</a:t>
            </a: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EAFF7D20-D552-4730-A72B-C0720C0D9406}"/>
              </a:ext>
            </a:extLst>
          </p:cNvPr>
          <p:cNvSpPr/>
          <p:nvPr/>
        </p:nvSpPr>
        <p:spPr>
          <a:xfrm rot="16200000">
            <a:off x="617298" y="3001673"/>
            <a:ext cx="237166" cy="48492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E37CD8-E484-4ECF-8076-656FE1AA4BAE}"/>
              </a:ext>
            </a:extLst>
          </p:cNvPr>
          <p:cNvSpPr txBox="1"/>
          <p:nvPr/>
        </p:nvSpPr>
        <p:spPr>
          <a:xfrm>
            <a:off x="463824" y="2738210"/>
            <a:ext cx="74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N/16</a:t>
            </a:r>
          </a:p>
        </p:txBody>
      </p:sp>
      <p:sp>
        <p:nvSpPr>
          <p:cNvPr id="65" name="Right Brace 64">
            <a:extLst>
              <a:ext uri="{FF2B5EF4-FFF2-40B4-BE49-F238E27FC236}">
                <a16:creationId xmlns:a16="http://schemas.microsoft.com/office/drawing/2014/main" id="{7E35B703-18AB-4E3F-A48F-CC66B228AF63}"/>
              </a:ext>
            </a:extLst>
          </p:cNvPr>
          <p:cNvSpPr/>
          <p:nvPr/>
        </p:nvSpPr>
        <p:spPr>
          <a:xfrm rot="16200000">
            <a:off x="2662141" y="2631470"/>
            <a:ext cx="248224" cy="132450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53A01E-9697-4EA0-B05E-83D7E850CBAE}"/>
              </a:ext>
            </a:extLst>
          </p:cNvPr>
          <p:cNvSpPr txBox="1"/>
          <p:nvPr/>
        </p:nvSpPr>
        <p:spPr>
          <a:xfrm>
            <a:off x="2438927" y="2827076"/>
            <a:ext cx="87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3N/16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2CAD172-AF6B-49DA-B486-743EF08AA0AA}"/>
              </a:ext>
            </a:extLst>
          </p:cNvPr>
          <p:cNvCxnSpPr>
            <a:cxnSpLocks/>
          </p:cNvCxnSpPr>
          <p:nvPr/>
        </p:nvCxnSpPr>
        <p:spPr>
          <a:xfrm>
            <a:off x="765048" y="3848093"/>
            <a:ext cx="457200" cy="41910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2D74ACB-3BEC-40CD-B3A9-D90CFE63C395}"/>
              </a:ext>
            </a:extLst>
          </p:cNvPr>
          <p:cNvCxnSpPr>
            <a:cxnSpLocks/>
          </p:cNvCxnSpPr>
          <p:nvPr/>
        </p:nvCxnSpPr>
        <p:spPr>
          <a:xfrm flipH="1">
            <a:off x="228600" y="3848093"/>
            <a:ext cx="465638" cy="3971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0BBDD22-3622-4A29-8CC1-1EA975462128}"/>
              </a:ext>
            </a:extLst>
          </p:cNvPr>
          <p:cNvCxnSpPr>
            <a:cxnSpLocks/>
          </p:cNvCxnSpPr>
          <p:nvPr/>
        </p:nvCxnSpPr>
        <p:spPr>
          <a:xfrm>
            <a:off x="2764068" y="3848093"/>
            <a:ext cx="457200" cy="41910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D82D6E4-8123-42EE-BBF7-290F81216492}"/>
              </a:ext>
            </a:extLst>
          </p:cNvPr>
          <p:cNvCxnSpPr>
            <a:cxnSpLocks/>
          </p:cNvCxnSpPr>
          <p:nvPr/>
        </p:nvCxnSpPr>
        <p:spPr>
          <a:xfrm flipH="1">
            <a:off x="2227620" y="3848093"/>
            <a:ext cx="465638" cy="3971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0A47204-BA29-4B5D-B34F-D4CDD61B4ECF}"/>
              </a:ext>
            </a:extLst>
          </p:cNvPr>
          <p:cNvGrpSpPr/>
          <p:nvPr/>
        </p:nvGrpSpPr>
        <p:grpSpPr>
          <a:xfrm>
            <a:off x="3679713" y="3407942"/>
            <a:ext cx="1346900" cy="315900"/>
            <a:chOff x="1371600" y="1573014"/>
            <a:chExt cx="6781800" cy="314154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9A8C0B1-F8EF-4C7F-9763-28F1F13D4C7D}"/>
                </a:ext>
              </a:extLst>
            </p:cNvPr>
            <p:cNvSpPr/>
            <p:nvPr/>
          </p:nvSpPr>
          <p:spPr>
            <a:xfrm>
              <a:off x="1371600" y="1573014"/>
              <a:ext cx="6781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13351C2-D636-4D79-ACA3-27C7BB7F72C1}"/>
                </a:ext>
              </a:extLst>
            </p:cNvPr>
            <p:cNvSpPr/>
            <p:nvPr/>
          </p:nvSpPr>
          <p:spPr>
            <a:xfrm>
              <a:off x="3048000" y="1575512"/>
              <a:ext cx="33528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D3E24DB-BA86-4391-9E10-A0630A1F644F}"/>
                </a:ext>
              </a:extLst>
            </p:cNvPr>
            <p:cNvSpPr/>
            <p:nvPr/>
          </p:nvSpPr>
          <p:spPr>
            <a:xfrm>
              <a:off x="3049872" y="1582368"/>
              <a:ext cx="151151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7" name="Right Brace 86">
            <a:extLst>
              <a:ext uri="{FF2B5EF4-FFF2-40B4-BE49-F238E27FC236}">
                <a16:creationId xmlns:a16="http://schemas.microsoft.com/office/drawing/2014/main" id="{1B6DE5B9-EF30-4597-AA3F-D6AD2512E6D3}"/>
              </a:ext>
            </a:extLst>
          </p:cNvPr>
          <p:cNvSpPr/>
          <p:nvPr/>
        </p:nvSpPr>
        <p:spPr>
          <a:xfrm rot="16200000">
            <a:off x="4195742" y="2598290"/>
            <a:ext cx="248224" cy="132450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39B8E6-C2FE-4D60-A3F1-5ED8A9794FE3}"/>
              </a:ext>
            </a:extLst>
          </p:cNvPr>
          <p:cNvSpPr txBox="1"/>
          <p:nvPr/>
        </p:nvSpPr>
        <p:spPr>
          <a:xfrm>
            <a:off x="3972528" y="2793896"/>
            <a:ext cx="87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3N/16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ED130B-928A-486F-9596-F4BCADB173A8}"/>
              </a:ext>
            </a:extLst>
          </p:cNvPr>
          <p:cNvGrpSpPr/>
          <p:nvPr/>
        </p:nvGrpSpPr>
        <p:grpSpPr>
          <a:xfrm>
            <a:off x="5180406" y="3403496"/>
            <a:ext cx="3811194" cy="290902"/>
            <a:chOff x="1371600" y="1573014"/>
            <a:chExt cx="6781800" cy="31415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8FE08C3-D37D-41F1-8A8D-65B48A038850}"/>
                </a:ext>
              </a:extLst>
            </p:cNvPr>
            <p:cNvSpPr/>
            <p:nvPr/>
          </p:nvSpPr>
          <p:spPr>
            <a:xfrm>
              <a:off x="1371600" y="1573014"/>
              <a:ext cx="6781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443A40E-EB8A-49C7-843C-74C56B728319}"/>
                </a:ext>
              </a:extLst>
            </p:cNvPr>
            <p:cNvSpPr/>
            <p:nvPr/>
          </p:nvSpPr>
          <p:spPr>
            <a:xfrm>
              <a:off x="3048000" y="1575512"/>
              <a:ext cx="33528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610BD13-462E-48A2-A5A3-47DD0C6DB750}"/>
                </a:ext>
              </a:extLst>
            </p:cNvPr>
            <p:cNvSpPr/>
            <p:nvPr/>
          </p:nvSpPr>
          <p:spPr>
            <a:xfrm>
              <a:off x="3049872" y="1582368"/>
              <a:ext cx="151151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3" name="Right Brace 92">
            <a:extLst>
              <a:ext uri="{FF2B5EF4-FFF2-40B4-BE49-F238E27FC236}">
                <a16:creationId xmlns:a16="http://schemas.microsoft.com/office/drawing/2014/main" id="{454F1F6C-10EF-490C-9CF2-CC0C8624BC73}"/>
              </a:ext>
            </a:extLst>
          </p:cNvPr>
          <p:cNvSpPr/>
          <p:nvPr/>
        </p:nvSpPr>
        <p:spPr>
          <a:xfrm rot="16200000">
            <a:off x="6971593" y="1325813"/>
            <a:ext cx="248224" cy="379179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ABB4D8-B4CA-443E-8BDE-1C79BC3671D0}"/>
              </a:ext>
            </a:extLst>
          </p:cNvPr>
          <p:cNvSpPr txBox="1"/>
          <p:nvPr/>
        </p:nvSpPr>
        <p:spPr>
          <a:xfrm>
            <a:off x="6691779" y="2754717"/>
            <a:ext cx="87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9N/16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FAFFB5A-3F82-4154-BFDB-8B4C1510998B}"/>
              </a:ext>
            </a:extLst>
          </p:cNvPr>
          <p:cNvCxnSpPr>
            <a:cxnSpLocks/>
          </p:cNvCxnSpPr>
          <p:nvPr/>
        </p:nvCxnSpPr>
        <p:spPr>
          <a:xfrm>
            <a:off x="4361519" y="3771893"/>
            <a:ext cx="457200" cy="41910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3098178-AED5-4807-BAB0-E770D5FF4229}"/>
              </a:ext>
            </a:extLst>
          </p:cNvPr>
          <p:cNvCxnSpPr>
            <a:cxnSpLocks/>
          </p:cNvCxnSpPr>
          <p:nvPr/>
        </p:nvCxnSpPr>
        <p:spPr>
          <a:xfrm flipH="1">
            <a:off x="3825071" y="3771893"/>
            <a:ext cx="465638" cy="3971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E40F358-5402-4587-AB6D-EE880F06E3C7}"/>
              </a:ext>
            </a:extLst>
          </p:cNvPr>
          <p:cNvCxnSpPr>
            <a:cxnSpLocks/>
          </p:cNvCxnSpPr>
          <p:nvPr/>
        </p:nvCxnSpPr>
        <p:spPr>
          <a:xfrm flipH="1">
            <a:off x="4962077" y="3744865"/>
            <a:ext cx="1533877" cy="436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D116FA7-6E45-4AEB-A961-208AFA19DAB0}"/>
              </a:ext>
            </a:extLst>
          </p:cNvPr>
          <p:cNvCxnSpPr>
            <a:cxnSpLocks/>
          </p:cNvCxnSpPr>
          <p:nvPr/>
        </p:nvCxnSpPr>
        <p:spPr>
          <a:xfrm>
            <a:off x="6549008" y="3759205"/>
            <a:ext cx="1063791" cy="367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5FB13ED-3619-41E4-8528-844F4E62DB89}"/>
              </a:ext>
            </a:extLst>
          </p:cNvPr>
          <p:cNvGrpSpPr/>
          <p:nvPr/>
        </p:nvGrpSpPr>
        <p:grpSpPr>
          <a:xfrm>
            <a:off x="4420323" y="4289050"/>
            <a:ext cx="922689" cy="269856"/>
            <a:chOff x="1371600" y="1573014"/>
            <a:chExt cx="6781800" cy="314154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D14050C-8929-409C-9E7B-05F955CA37D7}"/>
                </a:ext>
              </a:extLst>
            </p:cNvPr>
            <p:cNvSpPr/>
            <p:nvPr/>
          </p:nvSpPr>
          <p:spPr>
            <a:xfrm>
              <a:off x="1371600" y="1573014"/>
              <a:ext cx="6781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620C0C4-6EB3-4771-847F-EE038F1CF05A}"/>
                </a:ext>
              </a:extLst>
            </p:cNvPr>
            <p:cNvSpPr/>
            <p:nvPr/>
          </p:nvSpPr>
          <p:spPr>
            <a:xfrm>
              <a:off x="3048000" y="1575512"/>
              <a:ext cx="33528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9024C90-ABFE-4188-9033-4C974079C52E}"/>
                </a:ext>
              </a:extLst>
            </p:cNvPr>
            <p:cNvSpPr/>
            <p:nvPr/>
          </p:nvSpPr>
          <p:spPr>
            <a:xfrm>
              <a:off x="3049872" y="1582368"/>
              <a:ext cx="151151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81EDBE0-3424-401D-90F3-6F2DAD05AB8B}"/>
              </a:ext>
            </a:extLst>
          </p:cNvPr>
          <p:cNvGrpSpPr/>
          <p:nvPr/>
        </p:nvGrpSpPr>
        <p:grpSpPr>
          <a:xfrm>
            <a:off x="6188507" y="4296830"/>
            <a:ext cx="2872350" cy="285756"/>
            <a:chOff x="1371600" y="1573014"/>
            <a:chExt cx="6781800" cy="314154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3D02577-ECDD-4BF1-8628-358E8A61C4FD}"/>
                </a:ext>
              </a:extLst>
            </p:cNvPr>
            <p:cNvSpPr/>
            <p:nvPr/>
          </p:nvSpPr>
          <p:spPr>
            <a:xfrm>
              <a:off x="1371600" y="1573014"/>
              <a:ext cx="6781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449FE01-51A1-4B74-841A-294F48F6ED6B}"/>
                </a:ext>
              </a:extLst>
            </p:cNvPr>
            <p:cNvSpPr/>
            <p:nvPr/>
          </p:nvSpPr>
          <p:spPr>
            <a:xfrm>
              <a:off x="3048000" y="1575512"/>
              <a:ext cx="33528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2B034C-76D2-4B2D-89E6-EC3AF631AAB6}"/>
                </a:ext>
              </a:extLst>
            </p:cNvPr>
            <p:cNvSpPr/>
            <p:nvPr/>
          </p:nvSpPr>
          <p:spPr>
            <a:xfrm>
              <a:off x="3049872" y="1582368"/>
              <a:ext cx="151151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14" name="Right Brace 113">
            <a:extLst>
              <a:ext uri="{FF2B5EF4-FFF2-40B4-BE49-F238E27FC236}">
                <a16:creationId xmlns:a16="http://schemas.microsoft.com/office/drawing/2014/main" id="{93166042-6FF9-4F85-9B16-D24004378A97}"/>
              </a:ext>
            </a:extLst>
          </p:cNvPr>
          <p:cNvSpPr/>
          <p:nvPr/>
        </p:nvSpPr>
        <p:spPr>
          <a:xfrm rot="16200000">
            <a:off x="4741507" y="3624423"/>
            <a:ext cx="266152" cy="93685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2A987F7-DDD1-481D-B557-37475BA58371}"/>
              </a:ext>
            </a:extLst>
          </p:cNvPr>
          <p:cNvSpPr txBox="1"/>
          <p:nvPr/>
        </p:nvSpPr>
        <p:spPr>
          <a:xfrm>
            <a:off x="4495367" y="3669268"/>
            <a:ext cx="87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9N/64</a:t>
            </a:r>
          </a:p>
        </p:txBody>
      </p:sp>
      <p:sp>
        <p:nvSpPr>
          <p:cNvPr id="116" name="Right Brace 115">
            <a:extLst>
              <a:ext uri="{FF2B5EF4-FFF2-40B4-BE49-F238E27FC236}">
                <a16:creationId xmlns:a16="http://schemas.microsoft.com/office/drawing/2014/main" id="{87D0BF82-778B-4576-8459-1F3D158D6998}"/>
              </a:ext>
            </a:extLst>
          </p:cNvPr>
          <p:cNvSpPr/>
          <p:nvPr/>
        </p:nvSpPr>
        <p:spPr>
          <a:xfrm rot="16200000">
            <a:off x="7479723" y="2640367"/>
            <a:ext cx="266152" cy="289611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0B41B91-7184-4582-9381-26373F42FAD3}"/>
              </a:ext>
            </a:extLst>
          </p:cNvPr>
          <p:cNvSpPr txBox="1"/>
          <p:nvPr/>
        </p:nvSpPr>
        <p:spPr>
          <a:xfrm>
            <a:off x="7222044" y="3657600"/>
            <a:ext cx="109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27N/64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7F2E159-2D96-4C47-8E2B-932CD1E3DA6E}"/>
              </a:ext>
            </a:extLst>
          </p:cNvPr>
          <p:cNvCxnSpPr>
            <a:cxnSpLocks/>
          </p:cNvCxnSpPr>
          <p:nvPr/>
        </p:nvCxnSpPr>
        <p:spPr>
          <a:xfrm>
            <a:off x="4941983" y="4595693"/>
            <a:ext cx="457200" cy="41910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27AE009-EF92-4509-A9FE-90292BD4C556}"/>
              </a:ext>
            </a:extLst>
          </p:cNvPr>
          <p:cNvCxnSpPr>
            <a:cxnSpLocks/>
          </p:cNvCxnSpPr>
          <p:nvPr/>
        </p:nvCxnSpPr>
        <p:spPr>
          <a:xfrm flipH="1">
            <a:off x="4405535" y="4595693"/>
            <a:ext cx="465638" cy="3971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DD0FCC4-2E7A-4D5A-B190-CA859E32D388}"/>
              </a:ext>
            </a:extLst>
          </p:cNvPr>
          <p:cNvCxnSpPr>
            <a:cxnSpLocks/>
          </p:cNvCxnSpPr>
          <p:nvPr/>
        </p:nvCxnSpPr>
        <p:spPr>
          <a:xfrm>
            <a:off x="7676439" y="4667752"/>
            <a:ext cx="457200" cy="41910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0F2AA10-38B0-4D80-8D95-03969C5D3119}"/>
              </a:ext>
            </a:extLst>
          </p:cNvPr>
          <p:cNvCxnSpPr>
            <a:cxnSpLocks/>
          </p:cNvCxnSpPr>
          <p:nvPr/>
        </p:nvCxnSpPr>
        <p:spPr>
          <a:xfrm flipH="1">
            <a:off x="7139991" y="4667752"/>
            <a:ext cx="465638" cy="3971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03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59" grpId="0"/>
      <p:bldP spid="60" grpId="0" animBg="1"/>
      <p:bldP spid="61" grpId="0"/>
      <p:bldP spid="62" grpId="0" animBg="1"/>
      <p:bldP spid="63" grpId="0"/>
      <p:bldP spid="65" grpId="0" animBg="1"/>
      <p:bldP spid="66" grpId="0"/>
      <p:bldP spid="87" grpId="0" animBg="1"/>
      <p:bldP spid="88" grpId="0"/>
      <p:bldP spid="93" grpId="0" animBg="1"/>
      <p:bldP spid="94" grpId="0"/>
      <p:bldP spid="114" grpId="0" animBg="1"/>
      <p:bldP spid="115" grpId="0"/>
      <p:bldP spid="116" grpId="0" animBg="1"/>
      <p:bldP spid="1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7742-C109-4D75-832F-CF418CAA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Average case Time complexity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F1E14D-E3E8-49EE-826F-F6E63D11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Advanced Sorting Algorithms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07572-BCB5-4E4B-B7E7-B92EA403B04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143000"/>
            <a:ext cx="8503920" cy="4572000"/>
          </a:xfrm>
        </p:spPr>
        <p:txBody>
          <a:bodyPr>
            <a:normAutofit fontScale="92500"/>
          </a:bodyPr>
          <a:lstStyle/>
          <a:p>
            <a:r>
              <a:rPr lang="en-AU" dirty="0"/>
              <a:t>So, the height h when pivot is always in green is </a:t>
            </a:r>
            <a:r>
              <a:rPr lang="en-AU" dirty="0">
                <a:sym typeface="Wingdings" panose="05000000000000000000" pitchFamily="2" charset="2"/>
              </a:rPr>
              <a:t>log</a:t>
            </a:r>
            <a:r>
              <a:rPr lang="en-AU" baseline="-25000" dirty="0">
                <a:sym typeface="Wingdings" panose="05000000000000000000" pitchFamily="2" charset="2"/>
              </a:rPr>
              <a:t>4/3</a:t>
            </a:r>
            <a:r>
              <a:rPr lang="en-AU" dirty="0">
                <a:sym typeface="Wingdings" panose="05000000000000000000" pitchFamily="2" charset="2"/>
              </a:rPr>
              <a:t> N</a:t>
            </a:r>
          </a:p>
          <a:p>
            <a:r>
              <a:rPr lang="en-AU" dirty="0">
                <a:sym typeface="Wingdings" panose="05000000000000000000" pitchFamily="2" charset="2"/>
              </a:rPr>
              <a:t>The height when pivot is in green only half the times (average case) is 2. log</a:t>
            </a:r>
            <a:r>
              <a:rPr lang="en-AU" baseline="-25000" dirty="0">
                <a:sym typeface="Wingdings" panose="05000000000000000000" pitchFamily="2" charset="2"/>
              </a:rPr>
              <a:t>4/3</a:t>
            </a:r>
            <a:r>
              <a:rPr lang="en-AU" dirty="0">
                <a:sym typeface="Wingdings" panose="05000000000000000000" pitchFamily="2" charset="2"/>
              </a:rPr>
              <a:t> N</a:t>
            </a:r>
          </a:p>
          <a:p>
            <a:r>
              <a:rPr lang="en-AU" dirty="0"/>
              <a:t>Therefore, height in average case is O(log N)</a:t>
            </a:r>
          </a:p>
          <a:p>
            <a:r>
              <a:rPr lang="en-AU" dirty="0"/>
              <a:t>Like before, the cost at each level is O(N)</a:t>
            </a:r>
          </a:p>
          <a:p>
            <a:r>
              <a:rPr lang="en-AU" dirty="0"/>
              <a:t>The average case complexity is thus O(N log N)</a:t>
            </a:r>
          </a:p>
          <a:p>
            <a:pPr marL="0" indent="0">
              <a:buNone/>
            </a:pPr>
            <a:endParaRPr lang="en-AU" dirty="0">
              <a:sym typeface="Wingdings" panose="05000000000000000000" pitchFamily="2" charset="2"/>
            </a:endParaRPr>
          </a:p>
          <a:p>
            <a:endParaRPr lang="en-AU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dirty="0">
                <a:sym typeface="Wingdings" panose="05000000000000000000" pitchFamily="2" charset="2"/>
              </a:rPr>
              <a:t>Is O(</a:t>
            </a:r>
            <a:r>
              <a:rPr lang="en-AU" sz="2800" dirty="0" err="1">
                <a:uFill>
                  <a:solidFill/>
                </a:uFill>
              </a:rPr>
              <a:t>log</a:t>
            </a:r>
            <a:r>
              <a:rPr lang="en-AU" sz="2800" baseline="-25000" dirty="0" err="1">
                <a:uFill>
                  <a:solidFill/>
                </a:uFill>
              </a:rPr>
              <a:t>a</a:t>
            </a:r>
            <a:r>
              <a:rPr lang="en-AU" sz="2800" baseline="-25000" dirty="0">
                <a:uFill>
                  <a:solidFill/>
                </a:uFill>
              </a:rPr>
              <a:t> </a:t>
            </a:r>
            <a:r>
              <a:rPr lang="en-AU" sz="2800" dirty="0">
                <a:uFill>
                  <a:solidFill/>
                </a:uFill>
              </a:rPr>
              <a:t>N) = O(</a:t>
            </a:r>
            <a:r>
              <a:rPr lang="en-AU" sz="2800" dirty="0" err="1">
                <a:uFill>
                  <a:solidFill/>
                </a:uFill>
              </a:rPr>
              <a:t>log</a:t>
            </a:r>
            <a:r>
              <a:rPr lang="en-AU" sz="2800" baseline="-25000" dirty="0" err="1">
                <a:uFill>
                  <a:solidFill/>
                </a:uFill>
              </a:rPr>
              <a:t>b</a:t>
            </a:r>
            <a:r>
              <a:rPr lang="en-AU" sz="2800" dirty="0">
                <a:uFill>
                  <a:solidFill/>
                </a:uFill>
              </a:rPr>
              <a:t> N) where a and b are constants?</a:t>
            </a:r>
            <a:endParaRPr lang="en-AU" dirty="0">
              <a:sym typeface="Wingdings" panose="05000000000000000000" pitchFamily="2" charset="2"/>
            </a:endParaRPr>
          </a:p>
          <a:p>
            <a:endParaRPr lang="en-AU" dirty="0">
              <a:sym typeface="Wingdings" panose="05000000000000000000" pitchFamily="2" charset="2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6FA5CBA-0284-42AB-A8A6-A0ADB25CC3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116313"/>
              </p:ext>
            </p:extLst>
          </p:nvPr>
        </p:nvGraphicFramePr>
        <p:xfrm>
          <a:off x="3124200" y="5209012"/>
          <a:ext cx="2660650" cy="112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3" name="Equation" r:id="rId3" imgW="1015920" imgH="431640" progId="Equation.3">
                  <p:embed/>
                </p:oleObj>
              </mc:Choice>
              <mc:Fallback>
                <p:oleObj name="Equation" r:id="rId3" imgW="10159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4200" y="5209012"/>
                        <a:ext cx="2660650" cy="1128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787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FDB5-1BDD-4D9F-A2BE-5ED54787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152400"/>
            <a:ext cx="8912352" cy="758952"/>
          </a:xfrm>
        </p:spPr>
        <p:txBody>
          <a:bodyPr>
            <a:noAutofit/>
          </a:bodyPr>
          <a:lstStyle/>
          <a:p>
            <a:r>
              <a:rPr lang="en-AU" sz="2800" dirty="0"/>
              <a:t>Best-case time complexity using recurrence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B23BC-3AE0-43E0-A0C4-4A907A63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Advanced Sorting Algorithms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7FF4-1EF4-4599-9A72-87B512164C9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03920" cy="4572000"/>
          </a:xfrm>
        </p:spPr>
        <p:txBody>
          <a:bodyPr/>
          <a:lstStyle/>
          <a:p>
            <a:pPr marL="0" indent="0">
              <a:buNone/>
            </a:pPr>
            <a:r>
              <a:rPr lang="en-AU" sz="2800" dirty="0">
                <a:solidFill>
                  <a:srgbClr val="00B0F0"/>
                </a:solidFill>
                <a:latin typeface="CMSS10"/>
              </a:rPr>
              <a:t>Recurrence relation: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	T(1) = b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	T(N) = c*N + T(N/2) + T(N/2) = 2*T(N/2) + c*N     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B0F0"/>
                </a:solidFill>
                <a:latin typeface="CMSS10"/>
              </a:rPr>
              <a:t>Solution (exercise in last week):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	T(N) = O(N log N)</a:t>
            </a:r>
          </a:p>
          <a:p>
            <a:pPr marL="0" indent="0">
              <a:buNone/>
            </a:pPr>
            <a:endParaRPr lang="en-AU" sz="2800" dirty="0">
              <a:solidFill>
                <a:srgbClr val="00B0F0"/>
              </a:solidFill>
              <a:latin typeface="CMSS1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227BE6-F865-4CB9-91FA-7056D7805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3182"/>
              </p:ext>
            </p:extLst>
          </p:nvPr>
        </p:nvGraphicFramePr>
        <p:xfrm>
          <a:off x="685800" y="4572000"/>
          <a:ext cx="686344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4122309410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329187914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1750495718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3822828432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7336424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862FF26-7EFB-4714-855C-56F32AF8146C}"/>
              </a:ext>
            </a:extLst>
          </p:cNvPr>
          <p:cNvSpPr/>
          <p:nvPr/>
        </p:nvSpPr>
        <p:spPr>
          <a:xfrm>
            <a:off x="3822526" y="4572000"/>
            <a:ext cx="533400" cy="3657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9BE87F-EDC2-4BE7-B3FC-6134D7286FAE}"/>
              </a:ext>
            </a:extLst>
          </p:cNvPr>
          <p:cNvSpPr txBox="1">
            <a:spLocks/>
          </p:cNvSpPr>
          <p:nvPr/>
        </p:nvSpPr>
        <p:spPr>
          <a:xfrm>
            <a:off x="6096000" y="1100446"/>
            <a:ext cx="2564196" cy="11765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200" dirty="0">
                <a:highlight>
                  <a:srgbClr val="FFFFFF"/>
                </a:highlight>
              </a:rPr>
              <a:t>Quicksort Algorithm</a:t>
            </a:r>
          </a:p>
          <a:p>
            <a:r>
              <a:rPr lang="en-AU" sz="1100" dirty="0">
                <a:highlight>
                  <a:srgbClr val="FFFFFF"/>
                </a:highlight>
              </a:rPr>
              <a:t>Choose a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Partitioning using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Quicksort(LEFT)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Quicksort(RIGHT)</a:t>
            </a:r>
            <a:endParaRPr lang="en-AU" sz="11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29341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5105400"/>
            <a:ext cx="8686800" cy="1143000"/>
          </a:xfrm>
        </p:spPr>
        <p:txBody>
          <a:bodyPr/>
          <a:lstStyle/>
          <a:p>
            <a:pPr algn="l"/>
            <a:endParaRPr lang="en-AU" spc="0" dirty="0"/>
          </a:p>
          <a:p>
            <a:pPr algn="l"/>
            <a:r>
              <a:rPr lang="en-AU" spc="0" dirty="0" err="1"/>
              <a:t>acknowledgmentS</a:t>
            </a:r>
            <a:endParaRPr lang="en-AU" spc="0" dirty="0"/>
          </a:p>
          <a:p>
            <a:pPr algn="just"/>
            <a:r>
              <a:rPr lang="en-AU" cap="none" spc="0" dirty="0">
                <a:solidFill>
                  <a:schemeClr val="tx1"/>
                </a:solidFill>
              </a:rPr>
              <a:t>The slides are based on the material developed by </a:t>
            </a:r>
            <a:r>
              <a:rPr lang="en-AU" cap="none" spc="0" dirty="0" err="1">
                <a:solidFill>
                  <a:srgbClr val="0070C0"/>
                </a:solidFill>
              </a:rPr>
              <a:t>Arun</a:t>
            </a:r>
            <a:r>
              <a:rPr lang="en-AU" cap="none" spc="0" dirty="0">
                <a:solidFill>
                  <a:srgbClr val="0070C0"/>
                </a:solidFill>
              </a:rPr>
              <a:t> </a:t>
            </a:r>
            <a:r>
              <a:rPr lang="en-AU" cap="none" spc="0" dirty="0" err="1">
                <a:solidFill>
                  <a:srgbClr val="0070C0"/>
                </a:solidFill>
              </a:rPr>
              <a:t>Konagurthu</a:t>
            </a:r>
            <a:r>
              <a:rPr lang="en-AU" cap="none" spc="0" dirty="0">
                <a:solidFill>
                  <a:srgbClr val="0070C0"/>
                </a:solidFill>
              </a:rPr>
              <a:t> </a:t>
            </a:r>
            <a:r>
              <a:rPr lang="en-AU" cap="none" spc="0" dirty="0">
                <a:solidFill>
                  <a:schemeClr val="tx1"/>
                </a:solidFill>
              </a:rPr>
              <a:t>and </a:t>
            </a:r>
            <a:r>
              <a:rPr lang="en-AU" cap="none" spc="0" dirty="0">
                <a:solidFill>
                  <a:srgbClr val="0070C0"/>
                </a:solidFill>
              </a:rPr>
              <a:t>Lloyd Allison.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FIT2004: Algorithms and Data Structures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04800" y="2743200"/>
            <a:ext cx="8153400" cy="1752600"/>
          </a:xfrm>
          <a:prstGeom prst="rect">
            <a:avLst/>
          </a:prstGeom>
        </p:spPr>
        <p:txBody>
          <a:bodyPr vert="horz" anchor="b">
            <a:normAutofit fontScale="85000" lnSpcReduction="1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rgbClr val="C00000"/>
                </a:solidFill>
              </a:rPr>
              <a:t>Week </a:t>
            </a:r>
            <a:r>
              <a:rPr lang="en-AU">
                <a:solidFill>
                  <a:srgbClr val="C00000"/>
                </a:solidFill>
              </a:rPr>
              <a:t>3:</a:t>
            </a:r>
          </a:p>
          <a:p>
            <a:r>
              <a:rPr lang="en-AU">
                <a:solidFill>
                  <a:srgbClr val="C00000"/>
                </a:solidFill>
              </a:rPr>
              <a:t> </a:t>
            </a:r>
            <a:r>
              <a:rPr lang="en-AU" dirty="0">
                <a:solidFill>
                  <a:srgbClr val="C00000"/>
                </a:solidFill>
              </a:rPr>
              <a:t>Advanced Sorting Algorithms</a:t>
            </a:r>
          </a:p>
          <a:p>
            <a:r>
              <a:rPr lang="en-AU" sz="2200" dirty="0">
                <a:solidFill>
                  <a:schemeClr val="tx1"/>
                </a:solidFill>
              </a:rPr>
              <a:t>Lecturer: Muhammad </a:t>
            </a:r>
            <a:r>
              <a:rPr lang="en-AU" sz="2200" b="1" u="sng" dirty="0" err="1">
                <a:solidFill>
                  <a:schemeClr val="tx1"/>
                </a:solidFill>
              </a:rPr>
              <a:t>Aamir</a:t>
            </a:r>
            <a:r>
              <a:rPr lang="en-AU" sz="2200" dirty="0">
                <a:solidFill>
                  <a:schemeClr val="tx1"/>
                </a:solidFill>
              </a:rPr>
              <a:t> Cheema</a:t>
            </a:r>
            <a:endParaRPr lang="en-AU" sz="2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82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FDB5-1BDD-4D9F-A2BE-5ED54787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4" y="152400"/>
            <a:ext cx="9058275" cy="758952"/>
          </a:xfrm>
        </p:spPr>
        <p:txBody>
          <a:bodyPr>
            <a:noAutofit/>
          </a:bodyPr>
          <a:lstStyle/>
          <a:p>
            <a:r>
              <a:rPr lang="en-AU" sz="2800" dirty="0"/>
              <a:t>Worst-case complexity using recurrence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B23BC-3AE0-43E0-A0C4-4A907A63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Advanced Sorting Algorithms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7FF4-1EF4-4599-9A72-87B512164C9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03920" cy="4572000"/>
          </a:xfrm>
        </p:spPr>
        <p:txBody>
          <a:bodyPr/>
          <a:lstStyle/>
          <a:p>
            <a:pPr marL="0" indent="0">
              <a:buNone/>
            </a:pPr>
            <a:r>
              <a:rPr lang="en-AU" sz="2800" dirty="0">
                <a:solidFill>
                  <a:srgbClr val="00B0F0"/>
                </a:solidFill>
                <a:latin typeface="CMSS10"/>
              </a:rPr>
              <a:t>Recurrence relation: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	T(1) = b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	T(N) = T(N-1) + c*N     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B0F0"/>
                </a:solidFill>
                <a:latin typeface="CMSS10"/>
              </a:rPr>
              <a:t>Solution: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	T(N) = O(N</a:t>
            </a:r>
            <a:r>
              <a:rPr lang="en-AU" sz="2800" baseline="30000" dirty="0">
                <a:solidFill>
                  <a:srgbClr val="000000"/>
                </a:solidFill>
                <a:latin typeface="CMSS10"/>
              </a:rPr>
              <a:t>2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)</a:t>
            </a:r>
          </a:p>
          <a:p>
            <a:pPr marL="0" indent="0">
              <a:buNone/>
            </a:pPr>
            <a:endParaRPr lang="en-AU" sz="2800" dirty="0">
              <a:solidFill>
                <a:srgbClr val="00B0F0"/>
              </a:solidFill>
              <a:latin typeface="CMSS1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0ABF64-6F8E-4C1F-A750-14E204DA6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081320"/>
              </p:ext>
            </p:extLst>
          </p:nvPr>
        </p:nvGraphicFramePr>
        <p:xfrm>
          <a:off x="685800" y="4572000"/>
          <a:ext cx="686344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4122309410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329187914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1750495718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3822828432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7336424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A4041A4-EE54-4022-BFA0-555FECDDFD96}"/>
              </a:ext>
            </a:extLst>
          </p:cNvPr>
          <p:cNvSpPr/>
          <p:nvPr/>
        </p:nvSpPr>
        <p:spPr>
          <a:xfrm>
            <a:off x="691019" y="4572000"/>
            <a:ext cx="533400" cy="3657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84B47A6-6CE0-402B-B0E3-470BEF53E741}"/>
              </a:ext>
            </a:extLst>
          </p:cNvPr>
          <p:cNvSpPr txBox="1">
            <a:spLocks/>
          </p:cNvSpPr>
          <p:nvPr/>
        </p:nvSpPr>
        <p:spPr>
          <a:xfrm>
            <a:off x="6096000" y="1100446"/>
            <a:ext cx="2564196" cy="11765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200" dirty="0">
                <a:highlight>
                  <a:srgbClr val="FFFFFF"/>
                </a:highlight>
              </a:rPr>
              <a:t>Quicksort Algorithm</a:t>
            </a:r>
          </a:p>
          <a:p>
            <a:r>
              <a:rPr lang="en-AU" sz="1100" dirty="0">
                <a:highlight>
                  <a:srgbClr val="FFFFFF"/>
                </a:highlight>
              </a:rPr>
              <a:t>Choose a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Partitioning using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Quicksort(LEFT)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Quicksort(RIGHT)</a:t>
            </a:r>
            <a:endParaRPr lang="en-AU" sz="11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8916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FDB5-1BDD-4D9F-A2BE-5ED54787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4" y="152400"/>
            <a:ext cx="9058275" cy="758952"/>
          </a:xfrm>
        </p:spPr>
        <p:txBody>
          <a:bodyPr>
            <a:noAutofit/>
          </a:bodyPr>
          <a:lstStyle/>
          <a:p>
            <a:r>
              <a:rPr lang="en-AU" sz="2800" dirty="0"/>
              <a:t>Average-case complexity using recurrence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B23BC-3AE0-43E0-A0C4-4A907A63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Lec-3: Advanced Sorting Algorithms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7FF4-1EF4-4599-9A72-87B512164C9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2401" y="1008865"/>
            <a:ext cx="8839199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B0F0"/>
                </a:solidFill>
                <a:latin typeface="CMSS10"/>
              </a:rPr>
              <a:t>Recurrence relation: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	T(N) = ???    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For simplicity, assume partitioning costs (N+1) operations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Assume pivot is at index k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	T</a:t>
            </a:r>
            <a:r>
              <a:rPr lang="en-AU" sz="2000" baseline="-25000" dirty="0">
                <a:solidFill>
                  <a:srgbClr val="000000"/>
                </a:solidFill>
                <a:latin typeface="CMSS10"/>
              </a:rPr>
              <a:t>k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(N) = (N+1) + T(N-k) + T(k-1)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Average cost is the average for k being from 1 to N</a:t>
            </a:r>
          </a:p>
          <a:p>
            <a:pPr marL="274320" lvl="1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>
              <a:solidFill>
                <a:srgbClr val="00B0F0"/>
              </a:solidFill>
              <a:latin typeface="CMSS1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0ABF64-6F8E-4C1F-A750-14E204DA6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464371"/>
              </p:ext>
            </p:extLst>
          </p:nvPr>
        </p:nvGraphicFramePr>
        <p:xfrm>
          <a:off x="2133601" y="5329955"/>
          <a:ext cx="686344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4122309410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329187914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1750495718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3822828432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7336424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A4041A4-EE54-4022-BFA0-555FECDDFD96}"/>
              </a:ext>
            </a:extLst>
          </p:cNvPr>
          <p:cNvSpPr/>
          <p:nvPr/>
        </p:nvSpPr>
        <p:spPr>
          <a:xfrm>
            <a:off x="4267201" y="5319517"/>
            <a:ext cx="533400" cy="3657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C9B7874-3E2C-4846-AAF0-E330BF791D01}"/>
              </a:ext>
            </a:extLst>
          </p:cNvPr>
          <p:cNvSpPr/>
          <p:nvPr/>
        </p:nvSpPr>
        <p:spPr>
          <a:xfrm rot="5400000">
            <a:off x="3071109" y="4925849"/>
            <a:ext cx="258583" cy="2133600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266"/>
          </a:p>
        </p:txBody>
      </p:sp>
      <p:sp>
        <p:nvSpPr>
          <p:cNvPr id="8" name="Right Arrow 40">
            <a:extLst>
              <a:ext uri="{FF2B5EF4-FFF2-40B4-BE49-F238E27FC236}">
                <a16:creationId xmlns:a16="http://schemas.microsoft.com/office/drawing/2014/main" id="{8A244066-DBDA-4249-9D9A-F0AEA81B4A64}"/>
              </a:ext>
            </a:extLst>
          </p:cNvPr>
          <p:cNvSpPr/>
          <p:nvPr/>
        </p:nvSpPr>
        <p:spPr>
          <a:xfrm rot="16200000">
            <a:off x="4321731" y="5831782"/>
            <a:ext cx="388994" cy="181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6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625403-E4BC-433D-8AB5-C73EF16100F2}"/>
              </a:ext>
            </a:extLst>
          </p:cNvPr>
          <p:cNvSpPr txBox="1"/>
          <p:nvPr/>
        </p:nvSpPr>
        <p:spPr>
          <a:xfrm>
            <a:off x="4348621" y="6076890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66" dirty="0"/>
              <a:t> </a:t>
            </a:r>
            <a:r>
              <a:rPr lang="en-AU" sz="2000" dirty="0"/>
              <a:t>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1003B-2117-4ED0-B01A-AF7E04D958F8}"/>
              </a:ext>
            </a:extLst>
          </p:cNvPr>
          <p:cNvSpPr txBox="1"/>
          <p:nvPr/>
        </p:nvSpPr>
        <p:spPr>
          <a:xfrm>
            <a:off x="2856385" y="608271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66" dirty="0"/>
              <a:t> </a:t>
            </a:r>
            <a:r>
              <a:rPr lang="en-AU" sz="2000" dirty="0"/>
              <a:t>k-1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ADEE074E-C925-4845-931D-566E9871D88F}"/>
              </a:ext>
            </a:extLst>
          </p:cNvPr>
          <p:cNvSpPr/>
          <p:nvPr/>
        </p:nvSpPr>
        <p:spPr>
          <a:xfrm rot="5400000">
            <a:off x="6797875" y="3883553"/>
            <a:ext cx="258584" cy="4139750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266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251588-DF23-450D-B1BA-F3B44177F627}"/>
              </a:ext>
            </a:extLst>
          </p:cNvPr>
          <p:cNvSpPr txBox="1"/>
          <p:nvPr/>
        </p:nvSpPr>
        <p:spPr>
          <a:xfrm>
            <a:off x="6632652" y="6098475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66" dirty="0"/>
              <a:t> </a:t>
            </a:r>
            <a:r>
              <a:rPr lang="en-AU" sz="2000" dirty="0"/>
              <a:t>N-k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1F77375-2FAF-485C-B5FA-7D8984CCE7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924729"/>
              </p:ext>
            </p:extLst>
          </p:nvPr>
        </p:nvGraphicFramePr>
        <p:xfrm>
          <a:off x="343412" y="3172251"/>
          <a:ext cx="587533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5" name="Equation" r:id="rId3" imgW="3340080" imgH="469800" progId="Equation.3">
                  <p:embed/>
                </p:oleObj>
              </mc:Choice>
              <mc:Fallback>
                <p:oleObj name="Equation" r:id="rId3" imgW="3340080" imgH="46980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49D2B20-2701-4E45-9E5E-27CCFC52C2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3412" y="3172251"/>
                        <a:ext cx="5875338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208802AC-AD76-4F3D-BC6A-4355B3B1D3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846293"/>
              </p:ext>
            </p:extLst>
          </p:nvPr>
        </p:nvGraphicFramePr>
        <p:xfrm>
          <a:off x="372862" y="3888583"/>
          <a:ext cx="4356383" cy="822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6" name="Equation" r:id="rId5" imgW="2476440" imgH="469800" progId="Equation.3">
                  <p:embed/>
                </p:oleObj>
              </mc:Choice>
              <mc:Fallback>
                <p:oleObj name="Equation" r:id="rId5" imgW="2476440" imgH="46980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11F77375-2FAF-485C-B5FA-7D8984CCE7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2862" y="3888583"/>
                        <a:ext cx="4356383" cy="8226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F81BD32-BC2E-4380-B756-0044B13CF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869340"/>
              </p:ext>
            </p:extLst>
          </p:nvPr>
        </p:nvGraphicFramePr>
        <p:xfrm>
          <a:off x="6524429" y="1048098"/>
          <a:ext cx="894813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13">
                  <a:extLst>
                    <a:ext uri="{9D8B030D-6E8A-4147-A177-3AD203B41FA5}">
                      <a16:colId xmlns:a16="http://schemas.microsoft.com/office/drawing/2014/main" val="4060586003"/>
                    </a:ext>
                  </a:extLst>
                </a:gridCol>
              </a:tblGrid>
              <a:tr h="292069">
                <a:tc>
                  <a:txBody>
                    <a:bodyPr/>
                    <a:lstStyle/>
                    <a:p>
                      <a:r>
                        <a:rPr lang="en-AU" dirty="0"/>
                        <a:t>T(N-1)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139277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T(N-2)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078328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T(N-3)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511130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182912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T(2)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736065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779251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T(0)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110278"/>
                  </a:ext>
                </a:extLst>
              </a:tr>
            </a:tbl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0F6D34FF-3BCA-4241-8FCC-904EECEACF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299739"/>
              </p:ext>
            </p:extLst>
          </p:nvPr>
        </p:nvGraphicFramePr>
        <p:xfrm>
          <a:off x="5931175" y="3684738"/>
          <a:ext cx="14954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7" name="Equation" r:id="rId7" imgW="850680" imgH="291960" progId="Equation.3">
                  <p:embed/>
                </p:oleObj>
              </mc:Choice>
              <mc:Fallback>
                <p:oleObj name="Equation" r:id="rId7" imgW="850680" imgH="291960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96F7DDA3-9ED1-48E9-BA62-02D10D5E62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31175" y="3684738"/>
                        <a:ext cx="1495425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951B375-191F-45A7-AA84-65CCA08C2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598227"/>
              </p:ext>
            </p:extLst>
          </p:nvPr>
        </p:nvGraphicFramePr>
        <p:xfrm>
          <a:off x="7809864" y="1061694"/>
          <a:ext cx="894813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13">
                  <a:extLst>
                    <a:ext uri="{9D8B030D-6E8A-4147-A177-3AD203B41FA5}">
                      <a16:colId xmlns:a16="http://schemas.microsoft.com/office/drawing/2014/main" val="4060586003"/>
                    </a:ext>
                  </a:extLst>
                </a:gridCol>
              </a:tblGrid>
              <a:tr h="292069">
                <a:tc>
                  <a:txBody>
                    <a:bodyPr/>
                    <a:lstStyle/>
                    <a:p>
                      <a:r>
                        <a:rPr lang="en-AU" dirty="0"/>
                        <a:t>T(0)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139277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078328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T(2)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511130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182912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T(N-3)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736065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T(N-2)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779251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T(N-1)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110278"/>
                  </a:ext>
                </a:extLst>
              </a:tr>
            </a:tbl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3CFDD5F5-822B-42FD-BB77-D3B2C86B5D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323268"/>
              </p:ext>
            </p:extLst>
          </p:nvPr>
        </p:nvGraphicFramePr>
        <p:xfrm>
          <a:off x="7616825" y="3657600"/>
          <a:ext cx="14509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8" name="Equation" r:id="rId9" imgW="825480" imgH="291960" progId="Equation.3">
                  <p:embed/>
                </p:oleObj>
              </mc:Choice>
              <mc:Fallback>
                <p:oleObj name="Equation" r:id="rId9" imgW="825480" imgH="291960" progId="Equation.3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0F6D34FF-3BCA-4241-8FCC-904EECEACF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16825" y="3657600"/>
                        <a:ext cx="1450975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76C51642-D17B-4A1A-BAD9-83476DBBAF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48204"/>
              </p:ext>
            </p:extLst>
          </p:nvPr>
        </p:nvGraphicFramePr>
        <p:xfrm>
          <a:off x="7472362" y="3886200"/>
          <a:ext cx="223838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9" name="Equation" r:id="rId11" imgW="126720" imgH="101520" progId="Equation.3">
                  <p:embed/>
                </p:oleObj>
              </mc:Choice>
              <mc:Fallback>
                <p:oleObj name="Equation" r:id="rId11" imgW="126720" imgH="101520" progId="Equation.3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0F6D34FF-3BCA-4241-8FCC-904EECEACF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72362" y="3886200"/>
                        <a:ext cx="223838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958F0EFE-F2FB-48C2-A597-BADEC143B8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928189"/>
              </p:ext>
            </p:extLst>
          </p:nvPr>
        </p:nvGraphicFramePr>
        <p:xfrm>
          <a:off x="367420" y="4602835"/>
          <a:ext cx="355282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0" name="Equation" r:id="rId13" imgW="2019240" imgH="393480" progId="Equation.3">
                  <p:embed/>
                </p:oleObj>
              </mc:Choice>
              <mc:Fallback>
                <p:oleObj name="Equation" r:id="rId13" imgW="2019240" imgH="39348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208802AC-AD76-4F3D-BC6A-4355B3B1D3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7420" y="4602835"/>
                        <a:ext cx="3552825" cy="68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A7BA54C3-3321-4FB3-BA99-F27CD3C1A7C2}"/>
              </a:ext>
            </a:extLst>
          </p:cNvPr>
          <p:cNvSpPr/>
          <p:nvPr/>
        </p:nvSpPr>
        <p:spPr>
          <a:xfrm>
            <a:off x="2499526" y="3207292"/>
            <a:ext cx="3698189" cy="797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EC09B5F9-2934-42D4-B1DE-2979BB8B9641}"/>
              </a:ext>
            </a:extLst>
          </p:cNvPr>
          <p:cNvSpPr txBox="1">
            <a:spLocks/>
          </p:cNvSpPr>
          <p:nvPr/>
        </p:nvSpPr>
        <p:spPr>
          <a:xfrm>
            <a:off x="6085211" y="2515854"/>
            <a:ext cx="2564196" cy="11765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200" dirty="0">
                <a:highlight>
                  <a:srgbClr val="FFFFFF"/>
                </a:highlight>
              </a:rPr>
              <a:t>Quicksort Algorithm</a:t>
            </a:r>
          </a:p>
          <a:p>
            <a:r>
              <a:rPr lang="en-AU" sz="1100" dirty="0">
                <a:highlight>
                  <a:srgbClr val="FFFFFF"/>
                </a:highlight>
              </a:rPr>
              <a:t>Choose a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Partitioning using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Quicksort(LEFT)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Quicksort(RIGHT)</a:t>
            </a:r>
            <a:endParaRPr lang="en-AU" sz="11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77126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 animBg="1"/>
      <p:bldP spid="12" grpId="0"/>
      <p:bldP spid="15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FDB5-1BDD-4D9F-A2BE-5ED54787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152400"/>
            <a:ext cx="8912352" cy="758952"/>
          </a:xfrm>
        </p:spPr>
        <p:txBody>
          <a:bodyPr>
            <a:noAutofit/>
          </a:bodyPr>
          <a:lstStyle/>
          <a:p>
            <a:r>
              <a:rPr lang="en-AU" sz="2800" dirty="0"/>
              <a:t>Average-case complexity using recurrence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B23BC-3AE0-43E0-A0C4-4A907A63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5958840"/>
            <a:ext cx="4572000" cy="365760"/>
          </a:xfrm>
        </p:spPr>
        <p:txBody>
          <a:bodyPr/>
          <a:lstStyle/>
          <a:p>
            <a:r>
              <a:rPr lang="en-AU" dirty="0"/>
              <a:t>FIT2004: Lec-3: Advanced Sorting Algorithms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7FF4-1EF4-4599-9A72-87B512164C9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89941" y="901827"/>
            <a:ext cx="8396859" cy="1055737"/>
          </a:xfrm>
        </p:spPr>
        <p:txBody>
          <a:bodyPr/>
          <a:lstStyle/>
          <a:p>
            <a:pPr marL="0" indent="0">
              <a:buNone/>
            </a:pPr>
            <a:r>
              <a:rPr lang="en-AU" sz="2800" dirty="0">
                <a:solidFill>
                  <a:srgbClr val="00B0F0"/>
                </a:solidFill>
                <a:latin typeface="CMSS10"/>
              </a:rPr>
              <a:t>Recurrence relation: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	T(1) = b</a:t>
            </a:r>
          </a:p>
          <a:p>
            <a:pPr marL="0" indent="0">
              <a:buNone/>
            </a:pPr>
            <a:endParaRPr lang="en-AU" sz="2800" dirty="0">
              <a:solidFill>
                <a:srgbClr val="00B0F0"/>
              </a:solidFill>
              <a:latin typeface="CMSS1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E17F52A-0EC9-48FE-95DD-1603961C92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314190"/>
              </p:ext>
            </p:extLst>
          </p:nvPr>
        </p:nvGraphicFramePr>
        <p:xfrm>
          <a:off x="4514850" y="2869042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2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2869042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35DAE66-C6A0-46C3-A7D9-8173285654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611265"/>
              </p:ext>
            </p:extLst>
          </p:nvPr>
        </p:nvGraphicFramePr>
        <p:xfrm>
          <a:off x="627062" y="2032063"/>
          <a:ext cx="34829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3" name="Equation" r:id="rId5" imgW="2019240" imgH="393480" progId="Equation.3">
                  <p:embed/>
                </p:oleObj>
              </mc:Choice>
              <mc:Fallback>
                <p:oleObj name="Equation" r:id="rId5" imgW="2019240" imgH="39348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49D2B20-2701-4E45-9E5E-27CCFC52C2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7062" y="2032063"/>
                        <a:ext cx="3482975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C2D5AEC-6A58-43EE-BF4F-D0FE920FC9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669128"/>
              </p:ext>
            </p:extLst>
          </p:nvPr>
        </p:nvGraphicFramePr>
        <p:xfrm>
          <a:off x="539260" y="2733514"/>
          <a:ext cx="38131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4" name="Equation" r:id="rId7" imgW="2209680" imgH="291960" progId="Equation.3">
                  <p:embed/>
                </p:oleObj>
              </mc:Choice>
              <mc:Fallback>
                <p:oleObj name="Equation" r:id="rId7" imgW="2209680" imgH="29196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C916C235-0922-47EA-8E7D-C6A7C122D6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9260" y="2733514"/>
                        <a:ext cx="3813175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E3CFFB2-23B9-4268-8EEF-4C292C3ABF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762197"/>
              </p:ext>
            </p:extLst>
          </p:nvPr>
        </p:nvGraphicFramePr>
        <p:xfrm>
          <a:off x="504813" y="3394103"/>
          <a:ext cx="46243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5" name="Equation" r:id="rId9" imgW="2679480" imgH="291960" progId="Equation.3">
                  <p:embed/>
                </p:oleObj>
              </mc:Choice>
              <mc:Fallback>
                <p:oleObj name="Equation" r:id="rId9" imgW="2679480" imgH="291960" progId="Equation.3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C2D5AEC-6A58-43EE-BF4F-D0FE920FC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4813" y="3394103"/>
                        <a:ext cx="4624387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6827272-158F-4C79-8BA2-14723ECC74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446318"/>
              </p:ext>
            </p:extLst>
          </p:nvPr>
        </p:nvGraphicFramePr>
        <p:xfrm>
          <a:off x="484175" y="4104349"/>
          <a:ext cx="46450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6" name="Equation" r:id="rId11" imgW="2692080" imgH="203040" progId="Equation.3">
                  <p:embed/>
                </p:oleObj>
              </mc:Choice>
              <mc:Fallback>
                <p:oleObj name="Equation" r:id="rId11" imgW="2692080" imgH="203040" progId="Equation.3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3E3CFFB2-23B9-4268-8EEF-4C292C3ABF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4175" y="4104349"/>
                        <a:ext cx="4645025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BFCCB5DF-1DE3-4CBF-83DD-F92DF6A633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477718"/>
              </p:ext>
            </p:extLst>
          </p:nvPr>
        </p:nvGraphicFramePr>
        <p:xfrm>
          <a:off x="462395" y="4778088"/>
          <a:ext cx="70977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7" name="Equation" r:id="rId13" imgW="4114800" imgH="203040" progId="Equation.3">
                  <p:embed/>
                </p:oleObj>
              </mc:Choice>
              <mc:Fallback>
                <p:oleObj name="Equation" r:id="rId13" imgW="4114800" imgH="203040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6827272-158F-4C79-8BA2-14723ECC74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2395" y="4778088"/>
                        <a:ext cx="7097713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C2C5E119-4842-43F2-B7DA-26DB00CE8C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647536"/>
              </p:ext>
            </p:extLst>
          </p:nvPr>
        </p:nvGraphicFramePr>
        <p:xfrm>
          <a:off x="484175" y="5209150"/>
          <a:ext cx="275907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8" name="Equation" r:id="rId15" imgW="1600200" imgH="393480" progId="Equation.3">
                  <p:embed/>
                </p:oleObj>
              </mc:Choice>
              <mc:Fallback>
                <p:oleObj name="Equation" r:id="rId15" imgW="1600200" imgH="39348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BFCCB5DF-1DE3-4CBF-83DD-F92DF6A633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4175" y="5209150"/>
                        <a:ext cx="2759075" cy="67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E651CCB-C55C-4006-A01C-E5C8125C09A5}"/>
              </a:ext>
            </a:extLst>
          </p:cNvPr>
          <p:cNvSpPr txBox="1"/>
          <p:nvPr/>
        </p:nvSpPr>
        <p:spPr>
          <a:xfrm>
            <a:off x="4629150" y="1742854"/>
            <a:ext cx="2686050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Multiplying N on both sides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187D49-6B28-4EAA-9F0E-CD46F6019D00}"/>
              </a:ext>
            </a:extLst>
          </p:cNvPr>
          <p:cNvCxnSpPr>
            <a:cxnSpLocks/>
          </p:cNvCxnSpPr>
          <p:nvPr/>
        </p:nvCxnSpPr>
        <p:spPr>
          <a:xfrm flipH="1">
            <a:off x="3991680" y="2106584"/>
            <a:ext cx="885120" cy="6257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7DAC8D-9AED-4F32-B4F6-DBC3161767DB}"/>
              </a:ext>
            </a:extLst>
          </p:cNvPr>
          <p:cNvCxnSpPr>
            <a:cxnSpLocks/>
          </p:cNvCxnSpPr>
          <p:nvPr/>
        </p:nvCxnSpPr>
        <p:spPr>
          <a:xfrm>
            <a:off x="4433071" y="2962314"/>
            <a:ext cx="1815329" cy="22025"/>
          </a:xfrm>
          <a:prstGeom prst="straightConnector1">
            <a:avLst/>
          </a:prstGeom>
          <a:ln>
            <a:solidFill>
              <a:srgbClr val="00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19B800-73DA-4BD7-8213-FF9D4DDA85F2}"/>
              </a:ext>
            </a:extLst>
          </p:cNvPr>
          <p:cNvCxnSpPr>
            <a:cxnSpLocks/>
          </p:cNvCxnSpPr>
          <p:nvPr/>
        </p:nvCxnSpPr>
        <p:spPr>
          <a:xfrm>
            <a:off x="5329253" y="3644928"/>
            <a:ext cx="1815329" cy="22025"/>
          </a:xfrm>
          <a:prstGeom prst="straightConnector1">
            <a:avLst/>
          </a:prstGeom>
          <a:ln>
            <a:solidFill>
              <a:srgbClr val="00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BA01BD4-0358-4C22-AE7D-6F0E74AD4487}"/>
              </a:ext>
            </a:extLst>
          </p:cNvPr>
          <p:cNvSpPr txBox="1"/>
          <p:nvPr/>
        </p:nvSpPr>
        <p:spPr>
          <a:xfrm>
            <a:off x="6236917" y="2736343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(A)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6311E5-51E2-4E71-ACF1-92F184461D2F}"/>
              </a:ext>
            </a:extLst>
          </p:cNvPr>
          <p:cNvSpPr txBox="1"/>
          <p:nvPr/>
        </p:nvSpPr>
        <p:spPr>
          <a:xfrm>
            <a:off x="7047117" y="3377199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(B)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5F95D0-6605-492C-B2A9-90A21CD4010B}"/>
              </a:ext>
            </a:extLst>
          </p:cNvPr>
          <p:cNvSpPr txBox="1"/>
          <p:nvPr/>
        </p:nvSpPr>
        <p:spPr>
          <a:xfrm>
            <a:off x="6001609" y="4365549"/>
            <a:ext cx="2686050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(A) – (B)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94A5C-3555-4929-9730-B88EB855D70B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5129201" y="4292594"/>
            <a:ext cx="872408" cy="2422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DC615FB-6D52-4B5D-98AC-D2277C1A8875}"/>
              </a:ext>
            </a:extLst>
          </p:cNvPr>
          <p:cNvSpPr txBox="1"/>
          <p:nvPr/>
        </p:nvSpPr>
        <p:spPr>
          <a:xfrm>
            <a:off x="5329253" y="5552863"/>
            <a:ext cx="2686050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Simplify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944E37-D052-4B81-991D-93B8554AF206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4433071" y="5079240"/>
            <a:ext cx="896182" cy="6429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222EE83-AEF9-45A5-BF58-34B049B440F1}"/>
              </a:ext>
            </a:extLst>
          </p:cNvPr>
          <p:cNvSpPr txBox="1"/>
          <p:nvPr/>
        </p:nvSpPr>
        <p:spPr>
          <a:xfrm>
            <a:off x="3315559" y="6143261"/>
            <a:ext cx="2686050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Divide both sides by 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9DB2F53-A9B0-4AE4-B1BB-E8445C2DE717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2419377" y="5669638"/>
            <a:ext cx="896182" cy="6429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78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/>
      <p:bldP spid="24" grpId="0"/>
      <p:bldP spid="25" grpId="0" animBg="1"/>
      <p:bldP spid="30" grpId="0" animBg="1"/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FDB5-1BDD-4D9F-A2BE-5ED54787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152400"/>
            <a:ext cx="8912352" cy="758952"/>
          </a:xfrm>
        </p:spPr>
        <p:txBody>
          <a:bodyPr>
            <a:noAutofit/>
          </a:bodyPr>
          <a:lstStyle/>
          <a:p>
            <a:r>
              <a:rPr lang="en-AU" sz="2800" dirty="0"/>
              <a:t>Average-case complexity using recurrence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B23BC-3AE0-43E0-A0C4-4A907A63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5958840"/>
            <a:ext cx="4572000" cy="365760"/>
          </a:xfrm>
        </p:spPr>
        <p:txBody>
          <a:bodyPr/>
          <a:lstStyle/>
          <a:p>
            <a:r>
              <a:rPr lang="en-AU"/>
              <a:t>FIT2004: Lec-3: Advanced Sorting Algorithms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7FF4-1EF4-4599-9A72-87B512164C9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89941" y="901827"/>
            <a:ext cx="7701458" cy="4572000"/>
          </a:xfrm>
        </p:spPr>
        <p:txBody>
          <a:bodyPr/>
          <a:lstStyle/>
          <a:p>
            <a:pPr marL="0" indent="0">
              <a:buNone/>
            </a:pPr>
            <a:r>
              <a:rPr lang="en-AU" sz="2800" dirty="0">
                <a:solidFill>
                  <a:srgbClr val="00B0F0"/>
                </a:solidFill>
                <a:latin typeface="CMSS10"/>
              </a:rPr>
              <a:t>Recurrence relation: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	T(1) = b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B0F0"/>
                </a:solidFill>
                <a:latin typeface="CMSS10"/>
              </a:rPr>
              <a:t>Let’s solve it: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	 </a:t>
            </a:r>
            <a:endParaRPr lang="en-AU" sz="2800" dirty="0">
              <a:solidFill>
                <a:srgbClr val="00B0F0"/>
              </a:solidFill>
              <a:latin typeface="CMSS1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E17F52A-0EC9-48FE-95DD-1603961C92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2869042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0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E17F52A-0EC9-48FE-95DD-1603961C92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2869042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67396372-5DF8-424C-962E-6DC8C057EB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177193"/>
              </p:ext>
            </p:extLst>
          </p:nvPr>
        </p:nvGraphicFramePr>
        <p:xfrm>
          <a:off x="3048000" y="1389109"/>
          <a:ext cx="275907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1" name="Equation" r:id="rId5" imgW="1600200" imgH="393480" progId="Equation.3">
                  <p:embed/>
                </p:oleObj>
              </mc:Choice>
              <mc:Fallback>
                <p:oleObj name="Equation" r:id="rId5" imgW="1600200" imgH="39348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73BF3B91-ACEE-47CD-A382-E4976D6CA7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0" y="1389109"/>
                        <a:ext cx="2759075" cy="67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3BF3B91-ACEE-47CD-A382-E4976D6CA7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872722"/>
              </p:ext>
            </p:extLst>
          </p:nvPr>
        </p:nvGraphicFramePr>
        <p:xfrm>
          <a:off x="304800" y="3506862"/>
          <a:ext cx="5298953" cy="45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2" name="Equation" r:id="rId7" imgW="4089240" imgH="393480" progId="Equation.3">
                  <p:embed/>
                </p:oleObj>
              </mc:Choice>
              <mc:Fallback>
                <p:oleObj name="Equation" r:id="rId7" imgW="4089240" imgH="39348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C2C5E119-4842-43F2-B7DA-26DB00CE8C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800" y="3506862"/>
                        <a:ext cx="5298953" cy="455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DA0DF1B2-0C7A-4DC6-BB7E-D3EE69E4A2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783084"/>
              </p:ext>
            </p:extLst>
          </p:nvPr>
        </p:nvGraphicFramePr>
        <p:xfrm>
          <a:off x="504450" y="2286000"/>
          <a:ext cx="2354162" cy="455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3" name="Equation" r:id="rId9" imgW="1815840" imgH="393480" progId="Equation.3">
                  <p:embed/>
                </p:oleObj>
              </mc:Choice>
              <mc:Fallback>
                <p:oleObj name="Equation" r:id="rId9" imgW="1815840" imgH="39348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73BF3B91-ACEE-47CD-A382-E4976D6CA7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4450" y="2286000"/>
                        <a:ext cx="2354162" cy="455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F987AAB6-C41C-4521-B0E8-F13D792501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756102"/>
              </p:ext>
            </p:extLst>
          </p:nvPr>
        </p:nvGraphicFramePr>
        <p:xfrm>
          <a:off x="304800" y="4116462"/>
          <a:ext cx="2369674" cy="45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4" name="Equation" r:id="rId11" imgW="1828800" imgH="393480" progId="Equation.3">
                  <p:embed/>
                </p:oleObj>
              </mc:Choice>
              <mc:Fallback>
                <p:oleObj name="Equation" r:id="rId11" imgW="1828800" imgH="39348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73BF3B91-ACEE-47CD-A382-E4976D6CA7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4800" y="4116462"/>
                        <a:ext cx="2369674" cy="455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8836CA9F-B871-4D65-90D6-EC4EAA105D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683514"/>
              </p:ext>
            </p:extLst>
          </p:nvPr>
        </p:nvGraphicFramePr>
        <p:xfrm>
          <a:off x="304800" y="5184979"/>
          <a:ext cx="3949456" cy="45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5" name="Equation" r:id="rId13" imgW="3047760" imgH="393480" progId="Equation.3">
                  <p:embed/>
                </p:oleObj>
              </mc:Choice>
              <mc:Fallback>
                <p:oleObj name="Equation" r:id="rId13" imgW="3047760" imgH="39348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73BF3B91-ACEE-47CD-A382-E4976D6CA7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4800" y="5184979"/>
                        <a:ext cx="3949456" cy="455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3E0F7110-1BE2-4B31-892D-6105483EE3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36221"/>
              </p:ext>
            </p:extLst>
          </p:nvPr>
        </p:nvGraphicFramePr>
        <p:xfrm>
          <a:off x="317081" y="5807207"/>
          <a:ext cx="60896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6" name="Equation" r:id="rId15" imgW="4698720" imgH="393480" progId="Equation.3">
                  <p:embed/>
                </p:oleObj>
              </mc:Choice>
              <mc:Fallback>
                <p:oleObj name="Equation" r:id="rId15" imgW="4698720" imgH="393480" progId="Equation.3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8836CA9F-B871-4D65-90D6-EC4EAA105D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7081" y="5807207"/>
                        <a:ext cx="6089650" cy="45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33E76D7-CC83-4084-A998-00FF25B729CB}"/>
              </a:ext>
            </a:extLst>
          </p:cNvPr>
          <p:cNvCxnSpPr>
            <a:cxnSpLocks/>
          </p:cNvCxnSpPr>
          <p:nvPr/>
        </p:nvCxnSpPr>
        <p:spPr>
          <a:xfrm>
            <a:off x="5861709" y="1735480"/>
            <a:ext cx="1815329" cy="22025"/>
          </a:xfrm>
          <a:prstGeom prst="straightConnector1">
            <a:avLst/>
          </a:prstGeom>
          <a:ln>
            <a:solidFill>
              <a:srgbClr val="00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9E68FC2-F458-4A80-94E6-164170121E0F}"/>
              </a:ext>
            </a:extLst>
          </p:cNvPr>
          <p:cNvSpPr txBox="1"/>
          <p:nvPr/>
        </p:nvSpPr>
        <p:spPr>
          <a:xfrm>
            <a:off x="7665555" y="1509509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(A)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F4D1F5-E572-479B-9E32-4F290B70CE38}"/>
              </a:ext>
            </a:extLst>
          </p:cNvPr>
          <p:cNvSpPr txBox="1"/>
          <p:nvPr/>
        </p:nvSpPr>
        <p:spPr>
          <a:xfrm>
            <a:off x="317081" y="2778247"/>
            <a:ext cx="2547755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Replace T(N-1) in (A)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2326F62-4126-4836-A000-74B0E4F85BCA}"/>
              </a:ext>
            </a:extLst>
          </p:cNvPr>
          <p:cNvCxnSpPr>
            <a:cxnSpLocks/>
          </p:cNvCxnSpPr>
          <p:nvPr/>
        </p:nvCxnSpPr>
        <p:spPr>
          <a:xfrm>
            <a:off x="1981200" y="3130820"/>
            <a:ext cx="399927" cy="3886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158DC9F-D753-4673-8FDB-CEF322A4DA6A}"/>
              </a:ext>
            </a:extLst>
          </p:cNvPr>
          <p:cNvSpPr txBox="1"/>
          <p:nvPr/>
        </p:nvSpPr>
        <p:spPr>
          <a:xfrm>
            <a:off x="3174165" y="2241415"/>
            <a:ext cx="2547755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Cost for T(N-1)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A37090A-BCD2-4D54-9A42-20586327FDEB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2806281" y="2410692"/>
            <a:ext cx="367884" cy="10307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225AFBD-C6DE-471B-9474-B4EBA65A35BE}"/>
              </a:ext>
            </a:extLst>
          </p:cNvPr>
          <p:cNvSpPr txBox="1"/>
          <p:nvPr/>
        </p:nvSpPr>
        <p:spPr>
          <a:xfrm>
            <a:off x="3048000" y="4122058"/>
            <a:ext cx="2547755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Cost for T(N-2)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167BFF1-6FDB-42AA-9D17-D233C1408F80}"/>
              </a:ext>
            </a:extLst>
          </p:cNvPr>
          <p:cNvCxnSpPr>
            <a:cxnSpLocks/>
            <a:stCxn id="57" idx="1"/>
            <a:endCxn id="18" idx="3"/>
          </p:cNvCxnSpPr>
          <p:nvPr/>
        </p:nvCxnSpPr>
        <p:spPr>
          <a:xfrm flipH="1">
            <a:off x="2674474" y="4291335"/>
            <a:ext cx="373526" cy="5289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841478B-0502-43ED-9878-6F48FF3BA4B9}"/>
              </a:ext>
            </a:extLst>
          </p:cNvPr>
          <p:cNvSpPr txBox="1"/>
          <p:nvPr/>
        </p:nvSpPr>
        <p:spPr>
          <a:xfrm>
            <a:off x="473336" y="4572000"/>
            <a:ext cx="2337722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Replace T(N-2) in (B)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A51512B-6215-4B0F-A480-BC1B0EE7C29B}"/>
              </a:ext>
            </a:extLst>
          </p:cNvPr>
          <p:cNvCxnSpPr>
            <a:cxnSpLocks/>
          </p:cNvCxnSpPr>
          <p:nvPr/>
        </p:nvCxnSpPr>
        <p:spPr>
          <a:xfrm>
            <a:off x="1143000" y="4889293"/>
            <a:ext cx="152400" cy="2490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A45BBDB-756A-4FAD-A3D5-BC4796C9BD66}"/>
              </a:ext>
            </a:extLst>
          </p:cNvPr>
          <p:cNvSpPr txBox="1"/>
          <p:nvPr/>
        </p:nvSpPr>
        <p:spPr>
          <a:xfrm>
            <a:off x="6508177" y="5924265"/>
            <a:ext cx="2337722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See the pattern for k?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280385F-4B2B-434E-98B6-AA196B2BF9FF}"/>
              </a:ext>
            </a:extLst>
          </p:cNvPr>
          <p:cNvCxnSpPr>
            <a:cxnSpLocks/>
          </p:cNvCxnSpPr>
          <p:nvPr/>
        </p:nvCxnSpPr>
        <p:spPr>
          <a:xfrm>
            <a:off x="5694780" y="3694300"/>
            <a:ext cx="1815329" cy="22025"/>
          </a:xfrm>
          <a:prstGeom prst="straightConnector1">
            <a:avLst/>
          </a:prstGeom>
          <a:ln>
            <a:solidFill>
              <a:srgbClr val="00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2060457-58A7-4F5D-85C8-0F97047F4AD4}"/>
              </a:ext>
            </a:extLst>
          </p:cNvPr>
          <p:cNvSpPr txBox="1"/>
          <p:nvPr/>
        </p:nvSpPr>
        <p:spPr>
          <a:xfrm>
            <a:off x="7498626" y="3468329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51144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 animBg="1"/>
      <p:bldP spid="53" grpId="0" animBg="1"/>
      <p:bldP spid="57" grpId="0" animBg="1"/>
      <p:bldP spid="71" grpId="0" animBg="1"/>
      <p:bldP spid="73" grpId="0" animBg="1"/>
      <p:bldP spid="7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FDB5-1BDD-4D9F-A2BE-5ED54787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152400"/>
            <a:ext cx="8912352" cy="758952"/>
          </a:xfrm>
        </p:spPr>
        <p:txBody>
          <a:bodyPr>
            <a:noAutofit/>
          </a:bodyPr>
          <a:lstStyle/>
          <a:p>
            <a:r>
              <a:rPr lang="en-AU" sz="2800" dirty="0"/>
              <a:t>Average-case complexity using recurrence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B23BC-3AE0-43E0-A0C4-4A907A63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5958840"/>
            <a:ext cx="4572000" cy="365760"/>
          </a:xfrm>
        </p:spPr>
        <p:txBody>
          <a:bodyPr/>
          <a:lstStyle/>
          <a:p>
            <a:r>
              <a:rPr lang="en-AU"/>
              <a:t>FIT2004: Lec-3: Advanced Sorting Algorithms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7FF4-1EF4-4599-9A72-87B512164C9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89941" y="901827"/>
            <a:ext cx="7701458" cy="4572000"/>
          </a:xfrm>
        </p:spPr>
        <p:txBody>
          <a:bodyPr/>
          <a:lstStyle/>
          <a:p>
            <a:pPr marL="0" indent="0">
              <a:buNone/>
            </a:pPr>
            <a:r>
              <a:rPr lang="en-AU" sz="2800" dirty="0">
                <a:solidFill>
                  <a:srgbClr val="00B0F0"/>
                </a:solidFill>
                <a:latin typeface="CMSS10"/>
              </a:rPr>
              <a:t>Recurrence relation: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	T(1) = b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B0F0"/>
                </a:solidFill>
                <a:latin typeface="CMSS10"/>
              </a:rPr>
              <a:t>Let’s solve it: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	 </a:t>
            </a:r>
            <a:endParaRPr lang="en-AU" sz="2800" dirty="0">
              <a:solidFill>
                <a:srgbClr val="00B0F0"/>
              </a:solidFill>
              <a:latin typeface="CMSS1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E17F52A-0EC9-48FE-95DD-1603961C92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2869042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31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E17F52A-0EC9-48FE-95DD-1603961C92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2869042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67396372-5DF8-424C-962E-6DC8C057EBE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048000" y="1389109"/>
          <a:ext cx="275907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32" name="Equation" r:id="rId5" imgW="1600200" imgH="393480" progId="Equation.3">
                  <p:embed/>
                </p:oleObj>
              </mc:Choice>
              <mc:Fallback>
                <p:oleObj name="Equation" r:id="rId5" imgW="1600200" imgH="393480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67396372-5DF8-424C-962E-6DC8C057EB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0" y="1389109"/>
                        <a:ext cx="2759075" cy="67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3E0F7110-1BE2-4B31-892D-6105483EE3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368685"/>
              </p:ext>
            </p:extLst>
          </p:nvPr>
        </p:nvGraphicFramePr>
        <p:xfrm>
          <a:off x="364408" y="2536660"/>
          <a:ext cx="60896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33" name="Equation" r:id="rId7" imgW="4698720" imgH="393480" progId="Equation.3">
                  <p:embed/>
                </p:oleObj>
              </mc:Choice>
              <mc:Fallback>
                <p:oleObj name="Equation" r:id="rId7" imgW="4698720" imgH="393480" progId="Equation.3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3E0F7110-1BE2-4B31-892D-6105483EE3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4408" y="2536660"/>
                        <a:ext cx="6089650" cy="45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D6FF5392-D22E-43A9-A508-3AD5FEA5A9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670652"/>
              </p:ext>
            </p:extLst>
          </p:nvPr>
        </p:nvGraphicFramePr>
        <p:xfrm>
          <a:off x="347424" y="3777436"/>
          <a:ext cx="558006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34" name="Equation" r:id="rId9" imgW="4305240" imgH="393480" progId="Equation.3">
                  <p:embed/>
                </p:oleObj>
              </mc:Choice>
              <mc:Fallback>
                <p:oleObj name="Equation" r:id="rId9" imgW="4305240" imgH="393480" progId="Equation.3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D6FF5392-D22E-43A9-A508-3AD5FEA5A9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7424" y="3777436"/>
                        <a:ext cx="5580063" cy="455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F3A18E19-0230-489D-B3CD-98A470721C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270920"/>
              </p:ext>
            </p:extLst>
          </p:nvPr>
        </p:nvGraphicFramePr>
        <p:xfrm>
          <a:off x="404023" y="4737891"/>
          <a:ext cx="4510087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35" name="Equation" r:id="rId11" imgW="3479760" imgH="393480" progId="Equation.3">
                  <p:embed/>
                </p:oleObj>
              </mc:Choice>
              <mc:Fallback>
                <p:oleObj name="Equation" r:id="rId11" imgW="3479760" imgH="393480" progId="Equation.3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F3A18E19-0230-489D-B3CD-98A470721C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4023" y="4737891"/>
                        <a:ext cx="4510087" cy="455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DB0CE26D-3021-4556-BBFD-76D891807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146071"/>
              </p:ext>
            </p:extLst>
          </p:nvPr>
        </p:nvGraphicFramePr>
        <p:xfrm>
          <a:off x="350838" y="5181600"/>
          <a:ext cx="29813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36" name="Equation" r:id="rId13" imgW="2298600" imgH="393480" progId="Equation.3">
                  <p:embed/>
                </p:oleObj>
              </mc:Choice>
              <mc:Fallback>
                <p:oleObj name="Equation" r:id="rId13" imgW="2298600" imgH="393480" progId="Equation.3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DB0CE26D-3021-4556-BBFD-76D891807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0838" y="5181600"/>
                        <a:ext cx="2981325" cy="45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07874C9-9752-4C57-B904-812E2DEA4746}"/>
              </a:ext>
            </a:extLst>
          </p:cNvPr>
          <p:cNvSpPr txBox="1"/>
          <p:nvPr/>
        </p:nvSpPr>
        <p:spPr>
          <a:xfrm>
            <a:off x="302467" y="6002930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T(N) = O (N log N)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749142-F97C-4C35-BF65-214848776673}"/>
              </a:ext>
            </a:extLst>
          </p:cNvPr>
          <p:cNvSpPr/>
          <p:nvPr/>
        </p:nvSpPr>
        <p:spPr>
          <a:xfrm>
            <a:off x="7799405" y="4709955"/>
            <a:ext cx="501594" cy="434197"/>
          </a:xfrm>
          <a:prstGeom prst="rect">
            <a:avLst/>
          </a:prstGeom>
          <a:solidFill>
            <a:srgbClr val="FFFF00"/>
          </a:solidFill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92DCEE-6B2E-4EA5-91CA-F7E6E4867241}"/>
              </a:ext>
            </a:extLst>
          </p:cNvPr>
          <p:cNvSpPr/>
          <p:nvPr/>
        </p:nvSpPr>
        <p:spPr>
          <a:xfrm>
            <a:off x="7296952" y="4599468"/>
            <a:ext cx="501594" cy="541947"/>
          </a:xfrm>
          <a:prstGeom prst="rect">
            <a:avLst/>
          </a:prstGeom>
          <a:solidFill>
            <a:srgbClr val="FFFF00"/>
          </a:solidFill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771BFE-DECB-4D3A-A896-84CBE983CA8B}"/>
              </a:ext>
            </a:extLst>
          </p:cNvPr>
          <p:cNvSpPr/>
          <p:nvPr/>
        </p:nvSpPr>
        <p:spPr>
          <a:xfrm>
            <a:off x="6795358" y="4508431"/>
            <a:ext cx="501594" cy="632985"/>
          </a:xfrm>
          <a:prstGeom prst="rect">
            <a:avLst/>
          </a:prstGeom>
          <a:solidFill>
            <a:srgbClr val="FFFF00"/>
          </a:solidFill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51FDCA59-1FD0-4AA9-8DE3-54F1FC2181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347057"/>
              </p:ext>
            </p:extLst>
          </p:nvPr>
        </p:nvGraphicFramePr>
        <p:xfrm>
          <a:off x="6864518" y="2971800"/>
          <a:ext cx="15176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37" name="Equation" r:id="rId15" imgW="914400" imgH="469800" progId="Equation.3">
                  <p:embed/>
                </p:oleObj>
              </mc:Choice>
              <mc:Fallback>
                <p:oleObj name="Equation" r:id="rId15" imgW="914400" imgH="469800" progId="Equation.3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:a16="http://schemas.microsoft.com/office/drawing/2014/main" id="{51FDCA59-1FD0-4AA9-8DE3-54F1FC2181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64518" y="2971800"/>
                        <a:ext cx="1517650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040B8E-3A0D-454D-8678-81691B96BB4A}"/>
              </a:ext>
            </a:extLst>
          </p:cNvPr>
          <p:cNvCxnSpPr/>
          <p:nvPr/>
        </p:nvCxnSpPr>
        <p:spPr>
          <a:xfrm>
            <a:off x="8300999" y="5078663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F604B0F-B8DF-4B3E-BA42-07ABA3DE1E26}"/>
              </a:ext>
            </a:extLst>
          </p:cNvPr>
          <p:cNvCxnSpPr>
            <a:cxnSpLocks/>
          </p:cNvCxnSpPr>
          <p:nvPr/>
        </p:nvCxnSpPr>
        <p:spPr>
          <a:xfrm>
            <a:off x="6014999" y="3031974"/>
            <a:ext cx="0" cy="2303729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5A6CA75-DD24-44AE-9A10-7479C2E88F9C}"/>
              </a:ext>
            </a:extLst>
          </p:cNvPr>
          <p:cNvCxnSpPr>
            <a:cxnSpLocks/>
          </p:cNvCxnSpPr>
          <p:nvPr/>
        </p:nvCxnSpPr>
        <p:spPr>
          <a:xfrm flipH="1">
            <a:off x="5759136" y="5153496"/>
            <a:ext cx="3689665" cy="15960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36FF2B8-0F75-4389-A23B-D7C2FB0D0145}"/>
              </a:ext>
            </a:extLst>
          </p:cNvPr>
          <p:cNvCxnSpPr/>
          <p:nvPr/>
        </p:nvCxnSpPr>
        <p:spPr>
          <a:xfrm>
            <a:off x="7794812" y="5084482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6368952-AA42-4687-A235-3CE4E378D901}"/>
              </a:ext>
            </a:extLst>
          </p:cNvPr>
          <p:cNvCxnSpPr/>
          <p:nvPr/>
        </p:nvCxnSpPr>
        <p:spPr>
          <a:xfrm>
            <a:off x="7301753" y="5076884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503BA93-BF0B-42CE-92D3-CDA1DF3CD632}"/>
              </a:ext>
            </a:extLst>
          </p:cNvPr>
          <p:cNvCxnSpPr/>
          <p:nvPr/>
        </p:nvCxnSpPr>
        <p:spPr>
          <a:xfrm>
            <a:off x="6781800" y="5076884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31DC35F-540D-4F96-8B06-80D512A5DED2}"/>
              </a:ext>
            </a:extLst>
          </p:cNvPr>
          <p:cNvCxnSpPr/>
          <p:nvPr/>
        </p:nvCxnSpPr>
        <p:spPr>
          <a:xfrm>
            <a:off x="6248400" y="5076884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7B657AF-53B9-4DC3-8EA3-83E4A078BCE8}"/>
              </a:ext>
            </a:extLst>
          </p:cNvPr>
          <p:cNvSpPr/>
          <p:nvPr/>
        </p:nvSpPr>
        <p:spPr>
          <a:xfrm>
            <a:off x="6096267" y="2994095"/>
            <a:ext cx="2819256" cy="1826482"/>
          </a:xfrm>
          <a:custGeom>
            <a:avLst/>
            <a:gdLst>
              <a:gd name="connsiteX0" fmla="*/ 0 w 2362200"/>
              <a:gd name="connsiteY0" fmla="*/ 0 h 1571625"/>
              <a:gd name="connsiteX1" fmla="*/ 571500 w 2362200"/>
              <a:gd name="connsiteY1" fmla="*/ 1114425 h 1571625"/>
              <a:gd name="connsiteX2" fmla="*/ 2362200 w 2362200"/>
              <a:gd name="connsiteY2" fmla="*/ 1571625 h 1571625"/>
              <a:gd name="connsiteX3" fmla="*/ 2362200 w 2362200"/>
              <a:gd name="connsiteY3" fmla="*/ 1571625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2200" h="1571625">
                <a:moveTo>
                  <a:pt x="0" y="0"/>
                </a:moveTo>
                <a:cubicBezTo>
                  <a:pt x="88900" y="426244"/>
                  <a:pt x="177800" y="852488"/>
                  <a:pt x="571500" y="1114425"/>
                </a:cubicBezTo>
                <a:cubicBezTo>
                  <a:pt x="965200" y="1376362"/>
                  <a:pt x="2362200" y="1571625"/>
                  <a:pt x="2362200" y="1571625"/>
                </a:cubicBezTo>
                <a:lnTo>
                  <a:pt x="2362200" y="1571625"/>
                </a:lnTo>
              </a:path>
            </a:pathLst>
          </a:custGeom>
          <a:noFill/>
          <a:ln w="2222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D2F800-D823-4646-933C-9E80CEFB1A3A}"/>
              </a:ext>
            </a:extLst>
          </p:cNvPr>
          <p:cNvSpPr txBox="1"/>
          <p:nvPr/>
        </p:nvSpPr>
        <p:spPr>
          <a:xfrm>
            <a:off x="6096267" y="5181971"/>
            <a:ext cx="2797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1           2          3          4          5 …   N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AA3CF89-E300-4D92-8AF2-6BC3CDA58654}"/>
              </a:ext>
            </a:extLst>
          </p:cNvPr>
          <p:cNvCxnSpPr/>
          <p:nvPr/>
        </p:nvCxnSpPr>
        <p:spPr>
          <a:xfrm flipV="1">
            <a:off x="6248400" y="3579078"/>
            <a:ext cx="0" cy="159037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B437589-9A9E-49E5-BCDB-78C966596697}"/>
              </a:ext>
            </a:extLst>
          </p:cNvPr>
          <p:cNvCxnSpPr>
            <a:cxnSpLocks/>
          </p:cNvCxnSpPr>
          <p:nvPr/>
        </p:nvCxnSpPr>
        <p:spPr>
          <a:xfrm flipV="1">
            <a:off x="8763000" y="4774992"/>
            <a:ext cx="0" cy="39446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086C64A-97CE-4CCC-A757-2018D192517F}"/>
              </a:ext>
            </a:extLst>
          </p:cNvPr>
          <p:cNvSpPr/>
          <p:nvPr/>
        </p:nvSpPr>
        <p:spPr>
          <a:xfrm>
            <a:off x="8300438" y="4774992"/>
            <a:ext cx="432589" cy="381412"/>
          </a:xfrm>
          <a:prstGeom prst="rect">
            <a:avLst/>
          </a:prstGeom>
          <a:solidFill>
            <a:srgbClr val="FFFF00"/>
          </a:solidFill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62" name="Object 61">
            <a:extLst>
              <a:ext uri="{FF2B5EF4-FFF2-40B4-BE49-F238E27FC236}">
                <a16:creationId xmlns:a16="http://schemas.microsoft.com/office/drawing/2014/main" id="{73223E88-B5D0-4542-BA95-2EB2193E68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437736"/>
              </p:ext>
            </p:extLst>
          </p:nvPr>
        </p:nvGraphicFramePr>
        <p:xfrm>
          <a:off x="6440488" y="5878572"/>
          <a:ext cx="2889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38" name="Equation" r:id="rId17" imgW="114120" imgH="215640" progId="Equation.3">
                  <p:embed/>
                </p:oleObj>
              </mc:Choice>
              <mc:Fallback>
                <p:oleObj name="Equation" r:id="rId17" imgW="114120" imgH="215640" progId="Equation.3">
                  <p:embed/>
                  <p:pic>
                    <p:nvPicPr>
                      <p:cNvPr id="62" name="Object 61">
                        <a:extLst>
                          <a:ext uri="{FF2B5EF4-FFF2-40B4-BE49-F238E27FC236}">
                            <a16:creationId xmlns:a16="http://schemas.microsoft.com/office/drawing/2014/main" id="{73223E88-B5D0-4542-BA95-2EB2193E68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40488" y="5878572"/>
                        <a:ext cx="288925" cy="54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>
            <a:extLst>
              <a:ext uri="{FF2B5EF4-FFF2-40B4-BE49-F238E27FC236}">
                <a16:creationId xmlns:a16="http://schemas.microsoft.com/office/drawing/2014/main" id="{AA0B4074-7915-49E1-9BEA-89646F43DA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460977"/>
              </p:ext>
            </p:extLst>
          </p:nvPr>
        </p:nvGraphicFramePr>
        <p:xfrm>
          <a:off x="4816475" y="5715566"/>
          <a:ext cx="166052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39" name="Equation" r:id="rId18" imgW="965160" imgH="393480" progId="Equation.3">
                  <p:embed/>
                </p:oleObj>
              </mc:Choice>
              <mc:Fallback>
                <p:oleObj name="Equation" r:id="rId18" imgW="965160" imgH="393480" progId="Equation.3">
                  <p:embed/>
                  <p:pic>
                    <p:nvPicPr>
                      <p:cNvPr id="63" name="Object 62">
                        <a:extLst>
                          <a:ext uri="{FF2B5EF4-FFF2-40B4-BE49-F238E27FC236}">
                            <a16:creationId xmlns:a16="http://schemas.microsoft.com/office/drawing/2014/main" id="{AA0B4074-7915-49E1-9BEA-89646F43DA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816475" y="5715566"/>
                        <a:ext cx="1660525" cy="67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DF45652-EEC1-420F-B423-A8EE243B5697}"/>
              </a:ext>
            </a:extLst>
          </p:cNvPr>
          <p:cNvCxnSpPr>
            <a:endCxn id="55" idx="1"/>
          </p:cNvCxnSpPr>
          <p:nvPr/>
        </p:nvCxnSpPr>
        <p:spPr>
          <a:xfrm flipH="1">
            <a:off x="6778345" y="3768179"/>
            <a:ext cx="494863" cy="521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BB29A04-F5C2-451F-8A2B-1CACFFBFB5CD}"/>
              </a:ext>
            </a:extLst>
          </p:cNvPr>
          <p:cNvSpPr txBox="1"/>
          <p:nvPr/>
        </p:nvSpPr>
        <p:spPr>
          <a:xfrm>
            <a:off x="6934165" y="388422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area under curve</a:t>
            </a:r>
          </a:p>
        </p:txBody>
      </p:sp>
      <p:graphicFrame>
        <p:nvGraphicFramePr>
          <p:cNvPr id="67" name="Object 66">
            <a:extLst>
              <a:ext uri="{FF2B5EF4-FFF2-40B4-BE49-F238E27FC236}">
                <a16:creationId xmlns:a16="http://schemas.microsoft.com/office/drawing/2014/main" id="{2C518C52-EDE3-451C-B074-D232501431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647009"/>
              </p:ext>
            </p:extLst>
          </p:nvPr>
        </p:nvGraphicFramePr>
        <p:xfrm>
          <a:off x="7689740" y="5752645"/>
          <a:ext cx="830263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0" name="Equation" r:id="rId20" imgW="482400" imgH="393480" progId="Equation.3">
                  <p:embed/>
                </p:oleObj>
              </mc:Choice>
              <mc:Fallback>
                <p:oleObj name="Equation" r:id="rId20" imgW="482400" imgH="393480" progId="Equation.3">
                  <p:embed/>
                  <p:pic>
                    <p:nvPicPr>
                      <p:cNvPr id="67" name="Object 66">
                        <a:extLst>
                          <a:ext uri="{FF2B5EF4-FFF2-40B4-BE49-F238E27FC236}">
                            <a16:creationId xmlns:a16="http://schemas.microsoft.com/office/drawing/2014/main" id="{2C518C52-EDE3-451C-B074-D232501431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689740" y="5752645"/>
                        <a:ext cx="830263" cy="677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6105EF2-371F-4E61-AC38-7C1711DFFC8A}"/>
              </a:ext>
            </a:extLst>
          </p:cNvPr>
          <p:cNvCxnSpPr>
            <a:cxnSpLocks/>
          </p:cNvCxnSpPr>
          <p:nvPr/>
        </p:nvCxnSpPr>
        <p:spPr>
          <a:xfrm flipH="1" flipV="1">
            <a:off x="7046155" y="5196762"/>
            <a:ext cx="696324" cy="67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C23BC41-3587-412C-8768-C37BC4C8985B}"/>
              </a:ext>
            </a:extLst>
          </p:cNvPr>
          <p:cNvSpPr txBox="1"/>
          <p:nvPr/>
        </p:nvSpPr>
        <p:spPr>
          <a:xfrm>
            <a:off x="6710365" y="552228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Area of rectangles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B6D42F-597F-4C57-BADB-EA6472700BE7}"/>
              </a:ext>
            </a:extLst>
          </p:cNvPr>
          <p:cNvSpPr txBox="1"/>
          <p:nvPr/>
        </p:nvSpPr>
        <p:spPr>
          <a:xfrm>
            <a:off x="381446" y="3051464"/>
            <a:ext cx="2337722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N-k =1 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 k = N-1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1AFB17C-6B01-4598-BF9B-F17FDCCA9989}"/>
              </a:ext>
            </a:extLst>
          </p:cNvPr>
          <p:cNvSpPr txBox="1"/>
          <p:nvPr/>
        </p:nvSpPr>
        <p:spPr>
          <a:xfrm>
            <a:off x="364408" y="4332476"/>
            <a:ext cx="2337722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Simplify</a:t>
            </a:r>
          </a:p>
        </p:txBody>
      </p:sp>
      <p:graphicFrame>
        <p:nvGraphicFramePr>
          <p:cNvPr id="77" name="Object 76">
            <a:extLst>
              <a:ext uri="{FF2B5EF4-FFF2-40B4-BE49-F238E27FC236}">
                <a16:creationId xmlns:a16="http://schemas.microsoft.com/office/drawing/2014/main" id="{E55C9B24-0D00-4B18-940B-B91A7B1823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569447"/>
              </p:ext>
            </p:extLst>
          </p:nvPr>
        </p:nvGraphicFramePr>
        <p:xfrm>
          <a:off x="389354" y="5741791"/>
          <a:ext cx="288290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1" name="Equation" r:id="rId22" imgW="2222280" imgH="203040" progId="Equation.3">
                  <p:embed/>
                </p:oleObj>
              </mc:Choice>
              <mc:Fallback>
                <p:oleObj name="Equation" r:id="rId22" imgW="2222280" imgH="203040" progId="Equation.3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DB0CE26D-3021-4556-BBFD-76D891807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89354" y="5741791"/>
                        <a:ext cx="2882900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099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 animBg="1"/>
      <p:bldP spid="28" grpId="0" animBg="1"/>
      <p:bldP spid="55" grpId="0" animBg="1"/>
      <p:bldP spid="56" grpId="0"/>
      <p:bldP spid="61" grpId="0" animBg="1"/>
      <p:bldP spid="66" grpId="0"/>
      <p:bldP spid="70" grpId="0"/>
      <p:bldP spid="75" grpId="0" animBg="1"/>
      <p:bldP spid="7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Lec-3: Advanced Sorting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8226552" cy="45720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rgbClr val="00B050"/>
                </a:solidFill>
              </a:rPr>
              <a:t>Quicksort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bg1">
                    <a:lumMod val="75000"/>
                  </a:schemeClr>
                </a:solidFill>
              </a:rPr>
              <a:t>Algorithm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bg1">
                    <a:lumMod val="75000"/>
                  </a:schemeClr>
                </a:solidFill>
              </a:rPr>
              <a:t>Complexity Analysis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rgbClr val="00B050"/>
                </a:solidFill>
              </a:rPr>
              <a:t>Improving Worst-case complexity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Lower bound complexity for Comparison based Sorting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Non-comparison based Sorting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tx1"/>
                </a:solidFill>
              </a:rPr>
              <a:t>Counting Sort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tx1"/>
                </a:solidFill>
              </a:rPr>
              <a:t>Radix Sort</a:t>
            </a:r>
          </a:p>
        </p:txBody>
      </p:sp>
    </p:spTree>
    <p:extLst>
      <p:ext uri="{BB962C8B-B14F-4D97-AF65-F5344CB8AC3E}">
        <p14:creationId xmlns:p14="http://schemas.microsoft.com/office/powerpoint/2010/main" val="1384386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87ED-73FB-4F28-A8F1-EEC85F7A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Quicksort with O(N log N) in worst-case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6F9C9-36F7-45AF-B89A-B5FC1788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Advanced Sorting Algorithms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2614C-7FFB-4714-A495-091EEA45591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0915" y="2231544"/>
            <a:ext cx="850392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>
                <a:solidFill>
                  <a:srgbClr val="00B050"/>
                </a:solidFill>
              </a:rPr>
              <a:t>Idea:</a:t>
            </a:r>
          </a:p>
          <a:p>
            <a:r>
              <a:rPr lang="en-AU" dirty="0"/>
              <a:t>Don’t choose pivot randomly!</a:t>
            </a:r>
          </a:p>
          <a:p>
            <a:pPr lvl="1"/>
            <a:r>
              <a:rPr lang="en-AU" dirty="0"/>
              <a:t>Instead, always choose median as the pivot.</a:t>
            </a:r>
          </a:p>
          <a:p>
            <a:pPr lvl="1"/>
            <a:r>
              <a:rPr lang="en-AU" dirty="0"/>
              <a:t>If we can find median in O(N), the worst-case cost of quicksort would be?</a:t>
            </a:r>
          </a:p>
          <a:p>
            <a:pPr lvl="2"/>
            <a:r>
              <a:rPr lang="en-AU" dirty="0"/>
              <a:t>O(N log N) </a:t>
            </a:r>
          </a:p>
          <a:p>
            <a:r>
              <a:rPr lang="en-AU" dirty="0"/>
              <a:t>How do we choose median in O(N)?</a:t>
            </a:r>
          </a:p>
          <a:p>
            <a:r>
              <a:rPr lang="en-AU" dirty="0"/>
              <a:t>First, we take a detour and see algorithms to answer k-</a:t>
            </a:r>
            <a:r>
              <a:rPr lang="en-AU" dirty="0" err="1"/>
              <a:t>th</a:t>
            </a:r>
            <a:r>
              <a:rPr lang="en-AU" dirty="0"/>
              <a:t> order statistics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FB5D0E-4445-4540-B029-5289502EC08C}"/>
              </a:ext>
            </a:extLst>
          </p:cNvPr>
          <p:cNvSpPr/>
          <p:nvPr/>
        </p:nvSpPr>
        <p:spPr>
          <a:xfrm>
            <a:off x="1371600" y="1573014"/>
            <a:ext cx="6781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3CBE24C-4904-4992-A431-8FE19C68A266}"/>
              </a:ext>
            </a:extLst>
          </p:cNvPr>
          <p:cNvSpPr/>
          <p:nvPr/>
        </p:nvSpPr>
        <p:spPr>
          <a:xfrm rot="16200000">
            <a:off x="2879637" y="-201822"/>
            <a:ext cx="185573" cy="320164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13F36F4D-9A9A-4DF2-9E6F-00FAD60330E4}"/>
              </a:ext>
            </a:extLst>
          </p:cNvPr>
          <p:cNvSpPr/>
          <p:nvPr/>
        </p:nvSpPr>
        <p:spPr>
          <a:xfrm rot="16200000">
            <a:off x="6341673" y="-292598"/>
            <a:ext cx="156353" cy="339089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BE8CAE-30BB-4431-BADF-F00EB4045F46}"/>
              </a:ext>
            </a:extLst>
          </p:cNvPr>
          <p:cNvSpPr txBox="1"/>
          <p:nvPr/>
        </p:nvSpPr>
        <p:spPr>
          <a:xfrm>
            <a:off x="2681126" y="101492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N/2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A9EF8-EAE7-4254-A2BD-BD10B05B47CB}"/>
              </a:ext>
            </a:extLst>
          </p:cNvPr>
          <p:cNvSpPr txBox="1"/>
          <p:nvPr/>
        </p:nvSpPr>
        <p:spPr>
          <a:xfrm>
            <a:off x="6147979" y="98697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N/2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8E3A5D-722F-48DA-9909-A1E59DFB7E7D}"/>
              </a:ext>
            </a:extLst>
          </p:cNvPr>
          <p:cNvSpPr/>
          <p:nvPr/>
        </p:nvSpPr>
        <p:spPr>
          <a:xfrm>
            <a:off x="4573249" y="1569394"/>
            <a:ext cx="151151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AD2F291-7029-49DC-8B2B-68A4F4E110CB}"/>
              </a:ext>
            </a:extLst>
          </p:cNvPr>
          <p:cNvSpPr txBox="1">
            <a:spLocks/>
          </p:cNvSpPr>
          <p:nvPr/>
        </p:nvSpPr>
        <p:spPr>
          <a:xfrm>
            <a:off x="6271956" y="2054276"/>
            <a:ext cx="2564196" cy="11765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200" dirty="0">
                <a:highlight>
                  <a:srgbClr val="FFFFFF"/>
                </a:highlight>
              </a:rPr>
              <a:t>Quicksort Algorithm</a:t>
            </a:r>
          </a:p>
          <a:p>
            <a:r>
              <a:rPr lang="en-AU" sz="1100" dirty="0">
                <a:highlight>
                  <a:srgbClr val="FFFFFF"/>
                </a:highlight>
              </a:rPr>
              <a:t>Choose </a:t>
            </a:r>
            <a:r>
              <a:rPr lang="en-AU" sz="1100" dirty="0">
                <a:solidFill>
                  <a:srgbClr val="00B050"/>
                </a:solidFill>
                <a:highlight>
                  <a:srgbClr val="FFFFFF"/>
                </a:highlight>
              </a:rPr>
              <a:t>median</a:t>
            </a:r>
            <a:r>
              <a:rPr lang="en-AU" sz="1100" dirty="0">
                <a:highlight>
                  <a:srgbClr val="FFFFFF"/>
                </a:highlight>
              </a:rPr>
              <a:t> as a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Partitioning using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Quicksort(LEFT)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Quicksort(RIGHT)</a:t>
            </a:r>
            <a:endParaRPr lang="en-AU" sz="11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41701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87ED-73FB-4F28-A8F1-EEC85F7A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K-</a:t>
            </a:r>
            <a:r>
              <a:rPr lang="en-AU" dirty="0" err="1"/>
              <a:t>th</a:t>
            </a:r>
            <a:r>
              <a:rPr lang="en-AU" dirty="0"/>
              <a:t> Order Statistics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6F9C9-36F7-45AF-B89A-B5FC1788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Advanced Sorting Algorithms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2614C-7FFB-4714-A495-091EEA4559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>
                <a:solidFill>
                  <a:srgbClr val="FF0000"/>
                </a:solidFill>
              </a:rPr>
              <a:t>Problem:</a:t>
            </a:r>
            <a:r>
              <a:rPr lang="en-AU" dirty="0"/>
              <a:t> Given an </a:t>
            </a:r>
            <a:r>
              <a:rPr lang="en-AU" b="1" u="sng" dirty="0"/>
              <a:t>unsorted</a:t>
            </a:r>
            <a:r>
              <a:rPr lang="en-AU" dirty="0"/>
              <a:t> array of numbers, find k-</a:t>
            </a:r>
            <a:r>
              <a:rPr lang="en-AU" dirty="0" err="1"/>
              <a:t>th</a:t>
            </a:r>
            <a:r>
              <a:rPr lang="en-AU" dirty="0"/>
              <a:t> smallest number in the array</a:t>
            </a:r>
          </a:p>
          <a:p>
            <a:r>
              <a:rPr lang="en-AU" dirty="0"/>
              <a:t>If k=1 (i.e., find the smallest), we can easily do this in O(N) using the linear algorithm we saw in the last week.</a:t>
            </a:r>
          </a:p>
          <a:p>
            <a:r>
              <a:rPr lang="en-AU" dirty="0"/>
              <a:t>Median can be computed by setting k appropriately (e.g., k = </a:t>
            </a:r>
            <a:r>
              <a:rPr lang="en-AU" dirty="0" err="1"/>
              <a:t>len</a:t>
            </a:r>
            <a:r>
              <a:rPr lang="en-AU" dirty="0"/>
              <a:t>(array)/2)</a:t>
            </a:r>
          </a:p>
          <a:p>
            <a:r>
              <a:rPr lang="en-AU" dirty="0"/>
              <a:t>For general k, how can we solve this efficiently?</a:t>
            </a:r>
          </a:p>
          <a:p>
            <a:pPr lvl="1"/>
            <a:r>
              <a:rPr lang="en-AU" dirty="0"/>
              <a:t>Sort the elements and return k-</a:t>
            </a:r>
            <a:r>
              <a:rPr lang="en-AU" dirty="0" err="1"/>
              <a:t>th</a:t>
            </a:r>
            <a:r>
              <a:rPr lang="en-AU" dirty="0"/>
              <a:t> element – takes O(N log N)</a:t>
            </a:r>
          </a:p>
          <a:p>
            <a:pPr lvl="1"/>
            <a:r>
              <a:rPr lang="en-AU" dirty="0"/>
              <a:t>Can we do better?</a:t>
            </a:r>
          </a:p>
          <a:p>
            <a:pPr lvl="2"/>
            <a:r>
              <a:rPr lang="en-AU" dirty="0"/>
              <a:t>Yes, Quick Select</a:t>
            </a:r>
          </a:p>
        </p:txBody>
      </p:sp>
    </p:spTree>
    <p:extLst>
      <p:ext uri="{BB962C8B-B14F-4D97-AF65-F5344CB8AC3E}">
        <p14:creationId xmlns:p14="http://schemas.microsoft.com/office/powerpoint/2010/main" val="144483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9" y="-152400"/>
            <a:ext cx="8229600" cy="1143000"/>
          </a:xfrm>
        </p:spPr>
        <p:txBody>
          <a:bodyPr/>
          <a:lstStyle/>
          <a:p>
            <a:r>
              <a:rPr lang="en-AU" dirty="0"/>
              <a:t>Quick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37" y="1044619"/>
            <a:ext cx="8229600" cy="2808312"/>
          </a:xfrm>
        </p:spPr>
        <p:txBody>
          <a:bodyPr>
            <a:normAutofit lnSpcReduction="10000"/>
          </a:bodyPr>
          <a:lstStyle/>
          <a:p>
            <a:r>
              <a:rPr lang="en-AU" sz="1600" dirty="0"/>
              <a:t>Choose a pivot p</a:t>
            </a:r>
          </a:p>
          <a:p>
            <a:r>
              <a:rPr lang="en-AU" sz="1600" dirty="0"/>
              <a:t>Partition the array in two sub-arrays w.r.t. p (same partitioning as in quicksort)</a:t>
            </a:r>
          </a:p>
          <a:p>
            <a:pPr lvl="1"/>
            <a:r>
              <a:rPr lang="en-AU" sz="1600" dirty="0"/>
              <a:t>LEFT </a:t>
            </a:r>
            <a:r>
              <a:rPr lang="en-AU" sz="1600" dirty="0">
                <a:sym typeface="Wingdings" pitchFamily="2" charset="2"/>
              </a:rPr>
              <a:t> elements smaller than or equal to p</a:t>
            </a:r>
            <a:endParaRPr lang="en-AU" sz="1600" dirty="0"/>
          </a:p>
          <a:p>
            <a:pPr lvl="1"/>
            <a:r>
              <a:rPr lang="en-AU" sz="1600" dirty="0"/>
              <a:t>RIGHT </a:t>
            </a:r>
            <a:r>
              <a:rPr lang="en-AU" sz="1600" dirty="0">
                <a:sym typeface="Wingdings" pitchFamily="2" charset="2"/>
              </a:rPr>
              <a:t> elements greater than p</a:t>
            </a:r>
            <a:endParaRPr lang="en-AU" sz="1600" dirty="0"/>
          </a:p>
          <a:p>
            <a:r>
              <a:rPr lang="en-AU" sz="1600" dirty="0"/>
              <a:t>If index(pivot) == k:</a:t>
            </a:r>
          </a:p>
          <a:p>
            <a:pPr lvl="1"/>
            <a:r>
              <a:rPr lang="en-AU" sz="1600" dirty="0"/>
              <a:t>Return pivot</a:t>
            </a:r>
          </a:p>
          <a:p>
            <a:r>
              <a:rPr lang="en-AU" sz="1600" dirty="0"/>
              <a:t>If k &gt; index(pivot) </a:t>
            </a:r>
          </a:p>
          <a:p>
            <a:pPr lvl="1"/>
            <a:r>
              <a:rPr lang="en-AU" sz="1600" dirty="0" err="1"/>
              <a:t>QuickSelect</a:t>
            </a:r>
            <a:r>
              <a:rPr lang="en-AU" sz="1600" dirty="0"/>
              <a:t>(RIGHT)</a:t>
            </a:r>
          </a:p>
          <a:p>
            <a:r>
              <a:rPr lang="en-AU" sz="1600" dirty="0"/>
              <a:t>Else:</a:t>
            </a:r>
          </a:p>
          <a:p>
            <a:pPr lvl="1"/>
            <a:r>
              <a:rPr lang="en-AU" sz="1600" dirty="0" err="1"/>
              <a:t>QuickSelect</a:t>
            </a:r>
            <a:r>
              <a:rPr lang="en-AU" sz="1600" dirty="0"/>
              <a:t>(LEFT)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079837"/>
              </p:ext>
            </p:extLst>
          </p:nvPr>
        </p:nvGraphicFramePr>
        <p:xfrm>
          <a:off x="2411760" y="4099196"/>
          <a:ext cx="3822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085492"/>
              </p:ext>
            </p:extLst>
          </p:nvPr>
        </p:nvGraphicFramePr>
        <p:xfrm>
          <a:off x="4310261" y="4733920"/>
          <a:ext cx="19110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3443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859752"/>
              </p:ext>
            </p:extLst>
          </p:nvPr>
        </p:nvGraphicFramePr>
        <p:xfrm>
          <a:off x="2418631" y="4733782"/>
          <a:ext cx="14332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3443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018653"/>
              </p:ext>
            </p:extLst>
          </p:nvPr>
        </p:nvGraphicFramePr>
        <p:xfrm>
          <a:off x="3842209" y="4739640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883761"/>
              </p:ext>
            </p:extLst>
          </p:nvPr>
        </p:nvGraphicFramePr>
        <p:xfrm>
          <a:off x="4788024" y="4108499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Right Arrow 22"/>
          <p:cNvSpPr/>
          <p:nvPr/>
        </p:nvSpPr>
        <p:spPr>
          <a:xfrm rot="16200000">
            <a:off x="3810054" y="5495801"/>
            <a:ext cx="582339" cy="234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/>
          <p:cNvSpPr txBox="1"/>
          <p:nvPr/>
        </p:nvSpPr>
        <p:spPr>
          <a:xfrm>
            <a:off x="2057400" y="5903984"/>
            <a:ext cx="499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sorted position (at index 4, i.e., 4</a:t>
            </a:r>
            <a:r>
              <a:rPr lang="en-AU" baseline="30000" dirty="0"/>
              <a:t>th</a:t>
            </a:r>
            <a:r>
              <a:rPr lang="en-AU" dirty="0"/>
              <a:t> smallest)</a:t>
            </a:r>
          </a:p>
        </p:txBody>
      </p:sp>
      <p:sp>
        <p:nvSpPr>
          <p:cNvPr id="29" name="Right Brace 28"/>
          <p:cNvSpPr/>
          <p:nvPr/>
        </p:nvSpPr>
        <p:spPr>
          <a:xfrm rot="5400000">
            <a:off x="2909354" y="4828554"/>
            <a:ext cx="340359" cy="1393814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ight Brace 29"/>
          <p:cNvSpPr/>
          <p:nvPr/>
        </p:nvSpPr>
        <p:spPr>
          <a:xfrm rot="5400000">
            <a:off x="5146179" y="4627730"/>
            <a:ext cx="340358" cy="1776746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920349"/>
              </p:ext>
            </p:extLst>
          </p:nvPr>
        </p:nvGraphicFramePr>
        <p:xfrm>
          <a:off x="3833184" y="4739640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/>
          </p:nvPr>
        </p:nvGraphicFramePr>
        <p:xfrm>
          <a:off x="8458262" y="4163822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56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7649257" y="4154576"/>
            <a:ext cx="88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Pivot</a:t>
            </a: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8460432" y="464741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56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6553200" y="4638170"/>
            <a:ext cx="202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Sorted position</a:t>
            </a:r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/>
          </p:nvPr>
        </p:nvGraphicFramePr>
        <p:xfrm>
          <a:off x="8450721" y="5151472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56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7543801" y="5142226"/>
            <a:ext cx="91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Others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Advanced Sorting Algorithms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0A8553-96B0-4F5F-8B89-4220D5D15245}"/>
              </a:ext>
            </a:extLst>
          </p:cNvPr>
          <p:cNvSpPr txBox="1"/>
          <p:nvPr/>
        </p:nvSpPr>
        <p:spPr>
          <a:xfrm>
            <a:off x="5747541" y="549735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 = 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45044A-2BA3-438A-91AF-63B5A677B0D5}"/>
              </a:ext>
            </a:extLst>
          </p:cNvPr>
          <p:cNvSpPr txBox="1"/>
          <p:nvPr/>
        </p:nvSpPr>
        <p:spPr>
          <a:xfrm>
            <a:off x="1799589" y="539712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 = 3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795F59BE-56EE-43B8-B068-3105F043C418}"/>
              </a:ext>
            </a:extLst>
          </p:cNvPr>
          <p:cNvSpPr txBox="1">
            <a:spLocks/>
          </p:cNvSpPr>
          <p:nvPr/>
        </p:nvSpPr>
        <p:spPr>
          <a:xfrm>
            <a:off x="4876800" y="2022998"/>
            <a:ext cx="3794837" cy="180151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Best-case time complexity?</a:t>
            </a:r>
          </a:p>
          <a:p>
            <a:pPr lvl="1"/>
            <a:r>
              <a:rPr lang="en-AU" sz="1300" dirty="0">
                <a:solidFill>
                  <a:schemeClr val="tx1"/>
                </a:solidFill>
                <a:highlight>
                  <a:srgbClr val="FFFFFF"/>
                </a:highlight>
              </a:rPr>
              <a:t>O(N)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MSS10"/>
              </a:rPr>
              <a:t>Worst-case time complexity?</a:t>
            </a:r>
          </a:p>
          <a:p>
            <a:pPr lvl="1"/>
            <a:r>
              <a:rPr lang="en-AU" sz="1300" dirty="0">
                <a:solidFill>
                  <a:schemeClr val="tx1"/>
                </a:solidFill>
                <a:highlight>
                  <a:srgbClr val="FFFFFF"/>
                </a:highlight>
              </a:rPr>
              <a:t>O(N</a:t>
            </a:r>
            <a:r>
              <a:rPr lang="en-AU" sz="1300" baseline="30000" dirty="0">
                <a:solidFill>
                  <a:schemeClr val="tx1"/>
                </a:solidFill>
                <a:highlight>
                  <a:srgbClr val="FFFFFF"/>
                </a:highlight>
              </a:rPr>
              <a:t>2</a:t>
            </a:r>
            <a:r>
              <a:rPr lang="en-AU" sz="1300" dirty="0">
                <a:solidFill>
                  <a:schemeClr val="tx1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MSS10"/>
              </a:rPr>
              <a:t>Average-case time complexity?</a:t>
            </a:r>
          </a:p>
          <a:p>
            <a:pPr lvl="1"/>
            <a:r>
              <a:rPr lang="en-AU" sz="1300" dirty="0">
                <a:solidFill>
                  <a:schemeClr val="tx1"/>
                </a:solidFill>
                <a:highlight>
                  <a:srgbClr val="FFFFFF"/>
                </a:highlight>
              </a:rPr>
              <a:t>O(N) – same arguments as for quicksort</a:t>
            </a:r>
          </a:p>
        </p:txBody>
      </p:sp>
    </p:spTree>
    <p:extLst>
      <p:ext uri="{BB962C8B-B14F-4D97-AF65-F5344CB8AC3E}">
        <p14:creationId xmlns:p14="http://schemas.microsoft.com/office/powerpoint/2010/main" val="80704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/>
      <p:bldP spid="29" grpId="0" animBg="1"/>
      <p:bldP spid="30" grpId="0" animBg="1"/>
      <p:bldP spid="30" grpId="1" animBg="1"/>
      <p:bldP spid="5" grpId="0"/>
      <p:bldP spid="5" grpId="1"/>
      <p:bldP spid="31" grpId="0"/>
      <p:bldP spid="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87ED-73FB-4F28-A8F1-EEC85F7A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Quicksort with O(N log N) in worst-case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6F9C9-36F7-45AF-B89A-B5FC1788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Advanced Sorting Algorithms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2614C-7FFB-4714-A495-091EEA45591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0915" y="2231544"/>
            <a:ext cx="8503920" cy="4572000"/>
          </a:xfrm>
        </p:spPr>
        <p:txBody>
          <a:bodyPr>
            <a:normAutofit/>
          </a:bodyPr>
          <a:lstStyle/>
          <a:p>
            <a:r>
              <a:rPr lang="en-AU" sz="2000" dirty="0"/>
              <a:t>Call Quick Select with k=</a:t>
            </a:r>
            <a:r>
              <a:rPr lang="en-AU" sz="2000" dirty="0" err="1"/>
              <a:t>len</a:t>
            </a:r>
            <a:r>
              <a:rPr lang="en-AU" sz="2000" dirty="0"/>
              <a:t>(array)/2?</a:t>
            </a:r>
          </a:p>
          <a:p>
            <a:r>
              <a:rPr lang="en-AU" sz="2000" dirty="0"/>
              <a:t>The value returned by Quick Select will be median.</a:t>
            </a:r>
          </a:p>
          <a:p>
            <a:r>
              <a:rPr lang="en-AU" sz="2000" dirty="0"/>
              <a:t>Choose this as the pivot.</a:t>
            </a:r>
          </a:p>
          <a:p>
            <a:r>
              <a:rPr lang="en-AU" sz="2000" dirty="0"/>
              <a:t>What will be the best-case cost of such quick sort?</a:t>
            </a:r>
          </a:p>
          <a:p>
            <a:pPr lvl="1"/>
            <a:r>
              <a:rPr lang="en-AU" sz="2000" dirty="0"/>
              <a:t>O(N log N)</a:t>
            </a:r>
          </a:p>
          <a:p>
            <a:r>
              <a:rPr lang="en-AU" sz="2000" dirty="0"/>
              <a:t>However, worst-case cost is still not O(N log N) because worst-case cost of choosing median is O(N</a:t>
            </a:r>
            <a:r>
              <a:rPr lang="en-AU" sz="2000" baseline="30000" dirty="0"/>
              <a:t>2</a:t>
            </a:r>
            <a:r>
              <a:rPr lang="en-AU" sz="2000" dirty="0"/>
              <a:t>) </a:t>
            </a:r>
          </a:p>
          <a:p>
            <a:endParaRPr lang="en-AU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FB5D0E-4445-4540-B029-5289502EC08C}"/>
              </a:ext>
            </a:extLst>
          </p:cNvPr>
          <p:cNvSpPr/>
          <p:nvPr/>
        </p:nvSpPr>
        <p:spPr>
          <a:xfrm>
            <a:off x="1371600" y="1573014"/>
            <a:ext cx="6781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3CBE24C-4904-4992-A431-8FE19C68A266}"/>
              </a:ext>
            </a:extLst>
          </p:cNvPr>
          <p:cNvSpPr/>
          <p:nvPr/>
        </p:nvSpPr>
        <p:spPr>
          <a:xfrm rot="16200000">
            <a:off x="2879637" y="-201822"/>
            <a:ext cx="185573" cy="320164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13F36F4D-9A9A-4DF2-9E6F-00FAD60330E4}"/>
              </a:ext>
            </a:extLst>
          </p:cNvPr>
          <p:cNvSpPr/>
          <p:nvPr/>
        </p:nvSpPr>
        <p:spPr>
          <a:xfrm rot="16200000">
            <a:off x="6341673" y="-292598"/>
            <a:ext cx="156353" cy="339089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BE8CAE-30BB-4431-BADF-F00EB4045F46}"/>
              </a:ext>
            </a:extLst>
          </p:cNvPr>
          <p:cNvSpPr txBox="1"/>
          <p:nvPr/>
        </p:nvSpPr>
        <p:spPr>
          <a:xfrm>
            <a:off x="2681126" y="101492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N/2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A9EF8-EAE7-4254-A2BD-BD10B05B47CB}"/>
              </a:ext>
            </a:extLst>
          </p:cNvPr>
          <p:cNvSpPr txBox="1"/>
          <p:nvPr/>
        </p:nvSpPr>
        <p:spPr>
          <a:xfrm>
            <a:off x="6147979" y="98697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N/2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8E3A5D-722F-48DA-9909-A1E59DFB7E7D}"/>
              </a:ext>
            </a:extLst>
          </p:cNvPr>
          <p:cNvSpPr/>
          <p:nvPr/>
        </p:nvSpPr>
        <p:spPr>
          <a:xfrm>
            <a:off x="4573249" y="1569394"/>
            <a:ext cx="151151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88C007-1F03-4381-A67E-0E7B6B0427B4}"/>
              </a:ext>
            </a:extLst>
          </p:cNvPr>
          <p:cNvSpPr txBox="1">
            <a:spLocks/>
          </p:cNvSpPr>
          <p:nvPr/>
        </p:nvSpPr>
        <p:spPr>
          <a:xfrm>
            <a:off x="6351204" y="2029274"/>
            <a:ext cx="2564196" cy="11765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200" dirty="0">
                <a:highlight>
                  <a:srgbClr val="FFFFFF"/>
                </a:highlight>
              </a:rPr>
              <a:t>Quicksort Algorithm</a:t>
            </a:r>
          </a:p>
          <a:p>
            <a:r>
              <a:rPr lang="en-AU" sz="1100" dirty="0">
                <a:solidFill>
                  <a:srgbClr val="00B050"/>
                </a:solidFill>
                <a:highlight>
                  <a:srgbClr val="FFFFFF"/>
                </a:highlight>
              </a:rPr>
              <a:t>Use quick select to find </a:t>
            </a:r>
            <a:r>
              <a:rPr lang="en-AU" sz="1100" b="1" u="sng" dirty="0">
                <a:solidFill>
                  <a:srgbClr val="00B050"/>
                </a:solidFill>
                <a:highlight>
                  <a:srgbClr val="FFFFFF"/>
                </a:highlight>
              </a:rPr>
              <a:t>median</a:t>
            </a:r>
            <a:endParaRPr lang="en-AU" sz="11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Partitioning using </a:t>
            </a:r>
            <a:r>
              <a:rPr lang="en-AU" sz="1100" dirty="0">
                <a:solidFill>
                  <a:srgbClr val="00B050"/>
                </a:solidFill>
                <a:highlight>
                  <a:srgbClr val="FFFFFF"/>
                </a:highlight>
                <a:latin typeface="CMSS10"/>
              </a:rPr>
              <a:t>median as</a:t>
            </a:r>
            <a:r>
              <a:rPr lang="en-AU" sz="1100" dirty="0">
                <a:highlight>
                  <a:srgbClr val="FFFFFF"/>
                </a:highlight>
                <a:latin typeface="CMSS10"/>
              </a:rPr>
              <a:t>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Quicksort(LEFT)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Quicksort(RIGHT)</a:t>
            </a:r>
            <a:endParaRPr lang="en-AU" sz="11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43747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Things to note/remember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Lec-3: Advanced Sorting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839200" cy="3048000"/>
          </a:xfrm>
        </p:spPr>
        <p:txBody>
          <a:bodyPr>
            <a:noAutofit/>
          </a:bodyPr>
          <a:lstStyle/>
          <a:p>
            <a:r>
              <a:rPr lang="en-AU" sz="1600" dirty="0"/>
              <a:t>Mid-semester preferences: Final reminder to </a:t>
            </a:r>
            <a:r>
              <a:rPr lang="en-AU" sz="1600"/>
              <a:t>fill the Google </a:t>
            </a:r>
            <a:r>
              <a:rPr lang="en-AU" sz="1600" dirty="0"/>
              <a:t>Form</a:t>
            </a:r>
          </a:p>
          <a:p>
            <a:pPr lvl="1"/>
            <a:r>
              <a:rPr lang="en-AU" sz="1600" dirty="0">
                <a:hlinkClick r:id="rId2"/>
              </a:rPr>
              <a:t>https://goo.gl/forms/voaVbJh6iW4nPRhh2</a:t>
            </a:r>
            <a:r>
              <a:rPr lang="en-AU" sz="1600" dirty="0"/>
              <a:t> </a:t>
            </a:r>
          </a:p>
          <a:p>
            <a:r>
              <a:rPr lang="en-AU" sz="1600" dirty="0"/>
              <a:t>Assignment 1 due 13-Aug-2017 23:55:00</a:t>
            </a:r>
          </a:p>
          <a:p>
            <a:pPr lvl="1"/>
            <a:r>
              <a:rPr lang="en-AU" sz="1600" dirty="0"/>
              <a:t>Start asap if not already</a:t>
            </a:r>
          </a:p>
          <a:p>
            <a:pPr lvl="1"/>
            <a:r>
              <a:rPr lang="en-AU" sz="1600" dirty="0"/>
              <a:t>New consultations opened – Monday, Thursday, Friday (see Moodle)</a:t>
            </a:r>
          </a:p>
          <a:p>
            <a:r>
              <a:rPr lang="en-AU" sz="1600" dirty="0"/>
              <a:t>Assignment 2 to be released next week</a:t>
            </a:r>
          </a:p>
          <a:p>
            <a:pPr lvl="1"/>
            <a:r>
              <a:rPr lang="en-AU" sz="1600" dirty="0"/>
              <a:t>Requires dynamic programming (taught in week 4) – don’t miss the lecture</a:t>
            </a:r>
          </a:p>
          <a:p>
            <a:pPr lvl="1"/>
            <a:r>
              <a:rPr lang="en-AU" sz="1600" dirty="0"/>
              <a:t>Deadline 27-Aug-2017 23:55:00</a:t>
            </a:r>
          </a:p>
          <a:p>
            <a:r>
              <a:rPr lang="en-AU" sz="1600" dirty="0"/>
              <a:t>Programming Competition: registration open now</a:t>
            </a:r>
          </a:p>
          <a:p>
            <a:pPr lvl="1"/>
            <a:r>
              <a:rPr lang="en-AU" sz="1600" dirty="0"/>
              <a:t>http://www.aamircheema.com/fit2004-pc/</a:t>
            </a:r>
          </a:p>
          <a:p>
            <a:pPr marL="457200" indent="-457200">
              <a:buFont typeface="+mj-lt"/>
              <a:buAutoNum type="arabicPeriod"/>
            </a:pPr>
            <a:endParaRPr lang="en-AU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FD888-1C6C-4C99-A673-B65B1595D448}"/>
              </a:ext>
            </a:extLst>
          </p:cNvPr>
          <p:cNvSpPr txBox="1"/>
          <p:nvPr/>
        </p:nvSpPr>
        <p:spPr>
          <a:xfrm>
            <a:off x="838200" y="5117068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Don’t live dangerously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CC67E4-DFDE-4F41-9AB2-4C8DAAD0B79F}"/>
              </a:ext>
            </a:extLst>
          </p:cNvPr>
          <p:cNvCxnSpPr>
            <a:cxnSpLocks/>
          </p:cNvCxnSpPr>
          <p:nvPr/>
        </p:nvCxnSpPr>
        <p:spPr>
          <a:xfrm>
            <a:off x="3278565" y="5301734"/>
            <a:ext cx="1503247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erson looking at the camera&#10;&#10;Description generated with very high confidence">
            <a:extLst>
              <a:ext uri="{FF2B5EF4-FFF2-40B4-BE49-F238E27FC236}">
                <a16:creationId xmlns:a16="http://schemas.microsoft.com/office/drawing/2014/main" id="{B42CC130-8B37-44D2-8E6B-F11C2DC80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812" y="4031594"/>
            <a:ext cx="3655511" cy="23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60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87ED-73FB-4F28-A8F1-EEC85F7A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Quicksort with O(N log N) in worst-case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6F9C9-36F7-45AF-B89A-B5FC1788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Advanced Sorting Algorithms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2614C-7FFB-4714-A495-091EEA45591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2265721"/>
            <a:ext cx="6056252" cy="4261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400" b="1" u="sng" dirty="0"/>
              <a:t>Idea:</a:t>
            </a:r>
          </a:p>
          <a:p>
            <a:r>
              <a:rPr lang="en-AU" sz="1400" dirty="0"/>
              <a:t>Instead of choosing median, we relax the criteria and find a pivot that is guaranteed to be in the green sub-array.</a:t>
            </a:r>
          </a:p>
          <a:p>
            <a:r>
              <a:rPr lang="en-AU" sz="1400" dirty="0"/>
              <a:t>If we can find such a pivot in O(N) worst-case, what will be the cost of quick sort in the worst-case?</a:t>
            </a:r>
          </a:p>
          <a:p>
            <a:pPr lvl="1"/>
            <a:r>
              <a:rPr lang="en-AU" sz="1400" dirty="0"/>
              <a:t>O(N log N) – similar arguments as in average case analysis</a:t>
            </a:r>
          </a:p>
          <a:p>
            <a:r>
              <a:rPr lang="en-AU" sz="1400" b="1" u="sng" dirty="0">
                <a:hlinkClick r:id="rId2"/>
              </a:rPr>
              <a:t>Median of medians</a:t>
            </a:r>
            <a:r>
              <a:rPr lang="en-AU" sz="1400" dirty="0"/>
              <a:t> algorithm takes O(N) in worst-case and returns an element that is greater than 30% elements and smaller than 30% elements in the array.</a:t>
            </a:r>
          </a:p>
          <a:p>
            <a:pPr lvl="1"/>
            <a:r>
              <a:rPr lang="en-AU" sz="1400" dirty="0"/>
              <a:t>i.e., it can be used to find a pivot in green sub-array in O(N)</a:t>
            </a:r>
          </a:p>
          <a:p>
            <a:pPr lvl="1"/>
            <a:r>
              <a:rPr lang="en-AU" sz="1400" dirty="0"/>
              <a:t>Using this algorithm, the worst-case cost of quicksort is O(N log N)</a:t>
            </a:r>
          </a:p>
          <a:p>
            <a:r>
              <a:rPr lang="en-AU" sz="1400" dirty="0"/>
              <a:t>We will not cover median of medians algorithm in this unit – but it is worth looking at.</a:t>
            </a:r>
          </a:p>
          <a:p>
            <a:r>
              <a:rPr lang="en-AU" sz="1400" b="1" dirty="0">
                <a:solidFill>
                  <a:srgbClr val="FF0000"/>
                </a:solidFill>
              </a:rPr>
              <a:t>Remark:</a:t>
            </a:r>
            <a:r>
              <a:rPr lang="en-AU" sz="1400" dirty="0"/>
              <a:t> Although using “median of medians” reduces worst-case complexity to O(N log N), in practice choosing random pivots works better.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FB5D0E-4445-4540-B029-5289502EC08C}"/>
              </a:ext>
            </a:extLst>
          </p:cNvPr>
          <p:cNvSpPr/>
          <p:nvPr/>
        </p:nvSpPr>
        <p:spPr>
          <a:xfrm>
            <a:off x="1295400" y="1573014"/>
            <a:ext cx="6781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26A637-387E-4123-B950-397063A56E7B}"/>
              </a:ext>
            </a:extLst>
          </p:cNvPr>
          <p:cNvSpPr/>
          <p:nvPr/>
        </p:nvSpPr>
        <p:spPr>
          <a:xfrm>
            <a:off x="2971800" y="1575512"/>
            <a:ext cx="3352800" cy="304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3CBE24C-4904-4992-A431-8FE19C68A266}"/>
              </a:ext>
            </a:extLst>
          </p:cNvPr>
          <p:cNvSpPr/>
          <p:nvPr/>
        </p:nvSpPr>
        <p:spPr>
          <a:xfrm rot="16200000">
            <a:off x="2018312" y="538302"/>
            <a:ext cx="230576" cy="1676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0CCB7EFF-78DE-4549-A6A4-27E82133CE89}"/>
              </a:ext>
            </a:extLst>
          </p:cNvPr>
          <p:cNvSpPr/>
          <p:nvPr/>
        </p:nvSpPr>
        <p:spPr>
          <a:xfrm rot="16200000">
            <a:off x="4557342" y="-286229"/>
            <a:ext cx="219815" cy="33147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13F36F4D-9A9A-4DF2-9E6F-00FAD60330E4}"/>
              </a:ext>
            </a:extLst>
          </p:cNvPr>
          <p:cNvSpPr/>
          <p:nvPr/>
        </p:nvSpPr>
        <p:spPr>
          <a:xfrm rot="16200000">
            <a:off x="7085611" y="527541"/>
            <a:ext cx="230576" cy="1676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BE8CAE-30BB-4431-BADF-F00EB4045F46}"/>
              </a:ext>
            </a:extLst>
          </p:cNvPr>
          <p:cNvSpPr txBox="1"/>
          <p:nvPr/>
        </p:nvSpPr>
        <p:spPr>
          <a:xfrm>
            <a:off x="1937930" y="9553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A9EF8-EAE7-4254-A2BD-BD10B05B47CB}"/>
              </a:ext>
            </a:extLst>
          </p:cNvPr>
          <p:cNvSpPr txBox="1"/>
          <p:nvPr/>
        </p:nvSpPr>
        <p:spPr>
          <a:xfrm>
            <a:off x="7002333" y="9368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25%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2B236C-1F89-436F-AECF-68A784E7D410}"/>
              </a:ext>
            </a:extLst>
          </p:cNvPr>
          <p:cNvSpPr txBox="1"/>
          <p:nvPr/>
        </p:nvSpPr>
        <p:spPr>
          <a:xfrm>
            <a:off x="4482875" y="9370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50%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8E3A5D-722F-48DA-9909-A1E59DFB7E7D}"/>
              </a:ext>
            </a:extLst>
          </p:cNvPr>
          <p:cNvSpPr/>
          <p:nvPr/>
        </p:nvSpPr>
        <p:spPr>
          <a:xfrm>
            <a:off x="5105400" y="1569394"/>
            <a:ext cx="151151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08A8D-18F4-4681-915A-7773266ECC5A}"/>
              </a:ext>
            </a:extLst>
          </p:cNvPr>
          <p:cNvSpPr/>
          <p:nvPr/>
        </p:nvSpPr>
        <p:spPr>
          <a:xfrm>
            <a:off x="3276599" y="1569395"/>
            <a:ext cx="2743201" cy="3296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01979174-5297-4E4C-A0BA-04BAE4EB4213}"/>
              </a:ext>
            </a:extLst>
          </p:cNvPr>
          <p:cNvSpPr/>
          <p:nvPr/>
        </p:nvSpPr>
        <p:spPr>
          <a:xfrm rot="16200000" flipH="1">
            <a:off x="2156646" y="1089846"/>
            <a:ext cx="261842" cy="197806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41001A-EF6B-47A6-B817-148468A931D7}"/>
              </a:ext>
            </a:extLst>
          </p:cNvPr>
          <p:cNvSpPr txBox="1"/>
          <p:nvPr/>
        </p:nvSpPr>
        <p:spPr>
          <a:xfrm>
            <a:off x="1964401" y="22098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30%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9838B51B-43C6-45AC-B0E5-F8F6CA8EA36B}"/>
              </a:ext>
            </a:extLst>
          </p:cNvPr>
          <p:cNvSpPr/>
          <p:nvPr/>
        </p:nvSpPr>
        <p:spPr>
          <a:xfrm rot="16200000" flipH="1">
            <a:off x="6886262" y="1078118"/>
            <a:ext cx="261842" cy="197806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B9FA1-3202-4893-8AD8-F9CC29FA7975}"/>
              </a:ext>
            </a:extLst>
          </p:cNvPr>
          <p:cNvSpPr txBox="1"/>
          <p:nvPr/>
        </p:nvSpPr>
        <p:spPr>
          <a:xfrm>
            <a:off x="6694017" y="21980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30%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8C86FD-3D1A-42FE-8963-8A3DFCEFB8CD}"/>
              </a:ext>
            </a:extLst>
          </p:cNvPr>
          <p:cNvSpPr txBox="1">
            <a:spLocks/>
          </p:cNvSpPr>
          <p:nvPr/>
        </p:nvSpPr>
        <p:spPr>
          <a:xfrm>
            <a:off x="6358003" y="2555024"/>
            <a:ext cx="2564196" cy="11765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200" dirty="0">
                <a:highlight>
                  <a:srgbClr val="FFFFFF"/>
                </a:highlight>
              </a:rPr>
              <a:t>Quicksort Algorithm</a:t>
            </a:r>
          </a:p>
          <a:p>
            <a:r>
              <a:rPr lang="en-AU" sz="1100" dirty="0">
                <a:solidFill>
                  <a:srgbClr val="00B050"/>
                </a:solidFill>
                <a:highlight>
                  <a:srgbClr val="FFFFFF"/>
                </a:highlight>
              </a:rPr>
              <a:t>Choose a pivot in green sub-array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Partitioning using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Quicksort(LEFT)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Quicksort(RIGHT)</a:t>
            </a:r>
            <a:endParaRPr lang="en-AU" sz="1100" dirty="0">
              <a:latin typeface="CMSS10"/>
            </a:endParaRPr>
          </a:p>
        </p:txBody>
      </p:sp>
      <p:pic>
        <p:nvPicPr>
          <p:cNvPr id="23" name="Picture 22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983E3CC5-67EB-4BDF-9D26-C4808532F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919" y="1355072"/>
            <a:ext cx="5016747" cy="466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1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/>
      <p:bldP spid="18" grpId="0" animBg="1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Lec-3: Advanced Sorting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8226552" cy="45720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75000"/>
                  </a:schemeClr>
                </a:solidFill>
              </a:rPr>
              <a:t>Quicksort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bg1">
                    <a:lumMod val="75000"/>
                  </a:schemeClr>
                </a:solidFill>
              </a:rPr>
              <a:t>Algorithm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bg1">
                    <a:lumMod val="75000"/>
                  </a:schemeClr>
                </a:solidFill>
              </a:rPr>
              <a:t>Complexity Analysis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bg1">
                    <a:lumMod val="75000"/>
                  </a:schemeClr>
                </a:solidFill>
              </a:rPr>
              <a:t>Improving Worst-case complexity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rgbClr val="00B050"/>
                </a:solidFill>
              </a:rPr>
              <a:t>Lower bound complexity for Comparison based Sorting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Non-comparison based Sorting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tx1"/>
                </a:solidFill>
              </a:rPr>
              <a:t>Counting Sort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tx1"/>
                </a:solidFill>
              </a:rPr>
              <a:t>Radix Sort</a:t>
            </a:r>
          </a:p>
        </p:txBody>
      </p:sp>
    </p:spTree>
    <p:extLst>
      <p:ext uri="{BB962C8B-B14F-4D97-AF65-F5344CB8AC3E}">
        <p14:creationId xmlns:p14="http://schemas.microsoft.com/office/powerpoint/2010/main" val="2672418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04800"/>
            <a:ext cx="8619749" cy="1143000"/>
          </a:xfrm>
        </p:spPr>
        <p:txBody>
          <a:bodyPr>
            <a:normAutofit/>
          </a:bodyPr>
          <a:lstStyle/>
          <a:p>
            <a:r>
              <a:rPr lang="en-AU" sz="2400" dirty="0"/>
              <a:t>Summary of comparison-based sorting algorithms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557058"/>
              </p:ext>
            </p:extLst>
          </p:nvPr>
        </p:nvGraphicFramePr>
        <p:xfrm>
          <a:off x="457200" y="1055916"/>
          <a:ext cx="8153400" cy="4436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951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Best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Stable?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In-place?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514"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Selection</a:t>
                      </a:r>
                      <a:r>
                        <a:rPr lang="en-AU" b="1" baseline="0" dirty="0">
                          <a:solidFill>
                            <a:srgbClr val="FF0000"/>
                          </a:solidFill>
                        </a:rPr>
                        <a:t> Sort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O(N</a:t>
                      </a:r>
                      <a:r>
                        <a:rPr lang="en-AU" baseline="30000" dirty="0"/>
                        <a:t>2</a:t>
                      </a:r>
                      <a:r>
                        <a:rPr lang="en-AU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O(N</a:t>
                      </a:r>
                      <a:r>
                        <a:rPr lang="en-AU" baseline="30000" dirty="0"/>
                        <a:t>2</a:t>
                      </a:r>
                      <a:r>
                        <a:rPr lang="en-AU" dirty="0"/>
                        <a:t>)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O(N</a:t>
                      </a:r>
                      <a:r>
                        <a:rPr lang="en-AU" baseline="30000" dirty="0"/>
                        <a:t>2</a:t>
                      </a:r>
                      <a:r>
                        <a:rPr lang="en-AU" dirty="0"/>
                        <a:t>)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514"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O(N</a:t>
                      </a:r>
                      <a:r>
                        <a:rPr lang="en-AU" baseline="30000" dirty="0"/>
                        <a:t>2</a:t>
                      </a:r>
                      <a:r>
                        <a:rPr lang="en-AU" dirty="0"/>
                        <a:t>)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O(N</a:t>
                      </a:r>
                      <a:r>
                        <a:rPr lang="en-AU" baseline="30000" dirty="0"/>
                        <a:t>2</a:t>
                      </a:r>
                      <a:r>
                        <a:rPr lang="en-AU" dirty="0"/>
                        <a:t>)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Yes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514"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Heap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O(N 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O(N log N)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O(N log N)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514"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O(N log N)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O(N log N)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O(N log N)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9514"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O(N log N)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O(N</a:t>
                      </a:r>
                      <a:r>
                        <a:rPr lang="en-AU" baseline="30000" dirty="0"/>
                        <a:t>2</a:t>
                      </a:r>
                      <a:r>
                        <a:rPr lang="en-AU" dirty="0"/>
                        <a:t>) – can be made O(N log N)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O(N log N)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Depends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Content Placeholder 3"/>
          <p:cNvSpPr txBox="1">
            <a:spLocks/>
          </p:cNvSpPr>
          <p:nvPr/>
        </p:nvSpPr>
        <p:spPr>
          <a:xfrm>
            <a:off x="317500" y="5646727"/>
            <a:ext cx="8686800" cy="609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Is it possible to develop a sorting algorithm with worst-case time complexity better than O(N log N)?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Advanced Sorting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3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467349" cy="1143000"/>
          </a:xfrm>
        </p:spPr>
        <p:txBody>
          <a:bodyPr>
            <a:normAutofit/>
          </a:bodyPr>
          <a:lstStyle/>
          <a:p>
            <a:r>
              <a:rPr lang="en-AU" dirty="0"/>
              <a:t>Lower Bound Complexity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Advanced Sorting Algorithms</a:t>
            </a:r>
            <a:endParaRPr lang="en-US"/>
          </a:p>
        </p:txBody>
      </p:sp>
      <p:sp>
        <p:nvSpPr>
          <p:cNvPr id="6" name="Content Placeholder 62"/>
          <p:cNvSpPr>
            <a:spLocks noGrp="1"/>
          </p:cNvSpPr>
          <p:nvPr>
            <p:ph sz="quarter" idx="1"/>
          </p:nvPr>
        </p:nvSpPr>
        <p:spPr>
          <a:xfrm>
            <a:off x="304799" y="1143000"/>
            <a:ext cx="8543549" cy="5105400"/>
          </a:xfrm>
        </p:spPr>
        <p:txBody>
          <a:bodyPr>
            <a:normAutofit fontScale="77500" lnSpcReduction="20000"/>
          </a:bodyPr>
          <a:lstStyle/>
          <a:p>
            <a:r>
              <a:rPr lang="en-AU" sz="2800" b="1" dirty="0">
                <a:solidFill>
                  <a:srgbClr val="00B050"/>
                </a:solidFill>
                <a:latin typeface="CMSS10"/>
              </a:rPr>
              <a:t>Lower bound complexity</a:t>
            </a:r>
            <a:r>
              <a:rPr lang="en-AU" sz="2800" dirty="0">
                <a:latin typeface="CMSS10"/>
              </a:rPr>
              <a:t> for a </a:t>
            </a:r>
            <a:r>
              <a:rPr lang="en-AU" sz="2800" b="1" u="sng" dirty="0">
                <a:latin typeface="CMSS10"/>
              </a:rPr>
              <a:t>problem</a:t>
            </a:r>
            <a:r>
              <a:rPr lang="en-AU" sz="2800" dirty="0">
                <a:latin typeface="CMSS10"/>
              </a:rPr>
              <a:t> is the lowest possible complexity </a:t>
            </a:r>
            <a:r>
              <a:rPr lang="en-AU" sz="2800" b="1" u="sng" dirty="0">
                <a:latin typeface="CMSS10"/>
              </a:rPr>
              <a:t>any</a:t>
            </a:r>
            <a:r>
              <a:rPr lang="en-AU" sz="2800" dirty="0">
                <a:latin typeface="CMSS10"/>
              </a:rPr>
              <a:t> algorithm (known or unknown) can achieve to solve the problem</a:t>
            </a:r>
          </a:p>
          <a:p>
            <a:pPr lvl="1"/>
            <a:r>
              <a:rPr lang="en-AU" sz="2300" dirty="0">
                <a:latin typeface="CMSS10"/>
              </a:rPr>
              <a:t>It is important because it gives a theoretical bound on what is best possible?</a:t>
            </a:r>
          </a:p>
          <a:p>
            <a:r>
              <a:rPr lang="en-AU" sz="2800" dirty="0">
                <a:latin typeface="CMSS10"/>
              </a:rPr>
              <a:t>What is the lower bound complexity of finding the minimum element in an array of N elements</a:t>
            </a:r>
          </a:p>
          <a:p>
            <a:pPr lvl="1"/>
            <a:r>
              <a:rPr lang="en-AU" sz="2300" b="1" dirty="0">
                <a:latin typeface="CMSS10"/>
              </a:rPr>
              <a:t>Ans:</a:t>
            </a:r>
            <a:r>
              <a:rPr lang="en-AU" sz="2300" dirty="0">
                <a:latin typeface="CMSS10"/>
              </a:rPr>
              <a:t> </a:t>
            </a:r>
            <a:r>
              <a:rPr lang="el-GR" sz="2300" dirty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en-AU" sz="23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AU" sz="2300" dirty="0">
                <a:latin typeface="CMSS10"/>
              </a:rPr>
              <a:t>N) </a:t>
            </a:r>
          </a:p>
          <a:p>
            <a:pPr lvl="2"/>
            <a:r>
              <a:rPr lang="en-AU" sz="2100" dirty="0">
                <a:latin typeface="CMSS10"/>
              </a:rPr>
              <a:t> Big-</a:t>
            </a:r>
            <a:r>
              <a:rPr lang="el-GR" sz="2100" dirty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en-AU" sz="2100" dirty="0">
                <a:latin typeface="Arial" panose="020B0604020202020204" pitchFamily="34" charset="0"/>
                <a:cs typeface="Arial" panose="020B0604020202020204" pitchFamily="34" charset="0"/>
              </a:rPr>
              <a:t> means “at least” (lower bound) whereas big-O means “at most” (upper bound)</a:t>
            </a:r>
            <a:r>
              <a:rPr lang="en-AU" sz="2100" dirty="0">
                <a:latin typeface="CMSS10"/>
              </a:rPr>
              <a:t> </a:t>
            </a:r>
          </a:p>
          <a:p>
            <a:pPr lvl="1"/>
            <a:r>
              <a:rPr lang="en-AU" sz="2300" dirty="0">
                <a:latin typeface="CMSS10"/>
              </a:rPr>
              <a:t>Since the algorithm we saw last week has O(N) worst-case complexity, it is best possible algorithm (i.e., optimal) in terms of time complexity.</a:t>
            </a:r>
          </a:p>
          <a:p>
            <a:r>
              <a:rPr lang="en-AU" sz="2800" dirty="0">
                <a:latin typeface="CMSS10"/>
              </a:rPr>
              <a:t>What is the lower bound complexity for sorting?</a:t>
            </a:r>
          </a:p>
          <a:p>
            <a:pPr lvl="1"/>
            <a:r>
              <a:rPr lang="en-AU" dirty="0">
                <a:latin typeface="CMSS10"/>
              </a:rPr>
              <a:t>For comparison-based algorithm, lower bound complexity is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en-AU" dirty="0">
                <a:latin typeface="CMSS10"/>
              </a:rPr>
              <a:t>(N log N). </a:t>
            </a:r>
          </a:p>
          <a:p>
            <a:pPr lvl="1"/>
            <a:r>
              <a:rPr lang="en-AU" dirty="0">
                <a:latin typeface="CMSS10"/>
              </a:rPr>
              <a:t>Read </a:t>
            </a:r>
            <a:r>
              <a:rPr lang="en-AU" dirty="0">
                <a:latin typeface="CMSS10"/>
                <a:hlinkClick r:id="rId3"/>
              </a:rPr>
              <a:t>https://www.cs.cmu.edu/~avrim/451f11/lectures/lect0913.pdf</a:t>
            </a:r>
            <a:r>
              <a:rPr lang="en-AU" dirty="0">
                <a:latin typeface="CMSS10"/>
              </a:rPr>
              <a:t> to see why the lower bound is </a:t>
            </a: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AU" dirty="0">
                <a:latin typeface="CMSS10"/>
              </a:rPr>
              <a:t>N log N)</a:t>
            </a:r>
          </a:p>
          <a:p>
            <a:r>
              <a:rPr lang="en-AU" dirty="0">
                <a:latin typeface="CMSS10"/>
              </a:rPr>
              <a:t>Next, we discuss two non-comparison based sorting algorithms that do sorting in less than O(N log N)</a:t>
            </a:r>
            <a:endParaRPr lang="en-AU" dirty="0"/>
          </a:p>
        </p:txBody>
      </p:sp>
      <p:pic>
        <p:nvPicPr>
          <p:cNvPr id="5" name="Picture 4" descr="A picture containing person, ground, outdoor, table&#10;&#10;Description generated with high confidence">
            <a:extLst>
              <a:ext uri="{FF2B5EF4-FFF2-40B4-BE49-F238E27FC236}">
                <a16:creationId xmlns:a16="http://schemas.microsoft.com/office/drawing/2014/main" id="{383B0A78-5B79-44A8-8C14-227CFE3C08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899" y="990600"/>
            <a:ext cx="32575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5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Lec-3: Advanced Sorting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8226552" cy="45720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75000"/>
                  </a:schemeClr>
                </a:solidFill>
              </a:rPr>
              <a:t>Quicksort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bg1">
                    <a:lumMod val="75000"/>
                  </a:schemeClr>
                </a:solidFill>
              </a:rPr>
              <a:t>Algorithm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bg1">
                    <a:lumMod val="75000"/>
                  </a:schemeClr>
                </a:solidFill>
              </a:rPr>
              <a:t>Complexity Analysis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bg1">
                    <a:lumMod val="75000"/>
                  </a:schemeClr>
                </a:solidFill>
              </a:rPr>
              <a:t>Improving Worst-case complexity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75000"/>
                  </a:schemeClr>
                </a:solidFill>
              </a:rPr>
              <a:t>Lower bound complexity for Comparison based Sorting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rgbClr val="00B050"/>
                </a:solidFill>
              </a:rPr>
              <a:t>Non-comparison based Sorting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rgbClr val="00B050"/>
                </a:solidFill>
              </a:rPr>
              <a:t>Counting Sort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tx1"/>
                </a:solidFill>
              </a:rPr>
              <a:t>Radix Sort</a:t>
            </a:r>
          </a:p>
        </p:txBody>
      </p:sp>
    </p:spTree>
    <p:extLst>
      <p:ext uri="{BB962C8B-B14F-4D97-AF65-F5344CB8AC3E}">
        <p14:creationId xmlns:p14="http://schemas.microsoft.com/office/powerpoint/2010/main" val="17693120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78E0-8D5E-43CC-B27F-BAFC94D9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Counting Sort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2C017-32ED-4F2A-BDD5-6B96F23F3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Advanced Sorting Algorithms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863EC-5931-4471-8F44-2B2FC4A1027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91314" y="1219200"/>
            <a:ext cx="8700286" cy="301017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dirty="0"/>
              <a:t>Assume we have to sort the input containing positive integers.</a:t>
            </a:r>
          </a:p>
          <a:p>
            <a:r>
              <a:rPr lang="en-AU" dirty="0"/>
              <a:t>Find the maximum integer in the array and call it </a:t>
            </a:r>
            <a:r>
              <a:rPr lang="en-AU" b="1" u="sng" dirty="0"/>
              <a:t>max</a:t>
            </a:r>
            <a:r>
              <a:rPr lang="en-AU" dirty="0"/>
              <a:t>.</a:t>
            </a:r>
          </a:p>
          <a:p>
            <a:r>
              <a:rPr lang="en-AU" dirty="0"/>
              <a:t>Create an empty array </a:t>
            </a:r>
            <a:r>
              <a:rPr lang="en-AU" b="1" dirty="0"/>
              <a:t>“count” </a:t>
            </a:r>
            <a:r>
              <a:rPr lang="en-AU" dirty="0"/>
              <a:t>of size </a:t>
            </a:r>
            <a:r>
              <a:rPr lang="en-AU" b="1" dirty="0"/>
              <a:t>max</a:t>
            </a:r>
            <a:r>
              <a:rPr lang="en-AU" dirty="0"/>
              <a:t> each value initialized to 0</a:t>
            </a:r>
          </a:p>
          <a:p>
            <a:pPr marL="0" indent="0">
              <a:buNone/>
            </a:pPr>
            <a:r>
              <a:rPr lang="en-AU" dirty="0">
                <a:solidFill>
                  <a:srgbClr val="00B050"/>
                </a:solidFill>
              </a:rPr>
              <a:t>// count # of occurrences for each value in input array</a:t>
            </a:r>
          </a:p>
          <a:p>
            <a:r>
              <a:rPr lang="en-AU" dirty="0"/>
              <a:t>For each value in </a:t>
            </a:r>
            <a:r>
              <a:rPr lang="en-AU" b="1" dirty="0"/>
              <a:t>“Input”:</a:t>
            </a:r>
          </a:p>
          <a:p>
            <a:pPr lvl="1"/>
            <a:r>
              <a:rPr lang="en-AU" b="1" dirty="0"/>
              <a:t>count[value]+= 1</a:t>
            </a:r>
          </a:p>
          <a:p>
            <a:r>
              <a:rPr lang="en-AU" dirty="0"/>
              <a:t>Output = empty</a:t>
            </a:r>
          </a:p>
          <a:p>
            <a:r>
              <a:rPr lang="en-AU" dirty="0"/>
              <a:t>For x=1 to </a:t>
            </a:r>
            <a:r>
              <a:rPr lang="en-AU" dirty="0" err="1"/>
              <a:t>len</a:t>
            </a:r>
            <a:r>
              <a:rPr lang="en-AU" dirty="0"/>
              <a:t>(</a:t>
            </a:r>
            <a:r>
              <a:rPr lang="en-AU" b="1" dirty="0"/>
              <a:t>count</a:t>
            </a:r>
            <a:r>
              <a:rPr lang="en-AU" dirty="0"/>
              <a:t>):</a:t>
            </a:r>
          </a:p>
          <a:p>
            <a:pPr lvl="1"/>
            <a:r>
              <a:rPr lang="en-AU" dirty="0" err="1"/>
              <a:t>NumOfOccurrences</a:t>
            </a:r>
            <a:r>
              <a:rPr lang="en-AU" dirty="0"/>
              <a:t> = count[x]</a:t>
            </a:r>
          </a:p>
          <a:p>
            <a:pPr lvl="1"/>
            <a:r>
              <a:rPr lang="en-AU" dirty="0"/>
              <a:t>Append x to Output </a:t>
            </a:r>
            <a:r>
              <a:rPr lang="en-AU" dirty="0" err="1"/>
              <a:t>NumOfOccurrences</a:t>
            </a:r>
            <a:r>
              <a:rPr lang="en-AU" dirty="0"/>
              <a:t> times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96AE0B-0B0C-41B7-939B-066E2C1DD282}"/>
              </a:ext>
            </a:extLst>
          </p:cNvPr>
          <p:cNvSpPr txBox="1"/>
          <p:nvPr/>
        </p:nvSpPr>
        <p:spPr>
          <a:xfrm>
            <a:off x="259638" y="5606279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>
                <a:solidFill>
                  <a:srgbClr val="FF0000"/>
                </a:solidFill>
              </a:rPr>
              <a:t>Output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A7F9DF-F71B-402F-B2B1-257E1D91CFE3}"/>
              </a:ext>
            </a:extLst>
          </p:cNvPr>
          <p:cNvSpPr txBox="1"/>
          <p:nvPr/>
        </p:nvSpPr>
        <p:spPr>
          <a:xfrm>
            <a:off x="6705600" y="3596845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>
                <a:solidFill>
                  <a:srgbClr val="FF0000"/>
                </a:solidFill>
              </a:rPr>
              <a:t>count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E74FD04-BA93-4416-AE53-503CD4AC0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535601"/>
              </p:ext>
            </p:extLst>
          </p:nvPr>
        </p:nvGraphicFramePr>
        <p:xfrm>
          <a:off x="8026021" y="2871698"/>
          <a:ext cx="51469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694">
                  <a:extLst>
                    <a:ext uri="{9D8B030D-6E8A-4147-A177-3AD203B41FA5}">
                      <a16:colId xmlns:a16="http://schemas.microsoft.com/office/drawing/2014/main" val="1443587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624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322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2159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79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004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229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100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263555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44C18C1-2005-48D5-893E-C3C6AFBDF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404667"/>
              </p:ext>
            </p:extLst>
          </p:nvPr>
        </p:nvGraphicFramePr>
        <p:xfrm>
          <a:off x="8370912" y="2824480"/>
          <a:ext cx="410923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23">
                  <a:extLst>
                    <a:ext uri="{9D8B030D-6E8A-4147-A177-3AD203B41FA5}">
                      <a16:colId xmlns:a16="http://schemas.microsoft.com/office/drawing/2014/main" val="1443587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2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159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9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04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29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00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3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397919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89D4860F-9613-45D5-84EF-F1E8EA3DDFC6}"/>
              </a:ext>
            </a:extLst>
          </p:cNvPr>
          <p:cNvSpPr txBox="1"/>
          <p:nvPr/>
        </p:nvSpPr>
        <p:spPr>
          <a:xfrm>
            <a:off x="194006" y="405355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>
                <a:solidFill>
                  <a:srgbClr val="FF0000"/>
                </a:solidFill>
              </a:rPr>
              <a:t>Input 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335B12E1-6110-45FD-A2EF-85C4FF984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478406"/>
              </p:ext>
            </p:extLst>
          </p:nvPr>
        </p:nvGraphicFramePr>
        <p:xfrm>
          <a:off x="1288504" y="4732408"/>
          <a:ext cx="5059680" cy="370840"/>
        </p:xfrm>
        <a:graphic>
          <a:graphicData uri="http://schemas.openxmlformats.org/drawingml/2006/table">
            <a:tbl>
              <a:tblPr firstRow="1" bandRow="1"/>
              <a:tblGrid>
                <a:gridCol w="63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254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254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254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254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254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254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254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254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E04F7B3-9727-4DD9-ABEB-F10488B499F7}"/>
              </a:ext>
            </a:extLst>
          </p:cNvPr>
          <p:cNvCxnSpPr>
            <a:cxnSpLocks/>
          </p:cNvCxnSpPr>
          <p:nvPr/>
        </p:nvCxnSpPr>
        <p:spPr>
          <a:xfrm>
            <a:off x="1570015" y="4182451"/>
            <a:ext cx="0" cy="5174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F0B2C8-2EE2-4BD7-9B96-3ADE040DA394}"/>
              </a:ext>
            </a:extLst>
          </p:cNvPr>
          <p:cNvCxnSpPr>
            <a:cxnSpLocks/>
          </p:cNvCxnSpPr>
          <p:nvPr/>
        </p:nvCxnSpPr>
        <p:spPr>
          <a:xfrm>
            <a:off x="2267297" y="4166439"/>
            <a:ext cx="0" cy="5174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5454AE8-4D80-4B80-8533-6D7BE6C3184B}"/>
              </a:ext>
            </a:extLst>
          </p:cNvPr>
          <p:cNvCxnSpPr>
            <a:cxnSpLocks/>
          </p:cNvCxnSpPr>
          <p:nvPr/>
        </p:nvCxnSpPr>
        <p:spPr>
          <a:xfrm>
            <a:off x="2895600" y="4166439"/>
            <a:ext cx="0" cy="5174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B23A457-6A50-4130-9820-F41625C7C956}"/>
              </a:ext>
            </a:extLst>
          </p:cNvPr>
          <p:cNvCxnSpPr>
            <a:cxnSpLocks/>
          </p:cNvCxnSpPr>
          <p:nvPr/>
        </p:nvCxnSpPr>
        <p:spPr>
          <a:xfrm>
            <a:off x="3505200" y="4182451"/>
            <a:ext cx="0" cy="5174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7D512FB-EB7D-4F3F-A8C7-B08E2546F7BC}"/>
              </a:ext>
            </a:extLst>
          </p:cNvPr>
          <p:cNvCxnSpPr>
            <a:cxnSpLocks/>
          </p:cNvCxnSpPr>
          <p:nvPr/>
        </p:nvCxnSpPr>
        <p:spPr>
          <a:xfrm>
            <a:off x="4114800" y="4214722"/>
            <a:ext cx="0" cy="5174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2B0E694-DB45-43B0-AC9E-974750B99EB1}"/>
              </a:ext>
            </a:extLst>
          </p:cNvPr>
          <p:cNvCxnSpPr>
            <a:cxnSpLocks/>
          </p:cNvCxnSpPr>
          <p:nvPr/>
        </p:nvCxnSpPr>
        <p:spPr>
          <a:xfrm>
            <a:off x="4724400" y="4166439"/>
            <a:ext cx="0" cy="5174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95CC4AA-CCD7-4C63-AB81-43BD804F2574}"/>
              </a:ext>
            </a:extLst>
          </p:cNvPr>
          <p:cNvCxnSpPr>
            <a:cxnSpLocks/>
          </p:cNvCxnSpPr>
          <p:nvPr/>
        </p:nvCxnSpPr>
        <p:spPr>
          <a:xfrm>
            <a:off x="5410200" y="4182451"/>
            <a:ext cx="0" cy="5174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6524117-B0EA-4A3E-8E3B-178C8F9B9586}"/>
              </a:ext>
            </a:extLst>
          </p:cNvPr>
          <p:cNvCxnSpPr>
            <a:cxnSpLocks/>
          </p:cNvCxnSpPr>
          <p:nvPr/>
        </p:nvCxnSpPr>
        <p:spPr>
          <a:xfrm>
            <a:off x="6023754" y="4182451"/>
            <a:ext cx="0" cy="5174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B2A48FA-777D-4BA9-AF86-5E5154978A06}"/>
              </a:ext>
            </a:extLst>
          </p:cNvPr>
          <p:cNvSpPr/>
          <p:nvPr/>
        </p:nvSpPr>
        <p:spPr>
          <a:xfrm>
            <a:off x="8378173" y="3576936"/>
            <a:ext cx="410923" cy="355600"/>
          </a:xfrm>
          <a:prstGeom prst="rect">
            <a:avLst/>
          </a:prstGeom>
          <a:solidFill>
            <a:schemeClr val="bg1"/>
          </a:solidFill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E812064-DC5A-43B5-8050-C5B773C20C69}"/>
              </a:ext>
            </a:extLst>
          </p:cNvPr>
          <p:cNvSpPr/>
          <p:nvPr/>
        </p:nvSpPr>
        <p:spPr>
          <a:xfrm>
            <a:off x="8378173" y="2834640"/>
            <a:ext cx="410923" cy="355600"/>
          </a:xfrm>
          <a:prstGeom prst="rect">
            <a:avLst/>
          </a:prstGeom>
          <a:solidFill>
            <a:schemeClr val="bg1"/>
          </a:solidFill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7D8866-64BC-4730-9666-FA856C8FE203}"/>
              </a:ext>
            </a:extLst>
          </p:cNvPr>
          <p:cNvSpPr/>
          <p:nvPr/>
        </p:nvSpPr>
        <p:spPr>
          <a:xfrm>
            <a:off x="8379997" y="3580674"/>
            <a:ext cx="410923" cy="355600"/>
          </a:xfrm>
          <a:prstGeom prst="rect">
            <a:avLst/>
          </a:prstGeom>
          <a:solidFill>
            <a:schemeClr val="bg1"/>
          </a:solidFill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899C792-2AF1-4641-9A16-7393E45B5D23}"/>
              </a:ext>
            </a:extLst>
          </p:cNvPr>
          <p:cNvSpPr/>
          <p:nvPr/>
        </p:nvSpPr>
        <p:spPr>
          <a:xfrm>
            <a:off x="8370911" y="5072877"/>
            <a:ext cx="410923" cy="355600"/>
          </a:xfrm>
          <a:prstGeom prst="rect">
            <a:avLst/>
          </a:prstGeom>
          <a:solidFill>
            <a:schemeClr val="bg1"/>
          </a:solidFill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1871865-611D-43A6-B026-B4DF68B43CCD}"/>
              </a:ext>
            </a:extLst>
          </p:cNvPr>
          <p:cNvSpPr/>
          <p:nvPr/>
        </p:nvSpPr>
        <p:spPr>
          <a:xfrm>
            <a:off x="8370911" y="4312017"/>
            <a:ext cx="410923" cy="355600"/>
          </a:xfrm>
          <a:prstGeom prst="rect">
            <a:avLst/>
          </a:prstGeom>
          <a:solidFill>
            <a:schemeClr val="bg1"/>
          </a:solidFill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29B63DD-5DEF-4649-B5FE-D956CB3D0B3D}"/>
              </a:ext>
            </a:extLst>
          </p:cNvPr>
          <p:cNvSpPr/>
          <p:nvPr/>
        </p:nvSpPr>
        <p:spPr>
          <a:xfrm>
            <a:off x="8375667" y="3583149"/>
            <a:ext cx="410923" cy="355600"/>
          </a:xfrm>
          <a:prstGeom prst="rect">
            <a:avLst/>
          </a:prstGeom>
          <a:solidFill>
            <a:schemeClr val="bg1"/>
          </a:solidFill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02CF2BD-89A3-42F7-B7E0-6371A22E2D7B}"/>
              </a:ext>
            </a:extLst>
          </p:cNvPr>
          <p:cNvSpPr/>
          <p:nvPr/>
        </p:nvSpPr>
        <p:spPr>
          <a:xfrm>
            <a:off x="8375667" y="5074658"/>
            <a:ext cx="410923" cy="355600"/>
          </a:xfrm>
          <a:prstGeom prst="rect">
            <a:avLst/>
          </a:prstGeom>
          <a:solidFill>
            <a:schemeClr val="bg1"/>
          </a:solidFill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C6E37B-9700-4E7A-A06F-C705C55F1226}"/>
              </a:ext>
            </a:extLst>
          </p:cNvPr>
          <p:cNvSpPr/>
          <p:nvPr/>
        </p:nvSpPr>
        <p:spPr>
          <a:xfrm>
            <a:off x="8370911" y="5435265"/>
            <a:ext cx="410923" cy="355600"/>
          </a:xfrm>
          <a:prstGeom prst="rect">
            <a:avLst/>
          </a:prstGeom>
          <a:solidFill>
            <a:schemeClr val="bg1"/>
          </a:solidFill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76F2E5E-037F-4051-803D-88BC036C8DC3}"/>
              </a:ext>
            </a:extLst>
          </p:cNvPr>
          <p:cNvSpPr/>
          <p:nvPr/>
        </p:nvSpPr>
        <p:spPr>
          <a:xfrm>
            <a:off x="2286001" y="5775348"/>
            <a:ext cx="457200" cy="308191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E126DC3-B733-4A1D-A676-D425505D8F86}"/>
              </a:ext>
            </a:extLst>
          </p:cNvPr>
          <p:cNvSpPr/>
          <p:nvPr/>
        </p:nvSpPr>
        <p:spPr>
          <a:xfrm>
            <a:off x="2738493" y="5775348"/>
            <a:ext cx="457200" cy="308191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ADA50C3-D418-42B6-8461-86210B3535E2}"/>
              </a:ext>
            </a:extLst>
          </p:cNvPr>
          <p:cNvSpPr/>
          <p:nvPr/>
        </p:nvSpPr>
        <p:spPr>
          <a:xfrm>
            <a:off x="3195693" y="5776978"/>
            <a:ext cx="457200" cy="308191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D090B8B-0014-4E6A-B5FF-4978FE7BCA74}"/>
              </a:ext>
            </a:extLst>
          </p:cNvPr>
          <p:cNvSpPr/>
          <p:nvPr/>
        </p:nvSpPr>
        <p:spPr>
          <a:xfrm>
            <a:off x="3648185" y="5776978"/>
            <a:ext cx="457200" cy="308191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DB9A4D0-C894-4F42-AAF7-E8B1E5FC7578}"/>
              </a:ext>
            </a:extLst>
          </p:cNvPr>
          <p:cNvSpPr/>
          <p:nvPr/>
        </p:nvSpPr>
        <p:spPr>
          <a:xfrm>
            <a:off x="4123589" y="5776978"/>
            <a:ext cx="457200" cy="308191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E1F08FF-C2F8-497D-821A-C34039B59ED6}"/>
              </a:ext>
            </a:extLst>
          </p:cNvPr>
          <p:cNvSpPr/>
          <p:nvPr/>
        </p:nvSpPr>
        <p:spPr>
          <a:xfrm>
            <a:off x="4576081" y="5776978"/>
            <a:ext cx="457200" cy="308191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0471F4A-7CAE-472E-99A8-BBCA0A256D68}"/>
              </a:ext>
            </a:extLst>
          </p:cNvPr>
          <p:cNvSpPr/>
          <p:nvPr/>
        </p:nvSpPr>
        <p:spPr>
          <a:xfrm>
            <a:off x="5061572" y="5775348"/>
            <a:ext cx="457200" cy="308191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AD2DF16-89F1-414F-B373-D4C4E119574C}"/>
              </a:ext>
            </a:extLst>
          </p:cNvPr>
          <p:cNvSpPr/>
          <p:nvPr/>
        </p:nvSpPr>
        <p:spPr>
          <a:xfrm>
            <a:off x="5514064" y="5775348"/>
            <a:ext cx="457200" cy="308191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BA169B-A0CD-413A-8A2C-93EA70338E50}"/>
              </a:ext>
            </a:extLst>
          </p:cNvPr>
          <p:cNvSpPr/>
          <p:nvPr/>
        </p:nvSpPr>
        <p:spPr>
          <a:xfrm>
            <a:off x="5747372" y="4747465"/>
            <a:ext cx="600812" cy="3407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04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5" grpId="0" animBg="1"/>
      <p:bldP spid="5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F0F0-CE44-4AF9-A8B1-7DDBD3BE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Analysis of Counting Sort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D55C34-4BF1-414D-BF3C-DD92C355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Advanced Sorting Algorithms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88C50-3714-492A-8A43-D5A8170CA91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056751"/>
            <a:ext cx="6632448" cy="2143649"/>
          </a:xfrm>
        </p:spPr>
        <p:txBody>
          <a:bodyPr>
            <a:normAutofit fontScale="55000" lnSpcReduction="20000"/>
          </a:bodyPr>
          <a:lstStyle/>
          <a:p>
            <a:r>
              <a:rPr lang="en-AU" dirty="0"/>
              <a:t>Find the maximum integer in the array and call it </a:t>
            </a:r>
            <a:r>
              <a:rPr lang="en-AU" b="1" u="sng" dirty="0"/>
              <a:t>max</a:t>
            </a:r>
            <a:r>
              <a:rPr lang="en-AU" dirty="0"/>
              <a:t>.</a:t>
            </a:r>
          </a:p>
          <a:p>
            <a:r>
              <a:rPr lang="en-AU" dirty="0"/>
              <a:t>Create an empty array </a:t>
            </a:r>
            <a:r>
              <a:rPr lang="en-AU" b="1" dirty="0"/>
              <a:t>“count” </a:t>
            </a:r>
            <a:r>
              <a:rPr lang="en-AU" dirty="0"/>
              <a:t>of size </a:t>
            </a:r>
            <a:r>
              <a:rPr lang="en-AU" b="1" u="sng" dirty="0"/>
              <a:t>max</a:t>
            </a:r>
            <a:r>
              <a:rPr lang="en-AU" dirty="0"/>
              <a:t> each value initialized to 0</a:t>
            </a:r>
          </a:p>
          <a:p>
            <a:pPr marL="0" indent="0">
              <a:buNone/>
            </a:pPr>
            <a:r>
              <a:rPr lang="en-AU" dirty="0">
                <a:solidFill>
                  <a:srgbClr val="00B050"/>
                </a:solidFill>
              </a:rPr>
              <a:t>// count # of occurrences for each value</a:t>
            </a:r>
          </a:p>
          <a:p>
            <a:r>
              <a:rPr lang="en-AU" dirty="0"/>
              <a:t>For each value in </a:t>
            </a:r>
            <a:r>
              <a:rPr lang="en-AU" b="1" dirty="0"/>
              <a:t>“Input”:</a:t>
            </a:r>
          </a:p>
          <a:p>
            <a:pPr lvl="1"/>
            <a:r>
              <a:rPr lang="en-AU" b="1" dirty="0"/>
              <a:t>Count[value]+= 1</a:t>
            </a:r>
          </a:p>
          <a:p>
            <a:r>
              <a:rPr lang="en-AU" dirty="0"/>
              <a:t>Output = empty</a:t>
            </a:r>
          </a:p>
          <a:p>
            <a:r>
              <a:rPr lang="en-AU" dirty="0"/>
              <a:t>For x=1 to </a:t>
            </a:r>
            <a:r>
              <a:rPr lang="en-AU" dirty="0" err="1"/>
              <a:t>len</a:t>
            </a:r>
            <a:r>
              <a:rPr lang="en-AU" dirty="0"/>
              <a:t>(</a:t>
            </a:r>
            <a:r>
              <a:rPr lang="en-AU" b="1" dirty="0"/>
              <a:t>count</a:t>
            </a:r>
            <a:r>
              <a:rPr lang="en-AU" dirty="0"/>
              <a:t>):</a:t>
            </a:r>
          </a:p>
          <a:p>
            <a:pPr lvl="1"/>
            <a:r>
              <a:rPr lang="en-AU" dirty="0" err="1"/>
              <a:t>NumOfOccurrences</a:t>
            </a:r>
            <a:r>
              <a:rPr lang="en-AU" dirty="0"/>
              <a:t> = Count[x]</a:t>
            </a:r>
          </a:p>
          <a:p>
            <a:pPr lvl="1"/>
            <a:r>
              <a:rPr lang="en-AU" dirty="0"/>
              <a:t>Append x to Output </a:t>
            </a:r>
            <a:r>
              <a:rPr lang="en-AU" dirty="0" err="1"/>
              <a:t>NumOfOccurrences</a:t>
            </a:r>
            <a:r>
              <a:rPr lang="en-AU" dirty="0"/>
              <a:t> times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2F47EE5-87AB-4875-8A5C-383BA611C4A7}"/>
              </a:ext>
            </a:extLst>
          </p:cNvPr>
          <p:cNvSpPr txBox="1">
            <a:spLocks/>
          </p:cNvSpPr>
          <p:nvPr/>
        </p:nvSpPr>
        <p:spPr>
          <a:xfrm>
            <a:off x="301752" y="3088753"/>
            <a:ext cx="8424672" cy="314124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>
                <a:highlight>
                  <a:srgbClr val="FFFFFF"/>
                </a:highlight>
              </a:rPr>
              <a:t>Let N be the size of Input array and D be the domain size (i.e., </a:t>
            </a:r>
            <a:r>
              <a:rPr lang="en-AU" sz="1600" b="1" u="sng" dirty="0">
                <a:highlight>
                  <a:srgbClr val="FFFFFF"/>
                </a:highlight>
              </a:rPr>
              <a:t>max)</a:t>
            </a:r>
            <a:r>
              <a:rPr lang="en-AU" sz="1600" dirty="0">
                <a:highlight>
                  <a:srgbClr val="FFFFFF"/>
                </a:highlight>
              </a:rPr>
              <a:t>, i.e., D is the size of </a:t>
            </a:r>
            <a:r>
              <a:rPr lang="en-AU" sz="1600" b="1" u="sng" dirty="0">
                <a:highlight>
                  <a:srgbClr val="FFFFFF"/>
                </a:highlight>
              </a:rPr>
              <a:t>count</a:t>
            </a:r>
            <a:r>
              <a:rPr lang="en-AU" sz="1600" dirty="0">
                <a:highlight>
                  <a:srgbClr val="FFFFFF"/>
                </a:highlight>
              </a:rPr>
              <a:t> array. 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Complexity:</a:t>
            </a:r>
          </a:p>
          <a:p>
            <a:r>
              <a:rPr lang="en-AU" sz="1600" dirty="0">
                <a:highlight>
                  <a:srgbClr val="FFFFFF"/>
                </a:highlight>
              </a:rPr>
              <a:t>O(N+D) – worst-case, best-case, average-case all are the same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highlight>
                  <a:srgbClr val="FFFFFF"/>
                </a:highlight>
              </a:rPr>
              <a:t>Space Complexity:</a:t>
            </a:r>
          </a:p>
          <a:p>
            <a:r>
              <a:rPr lang="en-AU" sz="1600" dirty="0">
                <a:highlight>
                  <a:srgbClr val="FFFFFF"/>
                </a:highlight>
              </a:rPr>
              <a:t>O(N+D)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highlight>
                  <a:srgbClr val="FFFFFF"/>
                </a:highlight>
              </a:rPr>
              <a:t>Is counting sort stable?</a:t>
            </a:r>
          </a:p>
          <a:p>
            <a:pPr marL="0" indent="0">
              <a:buNone/>
            </a:pPr>
            <a:r>
              <a:rPr lang="en-AU" sz="1600" dirty="0">
                <a:highlight>
                  <a:srgbClr val="FFFFFF"/>
                </a:highlight>
              </a:rPr>
              <a:t>No, because it counts the values but does not distinguishes between them. However, it can be made stable (shown later).</a:t>
            </a:r>
          </a:p>
          <a:p>
            <a:pPr marL="0" indent="0">
              <a:buNone/>
            </a:pPr>
            <a:endParaRPr lang="en-AU" sz="16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endParaRPr lang="en-AU" sz="16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6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6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95847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466A-26DF-472B-8CFC-0B6AC97AA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Counting Sort for alphabets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502A8D-1C69-4AE3-93DC-C655AB7B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Advanced Sorting Algorithms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C3CD7-3C01-40E8-B324-74FCCEEDD39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005296"/>
            <a:ext cx="8613648" cy="5166903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Counting sort can also be applied to sort an array of alphabets</a:t>
            </a:r>
          </a:p>
          <a:p>
            <a:r>
              <a:rPr lang="en-AU" dirty="0"/>
              <a:t>e.g., Array = [B,C,D,B,C,A]</a:t>
            </a:r>
          </a:p>
          <a:p>
            <a:r>
              <a:rPr lang="en-AU" dirty="0"/>
              <a:t>Count # occurrences for each letter</a:t>
            </a:r>
          </a:p>
          <a:p>
            <a:pPr lvl="1"/>
            <a:r>
              <a:rPr lang="en-AU" dirty="0"/>
              <a:t>A refers to index 1 in count array</a:t>
            </a:r>
          </a:p>
          <a:p>
            <a:pPr lvl="1"/>
            <a:r>
              <a:rPr lang="en-AU" dirty="0"/>
              <a:t>B refers to index 2 in count array</a:t>
            </a:r>
          </a:p>
          <a:p>
            <a:pPr lvl="1"/>
            <a:r>
              <a:rPr lang="en-AU" dirty="0"/>
              <a:t>and so on</a:t>
            </a:r>
          </a:p>
          <a:p>
            <a:r>
              <a:rPr lang="en-AU" dirty="0"/>
              <a:t>The mapping can be done using ASCII</a:t>
            </a:r>
          </a:p>
          <a:p>
            <a:pPr lvl="1"/>
            <a:r>
              <a:rPr lang="en-AU" dirty="0"/>
              <a:t>e.g., in python </a:t>
            </a:r>
          </a:p>
          <a:p>
            <a:pPr lvl="1"/>
            <a:r>
              <a:rPr lang="en-AU" dirty="0" err="1"/>
              <a:t>ord</a:t>
            </a:r>
            <a:r>
              <a:rPr lang="en-AU" dirty="0"/>
              <a:t>(“A”) gives 65</a:t>
            </a:r>
          </a:p>
          <a:p>
            <a:pPr lvl="1"/>
            <a:r>
              <a:rPr lang="en-AU" dirty="0" err="1"/>
              <a:t>ord</a:t>
            </a:r>
            <a:r>
              <a:rPr lang="en-AU" dirty="0"/>
              <a:t>(“B”) gives 66</a:t>
            </a:r>
          </a:p>
          <a:p>
            <a:pPr lvl="1"/>
            <a:r>
              <a:rPr lang="en-AU" dirty="0"/>
              <a:t>and so on</a:t>
            </a:r>
          </a:p>
          <a:p>
            <a:r>
              <a:rPr lang="en-AU" dirty="0"/>
              <a:t>For any letter char, we can get its index </a:t>
            </a:r>
          </a:p>
          <a:p>
            <a:pPr lvl="1"/>
            <a:r>
              <a:rPr lang="en-AU" dirty="0" err="1"/>
              <a:t>ord</a:t>
            </a:r>
            <a:r>
              <a:rPr lang="en-AU" dirty="0"/>
              <a:t>(char) – 64  </a:t>
            </a:r>
          </a:p>
          <a:p>
            <a:r>
              <a:rPr lang="en-AU" dirty="0"/>
              <a:t>After counting, print # occurrences as in counting sort</a:t>
            </a:r>
          </a:p>
          <a:p>
            <a:r>
              <a:rPr lang="en-AU" dirty="0"/>
              <a:t>Conversion from integer to character can be done easily</a:t>
            </a:r>
          </a:p>
          <a:p>
            <a:pPr lvl="1"/>
            <a:r>
              <a:rPr lang="en-AU" dirty="0" err="1"/>
              <a:t>chr</a:t>
            </a:r>
            <a:r>
              <a:rPr lang="en-AU" dirty="0"/>
              <a:t>(65) </a:t>
            </a:r>
            <a:r>
              <a:rPr lang="en-AU" dirty="0">
                <a:sym typeface="Wingdings" panose="05000000000000000000" pitchFamily="2" charset="2"/>
              </a:rPr>
              <a:t> a</a:t>
            </a:r>
          </a:p>
          <a:p>
            <a:pPr lvl="1"/>
            <a:r>
              <a:rPr lang="en-AU" dirty="0" err="1">
                <a:sym typeface="Wingdings" panose="05000000000000000000" pitchFamily="2" charset="2"/>
              </a:rPr>
              <a:t>chr</a:t>
            </a:r>
            <a:r>
              <a:rPr lang="en-AU" dirty="0">
                <a:sym typeface="Wingdings" panose="05000000000000000000" pitchFamily="2" charset="2"/>
              </a:rPr>
              <a:t>(66) b</a:t>
            </a:r>
          </a:p>
          <a:p>
            <a:pPr lvl="1"/>
            <a:r>
              <a:rPr lang="en-AU" dirty="0" err="1">
                <a:sym typeface="Wingdings" panose="05000000000000000000" pitchFamily="2" charset="2"/>
              </a:rPr>
              <a:t>chr</a:t>
            </a:r>
            <a:r>
              <a:rPr lang="en-AU" dirty="0">
                <a:sym typeface="Wingdings" panose="05000000000000000000" pitchFamily="2" charset="2"/>
              </a:rPr>
              <a:t>(index+64)</a:t>
            </a:r>
            <a:endParaRPr lang="en-AU" dirty="0"/>
          </a:p>
          <a:p>
            <a:pPr lvl="1"/>
            <a:endParaRPr lang="en-AU" dirty="0"/>
          </a:p>
          <a:p>
            <a:endParaRPr lang="en-A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A715D2-10B6-4588-A72A-8B415D685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594495"/>
              </p:ext>
            </p:extLst>
          </p:nvPr>
        </p:nvGraphicFramePr>
        <p:xfrm>
          <a:off x="7895932" y="2830604"/>
          <a:ext cx="47498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980">
                  <a:extLst>
                    <a:ext uri="{9D8B030D-6E8A-4147-A177-3AD203B41FA5}">
                      <a16:colId xmlns:a16="http://schemas.microsoft.com/office/drawing/2014/main" val="1443587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624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322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2159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79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004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229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100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26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263555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477587B-1E59-4335-995B-B82453399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276483"/>
              </p:ext>
            </p:extLst>
          </p:nvPr>
        </p:nvGraphicFramePr>
        <p:xfrm>
          <a:off x="8370912" y="2824480"/>
          <a:ext cx="410923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23">
                  <a:extLst>
                    <a:ext uri="{9D8B030D-6E8A-4147-A177-3AD203B41FA5}">
                      <a16:colId xmlns:a16="http://schemas.microsoft.com/office/drawing/2014/main" val="1443587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2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159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9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04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29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00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3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39791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2DD1B3B-3E06-4F4F-9161-397153880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658665"/>
              </p:ext>
            </p:extLst>
          </p:nvPr>
        </p:nvGraphicFramePr>
        <p:xfrm>
          <a:off x="7485009" y="2839860"/>
          <a:ext cx="47498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980">
                  <a:extLst>
                    <a:ext uri="{9D8B030D-6E8A-4147-A177-3AD203B41FA5}">
                      <a16:colId xmlns:a16="http://schemas.microsoft.com/office/drawing/2014/main" val="1443587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624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322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2159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79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004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229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100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Z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2635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56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F0F0-CE44-4AF9-A8B1-7DDBD3BE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Analysis of Counting Sort for English Alphabets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D55C34-4BF1-414D-BF3C-DD92C355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Advanced Sorting Algorithms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88C50-3714-492A-8A43-D5A8170CA91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056751"/>
            <a:ext cx="7013448" cy="2296049"/>
          </a:xfrm>
        </p:spPr>
        <p:txBody>
          <a:bodyPr>
            <a:normAutofit fontScale="62500" lnSpcReduction="20000"/>
          </a:bodyPr>
          <a:lstStyle/>
          <a:p>
            <a:r>
              <a:rPr lang="en-AU" dirty="0"/>
              <a:t>Create an empty array </a:t>
            </a:r>
            <a:r>
              <a:rPr lang="en-AU" b="1" dirty="0"/>
              <a:t>“count” </a:t>
            </a:r>
            <a:r>
              <a:rPr lang="en-AU" dirty="0"/>
              <a:t>of size 26 each value initialized to 0</a:t>
            </a:r>
          </a:p>
          <a:p>
            <a:pPr marL="0" indent="0">
              <a:buNone/>
            </a:pPr>
            <a:r>
              <a:rPr lang="en-AU" dirty="0">
                <a:solidFill>
                  <a:srgbClr val="00B050"/>
                </a:solidFill>
              </a:rPr>
              <a:t>// count # of occurrences for each alphabet</a:t>
            </a:r>
          </a:p>
          <a:p>
            <a:r>
              <a:rPr lang="en-AU" dirty="0"/>
              <a:t>For each char in </a:t>
            </a:r>
            <a:r>
              <a:rPr lang="en-AU" b="1" dirty="0"/>
              <a:t>“Input”:</a:t>
            </a:r>
          </a:p>
          <a:p>
            <a:pPr lvl="1"/>
            <a:r>
              <a:rPr lang="en-AU" b="1" dirty="0"/>
              <a:t>count [ </a:t>
            </a:r>
            <a:r>
              <a:rPr lang="en-AU" b="1" dirty="0" err="1"/>
              <a:t>ord</a:t>
            </a:r>
            <a:r>
              <a:rPr lang="en-AU" b="1" dirty="0"/>
              <a:t>(char) - 64 ]+= 1</a:t>
            </a:r>
          </a:p>
          <a:p>
            <a:r>
              <a:rPr lang="en-AU" dirty="0"/>
              <a:t>Output = empty</a:t>
            </a:r>
          </a:p>
          <a:p>
            <a:r>
              <a:rPr lang="en-AU" dirty="0"/>
              <a:t>For x=1 to </a:t>
            </a:r>
            <a:r>
              <a:rPr lang="en-AU" dirty="0" err="1"/>
              <a:t>len</a:t>
            </a:r>
            <a:r>
              <a:rPr lang="en-AU" dirty="0"/>
              <a:t>(</a:t>
            </a:r>
            <a:r>
              <a:rPr lang="en-AU" b="1" dirty="0"/>
              <a:t>count</a:t>
            </a:r>
            <a:r>
              <a:rPr lang="en-AU" dirty="0"/>
              <a:t>):</a:t>
            </a:r>
          </a:p>
          <a:p>
            <a:pPr lvl="1"/>
            <a:r>
              <a:rPr lang="en-AU" dirty="0" err="1"/>
              <a:t>NumOfOccurrences</a:t>
            </a:r>
            <a:r>
              <a:rPr lang="en-AU" dirty="0"/>
              <a:t> = count[x]</a:t>
            </a:r>
          </a:p>
          <a:p>
            <a:pPr lvl="1"/>
            <a:r>
              <a:rPr lang="en-AU" dirty="0"/>
              <a:t>Append(</a:t>
            </a:r>
            <a:r>
              <a:rPr lang="en-AU" dirty="0" err="1"/>
              <a:t>chr</a:t>
            </a:r>
            <a:r>
              <a:rPr lang="en-AU" dirty="0"/>
              <a:t>(x+64) to Output </a:t>
            </a:r>
            <a:r>
              <a:rPr lang="en-AU" dirty="0" err="1"/>
              <a:t>NumOfOccurrences</a:t>
            </a:r>
            <a:r>
              <a:rPr lang="en-AU" dirty="0"/>
              <a:t> times</a:t>
            </a:r>
          </a:p>
          <a:p>
            <a:endParaRPr lang="en-AU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2F47EE5-87AB-4875-8A5C-383BA611C4A7}"/>
              </a:ext>
            </a:extLst>
          </p:cNvPr>
          <p:cNvSpPr txBox="1">
            <a:spLocks/>
          </p:cNvSpPr>
          <p:nvPr/>
        </p:nvSpPr>
        <p:spPr>
          <a:xfrm>
            <a:off x="301752" y="3088753"/>
            <a:ext cx="8232648" cy="255004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>
                <a:highlight>
                  <a:srgbClr val="FFFFFF"/>
                </a:highlight>
              </a:rPr>
              <a:t>The domain size D in the case for English alphabets is 26 which can be considered a constant. 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Complexity:</a:t>
            </a:r>
          </a:p>
          <a:p>
            <a:r>
              <a:rPr lang="en-AU" sz="1600" dirty="0">
                <a:highlight>
                  <a:srgbClr val="FFFFFF"/>
                </a:highlight>
              </a:rPr>
              <a:t>O(N+D) </a:t>
            </a:r>
            <a:r>
              <a:rPr lang="en-AU" sz="1600" dirty="0">
                <a:highlight>
                  <a:srgbClr val="FFFFFF"/>
                </a:highlight>
                <a:sym typeface="Wingdings" panose="05000000000000000000" pitchFamily="2" charset="2"/>
              </a:rPr>
              <a:t> O(N)</a:t>
            </a:r>
            <a:endParaRPr lang="en-AU" sz="1600" dirty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highlight>
                  <a:srgbClr val="FFFFFF"/>
                </a:highlight>
              </a:rPr>
              <a:t>Space Complexity:</a:t>
            </a:r>
          </a:p>
          <a:p>
            <a:r>
              <a:rPr lang="en-AU" sz="1600" dirty="0">
                <a:highlight>
                  <a:srgbClr val="FFFFFF"/>
                </a:highlight>
              </a:rPr>
              <a:t>O(N+D) </a:t>
            </a:r>
            <a:r>
              <a:rPr lang="en-AU" sz="1600" dirty="0">
                <a:highlight>
                  <a:srgbClr val="FFFFFF"/>
                </a:highlight>
                <a:sym typeface="Wingdings" panose="05000000000000000000" pitchFamily="2" charset="2"/>
              </a:rPr>
              <a:t> O(N)</a:t>
            </a:r>
            <a:endParaRPr lang="en-AU" sz="16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6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6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endParaRPr lang="en-AU" sz="16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6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6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73930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78E0-8D5E-43CC-B27F-BAFC94D9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Stable Counting Sort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2C017-32ED-4F2A-BDD5-6B96F23F3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Advanced Sorting Algorithms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863EC-5931-4471-8F44-2B2FC4A1027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36513" y="1006205"/>
            <a:ext cx="8624086" cy="2801823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Find maximum mark in the array called </a:t>
            </a:r>
            <a:r>
              <a:rPr lang="en-AU" b="1" dirty="0"/>
              <a:t>max</a:t>
            </a:r>
            <a:endParaRPr lang="en-AU" dirty="0"/>
          </a:p>
          <a:p>
            <a:r>
              <a:rPr lang="en-AU" dirty="0"/>
              <a:t>Create an empty array </a:t>
            </a:r>
            <a:r>
              <a:rPr lang="en-AU" b="1" dirty="0"/>
              <a:t>“count”  </a:t>
            </a:r>
            <a:r>
              <a:rPr lang="en-AU" dirty="0"/>
              <a:t>of size </a:t>
            </a:r>
            <a:r>
              <a:rPr lang="en-AU" b="1" dirty="0"/>
              <a:t>max</a:t>
            </a:r>
          </a:p>
          <a:p>
            <a:r>
              <a:rPr lang="en-AU" dirty="0"/>
              <a:t>For each item in </a:t>
            </a:r>
            <a:r>
              <a:rPr lang="en-AU" b="1" dirty="0"/>
              <a:t>“Input”:</a:t>
            </a:r>
          </a:p>
          <a:p>
            <a:pPr lvl="1"/>
            <a:r>
              <a:rPr lang="en-AU" b="1" dirty="0"/>
              <a:t>Append item to Count[</a:t>
            </a:r>
            <a:r>
              <a:rPr lang="en-AU" b="1" dirty="0" err="1"/>
              <a:t>item.marks</a:t>
            </a:r>
            <a:r>
              <a:rPr lang="en-AU" b="1" dirty="0"/>
              <a:t>]</a:t>
            </a:r>
          </a:p>
          <a:p>
            <a:r>
              <a:rPr lang="en-AU" dirty="0"/>
              <a:t>Output = empty</a:t>
            </a:r>
          </a:p>
          <a:p>
            <a:r>
              <a:rPr lang="en-AU" dirty="0"/>
              <a:t>For x=1 to </a:t>
            </a:r>
            <a:r>
              <a:rPr lang="en-AU" dirty="0" err="1"/>
              <a:t>len</a:t>
            </a:r>
            <a:r>
              <a:rPr lang="en-AU" dirty="0"/>
              <a:t>(</a:t>
            </a:r>
            <a:r>
              <a:rPr lang="en-AU" b="1" dirty="0"/>
              <a:t>count</a:t>
            </a:r>
            <a:r>
              <a:rPr lang="en-AU" dirty="0"/>
              <a:t>):</a:t>
            </a:r>
          </a:p>
          <a:p>
            <a:pPr lvl="1"/>
            <a:r>
              <a:rPr lang="en-AU" dirty="0"/>
              <a:t>Append elements in count[x] to Output</a:t>
            </a:r>
          </a:p>
          <a:p>
            <a:pPr lvl="1"/>
            <a:endParaRPr lang="en-AU" dirty="0"/>
          </a:p>
          <a:p>
            <a:endParaRPr lang="en-A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678E6D-41C5-4C81-9BB3-F83289028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181165"/>
              </p:ext>
            </p:extLst>
          </p:nvPr>
        </p:nvGraphicFramePr>
        <p:xfrm>
          <a:off x="407743" y="4675415"/>
          <a:ext cx="6095999" cy="736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Geoff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696AE0B-0B0C-41B7-939B-066E2C1DD282}"/>
              </a:ext>
            </a:extLst>
          </p:cNvPr>
          <p:cNvSpPr txBox="1"/>
          <p:nvPr/>
        </p:nvSpPr>
        <p:spPr>
          <a:xfrm>
            <a:off x="259638" y="5606279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>
                <a:solidFill>
                  <a:srgbClr val="FF0000"/>
                </a:solidFill>
              </a:rPr>
              <a:t>Output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A7F9DF-F71B-402F-B2B1-257E1D91CFE3}"/>
              </a:ext>
            </a:extLst>
          </p:cNvPr>
          <p:cNvSpPr txBox="1"/>
          <p:nvPr/>
        </p:nvSpPr>
        <p:spPr>
          <a:xfrm>
            <a:off x="5212902" y="2449671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>
                <a:solidFill>
                  <a:srgbClr val="FF0000"/>
                </a:solidFill>
              </a:rPr>
              <a:t>count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E74FD04-BA93-4416-AE53-503CD4AC0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591233"/>
              </p:ext>
            </p:extLst>
          </p:nvPr>
        </p:nvGraphicFramePr>
        <p:xfrm>
          <a:off x="6477000" y="1687466"/>
          <a:ext cx="514694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694">
                  <a:extLst>
                    <a:ext uri="{9D8B030D-6E8A-4147-A177-3AD203B41FA5}">
                      <a16:colId xmlns:a16="http://schemas.microsoft.com/office/drawing/2014/main" val="1443587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2786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624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322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2159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79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004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229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100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263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39791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44C18C1-2005-48D5-893E-C3C6AFBDF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518795"/>
              </p:ext>
            </p:extLst>
          </p:nvPr>
        </p:nvGraphicFramePr>
        <p:xfrm>
          <a:off x="6878217" y="1687466"/>
          <a:ext cx="247306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306">
                  <a:extLst>
                    <a:ext uri="{9D8B030D-6E8A-4147-A177-3AD203B41FA5}">
                      <a16:colId xmlns:a16="http://schemas.microsoft.com/office/drawing/2014/main" val="1443587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786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624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2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159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9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04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29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00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3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397919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AA2A3B-3D5B-47FE-BC43-CB4E22044595}"/>
              </a:ext>
            </a:extLst>
          </p:cNvPr>
          <p:cNvCxnSpPr>
            <a:cxnSpLocks/>
          </p:cNvCxnSpPr>
          <p:nvPr/>
        </p:nvCxnSpPr>
        <p:spPr>
          <a:xfrm>
            <a:off x="1703143" y="4125458"/>
            <a:ext cx="0" cy="5174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5BF8164-0C62-4051-8A76-7B191227017B}"/>
              </a:ext>
            </a:extLst>
          </p:cNvPr>
          <p:cNvSpPr/>
          <p:nvPr/>
        </p:nvSpPr>
        <p:spPr>
          <a:xfrm>
            <a:off x="7367324" y="2450926"/>
            <a:ext cx="786076" cy="308191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Alice, 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E27905-582C-4C5F-B910-A94ACC71B5E7}"/>
              </a:ext>
            </a:extLst>
          </p:cNvPr>
          <p:cNvCxnSpPr>
            <a:cxnSpLocks/>
          </p:cNvCxnSpPr>
          <p:nvPr/>
        </p:nvCxnSpPr>
        <p:spPr>
          <a:xfrm>
            <a:off x="6983343" y="2600457"/>
            <a:ext cx="383981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59EC34A-0058-4382-94AB-4B6D01240386}"/>
              </a:ext>
            </a:extLst>
          </p:cNvPr>
          <p:cNvCxnSpPr>
            <a:cxnSpLocks/>
          </p:cNvCxnSpPr>
          <p:nvPr/>
        </p:nvCxnSpPr>
        <p:spPr>
          <a:xfrm>
            <a:off x="2541343" y="4125458"/>
            <a:ext cx="0" cy="5174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3BA897-9D23-4892-BA97-C86C1267566E}"/>
              </a:ext>
            </a:extLst>
          </p:cNvPr>
          <p:cNvCxnSpPr>
            <a:cxnSpLocks/>
          </p:cNvCxnSpPr>
          <p:nvPr/>
        </p:nvCxnSpPr>
        <p:spPr>
          <a:xfrm>
            <a:off x="3379543" y="4157985"/>
            <a:ext cx="0" cy="5174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EB2D92-4EFA-4F4D-90B9-72B8C2575584}"/>
              </a:ext>
            </a:extLst>
          </p:cNvPr>
          <p:cNvCxnSpPr>
            <a:cxnSpLocks/>
          </p:cNvCxnSpPr>
          <p:nvPr/>
        </p:nvCxnSpPr>
        <p:spPr>
          <a:xfrm>
            <a:off x="4214695" y="4109644"/>
            <a:ext cx="0" cy="5174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5194F0-2C33-4D19-8D8F-D798E5491C58}"/>
              </a:ext>
            </a:extLst>
          </p:cNvPr>
          <p:cNvCxnSpPr>
            <a:cxnSpLocks/>
          </p:cNvCxnSpPr>
          <p:nvPr/>
        </p:nvCxnSpPr>
        <p:spPr>
          <a:xfrm>
            <a:off x="5212902" y="4157985"/>
            <a:ext cx="0" cy="5174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7A665B-BB5E-49AC-9538-D5EBDED992FB}"/>
              </a:ext>
            </a:extLst>
          </p:cNvPr>
          <p:cNvCxnSpPr>
            <a:cxnSpLocks/>
          </p:cNvCxnSpPr>
          <p:nvPr/>
        </p:nvCxnSpPr>
        <p:spPr>
          <a:xfrm>
            <a:off x="5894143" y="4125458"/>
            <a:ext cx="0" cy="5174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C31D70C-EA90-4E63-BA2F-723158898D0B}"/>
              </a:ext>
            </a:extLst>
          </p:cNvPr>
          <p:cNvSpPr/>
          <p:nvPr/>
        </p:nvSpPr>
        <p:spPr>
          <a:xfrm>
            <a:off x="7392911" y="3200525"/>
            <a:ext cx="786076" cy="308191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Bill, 5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6D57DB-7630-4D6D-BE3B-77DED6220907}"/>
              </a:ext>
            </a:extLst>
          </p:cNvPr>
          <p:cNvCxnSpPr>
            <a:cxnSpLocks/>
          </p:cNvCxnSpPr>
          <p:nvPr/>
        </p:nvCxnSpPr>
        <p:spPr>
          <a:xfrm>
            <a:off x="7008930" y="3352800"/>
            <a:ext cx="383981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BA6314F-9F50-4F52-95A1-903C41ADF3CB}"/>
              </a:ext>
            </a:extLst>
          </p:cNvPr>
          <p:cNvSpPr/>
          <p:nvPr/>
        </p:nvSpPr>
        <p:spPr>
          <a:xfrm>
            <a:off x="7367324" y="3962877"/>
            <a:ext cx="786076" cy="308191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Don, 7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7175D36-E5E6-4552-AC75-C99083AF7DFB}"/>
              </a:ext>
            </a:extLst>
          </p:cNvPr>
          <p:cNvCxnSpPr>
            <a:cxnSpLocks/>
          </p:cNvCxnSpPr>
          <p:nvPr/>
        </p:nvCxnSpPr>
        <p:spPr>
          <a:xfrm>
            <a:off x="6983343" y="4115152"/>
            <a:ext cx="383981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4679905-2D22-4538-BE07-51A4F96D25B3}"/>
              </a:ext>
            </a:extLst>
          </p:cNvPr>
          <p:cNvSpPr/>
          <p:nvPr/>
        </p:nvSpPr>
        <p:spPr>
          <a:xfrm>
            <a:off x="7315200" y="4691525"/>
            <a:ext cx="940592" cy="281509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Maria, 10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C0C9A8-2C13-417E-9AC7-F8B0577E822F}"/>
              </a:ext>
            </a:extLst>
          </p:cNvPr>
          <p:cNvCxnSpPr>
            <a:cxnSpLocks/>
          </p:cNvCxnSpPr>
          <p:nvPr/>
        </p:nvCxnSpPr>
        <p:spPr>
          <a:xfrm>
            <a:off x="6931219" y="4843800"/>
            <a:ext cx="383981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591FF43-06B5-4088-903E-293420BCFCF4}"/>
              </a:ext>
            </a:extLst>
          </p:cNvPr>
          <p:cNvSpPr/>
          <p:nvPr/>
        </p:nvSpPr>
        <p:spPr>
          <a:xfrm>
            <a:off x="7347490" y="1738760"/>
            <a:ext cx="908301" cy="308191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Geoff, 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76BB9F6-67E2-45AD-8834-0B076C1C3530}"/>
              </a:ext>
            </a:extLst>
          </p:cNvPr>
          <p:cNvCxnSpPr>
            <a:cxnSpLocks/>
          </p:cNvCxnSpPr>
          <p:nvPr/>
        </p:nvCxnSpPr>
        <p:spPr>
          <a:xfrm>
            <a:off x="6963510" y="1888291"/>
            <a:ext cx="383981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51AB045-9B07-4AA6-8CCA-63B2A28CBF2D}"/>
              </a:ext>
            </a:extLst>
          </p:cNvPr>
          <p:cNvSpPr/>
          <p:nvPr/>
        </p:nvSpPr>
        <p:spPr>
          <a:xfrm>
            <a:off x="8170183" y="3956966"/>
            <a:ext cx="786076" cy="308191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Leo, 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D4860F-9613-45D5-84EF-F1E8EA3DDFC6}"/>
              </a:ext>
            </a:extLst>
          </p:cNvPr>
          <p:cNvSpPr txBox="1"/>
          <p:nvPr/>
        </p:nvSpPr>
        <p:spPr>
          <a:xfrm>
            <a:off x="194006" y="405355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>
                <a:solidFill>
                  <a:srgbClr val="FF0000"/>
                </a:solidFill>
              </a:rPr>
              <a:t>Input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19B06A3-7E3C-425D-8E07-2A8920D446F1}"/>
              </a:ext>
            </a:extLst>
          </p:cNvPr>
          <p:cNvSpPr/>
          <p:nvPr/>
        </p:nvSpPr>
        <p:spPr>
          <a:xfrm>
            <a:off x="2286000" y="5775348"/>
            <a:ext cx="908301" cy="308191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Geoff, 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B0E5B20-0BF8-4220-845B-468DB32105DF}"/>
              </a:ext>
            </a:extLst>
          </p:cNvPr>
          <p:cNvSpPr/>
          <p:nvPr/>
        </p:nvSpPr>
        <p:spPr>
          <a:xfrm>
            <a:off x="3220363" y="5778340"/>
            <a:ext cx="786076" cy="308191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Alice, 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CE334AF-EB36-4443-B18D-5C37CA3EFF0B}"/>
              </a:ext>
            </a:extLst>
          </p:cNvPr>
          <p:cNvSpPr/>
          <p:nvPr/>
        </p:nvSpPr>
        <p:spPr>
          <a:xfrm>
            <a:off x="4032501" y="5772207"/>
            <a:ext cx="786076" cy="308191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Bill, 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EE0FA0-0A90-4BE1-AF89-6E7AB475DEC8}"/>
              </a:ext>
            </a:extLst>
          </p:cNvPr>
          <p:cNvSpPr/>
          <p:nvPr/>
        </p:nvSpPr>
        <p:spPr>
          <a:xfrm>
            <a:off x="4844639" y="5779751"/>
            <a:ext cx="786076" cy="308191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Don, 7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DA0263D-67E6-4935-863C-A8161FDDD9FE}"/>
              </a:ext>
            </a:extLst>
          </p:cNvPr>
          <p:cNvSpPr/>
          <p:nvPr/>
        </p:nvSpPr>
        <p:spPr>
          <a:xfrm>
            <a:off x="5630716" y="5770036"/>
            <a:ext cx="786076" cy="308191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Leo,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35211A7-2E69-438B-9402-968DC700AB59}"/>
              </a:ext>
            </a:extLst>
          </p:cNvPr>
          <p:cNvSpPr/>
          <p:nvPr/>
        </p:nvSpPr>
        <p:spPr>
          <a:xfrm>
            <a:off x="6438293" y="5783448"/>
            <a:ext cx="940592" cy="281509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Maria, 10</a:t>
            </a:r>
          </a:p>
        </p:txBody>
      </p:sp>
    </p:spTree>
    <p:extLst>
      <p:ext uri="{BB962C8B-B14F-4D97-AF65-F5344CB8AC3E}">
        <p14:creationId xmlns:p14="http://schemas.microsoft.com/office/powerpoint/2010/main" val="153664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20" grpId="0" animBg="1"/>
      <p:bldP spid="28" grpId="0" animBg="1"/>
      <p:bldP spid="30" grpId="0" animBg="1"/>
      <p:bldP spid="32" grpId="0" animBg="1"/>
      <p:bldP spid="34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Lec-3: Advanced Sorting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8226552" cy="45720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/>
              <a:t>Quicksort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tx1"/>
                </a:solidFill>
              </a:rPr>
              <a:t>Algorithm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tx1"/>
                </a:solidFill>
              </a:rPr>
              <a:t>Complexity Analysis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tx1"/>
                </a:solidFill>
              </a:rPr>
              <a:t>Improving Worst-case complexity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Lower bound complexity for Comparison based Sorting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Non-comparison based Sorting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tx1"/>
                </a:solidFill>
              </a:rPr>
              <a:t>Counting Sort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tx1"/>
                </a:solidFill>
              </a:rPr>
              <a:t>Radix Sort</a:t>
            </a:r>
          </a:p>
        </p:txBody>
      </p:sp>
    </p:spTree>
    <p:extLst>
      <p:ext uri="{BB962C8B-B14F-4D97-AF65-F5344CB8AC3E}">
        <p14:creationId xmlns:p14="http://schemas.microsoft.com/office/powerpoint/2010/main" val="21852071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F0F0-CE44-4AF9-A8B1-7DDBD3BE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Analysis of Stable Counting Sort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D55C34-4BF1-414D-BF3C-DD92C355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Advanced Sorting Algorithms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88C50-3714-492A-8A43-D5A8170CA91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056751"/>
            <a:ext cx="7013448" cy="2296049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Find maximum mark in the array called </a:t>
            </a:r>
            <a:r>
              <a:rPr lang="en-AU" b="1" dirty="0"/>
              <a:t>max</a:t>
            </a:r>
            <a:endParaRPr lang="en-AU" dirty="0"/>
          </a:p>
          <a:p>
            <a:r>
              <a:rPr lang="en-AU" dirty="0"/>
              <a:t>Create an empty array </a:t>
            </a:r>
            <a:r>
              <a:rPr lang="en-AU" b="1" dirty="0"/>
              <a:t>“count”  </a:t>
            </a:r>
            <a:r>
              <a:rPr lang="en-AU" dirty="0"/>
              <a:t>of size </a:t>
            </a:r>
            <a:r>
              <a:rPr lang="en-AU" b="1" dirty="0"/>
              <a:t>max</a:t>
            </a:r>
          </a:p>
          <a:p>
            <a:r>
              <a:rPr lang="en-AU" dirty="0"/>
              <a:t>For each item in </a:t>
            </a:r>
            <a:r>
              <a:rPr lang="en-AU" b="1" dirty="0"/>
              <a:t>“Input”:</a:t>
            </a:r>
          </a:p>
          <a:p>
            <a:pPr lvl="1"/>
            <a:r>
              <a:rPr lang="en-AU" b="1" dirty="0"/>
              <a:t>Append item to Count[</a:t>
            </a:r>
            <a:r>
              <a:rPr lang="en-AU" b="1" dirty="0" err="1"/>
              <a:t>item.marks</a:t>
            </a:r>
            <a:r>
              <a:rPr lang="en-AU" b="1" dirty="0"/>
              <a:t>]</a:t>
            </a:r>
          </a:p>
          <a:p>
            <a:r>
              <a:rPr lang="en-AU" dirty="0"/>
              <a:t>Output = empty</a:t>
            </a:r>
          </a:p>
          <a:p>
            <a:r>
              <a:rPr lang="en-AU" dirty="0"/>
              <a:t>For x=1 to </a:t>
            </a:r>
            <a:r>
              <a:rPr lang="en-AU" dirty="0" err="1"/>
              <a:t>len</a:t>
            </a:r>
            <a:r>
              <a:rPr lang="en-AU" dirty="0"/>
              <a:t>(</a:t>
            </a:r>
            <a:r>
              <a:rPr lang="en-AU" b="1" dirty="0"/>
              <a:t>count</a:t>
            </a:r>
            <a:r>
              <a:rPr lang="en-AU" dirty="0"/>
              <a:t>):</a:t>
            </a:r>
          </a:p>
          <a:p>
            <a:pPr lvl="1"/>
            <a:r>
              <a:rPr lang="en-AU" dirty="0"/>
              <a:t>Append elements in count[x] to Output</a:t>
            </a:r>
          </a:p>
          <a:p>
            <a:endParaRPr lang="en-AU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2F47EE5-87AB-4875-8A5C-383BA611C4A7}"/>
              </a:ext>
            </a:extLst>
          </p:cNvPr>
          <p:cNvSpPr txBox="1">
            <a:spLocks/>
          </p:cNvSpPr>
          <p:nvPr/>
        </p:nvSpPr>
        <p:spPr>
          <a:xfrm>
            <a:off x="452628" y="3401122"/>
            <a:ext cx="8383524" cy="277107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>
                <a:highlight>
                  <a:srgbClr val="FFFFFF"/>
                </a:highlight>
              </a:rPr>
              <a:t>Let D be the domain size and N be the number of values in Input.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Complexity:</a:t>
            </a:r>
          </a:p>
          <a:p>
            <a:r>
              <a:rPr lang="en-AU" sz="1600" dirty="0">
                <a:highlight>
                  <a:srgbClr val="FFFFFF"/>
                </a:highlight>
              </a:rPr>
              <a:t>O(N+D)</a:t>
            </a:r>
          </a:p>
          <a:p>
            <a:r>
              <a:rPr lang="en-AU" sz="1600" dirty="0">
                <a:highlight>
                  <a:srgbClr val="FFFFFF"/>
                </a:highlight>
              </a:rPr>
              <a:t>Note: For our example, since domain is marks (0 to 100), D can be considered a constant!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highlight>
                  <a:srgbClr val="FFFFFF"/>
                </a:highlight>
              </a:rPr>
              <a:t>Space Complexity:</a:t>
            </a:r>
          </a:p>
          <a:p>
            <a:r>
              <a:rPr lang="en-AU" sz="1600" dirty="0">
                <a:highlight>
                  <a:srgbClr val="FFFFFF"/>
                </a:highlight>
              </a:rPr>
              <a:t>O(N+D)</a:t>
            </a:r>
          </a:p>
          <a:p>
            <a:pPr marL="0" indent="0">
              <a:buNone/>
            </a:pPr>
            <a:r>
              <a:rPr lang="en-AU" sz="1600" dirty="0">
                <a:highlight>
                  <a:srgbClr val="FFFFFF"/>
                </a:highlight>
              </a:rPr>
              <a:t>Stable sorting can also be used for sorting English alphabets! Here D is constant. The above complexities still hold but D can be ignored, e.g., Time complexity is O(N)</a:t>
            </a:r>
          </a:p>
          <a:p>
            <a:pPr marL="0" indent="0">
              <a:buNone/>
            </a:pPr>
            <a:endParaRPr lang="en-AU" sz="16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6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endParaRPr lang="en-AU" sz="16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6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6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37085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Lec-3: Advanced Sorting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8226552" cy="45720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75000"/>
                  </a:schemeClr>
                </a:solidFill>
              </a:rPr>
              <a:t>Quicksort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bg1">
                    <a:lumMod val="75000"/>
                  </a:schemeClr>
                </a:solidFill>
              </a:rPr>
              <a:t>Algorithm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bg1">
                    <a:lumMod val="75000"/>
                  </a:schemeClr>
                </a:solidFill>
              </a:rPr>
              <a:t>Complexity Analysis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bg1">
                    <a:lumMod val="75000"/>
                  </a:schemeClr>
                </a:solidFill>
              </a:rPr>
              <a:t>Improving Worst-case complexity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75000"/>
                  </a:schemeClr>
                </a:solidFill>
              </a:rPr>
              <a:t>Lower bound complexity for Comparison based Sorting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rgbClr val="00B050"/>
                </a:solidFill>
              </a:rPr>
              <a:t>Non-comparison based Sorting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bg1">
                    <a:lumMod val="75000"/>
                  </a:schemeClr>
                </a:solidFill>
              </a:rPr>
              <a:t>Counting Sort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rgbClr val="00B050"/>
                </a:solidFill>
              </a:rPr>
              <a:t>Radix Sort</a:t>
            </a:r>
          </a:p>
        </p:txBody>
      </p:sp>
    </p:spTree>
    <p:extLst>
      <p:ext uri="{BB962C8B-B14F-4D97-AF65-F5344CB8AC3E}">
        <p14:creationId xmlns:p14="http://schemas.microsoft.com/office/powerpoint/2010/main" val="42638223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1491-5BAB-4EB2-887B-078C8CB2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Radix Sort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201C9-B2C1-429F-8842-AE38F4790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Advanced Sorting Algorithms</a:t>
            </a:r>
            <a:endParaRPr lang="en-US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D78FCF7-62C0-4A89-9207-6D379F3983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8197163"/>
              </p:ext>
            </p:extLst>
          </p:nvPr>
        </p:nvGraphicFramePr>
        <p:xfrm>
          <a:off x="301752" y="1905000"/>
          <a:ext cx="863600" cy="4389120"/>
        </p:xfrm>
        <a:graphic>
          <a:graphicData uri="http://schemas.openxmlformats.org/drawingml/2006/table">
            <a:tbl>
              <a:tblPr firstRow="1" bandRow="1"/>
              <a:tblGrid>
                <a:gridCol w="215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A19A7D7D-C09B-42D8-9A07-7F65E7E667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7769732"/>
              </p:ext>
            </p:extLst>
          </p:nvPr>
        </p:nvGraphicFramePr>
        <p:xfrm>
          <a:off x="2259687" y="1963364"/>
          <a:ext cx="863600" cy="4389120"/>
        </p:xfrm>
        <a:graphic>
          <a:graphicData uri="http://schemas.openxmlformats.org/drawingml/2006/table">
            <a:tbl>
              <a:tblPr firstRow="1" bandRow="1"/>
              <a:tblGrid>
                <a:gridCol w="215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3F64E277-0085-409D-8B01-BEA061B1BDE7}"/>
              </a:ext>
            </a:extLst>
          </p:cNvPr>
          <p:cNvSpPr/>
          <p:nvPr/>
        </p:nvSpPr>
        <p:spPr>
          <a:xfrm>
            <a:off x="1295400" y="3886200"/>
            <a:ext cx="914400" cy="472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BB743-8EA4-48EF-8A7D-308B6F423579}"/>
              </a:ext>
            </a:extLst>
          </p:cNvPr>
          <p:cNvSpPr txBox="1"/>
          <p:nvPr/>
        </p:nvSpPr>
        <p:spPr>
          <a:xfrm>
            <a:off x="1281938" y="4358640"/>
            <a:ext cx="941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Sort on 4</a:t>
            </a:r>
            <a:r>
              <a:rPr lang="en-AU" baseline="30000" dirty="0"/>
              <a:t>th</a:t>
            </a:r>
            <a:r>
              <a:rPr lang="en-AU" dirty="0"/>
              <a:t> column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FFCDC5A-3DB9-4CB4-80C4-D59BA404D87E}"/>
              </a:ext>
            </a:extLst>
          </p:cNvPr>
          <p:cNvSpPr/>
          <p:nvPr/>
        </p:nvSpPr>
        <p:spPr>
          <a:xfrm>
            <a:off x="3280366" y="3863340"/>
            <a:ext cx="914400" cy="472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D8874B-1516-47BB-AC68-08A2753CC195}"/>
              </a:ext>
            </a:extLst>
          </p:cNvPr>
          <p:cNvSpPr txBox="1"/>
          <p:nvPr/>
        </p:nvSpPr>
        <p:spPr>
          <a:xfrm>
            <a:off x="3266904" y="4335780"/>
            <a:ext cx="941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Sort on 3</a:t>
            </a:r>
            <a:r>
              <a:rPr lang="en-AU" baseline="30000" dirty="0"/>
              <a:t>rd</a:t>
            </a:r>
            <a:r>
              <a:rPr lang="en-AU" dirty="0"/>
              <a:t>  column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69735203-762B-490F-8C6D-D6FC24F80C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437805"/>
              </p:ext>
            </p:extLst>
          </p:nvPr>
        </p:nvGraphicFramePr>
        <p:xfrm>
          <a:off x="4241800" y="1935480"/>
          <a:ext cx="863600" cy="4389120"/>
        </p:xfrm>
        <a:graphic>
          <a:graphicData uri="http://schemas.openxmlformats.org/drawingml/2006/table">
            <a:tbl>
              <a:tblPr firstRow="1" bandRow="1"/>
              <a:tblGrid>
                <a:gridCol w="215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428132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3289A06B-9620-4EC2-924E-F31FF9D4FD97}"/>
              </a:ext>
            </a:extLst>
          </p:cNvPr>
          <p:cNvSpPr/>
          <p:nvPr/>
        </p:nvSpPr>
        <p:spPr>
          <a:xfrm>
            <a:off x="5152434" y="3863340"/>
            <a:ext cx="914400" cy="472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CAF998-443F-4F12-B6D8-4A459E179D04}"/>
              </a:ext>
            </a:extLst>
          </p:cNvPr>
          <p:cNvSpPr txBox="1"/>
          <p:nvPr/>
        </p:nvSpPr>
        <p:spPr>
          <a:xfrm>
            <a:off x="5138972" y="4335780"/>
            <a:ext cx="941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Sort on 2</a:t>
            </a:r>
            <a:r>
              <a:rPr lang="en-AU" baseline="30000" dirty="0"/>
              <a:t>nd</a:t>
            </a:r>
            <a:r>
              <a:rPr lang="en-AU" dirty="0"/>
              <a:t>  column</a:t>
            </a: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9429D993-5419-4F0B-8886-D28DFBE0AD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2354450"/>
              </p:ext>
            </p:extLst>
          </p:nvPr>
        </p:nvGraphicFramePr>
        <p:xfrm>
          <a:off x="6093757" y="1905000"/>
          <a:ext cx="863600" cy="4389120"/>
        </p:xfrm>
        <a:graphic>
          <a:graphicData uri="http://schemas.openxmlformats.org/drawingml/2006/table">
            <a:tbl>
              <a:tblPr firstRow="1" bandRow="1"/>
              <a:tblGrid>
                <a:gridCol w="215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807737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428132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9717C080-847D-423C-979A-388C500B2717}"/>
              </a:ext>
            </a:extLst>
          </p:cNvPr>
          <p:cNvSpPr/>
          <p:nvPr/>
        </p:nvSpPr>
        <p:spPr>
          <a:xfrm>
            <a:off x="7004236" y="3733800"/>
            <a:ext cx="914400" cy="472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38E2D7-F2D5-4C38-831B-7A352CD40871}"/>
              </a:ext>
            </a:extLst>
          </p:cNvPr>
          <p:cNvSpPr txBox="1"/>
          <p:nvPr/>
        </p:nvSpPr>
        <p:spPr>
          <a:xfrm>
            <a:off x="6990774" y="4206240"/>
            <a:ext cx="941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Sort on 1</a:t>
            </a:r>
            <a:r>
              <a:rPr lang="en-AU" baseline="30000" dirty="0"/>
              <a:t>st</a:t>
            </a:r>
            <a:r>
              <a:rPr lang="en-AU" dirty="0"/>
              <a:t>   column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23280AFB-4B8E-4AAF-B71B-CB9405E51D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2592182"/>
              </p:ext>
            </p:extLst>
          </p:nvPr>
        </p:nvGraphicFramePr>
        <p:xfrm>
          <a:off x="7988549" y="1908132"/>
          <a:ext cx="863600" cy="4389120"/>
        </p:xfrm>
        <a:graphic>
          <a:graphicData uri="http://schemas.openxmlformats.org/drawingml/2006/table">
            <a:tbl>
              <a:tblPr firstRow="1" bandRow="1"/>
              <a:tblGrid>
                <a:gridCol w="215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807737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109526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962871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428132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3497F8D-20A7-418B-83A0-DE1E12470B0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006334"/>
            <a:ext cx="8550397" cy="105967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AU" dirty="0"/>
              <a:t>Sort an array of words in alphabetical order assuming each word consists of M letters each</a:t>
            </a:r>
          </a:p>
          <a:p>
            <a:r>
              <a:rPr lang="en-AU" dirty="0"/>
              <a:t>Use </a:t>
            </a:r>
            <a:r>
              <a:rPr lang="en-AU" dirty="0">
                <a:solidFill>
                  <a:srgbClr val="00B050"/>
                </a:solidFill>
              </a:rPr>
              <a:t>stable</a:t>
            </a:r>
            <a:r>
              <a:rPr lang="en-AU" dirty="0"/>
              <a:t> sort to sort them on the M-</a:t>
            </a:r>
            <a:r>
              <a:rPr lang="en-AU" dirty="0" err="1"/>
              <a:t>th</a:t>
            </a:r>
            <a:r>
              <a:rPr lang="en-AU" dirty="0"/>
              <a:t> column  </a:t>
            </a:r>
          </a:p>
          <a:p>
            <a:r>
              <a:rPr lang="en-AU" dirty="0"/>
              <a:t>Use </a:t>
            </a:r>
            <a:r>
              <a:rPr lang="en-AU" dirty="0">
                <a:solidFill>
                  <a:srgbClr val="00B050"/>
                </a:solidFill>
              </a:rPr>
              <a:t>stable</a:t>
            </a:r>
            <a:r>
              <a:rPr lang="en-AU" dirty="0"/>
              <a:t> sort to sort them on the (M-1)-</a:t>
            </a:r>
            <a:r>
              <a:rPr lang="en-AU" dirty="0" err="1"/>
              <a:t>th</a:t>
            </a:r>
            <a:r>
              <a:rPr lang="en-AU" dirty="0"/>
              <a:t> column</a:t>
            </a:r>
          </a:p>
          <a:p>
            <a:r>
              <a:rPr lang="en-AU" dirty="0"/>
              <a:t>…</a:t>
            </a:r>
          </a:p>
          <a:p>
            <a:r>
              <a:rPr lang="en-AU" dirty="0"/>
              <a:t>Use </a:t>
            </a:r>
            <a:r>
              <a:rPr lang="en-AU" dirty="0">
                <a:solidFill>
                  <a:srgbClr val="00B050"/>
                </a:solidFill>
              </a:rPr>
              <a:t>stable</a:t>
            </a:r>
            <a:r>
              <a:rPr lang="en-AU" dirty="0"/>
              <a:t> sort to sort them on 1st column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177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2" grpId="0" animBg="1"/>
      <p:bldP spid="13" grpId="0"/>
      <p:bldP spid="15" grpId="0" animBg="1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1491-5BAB-4EB2-887B-078C8CB2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Analysis of Radix Sort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3497F8D-20A7-418B-83A0-DE1E12470B0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006334"/>
            <a:ext cx="8550397" cy="105967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AU" dirty="0"/>
              <a:t>Sort an array of words in alphabetical order assuming each word consists of M letters each</a:t>
            </a:r>
          </a:p>
          <a:p>
            <a:r>
              <a:rPr lang="en-AU" dirty="0"/>
              <a:t>Use stable sort to sort them on the M-</a:t>
            </a:r>
            <a:r>
              <a:rPr lang="en-AU" dirty="0" err="1"/>
              <a:t>th</a:t>
            </a:r>
            <a:r>
              <a:rPr lang="en-AU" dirty="0"/>
              <a:t> Column </a:t>
            </a:r>
            <a:r>
              <a:rPr lang="en-AU" dirty="0" err="1"/>
              <a:t>column</a:t>
            </a:r>
            <a:r>
              <a:rPr lang="en-AU" dirty="0"/>
              <a:t> </a:t>
            </a:r>
          </a:p>
          <a:p>
            <a:r>
              <a:rPr lang="en-AU" dirty="0"/>
              <a:t>Use stable sort to sort them on the (M-1)-</a:t>
            </a:r>
            <a:r>
              <a:rPr lang="en-AU" dirty="0" err="1"/>
              <a:t>th</a:t>
            </a:r>
            <a:r>
              <a:rPr lang="en-AU" dirty="0"/>
              <a:t> column</a:t>
            </a:r>
          </a:p>
          <a:p>
            <a:r>
              <a:rPr lang="en-AU" dirty="0"/>
              <a:t>…</a:t>
            </a:r>
          </a:p>
          <a:p>
            <a:r>
              <a:rPr lang="en-AU" dirty="0"/>
              <a:t>Use the stable sort to sort them on 1st column</a:t>
            </a:r>
          </a:p>
          <a:p>
            <a:endParaRPr lang="en-AU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42F274FF-14E2-4EE8-A786-4B400262EC7F}"/>
              </a:ext>
            </a:extLst>
          </p:cNvPr>
          <p:cNvSpPr txBox="1">
            <a:spLocks/>
          </p:cNvSpPr>
          <p:nvPr/>
        </p:nvSpPr>
        <p:spPr>
          <a:xfrm>
            <a:off x="301752" y="3124200"/>
            <a:ext cx="8232648" cy="3048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>
                <a:highlight>
                  <a:srgbClr val="FFFFFF"/>
                </a:highlight>
              </a:rPr>
              <a:t>Let N be the number of words and each word has M characters each.</a:t>
            </a:r>
          </a:p>
          <a:p>
            <a:pPr marL="0" indent="0">
              <a:buNone/>
            </a:pPr>
            <a:r>
              <a:rPr lang="en-AU" sz="1600" dirty="0">
                <a:highlight>
                  <a:srgbClr val="FFFFFF"/>
                </a:highlight>
              </a:rPr>
              <a:t>Assuming we are using stable counting sort which has time and space complexity O(N+D).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 of Radix Sort:</a:t>
            </a:r>
          </a:p>
          <a:p>
            <a:r>
              <a:rPr lang="en-AU" sz="1600" dirty="0">
                <a:highlight>
                  <a:srgbClr val="FFFFFF"/>
                </a:highlight>
              </a:rPr>
              <a:t>O((N+D)*M) </a:t>
            </a:r>
            <a:r>
              <a:rPr lang="en-AU" sz="1600" dirty="0">
                <a:highlight>
                  <a:srgbClr val="FFFFFF"/>
                </a:highlight>
                <a:sym typeface="Wingdings" panose="05000000000000000000" pitchFamily="2" charset="2"/>
              </a:rPr>
              <a:t></a:t>
            </a:r>
            <a:r>
              <a:rPr lang="en-AU" sz="1600" dirty="0">
                <a:highlight>
                  <a:srgbClr val="FFFFFF"/>
                </a:highlight>
              </a:rPr>
              <a:t> O(MN) because D is constant for English alphabets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highlight>
                  <a:srgbClr val="FFFFFF"/>
                </a:highlight>
              </a:rPr>
              <a:t>Space Complexity of Radix Sort:</a:t>
            </a:r>
          </a:p>
          <a:p>
            <a:r>
              <a:rPr lang="en-AU" sz="1600" dirty="0">
                <a:highlight>
                  <a:srgbClr val="FFFFFF"/>
                </a:highlight>
              </a:rPr>
              <a:t>O((N+D)*M) </a:t>
            </a:r>
            <a:r>
              <a:rPr lang="en-AU" sz="1600" dirty="0">
                <a:highlight>
                  <a:srgbClr val="FFFFFF"/>
                </a:highlight>
                <a:sym typeface="Wingdings" panose="05000000000000000000" pitchFamily="2" charset="2"/>
              </a:rPr>
              <a:t></a:t>
            </a:r>
            <a:r>
              <a:rPr lang="en-AU" sz="1600" dirty="0">
                <a:highlight>
                  <a:srgbClr val="FFFFFF"/>
                </a:highlight>
              </a:rPr>
              <a:t> O(MN)</a:t>
            </a:r>
          </a:p>
          <a:p>
            <a:pPr marL="0" indent="0">
              <a:buNone/>
            </a:pPr>
            <a:endParaRPr lang="en-AU" sz="1600" dirty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600" dirty="0">
                <a:highlight>
                  <a:srgbClr val="FFFFFF"/>
                </a:highlight>
              </a:rPr>
              <a:t>Radix sort can also be used to sort integers using the similar idea!</a:t>
            </a:r>
          </a:p>
          <a:p>
            <a:pPr marL="0" indent="0">
              <a:buNone/>
            </a:pPr>
            <a:endParaRPr lang="en-AU" sz="16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6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endParaRPr lang="en-AU" sz="16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6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6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5F571-58B9-4553-A28C-D858DDF7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Advanced Sorting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9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Lec-3: Advanced Sorting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5676" y="1219200"/>
            <a:ext cx="8226552" cy="45720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75000"/>
                  </a:schemeClr>
                </a:solidFill>
              </a:rPr>
              <a:t>Quicksort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bg1">
                    <a:lumMod val="75000"/>
                  </a:schemeClr>
                </a:solidFill>
              </a:rPr>
              <a:t>Algorithm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bg1">
                    <a:lumMod val="75000"/>
                  </a:schemeClr>
                </a:solidFill>
              </a:rPr>
              <a:t>Complexity Analysis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bg1">
                    <a:lumMod val="75000"/>
                  </a:schemeClr>
                </a:solidFill>
              </a:rPr>
              <a:t>Improving Worst-case complexity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75000"/>
                  </a:schemeClr>
                </a:solidFill>
              </a:rPr>
              <a:t>Lower bound complexity for Comparison based Sorting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75000"/>
                  </a:schemeClr>
                </a:solidFill>
              </a:rPr>
              <a:t>Non-comparison based Sorting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bg1">
                    <a:lumMod val="75000"/>
                  </a:schemeClr>
                </a:solidFill>
              </a:rPr>
              <a:t>Counting Sort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bg1">
                    <a:lumMod val="75000"/>
                  </a:schemeClr>
                </a:solidFill>
              </a:rPr>
              <a:t>Radix Sort</a:t>
            </a:r>
          </a:p>
        </p:txBody>
      </p:sp>
      <p:pic>
        <p:nvPicPr>
          <p:cNvPr id="6" name="Picture 5" descr="A picture containing outdoor, ground, grass, person&#10;&#10;Description generated with very high confidence">
            <a:extLst>
              <a:ext uri="{FF2B5EF4-FFF2-40B4-BE49-F238E27FC236}">
                <a16:creationId xmlns:a16="http://schemas.microsoft.com/office/drawing/2014/main" id="{C44DE74F-1251-497A-B8F6-9C2C805FF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06315"/>
            <a:ext cx="2502027" cy="3146057"/>
          </a:xfrm>
          <a:prstGeom prst="rect">
            <a:avLst/>
          </a:prstGeom>
        </p:spPr>
      </p:pic>
      <p:pic>
        <p:nvPicPr>
          <p:cNvPr id="8" name="Picture 7" descr="A person that is standing in the grass&#10;&#10;Description generated with high confidence">
            <a:extLst>
              <a:ext uri="{FF2B5EF4-FFF2-40B4-BE49-F238E27FC236}">
                <a16:creationId xmlns:a16="http://schemas.microsoft.com/office/drawing/2014/main" id="{A0CFDC12-8F68-463E-BD96-3657B511F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252" y="1913947"/>
            <a:ext cx="3716092" cy="2638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99C6AB-8252-4FB9-AC5A-3096EBCFC84E}"/>
              </a:ext>
            </a:extLst>
          </p:cNvPr>
          <p:cNvSpPr txBox="1"/>
          <p:nvPr/>
        </p:nvSpPr>
        <p:spPr>
          <a:xfrm>
            <a:off x="617149" y="5491276"/>
            <a:ext cx="3018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If this is you, great!</a:t>
            </a:r>
            <a:br>
              <a:rPr lang="en-AU" dirty="0"/>
            </a:br>
            <a:r>
              <a:rPr lang="en-AU" dirty="0"/>
              <a:t>But don’t live dangerously!!!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38FF77-F2C2-432D-AD84-601EF0AE97C8}"/>
              </a:ext>
            </a:extLst>
          </p:cNvPr>
          <p:cNvCxnSpPr/>
          <p:nvPr/>
        </p:nvCxnSpPr>
        <p:spPr>
          <a:xfrm flipV="1">
            <a:off x="1676400" y="4573028"/>
            <a:ext cx="152400" cy="7816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EDF8A0D-693F-49B9-BC59-4953B183F3E6}"/>
              </a:ext>
            </a:extLst>
          </p:cNvPr>
          <p:cNvSpPr txBox="1"/>
          <p:nvPr/>
        </p:nvSpPr>
        <p:spPr>
          <a:xfrm>
            <a:off x="4372713" y="5547026"/>
            <a:ext cx="4480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If this is you, stay calm (but stop laughing)</a:t>
            </a:r>
            <a:br>
              <a:rPr lang="en-AU" dirty="0"/>
            </a:br>
            <a:r>
              <a:rPr lang="en-AU" dirty="0"/>
              <a:t>and talk to me!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C26885-662E-4908-9702-A1903E385F64}"/>
              </a:ext>
            </a:extLst>
          </p:cNvPr>
          <p:cNvCxnSpPr/>
          <p:nvPr/>
        </p:nvCxnSpPr>
        <p:spPr>
          <a:xfrm flipV="1">
            <a:off x="5974151" y="4710077"/>
            <a:ext cx="152400" cy="7816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83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u="sng">
                <a:solidFill>
                  <a:srgbClr val="FF0000"/>
                </a:solidFill>
                <a:latin typeface="Arial Black" panose="020B0A04020102020204" pitchFamily="34" charset="0"/>
              </a:rPr>
              <a:t>THIS IS NOT THE LAST SLIDE</a:t>
            </a:r>
            <a:endParaRPr lang="en-AU" b="1" u="sng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/>
              <a:t>FIT2004: Lec-3: Advanced Sorting Algorithms</a:t>
            </a:r>
            <a:endParaRPr lang="en-US" dirty="0"/>
          </a:p>
        </p:txBody>
      </p:sp>
      <p:sp>
        <p:nvSpPr>
          <p:cNvPr id="27" name="Content Placeholder 3"/>
          <p:cNvSpPr txBox="1">
            <a:spLocks/>
          </p:cNvSpPr>
          <p:nvPr/>
        </p:nvSpPr>
        <p:spPr>
          <a:xfrm>
            <a:off x="225552" y="1066800"/>
            <a:ext cx="8610600" cy="3581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Summary</a:t>
            </a:r>
          </a:p>
          <a:p>
            <a:r>
              <a:rPr lang="en-AU" sz="2000" dirty="0"/>
              <a:t>Quicksort and its analysis. Quicksort can be made O(N log N) in worst-case</a:t>
            </a:r>
          </a:p>
          <a:p>
            <a:r>
              <a:rPr lang="en-AU" sz="2000" dirty="0"/>
              <a:t>Linear time sorting algorithms exist that are not comparison-based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Coming Up Next</a:t>
            </a:r>
            <a:endParaRPr lang="en-AU" sz="2000" dirty="0"/>
          </a:p>
          <a:p>
            <a:r>
              <a:rPr lang="en-AU" sz="2000" dirty="0"/>
              <a:t>Dynamic Programming – (super important and powerful tool, assignment 2 is all about dynamic programming)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Things to do </a:t>
            </a:r>
            <a:r>
              <a:rPr lang="en-AU" sz="2000" b="1" u="sng" dirty="0">
                <a:solidFill>
                  <a:srgbClr val="FF0000"/>
                </a:solidFill>
              </a:rPr>
              <a:t>before</a:t>
            </a:r>
            <a:r>
              <a:rPr lang="en-AU" sz="2000" b="1" dirty="0">
                <a:solidFill>
                  <a:srgbClr val="FF0000"/>
                </a:solidFill>
              </a:rPr>
              <a:t> next lecture</a:t>
            </a:r>
          </a:p>
          <a:p>
            <a:r>
              <a:rPr lang="en-AU" sz="2000" dirty="0"/>
              <a:t>Make sure you understand this lecture completely especially the average-case complexity analysis of quicksort</a:t>
            </a:r>
          </a:p>
        </p:txBody>
      </p:sp>
    </p:spTree>
    <p:extLst>
      <p:ext uri="{BB962C8B-B14F-4D97-AF65-F5344CB8AC3E}">
        <p14:creationId xmlns:p14="http://schemas.microsoft.com/office/powerpoint/2010/main" val="141524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" y="1981200"/>
            <a:ext cx="8534400" cy="758952"/>
          </a:xfrm>
        </p:spPr>
        <p:txBody>
          <a:bodyPr>
            <a:noAutofit/>
          </a:bodyPr>
          <a:lstStyle/>
          <a:p>
            <a:r>
              <a:rPr lang="en-AU" sz="4800" u="sng" dirty="0">
                <a:solidFill>
                  <a:srgbClr val="FF0000"/>
                </a:solidFill>
                <a:latin typeface="Arial Black" panose="020B0A04020102020204" pitchFamily="34" charset="0"/>
              </a:rPr>
              <a:t>This is the last slide </a:t>
            </a:r>
            <a:r>
              <a:rPr lang="en-AU" sz="4800" u="sng" dirty="0">
                <a:solidFill>
                  <a:srgbClr val="FF0000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</a:t>
            </a:r>
            <a:endParaRPr lang="en-AU" sz="4800" u="sng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/>
              <a:t>FIT2004: Lec-3: Advanced Sorting Algorithms</a:t>
            </a:r>
            <a:endParaRPr lang="en-US" dirty="0"/>
          </a:p>
        </p:txBody>
      </p:sp>
      <p:sp>
        <p:nvSpPr>
          <p:cNvPr id="27" name="Content Placeholder 3"/>
          <p:cNvSpPr txBox="1">
            <a:spLocks/>
          </p:cNvSpPr>
          <p:nvPr/>
        </p:nvSpPr>
        <p:spPr>
          <a:xfrm>
            <a:off x="2133600" y="3798275"/>
            <a:ext cx="7315200" cy="160873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3600" b="1" dirty="0">
                <a:solidFill>
                  <a:srgbClr val="FF0000"/>
                </a:solidFill>
              </a:rPr>
              <a:t>See you next week </a:t>
            </a:r>
            <a:r>
              <a:rPr lang="en-AU" sz="3600" b="1" dirty="0">
                <a:solidFill>
                  <a:srgbClr val="FF0000"/>
                </a:solidFill>
                <a:sym typeface="Wingdings" panose="05000000000000000000" pitchFamily="2" charset="2"/>
              </a:rPr>
              <a:t>  </a:t>
            </a:r>
            <a:r>
              <a:rPr lang="en-AU" sz="3600" b="1" dirty="0">
                <a:solidFill>
                  <a:srgbClr val="FF0000"/>
                </a:solidFill>
              </a:rPr>
              <a:t> 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72218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9" y="-152400"/>
            <a:ext cx="8229600" cy="1143000"/>
          </a:xfrm>
        </p:spPr>
        <p:txBody>
          <a:bodyPr/>
          <a:lstStyle/>
          <a:p>
            <a:r>
              <a:rPr lang="en-AU" dirty="0"/>
              <a:t>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1"/>
            <a:ext cx="8229600" cy="2808312"/>
          </a:xfrm>
        </p:spPr>
        <p:txBody>
          <a:bodyPr>
            <a:normAutofit/>
          </a:bodyPr>
          <a:lstStyle/>
          <a:p>
            <a:r>
              <a:rPr lang="en-AU" sz="2400" dirty="0"/>
              <a:t>Choose a pivot p</a:t>
            </a:r>
          </a:p>
          <a:p>
            <a:r>
              <a:rPr lang="en-AU" sz="2400" dirty="0"/>
              <a:t>Partition the array in two sub-arrays w.r.t. p</a:t>
            </a:r>
          </a:p>
          <a:p>
            <a:pPr lvl="1"/>
            <a:r>
              <a:rPr lang="en-AU" sz="2400" dirty="0"/>
              <a:t>LEFT </a:t>
            </a:r>
            <a:r>
              <a:rPr lang="en-AU" sz="2400" dirty="0">
                <a:sym typeface="Wingdings" pitchFamily="2" charset="2"/>
              </a:rPr>
              <a:t> elements smaller than or equal to p</a:t>
            </a:r>
            <a:endParaRPr lang="en-AU" sz="2400" dirty="0"/>
          </a:p>
          <a:p>
            <a:pPr lvl="1"/>
            <a:r>
              <a:rPr lang="en-AU" sz="2400" dirty="0"/>
              <a:t>RIGHT </a:t>
            </a:r>
            <a:r>
              <a:rPr lang="en-AU" sz="2400" dirty="0">
                <a:sym typeface="Wingdings" pitchFamily="2" charset="2"/>
              </a:rPr>
              <a:t> elements greater than p</a:t>
            </a:r>
            <a:endParaRPr lang="en-AU" sz="2400" dirty="0"/>
          </a:p>
          <a:p>
            <a:r>
              <a:rPr lang="en-AU" sz="2400" dirty="0" err="1"/>
              <a:t>QuickSort</a:t>
            </a:r>
            <a:r>
              <a:rPr lang="en-AU" sz="2400" dirty="0"/>
              <a:t>(LEFT)</a:t>
            </a:r>
          </a:p>
          <a:p>
            <a:r>
              <a:rPr lang="en-AU" sz="2400" dirty="0" err="1"/>
              <a:t>QuickSort</a:t>
            </a:r>
            <a:r>
              <a:rPr lang="en-AU" sz="2400" dirty="0"/>
              <a:t>(RIGHT)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285241"/>
              </p:ext>
            </p:extLst>
          </p:nvPr>
        </p:nvGraphicFramePr>
        <p:xfrm>
          <a:off x="2411760" y="4099196"/>
          <a:ext cx="3822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684897"/>
              </p:ext>
            </p:extLst>
          </p:nvPr>
        </p:nvGraphicFramePr>
        <p:xfrm>
          <a:off x="4310261" y="4719424"/>
          <a:ext cx="19110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3443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394057"/>
              </p:ext>
            </p:extLst>
          </p:nvPr>
        </p:nvGraphicFramePr>
        <p:xfrm>
          <a:off x="2418631" y="4719286"/>
          <a:ext cx="14332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3443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18059"/>
              </p:ext>
            </p:extLst>
          </p:nvPr>
        </p:nvGraphicFramePr>
        <p:xfrm>
          <a:off x="3842209" y="472514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204855"/>
              </p:ext>
            </p:extLst>
          </p:nvPr>
        </p:nvGraphicFramePr>
        <p:xfrm>
          <a:off x="4800575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Right Arrow 22"/>
          <p:cNvSpPr/>
          <p:nvPr/>
        </p:nvSpPr>
        <p:spPr>
          <a:xfrm rot="16200000">
            <a:off x="3810054" y="5495801"/>
            <a:ext cx="582339" cy="234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/>
          <p:cNvSpPr txBox="1"/>
          <p:nvPr/>
        </p:nvSpPr>
        <p:spPr>
          <a:xfrm>
            <a:off x="3321571" y="590398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sorted position</a:t>
            </a:r>
          </a:p>
        </p:txBody>
      </p:sp>
      <p:sp>
        <p:nvSpPr>
          <p:cNvPr id="29" name="Right Brace 28"/>
          <p:cNvSpPr/>
          <p:nvPr/>
        </p:nvSpPr>
        <p:spPr>
          <a:xfrm rot="5400000">
            <a:off x="2909354" y="4828554"/>
            <a:ext cx="340359" cy="1393814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ight Brace 29"/>
          <p:cNvSpPr/>
          <p:nvPr/>
        </p:nvSpPr>
        <p:spPr>
          <a:xfrm rot="5400000">
            <a:off x="5146179" y="4627730"/>
            <a:ext cx="340358" cy="1776746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504826"/>
              </p:ext>
            </p:extLst>
          </p:nvPr>
        </p:nvGraphicFramePr>
        <p:xfrm>
          <a:off x="3862341" y="472514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6963"/>
              </p:ext>
            </p:extLst>
          </p:nvPr>
        </p:nvGraphicFramePr>
        <p:xfrm>
          <a:off x="2419448" y="471928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772364"/>
              </p:ext>
            </p:extLst>
          </p:nvPr>
        </p:nvGraphicFramePr>
        <p:xfrm>
          <a:off x="2429052" y="4725144"/>
          <a:ext cx="19110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3443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862461"/>
              </p:ext>
            </p:extLst>
          </p:nvPr>
        </p:nvGraphicFramePr>
        <p:xfrm>
          <a:off x="2411760" y="4718430"/>
          <a:ext cx="477763" cy="366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616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512065"/>
              </p:ext>
            </p:extLst>
          </p:nvPr>
        </p:nvGraphicFramePr>
        <p:xfrm>
          <a:off x="3374157" y="472514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612024"/>
              </p:ext>
            </p:extLst>
          </p:nvPr>
        </p:nvGraphicFramePr>
        <p:xfrm>
          <a:off x="2408920" y="4725144"/>
          <a:ext cx="3822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3443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629963"/>
              </p:ext>
            </p:extLst>
          </p:nvPr>
        </p:nvGraphicFramePr>
        <p:xfrm>
          <a:off x="8458262" y="4163822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56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7649257" y="4154576"/>
            <a:ext cx="88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Pivot</a:t>
            </a: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595063"/>
              </p:ext>
            </p:extLst>
          </p:nvPr>
        </p:nvGraphicFramePr>
        <p:xfrm>
          <a:off x="8460432" y="464741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56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6553200" y="4638170"/>
            <a:ext cx="202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Sorted position</a:t>
            </a:r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45088"/>
              </p:ext>
            </p:extLst>
          </p:nvPr>
        </p:nvGraphicFramePr>
        <p:xfrm>
          <a:off x="8450721" y="5151472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56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7543801" y="5142226"/>
            <a:ext cx="91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Others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03548" y="1772816"/>
            <a:ext cx="6552728" cy="126014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/>
          <p:cNvSpPr txBox="1"/>
          <p:nvPr/>
        </p:nvSpPr>
        <p:spPr>
          <a:xfrm>
            <a:off x="6477000" y="894425"/>
            <a:ext cx="2742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Partitioning</a:t>
            </a:r>
          </a:p>
        </p:txBody>
      </p:sp>
      <p:sp>
        <p:nvSpPr>
          <p:cNvPr id="60" name="Down Arrow 59"/>
          <p:cNvSpPr/>
          <p:nvPr/>
        </p:nvSpPr>
        <p:spPr>
          <a:xfrm rot="1978630">
            <a:off x="7216795" y="1377250"/>
            <a:ext cx="296490" cy="791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Advanced Sorting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9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7" grpId="0"/>
      <p:bldP spid="27" grpId="1"/>
      <p:bldP spid="29" grpId="0" animBg="1"/>
      <p:bldP spid="29" grpId="1" animBg="1"/>
      <p:bldP spid="30" grpId="0" animBg="1"/>
      <p:bldP spid="30" grpId="1" animBg="1"/>
      <p:bldP spid="58" grpId="0" animBg="1"/>
      <p:bldP spid="59" grpId="0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619749" cy="1143000"/>
          </a:xfrm>
        </p:spPr>
        <p:txBody>
          <a:bodyPr/>
          <a:lstStyle/>
          <a:p>
            <a:r>
              <a:rPr lang="en-AU" dirty="0"/>
              <a:t>Partitioning: An out-of-place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1"/>
            <a:ext cx="8229600" cy="2808312"/>
          </a:xfrm>
        </p:spPr>
        <p:txBody>
          <a:bodyPr>
            <a:normAutofit/>
          </a:bodyPr>
          <a:lstStyle/>
          <a:p>
            <a:r>
              <a:rPr lang="en-AU" sz="2000" dirty="0"/>
              <a:t>Initialize two lists LEFT and RIGHT</a:t>
            </a:r>
          </a:p>
          <a:p>
            <a:r>
              <a:rPr lang="en-AU" sz="2000" dirty="0"/>
              <a:t>For each element e (except pivot)</a:t>
            </a:r>
          </a:p>
          <a:p>
            <a:pPr lvl="1"/>
            <a:r>
              <a:rPr lang="en-AU" sz="2000" dirty="0"/>
              <a:t>If e ≤ pivot</a:t>
            </a:r>
          </a:p>
          <a:p>
            <a:pPr lvl="2"/>
            <a:r>
              <a:rPr lang="en-AU" sz="2000" dirty="0"/>
              <a:t>Insert e in LEFT</a:t>
            </a:r>
          </a:p>
          <a:p>
            <a:pPr lvl="1"/>
            <a:r>
              <a:rPr lang="en-AU" sz="2000" dirty="0"/>
              <a:t>If e &gt; pivot</a:t>
            </a:r>
          </a:p>
          <a:p>
            <a:pPr lvl="2"/>
            <a:r>
              <a:rPr lang="en-AU" sz="2000" dirty="0"/>
              <a:t>Insert e in RIGHT</a:t>
            </a:r>
          </a:p>
          <a:p>
            <a:r>
              <a:rPr lang="en-AU" sz="2000" dirty="0"/>
              <a:t>Copy {LEFT, pivot, RIGHT} to the array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431428"/>
              </p:ext>
            </p:extLst>
          </p:nvPr>
        </p:nvGraphicFramePr>
        <p:xfrm>
          <a:off x="2390927" y="4099196"/>
          <a:ext cx="3822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64840"/>
              </p:ext>
            </p:extLst>
          </p:nvPr>
        </p:nvGraphicFramePr>
        <p:xfrm>
          <a:off x="3842209" y="4755428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694819"/>
              </p:ext>
            </p:extLst>
          </p:nvPr>
        </p:nvGraphicFramePr>
        <p:xfrm>
          <a:off x="4800575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Right Brace 28"/>
          <p:cNvSpPr/>
          <p:nvPr/>
        </p:nvSpPr>
        <p:spPr>
          <a:xfrm rot="5400000">
            <a:off x="2909354" y="4828554"/>
            <a:ext cx="340359" cy="1393814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ight Brace 29"/>
          <p:cNvSpPr/>
          <p:nvPr/>
        </p:nvSpPr>
        <p:spPr>
          <a:xfrm rot="5400000">
            <a:off x="5146179" y="4627730"/>
            <a:ext cx="340358" cy="1776746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/>
          <p:cNvSpPr txBox="1"/>
          <p:nvPr/>
        </p:nvSpPr>
        <p:spPr>
          <a:xfrm>
            <a:off x="2752713" y="5720177"/>
            <a:ext cx="81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LEFT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15992" y="5686282"/>
            <a:ext cx="186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RIGHT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662893"/>
              </p:ext>
            </p:extLst>
          </p:nvPr>
        </p:nvGraphicFramePr>
        <p:xfrm>
          <a:off x="2402049" y="409919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575547"/>
              </p:ext>
            </p:extLst>
          </p:nvPr>
        </p:nvGraphicFramePr>
        <p:xfrm>
          <a:off x="2891680" y="409919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84552"/>
              </p:ext>
            </p:extLst>
          </p:nvPr>
        </p:nvGraphicFramePr>
        <p:xfrm>
          <a:off x="3379458" y="409919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15398"/>
              </p:ext>
            </p:extLst>
          </p:nvPr>
        </p:nvGraphicFramePr>
        <p:xfrm>
          <a:off x="3845049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41621"/>
              </p:ext>
            </p:extLst>
          </p:nvPr>
        </p:nvGraphicFramePr>
        <p:xfrm>
          <a:off x="4314810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033225"/>
              </p:ext>
            </p:extLst>
          </p:nvPr>
        </p:nvGraphicFramePr>
        <p:xfrm>
          <a:off x="5256076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584176"/>
              </p:ext>
            </p:extLst>
          </p:nvPr>
        </p:nvGraphicFramePr>
        <p:xfrm>
          <a:off x="5735268" y="410866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444888"/>
              </p:ext>
            </p:extLst>
          </p:nvPr>
        </p:nvGraphicFramePr>
        <p:xfrm>
          <a:off x="2415990" y="4719424"/>
          <a:ext cx="3822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Right Arrow 40"/>
          <p:cNvSpPr/>
          <p:nvPr/>
        </p:nvSpPr>
        <p:spPr>
          <a:xfrm rot="16200000">
            <a:off x="3696440" y="5425325"/>
            <a:ext cx="725007" cy="234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TextBox 41"/>
          <p:cNvSpPr txBox="1"/>
          <p:nvPr/>
        </p:nvSpPr>
        <p:spPr>
          <a:xfrm>
            <a:off x="3776441" y="59436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Pivot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Advanced Sorting Algorithms</a:t>
            </a:r>
            <a:endParaRPr lang="en-US"/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5332952" y="1752600"/>
            <a:ext cx="3430412" cy="94273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This is clearly not in-place.</a:t>
            </a:r>
            <a:b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</a:b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Will this result in stable sorting?</a:t>
            </a:r>
            <a:endParaRPr lang="en-AU" sz="1800" dirty="0">
              <a:solidFill>
                <a:srgbClr val="FF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40679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44444E-6 L 4.72222E-6 0.09629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15764 0.09629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15764 0.09629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96296E-6 L -0.10417 0.09514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-0.10226 0.09514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81481E-6 L 1.38889E-6 0.0963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481E-6 L 4.44444E-6 0.0963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4.81481E-6 L -0.00086 -0.08912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57" grpId="0"/>
      <p:bldP spid="31" grpId="0"/>
      <p:bldP spid="41" grpId="0" animBg="1"/>
      <p:bldP spid="42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8848349" cy="1143000"/>
          </a:xfrm>
        </p:spPr>
        <p:txBody>
          <a:bodyPr/>
          <a:lstStyle/>
          <a:p>
            <a:r>
              <a:rPr lang="en-AU" dirty="0"/>
              <a:t>Partitioning: An out-of-place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1"/>
            <a:ext cx="8229600" cy="2808312"/>
          </a:xfrm>
        </p:spPr>
        <p:txBody>
          <a:bodyPr>
            <a:normAutofit/>
          </a:bodyPr>
          <a:lstStyle/>
          <a:p>
            <a:r>
              <a:rPr lang="en-AU" sz="2000" dirty="0"/>
              <a:t>Initialize two lists LEFT and RIGHT</a:t>
            </a:r>
          </a:p>
          <a:p>
            <a:r>
              <a:rPr lang="en-AU" sz="2000" dirty="0"/>
              <a:t>For each element e (except pivot)</a:t>
            </a:r>
          </a:p>
          <a:p>
            <a:pPr lvl="1"/>
            <a:r>
              <a:rPr lang="en-AU" sz="2000" dirty="0"/>
              <a:t>If e ≤ pivot</a:t>
            </a:r>
          </a:p>
          <a:p>
            <a:pPr lvl="2"/>
            <a:r>
              <a:rPr lang="en-AU" sz="2000" dirty="0"/>
              <a:t>Insert e in LEFT</a:t>
            </a:r>
          </a:p>
          <a:p>
            <a:pPr lvl="1"/>
            <a:r>
              <a:rPr lang="en-AU" sz="2000" dirty="0"/>
              <a:t>If e &gt; pivot</a:t>
            </a:r>
          </a:p>
          <a:p>
            <a:pPr lvl="2"/>
            <a:r>
              <a:rPr lang="en-AU" sz="2000" dirty="0"/>
              <a:t>Insert e in RIGHT</a:t>
            </a:r>
          </a:p>
          <a:p>
            <a:r>
              <a:rPr lang="en-AU" sz="2000" dirty="0"/>
              <a:t>Copy {LEFT, pivot, RIGHT} to the array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780642"/>
              </p:ext>
            </p:extLst>
          </p:nvPr>
        </p:nvGraphicFramePr>
        <p:xfrm>
          <a:off x="2390927" y="4099196"/>
          <a:ext cx="3822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090280"/>
              </p:ext>
            </p:extLst>
          </p:nvPr>
        </p:nvGraphicFramePr>
        <p:xfrm>
          <a:off x="3842209" y="4755428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859379"/>
              </p:ext>
            </p:extLst>
          </p:nvPr>
        </p:nvGraphicFramePr>
        <p:xfrm>
          <a:off x="4800575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Right Brace 28"/>
          <p:cNvSpPr/>
          <p:nvPr/>
        </p:nvSpPr>
        <p:spPr>
          <a:xfrm rot="5400000">
            <a:off x="2909354" y="4828554"/>
            <a:ext cx="340359" cy="1393814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ight Brace 29"/>
          <p:cNvSpPr/>
          <p:nvPr/>
        </p:nvSpPr>
        <p:spPr>
          <a:xfrm rot="5400000">
            <a:off x="5146179" y="4627730"/>
            <a:ext cx="340358" cy="1776746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/>
          <p:cNvSpPr txBox="1"/>
          <p:nvPr/>
        </p:nvSpPr>
        <p:spPr>
          <a:xfrm>
            <a:off x="2752713" y="5720177"/>
            <a:ext cx="81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LEFT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15992" y="5686282"/>
            <a:ext cx="148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RIGHT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336101"/>
              </p:ext>
            </p:extLst>
          </p:nvPr>
        </p:nvGraphicFramePr>
        <p:xfrm>
          <a:off x="2402049" y="409919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623703"/>
              </p:ext>
            </p:extLst>
          </p:nvPr>
        </p:nvGraphicFramePr>
        <p:xfrm>
          <a:off x="2891680" y="409919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428717"/>
              </p:ext>
            </p:extLst>
          </p:nvPr>
        </p:nvGraphicFramePr>
        <p:xfrm>
          <a:off x="3379458" y="409919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643696"/>
              </p:ext>
            </p:extLst>
          </p:nvPr>
        </p:nvGraphicFramePr>
        <p:xfrm>
          <a:off x="3845049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310286"/>
              </p:ext>
            </p:extLst>
          </p:nvPr>
        </p:nvGraphicFramePr>
        <p:xfrm>
          <a:off x="4314810" y="410274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491923"/>
              </p:ext>
            </p:extLst>
          </p:nvPr>
        </p:nvGraphicFramePr>
        <p:xfrm>
          <a:off x="5256076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184215"/>
              </p:ext>
            </p:extLst>
          </p:nvPr>
        </p:nvGraphicFramePr>
        <p:xfrm>
          <a:off x="5735268" y="410274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Right Arrow 40"/>
          <p:cNvSpPr/>
          <p:nvPr/>
        </p:nvSpPr>
        <p:spPr>
          <a:xfrm rot="16200000">
            <a:off x="3621055" y="5500710"/>
            <a:ext cx="875778" cy="234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TextBox 41"/>
          <p:cNvSpPr txBox="1"/>
          <p:nvPr/>
        </p:nvSpPr>
        <p:spPr>
          <a:xfrm>
            <a:off x="3776441" y="60198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Pivot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Advanced Sorting Algorithms</a:t>
            </a:r>
            <a:endParaRPr lang="en-US"/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5332952" y="1752600"/>
            <a:ext cx="3430412" cy="94273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This version is unstable but it can be made stable!</a:t>
            </a:r>
            <a:endParaRPr lang="en-AU" sz="1800" dirty="0">
              <a:solidFill>
                <a:srgbClr val="FF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66553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44444E-6 L 4.72222E-6 0.09629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15764 0.09629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15764 0.09629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96296E-6 L -0.10417 0.09514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64292E-7 L 0.10208 0.09736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48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36633E-6 L 0.04913 0.09667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4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3765E-6 L -0.26163 0.0932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90" y="4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57" grpId="0"/>
      <p:bldP spid="31" grpId="0"/>
      <p:bldP spid="41" grpId="0" animBg="1"/>
      <p:bldP spid="42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9" y="-152400"/>
            <a:ext cx="8229600" cy="1143000"/>
          </a:xfrm>
        </p:spPr>
        <p:txBody>
          <a:bodyPr/>
          <a:lstStyle/>
          <a:p>
            <a:r>
              <a:rPr lang="en-AU" dirty="0"/>
              <a:t>Partitioning: A stable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43000"/>
            <a:ext cx="8229600" cy="2808312"/>
          </a:xfrm>
        </p:spPr>
        <p:txBody>
          <a:bodyPr>
            <a:normAutofit fontScale="92500" lnSpcReduction="10000"/>
          </a:bodyPr>
          <a:lstStyle/>
          <a:p>
            <a:r>
              <a:rPr lang="en-AU" sz="1600" dirty="0"/>
              <a:t>Initialize two lists LEFT and RIGHT</a:t>
            </a:r>
          </a:p>
          <a:p>
            <a:r>
              <a:rPr lang="en-AU" sz="1600" dirty="0"/>
              <a:t>For each element e (except pivot)</a:t>
            </a:r>
          </a:p>
          <a:p>
            <a:pPr lvl="1"/>
            <a:r>
              <a:rPr lang="en-AU" sz="1800" dirty="0">
                <a:solidFill>
                  <a:schemeClr val="tx1"/>
                </a:solidFill>
              </a:rPr>
              <a:t>If e </a:t>
            </a:r>
            <a:r>
              <a:rPr lang="en-AU" sz="1800" dirty="0">
                <a:solidFill>
                  <a:schemeClr val="tx1"/>
                </a:solidFill>
                <a:cs typeface="Arial"/>
              </a:rPr>
              <a:t>≤</a:t>
            </a:r>
            <a:r>
              <a:rPr lang="en-AU" sz="1800" dirty="0">
                <a:solidFill>
                  <a:schemeClr val="tx1"/>
                </a:solidFill>
              </a:rPr>
              <a:t> pivot</a:t>
            </a:r>
          </a:p>
          <a:p>
            <a:pPr lvl="2"/>
            <a:r>
              <a:rPr lang="en-AU" sz="1800" dirty="0">
                <a:solidFill>
                  <a:srgbClr val="FF0000"/>
                </a:solidFill>
              </a:rPr>
              <a:t>If e == pivot and </a:t>
            </a:r>
            <a:r>
              <a:rPr lang="en-AU" sz="1800" dirty="0" err="1">
                <a:solidFill>
                  <a:srgbClr val="FF0000"/>
                </a:solidFill>
              </a:rPr>
              <a:t>e.index</a:t>
            </a:r>
            <a:r>
              <a:rPr lang="en-AU" sz="1800" dirty="0">
                <a:solidFill>
                  <a:srgbClr val="FF0000"/>
                </a:solidFill>
              </a:rPr>
              <a:t> &gt; </a:t>
            </a:r>
            <a:r>
              <a:rPr lang="en-AU" sz="1800" dirty="0" err="1">
                <a:solidFill>
                  <a:srgbClr val="FF0000"/>
                </a:solidFill>
              </a:rPr>
              <a:t>pivot.index</a:t>
            </a:r>
            <a:endParaRPr lang="en-AU" sz="1800" dirty="0">
              <a:solidFill>
                <a:srgbClr val="FF0000"/>
              </a:solidFill>
            </a:endParaRPr>
          </a:p>
          <a:p>
            <a:pPr lvl="3"/>
            <a:r>
              <a:rPr lang="en-AU" sz="1800" dirty="0">
                <a:solidFill>
                  <a:schemeClr val="tx1"/>
                </a:solidFill>
              </a:rPr>
              <a:t>Insert e in RIGHT</a:t>
            </a:r>
          </a:p>
          <a:p>
            <a:pPr lvl="2"/>
            <a:r>
              <a:rPr lang="en-AU" sz="1800" dirty="0">
                <a:solidFill>
                  <a:srgbClr val="FF0000"/>
                </a:solidFill>
              </a:rPr>
              <a:t>Else</a:t>
            </a:r>
          </a:p>
          <a:p>
            <a:pPr lvl="3"/>
            <a:r>
              <a:rPr lang="en-AU" sz="1800" dirty="0">
                <a:solidFill>
                  <a:schemeClr val="tx1"/>
                </a:solidFill>
              </a:rPr>
              <a:t>Insert e in LEFT</a:t>
            </a:r>
          </a:p>
          <a:p>
            <a:pPr lvl="1"/>
            <a:r>
              <a:rPr lang="en-AU" sz="1800" dirty="0">
                <a:solidFill>
                  <a:schemeClr val="tx1"/>
                </a:solidFill>
              </a:rPr>
              <a:t>If e &gt; pivot</a:t>
            </a:r>
          </a:p>
          <a:p>
            <a:pPr lvl="2"/>
            <a:r>
              <a:rPr lang="en-AU" sz="1600" dirty="0"/>
              <a:t>Insert e in RIGHT</a:t>
            </a:r>
            <a:endParaRPr lang="en-AU" sz="1100" dirty="0"/>
          </a:p>
          <a:p>
            <a:r>
              <a:rPr lang="en-AU" sz="1600" dirty="0"/>
              <a:t>Copy {LEFT, pivot, RIGHT} to the array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17268"/>
              </p:ext>
            </p:extLst>
          </p:nvPr>
        </p:nvGraphicFramePr>
        <p:xfrm>
          <a:off x="2390927" y="4099196"/>
          <a:ext cx="3822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38555"/>
              </p:ext>
            </p:extLst>
          </p:nvPr>
        </p:nvGraphicFramePr>
        <p:xfrm>
          <a:off x="3842209" y="4755428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285789"/>
              </p:ext>
            </p:extLst>
          </p:nvPr>
        </p:nvGraphicFramePr>
        <p:xfrm>
          <a:off x="4800575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Right Brace 28"/>
          <p:cNvSpPr/>
          <p:nvPr/>
        </p:nvSpPr>
        <p:spPr>
          <a:xfrm rot="5400000">
            <a:off x="2909354" y="4828554"/>
            <a:ext cx="340359" cy="1393814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ight Brace 29"/>
          <p:cNvSpPr/>
          <p:nvPr/>
        </p:nvSpPr>
        <p:spPr>
          <a:xfrm rot="5400000">
            <a:off x="5146179" y="4627730"/>
            <a:ext cx="340358" cy="1776746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/>
          <p:cNvSpPr txBox="1"/>
          <p:nvPr/>
        </p:nvSpPr>
        <p:spPr>
          <a:xfrm>
            <a:off x="2752713" y="5720177"/>
            <a:ext cx="81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LEFT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15992" y="5686282"/>
            <a:ext cx="148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RIGHT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141687"/>
              </p:ext>
            </p:extLst>
          </p:nvPr>
        </p:nvGraphicFramePr>
        <p:xfrm>
          <a:off x="2402049" y="409919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220283"/>
              </p:ext>
            </p:extLst>
          </p:nvPr>
        </p:nvGraphicFramePr>
        <p:xfrm>
          <a:off x="2891680" y="409919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136873"/>
              </p:ext>
            </p:extLst>
          </p:nvPr>
        </p:nvGraphicFramePr>
        <p:xfrm>
          <a:off x="3379458" y="409919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062519"/>
              </p:ext>
            </p:extLst>
          </p:nvPr>
        </p:nvGraphicFramePr>
        <p:xfrm>
          <a:off x="3845049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233611"/>
              </p:ext>
            </p:extLst>
          </p:nvPr>
        </p:nvGraphicFramePr>
        <p:xfrm>
          <a:off x="4314810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045644"/>
              </p:ext>
            </p:extLst>
          </p:nvPr>
        </p:nvGraphicFramePr>
        <p:xfrm>
          <a:off x="5256076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61892"/>
              </p:ext>
            </p:extLst>
          </p:nvPr>
        </p:nvGraphicFramePr>
        <p:xfrm>
          <a:off x="5735268" y="4116392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Right Arrow 40"/>
          <p:cNvSpPr/>
          <p:nvPr/>
        </p:nvSpPr>
        <p:spPr>
          <a:xfrm rot="16200000">
            <a:off x="3621055" y="5500710"/>
            <a:ext cx="875778" cy="234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TextBox 41"/>
          <p:cNvSpPr txBox="1"/>
          <p:nvPr/>
        </p:nvSpPr>
        <p:spPr>
          <a:xfrm>
            <a:off x="3776441" y="60198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Pivot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Advanced Sorting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2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44444E-6 L 4.72222E-6 0.09629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15764 0.09629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15764 0.09629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96296E-6 L -0.10417 0.09514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-0.10226 0.09514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81481E-6 L 1.38889E-6 0.0963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481E-6 L 4.44444E-6 0.0963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57" grpId="0"/>
      <p:bldP spid="31" grpId="0"/>
      <p:bldP spid="41" grpId="0" animBg="1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9" y="-152400"/>
            <a:ext cx="8229600" cy="1143000"/>
          </a:xfrm>
        </p:spPr>
        <p:txBody>
          <a:bodyPr/>
          <a:lstStyle/>
          <a:p>
            <a:r>
              <a:rPr lang="en-AU" dirty="0"/>
              <a:t>In-Place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1"/>
            <a:ext cx="8229600" cy="2808312"/>
          </a:xfrm>
        </p:spPr>
        <p:txBody>
          <a:bodyPr>
            <a:normAutofit/>
          </a:bodyPr>
          <a:lstStyle/>
          <a:p>
            <a:r>
              <a:rPr lang="en-AU" sz="2000" dirty="0" err="1"/>
              <a:t>num</a:t>
            </a:r>
            <a:r>
              <a:rPr lang="en-AU" sz="2000" dirty="0"/>
              <a:t> </a:t>
            </a:r>
            <a:r>
              <a:rPr lang="en-AU" sz="2000" dirty="0">
                <a:sym typeface="Wingdings" pitchFamily="2" charset="2"/>
              </a:rPr>
              <a:t></a:t>
            </a:r>
            <a:r>
              <a:rPr lang="en-AU" sz="2000" dirty="0"/>
              <a:t> the number of elements smaller than or equal to pivot</a:t>
            </a:r>
          </a:p>
          <a:p>
            <a:r>
              <a:rPr lang="en-AU" sz="2000" dirty="0"/>
              <a:t>Swap pivot with element at </a:t>
            </a:r>
            <a:r>
              <a:rPr lang="en-AU" sz="2000" dirty="0" err="1"/>
              <a:t>num</a:t>
            </a:r>
            <a:endParaRPr lang="en-AU" sz="2000" dirty="0"/>
          </a:p>
          <a:p>
            <a:r>
              <a:rPr lang="en-AU" sz="2000" dirty="0"/>
              <a:t>Repeat until no bad element is found</a:t>
            </a:r>
          </a:p>
          <a:p>
            <a:pPr lvl="1"/>
            <a:r>
              <a:rPr lang="en-AU" sz="2000" dirty="0"/>
              <a:t>Find a bad element (LBAD) on the L.H.S. of pivot</a:t>
            </a:r>
          </a:p>
          <a:p>
            <a:pPr lvl="1"/>
            <a:r>
              <a:rPr lang="en-AU" sz="2000" dirty="0"/>
              <a:t>Find a bad element (RBAD) on the R.H.S. of pivot</a:t>
            </a:r>
          </a:p>
          <a:p>
            <a:pPr lvl="1"/>
            <a:r>
              <a:rPr lang="en-AU" sz="2000" dirty="0"/>
              <a:t>Swap LBAD and RBAD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301831"/>
              </p:ext>
            </p:extLst>
          </p:nvPr>
        </p:nvGraphicFramePr>
        <p:xfrm>
          <a:off x="1148171" y="4326236"/>
          <a:ext cx="3822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857126"/>
              </p:ext>
            </p:extLst>
          </p:nvPr>
        </p:nvGraphicFramePr>
        <p:xfrm>
          <a:off x="2585607" y="432623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421383"/>
              </p:ext>
            </p:extLst>
          </p:nvPr>
        </p:nvGraphicFramePr>
        <p:xfrm>
          <a:off x="3543858" y="432623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254958"/>
              </p:ext>
            </p:extLst>
          </p:nvPr>
        </p:nvGraphicFramePr>
        <p:xfrm>
          <a:off x="2113409" y="432623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440912"/>
              </p:ext>
            </p:extLst>
          </p:nvPr>
        </p:nvGraphicFramePr>
        <p:xfrm>
          <a:off x="1635646" y="432623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Right Arrow 40"/>
          <p:cNvSpPr/>
          <p:nvPr/>
        </p:nvSpPr>
        <p:spPr>
          <a:xfrm rot="16200000">
            <a:off x="2295922" y="5275499"/>
            <a:ext cx="1157342" cy="334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TextBox 41"/>
          <p:cNvSpPr txBox="1"/>
          <p:nvPr/>
        </p:nvSpPr>
        <p:spPr>
          <a:xfrm>
            <a:off x="2275194" y="59436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  </a:t>
            </a:r>
            <a:r>
              <a:rPr lang="en-AU" dirty="0" err="1"/>
              <a:t>num</a:t>
            </a:r>
            <a:endParaRPr lang="en-AU" dirty="0"/>
          </a:p>
        </p:txBody>
      </p:sp>
      <p:sp>
        <p:nvSpPr>
          <p:cNvPr id="23" name="Right Arrow 22"/>
          <p:cNvSpPr/>
          <p:nvPr/>
        </p:nvSpPr>
        <p:spPr>
          <a:xfrm rot="16200000">
            <a:off x="959926" y="5122755"/>
            <a:ext cx="864315" cy="234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1066800" y="5651648"/>
            <a:ext cx="89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LBAD</a:t>
            </a:r>
          </a:p>
        </p:txBody>
      </p:sp>
      <p:sp>
        <p:nvSpPr>
          <p:cNvPr id="25" name="Right Arrow 24"/>
          <p:cNvSpPr/>
          <p:nvPr/>
        </p:nvSpPr>
        <p:spPr>
          <a:xfrm rot="16200000">
            <a:off x="4318548" y="5123063"/>
            <a:ext cx="864315" cy="234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4425422" y="5651956"/>
            <a:ext cx="89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RBAD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391755"/>
              </p:ext>
            </p:extLst>
          </p:nvPr>
        </p:nvGraphicFramePr>
        <p:xfrm>
          <a:off x="3543858" y="4332075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791111"/>
              </p:ext>
            </p:extLst>
          </p:nvPr>
        </p:nvGraphicFramePr>
        <p:xfrm>
          <a:off x="3063370" y="4332075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149413" y="59436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sorted position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7544" y="1160748"/>
            <a:ext cx="7200800" cy="48809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467544" y="2060848"/>
            <a:ext cx="7200800" cy="136815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7673157" y="1160748"/>
            <a:ext cx="102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O(N)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73157" y="2483314"/>
            <a:ext cx="102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O(N)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253000"/>
              </p:ext>
            </p:extLst>
          </p:nvPr>
        </p:nvGraphicFramePr>
        <p:xfrm>
          <a:off x="2594607" y="4323380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041708" y="4323380"/>
            <a:ext cx="502150" cy="365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/>
          <p:cNvSpPr/>
          <p:nvPr/>
        </p:nvSpPr>
        <p:spPr>
          <a:xfrm>
            <a:off x="1611259" y="4315650"/>
            <a:ext cx="502150" cy="365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/>
          <p:cNvSpPr/>
          <p:nvPr/>
        </p:nvSpPr>
        <p:spPr>
          <a:xfrm>
            <a:off x="3519471" y="4323381"/>
            <a:ext cx="502150" cy="365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/>
          <p:cNvSpPr/>
          <p:nvPr/>
        </p:nvSpPr>
        <p:spPr>
          <a:xfrm>
            <a:off x="2077405" y="4315649"/>
            <a:ext cx="502150" cy="365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Advanced Sorting Algorithms</a:t>
            </a:r>
            <a:endParaRPr lang="en-US"/>
          </a:p>
        </p:txBody>
      </p:sp>
      <p:pic>
        <p:nvPicPr>
          <p:cNvPr id="7" name="Picture 6" descr="A picture containing newspaper&#10;&#10;Description generated with high confidence">
            <a:extLst>
              <a:ext uri="{FF2B5EF4-FFF2-40B4-BE49-F238E27FC236}">
                <a16:creationId xmlns:a16="http://schemas.microsoft.com/office/drawing/2014/main" id="{9EBC7202-F98C-44A9-815B-A54D5E269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383" y="3611198"/>
            <a:ext cx="3514451" cy="270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5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111E-6 L 0.05139 1.11111E-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37 4.07407E-6 L 0.04201 4.07407E-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7 L -0.10729 -3.7037E-7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65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2 4.07407E-6 L -0.12049 4.07407E-6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39 1.11111E-6 L 0.10261 1.11111E-6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0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45 4.07407E-6 L 0.08924 4.07407E-6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729 -3.7037E-7 L -0.15451 -3.7037E-7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0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49 4.07407E-6 L -0.16771 4.07407E-6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/>
      <p:bldP spid="42" grpId="1"/>
      <p:bldP spid="23" grpId="0" animBg="1"/>
      <p:bldP spid="23" grpId="1" animBg="1"/>
      <p:bldP spid="23" grpId="2" animBg="1"/>
      <p:bldP spid="24" grpId="0"/>
      <p:bldP spid="24" grpId="1"/>
      <p:bldP spid="24" grpId="2"/>
      <p:bldP spid="25" grpId="0" animBg="1"/>
      <p:bldP spid="25" grpId="1" animBg="1"/>
      <p:bldP spid="25" grpId="2" animBg="1"/>
      <p:bldP spid="26" grpId="0"/>
      <p:bldP spid="26" grpId="1"/>
      <p:bldP spid="26" grpId="2"/>
      <p:bldP spid="27" grpId="0"/>
      <p:bldP spid="27" grpId="1"/>
      <p:bldP spid="18" grpId="0" animBg="1"/>
      <p:bldP spid="19" grpId="0" animBg="1"/>
      <p:bldP spid="20" grpId="0"/>
      <p:bldP spid="21" grpId="0"/>
      <p:bldP spid="4" grpId="0" animBg="1"/>
      <p:bldP spid="4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1">
      <a:dk1>
        <a:srgbClr val="000000"/>
      </a:dk1>
      <a:lt1>
        <a:srgbClr val="FFFFFF"/>
      </a:lt1>
      <a:dk2>
        <a:srgbClr val="0070C0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6832</TotalTime>
  <Words>4644</Words>
  <Application>Microsoft Office PowerPoint</Application>
  <PresentationFormat>On-screen Show (4:3)</PresentationFormat>
  <Paragraphs>1161</Paragraphs>
  <Slides>46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60" baseType="lpstr">
      <vt:lpstr>MS PGothic</vt:lpstr>
      <vt:lpstr>MS PGothic</vt:lpstr>
      <vt:lpstr>Arial</vt:lpstr>
      <vt:lpstr>Arial Black</vt:lpstr>
      <vt:lpstr>Calibri</vt:lpstr>
      <vt:lpstr>CMSS10</vt:lpstr>
      <vt:lpstr>Courier New</vt:lpstr>
      <vt:lpstr>Helvetica Neue Light</vt:lpstr>
      <vt:lpstr>Wingdings</vt:lpstr>
      <vt:lpstr>Wingdings 2</vt:lpstr>
      <vt:lpstr>ヒラギノ角ゴ ProN W3</vt:lpstr>
      <vt:lpstr>Civic</vt:lpstr>
      <vt:lpstr>Equation</vt:lpstr>
      <vt:lpstr>Microsoft Equation 3.0</vt:lpstr>
      <vt:lpstr>Faculty of Information Technology,  Monash University</vt:lpstr>
      <vt:lpstr>FIT2004: Algorithms and Data Structures</vt:lpstr>
      <vt:lpstr>Things to note/remember</vt:lpstr>
      <vt:lpstr>Outline</vt:lpstr>
      <vt:lpstr>Quicksort</vt:lpstr>
      <vt:lpstr>Partitioning: An out-of-place version</vt:lpstr>
      <vt:lpstr>Partitioning: An out-of-place version</vt:lpstr>
      <vt:lpstr>Partitioning: A stable version</vt:lpstr>
      <vt:lpstr>In-Place Partitioning</vt:lpstr>
      <vt:lpstr>In-Place Partitioning (Improved)</vt:lpstr>
      <vt:lpstr>Python Implementation</vt:lpstr>
      <vt:lpstr>Python Implementation</vt:lpstr>
      <vt:lpstr>Outline</vt:lpstr>
      <vt:lpstr>Best-case time complexity</vt:lpstr>
      <vt:lpstr>Worst-case Time Complexity</vt:lpstr>
      <vt:lpstr>Average-case Time complexity</vt:lpstr>
      <vt:lpstr>Height when pivot always in green</vt:lpstr>
      <vt:lpstr>Average case Time complexity</vt:lpstr>
      <vt:lpstr>Best-case time complexity using recurrence</vt:lpstr>
      <vt:lpstr>Worst-case complexity using recurrence</vt:lpstr>
      <vt:lpstr>Average-case complexity using recurrence</vt:lpstr>
      <vt:lpstr>Average-case complexity using recurrence</vt:lpstr>
      <vt:lpstr>Average-case complexity using recurrence</vt:lpstr>
      <vt:lpstr>Average-case complexity using recurrence</vt:lpstr>
      <vt:lpstr>Outline</vt:lpstr>
      <vt:lpstr>Quicksort with O(N log N) in worst-case</vt:lpstr>
      <vt:lpstr>K-th Order Statistics</vt:lpstr>
      <vt:lpstr>Quick Select</vt:lpstr>
      <vt:lpstr>Quicksort with O(N log N) in worst-case</vt:lpstr>
      <vt:lpstr>Quicksort with O(N log N) in worst-case</vt:lpstr>
      <vt:lpstr>Outline</vt:lpstr>
      <vt:lpstr>Summary of comparison-based sorting algorithms</vt:lpstr>
      <vt:lpstr>Lower Bound Complexity</vt:lpstr>
      <vt:lpstr>Outline</vt:lpstr>
      <vt:lpstr>Counting Sort</vt:lpstr>
      <vt:lpstr>Analysis of Counting Sort</vt:lpstr>
      <vt:lpstr>Counting Sort for alphabets</vt:lpstr>
      <vt:lpstr>Analysis of Counting Sort for English Alphabets</vt:lpstr>
      <vt:lpstr>Stable Counting Sort</vt:lpstr>
      <vt:lpstr>Analysis of Stable Counting Sort</vt:lpstr>
      <vt:lpstr>Outline</vt:lpstr>
      <vt:lpstr>Radix Sort</vt:lpstr>
      <vt:lpstr>Analysis of Radix Sort</vt:lpstr>
      <vt:lpstr>Outline</vt:lpstr>
      <vt:lpstr>THIS IS NOT THE LAST SLIDE</vt:lpstr>
      <vt:lpstr>This is the last slide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Aamir Cheema</cp:lastModifiedBy>
  <cp:revision>2803</cp:revision>
  <dcterms:created xsi:type="dcterms:W3CDTF">2006-08-16T00:00:00Z</dcterms:created>
  <dcterms:modified xsi:type="dcterms:W3CDTF">2017-08-08T03:55:10Z</dcterms:modified>
</cp:coreProperties>
</file>