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  <p:sldMasterId id="2147483852" r:id="rId2"/>
  </p:sldMasterIdLst>
  <p:notesMasterIdLst>
    <p:notesMasterId r:id="rId48"/>
  </p:notesMasterIdLst>
  <p:sldIdLst>
    <p:sldId id="304" r:id="rId3"/>
    <p:sldId id="291" r:id="rId4"/>
    <p:sldId id="342" r:id="rId5"/>
    <p:sldId id="306" r:id="rId6"/>
    <p:sldId id="361" r:id="rId7"/>
    <p:sldId id="314" r:id="rId8"/>
    <p:sldId id="315" r:id="rId9"/>
    <p:sldId id="316" r:id="rId10"/>
    <p:sldId id="317" r:id="rId11"/>
    <p:sldId id="318" r:id="rId12"/>
    <p:sldId id="319" r:id="rId13"/>
    <p:sldId id="328" r:id="rId14"/>
    <p:sldId id="330" r:id="rId15"/>
    <p:sldId id="331" r:id="rId16"/>
    <p:sldId id="329" r:id="rId17"/>
    <p:sldId id="332" r:id="rId18"/>
    <p:sldId id="333" r:id="rId19"/>
    <p:sldId id="345" r:id="rId20"/>
    <p:sldId id="338" r:id="rId21"/>
    <p:sldId id="341" r:id="rId22"/>
    <p:sldId id="346" r:id="rId23"/>
    <p:sldId id="320" r:id="rId24"/>
    <p:sldId id="321" r:id="rId25"/>
    <p:sldId id="347" r:id="rId26"/>
    <p:sldId id="324" r:id="rId27"/>
    <p:sldId id="325" r:id="rId28"/>
    <p:sldId id="326" r:id="rId29"/>
    <p:sldId id="357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56" r:id="rId39"/>
    <p:sldId id="358" r:id="rId40"/>
    <p:sldId id="322" r:id="rId41"/>
    <p:sldId id="335" r:id="rId42"/>
    <p:sldId id="336" r:id="rId43"/>
    <p:sldId id="339" r:id="rId44"/>
    <p:sldId id="359" r:id="rId45"/>
    <p:sldId id="360" r:id="rId46"/>
    <p:sldId id="340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12/09/2017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Problems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Problems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9345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Problems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18479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Problems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7546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Problems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29338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7688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Problems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63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Problems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069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Problems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32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Problems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02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Problems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867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Problems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Problems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Problems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Problems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038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utput-sensitive_algorith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e.monash.edu.au/~lloyd/tildeAlgDS/Graph/Directed/" TargetMode="External"/><Relationship Id="rId2" Type="http://schemas.openxmlformats.org/officeDocument/2006/relationships/hyperlink" Target="http://www.csse.monash.edu.au/~lloyd/tildeAlgDS/Graph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7419975" cy="2333625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-457200" y="228600"/>
            <a:ext cx="10134600" cy="1752600"/>
          </a:xfrm>
        </p:spPr>
        <p:txBody>
          <a:bodyPr>
            <a:normAutofit/>
          </a:bodyPr>
          <a:lstStyle/>
          <a:p>
            <a:r>
              <a:rPr lang="en-AU" sz="2800" dirty="0"/>
              <a:t>Faculty of Information Technology,</a:t>
            </a:r>
            <a:br>
              <a:rPr lang="en-AU" sz="2800" dirty="0"/>
            </a:br>
            <a:r>
              <a:rPr lang="en-AU" sz="2800" dirty="0"/>
              <a:t> Monash University</a:t>
            </a:r>
          </a:p>
        </p:txBody>
      </p:sp>
    </p:spTree>
    <p:extLst>
      <p:ext uri="{BB962C8B-B14F-4D97-AF65-F5344CB8AC3E}">
        <p14:creationId xmlns:p14="http://schemas.microsoft.com/office/powerpoint/2010/main" val="2659273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Graphs – Formal notations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382000" cy="4572000"/>
          </a:xfrm>
        </p:spPr>
        <p:txBody>
          <a:bodyPr>
            <a:noAutofit/>
          </a:bodyPr>
          <a:lstStyle/>
          <a:p>
            <a:r>
              <a:rPr lang="en-AU" sz="2400" dirty="0">
                <a:latin typeface="CG Times" pitchFamily="18" charset="0"/>
              </a:rPr>
              <a:t>A graph G = (V, E) is defined using a set of vertices V and a set of edges E.</a:t>
            </a:r>
          </a:p>
          <a:p>
            <a:r>
              <a:rPr lang="en-AU" sz="2400" dirty="0">
                <a:latin typeface="CG Times" pitchFamily="18" charset="0"/>
              </a:rPr>
              <a:t>An edge e is represented as e = (u, v) where u and v are two vertices</a:t>
            </a:r>
          </a:p>
          <a:p>
            <a:r>
              <a:rPr lang="en-AU" sz="2400" dirty="0">
                <a:latin typeface="CG Times" pitchFamily="18" charset="0"/>
              </a:rPr>
              <a:t>For undirected graphs, (u, v) = (v, u) because there is no sense of direction.</a:t>
            </a:r>
          </a:p>
          <a:p>
            <a:r>
              <a:rPr lang="en-AU" sz="2400" dirty="0">
                <a:latin typeface="CG Times" pitchFamily="18" charset="0"/>
              </a:rPr>
              <a:t>For a directed graph, (u, v) represents an edge </a:t>
            </a:r>
            <a:r>
              <a:rPr lang="en-AU" sz="2400" b="1" dirty="0">
                <a:latin typeface="CG Times" pitchFamily="18" charset="0"/>
              </a:rPr>
              <a:t>from </a:t>
            </a:r>
            <a:r>
              <a:rPr lang="en-AU" sz="2400" dirty="0">
                <a:latin typeface="CG Times" pitchFamily="18" charset="0"/>
              </a:rPr>
              <a:t>u </a:t>
            </a:r>
            <a:r>
              <a:rPr lang="en-AU" sz="2400" b="1" dirty="0">
                <a:latin typeface="CG Times" pitchFamily="18" charset="0"/>
              </a:rPr>
              <a:t>to</a:t>
            </a:r>
            <a:r>
              <a:rPr lang="en-AU" sz="2400" dirty="0">
                <a:latin typeface="CG Times" pitchFamily="18" charset="0"/>
              </a:rPr>
              <a:t> v and (u, v) </a:t>
            </a:r>
            <a:r>
              <a:rPr lang="en-AU" sz="2400" dirty="0">
                <a:latin typeface="Arial"/>
                <a:cs typeface="Arial"/>
              </a:rPr>
              <a:t>≠ (v, u).</a:t>
            </a:r>
          </a:p>
          <a:p>
            <a:r>
              <a:rPr lang="en-AU" sz="2400" dirty="0">
                <a:latin typeface="CG Times" pitchFamily="18" charset="0"/>
              </a:rPr>
              <a:t>A weighted graph is represented as G = (V, E, W) where W represents weights for the edges and each edge e is represented as (u, v, w) where w is the weight for the edge (u, v).</a:t>
            </a:r>
          </a:p>
          <a:p>
            <a:endParaRPr lang="en-AU" sz="2400" dirty="0"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04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Some Graph Properties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3820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Let G be a graph.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We use V to denote the number of vertices in the graph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We use E to denote the number of edges in the graph</a:t>
            </a:r>
          </a:p>
          <a:p>
            <a:r>
              <a:rPr lang="en-AU" sz="2400" dirty="0">
                <a:latin typeface="CG Times" pitchFamily="18" charset="0"/>
              </a:rPr>
              <a:t>The maximum number of edges in a directed graph (excluding self edges)</a:t>
            </a:r>
          </a:p>
          <a:p>
            <a:pPr lvl="1"/>
            <a:r>
              <a:rPr lang="en-AU" sz="2000" dirty="0">
                <a:latin typeface="CG Times" pitchFamily="18" charset="0"/>
              </a:rPr>
              <a:t>V(V - 1) = O(V</a:t>
            </a:r>
            <a:r>
              <a:rPr lang="en-AU" sz="2000" baseline="30000" dirty="0">
                <a:latin typeface="CG Times" pitchFamily="18" charset="0"/>
              </a:rPr>
              <a:t>2</a:t>
            </a:r>
            <a:r>
              <a:rPr lang="en-AU" sz="1800" dirty="0">
                <a:latin typeface="CG Times" pitchFamily="18" charset="0"/>
              </a:rPr>
              <a:t>)</a:t>
            </a:r>
            <a:endParaRPr lang="en-AU" sz="1900" dirty="0">
              <a:latin typeface="CG Times" pitchFamily="18" charset="0"/>
            </a:endParaRPr>
          </a:p>
          <a:p>
            <a:r>
              <a:rPr lang="en-AU" sz="2400" dirty="0">
                <a:latin typeface="CG Times" pitchFamily="18" charset="0"/>
              </a:rPr>
              <a:t>The maximum number edges in an undirected graph (excluding self edges)</a:t>
            </a:r>
          </a:p>
          <a:p>
            <a:pPr lvl="1"/>
            <a:r>
              <a:rPr lang="en-AU" sz="1900" dirty="0">
                <a:latin typeface="CG Times" pitchFamily="18" charset="0"/>
              </a:rPr>
              <a:t>V(V - 1)/2 = </a:t>
            </a:r>
            <a:r>
              <a:rPr lang="en-AU" sz="1800" dirty="0">
                <a:latin typeface="CG Times" pitchFamily="18" charset="0"/>
              </a:rPr>
              <a:t>O(V</a:t>
            </a:r>
            <a:r>
              <a:rPr lang="en-AU" sz="1800" baseline="30000" dirty="0">
                <a:latin typeface="CG Times" pitchFamily="18" charset="0"/>
              </a:rPr>
              <a:t>2</a:t>
            </a:r>
            <a:r>
              <a:rPr lang="en-AU" sz="1600" dirty="0">
                <a:latin typeface="CG Times" pitchFamily="18" charset="0"/>
              </a:rPr>
              <a:t>)</a:t>
            </a:r>
            <a:endParaRPr lang="en-AU" sz="1900" dirty="0">
              <a:latin typeface="CG Times" pitchFamily="18" charset="0"/>
            </a:endParaRPr>
          </a:p>
          <a:p>
            <a:endParaRPr lang="en-AU" sz="2400" dirty="0">
              <a:latin typeface="CG Times" pitchFamily="18" charset="0"/>
            </a:endParaRPr>
          </a:p>
          <a:p>
            <a:r>
              <a:rPr lang="en-AU" sz="2400" dirty="0">
                <a:latin typeface="CG Times" pitchFamily="18" charset="0"/>
              </a:rPr>
              <a:t>A graph is called </a:t>
            </a:r>
            <a:r>
              <a:rPr lang="en-AU" sz="2400" b="1" dirty="0">
                <a:solidFill>
                  <a:srgbClr val="FF0000"/>
                </a:solidFill>
                <a:latin typeface="CG Times" pitchFamily="18" charset="0"/>
              </a:rPr>
              <a:t>sparse</a:t>
            </a: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 </a:t>
            </a:r>
            <a:r>
              <a:rPr lang="en-AU" sz="2400" dirty="0">
                <a:latin typeface="CG Times" pitchFamily="18" charset="0"/>
              </a:rPr>
              <a:t>if E  &lt;&lt; V</a:t>
            </a:r>
            <a:r>
              <a:rPr lang="en-AU" sz="2400" baseline="30000" dirty="0">
                <a:latin typeface="CG Times" pitchFamily="18" charset="0"/>
              </a:rPr>
              <a:t>2</a:t>
            </a:r>
          </a:p>
          <a:p>
            <a:r>
              <a:rPr lang="en-AU" sz="2400" dirty="0">
                <a:latin typeface="CG Times" pitchFamily="18" charset="0"/>
              </a:rPr>
              <a:t>A graph is called </a:t>
            </a:r>
            <a:r>
              <a:rPr lang="en-AU" sz="2400" b="1" dirty="0">
                <a:solidFill>
                  <a:srgbClr val="FF0000"/>
                </a:solidFill>
                <a:latin typeface="CG Times" pitchFamily="18" charset="0"/>
              </a:rPr>
              <a:t>dense</a:t>
            </a: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 </a:t>
            </a:r>
            <a:r>
              <a:rPr lang="en-AU" sz="2400" dirty="0">
                <a:latin typeface="CG Times" pitchFamily="18" charset="0"/>
              </a:rPr>
              <a:t>if E </a:t>
            </a:r>
            <a:r>
              <a:rPr lang="en-AU" sz="2400">
                <a:latin typeface="Arial"/>
                <a:cs typeface="Arial"/>
              </a:rPr>
              <a:t>≈</a:t>
            </a:r>
            <a:r>
              <a:rPr lang="en-AU" sz="2400">
                <a:latin typeface="CG Times" pitchFamily="18" charset="0"/>
              </a:rPr>
              <a:t> V</a:t>
            </a:r>
            <a:r>
              <a:rPr lang="en-AU" sz="2400" baseline="30000">
                <a:latin typeface="CG Times" pitchFamily="18" charset="0"/>
              </a:rPr>
              <a:t>2</a:t>
            </a:r>
            <a:endParaRPr lang="en-AU" sz="2400" dirty="0"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23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Representing Graphs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610600" cy="182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Adjacency Matrix: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Create a V 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ᵡ</a:t>
            </a:r>
            <a:r>
              <a:rPr lang="en-AU" sz="2400" dirty="0">
                <a:latin typeface="CG Times" pitchFamily="18" charset="0"/>
              </a:rPr>
              <a:t> V matrix M and store T (true) for M[</a:t>
            </a:r>
            <a:r>
              <a:rPr lang="en-AU" sz="2400" dirty="0" err="1">
                <a:latin typeface="CG Times" pitchFamily="18" charset="0"/>
              </a:rPr>
              <a:t>i</a:t>
            </a:r>
            <a:r>
              <a:rPr lang="en-AU" sz="2400" dirty="0">
                <a:latin typeface="CG Times" pitchFamily="18" charset="0"/>
              </a:rPr>
              <a:t>][j] if there exists an edge between </a:t>
            </a:r>
            <a:r>
              <a:rPr lang="en-AU" sz="2400" dirty="0" err="1">
                <a:latin typeface="CG Times" pitchFamily="18" charset="0"/>
              </a:rPr>
              <a:t>i-th</a:t>
            </a:r>
            <a:r>
              <a:rPr lang="en-AU" sz="2400" dirty="0">
                <a:latin typeface="CG Times" pitchFamily="18" charset="0"/>
              </a:rPr>
              <a:t> and j-</a:t>
            </a:r>
            <a:r>
              <a:rPr lang="en-AU" sz="2400" dirty="0" err="1">
                <a:latin typeface="CG Times" pitchFamily="18" charset="0"/>
              </a:rPr>
              <a:t>th</a:t>
            </a:r>
            <a:r>
              <a:rPr lang="en-AU" sz="2400" dirty="0">
                <a:latin typeface="CG Times" pitchFamily="18" charset="0"/>
              </a:rPr>
              <a:t> vertex. Otherwise, store F (false).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327115" y="3200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2</a:t>
              </a:r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4874898" y="3632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6759289" y="3632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627248" y="3935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cxnSp>
        <p:nvCxnSpPr>
          <p:cNvPr id="13" name="Straight Connector 12"/>
          <p:cNvCxnSpPr>
            <a:endCxn id="22" idx="0"/>
          </p:cNvCxnSpPr>
          <p:nvPr/>
        </p:nvCxnSpPr>
        <p:spPr>
          <a:xfrm>
            <a:off x="5010535" y="4351656"/>
            <a:ext cx="106615" cy="1161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2" idx="5"/>
          </p:cNvCxnSpPr>
          <p:nvPr/>
        </p:nvCxnSpPr>
        <p:spPr>
          <a:xfrm flipV="1">
            <a:off x="5296162" y="5766637"/>
            <a:ext cx="2668671" cy="179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6"/>
            <a:endCxn id="18" idx="1"/>
          </p:cNvCxnSpPr>
          <p:nvPr/>
        </p:nvCxnSpPr>
        <p:spPr>
          <a:xfrm>
            <a:off x="5133571" y="4188485"/>
            <a:ext cx="3226383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8332877" y="3935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7" name="Oval 1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3</a:t>
              </a:r>
            </a:p>
          </p:txBody>
        </p:sp>
      </p:grpSp>
      <p:cxnSp>
        <p:nvCxnSpPr>
          <p:cNvPr id="19" name="Straight Connector 18"/>
          <p:cNvCxnSpPr>
            <a:stCxn id="17" idx="3"/>
            <a:endCxn id="25" idx="0"/>
          </p:cNvCxnSpPr>
          <p:nvPr/>
        </p:nvCxnSpPr>
        <p:spPr>
          <a:xfrm flipH="1">
            <a:off x="8086192" y="4367497"/>
            <a:ext cx="320834" cy="1145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2"/>
            <a:endCxn id="26" idx="0"/>
          </p:cNvCxnSpPr>
          <p:nvPr/>
        </p:nvCxnSpPr>
        <p:spPr>
          <a:xfrm>
            <a:off x="6573743" y="3643739"/>
            <a:ext cx="1474877" cy="194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861230" y="5513476"/>
            <a:ext cx="509081" cy="506323"/>
            <a:chOff x="3731042" y="2008277"/>
            <a:chExt cx="509081" cy="506323"/>
          </a:xfrm>
          <a:solidFill>
            <a:schemeClr val="bg2"/>
          </a:solidFill>
        </p:grpSpPr>
        <p:sp>
          <p:nvSpPr>
            <p:cNvPr id="22" name="Oval 2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3104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4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833030" y="5513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" name="Oval 2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5</a:t>
              </a:r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597102"/>
              </p:ext>
            </p:extLst>
          </p:nvPr>
        </p:nvGraphicFramePr>
        <p:xfrm>
          <a:off x="609600" y="3712660"/>
          <a:ext cx="3348054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58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1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Representing Graphs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610600" cy="182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Adjacency Matrix: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Create a V 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ᵡ</a:t>
            </a:r>
            <a:r>
              <a:rPr lang="en-AU" sz="2400" dirty="0">
                <a:latin typeface="CG Times" pitchFamily="18" charset="0"/>
              </a:rPr>
              <a:t> V matrix M and store </a:t>
            </a:r>
            <a:r>
              <a:rPr lang="en-AU" sz="2400" b="1" dirty="0">
                <a:solidFill>
                  <a:srgbClr val="FF0000"/>
                </a:solidFill>
                <a:latin typeface="CG Times" pitchFamily="18" charset="0"/>
              </a:rPr>
              <a:t>weight</a:t>
            </a: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 </a:t>
            </a:r>
            <a:r>
              <a:rPr lang="en-AU" sz="2400" dirty="0">
                <a:latin typeface="CG Times" pitchFamily="18" charset="0"/>
              </a:rPr>
              <a:t>at M[</a:t>
            </a:r>
            <a:r>
              <a:rPr lang="en-AU" sz="2400" dirty="0" err="1">
                <a:latin typeface="CG Times" pitchFamily="18" charset="0"/>
              </a:rPr>
              <a:t>i</a:t>
            </a:r>
            <a:r>
              <a:rPr lang="en-AU" sz="2400" dirty="0">
                <a:latin typeface="CG Times" pitchFamily="18" charset="0"/>
              </a:rPr>
              <a:t>][j] only if there exists an edge </a:t>
            </a:r>
            <a:r>
              <a:rPr lang="en-AU" sz="2400" b="1" dirty="0">
                <a:latin typeface="CG Times" pitchFamily="18" charset="0"/>
              </a:rPr>
              <a:t>between </a:t>
            </a:r>
            <a:r>
              <a:rPr lang="en-AU" sz="2400" dirty="0" err="1">
                <a:latin typeface="CG Times" pitchFamily="18" charset="0"/>
              </a:rPr>
              <a:t>i-th</a:t>
            </a:r>
            <a:r>
              <a:rPr lang="en-AU" sz="2400" dirty="0">
                <a:latin typeface="CG Times" pitchFamily="18" charset="0"/>
              </a:rPr>
              <a:t> and</a:t>
            </a:r>
            <a:r>
              <a:rPr lang="en-AU" sz="2400" b="1" dirty="0">
                <a:latin typeface="CG Times" pitchFamily="18" charset="0"/>
              </a:rPr>
              <a:t> </a:t>
            </a:r>
            <a:r>
              <a:rPr lang="en-AU" sz="2400" dirty="0">
                <a:latin typeface="CG Times" pitchFamily="18" charset="0"/>
              </a:rPr>
              <a:t>j-</a:t>
            </a:r>
            <a:r>
              <a:rPr lang="en-AU" sz="2400" dirty="0" err="1">
                <a:latin typeface="CG Times" pitchFamily="18" charset="0"/>
              </a:rPr>
              <a:t>th</a:t>
            </a:r>
            <a:r>
              <a:rPr lang="en-AU" sz="2400" dirty="0">
                <a:latin typeface="CG Times" pitchFamily="18" charset="0"/>
              </a:rPr>
              <a:t> vertex. 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927107"/>
              </p:ext>
            </p:extLst>
          </p:nvPr>
        </p:nvGraphicFramePr>
        <p:xfrm>
          <a:off x="609600" y="3712660"/>
          <a:ext cx="3348054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58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6327115" y="3429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" name="Oval 2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91915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</p:grpSp>
      <p:cxnSp>
        <p:nvCxnSpPr>
          <p:cNvPr id="31" name="Straight Connector 30"/>
          <p:cNvCxnSpPr>
            <a:stCxn id="29" idx="3"/>
          </p:cNvCxnSpPr>
          <p:nvPr/>
        </p:nvCxnSpPr>
        <p:spPr>
          <a:xfrm flipH="1">
            <a:off x="4874898" y="38611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9" idx="5"/>
          </p:cNvCxnSpPr>
          <p:nvPr/>
        </p:nvCxnSpPr>
        <p:spPr>
          <a:xfrm>
            <a:off x="6759289" y="38611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4627248" y="4163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cxnSp>
        <p:nvCxnSpPr>
          <p:cNvPr id="36" name="Straight Connector 35"/>
          <p:cNvCxnSpPr>
            <a:endCxn id="45" idx="0"/>
          </p:cNvCxnSpPr>
          <p:nvPr/>
        </p:nvCxnSpPr>
        <p:spPr>
          <a:xfrm>
            <a:off x="5010535" y="4580256"/>
            <a:ext cx="106615" cy="1161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5" idx="5"/>
          </p:cNvCxnSpPr>
          <p:nvPr/>
        </p:nvCxnSpPr>
        <p:spPr>
          <a:xfrm flipV="1">
            <a:off x="5296162" y="5995237"/>
            <a:ext cx="2668671" cy="179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4" idx="6"/>
            <a:endCxn id="41" idx="1"/>
          </p:cNvCxnSpPr>
          <p:nvPr/>
        </p:nvCxnSpPr>
        <p:spPr>
          <a:xfrm>
            <a:off x="5133571" y="4417085"/>
            <a:ext cx="3226383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8332877" y="4163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3</a:t>
              </a:r>
            </a:p>
          </p:txBody>
        </p:sp>
      </p:grpSp>
      <p:cxnSp>
        <p:nvCxnSpPr>
          <p:cNvPr id="42" name="Straight Connector 41"/>
          <p:cNvCxnSpPr>
            <a:stCxn id="40" idx="3"/>
            <a:endCxn id="48" idx="0"/>
          </p:cNvCxnSpPr>
          <p:nvPr/>
        </p:nvCxnSpPr>
        <p:spPr>
          <a:xfrm flipH="1">
            <a:off x="8086192" y="4596097"/>
            <a:ext cx="320834" cy="1145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0" idx="2"/>
            <a:endCxn id="49" idx="0"/>
          </p:cNvCxnSpPr>
          <p:nvPr/>
        </p:nvCxnSpPr>
        <p:spPr>
          <a:xfrm>
            <a:off x="6541683" y="3872339"/>
            <a:ext cx="1506937" cy="194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4863988" y="574207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5" name="Oval 4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93754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4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833030" y="5742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8" name="Oval 4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5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695342" y="5117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95542" y="5726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14542" y="4431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41848" y="4953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307748" y="50848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481628" y="36765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547201" y="36049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7072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Representing Graphs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610600" cy="182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G Times" pitchFamily="18" charset="0"/>
              </a:rPr>
              <a:t>Adjacency Matrix:</a:t>
            </a:r>
          </a:p>
          <a:p>
            <a:pPr marL="0" indent="0">
              <a:buNone/>
            </a:pPr>
            <a:r>
              <a:rPr lang="en-AU" sz="1800" dirty="0">
                <a:latin typeface="CG Times" pitchFamily="18" charset="0"/>
              </a:rPr>
              <a:t>Create a V </a:t>
            </a:r>
            <a:r>
              <a:rPr lang="el-GR" sz="1800" dirty="0">
                <a:latin typeface="Arial" panose="020B0604020202020204" pitchFamily="34" charset="0"/>
                <a:cs typeface="Arial" panose="020B0604020202020204" pitchFamily="34" charset="0"/>
              </a:rPr>
              <a:t>ᵡ</a:t>
            </a:r>
            <a:r>
              <a:rPr lang="en-AU" sz="1800" dirty="0">
                <a:latin typeface="CG Times" pitchFamily="18" charset="0"/>
              </a:rPr>
              <a:t> V matrix M and store weight at M[</a:t>
            </a:r>
            <a:r>
              <a:rPr lang="en-AU" sz="1800" dirty="0" err="1">
                <a:latin typeface="CG Times" pitchFamily="18" charset="0"/>
              </a:rPr>
              <a:t>i</a:t>
            </a:r>
            <a:r>
              <a:rPr lang="en-AU" sz="1800" dirty="0">
                <a:latin typeface="CG Times" pitchFamily="18" charset="0"/>
              </a:rPr>
              <a:t>][j] only if there exists an edge </a:t>
            </a:r>
            <a:r>
              <a:rPr lang="en-AU" sz="1800" b="1" dirty="0">
                <a:solidFill>
                  <a:srgbClr val="FF0000"/>
                </a:solidFill>
                <a:latin typeface="CG Times" pitchFamily="18" charset="0"/>
              </a:rPr>
              <a:t>from</a:t>
            </a:r>
            <a:r>
              <a:rPr lang="en-AU" sz="1800" dirty="0">
                <a:solidFill>
                  <a:srgbClr val="FF0000"/>
                </a:solidFill>
                <a:latin typeface="CG Times" pitchFamily="18" charset="0"/>
              </a:rPr>
              <a:t> </a:t>
            </a:r>
            <a:r>
              <a:rPr lang="en-AU" sz="1800" dirty="0" err="1">
                <a:latin typeface="CG Times" pitchFamily="18" charset="0"/>
              </a:rPr>
              <a:t>i-th</a:t>
            </a:r>
            <a:r>
              <a:rPr lang="en-AU" sz="1800" dirty="0">
                <a:latin typeface="CG Times" pitchFamily="18" charset="0"/>
              </a:rPr>
              <a:t> </a:t>
            </a:r>
            <a:r>
              <a:rPr lang="en-AU" sz="1800" b="1" dirty="0">
                <a:solidFill>
                  <a:srgbClr val="FF0000"/>
                </a:solidFill>
                <a:latin typeface="CG Times" pitchFamily="18" charset="0"/>
              </a:rPr>
              <a:t>to</a:t>
            </a:r>
            <a:r>
              <a:rPr lang="en-AU" sz="1800" dirty="0">
                <a:solidFill>
                  <a:srgbClr val="FF0000"/>
                </a:solidFill>
                <a:latin typeface="CG Times" pitchFamily="18" charset="0"/>
              </a:rPr>
              <a:t> </a:t>
            </a:r>
            <a:r>
              <a:rPr lang="en-AU" sz="1800" dirty="0">
                <a:latin typeface="CG Times" pitchFamily="18" charset="0"/>
              </a:rPr>
              <a:t>j-</a:t>
            </a:r>
            <a:r>
              <a:rPr lang="en-AU" sz="1800" dirty="0" err="1">
                <a:latin typeface="CG Times" pitchFamily="18" charset="0"/>
              </a:rPr>
              <a:t>th</a:t>
            </a:r>
            <a:r>
              <a:rPr lang="en-AU" sz="1800" dirty="0">
                <a:latin typeface="CG Times" pitchFamily="18" charset="0"/>
              </a:rPr>
              <a:t> vertex.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G Times" pitchFamily="18" charset="0"/>
              </a:rPr>
              <a:t>Space Complexity: </a:t>
            </a:r>
            <a:r>
              <a:rPr lang="en-AU" sz="1800" dirty="0">
                <a:latin typeface="CG Times" pitchFamily="18" charset="0"/>
              </a:rPr>
              <a:t>O(V</a:t>
            </a:r>
            <a:r>
              <a:rPr lang="en-AU" sz="1800" baseline="30000" dirty="0">
                <a:latin typeface="CG Times" pitchFamily="18" charset="0"/>
              </a:rPr>
              <a:t>2</a:t>
            </a:r>
            <a:r>
              <a:rPr lang="en-AU" sz="1800" dirty="0">
                <a:latin typeface="CG Times" pitchFamily="18" charset="0"/>
              </a:rPr>
              <a:t>) regardless of the number of edges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G Times" pitchFamily="18" charset="0"/>
              </a:rPr>
              <a:t>Time Complexity of checking if an edge exits: </a:t>
            </a:r>
            <a:r>
              <a:rPr lang="en-AU" sz="1800" dirty="0">
                <a:latin typeface="CG Times" pitchFamily="18" charset="0"/>
              </a:rPr>
              <a:t>O(1)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G Times" pitchFamily="18" charset="0"/>
              </a:rPr>
              <a:t>Time Complexity of retrieving all adjacent vertices: </a:t>
            </a:r>
          </a:p>
          <a:p>
            <a:pPr marL="0" indent="0">
              <a:buNone/>
            </a:pPr>
            <a:r>
              <a:rPr lang="en-AU" sz="1800" dirty="0">
                <a:latin typeface="CG Times" pitchFamily="18" charset="0"/>
              </a:rPr>
              <a:t>O(V) regardless of the number of </a:t>
            </a:r>
            <a:r>
              <a:rPr lang="en-AU" sz="1800" dirty="0" err="1">
                <a:latin typeface="CG Times" pitchFamily="18" charset="0"/>
              </a:rPr>
              <a:t>neighbors</a:t>
            </a:r>
            <a:r>
              <a:rPr lang="en-AU" sz="1800" dirty="0">
                <a:latin typeface="CG Times" pitchFamily="18" charset="0"/>
              </a:rPr>
              <a:t> (unless additional pointers are stored)</a:t>
            </a:r>
          </a:p>
          <a:p>
            <a:pPr marL="0" indent="0">
              <a:buNone/>
            </a:pPr>
            <a:endParaRPr lang="en-AU" sz="1800" dirty="0">
              <a:latin typeface="CG Times" pitchFamily="18" charset="0"/>
            </a:endParaRPr>
          </a:p>
          <a:p>
            <a:pPr marL="0" indent="0">
              <a:buNone/>
            </a:pPr>
            <a:endParaRPr lang="en-AU" sz="1800" dirty="0">
              <a:latin typeface="CG Times" pitchFamily="18" charset="0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185259"/>
              </p:ext>
            </p:extLst>
          </p:nvPr>
        </p:nvGraphicFramePr>
        <p:xfrm>
          <a:off x="609600" y="4023360"/>
          <a:ext cx="3348054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58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7" name="Group 56"/>
          <p:cNvGrpSpPr/>
          <p:nvPr/>
        </p:nvGrpSpPr>
        <p:grpSpPr>
          <a:xfrm>
            <a:off x="6327115" y="3429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8" name="Oval 5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2</a:t>
              </a:r>
            </a:p>
          </p:txBody>
        </p:sp>
      </p:grpSp>
      <p:cxnSp>
        <p:nvCxnSpPr>
          <p:cNvPr id="60" name="Straight Connector 59"/>
          <p:cNvCxnSpPr>
            <a:stCxn id="58" idx="3"/>
          </p:cNvCxnSpPr>
          <p:nvPr/>
        </p:nvCxnSpPr>
        <p:spPr>
          <a:xfrm flipH="1">
            <a:off x="5133571" y="3861174"/>
            <a:ext cx="1267693" cy="376756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8" idx="5"/>
          </p:cNvCxnSpPr>
          <p:nvPr/>
        </p:nvCxnSpPr>
        <p:spPr>
          <a:xfrm>
            <a:off x="6759289" y="3861174"/>
            <a:ext cx="1647737" cy="378949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4627248" y="4163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3" name="Oval 6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cxnSp>
        <p:nvCxnSpPr>
          <p:cNvPr id="65" name="Straight Connector 64"/>
          <p:cNvCxnSpPr>
            <a:endCxn id="74" idx="0"/>
          </p:cNvCxnSpPr>
          <p:nvPr/>
        </p:nvCxnSpPr>
        <p:spPr>
          <a:xfrm>
            <a:off x="5010535" y="4580256"/>
            <a:ext cx="106615" cy="116182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4" idx="5"/>
            <a:endCxn id="77" idx="2"/>
          </p:cNvCxnSpPr>
          <p:nvPr/>
        </p:nvCxnSpPr>
        <p:spPr>
          <a:xfrm flipV="1">
            <a:off x="5296162" y="5995239"/>
            <a:ext cx="2536868" cy="1790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3" idx="6"/>
            <a:endCxn id="70" idx="1"/>
          </p:cNvCxnSpPr>
          <p:nvPr/>
        </p:nvCxnSpPr>
        <p:spPr>
          <a:xfrm>
            <a:off x="5133571" y="4417085"/>
            <a:ext cx="3226383" cy="55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8332877" y="4163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9" name="Oval 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3</a:t>
              </a:r>
            </a:p>
          </p:txBody>
        </p:sp>
      </p:grpSp>
      <p:cxnSp>
        <p:nvCxnSpPr>
          <p:cNvPr id="71" name="Straight Connector 70"/>
          <p:cNvCxnSpPr>
            <a:stCxn id="69" idx="3"/>
            <a:endCxn id="77" idx="0"/>
          </p:cNvCxnSpPr>
          <p:nvPr/>
        </p:nvCxnSpPr>
        <p:spPr>
          <a:xfrm flipH="1">
            <a:off x="8086192" y="4596097"/>
            <a:ext cx="320834" cy="114598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9" idx="2"/>
          </p:cNvCxnSpPr>
          <p:nvPr/>
        </p:nvCxnSpPr>
        <p:spPr>
          <a:xfrm>
            <a:off x="6573743" y="3872339"/>
            <a:ext cx="1286364" cy="1943745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861230" y="5742076"/>
            <a:ext cx="509081" cy="506323"/>
            <a:chOff x="3731042" y="2008277"/>
            <a:chExt cx="509081" cy="506323"/>
          </a:xfrm>
          <a:solidFill>
            <a:schemeClr val="bg2"/>
          </a:solidFill>
        </p:grpSpPr>
        <p:sp>
          <p:nvSpPr>
            <p:cNvPr id="74" name="Oval 7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73104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4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833030" y="5742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5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4695342" y="5117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295542" y="5726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914542" y="4431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141848" y="4953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307748" y="50848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481628" y="36765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547201" y="36049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7331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Representing Graphs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6106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Adjacency List: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Create an array of size V. At each V[</a:t>
            </a:r>
            <a:r>
              <a:rPr lang="en-AU" sz="2400" dirty="0" err="1">
                <a:latin typeface="CG Times" pitchFamily="18" charset="0"/>
              </a:rPr>
              <a:t>i</a:t>
            </a:r>
            <a:r>
              <a:rPr lang="en-AU" sz="2400" dirty="0">
                <a:latin typeface="CG Times" pitchFamily="18" charset="0"/>
              </a:rPr>
              <a:t>], store the list of vertices adjacent to the </a:t>
            </a:r>
            <a:r>
              <a:rPr lang="en-AU" sz="2400" dirty="0" err="1">
                <a:latin typeface="CG Times" pitchFamily="18" charset="0"/>
              </a:rPr>
              <a:t>i-th</a:t>
            </a:r>
            <a:r>
              <a:rPr lang="en-AU" sz="2400" dirty="0">
                <a:latin typeface="CG Times" pitchFamily="18" charset="0"/>
              </a:rPr>
              <a:t> vertex.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327115" y="3200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2</a:t>
              </a:r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4874898" y="3632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6759289" y="3632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627248" y="3935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cxnSp>
        <p:nvCxnSpPr>
          <p:cNvPr id="13" name="Straight Connector 12"/>
          <p:cNvCxnSpPr>
            <a:endCxn id="22" idx="0"/>
          </p:cNvCxnSpPr>
          <p:nvPr/>
        </p:nvCxnSpPr>
        <p:spPr>
          <a:xfrm>
            <a:off x="5010535" y="4351656"/>
            <a:ext cx="106615" cy="1161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2" idx="5"/>
          </p:cNvCxnSpPr>
          <p:nvPr/>
        </p:nvCxnSpPr>
        <p:spPr>
          <a:xfrm flipV="1">
            <a:off x="5296162" y="5766637"/>
            <a:ext cx="2668671" cy="179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6"/>
            <a:endCxn id="18" idx="1"/>
          </p:cNvCxnSpPr>
          <p:nvPr/>
        </p:nvCxnSpPr>
        <p:spPr>
          <a:xfrm>
            <a:off x="5133571" y="4188485"/>
            <a:ext cx="3226383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8332877" y="3935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7" name="Oval 1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3</a:t>
              </a:r>
            </a:p>
          </p:txBody>
        </p:sp>
      </p:grpSp>
      <p:cxnSp>
        <p:nvCxnSpPr>
          <p:cNvPr id="19" name="Straight Connector 18"/>
          <p:cNvCxnSpPr>
            <a:stCxn id="17" idx="3"/>
            <a:endCxn id="25" idx="0"/>
          </p:cNvCxnSpPr>
          <p:nvPr/>
        </p:nvCxnSpPr>
        <p:spPr>
          <a:xfrm flipH="1">
            <a:off x="8086192" y="4367497"/>
            <a:ext cx="320834" cy="1145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2"/>
            <a:endCxn id="26" idx="0"/>
          </p:cNvCxnSpPr>
          <p:nvPr/>
        </p:nvCxnSpPr>
        <p:spPr>
          <a:xfrm>
            <a:off x="6573743" y="3643739"/>
            <a:ext cx="1474877" cy="194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861230" y="5513476"/>
            <a:ext cx="509081" cy="506323"/>
            <a:chOff x="3731042" y="2008277"/>
            <a:chExt cx="509081" cy="506323"/>
          </a:xfrm>
          <a:solidFill>
            <a:schemeClr val="bg2"/>
          </a:solidFill>
        </p:grpSpPr>
        <p:sp>
          <p:nvSpPr>
            <p:cNvPr id="22" name="Oval 2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3104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4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833030" y="5513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" name="Oval 2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5</a:t>
              </a:r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205900"/>
              </p:ext>
            </p:extLst>
          </p:nvPr>
        </p:nvGraphicFramePr>
        <p:xfrm>
          <a:off x="304800" y="3632574"/>
          <a:ext cx="533400" cy="246342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838200" y="3822048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079728"/>
              </p:ext>
            </p:extLst>
          </p:nvPr>
        </p:nvGraphicFramePr>
        <p:xfrm>
          <a:off x="1143000" y="3636628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115591"/>
              </p:ext>
            </p:extLst>
          </p:nvPr>
        </p:nvGraphicFramePr>
        <p:xfrm>
          <a:off x="1143000" y="4191000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010442"/>
              </p:ext>
            </p:extLst>
          </p:nvPr>
        </p:nvGraphicFramePr>
        <p:xfrm>
          <a:off x="1143000" y="4734560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291111"/>
              </p:ext>
            </p:extLst>
          </p:nvPr>
        </p:nvGraphicFramePr>
        <p:xfrm>
          <a:off x="1143000" y="5191760"/>
          <a:ext cx="16764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385085"/>
              </p:ext>
            </p:extLst>
          </p:nvPr>
        </p:nvGraphicFramePr>
        <p:xfrm>
          <a:off x="1143000" y="5725160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838200" y="4357048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38200" y="4876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38200" y="5334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38200" y="58674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99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Representing Graphs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6106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Adjacency List: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Create an array of size V. At each V[</a:t>
            </a:r>
            <a:r>
              <a:rPr lang="en-AU" sz="2400" dirty="0" err="1">
                <a:latin typeface="CG Times" pitchFamily="18" charset="0"/>
              </a:rPr>
              <a:t>i</a:t>
            </a:r>
            <a:r>
              <a:rPr lang="en-AU" sz="2400" dirty="0">
                <a:latin typeface="CG Times" pitchFamily="18" charset="0"/>
              </a:rPr>
              <a:t>], store the list of vertices adjacent to the </a:t>
            </a:r>
            <a:r>
              <a:rPr lang="en-AU" sz="2400" dirty="0" err="1">
                <a:latin typeface="CG Times" pitchFamily="18" charset="0"/>
              </a:rPr>
              <a:t>i-th</a:t>
            </a:r>
            <a:r>
              <a:rPr lang="en-AU" sz="2400" dirty="0">
                <a:latin typeface="CG Times" pitchFamily="18" charset="0"/>
              </a:rPr>
              <a:t> vertex </a:t>
            </a:r>
            <a:r>
              <a:rPr lang="en-AU" sz="2400" b="1" dirty="0">
                <a:latin typeface="CG Times" pitchFamily="18" charset="0"/>
              </a:rPr>
              <a:t>along with the weights</a:t>
            </a:r>
            <a:r>
              <a:rPr lang="en-AU" sz="2400" dirty="0">
                <a:latin typeface="CG Times" pitchFamily="18" charset="0"/>
              </a:rPr>
              <a:t>.</a:t>
            </a:r>
          </a:p>
          <a:p>
            <a:pPr marL="0" indent="0">
              <a:buNone/>
            </a:pPr>
            <a:endParaRPr lang="en-AU" sz="1800" dirty="0">
              <a:latin typeface="CG Times" pitchFamily="18" charset="0"/>
            </a:endParaRPr>
          </a:p>
          <a:p>
            <a:pPr marL="0" indent="0">
              <a:buNone/>
            </a:pPr>
            <a:endParaRPr lang="en-AU" sz="1800">
              <a:latin typeface="CG Times" pitchFamily="18" charset="0"/>
            </a:endParaRPr>
          </a:p>
          <a:p>
            <a:pPr marL="0" indent="0">
              <a:buNone/>
            </a:pPr>
            <a:r>
              <a:rPr lang="en-AU" sz="1800">
                <a:latin typeface="CG Times" pitchFamily="18" charset="0"/>
              </a:rPr>
              <a:t>The </a:t>
            </a:r>
            <a:r>
              <a:rPr lang="en-AU" sz="1800" dirty="0">
                <a:latin typeface="CG Times" pitchFamily="18" charset="0"/>
              </a:rPr>
              <a:t>numbers in parenthesis correspond to the weights.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109681"/>
              </p:ext>
            </p:extLst>
          </p:nvPr>
        </p:nvGraphicFramePr>
        <p:xfrm>
          <a:off x="304800" y="3632574"/>
          <a:ext cx="533400" cy="246342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838200" y="3822048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284004"/>
              </p:ext>
            </p:extLst>
          </p:nvPr>
        </p:nvGraphicFramePr>
        <p:xfrm>
          <a:off x="1143000" y="3636628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 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 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412455"/>
              </p:ext>
            </p:extLst>
          </p:nvPr>
        </p:nvGraphicFramePr>
        <p:xfrm>
          <a:off x="1143000" y="4191000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 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936619"/>
              </p:ext>
            </p:extLst>
          </p:nvPr>
        </p:nvGraphicFramePr>
        <p:xfrm>
          <a:off x="1143000" y="4734560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 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 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034279"/>
              </p:ext>
            </p:extLst>
          </p:nvPr>
        </p:nvGraphicFramePr>
        <p:xfrm>
          <a:off x="1143000" y="5191760"/>
          <a:ext cx="16764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 (8)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272214"/>
              </p:ext>
            </p:extLst>
          </p:nvPr>
        </p:nvGraphicFramePr>
        <p:xfrm>
          <a:off x="1143000" y="5725160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 (8)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838200" y="4357048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38200" y="4876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38200" y="5334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38200" y="58674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6327115" y="3429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91915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</p:grpSp>
      <p:cxnSp>
        <p:nvCxnSpPr>
          <p:cNvPr id="42" name="Straight Connector 41"/>
          <p:cNvCxnSpPr>
            <a:stCxn id="40" idx="3"/>
          </p:cNvCxnSpPr>
          <p:nvPr/>
        </p:nvCxnSpPr>
        <p:spPr>
          <a:xfrm flipH="1">
            <a:off x="4874898" y="38611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0" idx="5"/>
          </p:cNvCxnSpPr>
          <p:nvPr/>
        </p:nvCxnSpPr>
        <p:spPr>
          <a:xfrm>
            <a:off x="6759289" y="38611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4627248" y="4163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5" name="Oval 4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cxnSp>
        <p:nvCxnSpPr>
          <p:cNvPr id="47" name="Straight Connector 46"/>
          <p:cNvCxnSpPr>
            <a:endCxn id="56" idx="0"/>
          </p:cNvCxnSpPr>
          <p:nvPr/>
        </p:nvCxnSpPr>
        <p:spPr>
          <a:xfrm>
            <a:off x="5010535" y="4580256"/>
            <a:ext cx="106615" cy="1161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6" idx="5"/>
          </p:cNvCxnSpPr>
          <p:nvPr/>
        </p:nvCxnSpPr>
        <p:spPr>
          <a:xfrm flipV="1">
            <a:off x="5296162" y="5995237"/>
            <a:ext cx="2668671" cy="179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5" idx="6"/>
            <a:endCxn id="52" idx="1"/>
          </p:cNvCxnSpPr>
          <p:nvPr/>
        </p:nvCxnSpPr>
        <p:spPr>
          <a:xfrm>
            <a:off x="5133571" y="4417085"/>
            <a:ext cx="3226383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8332877" y="4163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1" name="Oval 5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3</a:t>
              </a:r>
            </a:p>
          </p:txBody>
        </p:sp>
      </p:grpSp>
      <p:cxnSp>
        <p:nvCxnSpPr>
          <p:cNvPr id="53" name="Straight Connector 52"/>
          <p:cNvCxnSpPr>
            <a:stCxn id="51" idx="3"/>
            <a:endCxn id="59" idx="0"/>
          </p:cNvCxnSpPr>
          <p:nvPr/>
        </p:nvCxnSpPr>
        <p:spPr>
          <a:xfrm flipH="1">
            <a:off x="8086192" y="4596097"/>
            <a:ext cx="320834" cy="1145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1" idx="2"/>
            <a:endCxn id="60" idx="0"/>
          </p:cNvCxnSpPr>
          <p:nvPr/>
        </p:nvCxnSpPr>
        <p:spPr>
          <a:xfrm>
            <a:off x="6541683" y="3872339"/>
            <a:ext cx="1506937" cy="194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4863988" y="574207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6" name="Oval 5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93754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4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833030" y="5742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9" name="Oval 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5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4695342" y="5117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295542" y="5726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914542" y="4431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141848" y="4953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307748" y="50848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481628" y="36765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547201" y="36049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98374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Representing Graphs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6106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Adjacency List: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Create an array of size V. At each V[</a:t>
            </a:r>
            <a:r>
              <a:rPr lang="en-AU" sz="2400" dirty="0" err="1">
                <a:latin typeface="CG Times" pitchFamily="18" charset="0"/>
              </a:rPr>
              <a:t>i</a:t>
            </a:r>
            <a:r>
              <a:rPr lang="en-AU" sz="2400" dirty="0">
                <a:latin typeface="CG Times" pitchFamily="18" charset="0"/>
              </a:rPr>
              <a:t>], store the list of vertices adjacent to the </a:t>
            </a:r>
            <a:r>
              <a:rPr lang="en-AU" sz="2400" dirty="0" err="1">
                <a:latin typeface="CG Times" pitchFamily="18" charset="0"/>
              </a:rPr>
              <a:t>i-th</a:t>
            </a:r>
            <a:r>
              <a:rPr lang="en-AU" sz="2400" dirty="0">
                <a:latin typeface="CG Times" pitchFamily="18" charset="0"/>
              </a:rPr>
              <a:t> vertex </a:t>
            </a:r>
            <a:r>
              <a:rPr lang="en-AU" sz="2400" b="1" dirty="0">
                <a:latin typeface="CG Times" pitchFamily="18" charset="0"/>
              </a:rPr>
              <a:t>along with the weights</a:t>
            </a:r>
            <a:r>
              <a:rPr lang="en-AU" sz="2400" dirty="0">
                <a:latin typeface="CG Times" pitchFamily="18" charset="0"/>
              </a:rPr>
              <a:t>.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G Times" pitchFamily="18" charset="0"/>
              </a:rPr>
              <a:t>Space Complexity: </a:t>
            </a:r>
            <a:r>
              <a:rPr lang="en-AU" sz="1800" dirty="0">
                <a:latin typeface="CG Times" pitchFamily="18" charset="0"/>
              </a:rPr>
              <a:t>O(V + E) 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G Times" pitchFamily="18" charset="0"/>
              </a:rPr>
              <a:t>Time complexity of checking if a particular edge exists: </a:t>
            </a:r>
            <a:r>
              <a:rPr lang="en-AU" sz="1800" dirty="0">
                <a:latin typeface="CG Times" pitchFamily="18" charset="0"/>
              </a:rPr>
              <a:t>O(log E) assuming sorted lists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G Times" pitchFamily="18" charset="0"/>
              </a:rPr>
              <a:t>Time complexity of retrieving all adjacent vertices: </a:t>
            </a:r>
            <a:r>
              <a:rPr lang="en-AU" sz="1800" dirty="0">
                <a:latin typeface="CG Times" pitchFamily="18" charset="0"/>
              </a:rPr>
              <a:t>O(X) where X is the number of adjacent vertices (note: this is </a:t>
            </a:r>
            <a:r>
              <a:rPr lang="en-AU" sz="1800" dirty="0">
                <a:latin typeface="CG Times" pitchFamily="18" charset="0"/>
                <a:hlinkClick r:id="rId2"/>
              </a:rPr>
              <a:t>output-sensitive</a:t>
            </a:r>
            <a:r>
              <a:rPr lang="en-AU" sz="1800" dirty="0">
                <a:latin typeface="CG Times" pitchFamily="18" charset="0"/>
              </a:rPr>
              <a:t> complexity)</a:t>
            </a:r>
          </a:p>
          <a:p>
            <a:pPr marL="0" indent="0">
              <a:buNone/>
            </a:pPr>
            <a:endParaRPr lang="en-AU" sz="1800" dirty="0">
              <a:latin typeface="CG Times" pitchFamily="18" charset="0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565740"/>
              </p:ext>
            </p:extLst>
          </p:nvPr>
        </p:nvGraphicFramePr>
        <p:xfrm>
          <a:off x="381000" y="4038600"/>
          <a:ext cx="533400" cy="246342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914400" y="4228074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444277"/>
              </p:ext>
            </p:extLst>
          </p:nvPr>
        </p:nvGraphicFramePr>
        <p:xfrm>
          <a:off x="1219200" y="4042654"/>
          <a:ext cx="16764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 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 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299991"/>
              </p:ext>
            </p:extLst>
          </p:nvPr>
        </p:nvGraphicFramePr>
        <p:xfrm>
          <a:off x="1219200" y="4597026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 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601487"/>
              </p:ext>
            </p:extLst>
          </p:nvPr>
        </p:nvGraphicFramePr>
        <p:xfrm>
          <a:off x="1219200" y="5140586"/>
          <a:ext cx="8382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 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444164"/>
              </p:ext>
            </p:extLst>
          </p:nvPr>
        </p:nvGraphicFramePr>
        <p:xfrm>
          <a:off x="1219200" y="5597786"/>
          <a:ext cx="8382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 (8)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914400" y="4763074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914400" y="5282826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914400" y="5740026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14400" y="6273426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6327115" y="3429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2</a:t>
              </a:r>
            </a:p>
          </p:txBody>
        </p:sp>
      </p:grpSp>
      <p:cxnSp>
        <p:nvCxnSpPr>
          <p:cNvPr id="97" name="Straight Connector 96"/>
          <p:cNvCxnSpPr>
            <a:stCxn id="95" idx="3"/>
          </p:cNvCxnSpPr>
          <p:nvPr/>
        </p:nvCxnSpPr>
        <p:spPr>
          <a:xfrm flipH="1">
            <a:off x="5133571" y="3861174"/>
            <a:ext cx="1267693" cy="376756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5" idx="5"/>
          </p:cNvCxnSpPr>
          <p:nvPr/>
        </p:nvCxnSpPr>
        <p:spPr>
          <a:xfrm>
            <a:off x="6759289" y="3861174"/>
            <a:ext cx="1647737" cy="378949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4627248" y="4163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cxnSp>
        <p:nvCxnSpPr>
          <p:cNvPr id="102" name="Straight Connector 101"/>
          <p:cNvCxnSpPr>
            <a:endCxn id="111" idx="0"/>
          </p:cNvCxnSpPr>
          <p:nvPr/>
        </p:nvCxnSpPr>
        <p:spPr>
          <a:xfrm>
            <a:off x="5010535" y="4580256"/>
            <a:ext cx="106615" cy="116182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11" idx="5"/>
            <a:endCxn id="114" idx="2"/>
          </p:cNvCxnSpPr>
          <p:nvPr/>
        </p:nvCxnSpPr>
        <p:spPr>
          <a:xfrm flipV="1">
            <a:off x="5296162" y="5995239"/>
            <a:ext cx="2536868" cy="1790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00" idx="6"/>
            <a:endCxn id="107" idx="1"/>
          </p:cNvCxnSpPr>
          <p:nvPr/>
        </p:nvCxnSpPr>
        <p:spPr>
          <a:xfrm>
            <a:off x="5133571" y="4417085"/>
            <a:ext cx="3226383" cy="55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8332877" y="4163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6" name="Oval 10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3</a:t>
              </a:r>
            </a:p>
          </p:txBody>
        </p:sp>
      </p:grpSp>
      <p:cxnSp>
        <p:nvCxnSpPr>
          <p:cNvPr id="108" name="Straight Connector 107"/>
          <p:cNvCxnSpPr>
            <a:stCxn id="106" idx="3"/>
            <a:endCxn id="114" idx="0"/>
          </p:cNvCxnSpPr>
          <p:nvPr/>
        </p:nvCxnSpPr>
        <p:spPr>
          <a:xfrm flipH="1">
            <a:off x="8086192" y="4596097"/>
            <a:ext cx="320834" cy="114598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6" idx="2"/>
          </p:cNvCxnSpPr>
          <p:nvPr/>
        </p:nvCxnSpPr>
        <p:spPr>
          <a:xfrm>
            <a:off x="6573743" y="3872339"/>
            <a:ext cx="1286364" cy="1943745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4861230" y="5742076"/>
            <a:ext cx="509081" cy="506323"/>
            <a:chOff x="3731042" y="2008277"/>
            <a:chExt cx="509081" cy="506323"/>
          </a:xfrm>
          <a:solidFill>
            <a:schemeClr val="bg2"/>
          </a:solidFill>
        </p:grpSpPr>
        <p:sp>
          <p:nvSpPr>
            <p:cNvPr id="111" name="Oval 1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73104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4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833030" y="5742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4" name="Oval 11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5</a:t>
              </a: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95342" y="5117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295542" y="5726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914542" y="4431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141848" y="4953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307748" y="50848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481628" y="36765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547201" y="36049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8604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Introduction to Graphs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rgbClr val="00B050"/>
                </a:solidFill>
                <a:latin typeface="CMSS10"/>
              </a:rPr>
              <a:t>Shortest Path Problem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0000"/>
                </a:solidFill>
                <a:latin typeface="CMSS10"/>
              </a:rPr>
              <a:t>Breadth First Search (BFS)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0000"/>
                </a:solidFill>
                <a:latin typeface="CMSS10"/>
              </a:rPr>
              <a:t>Dijkstra’s Algorithm</a:t>
            </a:r>
            <a:endParaRPr lang="en-AU" dirty="0">
              <a:solidFill>
                <a:srgbClr val="00B0F0"/>
              </a:solidFill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518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Shortest Path Problem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3820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Length of a path: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For </a:t>
            </a:r>
            <a:r>
              <a:rPr lang="en-AU" sz="2400" dirty="0">
                <a:solidFill>
                  <a:srgbClr val="00B050"/>
                </a:solidFill>
                <a:latin typeface="CG Times" pitchFamily="18" charset="0"/>
              </a:rPr>
              <a:t>unweighted graphs</a:t>
            </a:r>
            <a:r>
              <a:rPr lang="en-AU" sz="2400" dirty="0">
                <a:latin typeface="CG Times" pitchFamily="18" charset="0"/>
              </a:rPr>
              <a:t>, the length of a path is the number of edges along the path.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For </a:t>
            </a:r>
            <a:r>
              <a:rPr lang="en-AU" sz="2400" dirty="0">
                <a:solidFill>
                  <a:srgbClr val="00B050"/>
                </a:solidFill>
                <a:latin typeface="CG Times" pitchFamily="18" charset="0"/>
              </a:rPr>
              <a:t>weighted graphs</a:t>
            </a:r>
            <a:r>
              <a:rPr lang="en-AU" sz="2400" dirty="0">
                <a:latin typeface="CG Times" pitchFamily="18" charset="0"/>
              </a:rPr>
              <a:t>, the length of a path is the sum of weights of the edges along the path.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Single sources single target: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Given a source vertex s and a target vertex t, return the shortest path from s to t.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Single source all targets: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Given a source vertex s, return the shortest paths to every other vertex in the graph.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We will focus on single source all targets problem because the single source single target problem is subsumed by it.</a:t>
            </a:r>
          </a:p>
          <a:p>
            <a:pPr marL="0" indent="0">
              <a:buNone/>
            </a:pPr>
            <a:endParaRPr lang="en-AU" sz="2400" dirty="0"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2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5105400"/>
            <a:ext cx="8686800" cy="1143000"/>
          </a:xfrm>
        </p:spPr>
        <p:txBody>
          <a:bodyPr/>
          <a:lstStyle/>
          <a:p>
            <a:pPr algn="l"/>
            <a:endParaRPr lang="en-AU" spc="0" dirty="0"/>
          </a:p>
          <a:p>
            <a:pPr algn="l"/>
            <a:r>
              <a:rPr lang="en-AU" spc="0" dirty="0" err="1"/>
              <a:t>acknowledgmentS</a:t>
            </a:r>
            <a:endParaRPr lang="en-AU" spc="0" dirty="0"/>
          </a:p>
          <a:p>
            <a:pPr algn="just"/>
            <a:r>
              <a:rPr lang="en-AU" cap="none" spc="0" dirty="0">
                <a:solidFill>
                  <a:schemeClr val="tx1"/>
                </a:solidFill>
              </a:rPr>
              <a:t>The slides are based on the material developed by </a:t>
            </a:r>
            <a:r>
              <a:rPr lang="en-AU" cap="none" spc="0" dirty="0" err="1">
                <a:solidFill>
                  <a:srgbClr val="0070C0"/>
                </a:solidFill>
              </a:rPr>
              <a:t>Arun</a:t>
            </a:r>
            <a:r>
              <a:rPr lang="en-AU" cap="none" spc="0" dirty="0">
                <a:solidFill>
                  <a:srgbClr val="0070C0"/>
                </a:solidFill>
              </a:rPr>
              <a:t> </a:t>
            </a:r>
            <a:r>
              <a:rPr lang="en-AU" cap="none" spc="0" dirty="0" err="1">
                <a:solidFill>
                  <a:srgbClr val="0070C0"/>
                </a:solidFill>
              </a:rPr>
              <a:t>Konagurthu</a:t>
            </a:r>
            <a:r>
              <a:rPr lang="en-AU" cap="none" spc="0" dirty="0">
                <a:solidFill>
                  <a:srgbClr val="0070C0"/>
                </a:solidFill>
              </a:rPr>
              <a:t> </a:t>
            </a:r>
            <a:r>
              <a:rPr lang="en-AU" cap="none" spc="0" dirty="0">
                <a:solidFill>
                  <a:schemeClr val="tx1"/>
                </a:solidFill>
              </a:rPr>
              <a:t>and </a:t>
            </a:r>
            <a:r>
              <a:rPr lang="en-AU" cap="none" spc="0" dirty="0">
                <a:solidFill>
                  <a:srgbClr val="0070C0"/>
                </a:solidFill>
              </a:rPr>
              <a:t>Lloyd Allison.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FIT2004: Algorithms and Data Structures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304800" y="2743200"/>
            <a:ext cx="8153400" cy="1752600"/>
          </a:xfrm>
          <a:prstGeom prst="rect">
            <a:avLst/>
          </a:prstGeom>
        </p:spPr>
        <p:txBody>
          <a:bodyPr vert="horz" anchor="b">
            <a:normAutofit fontScale="85000" lnSpcReduction="1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rgbClr val="C00000"/>
                </a:solidFill>
              </a:rPr>
              <a:t>Week 8: Introduction to Graphs and Shortest Path Problems</a:t>
            </a:r>
          </a:p>
          <a:p>
            <a:r>
              <a:rPr lang="en-AU" sz="2200" dirty="0">
                <a:solidFill>
                  <a:schemeClr val="tx1"/>
                </a:solidFill>
              </a:rPr>
              <a:t>Lecturer: Muhammad </a:t>
            </a:r>
            <a:r>
              <a:rPr lang="en-AU" sz="2200" b="1" u="sng" dirty="0" err="1">
                <a:solidFill>
                  <a:schemeClr val="tx1"/>
                </a:solidFill>
              </a:rPr>
              <a:t>Aamir</a:t>
            </a:r>
            <a:r>
              <a:rPr lang="en-AU" sz="2200" dirty="0">
                <a:solidFill>
                  <a:schemeClr val="tx1"/>
                </a:solidFill>
              </a:rPr>
              <a:t> Cheema</a:t>
            </a:r>
            <a:endParaRPr lang="en-AU" sz="2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823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Shortest Path Algorithms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382000" cy="4572000"/>
          </a:xfrm>
        </p:spPr>
        <p:txBody>
          <a:bodyPr>
            <a:noAutofit/>
          </a:bodyPr>
          <a:lstStyle/>
          <a:p>
            <a:r>
              <a:rPr lang="en-AU" sz="2400" dirty="0">
                <a:solidFill>
                  <a:srgbClr val="00B050"/>
                </a:solidFill>
                <a:latin typeface="CG Times" pitchFamily="18" charset="0"/>
              </a:rPr>
              <a:t>Breadth First Search </a:t>
            </a: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– (Unweighted graphs)</a:t>
            </a:r>
          </a:p>
          <a:p>
            <a:r>
              <a:rPr lang="en-AU" sz="2400" dirty="0">
                <a:solidFill>
                  <a:srgbClr val="00B050"/>
                </a:solidFill>
                <a:latin typeface="CG Times" pitchFamily="18" charset="0"/>
              </a:rPr>
              <a:t>Dijkstra’s Algorithm </a:t>
            </a: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– (Weighted graphs with only non-negative weights)</a:t>
            </a:r>
          </a:p>
          <a:p>
            <a:r>
              <a:rPr lang="en-AU" sz="2400" dirty="0">
                <a:solidFill>
                  <a:srgbClr val="00B050"/>
                </a:solidFill>
                <a:latin typeface="CG Times" pitchFamily="18" charset="0"/>
              </a:rPr>
              <a:t>Bellman Ford Algorithm </a:t>
            </a: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– (Weighted graphs including negative weights)</a:t>
            </a:r>
          </a:p>
        </p:txBody>
      </p:sp>
    </p:spTree>
    <p:extLst>
      <p:ext uri="{BB962C8B-B14F-4D97-AF65-F5344CB8AC3E}">
        <p14:creationId xmlns:p14="http://schemas.microsoft.com/office/powerpoint/2010/main" val="131495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Introduction to Graphs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rgbClr val="00B050"/>
                </a:solidFill>
                <a:latin typeface="CMSS10"/>
              </a:rPr>
              <a:t>Shortest Path Problem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B050"/>
                </a:solidFill>
                <a:latin typeface="CMSS10"/>
              </a:rPr>
              <a:t>Breadth First Search (BFS)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0000"/>
                </a:solidFill>
                <a:latin typeface="CMSS10"/>
              </a:rPr>
              <a:t>Dijkstra’s Algorithm</a:t>
            </a:r>
            <a:endParaRPr lang="en-AU" dirty="0">
              <a:solidFill>
                <a:srgbClr val="00B0F0"/>
              </a:solidFill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157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>
            <a:stCxn id="33" idx="2"/>
            <a:endCxn id="30" idx="0"/>
          </p:cNvCxnSpPr>
          <p:nvPr/>
        </p:nvCxnSpPr>
        <p:spPr>
          <a:xfrm>
            <a:off x="7026247" y="3447466"/>
            <a:ext cx="84915" cy="928261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2" idx="4"/>
            <a:endCxn id="41" idx="0"/>
          </p:cNvCxnSpPr>
          <p:nvPr/>
        </p:nvCxnSpPr>
        <p:spPr>
          <a:xfrm>
            <a:off x="4520362" y="3532277"/>
            <a:ext cx="4109" cy="98840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7" idx="0"/>
            <a:endCxn id="39" idx="2"/>
          </p:cNvCxnSpPr>
          <p:nvPr/>
        </p:nvCxnSpPr>
        <p:spPr>
          <a:xfrm flipH="1" flipV="1">
            <a:off x="8596560" y="3447466"/>
            <a:ext cx="69788" cy="100226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1"/>
            <a:endCxn id="30" idx="6"/>
          </p:cNvCxnSpPr>
          <p:nvPr/>
        </p:nvCxnSpPr>
        <p:spPr>
          <a:xfrm flipH="1" flipV="1">
            <a:off x="7364323" y="4628889"/>
            <a:ext cx="1126336" cy="5511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Breadth First Search (BFS)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513477" y="442485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5059" y="449885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cxnSp>
        <p:nvCxnSpPr>
          <p:cNvPr id="16" name="Straight Connector 15"/>
          <p:cNvCxnSpPr>
            <a:stCxn id="28" idx="4"/>
            <a:endCxn id="12" idx="0"/>
          </p:cNvCxnSpPr>
          <p:nvPr/>
        </p:nvCxnSpPr>
        <p:spPr>
          <a:xfrm>
            <a:off x="5766639" y="3510450"/>
            <a:ext cx="0" cy="914400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134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95059" y="3078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6858000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39582" y="4449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2" name="Oval 31"/>
          <p:cNvSpPr/>
          <p:nvPr/>
        </p:nvSpPr>
        <p:spPr>
          <a:xfrm>
            <a:off x="6781800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63382" y="307813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</a:t>
            </a:r>
          </a:p>
        </p:txBody>
      </p:sp>
      <p:sp>
        <p:nvSpPr>
          <p:cNvPr id="36" name="Oval 35"/>
          <p:cNvSpPr/>
          <p:nvPr/>
        </p:nvSpPr>
        <p:spPr>
          <a:xfrm>
            <a:off x="8409077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90659" y="44497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</a:t>
            </a:r>
          </a:p>
        </p:txBody>
      </p:sp>
      <p:sp>
        <p:nvSpPr>
          <p:cNvPr id="38" name="Oval 37"/>
          <p:cNvSpPr/>
          <p:nvPr/>
        </p:nvSpPr>
        <p:spPr>
          <a:xfrm>
            <a:off x="83328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14459" y="30781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</a:t>
            </a:r>
          </a:p>
        </p:txBody>
      </p:sp>
      <p:sp>
        <p:nvSpPr>
          <p:cNvPr id="40" name="Oval 39"/>
          <p:cNvSpPr/>
          <p:nvPr/>
        </p:nvSpPr>
        <p:spPr>
          <a:xfrm>
            <a:off x="4267200" y="44466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8782" y="45206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267200" y="302595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48782" y="309996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cxnSp>
        <p:nvCxnSpPr>
          <p:cNvPr id="46" name="Straight Connector 45"/>
          <p:cNvCxnSpPr>
            <a:stCxn id="30" idx="2"/>
            <a:endCxn id="12" idx="6"/>
          </p:cNvCxnSpPr>
          <p:nvPr/>
        </p:nvCxnSpPr>
        <p:spPr>
          <a:xfrm flipH="1">
            <a:off x="6019800" y="4628889"/>
            <a:ext cx="838200" cy="49123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2" idx="7"/>
            <a:endCxn id="32" idx="3"/>
          </p:cNvCxnSpPr>
          <p:nvPr/>
        </p:nvCxnSpPr>
        <p:spPr>
          <a:xfrm flipV="1">
            <a:off x="5945651" y="3436301"/>
            <a:ext cx="910298" cy="106269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0" idx="7"/>
            <a:endCxn id="38" idx="3"/>
          </p:cNvCxnSpPr>
          <p:nvPr/>
        </p:nvCxnSpPr>
        <p:spPr>
          <a:xfrm flipV="1">
            <a:off x="7290174" y="3436301"/>
            <a:ext cx="1116852" cy="1013575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6" idx="1"/>
            <a:endCxn id="32" idx="5"/>
          </p:cNvCxnSpPr>
          <p:nvPr/>
        </p:nvCxnSpPr>
        <p:spPr>
          <a:xfrm flipH="1" flipV="1">
            <a:off x="7213974" y="3436301"/>
            <a:ext cx="1269252" cy="1013575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2" idx="6"/>
            <a:endCxn id="38" idx="2"/>
          </p:cNvCxnSpPr>
          <p:nvPr/>
        </p:nvCxnSpPr>
        <p:spPr>
          <a:xfrm>
            <a:off x="7288123" y="3257289"/>
            <a:ext cx="1044754" cy="0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2" idx="6"/>
            <a:endCxn id="28" idx="2"/>
          </p:cNvCxnSpPr>
          <p:nvPr/>
        </p:nvCxnSpPr>
        <p:spPr>
          <a:xfrm flipV="1">
            <a:off x="4773523" y="3257289"/>
            <a:ext cx="739954" cy="2182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219200" y="513341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485900" y="58028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4038600" cy="3581400"/>
          </a:xfrm>
        </p:spPr>
        <p:txBody>
          <a:bodyPr>
            <a:noAutofit/>
          </a:bodyPr>
          <a:lstStyle/>
          <a:p>
            <a:r>
              <a:rPr lang="en-AU" sz="1600" dirty="0">
                <a:latin typeface="CG Times" pitchFamily="18" charset="0"/>
              </a:rPr>
              <a:t>Initialize a list called Discovered and insert the source node A in it with distance 0</a:t>
            </a:r>
          </a:p>
          <a:p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Get the first vertex v from the Discovered List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adjacent vertex u of v</a:t>
            </a:r>
          </a:p>
          <a:p>
            <a:pPr lvl="2"/>
            <a:r>
              <a:rPr lang="en-AU" sz="1600" dirty="0">
                <a:latin typeface="CG Times" pitchFamily="18" charset="0"/>
              </a:rPr>
              <a:t>If u is not discovered or finalized</a:t>
            </a:r>
          </a:p>
          <a:p>
            <a:pPr lvl="3"/>
            <a:r>
              <a:rPr lang="en-AU" sz="1600" dirty="0" err="1">
                <a:latin typeface="CG Times" pitchFamily="18" charset="0"/>
              </a:rPr>
              <a:t>u.distance</a:t>
            </a:r>
            <a:r>
              <a:rPr lang="en-AU" sz="1600" dirty="0">
                <a:latin typeface="CG Times" pitchFamily="18" charset="0"/>
              </a:rPr>
              <a:t> =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+ 1</a:t>
            </a:r>
          </a:p>
          <a:p>
            <a:pPr lvl="3"/>
            <a:r>
              <a:rPr lang="en-AU" sz="1600" dirty="0">
                <a:latin typeface="CG Times" pitchFamily="18" charset="0"/>
              </a:rPr>
              <a:t>Insert u at the end of Discovered list</a:t>
            </a:r>
            <a:endParaRPr lang="en-AU" sz="1600" dirty="0">
              <a:solidFill>
                <a:schemeClr val="tx1"/>
              </a:solidFill>
              <a:latin typeface="CG Times" pitchFamily="18" charset="0"/>
            </a:endParaRP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Move v from Discovered to Finalized</a:t>
            </a: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628900" y="5106959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2766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B,1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9243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C,1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572000" y="5106959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E,2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2197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F,2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8674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D,2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5151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G,3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1628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H,3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778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36308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B,1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991968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C,1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653316" y="578324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E,2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2" name="Down Arrow 91"/>
          <p:cNvSpPr/>
          <p:nvPr/>
        </p:nvSpPr>
        <p:spPr>
          <a:xfrm>
            <a:off x="5595059" y="25469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Down Arrow 100"/>
          <p:cNvSpPr/>
          <p:nvPr/>
        </p:nvSpPr>
        <p:spPr>
          <a:xfrm>
            <a:off x="5486400" y="40709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Down Arrow 101"/>
          <p:cNvSpPr/>
          <p:nvPr/>
        </p:nvSpPr>
        <p:spPr>
          <a:xfrm>
            <a:off x="4434571" y="25469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Down Arrow 102"/>
          <p:cNvSpPr/>
          <p:nvPr/>
        </p:nvSpPr>
        <p:spPr>
          <a:xfrm>
            <a:off x="6829360" y="39947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Down Arrow 103"/>
          <p:cNvSpPr/>
          <p:nvPr/>
        </p:nvSpPr>
        <p:spPr>
          <a:xfrm>
            <a:off x="6858000" y="24707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5320352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F,2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06" name="Down Arrow 105"/>
          <p:cNvSpPr/>
          <p:nvPr/>
        </p:nvSpPr>
        <p:spPr>
          <a:xfrm>
            <a:off x="4262991" y="4041793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Rectangle 106"/>
          <p:cNvSpPr/>
          <p:nvPr/>
        </p:nvSpPr>
        <p:spPr>
          <a:xfrm>
            <a:off x="5968052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D,2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08" name="Down Arrow 107"/>
          <p:cNvSpPr/>
          <p:nvPr/>
        </p:nvSpPr>
        <p:spPr>
          <a:xfrm>
            <a:off x="8475911" y="2573085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9" name="Rectangle 108"/>
          <p:cNvSpPr/>
          <p:nvPr/>
        </p:nvSpPr>
        <p:spPr>
          <a:xfrm>
            <a:off x="6618596" y="578324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G,3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10" name="Down Arrow 109"/>
          <p:cNvSpPr/>
          <p:nvPr/>
        </p:nvSpPr>
        <p:spPr>
          <a:xfrm>
            <a:off x="8743820" y="39947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Rectangle 110"/>
          <p:cNvSpPr/>
          <p:nvPr/>
        </p:nvSpPr>
        <p:spPr>
          <a:xfrm>
            <a:off x="7277100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H,3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7314959" y="10745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7342277" y="16969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972032" y="11430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041858" y="17654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867400" y="1034792"/>
            <a:ext cx="2465477" cy="1251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438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8" grpId="0" animBg="1"/>
      <p:bldP spid="28" grpId="1" animBg="1"/>
      <p:bldP spid="30" grpId="0" animBg="1"/>
      <p:bldP spid="30" grpId="1" animBg="1"/>
      <p:bldP spid="32" grpId="0" animBg="1"/>
      <p:bldP spid="32" grpId="1" animBg="1"/>
      <p:bldP spid="36" grpId="0" animBg="1"/>
      <p:bldP spid="36" grpId="1" animBg="1"/>
      <p:bldP spid="38" grpId="0" animBg="1"/>
      <p:bldP spid="38" grpId="1" animBg="1"/>
      <p:bldP spid="40" grpId="0" animBg="1"/>
      <p:bldP spid="40" grpId="1" animBg="1"/>
      <p:bldP spid="42" grpId="0" animBg="1"/>
      <p:bldP spid="42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9" grpId="0" animBg="1"/>
      <p:bldP spid="90" grpId="0" animBg="1"/>
      <p:bldP spid="91" grpId="0" animBg="1"/>
      <p:bldP spid="92" grpId="0" animBg="1"/>
      <p:bldP spid="92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6" grpId="0" animBg="1"/>
      <p:bldP spid="106" grpId="1" animBg="1"/>
      <p:bldP spid="107" grpId="0" animBg="1"/>
      <p:bldP spid="108" grpId="0" animBg="1"/>
      <p:bldP spid="108" grpId="1" animBg="1"/>
      <p:bldP spid="109" grpId="0" animBg="1"/>
      <p:bldP spid="110" grpId="0" animBg="1"/>
      <p:bldP spid="110" grpId="1" animBg="1"/>
      <p:bldP spid="111" grpId="0" animBg="1"/>
      <p:bldP spid="112" grpId="0" animBg="1"/>
      <p:bldP spid="113" grpId="0" animBg="1"/>
      <p:bldP spid="113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>
            <a:stCxn id="33" idx="2"/>
            <a:endCxn id="30" idx="0"/>
          </p:cNvCxnSpPr>
          <p:nvPr/>
        </p:nvCxnSpPr>
        <p:spPr>
          <a:xfrm>
            <a:off x="7026247" y="3447466"/>
            <a:ext cx="84915" cy="928261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2" idx="4"/>
            <a:endCxn id="41" idx="0"/>
          </p:cNvCxnSpPr>
          <p:nvPr/>
        </p:nvCxnSpPr>
        <p:spPr>
          <a:xfrm>
            <a:off x="4520362" y="3532277"/>
            <a:ext cx="4109" cy="98840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7" idx="0"/>
            <a:endCxn id="39" idx="2"/>
          </p:cNvCxnSpPr>
          <p:nvPr/>
        </p:nvCxnSpPr>
        <p:spPr>
          <a:xfrm flipH="1" flipV="1">
            <a:off x="8596560" y="3447466"/>
            <a:ext cx="69788" cy="100226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1"/>
            <a:endCxn id="30" idx="6"/>
          </p:cNvCxnSpPr>
          <p:nvPr/>
        </p:nvCxnSpPr>
        <p:spPr>
          <a:xfrm flipH="1" flipV="1">
            <a:off x="7364323" y="4628889"/>
            <a:ext cx="1126336" cy="5511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Breadth First Search (BFS)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513477" y="442485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5059" y="449885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cxnSp>
        <p:nvCxnSpPr>
          <p:cNvPr id="16" name="Straight Connector 15"/>
          <p:cNvCxnSpPr>
            <a:stCxn id="28" idx="4"/>
            <a:endCxn id="12" idx="0"/>
          </p:cNvCxnSpPr>
          <p:nvPr/>
        </p:nvCxnSpPr>
        <p:spPr>
          <a:xfrm>
            <a:off x="5766639" y="3510450"/>
            <a:ext cx="0" cy="914400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134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95059" y="3078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6858000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39582" y="4449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2" name="Oval 31"/>
          <p:cNvSpPr/>
          <p:nvPr/>
        </p:nvSpPr>
        <p:spPr>
          <a:xfrm>
            <a:off x="6781800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63382" y="307813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</a:t>
            </a:r>
          </a:p>
        </p:txBody>
      </p:sp>
      <p:sp>
        <p:nvSpPr>
          <p:cNvPr id="36" name="Oval 35"/>
          <p:cNvSpPr/>
          <p:nvPr/>
        </p:nvSpPr>
        <p:spPr>
          <a:xfrm>
            <a:off x="8409077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90659" y="44497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</a:t>
            </a:r>
          </a:p>
        </p:txBody>
      </p:sp>
      <p:sp>
        <p:nvSpPr>
          <p:cNvPr id="38" name="Oval 37"/>
          <p:cNvSpPr/>
          <p:nvPr/>
        </p:nvSpPr>
        <p:spPr>
          <a:xfrm>
            <a:off x="83328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14459" y="30781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</a:t>
            </a:r>
          </a:p>
        </p:txBody>
      </p:sp>
      <p:sp>
        <p:nvSpPr>
          <p:cNvPr id="40" name="Oval 39"/>
          <p:cNvSpPr/>
          <p:nvPr/>
        </p:nvSpPr>
        <p:spPr>
          <a:xfrm>
            <a:off x="4267200" y="44466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8782" y="45206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267200" y="302595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48782" y="309996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cxnSp>
        <p:nvCxnSpPr>
          <p:cNvPr id="46" name="Straight Connector 45"/>
          <p:cNvCxnSpPr>
            <a:stCxn id="30" idx="2"/>
            <a:endCxn id="12" idx="6"/>
          </p:cNvCxnSpPr>
          <p:nvPr/>
        </p:nvCxnSpPr>
        <p:spPr>
          <a:xfrm flipH="1">
            <a:off x="6019800" y="4628889"/>
            <a:ext cx="838200" cy="49123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2" idx="7"/>
            <a:endCxn id="32" idx="3"/>
          </p:cNvCxnSpPr>
          <p:nvPr/>
        </p:nvCxnSpPr>
        <p:spPr>
          <a:xfrm flipV="1">
            <a:off x="5945651" y="3436301"/>
            <a:ext cx="910298" cy="106269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0" idx="7"/>
            <a:endCxn id="38" idx="3"/>
          </p:cNvCxnSpPr>
          <p:nvPr/>
        </p:nvCxnSpPr>
        <p:spPr>
          <a:xfrm flipV="1">
            <a:off x="7290174" y="3436301"/>
            <a:ext cx="1116852" cy="1013575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6" idx="1"/>
            <a:endCxn id="32" idx="5"/>
          </p:cNvCxnSpPr>
          <p:nvPr/>
        </p:nvCxnSpPr>
        <p:spPr>
          <a:xfrm flipH="1" flipV="1">
            <a:off x="7213974" y="3436301"/>
            <a:ext cx="1269252" cy="1013575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2" idx="6"/>
            <a:endCxn id="38" idx="2"/>
          </p:cNvCxnSpPr>
          <p:nvPr/>
        </p:nvCxnSpPr>
        <p:spPr>
          <a:xfrm>
            <a:off x="7288123" y="3257289"/>
            <a:ext cx="1044754" cy="0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2" idx="6"/>
            <a:endCxn id="28" idx="2"/>
          </p:cNvCxnSpPr>
          <p:nvPr/>
        </p:nvCxnSpPr>
        <p:spPr>
          <a:xfrm flipV="1">
            <a:off x="4773523" y="3257289"/>
            <a:ext cx="739954" cy="2182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196382" cy="3581400"/>
          </a:xfrm>
        </p:spPr>
        <p:txBody>
          <a:bodyPr>
            <a:noAutofit/>
          </a:bodyPr>
          <a:lstStyle/>
          <a:p>
            <a:r>
              <a:rPr lang="en-AU" sz="1600" dirty="0">
                <a:latin typeface="CG Times" pitchFamily="18" charset="0"/>
              </a:rPr>
              <a:t>Initialize a list called Discovered and insert the source node A in it with distance 0</a:t>
            </a:r>
          </a:p>
          <a:p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Get the first vertex v from the Discovered List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adjacent vertex u of v</a:t>
            </a:r>
          </a:p>
          <a:p>
            <a:pPr lvl="2"/>
            <a:r>
              <a:rPr lang="en-AU" sz="1600" dirty="0">
                <a:latin typeface="CG Times" pitchFamily="18" charset="0"/>
              </a:rPr>
              <a:t>If u is not discovered or finalized</a:t>
            </a:r>
          </a:p>
          <a:p>
            <a:pPr lvl="3"/>
            <a:r>
              <a:rPr lang="en-AU" sz="1600" dirty="0" err="1">
                <a:latin typeface="CG Times" pitchFamily="18" charset="0"/>
              </a:rPr>
              <a:t>u.distance</a:t>
            </a:r>
            <a:r>
              <a:rPr lang="en-AU" sz="1600" dirty="0">
                <a:latin typeface="CG Times" pitchFamily="18" charset="0"/>
              </a:rPr>
              <a:t> =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+ 1</a:t>
            </a:r>
          </a:p>
          <a:p>
            <a:pPr lvl="3"/>
            <a:r>
              <a:rPr lang="en-AU" sz="1600" dirty="0">
                <a:latin typeface="CG Times" pitchFamily="18" charset="0"/>
              </a:rPr>
              <a:t>Insert u at the end of Discovered list</a:t>
            </a:r>
            <a:endParaRPr lang="en-AU" sz="1600" dirty="0">
              <a:solidFill>
                <a:schemeClr val="tx1"/>
              </a:solidFill>
              <a:latin typeface="CG Times" pitchFamily="18" charset="0"/>
            </a:endParaRP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Move v from Discovered to Finalized</a:t>
            </a: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63" name="Content Placeholder 3"/>
          <p:cNvSpPr txBox="1">
            <a:spLocks/>
          </p:cNvSpPr>
          <p:nvPr/>
        </p:nvSpPr>
        <p:spPr>
          <a:xfrm>
            <a:off x="304800" y="4114800"/>
            <a:ext cx="3790820" cy="215291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>
                <a:latin typeface="CMSS10"/>
              </a:rPr>
              <a:t>Assuming adjacency list representation.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latin typeface="CMSS10"/>
              </a:rPr>
              <a:t>O(V + E)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Space Complexity:</a:t>
            </a:r>
          </a:p>
          <a:p>
            <a:pPr marL="0" indent="0">
              <a:buNone/>
            </a:pPr>
            <a:r>
              <a:rPr lang="en-AU" sz="1800" dirty="0">
                <a:latin typeface="CMSS10"/>
              </a:rPr>
              <a:t>O(V  + E)</a:t>
            </a:r>
          </a:p>
        </p:txBody>
      </p:sp>
    </p:spTree>
    <p:extLst>
      <p:ext uri="{BB962C8B-B14F-4D97-AF65-F5344CB8AC3E}">
        <p14:creationId xmlns:p14="http://schemas.microsoft.com/office/powerpoint/2010/main" val="279381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Introduction to Graphs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rgbClr val="00B050"/>
                </a:solidFill>
                <a:latin typeface="CMSS10"/>
              </a:rPr>
              <a:t>Shortest Path Problem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Breadth First Search (BFS)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B050"/>
                </a:solidFill>
                <a:latin typeface="CMSS10"/>
              </a:rPr>
              <a:t>Dijkstra’s Algorithm</a:t>
            </a:r>
            <a:endParaRPr lang="en-AU" dirty="0">
              <a:solidFill>
                <a:srgbClr val="00B050"/>
              </a:solidFill>
              <a:latin typeface="CG Times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AD4BD-D803-46BE-ADC8-4DE0D9E3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971800"/>
            <a:ext cx="4724400" cy="337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20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Dijkstra’s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23077" y="43434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659" y="44174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1230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4646" y="3078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6" name="Oval 35"/>
          <p:cNvSpPr/>
          <p:nvPr/>
        </p:nvSpPr>
        <p:spPr>
          <a:xfrm>
            <a:off x="8202523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4105" y="4449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8153400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34982" y="30781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675277" y="36584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6846" y="37269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107451" y="32572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219200" y="513341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485900" y="58028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4038600" cy="3581400"/>
          </a:xfrm>
        </p:spPr>
        <p:txBody>
          <a:bodyPr>
            <a:noAutofit/>
          </a:bodyPr>
          <a:lstStyle/>
          <a:p>
            <a:r>
              <a:rPr lang="en-AU" sz="1600" dirty="0">
                <a:latin typeface="CG Times" pitchFamily="18" charset="0"/>
              </a:rPr>
              <a:t>Initialize a list called Discovered and insert the source node A in it with distance 0</a:t>
            </a:r>
          </a:p>
          <a:p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Get the vertex v from the Discovered List with smallest distance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outgoing edge (v, u, w) of v</a:t>
            </a:r>
          </a:p>
          <a:p>
            <a:pPr lvl="2"/>
            <a:r>
              <a:rPr lang="en-AU" sz="1400" dirty="0">
                <a:latin typeface="CG Times" pitchFamily="18" charset="0"/>
              </a:rPr>
              <a:t>If u is not in Discovered or Finalized</a:t>
            </a:r>
          </a:p>
          <a:p>
            <a:pPr lvl="3"/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Insert u in Discovered with distance </a:t>
            </a:r>
            <a:r>
              <a:rPr lang="en-AU" sz="1400" dirty="0" err="1">
                <a:solidFill>
                  <a:schemeClr val="tx1"/>
                </a:solidFill>
                <a:latin typeface="CG Times" pitchFamily="18" charset="0"/>
              </a:rPr>
              <a:t>v.distance</a:t>
            </a:r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 + w</a:t>
            </a:r>
          </a:p>
          <a:p>
            <a:pPr lvl="2"/>
            <a:r>
              <a:rPr lang="en-AU" sz="1600" dirty="0">
                <a:latin typeface="CG Times" pitchFamily="18" charset="0"/>
              </a:rPr>
              <a:t>Else If </a:t>
            </a:r>
            <a:r>
              <a:rPr lang="en-AU" sz="1600" dirty="0" err="1">
                <a:latin typeface="CG Times" pitchFamily="18" charset="0"/>
              </a:rPr>
              <a:t>u.distance</a:t>
            </a:r>
            <a:r>
              <a:rPr lang="en-AU" sz="1600" dirty="0">
                <a:latin typeface="CG Times" pitchFamily="18" charset="0"/>
              </a:rPr>
              <a:t> &gt;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</a:p>
          <a:p>
            <a:pPr lvl="3"/>
            <a:r>
              <a:rPr lang="en-AU" sz="1600" dirty="0">
                <a:latin typeface="CG Times" pitchFamily="18" charset="0"/>
              </a:rPr>
              <a:t>If u is not finalized, update the distance of u in Discovered to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Move v from Discovered to Finalized</a:t>
            </a: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628900" y="5106959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 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778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2" name="Down Arrow 91"/>
          <p:cNvSpPr/>
          <p:nvPr/>
        </p:nvSpPr>
        <p:spPr>
          <a:xfrm>
            <a:off x="4805586" y="3245801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Oval 111"/>
          <p:cNvSpPr/>
          <p:nvPr/>
        </p:nvSpPr>
        <p:spPr>
          <a:xfrm>
            <a:off x="7314959" y="10745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7342277" y="16969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972032" y="11430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041858" y="17654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867400" y="1034792"/>
            <a:ext cx="2465477" cy="1251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105400" y="40962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97226" y="34363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629400" y="32572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8276672" y="3505200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585574" y="34363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629400" y="34096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543214" y="34363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618596" y="46288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384" y="31256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325894" y="4297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85405" y="37827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528741" y="377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85824" y="2887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58032" y="3742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234947" y="4659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92894" y="3810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88846" y="37857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357048" y="3653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101691" y="253410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3276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B,10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816012" y="46137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038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C,5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29" name="Down Arrow 128"/>
          <p:cNvSpPr/>
          <p:nvPr/>
        </p:nvSpPr>
        <p:spPr>
          <a:xfrm>
            <a:off x="6236046" y="3929775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TextBox 130"/>
          <p:cNvSpPr txBox="1"/>
          <p:nvPr/>
        </p:nvSpPr>
        <p:spPr>
          <a:xfrm>
            <a:off x="6145082" y="25424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3276600" y="5106959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B,8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8077200" y="254246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382000" y="4796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800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14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562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 7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339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C,5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38" name="Down Arrow 137"/>
          <p:cNvSpPr/>
          <p:nvPr/>
        </p:nvSpPr>
        <p:spPr>
          <a:xfrm>
            <a:off x="8362820" y="3962400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TextBox 138"/>
          <p:cNvSpPr txBox="1"/>
          <p:nvPr/>
        </p:nvSpPr>
        <p:spPr>
          <a:xfrm>
            <a:off x="8146816" y="253410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800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13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101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 7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3" name="Down Arrow 142"/>
          <p:cNvSpPr/>
          <p:nvPr/>
        </p:nvSpPr>
        <p:spPr>
          <a:xfrm rot="2986714">
            <a:off x="6655096" y="2689191"/>
            <a:ext cx="270898" cy="458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TextBox 143"/>
          <p:cNvSpPr txBox="1"/>
          <p:nvPr/>
        </p:nvSpPr>
        <p:spPr>
          <a:xfrm>
            <a:off x="8178212" y="25341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4800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9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876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B,8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7" name="Down Arrow 146"/>
          <p:cNvSpPr/>
          <p:nvPr/>
        </p:nvSpPr>
        <p:spPr>
          <a:xfrm rot="18459851">
            <a:off x="7803457" y="2757247"/>
            <a:ext cx="301012" cy="458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Rectangle 147"/>
          <p:cNvSpPr/>
          <p:nvPr/>
        </p:nvSpPr>
        <p:spPr>
          <a:xfrm>
            <a:off x="5638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9</a:t>
            </a:r>
            <a:endParaRPr lang="en-AU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79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3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3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1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8" grpId="0" animBg="1"/>
      <p:bldP spid="28" grpId="1" animBg="1"/>
      <p:bldP spid="36" grpId="0" animBg="1"/>
      <p:bldP spid="36" grpId="1" animBg="1"/>
      <p:bldP spid="38" grpId="0" animBg="1"/>
      <p:bldP spid="38" grpId="1" animBg="1"/>
      <p:bldP spid="42" grpId="0" animBg="1"/>
      <p:bldP spid="42" grpId="1" animBg="1"/>
      <p:bldP spid="80" grpId="0" animBg="1"/>
      <p:bldP spid="80" grpId="1" animBg="1"/>
      <p:bldP spid="88" grpId="0" animBg="1"/>
      <p:bldP spid="92" grpId="0" animBg="1"/>
      <p:bldP spid="92" grpId="1" animBg="1"/>
      <p:bldP spid="112" grpId="0" animBg="1"/>
      <p:bldP spid="113" grpId="0" animBg="1"/>
      <p:bldP spid="113" grpId="1" animBg="1"/>
      <p:bldP spid="124" grpId="0"/>
      <p:bldP spid="125" grpId="0"/>
      <p:bldP spid="125" grpId="1"/>
      <p:bldP spid="126" grpId="0" animBg="1"/>
      <p:bldP spid="126" grpId="1" animBg="1"/>
      <p:bldP spid="127" grpId="0"/>
      <p:bldP spid="128" grpId="0" animBg="1"/>
      <p:bldP spid="128" grpId="1" animBg="1"/>
      <p:bldP spid="129" grpId="0" animBg="1"/>
      <p:bldP spid="129" grpId="1" animBg="1"/>
      <p:bldP spid="131" grpId="0"/>
      <p:bldP spid="132" grpId="0" animBg="1"/>
      <p:bldP spid="132" grpId="1" animBg="1"/>
      <p:bldP spid="133" grpId="0"/>
      <p:bldP spid="133" grpId="1"/>
      <p:bldP spid="134" grpId="0"/>
      <p:bldP spid="135" grpId="0" animBg="1"/>
      <p:bldP spid="135" grpId="1" animBg="1"/>
      <p:bldP spid="136" grpId="0" animBg="1"/>
      <p:bldP spid="136" grpId="1" animBg="1"/>
      <p:bldP spid="137" grpId="0" animBg="1"/>
      <p:bldP spid="138" grpId="0" animBg="1"/>
      <p:bldP spid="138" grpId="1" animBg="1"/>
      <p:bldP spid="139" grpId="0"/>
      <p:bldP spid="139" grpId="1"/>
      <p:bldP spid="141" grpId="0" animBg="1"/>
      <p:bldP spid="141" grpId="1" animBg="1"/>
      <p:bldP spid="142" grpId="0" animBg="1"/>
      <p:bldP spid="143" grpId="0" animBg="1"/>
      <p:bldP spid="143" grpId="1" animBg="1"/>
      <p:bldP spid="144" grpId="0"/>
      <p:bldP spid="145" grpId="0" animBg="1"/>
      <p:bldP spid="145" grpId="1" animBg="1"/>
      <p:bldP spid="146" grpId="0" animBg="1"/>
      <p:bldP spid="147" grpId="0" animBg="1"/>
      <p:bldP spid="14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Dijkstra’s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23077" y="50292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659" y="51032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123077" y="3689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4646" y="37639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6" name="Oval 35"/>
          <p:cNvSpPr/>
          <p:nvPr/>
        </p:nvSpPr>
        <p:spPr>
          <a:xfrm>
            <a:off x="8202523" y="50615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4105" y="51355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8153400" y="3689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34982" y="37639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675277" y="43442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6846" y="44127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107451" y="39430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485900" y="58028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4038600" cy="3581400"/>
          </a:xfrm>
        </p:spPr>
        <p:txBody>
          <a:bodyPr>
            <a:noAutofit/>
          </a:bodyPr>
          <a:lstStyle/>
          <a:p>
            <a:r>
              <a:rPr lang="en-AU" sz="1600" dirty="0">
                <a:latin typeface="CG Times" pitchFamily="18" charset="0"/>
              </a:rPr>
              <a:t>Initialize a list called Discovered and insert the source vertex A in it with distance 0</a:t>
            </a:r>
          </a:p>
          <a:p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Get the vertex v from the Discovered List with smallest distance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outgoing edge (v, u, w) of v</a:t>
            </a:r>
          </a:p>
          <a:p>
            <a:pPr lvl="2"/>
            <a:r>
              <a:rPr lang="en-AU" sz="1400" dirty="0">
                <a:latin typeface="CG Times" pitchFamily="18" charset="0"/>
              </a:rPr>
              <a:t>If u is not in Discovered or Finalized</a:t>
            </a:r>
          </a:p>
          <a:p>
            <a:pPr lvl="3"/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Insert u in Discovered with distance </a:t>
            </a:r>
            <a:r>
              <a:rPr lang="en-AU" sz="1400" dirty="0" err="1">
                <a:solidFill>
                  <a:schemeClr val="tx1"/>
                </a:solidFill>
                <a:latin typeface="CG Times" pitchFamily="18" charset="0"/>
              </a:rPr>
              <a:t>v.distance</a:t>
            </a:r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 + w</a:t>
            </a:r>
          </a:p>
          <a:p>
            <a:pPr lvl="2"/>
            <a:r>
              <a:rPr lang="en-AU" sz="1600" dirty="0">
                <a:latin typeface="CG Times" pitchFamily="18" charset="0"/>
              </a:rPr>
              <a:t>Else If </a:t>
            </a:r>
            <a:r>
              <a:rPr lang="en-AU" sz="1600" dirty="0" err="1">
                <a:latin typeface="CG Times" pitchFamily="18" charset="0"/>
              </a:rPr>
              <a:t>u.distance</a:t>
            </a:r>
            <a:r>
              <a:rPr lang="en-AU" sz="1600" dirty="0">
                <a:latin typeface="CG Times" pitchFamily="18" charset="0"/>
              </a:rPr>
              <a:t> &gt;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</a:p>
          <a:p>
            <a:pPr lvl="3"/>
            <a:r>
              <a:rPr lang="en-AU" sz="1600" dirty="0">
                <a:latin typeface="CG Times" pitchFamily="18" charset="0"/>
              </a:rPr>
              <a:t>If u is not finalized, update the distance of u in Discovered to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Move v from Discovered to Finalized</a:t>
            </a: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778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105400" y="47820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97226" y="41221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629400" y="39430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8276672" y="4191000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585574" y="41221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629400" y="40954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543214" y="41221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618596" y="53146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384" y="38114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325894" y="4983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85405" y="44685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528741" y="4464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85824" y="3573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58032" y="44280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234947" y="5345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92894" y="4495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88846" y="44715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357048" y="4338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816012" y="52995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45082" y="32282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8077200" y="32282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382000" y="5481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339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C,5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101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 7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876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B,8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638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9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44" name="Content Placeholder 3"/>
          <p:cNvSpPr txBox="1">
            <a:spLocks/>
          </p:cNvSpPr>
          <p:nvPr/>
        </p:nvSpPr>
        <p:spPr>
          <a:xfrm>
            <a:off x="4191000" y="1075349"/>
            <a:ext cx="4554299" cy="215291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latin typeface="CMSS10"/>
              </a:rPr>
              <a:t>Suppose we are using an unsorted array for Discovered.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r>
              <a:rPr lang="en-AU" sz="1800" dirty="0">
                <a:latin typeface="CMSS10"/>
              </a:rPr>
              <a:t>Each edge visited once </a:t>
            </a:r>
            <a:r>
              <a:rPr lang="en-AU" sz="1800" dirty="0">
                <a:latin typeface="CMSS10"/>
                <a:sym typeface="Wingdings" panose="05000000000000000000" pitchFamily="2" charset="2"/>
              </a:rPr>
              <a:t></a:t>
            </a:r>
            <a:r>
              <a:rPr lang="en-AU" sz="1800" dirty="0">
                <a:latin typeface="CMSS10"/>
              </a:rPr>
              <a:t> O(E) </a:t>
            </a:r>
          </a:p>
          <a:p>
            <a:r>
              <a:rPr lang="en-AU" sz="1800" dirty="0">
                <a:latin typeface="CMSS10"/>
              </a:rPr>
              <a:t>While loop executes O(V) times</a:t>
            </a:r>
          </a:p>
          <a:p>
            <a:pPr lvl="1"/>
            <a:r>
              <a:rPr lang="en-AU" sz="1300" dirty="0">
                <a:latin typeface="CMSS10"/>
              </a:rPr>
              <a:t>Find the vertex with smallest distance: O(V)</a:t>
            </a:r>
          </a:p>
          <a:p>
            <a:r>
              <a:rPr lang="en-AU" sz="1800" dirty="0">
                <a:latin typeface="CMSS10"/>
              </a:rPr>
              <a:t>Total cost: O(E + V</a:t>
            </a:r>
            <a:r>
              <a:rPr lang="en-AU" sz="1800" baseline="30000" dirty="0">
                <a:latin typeface="CMSS10"/>
              </a:rPr>
              <a:t>2</a:t>
            </a:r>
            <a:r>
              <a:rPr lang="en-AU" sz="1800" dirty="0">
                <a:latin typeface="CMSS10"/>
              </a:rPr>
              <a:t>) = O(V</a:t>
            </a:r>
            <a:r>
              <a:rPr lang="en-AU" sz="1800" baseline="30000" dirty="0">
                <a:latin typeface="CMSS10"/>
              </a:rPr>
              <a:t>2</a:t>
            </a:r>
            <a:r>
              <a:rPr lang="en-AU" sz="1800" dirty="0">
                <a:latin typeface="CMSS10"/>
              </a:rPr>
              <a:t>)</a:t>
            </a:r>
          </a:p>
          <a:p>
            <a:pPr marL="274320" lvl="1" indent="0">
              <a:buNone/>
            </a:pPr>
            <a:endParaRPr lang="en-AU" sz="1300" dirty="0">
              <a:latin typeface="CMSS10"/>
            </a:endParaRPr>
          </a:p>
          <a:p>
            <a:pPr marL="0" indent="0">
              <a:buNone/>
            </a:pPr>
            <a:endParaRPr lang="en-AU" sz="18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37433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Dijkstra’s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23077" y="50292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659" y="51032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123077" y="3689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4646" y="37639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6" name="Oval 35"/>
          <p:cNvSpPr/>
          <p:nvPr/>
        </p:nvSpPr>
        <p:spPr>
          <a:xfrm>
            <a:off x="8202523" y="50615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4105" y="51355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8153400" y="3689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34982" y="37639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675277" y="43442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6846" y="44127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107451" y="39430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485900" y="58028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4038600" cy="3581400"/>
          </a:xfrm>
        </p:spPr>
        <p:txBody>
          <a:bodyPr>
            <a:noAutofit/>
          </a:bodyPr>
          <a:lstStyle/>
          <a:p>
            <a:r>
              <a:rPr lang="en-AU" sz="1600" dirty="0">
                <a:latin typeface="CG Times" pitchFamily="18" charset="0"/>
              </a:rPr>
              <a:t>Initialize a list called Discovered and insert the source vertex A in it with distance 0</a:t>
            </a:r>
          </a:p>
          <a:p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Get the vertex v from the Discovered List with smallest distance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outgoing edge (v, u, w) of v</a:t>
            </a:r>
          </a:p>
          <a:p>
            <a:pPr lvl="2"/>
            <a:r>
              <a:rPr lang="en-AU" sz="1400" dirty="0">
                <a:latin typeface="CG Times" pitchFamily="18" charset="0"/>
              </a:rPr>
              <a:t>If u is not in Discovered or Finalized</a:t>
            </a:r>
          </a:p>
          <a:p>
            <a:pPr lvl="3"/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Insert u in Discovered with distance </a:t>
            </a:r>
            <a:r>
              <a:rPr lang="en-AU" sz="1400" dirty="0" err="1">
                <a:solidFill>
                  <a:schemeClr val="tx1"/>
                </a:solidFill>
                <a:latin typeface="CG Times" pitchFamily="18" charset="0"/>
              </a:rPr>
              <a:t>v.distance</a:t>
            </a:r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 + w</a:t>
            </a:r>
          </a:p>
          <a:p>
            <a:pPr lvl="2"/>
            <a:r>
              <a:rPr lang="en-AU" sz="1600" dirty="0">
                <a:latin typeface="CG Times" pitchFamily="18" charset="0"/>
              </a:rPr>
              <a:t>Else If </a:t>
            </a:r>
            <a:r>
              <a:rPr lang="en-AU" sz="1600" dirty="0" err="1">
                <a:latin typeface="CG Times" pitchFamily="18" charset="0"/>
              </a:rPr>
              <a:t>u.distance</a:t>
            </a:r>
            <a:r>
              <a:rPr lang="en-AU" sz="1600" dirty="0">
                <a:latin typeface="CG Times" pitchFamily="18" charset="0"/>
              </a:rPr>
              <a:t> &gt;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</a:p>
          <a:p>
            <a:pPr lvl="3"/>
            <a:r>
              <a:rPr lang="en-AU" sz="1600" dirty="0">
                <a:latin typeface="CG Times" pitchFamily="18" charset="0"/>
              </a:rPr>
              <a:t>If u is not finalized, update the distance of u in Discovered to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Move v from Discovered to Finalized</a:t>
            </a: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778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105400" y="47820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97226" y="41221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629400" y="39430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8276672" y="4191000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585574" y="41221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629400" y="40954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543214" y="41221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618596" y="53146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384" y="38114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325894" y="4983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85405" y="44685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528741" y="4464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85824" y="3573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58032" y="44280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234947" y="5345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92894" y="4495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88846" y="44715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357048" y="4338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816012" y="52995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45082" y="32282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8077200" y="32282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382000" y="5481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339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C,5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101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 7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876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B,8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638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9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44" name="Content Placeholder 3"/>
          <p:cNvSpPr txBox="1">
            <a:spLocks/>
          </p:cNvSpPr>
          <p:nvPr/>
        </p:nvSpPr>
        <p:spPr>
          <a:xfrm>
            <a:off x="4267200" y="990600"/>
            <a:ext cx="4634552" cy="22774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latin typeface="CMSS10"/>
              </a:rPr>
              <a:t>Using a min-heap to implement Discovered.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r>
              <a:rPr lang="en-AU" sz="1800" dirty="0">
                <a:latin typeface="CMSS10"/>
              </a:rPr>
              <a:t>While loop executed O(V) times</a:t>
            </a:r>
          </a:p>
          <a:p>
            <a:pPr lvl="1"/>
            <a:r>
              <a:rPr lang="en-AU" sz="1300" dirty="0">
                <a:latin typeface="CMSS10"/>
              </a:rPr>
              <a:t>Get the vertex with smallest distance: O(1)</a:t>
            </a:r>
          </a:p>
          <a:p>
            <a:pPr lvl="1"/>
            <a:r>
              <a:rPr lang="en-AU" sz="1300" dirty="0">
                <a:latin typeface="CMSS10"/>
              </a:rPr>
              <a:t>Removing vertex with smallest distance:  O(log V)</a:t>
            </a:r>
          </a:p>
          <a:p>
            <a:r>
              <a:rPr lang="en-AU" sz="1800" dirty="0">
                <a:latin typeface="CMSS10"/>
              </a:rPr>
              <a:t>Each edge is visited once: O(E) </a:t>
            </a:r>
          </a:p>
          <a:p>
            <a:pPr lvl="1"/>
            <a:r>
              <a:rPr lang="en-AU" sz="1300" dirty="0">
                <a:latin typeface="CMSS10"/>
              </a:rPr>
              <a:t>Updating the distance of a vertex: ? </a:t>
            </a:r>
          </a:p>
          <a:p>
            <a:pPr lvl="1"/>
            <a:r>
              <a:rPr lang="en-AU" sz="1300" dirty="0">
                <a:latin typeface="CMSS10"/>
              </a:rPr>
              <a:t>Checking if u is finalized/discovered : ?</a:t>
            </a:r>
            <a:endParaRPr lang="en-AU" sz="18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357295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Introduction to Graphs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rgbClr val="00B050"/>
                </a:solidFill>
                <a:latin typeface="CMSS10"/>
              </a:rPr>
              <a:t>Shortest Path Problem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Breadth First Search (BFS)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Dijkstra’s Algorithm</a:t>
            </a:r>
          </a:p>
          <a:p>
            <a:pPr marL="788670" lvl="1" indent="-514350">
              <a:buFont typeface="+mj-lt"/>
              <a:buAutoNum type="alphaUcPeriod"/>
            </a:pPr>
            <a:endParaRPr lang="en-AU" sz="2700" dirty="0">
              <a:solidFill>
                <a:srgbClr val="00B050"/>
              </a:solidFill>
              <a:latin typeface="CMSS10"/>
            </a:endParaRPr>
          </a:p>
          <a:p>
            <a:pPr marL="788670" lvl="1" indent="-514350">
              <a:buFont typeface="+mj-lt"/>
              <a:buAutoNum type="alphaUcPeriod"/>
            </a:pPr>
            <a:endParaRPr lang="en-AU" sz="2700" dirty="0">
              <a:solidFill>
                <a:srgbClr val="00B050"/>
              </a:solidFill>
              <a:latin typeface="CMSS10"/>
            </a:endParaRPr>
          </a:p>
          <a:p>
            <a:pPr marL="274320" lvl="1" indent="0">
              <a:buNone/>
            </a:pPr>
            <a:r>
              <a:rPr lang="en-AU" sz="2700" dirty="0">
                <a:solidFill>
                  <a:srgbClr val="FF0000"/>
                </a:solidFill>
                <a:latin typeface="CMSS10"/>
              </a:rPr>
              <a:t>Detour: </a:t>
            </a:r>
            <a:r>
              <a:rPr lang="en-AU" sz="2700" dirty="0">
                <a:solidFill>
                  <a:srgbClr val="00B050"/>
                </a:solidFill>
                <a:latin typeface="CMSS10"/>
              </a:rPr>
              <a:t>Revision of min-heap</a:t>
            </a:r>
            <a:endParaRPr lang="en-AU" dirty="0">
              <a:solidFill>
                <a:srgbClr val="00B050"/>
              </a:solidFill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307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Properties of a min-heap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FIT2004, Lec-8: Graphs and Shortest Path Problems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990600"/>
            <a:ext cx="8991600" cy="2209800"/>
          </a:xfrm>
        </p:spPr>
        <p:txBody>
          <a:bodyPr>
            <a:no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Heap is a </a:t>
            </a:r>
            <a:r>
              <a:rPr lang="en-AU" sz="2400" dirty="0">
                <a:solidFill>
                  <a:srgbClr val="00B050"/>
                </a:solidFill>
                <a:latin typeface="CMSS10"/>
              </a:rPr>
              <a:t>balanced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binary tree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A parent is always smaller than or equal to its children (this implies that the root is the smallest element in the heap)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4361485" y="2819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6" name="Oval 9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4</a:t>
              </a:r>
            </a:p>
          </p:txBody>
        </p:sp>
      </p:grpSp>
      <p:cxnSp>
        <p:nvCxnSpPr>
          <p:cNvPr id="98" name="Straight Connector 97"/>
          <p:cNvCxnSpPr>
            <a:stCxn id="96" idx="3"/>
          </p:cNvCxnSpPr>
          <p:nvPr/>
        </p:nvCxnSpPr>
        <p:spPr>
          <a:xfrm flipH="1">
            <a:off x="2909268" y="3251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6" idx="5"/>
          </p:cNvCxnSpPr>
          <p:nvPr/>
        </p:nvCxnSpPr>
        <p:spPr>
          <a:xfrm>
            <a:off x="4793659" y="3251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2661618" y="3554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9</a:t>
              </a:r>
            </a:p>
          </p:txBody>
        </p:sp>
      </p:grpSp>
      <p:cxnSp>
        <p:nvCxnSpPr>
          <p:cNvPr id="103" name="Straight Connector 102"/>
          <p:cNvCxnSpPr>
            <a:stCxn id="101" idx="3"/>
            <a:endCxn id="106" idx="0"/>
          </p:cNvCxnSpPr>
          <p:nvPr/>
        </p:nvCxnSpPr>
        <p:spPr>
          <a:xfrm flipH="1">
            <a:off x="1777162" y="3986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endCxn id="112" idx="0"/>
          </p:cNvCxnSpPr>
          <p:nvPr/>
        </p:nvCxnSpPr>
        <p:spPr>
          <a:xfrm>
            <a:off x="3044905" y="3970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1524000" y="4421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6" name="Oval 10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</a:p>
          </p:txBody>
        </p:sp>
      </p:grpSp>
      <p:cxnSp>
        <p:nvCxnSpPr>
          <p:cNvPr id="108" name="Straight Connector 107"/>
          <p:cNvCxnSpPr>
            <a:stCxn id="106" idx="3"/>
          </p:cNvCxnSpPr>
          <p:nvPr/>
        </p:nvCxnSpPr>
        <p:spPr>
          <a:xfrm flipH="1">
            <a:off x="1153720" y="4853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1935204" y="4842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3730705" y="4393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1" name="Oval 1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</a:p>
          </p:txBody>
        </p:sp>
      </p:grpSp>
      <p:cxnSp>
        <p:nvCxnSpPr>
          <p:cNvPr id="113" name="Straight Connector 112"/>
          <p:cNvCxnSpPr>
            <a:stCxn id="111" idx="3"/>
            <a:endCxn id="124" idx="0"/>
          </p:cNvCxnSpPr>
          <p:nvPr/>
        </p:nvCxnSpPr>
        <p:spPr>
          <a:xfrm flipH="1">
            <a:off x="3355316" y="4825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11" idx="5"/>
            <a:endCxn id="121" idx="0"/>
          </p:cNvCxnSpPr>
          <p:nvPr/>
        </p:nvCxnSpPr>
        <p:spPr>
          <a:xfrm>
            <a:off x="4162879" y="4825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6367247" y="3554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6" name="Oval 1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</a:p>
          </p:txBody>
        </p:sp>
      </p:grpSp>
      <p:cxnSp>
        <p:nvCxnSpPr>
          <p:cNvPr id="118" name="Straight Connector 117"/>
          <p:cNvCxnSpPr>
            <a:stCxn id="116" idx="3"/>
            <a:endCxn id="133" idx="0"/>
          </p:cNvCxnSpPr>
          <p:nvPr/>
        </p:nvCxnSpPr>
        <p:spPr>
          <a:xfrm flipH="1">
            <a:off x="5869916" y="3986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endCxn id="137" idx="0"/>
          </p:cNvCxnSpPr>
          <p:nvPr/>
        </p:nvCxnSpPr>
        <p:spPr>
          <a:xfrm>
            <a:off x="6799421" y="3970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4522877" y="5183448"/>
            <a:ext cx="506323" cy="506323"/>
            <a:chOff x="3733800" y="2008277"/>
            <a:chExt cx="506323" cy="506323"/>
          </a:xfrm>
        </p:grpSpPr>
        <p:sp>
          <p:nvSpPr>
            <p:cNvPr id="121" name="Oval 1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3102154" y="5232571"/>
            <a:ext cx="506323" cy="506323"/>
            <a:chOff x="3733800" y="2008277"/>
            <a:chExt cx="506323" cy="506323"/>
          </a:xfrm>
        </p:grpSpPr>
        <p:sp>
          <p:nvSpPr>
            <p:cNvPr id="124" name="Oval 1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23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084477" y="5232571"/>
            <a:ext cx="506323" cy="506323"/>
            <a:chOff x="3733800" y="2008277"/>
            <a:chExt cx="506323" cy="506323"/>
          </a:xfrm>
        </p:grpSpPr>
        <p:sp>
          <p:nvSpPr>
            <p:cNvPr id="127" name="Oval 12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19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892354" y="5259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616754" y="4394371"/>
            <a:ext cx="506323" cy="506323"/>
            <a:chOff x="3733800" y="2008277"/>
            <a:chExt cx="506323" cy="506323"/>
          </a:xfrm>
        </p:grpSpPr>
        <p:sp>
          <p:nvSpPr>
            <p:cNvPr id="133" name="Oval 13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7266077" y="4394371"/>
            <a:ext cx="506323" cy="506323"/>
            <a:chOff x="3733800" y="2008277"/>
            <a:chExt cx="506323" cy="506323"/>
          </a:xfrm>
        </p:grpSpPr>
        <p:sp>
          <p:nvSpPr>
            <p:cNvPr id="136" name="Oval 13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09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Announcements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613648" cy="4572000"/>
          </a:xfrm>
        </p:spPr>
        <p:txBody>
          <a:bodyPr>
            <a:normAutofit/>
          </a:bodyPr>
          <a:lstStyle/>
          <a:p>
            <a:r>
              <a:rPr lang="en-AU" dirty="0"/>
              <a:t>Assessment 3 to be released soon</a:t>
            </a:r>
          </a:p>
          <a:p>
            <a:pPr lvl="1"/>
            <a:r>
              <a:rPr lang="en-AU" dirty="0"/>
              <a:t>Due: 01-Oct-2016 23:55:00</a:t>
            </a:r>
          </a:p>
          <a:p>
            <a:r>
              <a:rPr lang="en-AU" dirty="0"/>
              <a:t>Labs/Tutorials this week</a:t>
            </a:r>
          </a:p>
          <a:p>
            <a:pPr lvl="1"/>
            <a:r>
              <a:rPr lang="en-AU" dirty="0"/>
              <a:t>Solutions for mid-semester tests and first 2 assignments will be discussed</a:t>
            </a:r>
          </a:p>
          <a:p>
            <a:pPr lvl="1"/>
            <a:r>
              <a:rPr lang="en-AU" dirty="0"/>
              <a:t>Do not miss the class! Solutions will not be uploaded on Moodle! </a:t>
            </a:r>
          </a:p>
          <a:p>
            <a:pPr marL="274320" lvl="1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Problems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46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Heap can be represented as an array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FIT2004, Lec-8: Graphs and Shortest Path Problems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4</a:t>
              </a:r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9</a:t>
              </a:r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5"/>
            <a:endCxn id="92" idx="0"/>
          </p:cNvCxnSpPr>
          <p:nvPr/>
        </p:nvCxnSpPr>
        <p:spPr>
          <a:xfrm>
            <a:off x="4162879" y="4444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522877" y="4802448"/>
            <a:ext cx="506323" cy="506323"/>
            <a:chOff x="3733800" y="2008277"/>
            <a:chExt cx="506323" cy="506323"/>
          </a:xfrm>
        </p:grpSpPr>
        <p:sp>
          <p:nvSpPr>
            <p:cNvPr id="92" name="Oval 9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19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106694" y="2526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147973" y="4888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4267200" cy="1706473"/>
          </a:xfrm>
        </p:spPr>
        <p:txBody>
          <a:bodyPr>
            <a:noAutofit/>
          </a:bodyPr>
          <a:lstStyle/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Array[1] = root of the heap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Array[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] = an arbitrary node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i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Array[2i] = left child of node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i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Array[2i + 1] = right child of node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i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Array[floor(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/2)] = parent of a node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i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/>
          </p:nvPr>
        </p:nvGraphicFramePr>
        <p:xfrm>
          <a:off x="1295399" y="559816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4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/>
          </p:nvPr>
        </p:nvGraphicFramePr>
        <p:xfrm>
          <a:off x="1295399" y="6029960"/>
          <a:ext cx="64008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3957851" y="6002106"/>
            <a:ext cx="2880049" cy="344128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4038600" y="6019800"/>
            <a:ext cx="3352800" cy="533400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424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6" grpId="0" animBg="1"/>
      <p:bldP spid="6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Insertion in Heap (up-Heap)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FIT2004, Lec-8: Graphs and Shortest Path Problems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4</a:t>
              </a:r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9</a:t>
              </a:r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5"/>
            <a:endCxn id="92" idx="0"/>
          </p:cNvCxnSpPr>
          <p:nvPr/>
        </p:nvCxnSpPr>
        <p:spPr>
          <a:xfrm>
            <a:off x="4162879" y="4444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522877" y="4802448"/>
            <a:ext cx="506323" cy="506323"/>
            <a:chOff x="3733800" y="2008277"/>
            <a:chExt cx="506323" cy="506323"/>
          </a:xfrm>
        </p:grpSpPr>
        <p:sp>
          <p:nvSpPr>
            <p:cNvPr id="92" name="Oval 9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19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042475" y="25012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147973" y="4888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991600" cy="1706473"/>
          </a:xfrm>
        </p:spPr>
        <p:txBody>
          <a:bodyPr>
            <a:noAutofit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Insert new element at Array[N+1]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While parent(new) &gt; new 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Swap parent and new element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/>
          </p:nvPr>
        </p:nvGraphicFramePr>
        <p:xfrm>
          <a:off x="1295399" y="55981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/>
          </p:nvPr>
        </p:nvGraphicFramePr>
        <p:xfrm>
          <a:off x="1219200" y="6029960"/>
          <a:ext cx="6400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6933314" y="1964840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1080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Insertion in Heap (up-Heap)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FIT2004, Lec-8: Graphs and Shortest Path Problems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4</a:t>
              </a:r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9</a:t>
              </a:r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5"/>
            <a:endCxn id="92" idx="0"/>
          </p:cNvCxnSpPr>
          <p:nvPr/>
        </p:nvCxnSpPr>
        <p:spPr>
          <a:xfrm>
            <a:off x="4162879" y="4444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522877" y="4802448"/>
            <a:ext cx="506323" cy="506323"/>
            <a:chOff x="3733800" y="2008277"/>
            <a:chExt cx="506323" cy="506323"/>
          </a:xfrm>
        </p:grpSpPr>
        <p:sp>
          <p:nvSpPr>
            <p:cNvPr id="92" name="Oval 9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19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042475" y="25012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147973" y="4888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991600" cy="1706473"/>
          </a:xfrm>
        </p:spPr>
        <p:txBody>
          <a:bodyPr>
            <a:noAutofit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Insert new element at Array[N+1]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While parent(new) &gt; new 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Swap parent and new element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/>
          </p:nvPr>
        </p:nvGraphicFramePr>
        <p:xfrm>
          <a:off x="1295399" y="55981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/>
          </p:nvPr>
        </p:nvGraphicFramePr>
        <p:xfrm>
          <a:off x="1219200" y="6029960"/>
          <a:ext cx="6400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5123893" y="4802448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10</a:t>
              </a:r>
            </a:p>
          </p:txBody>
        </p:sp>
      </p:grpSp>
      <p:cxnSp>
        <p:nvCxnSpPr>
          <p:cNvPr id="69" name="Straight Connector 68"/>
          <p:cNvCxnSpPr>
            <a:endCxn id="67" idx="0"/>
          </p:cNvCxnSpPr>
          <p:nvPr/>
        </p:nvCxnSpPr>
        <p:spPr>
          <a:xfrm flipH="1">
            <a:off x="5377055" y="4443725"/>
            <a:ext cx="266776" cy="35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5609230" y="4449170"/>
            <a:ext cx="723706" cy="791570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solid"/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309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Insertion in Heap (up-Heap)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FIT2004, Lec-8: Graphs and Shortest Path Problems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4</a:t>
              </a:r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9</a:t>
              </a:r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5"/>
            <a:endCxn id="92" idx="0"/>
          </p:cNvCxnSpPr>
          <p:nvPr/>
        </p:nvCxnSpPr>
        <p:spPr>
          <a:xfrm>
            <a:off x="4162879" y="4444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522877" y="4802448"/>
            <a:ext cx="506323" cy="506323"/>
            <a:chOff x="3733800" y="2008277"/>
            <a:chExt cx="506323" cy="506323"/>
          </a:xfrm>
        </p:grpSpPr>
        <p:sp>
          <p:nvSpPr>
            <p:cNvPr id="92" name="Oval 9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19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10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042475" y="25012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147973" y="4888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991600" cy="1706473"/>
          </a:xfrm>
        </p:spPr>
        <p:txBody>
          <a:bodyPr>
            <a:noAutofit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Insert new element at Array[N+1]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While parent(new) &gt; new 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Swap parent and new element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/>
          </p:nvPr>
        </p:nvGraphicFramePr>
        <p:xfrm>
          <a:off x="1295399" y="55981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/>
          </p:nvPr>
        </p:nvGraphicFramePr>
        <p:xfrm>
          <a:off x="1219200" y="6029960"/>
          <a:ext cx="6400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5123893" y="4802448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</a:p>
          </p:txBody>
        </p:sp>
      </p:grpSp>
      <p:cxnSp>
        <p:nvCxnSpPr>
          <p:cNvPr id="69" name="Straight Connector 68"/>
          <p:cNvCxnSpPr>
            <a:endCxn id="67" idx="0"/>
          </p:cNvCxnSpPr>
          <p:nvPr/>
        </p:nvCxnSpPr>
        <p:spPr>
          <a:xfrm flipH="1">
            <a:off x="5377055" y="4443725"/>
            <a:ext cx="266776" cy="35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reeform 69"/>
          <p:cNvSpPr/>
          <p:nvPr/>
        </p:nvSpPr>
        <p:spPr>
          <a:xfrm>
            <a:off x="6134294" y="3628030"/>
            <a:ext cx="723706" cy="791570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solid"/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403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Insertion in Heap (up-Heap)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FIT2004, Lec-8: Graphs and Shortest Path Problems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4</a:t>
              </a:r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9</a:t>
              </a:r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5"/>
            <a:endCxn id="92" idx="0"/>
          </p:cNvCxnSpPr>
          <p:nvPr/>
        </p:nvCxnSpPr>
        <p:spPr>
          <a:xfrm>
            <a:off x="4162879" y="4444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10</a:t>
              </a:r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522877" y="4802448"/>
            <a:ext cx="506323" cy="506323"/>
            <a:chOff x="3733800" y="2008277"/>
            <a:chExt cx="506323" cy="506323"/>
          </a:xfrm>
        </p:grpSpPr>
        <p:sp>
          <p:nvSpPr>
            <p:cNvPr id="92" name="Oval 9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19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042475" y="25012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147973" y="4888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991600" cy="1706473"/>
          </a:xfrm>
        </p:spPr>
        <p:txBody>
          <a:bodyPr>
            <a:noAutofit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Insert new element at Array[N+1]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While parent(new) &gt; new 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Swap parent and new element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/>
          </p:nvPr>
        </p:nvGraphicFramePr>
        <p:xfrm>
          <a:off x="1295399" y="55981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/>
          </p:nvPr>
        </p:nvGraphicFramePr>
        <p:xfrm>
          <a:off x="1219200" y="6029960"/>
          <a:ext cx="6400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5123893" y="4802448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</a:p>
          </p:txBody>
        </p:sp>
      </p:grpSp>
      <p:cxnSp>
        <p:nvCxnSpPr>
          <p:cNvPr id="69" name="Straight Connector 68"/>
          <p:cNvCxnSpPr>
            <a:endCxn id="67" idx="0"/>
          </p:cNvCxnSpPr>
          <p:nvPr/>
        </p:nvCxnSpPr>
        <p:spPr>
          <a:xfrm flipH="1">
            <a:off x="5377055" y="4443725"/>
            <a:ext cx="266776" cy="35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reeform 69"/>
          <p:cNvSpPr/>
          <p:nvPr/>
        </p:nvSpPr>
        <p:spPr>
          <a:xfrm rot="16422479">
            <a:off x="5508063" y="1792657"/>
            <a:ext cx="728402" cy="2054019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solid"/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803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Insertion in Heap (up-Heap)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FIT2004, Lec-8: Graphs and Shortest Path Problems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4</a:t>
              </a:r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9</a:t>
              </a:r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5"/>
            <a:endCxn id="92" idx="0"/>
          </p:cNvCxnSpPr>
          <p:nvPr/>
        </p:nvCxnSpPr>
        <p:spPr>
          <a:xfrm>
            <a:off x="4162879" y="4444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10</a:t>
              </a:r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522877" y="4802448"/>
            <a:ext cx="506323" cy="506323"/>
            <a:chOff x="3733800" y="2008277"/>
            <a:chExt cx="506323" cy="506323"/>
          </a:xfrm>
        </p:grpSpPr>
        <p:sp>
          <p:nvSpPr>
            <p:cNvPr id="92" name="Oval 9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19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042475" y="25012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147973" y="4888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991600" cy="1706473"/>
          </a:xfrm>
        </p:spPr>
        <p:txBody>
          <a:bodyPr>
            <a:noAutofit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Insert new element at Array[N+1]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While parent(new) &gt; new 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Swap parent and new element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/>
          </p:nvPr>
        </p:nvGraphicFramePr>
        <p:xfrm>
          <a:off x="1295399" y="55981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/>
          </p:nvPr>
        </p:nvGraphicFramePr>
        <p:xfrm>
          <a:off x="1219200" y="6029960"/>
          <a:ext cx="6400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5123893" y="4802448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</a:p>
          </p:txBody>
        </p:sp>
      </p:grpSp>
      <p:cxnSp>
        <p:nvCxnSpPr>
          <p:cNvPr id="69" name="Straight Connector 68"/>
          <p:cNvCxnSpPr>
            <a:endCxn id="67" idx="0"/>
          </p:cNvCxnSpPr>
          <p:nvPr/>
        </p:nvCxnSpPr>
        <p:spPr>
          <a:xfrm flipH="1">
            <a:off x="5377055" y="4443725"/>
            <a:ext cx="266776" cy="35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10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Insertion in Heap (up-Heap)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FIT2004, Lec-8: Graphs and Shortest Path Problems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4</a:t>
              </a:r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9</a:t>
              </a:r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5"/>
            <a:endCxn id="92" idx="0"/>
          </p:cNvCxnSpPr>
          <p:nvPr/>
        </p:nvCxnSpPr>
        <p:spPr>
          <a:xfrm>
            <a:off x="4162879" y="4444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10</a:t>
              </a:r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522877" y="4802448"/>
            <a:ext cx="506323" cy="506323"/>
            <a:chOff x="3733800" y="2008277"/>
            <a:chExt cx="506323" cy="506323"/>
          </a:xfrm>
        </p:grpSpPr>
        <p:sp>
          <p:nvSpPr>
            <p:cNvPr id="92" name="Oval 9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19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042475" y="25012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147973" y="4888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991600" cy="1706473"/>
          </a:xfrm>
        </p:spPr>
        <p:txBody>
          <a:bodyPr>
            <a:noAutofit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Insert new element at Array[N+1]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While parent(new) &gt; new 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and new is not the root node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Swap parent and new element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/>
          </p:nvPr>
        </p:nvGraphicFramePr>
        <p:xfrm>
          <a:off x="1295399" y="55981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/>
          </p:nvPr>
        </p:nvGraphicFramePr>
        <p:xfrm>
          <a:off x="1219200" y="6029960"/>
          <a:ext cx="6400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5123893" y="4802448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</a:p>
          </p:txBody>
        </p:sp>
      </p:grpSp>
      <p:cxnSp>
        <p:nvCxnSpPr>
          <p:cNvPr id="69" name="Straight Connector 68"/>
          <p:cNvCxnSpPr>
            <a:endCxn id="67" idx="0"/>
          </p:cNvCxnSpPr>
          <p:nvPr/>
        </p:nvCxnSpPr>
        <p:spPr>
          <a:xfrm flipH="1">
            <a:off x="5377055" y="4443725"/>
            <a:ext cx="266776" cy="35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412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Complexity of up-heap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FIT2004, Lec-8: Graphs and Shortest Path Problems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4</a:t>
              </a:r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9</a:t>
              </a:r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5"/>
            <a:endCxn id="92" idx="0"/>
          </p:cNvCxnSpPr>
          <p:nvPr/>
        </p:nvCxnSpPr>
        <p:spPr>
          <a:xfrm>
            <a:off x="4162879" y="4444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10</a:t>
              </a:r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522877" y="4802448"/>
            <a:ext cx="506323" cy="506323"/>
            <a:chOff x="3733800" y="2008277"/>
            <a:chExt cx="506323" cy="506323"/>
          </a:xfrm>
        </p:grpSpPr>
        <p:sp>
          <p:nvSpPr>
            <p:cNvPr id="92" name="Oval 9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19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042475" y="25012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147973" y="4888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991600" cy="1706473"/>
          </a:xfrm>
        </p:spPr>
        <p:txBody>
          <a:bodyPr>
            <a:noAutofit/>
          </a:bodyPr>
          <a:lstStyle/>
          <a:p>
            <a:r>
              <a:rPr lang="en-AU" sz="20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Insert new element at Array[N+1]</a:t>
            </a:r>
          </a:p>
          <a:p>
            <a:r>
              <a:rPr lang="en-AU" sz="20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While parent(new) &gt; new and new is not the root node</a:t>
            </a:r>
          </a:p>
          <a:p>
            <a:pPr lvl="1"/>
            <a:r>
              <a:rPr lang="en-AU" sz="15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Swap parent and new element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  <a:latin typeface="CMSS10"/>
              </a:rPr>
              <a:t>Worst-case time complexity:</a:t>
            </a:r>
          </a:p>
          <a:p>
            <a:pPr marL="0" indent="0">
              <a:buNone/>
            </a:pPr>
            <a:r>
              <a:rPr lang="en-AU" sz="1500" dirty="0">
                <a:latin typeface="CMSS10"/>
              </a:rPr>
              <a:t>Number of iterations 	= height of the tree </a:t>
            </a:r>
          </a:p>
          <a:p>
            <a:pPr marL="0" indent="0">
              <a:buNone/>
            </a:pPr>
            <a:r>
              <a:rPr lang="en-AU" sz="1500" dirty="0">
                <a:latin typeface="CMSS10"/>
              </a:rPr>
              <a:t>		= </a:t>
            </a:r>
            <a:r>
              <a:rPr lang="en-AU" sz="1500" dirty="0">
                <a:solidFill>
                  <a:srgbClr val="00B050"/>
                </a:solidFill>
                <a:latin typeface="CMSS10"/>
              </a:rPr>
              <a:t>O(log N)</a:t>
            </a:r>
          </a:p>
          <a:p>
            <a:pPr lvl="1"/>
            <a:endParaRPr lang="en-AU" sz="1500" dirty="0">
              <a:solidFill>
                <a:schemeClr val="bg1">
                  <a:lumMod val="65000"/>
                </a:schemeClr>
              </a:solidFill>
              <a:latin typeface="CMSS10"/>
            </a:endParaRPr>
          </a:p>
          <a:p>
            <a:pPr lvl="1"/>
            <a:endParaRPr lang="en-AU" sz="1500" dirty="0">
              <a:solidFill>
                <a:schemeClr val="bg1">
                  <a:lumMod val="65000"/>
                </a:schemeClr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/>
          </p:nvPr>
        </p:nvGraphicFramePr>
        <p:xfrm>
          <a:off x="1295399" y="55981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/>
          </p:nvPr>
        </p:nvGraphicFramePr>
        <p:xfrm>
          <a:off x="1219200" y="6029960"/>
          <a:ext cx="6400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5123893" y="4802448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</a:p>
          </p:txBody>
        </p:sp>
      </p:grpSp>
      <p:cxnSp>
        <p:nvCxnSpPr>
          <p:cNvPr id="69" name="Straight Connector 68"/>
          <p:cNvCxnSpPr>
            <a:endCxn id="67" idx="0"/>
          </p:cNvCxnSpPr>
          <p:nvPr/>
        </p:nvCxnSpPr>
        <p:spPr>
          <a:xfrm flipH="1">
            <a:off x="5377055" y="4443725"/>
            <a:ext cx="266776" cy="35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69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Introduction to Graphs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rgbClr val="00B050"/>
                </a:solidFill>
                <a:latin typeface="CMSS10"/>
              </a:rPr>
              <a:t>Shortest Path Problem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Breadth First Search (BFS)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B050"/>
                </a:solidFill>
                <a:latin typeface="CMSS10"/>
              </a:rPr>
              <a:t>Dijkstra’s Algorithm</a:t>
            </a:r>
            <a:endParaRPr lang="en-AU" dirty="0">
              <a:solidFill>
                <a:srgbClr val="00B050"/>
              </a:solidFill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8038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Dijkstra’s Algorithm using min-heap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143000"/>
            <a:ext cx="8503920" cy="49560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Required additional structure:</a:t>
            </a:r>
          </a:p>
          <a:p>
            <a:r>
              <a:rPr lang="en-AU" dirty="0"/>
              <a:t>Create an array called </a:t>
            </a:r>
            <a:r>
              <a:rPr lang="en-AU" dirty="0">
                <a:solidFill>
                  <a:srgbClr val="00B050"/>
                </a:solidFill>
              </a:rPr>
              <a:t>Vertices</a:t>
            </a:r>
            <a:r>
              <a:rPr lang="en-AU" dirty="0"/>
              <a:t>. </a:t>
            </a:r>
          </a:p>
          <a:p>
            <a:r>
              <a:rPr lang="en-AU" dirty="0">
                <a:solidFill>
                  <a:srgbClr val="00B050"/>
                </a:solidFill>
              </a:rPr>
              <a:t>Vertices</a:t>
            </a:r>
            <a:r>
              <a:rPr lang="en-AU" dirty="0"/>
              <a:t>[</a:t>
            </a:r>
            <a:r>
              <a:rPr lang="en-AU" dirty="0" err="1"/>
              <a:t>i</a:t>
            </a:r>
            <a:r>
              <a:rPr lang="en-AU" dirty="0"/>
              <a:t>] will record the 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location</a:t>
            </a:r>
            <a:r>
              <a:rPr lang="en-AU" dirty="0"/>
              <a:t> of </a:t>
            </a:r>
            <a:r>
              <a:rPr lang="en-AU" dirty="0" err="1"/>
              <a:t>i-th</a:t>
            </a:r>
            <a:r>
              <a:rPr lang="en-AU" dirty="0"/>
              <a:t> vertex in the min-heap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-1 if the vertex is finalized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-2 if the vertex is not discovered yet </a:t>
            </a:r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Checking if a vertex v is discovered or finalized in O(1)</a:t>
            </a:r>
          </a:p>
          <a:p>
            <a:r>
              <a:rPr lang="en-AU" dirty="0"/>
              <a:t>v is finalized if </a:t>
            </a:r>
            <a:r>
              <a:rPr lang="en-AU" dirty="0">
                <a:solidFill>
                  <a:srgbClr val="00B050"/>
                </a:solidFill>
              </a:rPr>
              <a:t>Vertices</a:t>
            </a:r>
            <a:r>
              <a:rPr lang="en-AU" dirty="0"/>
              <a:t>[v] == -1</a:t>
            </a:r>
          </a:p>
          <a:p>
            <a:r>
              <a:rPr lang="en-AU" dirty="0"/>
              <a:t>v is in discovered if </a:t>
            </a:r>
            <a:r>
              <a:rPr lang="en-AU" dirty="0">
                <a:solidFill>
                  <a:srgbClr val="00B050"/>
                </a:solidFill>
              </a:rPr>
              <a:t>Vertices</a:t>
            </a:r>
            <a:r>
              <a:rPr lang="en-AU" dirty="0"/>
              <a:t>[v] &gt;0</a:t>
            </a:r>
          </a:p>
          <a:p>
            <a:pPr marL="0" indent="0">
              <a:buNone/>
            </a:pPr>
            <a:endParaRPr lang="en-AU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Updating the distance of a vertex v in min-heap in O(log V)</a:t>
            </a:r>
          </a:p>
          <a:p>
            <a:r>
              <a:rPr lang="en-AU" dirty="0"/>
              <a:t>Let j = Vertices[v], i.e., j is the location of v in min-heap</a:t>
            </a:r>
          </a:p>
          <a:p>
            <a:r>
              <a:rPr lang="en-AU" dirty="0"/>
              <a:t>Update (i.e., decrease) the key of element at min-heap[j]</a:t>
            </a:r>
          </a:p>
          <a:p>
            <a:r>
              <a:rPr lang="en-AU" dirty="0"/>
              <a:t>Now </a:t>
            </a:r>
            <a:r>
              <a:rPr lang="en-AU" dirty="0" err="1"/>
              <a:t>upHeap</a:t>
            </a:r>
            <a:r>
              <a:rPr lang="en-AU" dirty="0"/>
              <a:t> this element (by recursively swapping with parent) </a:t>
            </a:r>
          </a:p>
          <a:p>
            <a:pPr lvl="1"/>
            <a:r>
              <a:rPr lang="en-A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 each swap performed between two vertices x and y during the </a:t>
            </a:r>
            <a:r>
              <a:rPr lang="en-AU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upHeap</a:t>
            </a:r>
            <a:endParaRPr lang="en-AU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AU" dirty="0"/>
              <a:t>Update </a:t>
            </a:r>
            <a:r>
              <a:rPr lang="en-AU" dirty="0">
                <a:solidFill>
                  <a:srgbClr val="00B050"/>
                </a:solidFill>
              </a:rPr>
              <a:t>Vertices</a:t>
            </a:r>
            <a:r>
              <a:rPr lang="en-AU" dirty="0"/>
              <a:t>[x] and </a:t>
            </a:r>
            <a:r>
              <a:rPr lang="en-AU" dirty="0">
                <a:solidFill>
                  <a:srgbClr val="00B050"/>
                </a:solidFill>
              </a:rPr>
              <a:t>Vertices</a:t>
            </a:r>
            <a:r>
              <a:rPr lang="en-AU" dirty="0"/>
              <a:t>[y] to record their updated </a:t>
            </a:r>
            <a:r>
              <a:rPr lang="en-AU" dirty="0">
                <a:solidFill>
                  <a:srgbClr val="00B0F0"/>
                </a:solidFill>
              </a:rPr>
              <a:t>locations</a:t>
            </a:r>
            <a:r>
              <a:rPr lang="en-AU" dirty="0"/>
              <a:t> in the min-heap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796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Recommended reading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1219200"/>
            <a:ext cx="9144000" cy="4572000"/>
          </a:xfrm>
        </p:spPr>
        <p:txBody>
          <a:bodyPr>
            <a:noAutofit/>
          </a:bodyPr>
          <a:lstStyle/>
          <a:p>
            <a:r>
              <a:rPr lang="en-AU" sz="2400" dirty="0" err="1">
                <a:solidFill>
                  <a:srgbClr val="000000"/>
                </a:solidFill>
                <a:latin typeface="CMSS10"/>
              </a:rPr>
              <a:t>Cormen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2400" dirty="0">
                <a:solidFill>
                  <a:srgbClr val="000000"/>
                </a:solidFill>
                <a:latin typeface="CMSSI10"/>
              </a:rPr>
              <a:t>et al.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Introduction to Algorithms.</a:t>
            </a:r>
          </a:p>
          <a:p>
            <a:pPr lvl="1"/>
            <a:r>
              <a:rPr lang="en-AU" sz="1800" dirty="0">
                <a:solidFill>
                  <a:srgbClr val="000000"/>
                </a:solidFill>
                <a:latin typeface="CMSS10"/>
              </a:rPr>
              <a:t>Section 22.1 Representation of graphs</a:t>
            </a:r>
          </a:p>
          <a:p>
            <a:pPr lvl="1"/>
            <a:r>
              <a:rPr lang="en-AU" sz="1800" dirty="0">
                <a:solidFill>
                  <a:srgbClr val="000000"/>
                </a:solidFill>
                <a:latin typeface="CMSS10"/>
              </a:rPr>
              <a:t>Section 22.2 Breadth-First Search</a:t>
            </a:r>
          </a:p>
          <a:p>
            <a:pPr lvl="1"/>
            <a:r>
              <a:rPr lang="en-AU" sz="1800" dirty="0">
                <a:solidFill>
                  <a:srgbClr val="000000"/>
                </a:solidFill>
                <a:latin typeface="CMSS10"/>
              </a:rPr>
              <a:t>Section 24.2 Dijkstra's algorithm</a:t>
            </a:r>
          </a:p>
          <a:p>
            <a:r>
              <a:rPr lang="en-AU" sz="2400" dirty="0">
                <a:solidFill>
                  <a:srgbClr val="0000FF"/>
                </a:solidFill>
                <a:latin typeface="txtt"/>
                <a:hlinkClick r:id="rId2"/>
              </a:rPr>
              <a:t>http://www.csse.monash.edu.au/~lloyd/tildeAlgDS/Graph/</a:t>
            </a:r>
            <a:endParaRPr lang="en-AU" sz="2400" dirty="0">
              <a:solidFill>
                <a:srgbClr val="0000FF"/>
              </a:solidFill>
              <a:latin typeface="txtt"/>
            </a:endParaRPr>
          </a:p>
          <a:p>
            <a:r>
              <a:rPr lang="en-AU" sz="2400" dirty="0">
                <a:solidFill>
                  <a:srgbClr val="0000FF"/>
                </a:solidFill>
                <a:latin typeface="txtt"/>
                <a:hlinkClick r:id="rId3"/>
              </a:rPr>
              <a:t>http://www.csse.monash.edu.au/~lloyd/tildeAlgDS/Graph/Directed/</a:t>
            </a:r>
            <a:endParaRPr lang="en-AU" sz="2400" dirty="0">
              <a:solidFill>
                <a:srgbClr val="0000FF"/>
              </a:solidFill>
              <a:latin typeface="txtt"/>
            </a:endParaRPr>
          </a:p>
          <a:p>
            <a:endParaRPr lang="en-AU" sz="2400" dirty="0"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533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Dijkstra’s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23077" y="50292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659" y="51032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123077" y="3689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4646" y="37639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6" name="Oval 35"/>
          <p:cNvSpPr/>
          <p:nvPr/>
        </p:nvSpPr>
        <p:spPr>
          <a:xfrm>
            <a:off x="8202523" y="50615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4105" y="51355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8153400" y="3689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34982" y="37639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675277" y="43442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6846" y="44127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107451" y="39430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485900" y="58028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4038600" cy="3581400"/>
          </a:xfrm>
        </p:spPr>
        <p:txBody>
          <a:bodyPr>
            <a:noAutofit/>
          </a:bodyPr>
          <a:lstStyle/>
          <a:p>
            <a:r>
              <a:rPr lang="en-AU" sz="1600" dirty="0">
                <a:latin typeface="CG Times" pitchFamily="18" charset="0"/>
              </a:rPr>
              <a:t>Initialize a list called Discovered and insert the source vertex A in it with distance 0</a:t>
            </a:r>
          </a:p>
          <a:p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Get the vertex v from the Discovered List with smallest distance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outgoing edge (v, u, w) of v</a:t>
            </a:r>
          </a:p>
          <a:p>
            <a:pPr lvl="2"/>
            <a:r>
              <a:rPr lang="en-AU" sz="1400" dirty="0">
                <a:latin typeface="CG Times" pitchFamily="18" charset="0"/>
              </a:rPr>
              <a:t>If u is not in Discovered or Finalized</a:t>
            </a:r>
          </a:p>
          <a:p>
            <a:pPr lvl="3"/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Insert u in Discovered with distance </a:t>
            </a:r>
            <a:r>
              <a:rPr lang="en-AU" sz="1400" dirty="0" err="1">
                <a:solidFill>
                  <a:schemeClr val="tx1"/>
                </a:solidFill>
                <a:latin typeface="CG Times" pitchFamily="18" charset="0"/>
              </a:rPr>
              <a:t>v.distance</a:t>
            </a:r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 + w</a:t>
            </a:r>
          </a:p>
          <a:p>
            <a:pPr lvl="2"/>
            <a:r>
              <a:rPr lang="en-AU" sz="1600" dirty="0">
                <a:latin typeface="CG Times" pitchFamily="18" charset="0"/>
              </a:rPr>
              <a:t>Else If </a:t>
            </a:r>
            <a:r>
              <a:rPr lang="en-AU" sz="1600" dirty="0" err="1">
                <a:latin typeface="CG Times" pitchFamily="18" charset="0"/>
              </a:rPr>
              <a:t>u.distance</a:t>
            </a:r>
            <a:r>
              <a:rPr lang="en-AU" sz="1600" dirty="0">
                <a:latin typeface="CG Times" pitchFamily="18" charset="0"/>
              </a:rPr>
              <a:t> &gt;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</a:p>
          <a:p>
            <a:pPr lvl="3"/>
            <a:r>
              <a:rPr lang="en-AU" sz="1600" dirty="0">
                <a:latin typeface="CG Times" pitchFamily="18" charset="0"/>
              </a:rPr>
              <a:t>If u is not finalized, update the distance of u in Discovered to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Move v from Discovered to Finalized</a:t>
            </a: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778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105400" y="47820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97226" y="41221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629400" y="39430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8276672" y="4191000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585574" y="41221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629400" y="40954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543214" y="41221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618596" y="53146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384" y="38114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325894" y="4983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85405" y="44685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528741" y="4464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85824" y="3573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58032" y="44280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234947" y="5345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92894" y="4495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88846" y="44715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357048" y="4338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816012" y="52995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45082" y="32282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8077200" y="32282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382000" y="5481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339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C,5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101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 7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876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B,8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638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9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44" name="Content Placeholder 3"/>
          <p:cNvSpPr txBox="1">
            <a:spLocks/>
          </p:cNvSpPr>
          <p:nvPr/>
        </p:nvSpPr>
        <p:spPr>
          <a:xfrm>
            <a:off x="4267200" y="990600"/>
            <a:ext cx="4634552" cy="22774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r>
              <a:rPr lang="en-AU" sz="1400" dirty="0">
                <a:latin typeface="CMSS10"/>
              </a:rPr>
              <a:t>While loop executed O(V) times</a:t>
            </a:r>
          </a:p>
          <a:p>
            <a:pPr lvl="1"/>
            <a:r>
              <a:rPr lang="en-AU" sz="1400" dirty="0">
                <a:latin typeface="CMSS10"/>
              </a:rPr>
              <a:t>Get the vertex with smallest distance: O(1)</a:t>
            </a:r>
          </a:p>
          <a:p>
            <a:pPr lvl="1"/>
            <a:r>
              <a:rPr lang="en-AU" sz="1400" dirty="0">
                <a:latin typeface="CMSS10"/>
              </a:rPr>
              <a:t>Removing vertex with smallest distance:  O(log V)</a:t>
            </a:r>
          </a:p>
          <a:p>
            <a:r>
              <a:rPr lang="en-AU" sz="1400" dirty="0">
                <a:latin typeface="CMSS10"/>
              </a:rPr>
              <a:t>Each edge is visited once: O(E) </a:t>
            </a:r>
          </a:p>
          <a:p>
            <a:pPr lvl="1"/>
            <a:r>
              <a:rPr lang="en-AU" sz="1400" dirty="0">
                <a:latin typeface="CMSS10"/>
              </a:rPr>
              <a:t>Updating the distance of a vertex: O(log V)</a:t>
            </a:r>
          </a:p>
          <a:p>
            <a:pPr lvl="1"/>
            <a:r>
              <a:rPr lang="en-AU" sz="1400" dirty="0">
                <a:latin typeface="CMSS10"/>
              </a:rPr>
              <a:t>Checking if u is finalized/discovered: O(1)</a:t>
            </a:r>
          </a:p>
          <a:p>
            <a:r>
              <a:rPr lang="en-AU" sz="1400" dirty="0">
                <a:latin typeface="CMSS10"/>
              </a:rPr>
              <a:t>Total cost: O(E log V + V log V) </a:t>
            </a:r>
            <a:r>
              <a:rPr lang="en-AU" sz="1400" dirty="0">
                <a:latin typeface="CMSS10"/>
                <a:sym typeface="Wingdings" panose="05000000000000000000" pitchFamily="2" charset="2"/>
              </a:rPr>
              <a:t> O(E log V) because E &gt; V for connected graphs.</a:t>
            </a:r>
            <a:endParaRPr lang="en-AU" sz="1400" dirty="0">
              <a:latin typeface="CMSS10"/>
            </a:endParaRPr>
          </a:p>
          <a:p>
            <a:pPr marL="0" indent="0">
              <a:buNone/>
            </a:pPr>
            <a:endParaRPr lang="en-AU" sz="14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402546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Sketch of the Proof of Correctness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28" name="Oval 27"/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36" name="Oval 35"/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38" name="Oval 37"/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42" name="Oval 41"/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93780" y="1148658"/>
            <a:ext cx="7840494" cy="3581400"/>
          </a:xfrm>
        </p:spPr>
        <p:txBody>
          <a:bodyPr>
            <a:noAutofit/>
          </a:bodyPr>
          <a:lstStyle/>
          <a:p>
            <a:r>
              <a:rPr lang="en-AU" sz="2000" dirty="0"/>
              <a:t>Suppose s </a:t>
            </a:r>
            <a:r>
              <a:rPr lang="en-AU" sz="2000" dirty="0">
                <a:sym typeface="Wingdings" panose="05000000000000000000" pitchFamily="2" charset="2"/>
              </a:rPr>
              <a:t> t represents a shortest path from s to t.</a:t>
            </a:r>
          </a:p>
          <a:p>
            <a:r>
              <a:rPr lang="en-AU" sz="2000" dirty="0">
                <a:sym typeface="Wingdings" panose="05000000000000000000" pitchFamily="2" charset="2"/>
              </a:rPr>
              <a:t>Let u be the last vertex on the shortest path </a:t>
            </a:r>
            <a:r>
              <a:rPr lang="en-AU" sz="2000" dirty="0" err="1">
                <a:sym typeface="Wingdings" panose="05000000000000000000" pitchFamily="2" charset="2"/>
              </a:rPr>
              <a:t>st</a:t>
            </a:r>
            <a:r>
              <a:rPr lang="en-AU" sz="2000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AU" sz="2000" dirty="0">
                <a:sym typeface="Wingdings" panose="05000000000000000000" pitchFamily="2" charset="2"/>
              </a:rPr>
              <a:t>Shortest path from s to u </a:t>
            </a:r>
            <a:r>
              <a:rPr lang="en-AU" sz="2000" dirty="0" err="1">
                <a:sym typeface="Wingdings" panose="05000000000000000000" pitchFamily="2" charset="2"/>
              </a:rPr>
              <a:t>su</a:t>
            </a:r>
            <a:r>
              <a:rPr lang="en-AU" sz="2000" dirty="0">
                <a:sym typeface="Wingdings" panose="05000000000000000000" pitchFamily="2" charset="2"/>
              </a:rPr>
              <a:t> must be a part of </a:t>
            </a:r>
            <a:r>
              <a:rPr lang="en-AU" sz="2000" dirty="0" err="1">
                <a:sym typeface="Wingdings" panose="05000000000000000000" pitchFamily="2" charset="2"/>
              </a:rPr>
              <a:t>st</a:t>
            </a:r>
            <a:endParaRPr lang="en-AU" sz="2000" dirty="0">
              <a:sym typeface="Wingdings" panose="05000000000000000000" pitchFamily="2" charset="2"/>
            </a:endParaRPr>
          </a:p>
          <a:p>
            <a:pPr lvl="1"/>
            <a:r>
              <a:rPr lang="en-AU" sz="2000" dirty="0">
                <a:sym typeface="Wingdings" panose="05000000000000000000" pitchFamily="2" charset="2"/>
              </a:rPr>
              <a:t>The shortest path distance of </a:t>
            </a:r>
            <a:r>
              <a:rPr lang="en-AU" sz="2000" dirty="0" err="1">
                <a:sym typeface="Wingdings" panose="05000000000000000000" pitchFamily="2" charset="2"/>
              </a:rPr>
              <a:t>su</a:t>
            </a:r>
            <a:r>
              <a:rPr lang="en-AU" sz="2000" dirty="0">
                <a:sym typeface="Wingdings" panose="05000000000000000000" pitchFamily="2" charset="2"/>
              </a:rPr>
              <a:t> is smaller than </a:t>
            </a:r>
            <a:r>
              <a:rPr lang="en-AU" sz="2000" dirty="0" err="1">
                <a:sym typeface="Wingdings" panose="05000000000000000000" pitchFamily="2" charset="2"/>
              </a:rPr>
              <a:t>st</a:t>
            </a:r>
            <a:r>
              <a:rPr lang="en-AU" sz="2000" dirty="0">
                <a:sym typeface="Wingdings" panose="05000000000000000000" pitchFamily="2" charset="2"/>
              </a:rPr>
              <a:t>.</a:t>
            </a:r>
          </a:p>
          <a:p>
            <a:r>
              <a:rPr lang="en-AU" sz="2000" dirty="0"/>
              <a:t>Since </a:t>
            </a:r>
            <a:r>
              <a:rPr lang="en-AU" sz="2000" dirty="0" err="1"/>
              <a:t>s</a:t>
            </a:r>
            <a:r>
              <a:rPr lang="en-AU" sz="2000" dirty="0" err="1">
                <a:sym typeface="Wingdings" panose="05000000000000000000" pitchFamily="2" charset="2"/>
              </a:rPr>
              <a:t>u</a:t>
            </a:r>
            <a:r>
              <a:rPr lang="en-AU" sz="2000" dirty="0">
                <a:sym typeface="Wingdings" panose="05000000000000000000" pitchFamily="2" charset="2"/>
              </a:rPr>
              <a:t> is smaller than s t, u is “finalized” before “t”.</a:t>
            </a:r>
          </a:p>
          <a:p>
            <a:r>
              <a:rPr lang="en-AU" sz="2000" dirty="0">
                <a:sym typeface="Wingdings" panose="05000000000000000000" pitchFamily="2" charset="2"/>
              </a:rPr>
              <a:t>Therefore, the shortest path from </a:t>
            </a:r>
            <a:r>
              <a:rPr lang="en-AU" sz="2000" dirty="0" err="1">
                <a:sym typeface="Wingdings" panose="05000000000000000000" pitchFamily="2" charset="2"/>
              </a:rPr>
              <a:t>st</a:t>
            </a:r>
            <a:r>
              <a:rPr lang="en-AU" sz="2000" dirty="0">
                <a:sym typeface="Wingdings" panose="05000000000000000000" pitchFamily="2" charset="2"/>
              </a:rPr>
              <a:t> can be obtained by greedily extending previously known shortest paths (i.e., finalized vertices)</a:t>
            </a:r>
            <a:endParaRPr lang="en-AU" sz="2000" dirty="0"/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381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539552" y="4476489"/>
            <a:ext cx="1524000" cy="0"/>
          </a:xfrm>
          <a:prstGeom prst="line">
            <a:avLst/>
          </a:prstGeom>
          <a:ln w="381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8186824" y="4724400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453366" y="4655501"/>
            <a:ext cx="12037" cy="981248"/>
          </a:xfrm>
          <a:prstGeom prst="line">
            <a:avLst/>
          </a:prstGeom>
          <a:ln w="381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145536" y="43448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438893" y="499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095976" y="41065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068184" y="49614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03046" y="5029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26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726164" y="58329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055234" y="37616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987352" y="37616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292152" y="6015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4398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Single Source Single Target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28" name="Oval 27"/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36" name="Oval 35"/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38" name="Oval 37"/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42" name="Oval 41"/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93780" y="1148658"/>
            <a:ext cx="8518124" cy="3581400"/>
          </a:xfrm>
        </p:spPr>
        <p:txBody>
          <a:bodyPr>
            <a:noAutofit/>
          </a:bodyPr>
          <a:lstStyle/>
          <a:p>
            <a:r>
              <a:rPr lang="en-AU" sz="2000" dirty="0"/>
              <a:t>Single source single target problem can be solved using the same algorithms except that the algorithm stops as soon as the target vertex t is finalized.</a:t>
            </a:r>
          </a:p>
          <a:p>
            <a:r>
              <a:rPr lang="en-AU" sz="2000" dirty="0"/>
              <a:t>The algorithms we saw earlier return only the shortest distances</a:t>
            </a:r>
          </a:p>
          <a:p>
            <a:r>
              <a:rPr lang="en-AU" sz="2000" dirty="0"/>
              <a:t>The shortest path can be recovered easily by storing, for each vertex u, the previous vertex v that leads to shortest distance</a:t>
            </a: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381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539552" y="4476489"/>
            <a:ext cx="1524000" cy="0"/>
          </a:xfrm>
          <a:prstGeom prst="line">
            <a:avLst/>
          </a:prstGeom>
          <a:ln w="381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8186824" y="4724400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453366" y="4655501"/>
            <a:ext cx="12037" cy="981248"/>
          </a:xfrm>
          <a:prstGeom prst="line">
            <a:avLst/>
          </a:prstGeom>
          <a:ln w="381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145536" y="43448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438893" y="499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095976" y="41065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068184" y="49614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03046" y="5029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26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726164" y="58329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055234" y="37616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987352" y="37616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292152" y="6015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9367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Dijkstra’s Algorithm: Recovering Path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23077" y="43434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659" y="44174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1230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4646" y="3078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6" name="Oval 35"/>
          <p:cNvSpPr/>
          <p:nvPr/>
        </p:nvSpPr>
        <p:spPr>
          <a:xfrm>
            <a:off x="8202523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4105" y="4449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8153400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34982" y="30781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675277" y="36584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6846" y="37269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107451" y="32572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219200" y="513341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485900" y="58028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4038600" cy="3581400"/>
          </a:xfrm>
        </p:spPr>
        <p:txBody>
          <a:bodyPr>
            <a:noAutofit/>
          </a:bodyPr>
          <a:lstStyle/>
          <a:p>
            <a:r>
              <a:rPr lang="en-AU" sz="1600" dirty="0">
                <a:latin typeface="CG Times" pitchFamily="18" charset="0"/>
              </a:rPr>
              <a:t>Initialize a list called Discovered and insert the source node A in it with distance 0</a:t>
            </a:r>
          </a:p>
          <a:p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Get the vertex v from the Discovered List with smallest distance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outgoing edge (v, u, w) of v</a:t>
            </a:r>
          </a:p>
          <a:p>
            <a:pPr lvl="2"/>
            <a:r>
              <a:rPr lang="en-AU" sz="1400" dirty="0">
                <a:latin typeface="CG Times" pitchFamily="18" charset="0"/>
              </a:rPr>
              <a:t>If u is not in Discovered or Finalized</a:t>
            </a:r>
          </a:p>
          <a:p>
            <a:pPr lvl="3"/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Insert u in Discovered with distance </a:t>
            </a:r>
            <a:r>
              <a:rPr lang="en-AU" sz="1400" dirty="0" err="1">
                <a:solidFill>
                  <a:schemeClr val="tx1"/>
                </a:solidFill>
                <a:latin typeface="CG Times" pitchFamily="18" charset="0"/>
              </a:rPr>
              <a:t>v.distance</a:t>
            </a:r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 + w </a:t>
            </a:r>
            <a:r>
              <a:rPr lang="en-AU" sz="1400" dirty="0">
                <a:solidFill>
                  <a:srgbClr val="FF0000"/>
                </a:solidFill>
                <a:latin typeface="CG Times" pitchFamily="18" charset="0"/>
              </a:rPr>
              <a:t>and </a:t>
            </a:r>
            <a:r>
              <a:rPr lang="en-AU" sz="1400" dirty="0" err="1">
                <a:solidFill>
                  <a:srgbClr val="FF0000"/>
                </a:solidFill>
                <a:latin typeface="CG Times" pitchFamily="18" charset="0"/>
              </a:rPr>
              <a:t>prev</a:t>
            </a:r>
            <a:r>
              <a:rPr lang="en-AU" sz="1400" dirty="0">
                <a:solidFill>
                  <a:srgbClr val="FF0000"/>
                </a:solidFill>
                <a:latin typeface="CG Times" pitchFamily="18" charset="0"/>
              </a:rPr>
              <a:t> set as v</a:t>
            </a:r>
          </a:p>
          <a:p>
            <a:pPr lvl="2"/>
            <a:r>
              <a:rPr lang="en-AU" sz="1600" dirty="0">
                <a:latin typeface="CG Times" pitchFamily="18" charset="0"/>
              </a:rPr>
              <a:t>Else If </a:t>
            </a:r>
            <a:r>
              <a:rPr lang="en-AU" sz="1600" dirty="0" err="1">
                <a:latin typeface="CG Times" pitchFamily="18" charset="0"/>
              </a:rPr>
              <a:t>u.distance</a:t>
            </a:r>
            <a:r>
              <a:rPr lang="en-AU" sz="1600" dirty="0">
                <a:latin typeface="CG Times" pitchFamily="18" charset="0"/>
              </a:rPr>
              <a:t> &gt;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</a:p>
          <a:p>
            <a:pPr lvl="3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If u is not finalized, update the distance of u in Discovered to </a:t>
            </a:r>
            <a:r>
              <a:rPr lang="en-AU" sz="1600" dirty="0" err="1">
                <a:solidFill>
                  <a:schemeClr val="tx1"/>
                </a:solidFill>
                <a:latin typeface="CG Times" pitchFamily="18" charset="0"/>
              </a:rPr>
              <a:t>v.distance</a:t>
            </a: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 + w </a:t>
            </a: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and </a:t>
            </a:r>
            <a:r>
              <a:rPr lang="en-AU" sz="1600" dirty="0" err="1">
                <a:solidFill>
                  <a:srgbClr val="FF0000"/>
                </a:solidFill>
                <a:latin typeface="CG Times" pitchFamily="18" charset="0"/>
              </a:rPr>
              <a:t>prev</a:t>
            </a: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 set as v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Move v from Discovered to Finalized</a:t>
            </a: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628900" y="5106959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 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778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2" name="Down Arrow 91"/>
          <p:cNvSpPr/>
          <p:nvPr/>
        </p:nvSpPr>
        <p:spPr>
          <a:xfrm>
            <a:off x="4805586" y="3245801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Oval 111"/>
          <p:cNvSpPr/>
          <p:nvPr/>
        </p:nvSpPr>
        <p:spPr>
          <a:xfrm>
            <a:off x="7314959" y="10745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7342277" y="16969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972032" y="11430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041858" y="17654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867400" y="1034792"/>
            <a:ext cx="2465477" cy="1251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105400" y="40962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97226" y="34363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629400" y="32572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8276672" y="3505200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585574" y="34363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629400" y="34096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543214" y="34363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618596" y="46288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384" y="31256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325894" y="4297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85405" y="37827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528741" y="377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85824" y="2887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58032" y="3742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234947" y="4659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92894" y="3810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88846" y="37857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357048" y="3653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101691" y="2534102"/>
            <a:ext cx="909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10, A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3276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B,10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562600" y="4613701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5,A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038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C,5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29" name="Down Arrow 128"/>
          <p:cNvSpPr/>
          <p:nvPr/>
        </p:nvSpPr>
        <p:spPr>
          <a:xfrm>
            <a:off x="6236046" y="3929775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TextBox 130"/>
          <p:cNvSpPr txBox="1"/>
          <p:nvPr/>
        </p:nvSpPr>
        <p:spPr>
          <a:xfrm>
            <a:off x="6110584" y="2533408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8,C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3276600" y="5106959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B,8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8077200" y="2542461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14,C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382000" y="4796135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7,C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800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14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562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 7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339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C,5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38" name="Down Arrow 137"/>
          <p:cNvSpPr/>
          <p:nvPr/>
        </p:nvSpPr>
        <p:spPr>
          <a:xfrm>
            <a:off x="8362820" y="3962400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TextBox 138"/>
          <p:cNvSpPr txBox="1"/>
          <p:nvPr/>
        </p:nvSpPr>
        <p:spPr>
          <a:xfrm>
            <a:off x="7950270" y="2528063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13,E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800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13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101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 7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3" name="Down Arrow 142"/>
          <p:cNvSpPr/>
          <p:nvPr/>
        </p:nvSpPr>
        <p:spPr>
          <a:xfrm rot="2986714">
            <a:off x="6655096" y="2689191"/>
            <a:ext cx="270898" cy="458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TextBox 143"/>
          <p:cNvSpPr txBox="1"/>
          <p:nvPr/>
        </p:nvSpPr>
        <p:spPr>
          <a:xfrm>
            <a:off x="8165802" y="2542461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9,B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4800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9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876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B,8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7" name="Down Arrow 146"/>
          <p:cNvSpPr/>
          <p:nvPr/>
        </p:nvSpPr>
        <p:spPr>
          <a:xfrm rot="18459851">
            <a:off x="7803457" y="2757247"/>
            <a:ext cx="301012" cy="458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Rectangle 147"/>
          <p:cNvSpPr/>
          <p:nvPr/>
        </p:nvSpPr>
        <p:spPr>
          <a:xfrm>
            <a:off x="5638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9</a:t>
            </a:r>
            <a:endParaRPr lang="en-AU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94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3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3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1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8" grpId="0" animBg="1"/>
      <p:bldP spid="28" grpId="1" animBg="1"/>
      <p:bldP spid="36" grpId="0" animBg="1"/>
      <p:bldP spid="36" grpId="1" animBg="1"/>
      <p:bldP spid="38" grpId="0" animBg="1"/>
      <p:bldP spid="38" grpId="1" animBg="1"/>
      <p:bldP spid="42" grpId="0" animBg="1"/>
      <p:bldP spid="42" grpId="1" animBg="1"/>
      <p:bldP spid="80" grpId="0" animBg="1"/>
      <p:bldP spid="80" grpId="1" animBg="1"/>
      <p:bldP spid="88" grpId="0" animBg="1"/>
      <p:bldP spid="92" grpId="0" animBg="1"/>
      <p:bldP spid="92" grpId="1" animBg="1"/>
      <p:bldP spid="112" grpId="0" animBg="1"/>
      <p:bldP spid="113" grpId="0" animBg="1"/>
      <p:bldP spid="113" grpId="1" animBg="1"/>
      <p:bldP spid="124" grpId="0"/>
      <p:bldP spid="125" grpId="0"/>
      <p:bldP spid="125" grpId="1"/>
      <p:bldP spid="126" grpId="0" animBg="1"/>
      <p:bldP spid="126" grpId="1" animBg="1"/>
      <p:bldP spid="127" grpId="0"/>
      <p:bldP spid="128" grpId="0" animBg="1"/>
      <p:bldP spid="128" grpId="1" animBg="1"/>
      <p:bldP spid="129" grpId="0" animBg="1"/>
      <p:bldP spid="129" grpId="1" animBg="1"/>
      <p:bldP spid="131" grpId="0"/>
      <p:bldP spid="132" grpId="0" animBg="1"/>
      <p:bldP spid="132" grpId="1" animBg="1"/>
      <p:bldP spid="133" grpId="0"/>
      <p:bldP spid="133" grpId="1"/>
      <p:bldP spid="134" grpId="0"/>
      <p:bldP spid="135" grpId="0" animBg="1"/>
      <p:bldP spid="135" grpId="1" animBg="1"/>
      <p:bldP spid="136" grpId="0" animBg="1"/>
      <p:bldP spid="136" grpId="1" animBg="1"/>
      <p:bldP spid="137" grpId="0" animBg="1"/>
      <p:bldP spid="138" grpId="0" animBg="1"/>
      <p:bldP spid="138" grpId="1" animBg="1"/>
      <p:bldP spid="139" grpId="0"/>
      <p:bldP spid="139" grpId="1"/>
      <p:bldP spid="141" grpId="0" animBg="1"/>
      <p:bldP spid="141" grpId="1" animBg="1"/>
      <p:bldP spid="142" grpId="0" animBg="1"/>
      <p:bldP spid="143" grpId="0" animBg="1"/>
      <p:bldP spid="143" grpId="1" animBg="1"/>
      <p:bldP spid="144" grpId="0"/>
      <p:bldP spid="145" grpId="0" animBg="1"/>
      <p:bldP spid="145" grpId="1" animBg="1"/>
      <p:bldP spid="146" grpId="0" animBg="1"/>
      <p:bldP spid="147" grpId="0" animBg="1"/>
      <p:bldP spid="14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Dijkstra’s Algorithm: Recovering Path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23077" y="43434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659" y="44174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1230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4646" y="3078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6" name="Oval 35"/>
          <p:cNvSpPr/>
          <p:nvPr/>
        </p:nvSpPr>
        <p:spPr>
          <a:xfrm>
            <a:off x="8202523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4105" y="4449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8153400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34982" y="30781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675277" y="36584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6846" y="37269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107451" y="32572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80302" y="581151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Shortest Path: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399" y="1219200"/>
            <a:ext cx="5070947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600" dirty="0">
                <a:latin typeface="CG Times" pitchFamily="18" charset="0"/>
              </a:rPr>
              <a:t>Now, the shortest path from </a:t>
            </a:r>
            <a:r>
              <a:rPr lang="en-AU" sz="1600" b="1" u="sng" dirty="0">
                <a:latin typeface="CG Times" pitchFamily="18" charset="0"/>
              </a:rPr>
              <a:t>source</a:t>
            </a:r>
            <a:r>
              <a:rPr lang="en-AU" sz="1600" dirty="0">
                <a:latin typeface="CG Times" pitchFamily="18" charset="0"/>
              </a:rPr>
              <a:t> to any </a:t>
            </a:r>
            <a:r>
              <a:rPr lang="en-AU" sz="1600" b="1" u="sng" dirty="0">
                <a:latin typeface="CG Times" pitchFamily="18" charset="0"/>
              </a:rPr>
              <a:t>target</a:t>
            </a:r>
            <a:r>
              <a:rPr lang="en-AU" sz="1600" dirty="0">
                <a:latin typeface="CG Times" pitchFamily="18" charset="0"/>
              </a:rPr>
              <a:t> vertex.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B0F0"/>
                </a:solidFill>
                <a:latin typeface="CG Times" pitchFamily="18" charset="0"/>
              </a:rPr>
              <a:t>Example: Path from A to D</a:t>
            </a:r>
          </a:p>
          <a:p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current</a:t>
            </a:r>
            <a:r>
              <a:rPr lang="en-AU" sz="1600" dirty="0">
                <a:latin typeface="CG Times" pitchFamily="18" charset="0"/>
              </a:rPr>
              <a:t> </a:t>
            </a:r>
            <a:r>
              <a:rPr lang="en-AU" sz="1600" dirty="0">
                <a:latin typeface="CG Times" pitchFamily="18" charset="0"/>
                <a:sym typeface="Wingdings" panose="05000000000000000000" pitchFamily="2" charset="2"/>
              </a:rPr>
              <a:t> </a:t>
            </a:r>
            <a:r>
              <a:rPr lang="en-AU" sz="1600" dirty="0">
                <a:latin typeface="CG Times" pitchFamily="18" charset="0"/>
              </a:rPr>
              <a:t> target</a:t>
            </a:r>
          </a:p>
          <a:p>
            <a:r>
              <a:rPr lang="en-A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G Times" pitchFamily="18" charset="0"/>
              </a:rPr>
              <a:t>While </a:t>
            </a:r>
            <a:r>
              <a:rPr lang="en-AU" sz="1800" dirty="0">
                <a:solidFill>
                  <a:srgbClr val="FF0000"/>
                </a:solidFill>
                <a:latin typeface="CG Times" pitchFamily="18" charset="0"/>
              </a:rPr>
              <a:t>current</a:t>
            </a:r>
            <a:r>
              <a:rPr lang="en-A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G Times" pitchFamily="18" charset="0"/>
              </a:rPr>
              <a:t> != source:</a:t>
            </a:r>
          </a:p>
          <a:p>
            <a:pPr lvl="1"/>
            <a:r>
              <a:rPr lang="en-A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G Times" pitchFamily="18" charset="0"/>
              </a:rPr>
              <a:t>Append </a:t>
            </a:r>
            <a:r>
              <a:rPr lang="en-AU" sz="1800" dirty="0" err="1">
                <a:solidFill>
                  <a:srgbClr val="FF0000"/>
                </a:solidFill>
                <a:latin typeface="CG Times" pitchFamily="18" charset="0"/>
              </a:rPr>
              <a:t>current.</a:t>
            </a:r>
            <a:r>
              <a:rPr lang="en-AU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G Times" pitchFamily="18" charset="0"/>
              </a:rPr>
              <a:t>prev</a:t>
            </a:r>
            <a:r>
              <a:rPr lang="en-A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G Times" pitchFamily="18" charset="0"/>
              </a:rPr>
              <a:t> before </a:t>
            </a:r>
            <a:r>
              <a:rPr lang="en-AU" sz="1800" dirty="0">
                <a:solidFill>
                  <a:srgbClr val="FF0000"/>
                </a:solidFill>
                <a:latin typeface="CG Times" pitchFamily="18" charset="0"/>
              </a:rPr>
              <a:t>current</a:t>
            </a:r>
            <a:r>
              <a:rPr lang="en-A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G Times" pitchFamily="18" charset="0"/>
              </a:rPr>
              <a:t> in the path</a:t>
            </a:r>
          </a:p>
          <a:p>
            <a:pPr lvl="1"/>
            <a:r>
              <a:rPr lang="en-AU" sz="1800" dirty="0">
                <a:solidFill>
                  <a:srgbClr val="FF0000"/>
                </a:solidFill>
                <a:latin typeface="CG Times" pitchFamily="18" charset="0"/>
              </a:rPr>
              <a:t>current</a:t>
            </a:r>
            <a:r>
              <a:rPr lang="en-A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G Times" pitchFamily="18" charset="0"/>
              </a:rPr>
              <a:t> = </a:t>
            </a:r>
            <a:r>
              <a:rPr lang="en-AU" sz="1800" dirty="0" err="1">
                <a:solidFill>
                  <a:srgbClr val="FF0000"/>
                </a:solidFill>
                <a:latin typeface="CG Times" pitchFamily="18" charset="0"/>
              </a:rPr>
              <a:t>current</a:t>
            </a:r>
            <a:r>
              <a:rPr lang="en-AU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G Times" pitchFamily="18" charset="0"/>
              </a:rPr>
              <a:t>.prev</a:t>
            </a:r>
            <a:endParaRPr lang="en-AU" sz="1800" dirty="0">
              <a:solidFill>
                <a:schemeClr val="tx1">
                  <a:lumMod val="85000"/>
                  <a:lumOff val="15000"/>
                </a:schemeClr>
              </a:solidFill>
              <a:latin typeface="CG Times" pitchFamily="18" charset="0"/>
            </a:endParaRPr>
          </a:p>
          <a:p>
            <a:pPr lvl="1"/>
            <a:endParaRPr lang="en-AU" sz="1100" dirty="0">
              <a:solidFill>
                <a:schemeClr val="tx1"/>
              </a:solidFill>
              <a:latin typeface="CG Times" pitchFamily="18" charset="0"/>
            </a:endParaRPr>
          </a:p>
          <a:p>
            <a:endParaRPr lang="en-AU" sz="1600" dirty="0">
              <a:solidFill>
                <a:schemeClr val="tx1"/>
              </a:solidFill>
              <a:latin typeface="CG Times" pitchFamily="18" charset="0"/>
            </a:endParaRP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92" name="Down Arrow 91"/>
          <p:cNvSpPr/>
          <p:nvPr/>
        </p:nvSpPr>
        <p:spPr>
          <a:xfrm>
            <a:off x="4805586" y="3245801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Oval 111"/>
          <p:cNvSpPr/>
          <p:nvPr/>
        </p:nvSpPr>
        <p:spPr>
          <a:xfrm>
            <a:off x="7314959" y="10745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7342277" y="16969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972032" y="11430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041858" y="17654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867400" y="1034792"/>
            <a:ext cx="2465477" cy="1251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105400" y="40962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97226" y="34363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629400" y="32572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8276672" y="3505200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585574" y="34363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629400" y="34096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543214" y="34363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618596" y="46288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384" y="31256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325894" y="4297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85405" y="37827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528741" y="377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85824" y="2887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58032" y="3742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234947" y="4659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92894" y="3810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88846" y="37857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357048" y="3653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562600" y="4613701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5,A</a:t>
            </a:r>
          </a:p>
        </p:txBody>
      </p:sp>
      <p:sp>
        <p:nvSpPr>
          <p:cNvPr id="129" name="Down Arrow 128"/>
          <p:cNvSpPr/>
          <p:nvPr/>
        </p:nvSpPr>
        <p:spPr>
          <a:xfrm>
            <a:off x="6236046" y="3929775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TextBox 130"/>
          <p:cNvSpPr txBox="1"/>
          <p:nvPr/>
        </p:nvSpPr>
        <p:spPr>
          <a:xfrm>
            <a:off x="5933812" y="2561964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8,C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382000" y="4796135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7,C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2791710" y="5799842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3" name="Down Arrow 142"/>
          <p:cNvSpPr/>
          <p:nvPr/>
        </p:nvSpPr>
        <p:spPr>
          <a:xfrm rot="2986714">
            <a:off x="6655096" y="2689191"/>
            <a:ext cx="270898" cy="458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TextBox 143"/>
          <p:cNvSpPr txBox="1"/>
          <p:nvPr/>
        </p:nvSpPr>
        <p:spPr>
          <a:xfrm>
            <a:off x="8276245" y="2561268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9,B</a:t>
            </a:r>
          </a:p>
        </p:txBody>
      </p:sp>
      <p:sp>
        <p:nvSpPr>
          <p:cNvPr id="147" name="Down Arrow 146"/>
          <p:cNvSpPr/>
          <p:nvPr/>
        </p:nvSpPr>
        <p:spPr>
          <a:xfrm rot="18459851">
            <a:off x="7803457" y="2757247"/>
            <a:ext cx="301012" cy="458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Rectangle 147"/>
          <p:cNvSpPr/>
          <p:nvPr/>
        </p:nvSpPr>
        <p:spPr>
          <a:xfrm>
            <a:off x="7783091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E15EA3D-4EDE-4940-A1EF-CB1EA6FC8BAA}"/>
              </a:ext>
            </a:extLst>
          </p:cNvPr>
          <p:cNvSpPr/>
          <p:nvPr/>
        </p:nvSpPr>
        <p:spPr>
          <a:xfrm>
            <a:off x="6123077" y="5802868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CDCCB0-5C87-433A-A767-D9D0D0FA2714}"/>
              </a:ext>
            </a:extLst>
          </p:cNvPr>
          <p:cNvCxnSpPr>
            <a:stCxn id="66" idx="3"/>
            <a:endCxn id="148" idx="1"/>
          </p:cNvCxnSpPr>
          <p:nvPr/>
        </p:nvCxnSpPr>
        <p:spPr>
          <a:xfrm flipV="1">
            <a:off x="6885077" y="5981700"/>
            <a:ext cx="898014" cy="1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43794A5F-9354-4564-B86A-A909C3D8ED29}"/>
              </a:ext>
            </a:extLst>
          </p:cNvPr>
          <p:cNvSpPr/>
          <p:nvPr/>
        </p:nvSpPr>
        <p:spPr>
          <a:xfrm>
            <a:off x="4462348" y="5799842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2413301-1DD9-46C5-A6BE-36089B887318}"/>
              </a:ext>
            </a:extLst>
          </p:cNvPr>
          <p:cNvCxnSpPr>
            <a:stCxn id="72" idx="3"/>
          </p:cNvCxnSpPr>
          <p:nvPr/>
        </p:nvCxnSpPr>
        <p:spPr>
          <a:xfrm flipV="1">
            <a:off x="5224348" y="5978674"/>
            <a:ext cx="898014" cy="1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99479F6-0386-415D-8EC8-1BEAEA8D58DA}"/>
              </a:ext>
            </a:extLst>
          </p:cNvPr>
          <p:cNvCxnSpPr/>
          <p:nvPr/>
        </p:nvCxnSpPr>
        <p:spPr>
          <a:xfrm flipV="1">
            <a:off x="3563977" y="5983123"/>
            <a:ext cx="898014" cy="1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6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129" grpId="0" animBg="1"/>
      <p:bldP spid="129" grpId="1" animBg="1"/>
      <p:bldP spid="137" grpId="0" animBg="1"/>
      <p:bldP spid="143" grpId="0" animBg="1"/>
      <p:bldP spid="143" grpId="1" animBg="1"/>
      <p:bldP spid="147" grpId="0" animBg="1"/>
      <p:bldP spid="147" grpId="1" animBg="1"/>
      <p:bldP spid="66" grpId="0" animBg="1"/>
      <p:bldP spid="7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Problems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081963" cy="248761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Take home message</a:t>
            </a:r>
          </a:p>
          <a:p>
            <a:r>
              <a:rPr lang="en-AU" sz="2000" dirty="0"/>
              <a:t>Dijkstra’s algorithm can be improved significantly using a min-heap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Things to do (this list is not exhaustive)</a:t>
            </a:r>
          </a:p>
          <a:p>
            <a:r>
              <a:rPr lang="en-AU" sz="2000" dirty="0"/>
              <a:t>Read more about BFS and Dijkstra’s algorithm and implement these</a:t>
            </a:r>
          </a:p>
          <a:p>
            <a:endParaRPr lang="en-AU" sz="2000" dirty="0"/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Coming Up Next</a:t>
            </a:r>
          </a:p>
          <a:p>
            <a:r>
              <a:rPr lang="en-AU" sz="2000" dirty="0"/>
              <a:t>Bellman-Ford, Transitive Closure and </a:t>
            </a:r>
            <a:r>
              <a:rPr lang="en-AU" sz="2000" dirty="0" err="1"/>
              <a:t>Warshall</a:t>
            </a:r>
            <a:r>
              <a:rPr lang="en-AU" sz="2000" dirty="0"/>
              <a:t>-Floyd Algorithms</a:t>
            </a:r>
          </a:p>
        </p:txBody>
      </p:sp>
    </p:spTree>
    <p:extLst>
      <p:ext uri="{BB962C8B-B14F-4D97-AF65-F5344CB8AC3E}">
        <p14:creationId xmlns:p14="http://schemas.microsoft.com/office/powerpoint/2010/main" val="356934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rgbClr val="000000"/>
                </a:solidFill>
                <a:latin typeface="CMSS10"/>
              </a:rPr>
              <a:t>Introduction to Graphs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rgbClr val="000000"/>
                </a:solidFill>
                <a:latin typeface="CMSS10"/>
              </a:rPr>
              <a:t>Shortest Path Problem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0000"/>
                </a:solidFill>
                <a:latin typeface="CMSS10"/>
              </a:rPr>
              <a:t>Breadth First Search (BFS)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0000"/>
                </a:solidFill>
                <a:latin typeface="CMSS10"/>
              </a:rPr>
              <a:t>Dijkstra’s Algorithm</a:t>
            </a:r>
            <a:endParaRPr lang="en-AU" dirty="0">
              <a:solidFill>
                <a:srgbClr val="00B0F0"/>
              </a:solidFill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062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Undirected Graph - 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062067" y="1828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2</a:t>
              </a:r>
            </a:p>
          </p:txBody>
        </p:sp>
      </p:grpSp>
      <p:cxnSp>
        <p:nvCxnSpPr>
          <p:cNvPr id="13" name="Straight Connector 12"/>
          <p:cNvCxnSpPr>
            <a:stCxn id="6" idx="3"/>
          </p:cNvCxnSpPr>
          <p:nvPr/>
        </p:nvCxnSpPr>
        <p:spPr>
          <a:xfrm flipH="1">
            <a:off x="2609850" y="22609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5"/>
          </p:cNvCxnSpPr>
          <p:nvPr/>
        </p:nvCxnSpPr>
        <p:spPr>
          <a:xfrm>
            <a:off x="4494241" y="22609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362200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" name="Oval 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cxnSp>
        <p:nvCxnSpPr>
          <p:cNvPr id="27" name="Straight Connector 26"/>
          <p:cNvCxnSpPr>
            <a:endCxn id="84" idx="0"/>
          </p:cNvCxnSpPr>
          <p:nvPr/>
        </p:nvCxnSpPr>
        <p:spPr>
          <a:xfrm>
            <a:off x="2745487" y="2980056"/>
            <a:ext cx="106615" cy="1161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4" idx="5"/>
          </p:cNvCxnSpPr>
          <p:nvPr/>
        </p:nvCxnSpPr>
        <p:spPr>
          <a:xfrm flipV="1">
            <a:off x="3031114" y="4395037"/>
            <a:ext cx="2668671" cy="179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6"/>
            <a:endCxn id="40" idx="1"/>
          </p:cNvCxnSpPr>
          <p:nvPr/>
        </p:nvCxnSpPr>
        <p:spPr>
          <a:xfrm>
            <a:off x="2868523" y="2816885"/>
            <a:ext cx="3226383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067829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3</a:t>
              </a:r>
            </a:p>
          </p:txBody>
        </p:sp>
      </p:grpSp>
      <p:cxnSp>
        <p:nvCxnSpPr>
          <p:cNvPr id="41" name="Straight Connector 40"/>
          <p:cNvCxnSpPr>
            <a:stCxn id="39" idx="3"/>
            <a:endCxn id="87" idx="0"/>
          </p:cNvCxnSpPr>
          <p:nvPr/>
        </p:nvCxnSpPr>
        <p:spPr>
          <a:xfrm flipH="1">
            <a:off x="5821144" y="2995897"/>
            <a:ext cx="320834" cy="1145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2"/>
            <a:endCxn id="88" idx="0"/>
          </p:cNvCxnSpPr>
          <p:nvPr/>
        </p:nvCxnSpPr>
        <p:spPr>
          <a:xfrm>
            <a:off x="4308695" y="2272139"/>
            <a:ext cx="1474877" cy="194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2596182" y="4141876"/>
            <a:ext cx="509081" cy="506323"/>
            <a:chOff x="3731042" y="2008277"/>
            <a:chExt cx="509081" cy="506323"/>
          </a:xfrm>
          <a:solidFill>
            <a:schemeClr val="bg2"/>
          </a:solidFill>
        </p:grpSpPr>
        <p:sp>
          <p:nvSpPr>
            <p:cNvPr id="84" name="Oval 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73104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4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567982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593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Directed Graph - 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062067" y="1828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2</a:t>
              </a:r>
            </a:p>
          </p:txBody>
        </p:sp>
      </p:grpSp>
      <p:cxnSp>
        <p:nvCxnSpPr>
          <p:cNvPr id="13" name="Straight Connector 12"/>
          <p:cNvCxnSpPr>
            <a:stCxn id="6" idx="3"/>
            <a:endCxn id="24" idx="7"/>
          </p:cNvCxnSpPr>
          <p:nvPr/>
        </p:nvCxnSpPr>
        <p:spPr>
          <a:xfrm flipH="1">
            <a:off x="2794374" y="2260974"/>
            <a:ext cx="1341842" cy="376898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5"/>
          </p:cNvCxnSpPr>
          <p:nvPr/>
        </p:nvCxnSpPr>
        <p:spPr>
          <a:xfrm>
            <a:off x="4494241" y="2260974"/>
            <a:ext cx="1600665" cy="378949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362200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" name="Oval 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cxnSp>
        <p:nvCxnSpPr>
          <p:cNvPr id="27" name="Straight Connector 26"/>
          <p:cNvCxnSpPr>
            <a:endCxn id="84" idx="0"/>
          </p:cNvCxnSpPr>
          <p:nvPr/>
        </p:nvCxnSpPr>
        <p:spPr>
          <a:xfrm>
            <a:off x="2745487" y="2980056"/>
            <a:ext cx="106615" cy="116182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4" idx="5"/>
            <a:endCxn id="87" idx="2"/>
          </p:cNvCxnSpPr>
          <p:nvPr/>
        </p:nvCxnSpPr>
        <p:spPr>
          <a:xfrm flipV="1">
            <a:off x="3031114" y="4395039"/>
            <a:ext cx="2536868" cy="1790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6"/>
            <a:endCxn id="40" idx="1"/>
          </p:cNvCxnSpPr>
          <p:nvPr/>
        </p:nvCxnSpPr>
        <p:spPr>
          <a:xfrm>
            <a:off x="2868523" y="2816885"/>
            <a:ext cx="3226383" cy="55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067829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3</a:t>
              </a:r>
            </a:p>
          </p:txBody>
        </p:sp>
      </p:grpSp>
      <p:cxnSp>
        <p:nvCxnSpPr>
          <p:cNvPr id="41" name="Straight Connector 40"/>
          <p:cNvCxnSpPr>
            <a:stCxn id="39" idx="3"/>
            <a:endCxn id="87" idx="0"/>
          </p:cNvCxnSpPr>
          <p:nvPr/>
        </p:nvCxnSpPr>
        <p:spPr>
          <a:xfrm flipH="1">
            <a:off x="5821144" y="2995897"/>
            <a:ext cx="320834" cy="114598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2"/>
            <a:endCxn id="87" idx="1"/>
          </p:cNvCxnSpPr>
          <p:nvPr/>
        </p:nvCxnSpPr>
        <p:spPr>
          <a:xfrm>
            <a:off x="4308695" y="2272139"/>
            <a:ext cx="1333436" cy="1943887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2596182" y="4141876"/>
            <a:ext cx="509081" cy="506323"/>
            <a:chOff x="3731042" y="2008277"/>
            <a:chExt cx="509081" cy="506323"/>
          </a:xfrm>
          <a:solidFill>
            <a:schemeClr val="bg2"/>
          </a:solidFill>
        </p:grpSpPr>
        <p:sp>
          <p:nvSpPr>
            <p:cNvPr id="84" name="Oval 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73104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4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567982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7351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Undirected Weighted Graph - 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062067" y="1828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</p:grpSp>
      <p:cxnSp>
        <p:nvCxnSpPr>
          <p:cNvPr id="13" name="Straight Connector 12"/>
          <p:cNvCxnSpPr>
            <a:stCxn id="6" idx="3"/>
          </p:cNvCxnSpPr>
          <p:nvPr/>
        </p:nvCxnSpPr>
        <p:spPr>
          <a:xfrm flipH="1">
            <a:off x="2609850" y="22609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5"/>
          </p:cNvCxnSpPr>
          <p:nvPr/>
        </p:nvCxnSpPr>
        <p:spPr>
          <a:xfrm>
            <a:off x="4494241" y="22609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362200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" name="Oval 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cxnSp>
        <p:nvCxnSpPr>
          <p:cNvPr id="27" name="Straight Connector 26"/>
          <p:cNvCxnSpPr>
            <a:endCxn id="84" idx="0"/>
          </p:cNvCxnSpPr>
          <p:nvPr/>
        </p:nvCxnSpPr>
        <p:spPr>
          <a:xfrm>
            <a:off x="2745487" y="2980056"/>
            <a:ext cx="106615" cy="1161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4" idx="5"/>
          </p:cNvCxnSpPr>
          <p:nvPr/>
        </p:nvCxnSpPr>
        <p:spPr>
          <a:xfrm flipV="1">
            <a:off x="3031114" y="4395037"/>
            <a:ext cx="2668671" cy="179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6"/>
            <a:endCxn id="40" idx="1"/>
          </p:cNvCxnSpPr>
          <p:nvPr/>
        </p:nvCxnSpPr>
        <p:spPr>
          <a:xfrm>
            <a:off x="2868523" y="2816885"/>
            <a:ext cx="3226383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067829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3</a:t>
              </a:r>
            </a:p>
          </p:txBody>
        </p:sp>
      </p:grpSp>
      <p:cxnSp>
        <p:nvCxnSpPr>
          <p:cNvPr id="41" name="Straight Connector 40"/>
          <p:cNvCxnSpPr>
            <a:stCxn id="39" idx="3"/>
            <a:endCxn id="87" idx="0"/>
          </p:cNvCxnSpPr>
          <p:nvPr/>
        </p:nvCxnSpPr>
        <p:spPr>
          <a:xfrm flipH="1">
            <a:off x="5821144" y="2995897"/>
            <a:ext cx="320834" cy="1145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2"/>
            <a:endCxn id="88" idx="0"/>
          </p:cNvCxnSpPr>
          <p:nvPr/>
        </p:nvCxnSpPr>
        <p:spPr>
          <a:xfrm>
            <a:off x="4276635" y="2272139"/>
            <a:ext cx="1506937" cy="194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2598940" y="414187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4" name="Oval 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793754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4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567982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5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430294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3049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49494" y="2831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76800" y="3352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42700" y="3484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16580" y="20763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82153" y="2004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5541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Directed Weighted Graph - 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062067" y="1828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2</a:t>
              </a:r>
            </a:p>
          </p:txBody>
        </p:sp>
      </p:grpSp>
      <p:cxnSp>
        <p:nvCxnSpPr>
          <p:cNvPr id="13" name="Straight Connector 12"/>
          <p:cNvCxnSpPr>
            <a:stCxn id="6" idx="3"/>
          </p:cNvCxnSpPr>
          <p:nvPr/>
        </p:nvCxnSpPr>
        <p:spPr>
          <a:xfrm flipH="1">
            <a:off x="2868523" y="2260974"/>
            <a:ext cx="1267693" cy="376756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5"/>
          </p:cNvCxnSpPr>
          <p:nvPr/>
        </p:nvCxnSpPr>
        <p:spPr>
          <a:xfrm>
            <a:off x="4494241" y="2260974"/>
            <a:ext cx="1647737" cy="378949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362200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" name="Oval 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cxnSp>
        <p:nvCxnSpPr>
          <p:cNvPr id="27" name="Straight Connector 26"/>
          <p:cNvCxnSpPr>
            <a:endCxn id="84" idx="0"/>
          </p:cNvCxnSpPr>
          <p:nvPr/>
        </p:nvCxnSpPr>
        <p:spPr>
          <a:xfrm>
            <a:off x="2745487" y="2980056"/>
            <a:ext cx="106615" cy="116182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4" idx="5"/>
            <a:endCxn id="87" idx="2"/>
          </p:cNvCxnSpPr>
          <p:nvPr/>
        </p:nvCxnSpPr>
        <p:spPr>
          <a:xfrm flipV="1">
            <a:off x="3031114" y="4395039"/>
            <a:ext cx="2536868" cy="1790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6"/>
            <a:endCxn id="40" idx="1"/>
          </p:cNvCxnSpPr>
          <p:nvPr/>
        </p:nvCxnSpPr>
        <p:spPr>
          <a:xfrm>
            <a:off x="2868523" y="2816885"/>
            <a:ext cx="3226383" cy="55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067829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3</a:t>
              </a:r>
            </a:p>
          </p:txBody>
        </p:sp>
      </p:grpSp>
      <p:cxnSp>
        <p:nvCxnSpPr>
          <p:cNvPr id="41" name="Straight Connector 40"/>
          <p:cNvCxnSpPr>
            <a:stCxn id="39" idx="3"/>
            <a:endCxn id="87" idx="0"/>
          </p:cNvCxnSpPr>
          <p:nvPr/>
        </p:nvCxnSpPr>
        <p:spPr>
          <a:xfrm flipH="1">
            <a:off x="5821144" y="2995897"/>
            <a:ext cx="320834" cy="114598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2"/>
          </p:cNvCxnSpPr>
          <p:nvPr/>
        </p:nvCxnSpPr>
        <p:spPr>
          <a:xfrm>
            <a:off x="4308695" y="2272139"/>
            <a:ext cx="1286364" cy="1943745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2596182" y="4141876"/>
            <a:ext cx="509081" cy="506323"/>
            <a:chOff x="3731042" y="2008277"/>
            <a:chExt cx="509081" cy="506323"/>
          </a:xfrm>
          <a:solidFill>
            <a:schemeClr val="bg2"/>
          </a:solidFill>
        </p:grpSpPr>
        <p:sp>
          <p:nvSpPr>
            <p:cNvPr id="84" name="Oval 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73104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4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567982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5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430294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3049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49494" y="2831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76800" y="3352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42700" y="3484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16580" y="20763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82153" y="2004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16001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7">
      <a:dk1>
        <a:srgbClr val="000000"/>
      </a:dk1>
      <a:lt1>
        <a:srgbClr val="FFFFFF"/>
      </a:lt1>
      <a:dk2>
        <a:srgbClr val="00B0F0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ivic">
  <a:themeElements>
    <a:clrScheme name="Custom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5084</TotalTime>
  <Words>4146</Words>
  <Application>Microsoft Office PowerPoint</Application>
  <PresentationFormat>On-screen Show (4:3)</PresentationFormat>
  <Paragraphs>1196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Arial Black</vt:lpstr>
      <vt:lpstr>Calibri</vt:lpstr>
      <vt:lpstr>CG Times</vt:lpstr>
      <vt:lpstr>CMSS10</vt:lpstr>
      <vt:lpstr>CMSSI10</vt:lpstr>
      <vt:lpstr>txtt</vt:lpstr>
      <vt:lpstr>Wingdings</vt:lpstr>
      <vt:lpstr>Wingdings 2</vt:lpstr>
      <vt:lpstr>Civic</vt:lpstr>
      <vt:lpstr>1_Civic</vt:lpstr>
      <vt:lpstr>Faculty of Information Technology,  Monash University</vt:lpstr>
      <vt:lpstr>FIT2004: Algorithms and Data Structures</vt:lpstr>
      <vt:lpstr>Announcements</vt:lpstr>
      <vt:lpstr>Recommended reading</vt:lpstr>
      <vt:lpstr>Outline</vt:lpstr>
      <vt:lpstr>Undirected Graph - Example</vt:lpstr>
      <vt:lpstr>Directed Graph - Example</vt:lpstr>
      <vt:lpstr>Undirected Weighted Graph - Example</vt:lpstr>
      <vt:lpstr>Directed Weighted Graph - Example</vt:lpstr>
      <vt:lpstr>Graphs – Formal notations</vt:lpstr>
      <vt:lpstr>Some Graph Properties</vt:lpstr>
      <vt:lpstr>Representing Graphs</vt:lpstr>
      <vt:lpstr>Representing Graphs</vt:lpstr>
      <vt:lpstr>Representing Graphs</vt:lpstr>
      <vt:lpstr>Representing Graphs</vt:lpstr>
      <vt:lpstr>Representing Graphs</vt:lpstr>
      <vt:lpstr>Representing Graphs</vt:lpstr>
      <vt:lpstr>Outline</vt:lpstr>
      <vt:lpstr>Shortest Path Problem</vt:lpstr>
      <vt:lpstr>Shortest Path Algorithms</vt:lpstr>
      <vt:lpstr>Outline</vt:lpstr>
      <vt:lpstr>Breadth First Search (BFS)</vt:lpstr>
      <vt:lpstr>Breadth First Search (BFS)</vt:lpstr>
      <vt:lpstr>Outline</vt:lpstr>
      <vt:lpstr>Dijkstra’s Algorithm</vt:lpstr>
      <vt:lpstr>Dijkstra’s Algorithm</vt:lpstr>
      <vt:lpstr>Dijkstra’s Algorithm</vt:lpstr>
      <vt:lpstr>Outline</vt:lpstr>
      <vt:lpstr>Properties of a min-heap</vt:lpstr>
      <vt:lpstr>Heap can be represented as an array</vt:lpstr>
      <vt:lpstr>Insertion in Heap (up-Heap)</vt:lpstr>
      <vt:lpstr>Insertion in Heap (up-Heap)</vt:lpstr>
      <vt:lpstr>Insertion in Heap (up-Heap)</vt:lpstr>
      <vt:lpstr>Insertion in Heap (up-Heap)</vt:lpstr>
      <vt:lpstr>Insertion in Heap (up-Heap)</vt:lpstr>
      <vt:lpstr>Insertion in Heap (up-Heap)</vt:lpstr>
      <vt:lpstr>Complexity of up-heap</vt:lpstr>
      <vt:lpstr>Outline</vt:lpstr>
      <vt:lpstr>Dijkstra’s Algorithm using min-heap</vt:lpstr>
      <vt:lpstr>Dijkstra’s Algorithm</vt:lpstr>
      <vt:lpstr>Sketch of the Proof of Correctness</vt:lpstr>
      <vt:lpstr>Single Source Single Target</vt:lpstr>
      <vt:lpstr>Dijkstra’s Algorithm: Recovering Path</vt:lpstr>
      <vt:lpstr>Dijkstra’s Algorithm: Recovering Path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Aamir Cheema</cp:lastModifiedBy>
  <cp:revision>2786</cp:revision>
  <dcterms:created xsi:type="dcterms:W3CDTF">2006-08-16T00:00:00Z</dcterms:created>
  <dcterms:modified xsi:type="dcterms:W3CDTF">2017-09-12T06:01:12Z</dcterms:modified>
</cp:coreProperties>
</file>