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27"/>
  </p:notesMasterIdLst>
  <p:sldIdLst>
    <p:sldId id="304" r:id="rId2"/>
    <p:sldId id="291" r:id="rId3"/>
    <p:sldId id="365" r:id="rId4"/>
    <p:sldId id="306" r:id="rId5"/>
    <p:sldId id="364" r:id="rId6"/>
    <p:sldId id="339" r:id="rId7"/>
    <p:sldId id="343" r:id="rId8"/>
    <p:sldId id="344" r:id="rId9"/>
    <p:sldId id="345" r:id="rId10"/>
    <p:sldId id="346" r:id="rId11"/>
    <p:sldId id="347" r:id="rId12"/>
    <p:sldId id="349" r:id="rId13"/>
    <p:sldId id="350" r:id="rId14"/>
    <p:sldId id="360" r:id="rId15"/>
    <p:sldId id="340" r:id="rId16"/>
    <p:sldId id="366" r:id="rId17"/>
    <p:sldId id="355" r:id="rId18"/>
    <p:sldId id="357" r:id="rId19"/>
    <p:sldId id="358" r:id="rId20"/>
    <p:sldId id="359" r:id="rId21"/>
    <p:sldId id="363" r:id="rId22"/>
    <p:sldId id="367" r:id="rId23"/>
    <p:sldId id="361" r:id="rId24"/>
    <p:sldId id="362" r:id="rId25"/>
    <p:sldId id="35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19/09/2017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e.monash.edu.au/~lloyd/tildeAlgDS/Graph/Directed/" TargetMode="External"/><Relationship Id="rId2" Type="http://schemas.openxmlformats.org/officeDocument/2006/relationships/hyperlink" Target="http://www.csse.monash.edu.au/~lloyd/tildeAlgDS/Graph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7419975" cy="2333625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-457200" y="228600"/>
            <a:ext cx="10134600" cy="1752600"/>
          </a:xfrm>
        </p:spPr>
        <p:txBody>
          <a:bodyPr>
            <a:normAutofit/>
          </a:bodyPr>
          <a:lstStyle/>
          <a:p>
            <a:r>
              <a:rPr lang="en-AU" sz="2800" dirty="0"/>
              <a:t>Faculty of Information Technology,</a:t>
            </a:r>
            <a:br>
              <a:rPr lang="en-AU" sz="2800" dirty="0"/>
            </a:br>
            <a:r>
              <a:rPr lang="en-AU" sz="2800" dirty="0"/>
              <a:t> Monash University</a:t>
            </a:r>
          </a:p>
        </p:txBody>
      </p:sp>
    </p:spTree>
    <p:extLst>
      <p:ext uri="{BB962C8B-B14F-4D97-AF65-F5344CB8AC3E}">
        <p14:creationId xmlns:p14="http://schemas.microsoft.com/office/powerpoint/2010/main" val="2659273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28" name="Oval 27"/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36" name="Oval 35"/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38" name="Oval 37"/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42" name="Oval 41"/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93780" y="1148658"/>
            <a:ext cx="8518124" cy="26136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Initialize:</a:t>
            </a:r>
          </a:p>
          <a:p>
            <a:r>
              <a:rPr lang="en-AU" sz="2000" dirty="0"/>
              <a:t>For each vertex a in the graph</a:t>
            </a:r>
          </a:p>
          <a:p>
            <a:pPr lvl="1"/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s,a</a:t>
            </a:r>
            <a:r>
              <a:rPr lang="en-AU" sz="2000" dirty="0">
                <a:solidFill>
                  <a:srgbClr val="00B0F0"/>
                </a:solidFill>
              </a:rPr>
              <a:t>) = ∞</a:t>
            </a:r>
          </a:p>
          <a:p>
            <a:r>
              <a:rPr lang="en-AU" sz="2000" dirty="0" err="1"/>
              <a:t>dist</a:t>
            </a:r>
            <a:r>
              <a:rPr lang="en-AU" sz="2000" dirty="0"/>
              <a:t>(</a:t>
            </a:r>
            <a:r>
              <a:rPr lang="en-AU" sz="2000" dirty="0" err="1"/>
              <a:t>s,s</a:t>
            </a:r>
            <a:r>
              <a:rPr lang="en-AU" sz="2000" dirty="0"/>
              <a:t>) = 0</a:t>
            </a:r>
          </a:p>
          <a:p>
            <a:pPr marL="0" indent="0">
              <a:buNone/>
            </a:pPr>
            <a:r>
              <a:rPr lang="en-AU" sz="2000" dirty="0"/>
              <a:t>Consider the following operation:</a:t>
            </a:r>
          </a:p>
          <a:p>
            <a:r>
              <a:rPr lang="en-AU" sz="2000" dirty="0"/>
              <a:t>Repeat 3 times</a:t>
            </a:r>
          </a:p>
          <a:p>
            <a:pPr lvl="1"/>
            <a:r>
              <a:rPr lang="en-AU" sz="1800" dirty="0">
                <a:solidFill>
                  <a:schemeClr val="tx1"/>
                </a:solidFill>
              </a:rPr>
              <a:t>For each edge (a, b, w) in the graph  </a:t>
            </a:r>
            <a:r>
              <a:rPr lang="en-AU" sz="1800" dirty="0">
                <a:solidFill>
                  <a:srgbClr val="00B050"/>
                </a:solidFill>
              </a:rPr>
              <a:t>// the order does not matter</a:t>
            </a:r>
          </a:p>
          <a:p>
            <a:pPr lvl="2"/>
            <a:r>
              <a:rPr lang="en-AU" sz="1800" dirty="0" err="1">
                <a:solidFill>
                  <a:srgbClr val="00B0F0"/>
                </a:solidFill>
              </a:rPr>
              <a:t>dist</a:t>
            </a:r>
            <a:r>
              <a:rPr lang="en-AU" sz="1800" dirty="0">
                <a:solidFill>
                  <a:srgbClr val="00B0F0"/>
                </a:solidFill>
              </a:rPr>
              <a:t>(s, b) = min(</a:t>
            </a:r>
            <a:r>
              <a:rPr lang="en-AU" sz="1800" dirty="0" err="1">
                <a:solidFill>
                  <a:srgbClr val="00B0F0"/>
                </a:solidFill>
              </a:rPr>
              <a:t>dist</a:t>
            </a:r>
            <a:r>
              <a:rPr lang="en-AU" sz="1800" dirty="0">
                <a:solidFill>
                  <a:srgbClr val="00B0F0"/>
                </a:solidFill>
              </a:rPr>
              <a:t>(</a:t>
            </a:r>
            <a:r>
              <a:rPr lang="en-AU" sz="1800" dirty="0" err="1">
                <a:solidFill>
                  <a:srgbClr val="00B0F0"/>
                </a:solidFill>
              </a:rPr>
              <a:t>s,b</a:t>
            </a:r>
            <a:r>
              <a:rPr lang="en-AU" sz="1800" dirty="0">
                <a:solidFill>
                  <a:srgbClr val="00B0F0"/>
                </a:solidFill>
              </a:rPr>
              <a:t>) , </a:t>
            </a:r>
            <a:r>
              <a:rPr lang="en-AU" sz="1800" dirty="0" err="1">
                <a:solidFill>
                  <a:srgbClr val="00B0F0"/>
                </a:solidFill>
              </a:rPr>
              <a:t>dist</a:t>
            </a:r>
            <a:r>
              <a:rPr lang="en-AU" sz="1800" dirty="0">
                <a:solidFill>
                  <a:srgbClr val="00B0F0"/>
                </a:solidFill>
              </a:rPr>
              <a:t>(</a:t>
            </a:r>
            <a:r>
              <a:rPr lang="en-AU" sz="1800" dirty="0" err="1">
                <a:solidFill>
                  <a:srgbClr val="00B0F0"/>
                </a:solidFill>
              </a:rPr>
              <a:t>s,a</a:t>
            </a:r>
            <a:r>
              <a:rPr lang="en-AU" sz="1800" dirty="0">
                <a:solidFill>
                  <a:srgbClr val="00B0F0"/>
                </a:solidFill>
              </a:rPr>
              <a:t>) + w)</a:t>
            </a: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What is </a:t>
            </a:r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s,u</a:t>
            </a:r>
            <a:r>
              <a:rPr lang="en-AU" sz="2000" dirty="0">
                <a:solidFill>
                  <a:srgbClr val="00B0F0"/>
                </a:solidFill>
              </a:rPr>
              <a:t>)?</a:t>
            </a:r>
          </a:p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What is </a:t>
            </a:r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s,x</a:t>
            </a:r>
            <a:r>
              <a:rPr lang="en-AU" sz="2000" dirty="0">
                <a:solidFill>
                  <a:srgbClr val="00B0F0"/>
                </a:solidFill>
              </a:rPr>
              <a:t>)?</a:t>
            </a:r>
          </a:p>
          <a:p>
            <a:pPr lvl="1"/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7"/>
            <a:endCxn id="38" idx="1"/>
          </p:cNvCxnSpPr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8" idx="5"/>
            <a:endCxn id="36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44" name="Straight Connector 43"/>
          <p:cNvCxnSpPr>
            <a:stCxn id="38" idx="2"/>
            <a:endCxn id="28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6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29045" y="373156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49871" y="58380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24800" y="5939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67736" y="376231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40748" y="5616714"/>
            <a:ext cx="5936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Assume the following order:</a:t>
            </a:r>
          </a:p>
          <a:p>
            <a:pPr marL="274320" lvl="1" indent="0">
              <a:buNone/>
            </a:pPr>
            <a:r>
              <a:rPr lang="en-AU" sz="2000" dirty="0"/>
              <a:t>(</a:t>
            </a:r>
            <a:r>
              <a:rPr lang="en-AU" sz="2000" dirty="0" err="1"/>
              <a:t>u,t</a:t>
            </a:r>
            <a:r>
              <a:rPr lang="en-AU" sz="2000" dirty="0"/>
              <a:t>), (</a:t>
            </a:r>
            <a:r>
              <a:rPr lang="en-AU" sz="2000" dirty="0" err="1"/>
              <a:t>u,v</a:t>
            </a:r>
            <a:r>
              <a:rPr lang="en-AU" sz="2000" dirty="0"/>
              <a:t>), (</a:t>
            </a:r>
            <a:r>
              <a:rPr lang="en-AU" sz="2000" dirty="0" err="1"/>
              <a:t>u,x</a:t>
            </a:r>
            <a:r>
              <a:rPr lang="en-AU" sz="2000" dirty="0"/>
              <a:t>), (</a:t>
            </a:r>
            <a:r>
              <a:rPr lang="en-AU" sz="2000" dirty="0" err="1"/>
              <a:t>t,u</a:t>
            </a:r>
            <a:r>
              <a:rPr lang="en-AU" sz="2000" dirty="0"/>
              <a:t>), (</a:t>
            </a:r>
            <a:r>
              <a:rPr lang="en-AU" sz="2000" dirty="0" err="1"/>
              <a:t>v,t</a:t>
            </a:r>
            <a:r>
              <a:rPr lang="en-AU" sz="2000" dirty="0"/>
              <a:t>), (</a:t>
            </a:r>
            <a:r>
              <a:rPr lang="en-AU" sz="2000" dirty="0" err="1"/>
              <a:t>v,x</a:t>
            </a:r>
            <a:r>
              <a:rPr lang="en-AU" sz="2000" dirty="0"/>
              <a:t>), (</a:t>
            </a:r>
            <a:r>
              <a:rPr lang="en-AU" sz="2000" dirty="0" err="1"/>
              <a:t>x,t</a:t>
            </a:r>
            <a:r>
              <a:rPr lang="en-AU" sz="2000" dirty="0"/>
              <a:t>), (</a:t>
            </a:r>
            <a:r>
              <a:rPr lang="en-AU" sz="2000" dirty="0" err="1"/>
              <a:t>s,u</a:t>
            </a:r>
            <a:r>
              <a:rPr lang="en-AU" sz="2000" dirty="0"/>
              <a:t>), (</a:t>
            </a:r>
            <a:r>
              <a:rPr lang="en-AU" sz="2000" dirty="0" err="1"/>
              <a:t>s,v</a:t>
            </a:r>
            <a:r>
              <a:rPr lang="en-AU" sz="2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2077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28" name="Oval 27"/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36" name="Oval 35"/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38" name="Oval 37"/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42" name="Oval 41"/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93780" y="1148658"/>
            <a:ext cx="8518124" cy="26136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Initialize:</a:t>
            </a:r>
          </a:p>
          <a:p>
            <a:r>
              <a:rPr lang="en-AU" sz="2000" dirty="0"/>
              <a:t>For each vertex a in the graph</a:t>
            </a:r>
          </a:p>
          <a:p>
            <a:pPr lvl="1"/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s,a</a:t>
            </a:r>
            <a:r>
              <a:rPr lang="en-AU" sz="2000" dirty="0">
                <a:solidFill>
                  <a:srgbClr val="00B0F0"/>
                </a:solidFill>
              </a:rPr>
              <a:t>) = ∞</a:t>
            </a:r>
          </a:p>
          <a:p>
            <a:r>
              <a:rPr lang="en-AU" sz="2000" dirty="0" err="1"/>
              <a:t>dist</a:t>
            </a:r>
            <a:r>
              <a:rPr lang="en-AU" sz="2000" dirty="0"/>
              <a:t>(</a:t>
            </a:r>
            <a:r>
              <a:rPr lang="en-AU" sz="2000" dirty="0" err="1"/>
              <a:t>s,s</a:t>
            </a:r>
            <a:r>
              <a:rPr lang="en-AU" sz="2000" dirty="0"/>
              <a:t>) = 0</a:t>
            </a:r>
          </a:p>
          <a:p>
            <a:pPr marL="0" indent="0">
              <a:buNone/>
            </a:pPr>
            <a:r>
              <a:rPr lang="en-AU" sz="2000" dirty="0"/>
              <a:t>Consider the following operation:</a:t>
            </a:r>
          </a:p>
          <a:p>
            <a:r>
              <a:rPr lang="en-AU" sz="2000" dirty="0"/>
              <a:t>Repeat 4 times</a:t>
            </a:r>
          </a:p>
          <a:p>
            <a:pPr lvl="1"/>
            <a:r>
              <a:rPr lang="en-AU" sz="1800" dirty="0">
                <a:solidFill>
                  <a:schemeClr val="tx1"/>
                </a:solidFill>
              </a:rPr>
              <a:t>For each edge (a, b, w) in the graph  </a:t>
            </a:r>
            <a:r>
              <a:rPr lang="en-AU" sz="1800" dirty="0">
                <a:solidFill>
                  <a:srgbClr val="00B050"/>
                </a:solidFill>
              </a:rPr>
              <a:t>// the order does not matter</a:t>
            </a:r>
          </a:p>
          <a:p>
            <a:pPr lvl="2"/>
            <a:r>
              <a:rPr lang="en-AU" sz="1800" dirty="0" err="1">
                <a:solidFill>
                  <a:srgbClr val="00B0F0"/>
                </a:solidFill>
              </a:rPr>
              <a:t>dist</a:t>
            </a:r>
            <a:r>
              <a:rPr lang="en-AU" sz="1800" dirty="0">
                <a:solidFill>
                  <a:srgbClr val="00B0F0"/>
                </a:solidFill>
              </a:rPr>
              <a:t>(s, b) = min(</a:t>
            </a:r>
            <a:r>
              <a:rPr lang="en-AU" sz="1800" dirty="0" err="1">
                <a:solidFill>
                  <a:srgbClr val="00B0F0"/>
                </a:solidFill>
              </a:rPr>
              <a:t>dist</a:t>
            </a:r>
            <a:r>
              <a:rPr lang="en-AU" sz="1800" dirty="0">
                <a:solidFill>
                  <a:srgbClr val="00B0F0"/>
                </a:solidFill>
              </a:rPr>
              <a:t>(</a:t>
            </a:r>
            <a:r>
              <a:rPr lang="en-AU" sz="1800" dirty="0" err="1">
                <a:solidFill>
                  <a:srgbClr val="00B0F0"/>
                </a:solidFill>
              </a:rPr>
              <a:t>s,b</a:t>
            </a:r>
            <a:r>
              <a:rPr lang="en-AU" sz="1800" dirty="0">
                <a:solidFill>
                  <a:srgbClr val="00B0F0"/>
                </a:solidFill>
              </a:rPr>
              <a:t>) , </a:t>
            </a:r>
            <a:r>
              <a:rPr lang="en-AU" sz="1800" dirty="0" err="1">
                <a:solidFill>
                  <a:srgbClr val="00B0F0"/>
                </a:solidFill>
              </a:rPr>
              <a:t>dist</a:t>
            </a:r>
            <a:r>
              <a:rPr lang="en-AU" sz="1800" dirty="0">
                <a:solidFill>
                  <a:srgbClr val="00B0F0"/>
                </a:solidFill>
              </a:rPr>
              <a:t>(</a:t>
            </a:r>
            <a:r>
              <a:rPr lang="en-AU" sz="1800" dirty="0" err="1">
                <a:solidFill>
                  <a:srgbClr val="00B0F0"/>
                </a:solidFill>
              </a:rPr>
              <a:t>s,a</a:t>
            </a:r>
            <a:r>
              <a:rPr lang="en-AU" sz="1800" dirty="0">
                <a:solidFill>
                  <a:srgbClr val="00B0F0"/>
                </a:solidFill>
              </a:rPr>
              <a:t>) + w)</a:t>
            </a: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What is </a:t>
            </a:r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s,u</a:t>
            </a:r>
            <a:r>
              <a:rPr lang="en-AU" sz="2000" dirty="0">
                <a:solidFill>
                  <a:srgbClr val="00B0F0"/>
                </a:solidFill>
              </a:rPr>
              <a:t>)?</a:t>
            </a:r>
          </a:p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What is </a:t>
            </a:r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s,x</a:t>
            </a:r>
            <a:r>
              <a:rPr lang="en-AU" sz="2000" dirty="0">
                <a:solidFill>
                  <a:srgbClr val="00B0F0"/>
                </a:solidFill>
              </a:rPr>
              <a:t>)?</a:t>
            </a:r>
          </a:p>
          <a:p>
            <a:pPr lvl="1"/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7"/>
            <a:endCxn id="38" idx="1"/>
          </p:cNvCxnSpPr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8" idx="5"/>
            <a:endCxn id="36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44" name="Straight Connector 43"/>
          <p:cNvCxnSpPr>
            <a:stCxn id="38" idx="2"/>
            <a:endCxn id="28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6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29045" y="373156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49871" y="58380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24800" y="5939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67736" y="376231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40748" y="5616714"/>
            <a:ext cx="5936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Assume the following order:</a:t>
            </a:r>
          </a:p>
          <a:p>
            <a:pPr marL="274320" lvl="1" indent="0">
              <a:buNone/>
            </a:pPr>
            <a:r>
              <a:rPr lang="en-AU" sz="2000" dirty="0"/>
              <a:t>(</a:t>
            </a:r>
            <a:r>
              <a:rPr lang="en-AU" sz="2000" dirty="0" err="1"/>
              <a:t>u,t</a:t>
            </a:r>
            <a:r>
              <a:rPr lang="en-AU" sz="2000" dirty="0"/>
              <a:t>), (</a:t>
            </a:r>
            <a:r>
              <a:rPr lang="en-AU" sz="2000" dirty="0" err="1"/>
              <a:t>u,v</a:t>
            </a:r>
            <a:r>
              <a:rPr lang="en-AU" sz="2000" dirty="0"/>
              <a:t>), (</a:t>
            </a:r>
            <a:r>
              <a:rPr lang="en-AU" sz="2000" dirty="0" err="1"/>
              <a:t>u,x</a:t>
            </a:r>
            <a:r>
              <a:rPr lang="en-AU" sz="2000" dirty="0"/>
              <a:t>), (</a:t>
            </a:r>
            <a:r>
              <a:rPr lang="en-AU" sz="2000" dirty="0" err="1"/>
              <a:t>t,u</a:t>
            </a:r>
            <a:r>
              <a:rPr lang="en-AU" sz="2000" dirty="0"/>
              <a:t>), (</a:t>
            </a:r>
            <a:r>
              <a:rPr lang="en-AU" sz="2000" dirty="0" err="1"/>
              <a:t>v,t</a:t>
            </a:r>
            <a:r>
              <a:rPr lang="en-AU" sz="2000" dirty="0"/>
              <a:t>), (</a:t>
            </a:r>
            <a:r>
              <a:rPr lang="en-AU" sz="2000" dirty="0" err="1"/>
              <a:t>v,x</a:t>
            </a:r>
            <a:r>
              <a:rPr lang="en-AU" sz="2000" dirty="0"/>
              <a:t>), (</a:t>
            </a:r>
            <a:r>
              <a:rPr lang="en-AU" sz="2000" dirty="0" err="1"/>
              <a:t>x,t</a:t>
            </a:r>
            <a:r>
              <a:rPr lang="en-AU" sz="2000" dirty="0"/>
              <a:t>), (</a:t>
            </a:r>
            <a:r>
              <a:rPr lang="en-AU" sz="2000" dirty="0" err="1"/>
              <a:t>s,u</a:t>
            </a:r>
            <a:r>
              <a:rPr lang="en-AU" sz="2000" dirty="0"/>
              <a:t>), (</a:t>
            </a:r>
            <a:r>
              <a:rPr lang="en-AU" sz="2000" dirty="0" err="1"/>
              <a:t>s,v</a:t>
            </a:r>
            <a:r>
              <a:rPr lang="en-AU" sz="2000" dirty="0"/>
              <a:t>)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33345" y="5924550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endParaRPr lang="en-A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3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518124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STEP 1: Initializations 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1...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infinity</a:t>
            </a:r>
          </a:p>
          <a:p>
            <a:pPr marL="0" indent="0">
              <a:buNone/>
            </a:pP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pred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1...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Null </a:t>
            </a:r>
          </a:p>
          <a:p>
            <a:pPr marL="0" indent="0">
              <a:buNone/>
            </a:pP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STEP 2: Iteratively estimate </a:t>
            </a:r>
            <a:r>
              <a:rPr lang="en-AU" sz="28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[v] (from source s) 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to 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each edge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the whole graph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est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w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est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est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pred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u</a:t>
            </a:r>
          </a:p>
          <a:p>
            <a:pPr marL="0" indent="0">
              <a:buNone/>
            </a:pP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STEP 3: Checks and returns false if a negative weight cycle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is along the path from s to any other vertex 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each edge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the whole graph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]+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error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negative edge </a:t>
            </a:r>
            <a:r>
              <a:rPr lang="en-AU" sz="28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cylce</a:t>
            </a: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found in this graph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[...],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pred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[...]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</p:txBody>
      </p:sp>
      <p:sp>
        <p:nvSpPr>
          <p:cNvPr id="46" name="Content Placeholder 3"/>
          <p:cNvSpPr txBox="1">
            <a:spLocks/>
          </p:cNvSpPr>
          <p:nvPr/>
        </p:nvSpPr>
        <p:spPr>
          <a:xfrm>
            <a:off x="5334000" y="5036024"/>
            <a:ext cx="3428999" cy="12192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latin typeface="CMSS10"/>
              </a:rPr>
              <a:t>O(VE)</a:t>
            </a:r>
          </a:p>
        </p:txBody>
      </p:sp>
    </p:spTree>
    <p:extLst>
      <p:ext uri="{BB962C8B-B14F-4D97-AF65-F5344CB8AC3E}">
        <p14:creationId xmlns:p14="http://schemas.microsoft.com/office/powerpoint/2010/main" val="116061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 flipH="1">
            <a:off x="6539552" y="4800600"/>
            <a:ext cx="1504193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5"/>
            <a:endCxn id="12" idx="2"/>
          </p:cNvCxnSpPr>
          <p:nvPr/>
        </p:nvCxnSpPr>
        <p:spPr>
          <a:xfrm>
            <a:off x="5017603" y="5614608"/>
            <a:ext cx="1015626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8" idx="5"/>
            <a:endCxn id="36" idx="1"/>
          </p:cNvCxnSpPr>
          <p:nvPr/>
        </p:nvCxnSpPr>
        <p:spPr>
          <a:xfrm>
            <a:off x="6465403" y="4960301"/>
            <a:ext cx="1721421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2" idx="6"/>
            <a:endCxn id="120" idx="0"/>
          </p:cNvCxnSpPr>
          <p:nvPr/>
        </p:nvCxnSpPr>
        <p:spPr>
          <a:xfrm flipV="1">
            <a:off x="6539552" y="5029200"/>
            <a:ext cx="1418923" cy="109136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Algorithm: Correctness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33229" y="58674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4811" y="59414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28" name="Oval 27"/>
          <p:cNvSpPr/>
          <p:nvPr/>
        </p:nvSpPr>
        <p:spPr>
          <a:xfrm>
            <a:off x="6033229" y="4528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4798" y="4602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36" name="Oval 35"/>
          <p:cNvSpPr/>
          <p:nvPr/>
        </p:nvSpPr>
        <p:spPr>
          <a:xfrm>
            <a:off x="8112675" y="5899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94257" y="59737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38" name="Oval 37"/>
          <p:cNvSpPr/>
          <p:nvPr/>
        </p:nvSpPr>
        <p:spPr>
          <a:xfrm>
            <a:off x="8063552" y="4528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134" y="46021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42" name="Oval 41"/>
          <p:cNvSpPr/>
          <p:nvPr/>
        </p:nvSpPr>
        <p:spPr>
          <a:xfrm>
            <a:off x="4585429" y="51824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6998" y="52509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017603" y="47812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86232" y="762000"/>
            <a:ext cx="8518124" cy="4034135"/>
          </a:xfrm>
        </p:spPr>
        <p:txBody>
          <a:bodyPr>
            <a:normAutofit fontScale="55000" lnSpcReduction="20000"/>
          </a:bodyPr>
          <a:lstStyle/>
          <a:p>
            <a:endParaRPr lang="en-AU" sz="2800" dirty="0"/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AU" sz="2700" dirty="0">
                <a:solidFill>
                  <a:schemeClr val="tx1"/>
                </a:solidFill>
              </a:rPr>
              <a:t>We established that the negative cycles do not make sense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AU" sz="2700" dirty="0">
                <a:solidFill>
                  <a:schemeClr val="tx1"/>
                </a:solidFill>
              </a:rPr>
              <a:t>Can a shortest path from s to t have a non-negative cycle (i.e., with weight zero or more)?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AU" sz="2500" dirty="0"/>
              <a:t>No, because the path that avoids this cycle will have smaller or equal distance</a:t>
            </a:r>
            <a:endParaRPr lang="en-AU" sz="2500" dirty="0">
              <a:solidFill>
                <a:schemeClr val="tx1"/>
              </a:solidFill>
            </a:endParaRP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AU" sz="2700" dirty="0">
                <a:solidFill>
                  <a:schemeClr val="tx1"/>
                </a:solidFill>
              </a:rPr>
              <a:t>What is the maximum number of edges in a shortest path between two vertices?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AU" sz="2500" dirty="0"/>
              <a:t>V - 1</a:t>
            </a:r>
            <a:endParaRPr lang="en-AU" sz="2500" dirty="0">
              <a:solidFill>
                <a:schemeClr val="tx1"/>
              </a:solidFill>
            </a:endParaRPr>
          </a:p>
          <a:p>
            <a:r>
              <a:rPr lang="en-AU" dirty="0"/>
              <a:t>Since the estimates are updated as many times as the maximum possible path length (V - 1), the shortest path must converge because:</a:t>
            </a:r>
          </a:p>
          <a:p>
            <a:pPr lvl="1"/>
            <a:r>
              <a:rPr lang="en-AU" sz="2700" dirty="0">
                <a:solidFill>
                  <a:schemeClr val="tx1"/>
                </a:solidFill>
              </a:rPr>
              <a:t>The first iteration guarantees  the shortest distances  to all vertices considering  paths of length at most 1 edge</a:t>
            </a:r>
          </a:p>
          <a:p>
            <a:pPr lvl="1"/>
            <a:r>
              <a:rPr lang="en-AU" sz="2700" dirty="0">
                <a:solidFill>
                  <a:schemeClr val="tx1"/>
                </a:solidFill>
              </a:rPr>
              <a:t>The second iteration guarantees the shortest distances to all vertices considering paths of length at most 2 edges</a:t>
            </a:r>
          </a:p>
          <a:p>
            <a:pPr lvl="1"/>
            <a:r>
              <a:rPr lang="en-AU" sz="2700" dirty="0">
                <a:solidFill>
                  <a:schemeClr val="tx1"/>
                </a:solidFill>
              </a:rPr>
              <a:t>…</a:t>
            </a:r>
          </a:p>
          <a:p>
            <a:pPr lvl="1"/>
            <a:r>
              <a:rPr lang="en-AU" sz="2700" dirty="0">
                <a:solidFill>
                  <a:schemeClr val="tx1"/>
                </a:solidFill>
              </a:rPr>
              <a:t>The (V - 1)-</a:t>
            </a:r>
            <a:r>
              <a:rPr lang="en-AU" sz="2700" dirty="0" err="1">
                <a:solidFill>
                  <a:schemeClr val="tx1"/>
                </a:solidFill>
              </a:rPr>
              <a:t>th</a:t>
            </a:r>
            <a:r>
              <a:rPr lang="en-AU" sz="2700" dirty="0">
                <a:solidFill>
                  <a:schemeClr val="tx1"/>
                </a:solidFill>
              </a:rPr>
              <a:t> iteration guarantees the shortest distances to vertices considering paths of length at most (V-1) edges</a:t>
            </a:r>
          </a:p>
          <a:p>
            <a:r>
              <a:rPr lang="en-AU" sz="3200" dirty="0">
                <a:solidFill>
                  <a:schemeClr val="tx1"/>
                </a:solidFill>
              </a:rPr>
              <a:t>If V-</a:t>
            </a:r>
            <a:r>
              <a:rPr lang="en-AU" sz="3200" dirty="0" err="1">
                <a:solidFill>
                  <a:schemeClr val="tx1"/>
                </a:solidFill>
              </a:rPr>
              <a:t>th</a:t>
            </a:r>
            <a:r>
              <a:rPr lang="en-AU" sz="3200" dirty="0">
                <a:solidFill>
                  <a:schemeClr val="tx1"/>
                </a:solidFill>
              </a:rPr>
              <a:t> iteration reduces the distance of a vertex, this means that there is a shortest path with length V which implies that there is a negative cycle. </a:t>
            </a:r>
          </a:p>
          <a:p>
            <a:endParaRPr lang="en-AU" dirty="0"/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015552" y="5620263"/>
            <a:ext cx="1017677" cy="500299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07378" y="49603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7"/>
            <a:endCxn id="38" idx="1"/>
          </p:cNvCxnSpPr>
          <p:nvPr/>
        </p:nvCxnSpPr>
        <p:spPr>
          <a:xfrm>
            <a:off x="6465403" y="46022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8" idx="5"/>
            <a:endCxn id="36" idx="1"/>
          </p:cNvCxnSpPr>
          <p:nvPr/>
        </p:nvCxnSpPr>
        <p:spPr>
          <a:xfrm>
            <a:off x="6465403" y="4960301"/>
            <a:ext cx="1721421" cy="1013575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495726" y="49603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539552" y="4933689"/>
            <a:ext cx="1524000" cy="1186873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28748" y="61528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145536" y="46496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36046" y="5821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795557" y="53067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54694" y="43277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763550" y="50292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45099" y="6183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797494" y="54876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498998" y="53097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44" name="Straight Connector 43"/>
          <p:cNvCxnSpPr>
            <a:stCxn id="38" idx="2"/>
            <a:endCxn id="28" idx="6"/>
          </p:cNvCxnSpPr>
          <p:nvPr/>
        </p:nvCxnSpPr>
        <p:spPr>
          <a:xfrm flipH="1">
            <a:off x="6539552" y="4781289"/>
            <a:ext cx="1524000" cy="0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86600" y="47360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67200" y="5177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15000" y="4338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49871" y="61428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716361" y="592798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59212" y="4415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46" name="Straight Connector 45"/>
          <p:cNvCxnSpPr>
            <a:endCxn id="28" idx="2"/>
          </p:cNvCxnSpPr>
          <p:nvPr/>
        </p:nvCxnSpPr>
        <p:spPr>
          <a:xfrm flipV="1">
            <a:off x="5002013" y="4781289"/>
            <a:ext cx="1031216" cy="480895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677041" y="4338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548048" y="5927980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FF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79780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35" grpId="0"/>
      <p:bldP spid="40" grpId="0"/>
      <p:bldP spid="41" grpId="0"/>
      <p:bldP spid="47" grpId="0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looking at the camera&#10;&#10;Description generated with very high confidence">
            <a:extLst>
              <a:ext uri="{FF2B5EF4-FFF2-40B4-BE49-F238E27FC236}">
                <a16:creationId xmlns:a16="http://schemas.microsoft.com/office/drawing/2014/main" id="{4BF8DD90-3EBD-423E-B397-732AE257C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382" y="4301176"/>
            <a:ext cx="2759641" cy="1950389"/>
          </a:xfrm>
          <a:prstGeom prst="rect">
            <a:avLst/>
          </a:prstGeom>
        </p:spPr>
      </p:pic>
      <p:cxnSp>
        <p:nvCxnSpPr>
          <p:cNvPr id="52" name="Straight Connector 51"/>
          <p:cNvCxnSpPr/>
          <p:nvPr/>
        </p:nvCxnSpPr>
        <p:spPr>
          <a:xfrm flipH="1">
            <a:off x="6555966" y="4728865"/>
            <a:ext cx="1504193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5"/>
            <a:endCxn id="12" idx="2"/>
          </p:cNvCxnSpPr>
          <p:nvPr/>
        </p:nvCxnSpPr>
        <p:spPr>
          <a:xfrm>
            <a:off x="5034017" y="5542873"/>
            <a:ext cx="1015626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2" idx="6"/>
            <a:endCxn id="38" idx="3"/>
          </p:cNvCxnSpPr>
          <p:nvPr/>
        </p:nvCxnSpPr>
        <p:spPr>
          <a:xfrm flipV="1">
            <a:off x="6555966" y="4888566"/>
            <a:ext cx="1598149" cy="11602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Algorithm: Negative Cycles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49643" y="5795665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31225" y="58696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28" name="Oval 27"/>
          <p:cNvSpPr/>
          <p:nvPr/>
        </p:nvSpPr>
        <p:spPr>
          <a:xfrm>
            <a:off x="6049643" y="4456392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41212" y="45303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36" name="Oval 35"/>
          <p:cNvSpPr/>
          <p:nvPr/>
        </p:nvSpPr>
        <p:spPr>
          <a:xfrm>
            <a:off x="8129089" y="5827992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10671" y="59019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38" name="Oval 37"/>
          <p:cNvSpPr/>
          <p:nvPr/>
        </p:nvSpPr>
        <p:spPr>
          <a:xfrm>
            <a:off x="8079966" y="4456392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61548" y="453039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42" name="Oval 41"/>
          <p:cNvSpPr/>
          <p:nvPr/>
        </p:nvSpPr>
        <p:spPr>
          <a:xfrm>
            <a:off x="4601843" y="511069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93412" y="51791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86232" y="762000"/>
            <a:ext cx="8652968" cy="4024800"/>
          </a:xfrm>
        </p:spPr>
        <p:txBody>
          <a:bodyPr>
            <a:normAutofit fontScale="62500" lnSpcReduction="20000"/>
          </a:bodyPr>
          <a:lstStyle/>
          <a:p>
            <a:endParaRPr lang="en-AU" sz="2800" dirty="0"/>
          </a:p>
          <a:p>
            <a:r>
              <a:rPr lang="en-AU" sz="3200" dirty="0">
                <a:solidFill>
                  <a:schemeClr val="tx1"/>
                </a:solidFill>
              </a:rPr>
              <a:t>If V-</a:t>
            </a:r>
            <a:r>
              <a:rPr lang="en-AU" sz="3200" dirty="0" err="1">
                <a:solidFill>
                  <a:schemeClr val="tx1"/>
                </a:solidFill>
              </a:rPr>
              <a:t>th</a:t>
            </a:r>
            <a:r>
              <a:rPr lang="en-AU" sz="3200" dirty="0">
                <a:solidFill>
                  <a:schemeClr val="tx1"/>
                </a:solidFill>
              </a:rPr>
              <a:t> iteration reduces the distance of a vertex, this means that there is a shortest path with length V which implies that there is a negative cycle. </a:t>
            </a:r>
          </a:p>
          <a:p>
            <a:r>
              <a:rPr lang="en-AU" sz="3200" dirty="0"/>
              <a:t>Consider the graph with vertices </a:t>
            </a:r>
            <a:r>
              <a:rPr lang="en-AU" sz="3200" dirty="0">
                <a:solidFill>
                  <a:srgbClr val="00B0F0"/>
                </a:solidFill>
              </a:rPr>
              <a:t>s, u, v, </a:t>
            </a:r>
            <a:r>
              <a:rPr lang="en-AU" sz="3200" dirty="0"/>
              <a:t>and</a:t>
            </a:r>
            <a:r>
              <a:rPr lang="en-AU" sz="3200" dirty="0">
                <a:solidFill>
                  <a:srgbClr val="00B0F0"/>
                </a:solidFill>
              </a:rPr>
              <a:t> t</a:t>
            </a:r>
            <a:r>
              <a:rPr lang="en-AU" sz="3200" dirty="0"/>
              <a:t> and assume we have run (V-1 = 3) iterations.</a:t>
            </a:r>
          </a:p>
          <a:p>
            <a:r>
              <a:rPr lang="en-AU" sz="3200" dirty="0"/>
              <a:t>In the 4</a:t>
            </a:r>
            <a:r>
              <a:rPr lang="en-AU" sz="3200" baseline="30000" dirty="0"/>
              <a:t>th</a:t>
            </a:r>
            <a:r>
              <a:rPr lang="en-AU" sz="3200" dirty="0"/>
              <a:t> iteration, the weight of at least one vertex will be reduced (due to the presence of a negative cycle).</a:t>
            </a:r>
          </a:p>
          <a:p>
            <a:r>
              <a:rPr lang="en-AU" sz="3200" dirty="0">
                <a:solidFill>
                  <a:srgbClr val="FF0000"/>
                </a:solidFill>
              </a:rPr>
              <a:t>Important:</a:t>
            </a:r>
            <a:r>
              <a:rPr lang="en-AU" sz="3200" dirty="0"/>
              <a:t> Bellman-Ford Algorithm finds negative cycles only if such cycle is reachable from the source vertex</a:t>
            </a:r>
          </a:p>
          <a:p>
            <a:pPr lvl="1"/>
            <a:r>
              <a:rPr lang="en-AU" dirty="0"/>
              <a:t>E.g., if x is the source vertex, the algorithm will not detect the negative cycle</a:t>
            </a:r>
          </a:p>
          <a:p>
            <a:r>
              <a:rPr lang="en-AU" sz="3200" dirty="0"/>
              <a:t>If the goal is to detect the existence of a negative cycle in the graph, one solution is to call Bellman-Ford algorithm for each vertex in the graph.</a:t>
            </a:r>
          </a:p>
          <a:p>
            <a:endParaRPr lang="en-AU" sz="3200" dirty="0">
              <a:solidFill>
                <a:schemeClr val="tx1"/>
              </a:solidFill>
            </a:endParaRPr>
          </a:p>
          <a:p>
            <a:endParaRPr lang="en-AU" dirty="0"/>
          </a:p>
        </p:txBody>
      </p: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23792" y="4888566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45162" y="6081154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252460" y="5750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11971" y="52350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626182" y="51735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308062" y="57428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cxnSp>
        <p:nvCxnSpPr>
          <p:cNvPr id="44" name="Straight Connector 43"/>
          <p:cNvCxnSpPr>
            <a:endCxn id="38" idx="3"/>
          </p:cNvCxnSpPr>
          <p:nvPr/>
        </p:nvCxnSpPr>
        <p:spPr>
          <a:xfrm flipV="1">
            <a:off x="6607015" y="4888566"/>
            <a:ext cx="1547100" cy="1122729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103014" y="466433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83614" y="51054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31414" y="42672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6285" y="607115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35412" y="430136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46" name="Straight Connector 45"/>
          <p:cNvCxnSpPr>
            <a:endCxn id="12" idx="2"/>
          </p:cNvCxnSpPr>
          <p:nvPr/>
        </p:nvCxnSpPr>
        <p:spPr>
          <a:xfrm>
            <a:off x="5018427" y="5548528"/>
            <a:ext cx="1031216" cy="500299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8" idx="2"/>
            <a:endCxn id="28" idx="6"/>
          </p:cNvCxnSpPr>
          <p:nvPr/>
        </p:nvCxnSpPr>
        <p:spPr>
          <a:xfrm flipH="1">
            <a:off x="6555966" y="4709554"/>
            <a:ext cx="1524000" cy="0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12" idx="1"/>
          </p:cNvCxnSpPr>
          <p:nvPr/>
        </p:nvCxnSpPr>
        <p:spPr>
          <a:xfrm flipH="1">
            <a:off x="6123792" y="4899731"/>
            <a:ext cx="40010" cy="970083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766285" y="609348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8CAC46-078D-4A6B-A151-8BF3D86351A5}"/>
              </a:ext>
            </a:extLst>
          </p:cNvPr>
          <p:cNvCxnSpPr>
            <a:cxnSpLocks/>
          </p:cNvCxnSpPr>
          <p:nvPr/>
        </p:nvCxnSpPr>
        <p:spPr>
          <a:xfrm>
            <a:off x="1221592" y="4530399"/>
            <a:ext cx="866207" cy="3416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A3D8D7B-A453-4DAF-B5FF-1C117FE2B7EA}"/>
              </a:ext>
            </a:extLst>
          </p:cNvPr>
          <p:cNvSpPr txBox="1"/>
          <p:nvPr/>
        </p:nvSpPr>
        <p:spPr>
          <a:xfrm>
            <a:off x="216476" y="4149098"/>
            <a:ext cx="1231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Bellman-Ford </a:t>
            </a:r>
            <a:r>
              <a:rPr lang="en-AU" dirty="0" err="1"/>
              <a:t>algo</a:t>
            </a:r>
            <a:endParaRPr lang="en-AU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CC81AA3-4DFD-43C9-BFC2-4239C08A7660}"/>
              </a:ext>
            </a:extLst>
          </p:cNvPr>
          <p:cNvCxnSpPr>
            <a:cxnSpLocks/>
          </p:cNvCxnSpPr>
          <p:nvPr/>
        </p:nvCxnSpPr>
        <p:spPr>
          <a:xfrm>
            <a:off x="1285934" y="5643326"/>
            <a:ext cx="696194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D27D0D1-1E88-45B5-BCCB-8466827C4048}"/>
              </a:ext>
            </a:extLst>
          </p:cNvPr>
          <p:cNvSpPr txBox="1"/>
          <p:nvPr/>
        </p:nvSpPr>
        <p:spPr>
          <a:xfrm>
            <a:off x="167351" y="5290538"/>
            <a:ext cx="148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unreachable</a:t>
            </a:r>
          </a:p>
          <a:p>
            <a:r>
              <a:rPr lang="en-AU" dirty="0"/>
              <a:t>-</a:t>
            </a:r>
            <a:r>
              <a:rPr lang="en-AU" dirty="0" err="1"/>
              <a:t>ve</a:t>
            </a:r>
            <a:r>
              <a:rPr lang="en-AU" dirty="0"/>
              <a:t> cycle</a:t>
            </a:r>
          </a:p>
        </p:txBody>
      </p:sp>
    </p:spTree>
    <p:extLst>
      <p:ext uri="{BB962C8B-B14F-4D97-AF65-F5344CB8AC3E}">
        <p14:creationId xmlns:p14="http://schemas.microsoft.com/office/powerpoint/2010/main" val="298380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121" grpId="0"/>
      <p:bldP spid="33" grpId="0"/>
      <p:bldP spid="34" grpId="0"/>
      <p:bldP spid="34" grpId="1"/>
      <p:bldP spid="35" grpId="0"/>
      <p:bldP spid="35" grpId="1"/>
      <p:bldP spid="41" grpId="0"/>
      <p:bldP spid="41" grpId="1"/>
      <p:bldP spid="56" grpId="0"/>
      <p:bldP spid="56" grpId="1"/>
      <p:bldP spid="47" grpId="0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All-Pairs Shortest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081963" cy="51054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Problem</a:t>
            </a:r>
          </a:p>
          <a:p>
            <a:r>
              <a:rPr lang="en-AU" sz="2000" dirty="0"/>
              <a:t>Return shortest distances between </a:t>
            </a:r>
            <a:r>
              <a:rPr lang="en-AU" sz="2000" b="1" dirty="0"/>
              <a:t>all</a:t>
            </a:r>
            <a:r>
              <a:rPr lang="en-AU" sz="2000" dirty="0"/>
              <a:t> pairs of vertices in a connected graph.</a:t>
            </a: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For unweighted graphs:</a:t>
            </a:r>
          </a:p>
          <a:p>
            <a:r>
              <a:rPr lang="en-AU" sz="2000" dirty="0"/>
              <a:t>For each vertex v in the graph</a:t>
            </a:r>
          </a:p>
          <a:p>
            <a:pPr lvl="1"/>
            <a:r>
              <a:rPr lang="en-AU" sz="1500" dirty="0">
                <a:solidFill>
                  <a:schemeClr val="tx1"/>
                </a:solidFill>
              </a:rPr>
              <a:t>Call Breadth-First Search for v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Time complexity: </a:t>
            </a:r>
          </a:p>
          <a:p>
            <a:pPr marL="0" indent="0">
              <a:buNone/>
            </a:pPr>
            <a:r>
              <a:rPr lang="en-AU" sz="2000" dirty="0"/>
              <a:t>	O(V(V+E)) = O(V</a:t>
            </a:r>
            <a:r>
              <a:rPr lang="en-AU" sz="2000" baseline="30000" dirty="0"/>
              <a:t>2</a:t>
            </a:r>
            <a:r>
              <a:rPr lang="en-AU" sz="2000" dirty="0"/>
              <a:t> + EV) </a:t>
            </a:r>
            <a:r>
              <a:rPr lang="en-AU" sz="2000" dirty="0">
                <a:sym typeface="Wingdings" panose="05000000000000000000" pitchFamily="2" charset="2"/>
              </a:rPr>
              <a:t></a:t>
            </a:r>
            <a:r>
              <a:rPr lang="en-AU" sz="2000" dirty="0"/>
              <a:t> O(EV)  </a:t>
            </a:r>
            <a:r>
              <a:rPr lang="en-AU" sz="2000" dirty="0">
                <a:solidFill>
                  <a:srgbClr val="00B050"/>
                </a:solidFill>
              </a:rPr>
              <a:t>[for connected graphs O(V) </a:t>
            </a:r>
            <a:r>
              <a:rPr lang="en-AU" sz="2000" dirty="0">
                <a:solidFill>
                  <a:srgbClr val="00B050"/>
                </a:solidFill>
                <a:latin typeface="Arial Black" panose="020B0A04020102020204" pitchFamily="34" charset="0"/>
              </a:rPr>
              <a:t>≤ </a:t>
            </a:r>
            <a:r>
              <a:rPr lang="en-AU" sz="2000" dirty="0">
                <a:solidFill>
                  <a:srgbClr val="00B050"/>
                </a:solidFill>
              </a:rPr>
              <a:t>O(E)]</a:t>
            </a:r>
          </a:p>
          <a:p>
            <a:pPr marL="0" indent="0">
              <a:buNone/>
            </a:pPr>
            <a:r>
              <a:rPr lang="en-AU" sz="2000" dirty="0"/>
              <a:t>For dense graphs: E is O(V</a:t>
            </a:r>
            <a:r>
              <a:rPr lang="en-AU" sz="2000" baseline="30000" dirty="0"/>
              <a:t>2</a:t>
            </a:r>
            <a:r>
              <a:rPr lang="en-AU" sz="2000" dirty="0"/>
              <a:t>), therefore total cost is </a:t>
            </a:r>
            <a:r>
              <a:rPr lang="en-AU" sz="2000" dirty="0">
                <a:sym typeface="Wingdings" panose="05000000000000000000" pitchFamily="2" charset="2"/>
              </a:rPr>
              <a:t>O(</a:t>
            </a:r>
            <a:r>
              <a:rPr lang="en-AU" sz="2000" dirty="0"/>
              <a:t>V</a:t>
            </a:r>
            <a:r>
              <a:rPr lang="en-AU" sz="2000" baseline="30000" dirty="0"/>
              <a:t>3</a:t>
            </a:r>
            <a:r>
              <a:rPr lang="en-AU" sz="2000" dirty="0"/>
              <a:t> ) for dense graphs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For weighted graphs (with non-negative weights):</a:t>
            </a:r>
          </a:p>
          <a:p>
            <a:r>
              <a:rPr lang="en-AU" sz="2000" dirty="0"/>
              <a:t>For each vertex v in the graph</a:t>
            </a:r>
          </a:p>
          <a:p>
            <a:pPr lvl="1"/>
            <a:r>
              <a:rPr lang="en-AU" sz="1500" dirty="0">
                <a:solidFill>
                  <a:schemeClr val="tx1"/>
                </a:solidFill>
              </a:rPr>
              <a:t>Call Dijkstra’s algorithm for v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Time complexity: </a:t>
            </a:r>
          </a:p>
          <a:p>
            <a:pPr marL="0" indent="0">
              <a:buNone/>
            </a:pPr>
            <a:r>
              <a:rPr lang="en-AU" sz="2000" dirty="0"/>
              <a:t>	O(V(E log V)) = O(EV log V)</a:t>
            </a:r>
          </a:p>
          <a:p>
            <a:pPr marL="0" indent="0">
              <a:buNone/>
            </a:pPr>
            <a:r>
              <a:rPr lang="en-AU" sz="2000" dirty="0"/>
              <a:t>For dense graphs:</a:t>
            </a:r>
            <a:r>
              <a:rPr lang="en-AU" sz="2000" dirty="0">
                <a:sym typeface="Wingdings" panose="05000000000000000000" pitchFamily="2" charset="2"/>
              </a:rPr>
              <a:t> </a:t>
            </a:r>
            <a:r>
              <a:rPr lang="en-AU" sz="2000" dirty="0"/>
              <a:t>O(V</a:t>
            </a:r>
            <a:r>
              <a:rPr lang="en-AU" sz="2000" baseline="30000" dirty="0"/>
              <a:t>3</a:t>
            </a:r>
            <a:r>
              <a:rPr lang="en-AU" sz="2000" dirty="0"/>
              <a:t> log V)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For weighted graphs (allowing negative weights):</a:t>
            </a:r>
          </a:p>
          <a:p>
            <a:r>
              <a:rPr lang="en-AU" sz="2000" dirty="0"/>
              <a:t>For each vertex v in the graph</a:t>
            </a:r>
          </a:p>
          <a:p>
            <a:pPr lvl="1"/>
            <a:r>
              <a:rPr lang="en-AU" sz="1500" dirty="0">
                <a:solidFill>
                  <a:schemeClr val="tx1"/>
                </a:solidFill>
              </a:rPr>
              <a:t>Call Bellman-Ford algorithm for v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Time complexity: </a:t>
            </a:r>
          </a:p>
          <a:p>
            <a:pPr marL="0" indent="0">
              <a:buNone/>
            </a:pPr>
            <a:r>
              <a:rPr lang="en-AU" sz="2000" dirty="0"/>
              <a:t>	O(V(VE)) = O(V</a:t>
            </a:r>
            <a:r>
              <a:rPr lang="en-AU" sz="2000" baseline="30000" dirty="0"/>
              <a:t>2</a:t>
            </a:r>
            <a:r>
              <a:rPr lang="en-AU" sz="2000" dirty="0"/>
              <a:t> E)</a:t>
            </a:r>
          </a:p>
          <a:p>
            <a:pPr marL="0" indent="0">
              <a:buNone/>
            </a:pPr>
            <a:r>
              <a:rPr lang="en-AU" sz="2000" dirty="0"/>
              <a:t>For dense graphs:</a:t>
            </a:r>
            <a:r>
              <a:rPr lang="en-AU" sz="2000" dirty="0">
                <a:sym typeface="Wingdings" panose="05000000000000000000" pitchFamily="2" charset="2"/>
              </a:rPr>
              <a:t> </a:t>
            </a:r>
            <a:r>
              <a:rPr lang="en-AU" sz="2000" dirty="0"/>
              <a:t>O(V</a:t>
            </a:r>
            <a:r>
              <a:rPr lang="en-AU" sz="2000" baseline="30000" dirty="0"/>
              <a:t>4</a:t>
            </a:r>
            <a:r>
              <a:rPr lang="en-AU" sz="2000" dirty="0"/>
              <a:t> )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Can we do better?</a:t>
            </a:r>
          </a:p>
          <a:p>
            <a:r>
              <a:rPr lang="en-AU" sz="2000" dirty="0"/>
              <a:t>Yes, Floyd-</a:t>
            </a:r>
            <a:r>
              <a:rPr lang="en-AU" sz="2000" dirty="0" err="1"/>
              <a:t>Warshall</a:t>
            </a:r>
            <a:r>
              <a:rPr lang="en-AU" sz="2000" dirty="0"/>
              <a:t> Algorithm returns all-pairs shortest distances in O(V</a:t>
            </a:r>
            <a:r>
              <a:rPr lang="en-AU" sz="2000" baseline="30000" dirty="0"/>
              <a:t>3</a:t>
            </a:r>
            <a:r>
              <a:rPr lang="en-AU" sz="2000" dirty="0"/>
              <a:t> ) for graphs allowing negative weights.</a:t>
            </a:r>
          </a:p>
        </p:txBody>
      </p:sp>
    </p:spTree>
    <p:extLst>
      <p:ext uri="{BB962C8B-B14F-4D97-AF65-F5344CB8AC3E}">
        <p14:creationId xmlns:p14="http://schemas.microsoft.com/office/powerpoint/2010/main" val="356934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Shortest path in a graph with negative weights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rgbClr val="00B050"/>
                </a:solidFill>
                <a:latin typeface="CMSS10"/>
              </a:rPr>
              <a:t>All-pairs shortest paths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Transitive Closure</a:t>
            </a:r>
          </a:p>
        </p:txBody>
      </p:sp>
    </p:spTree>
    <p:extLst>
      <p:ext uri="{BB962C8B-B14F-4D97-AF65-F5344CB8AC3E}">
        <p14:creationId xmlns:p14="http://schemas.microsoft.com/office/powerpoint/2010/main" val="551984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205311" y="990600"/>
            <a:ext cx="8654560" cy="1981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latin typeface="CMSS10"/>
              </a:rPr>
              <a:t>Initialize adjacency matrix called </a:t>
            </a:r>
            <a:r>
              <a:rPr lang="en-AU" sz="2400" dirty="0" err="1">
                <a:latin typeface="CMSS10"/>
              </a:rPr>
              <a:t>dist</a:t>
            </a:r>
            <a:r>
              <a:rPr lang="en-AU" sz="2400" dirty="0">
                <a:latin typeface="CMSS10"/>
              </a:rPr>
              <a:t>[][] considering adjacent edges only</a:t>
            </a:r>
          </a:p>
          <a:p>
            <a:r>
              <a:rPr lang="en-AU" sz="2400" dirty="0">
                <a:solidFill>
                  <a:srgbClr val="FF0000"/>
                </a:solidFill>
                <a:latin typeface="CMSS10"/>
              </a:rPr>
              <a:t>For each vertex k in the graph </a:t>
            </a:r>
          </a:p>
          <a:p>
            <a:pPr lvl="1"/>
            <a:r>
              <a:rPr lang="en-AU" sz="1900" dirty="0">
                <a:solidFill>
                  <a:srgbClr val="00B0F0"/>
                </a:solidFill>
                <a:latin typeface="CMSS10"/>
              </a:rPr>
              <a:t>For each pair of vertices </a:t>
            </a:r>
            <a:r>
              <a:rPr lang="en-AU" sz="1900" dirty="0" err="1">
                <a:solidFill>
                  <a:srgbClr val="00B0F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B0F0"/>
                </a:solidFill>
                <a:latin typeface="CMSS10"/>
              </a:rPr>
              <a:t> and j in the graph</a:t>
            </a:r>
          </a:p>
          <a:p>
            <a:pPr lvl="2"/>
            <a:r>
              <a:rPr lang="en-AU" sz="1700" dirty="0">
                <a:solidFill>
                  <a:srgbClr val="000000"/>
                </a:solidFill>
                <a:latin typeface="CMSS10"/>
              </a:rPr>
              <a:t>If 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k  j) is smaller than the current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Update/create shortcut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j with weight equal to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ikj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marL="868680" lvl="3" indent="0">
              <a:buNone/>
            </a:pP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   i.e., update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][j] =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][k] +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[k][j]</a:t>
            </a:r>
            <a:endParaRPr lang="en-AU" sz="17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5" name="Oval 4"/>
          <p:cNvSpPr/>
          <p:nvPr/>
        </p:nvSpPr>
        <p:spPr>
          <a:xfrm>
            <a:off x="7162800" y="575887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4382" y="58328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7162800" y="4419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4369" y="44936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8379725" y="504627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08493" y="510827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5715000" y="504683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06569" y="514240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>
            <a:endCxn id="8" idx="2"/>
          </p:cNvCxnSpPr>
          <p:nvPr/>
        </p:nvCxnSpPr>
        <p:spPr>
          <a:xfrm flipV="1">
            <a:off x="6147174" y="4672762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315200" y="4925923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3"/>
          </p:cNvCxnSpPr>
          <p:nvPr/>
        </p:nvCxnSpPr>
        <p:spPr>
          <a:xfrm flipH="1">
            <a:off x="7669123" y="5478452"/>
            <a:ext cx="784751" cy="53358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12" idx="1"/>
          </p:cNvCxnSpPr>
          <p:nvPr/>
        </p:nvCxnSpPr>
        <p:spPr>
          <a:xfrm>
            <a:off x="7669123" y="4672762"/>
            <a:ext cx="784751" cy="44766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2"/>
          </p:cNvCxnSpPr>
          <p:nvPr/>
        </p:nvCxnSpPr>
        <p:spPr>
          <a:xfrm flipH="1" flipV="1">
            <a:off x="6147174" y="5506081"/>
            <a:ext cx="1015626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75107" y="45410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65617" y="57132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65065" y="51982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24424" y="45659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987571" y="56943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311" y="2819400"/>
            <a:ext cx="830318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Assume that the outer for-loop will access vertices in the order A, B, C, D</a:t>
            </a:r>
          </a:p>
          <a:p>
            <a:r>
              <a:rPr lang="en-AU" sz="1600" dirty="0">
                <a:solidFill>
                  <a:srgbClr val="FF0000"/>
                </a:solidFill>
              </a:rPr>
              <a:t>First iteration of outer loop (i.e., k is A): </a:t>
            </a:r>
          </a:p>
          <a:p>
            <a:r>
              <a:rPr lang="en-AU" sz="1600" dirty="0"/>
              <a:t>Which shortcut(s) </a:t>
            </a:r>
            <a:r>
              <a:rPr lang="en-AU" sz="1600" dirty="0" err="1"/>
              <a:t>i</a:t>
            </a:r>
            <a:r>
              <a:rPr lang="en-AU" sz="1600" dirty="0" err="1">
                <a:sym typeface="Wingdings" panose="05000000000000000000" pitchFamily="2" charset="2"/>
              </a:rPr>
              <a:t>j</a:t>
            </a:r>
            <a:r>
              <a:rPr lang="en-AU" sz="1600" dirty="0">
                <a:sym typeface="Wingdings" panose="05000000000000000000" pitchFamily="2" charset="2"/>
              </a:rPr>
              <a:t> </a:t>
            </a:r>
            <a:r>
              <a:rPr lang="en-AU" sz="1600" dirty="0"/>
              <a:t>is/are updated/created after the execution of the </a:t>
            </a:r>
            <a:r>
              <a:rPr lang="en-AU" sz="1600" b="1" dirty="0"/>
              <a:t>inner</a:t>
            </a:r>
            <a:r>
              <a:rPr lang="en-AU" sz="1600" dirty="0"/>
              <a:t> for-loop?</a:t>
            </a:r>
          </a:p>
          <a:p>
            <a:r>
              <a:rPr lang="en-AU" sz="1600" dirty="0">
                <a:solidFill>
                  <a:srgbClr val="FF0000"/>
                </a:solidFill>
              </a:rPr>
              <a:t>Second iteration of outer loop (i.e., k is B):</a:t>
            </a:r>
          </a:p>
          <a:p>
            <a:r>
              <a:rPr lang="en-AU" sz="1600" dirty="0"/>
              <a:t>Which shortcut(s) </a:t>
            </a:r>
            <a:r>
              <a:rPr lang="en-AU" sz="1600" dirty="0" err="1"/>
              <a:t>i</a:t>
            </a:r>
            <a:r>
              <a:rPr lang="en-AU" sz="1600" dirty="0" err="1">
                <a:sym typeface="Wingdings" panose="05000000000000000000" pitchFamily="2" charset="2"/>
              </a:rPr>
              <a:t>j</a:t>
            </a:r>
            <a:r>
              <a:rPr lang="en-AU" sz="1600" dirty="0">
                <a:sym typeface="Wingdings" panose="05000000000000000000" pitchFamily="2" charset="2"/>
              </a:rPr>
              <a:t> </a:t>
            </a:r>
            <a:r>
              <a:rPr lang="en-AU" sz="1600" dirty="0"/>
              <a:t>is/are updated/created after the execution of the </a:t>
            </a:r>
            <a:r>
              <a:rPr lang="en-AU" sz="1600" b="1" dirty="0"/>
              <a:t>inner</a:t>
            </a:r>
            <a:r>
              <a:rPr lang="en-AU" sz="1600" dirty="0"/>
              <a:t> for-loop?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>
            <a:off x="28178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35036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41894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8752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>
            <a:off x="2125663" y="4813300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>
            <a:off x="2125663" y="5184775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2125663" y="5554663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2125663" y="5926138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>
            <a:off x="21320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5562600" y="4459287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>
            <a:off x="2125663" y="4443413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>
            <a:off x="2125663" y="6297613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3081338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>
            <a:off x="3763963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20"/>
          <p:cNvSpPr>
            <a:spLocks noChangeArrowheads="1"/>
          </p:cNvSpPr>
          <p:nvPr/>
        </p:nvSpPr>
        <p:spPr bwMode="auto">
          <a:xfrm>
            <a:off x="4451350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5137150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22"/>
          <p:cNvSpPr>
            <a:spLocks noChangeArrowheads="1"/>
          </p:cNvSpPr>
          <p:nvPr/>
        </p:nvSpPr>
        <p:spPr bwMode="auto">
          <a:xfrm>
            <a:off x="2395538" y="4870450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23"/>
          <p:cNvSpPr>
            <a:spLocks noChangeArrowheads="1"/>
          </p:cNvSpPr>
          <p:nvPr/>
        </p:nvSpPr>
        <p:spPr bwMode="auto">
          <a:xfrm>
            <a:off x="3097213" y="4879975"/>
            <a:ext cx="2270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24"/>
          <p:cNvSpPr>
            <a:spLocks noChangeArrowheads="1"/>
          </p:cNvSpPr>
          <p:nvPr/>
        </p:nvSpPr>
        <p:spPr bwMode="auto">
          <a:xfrm>
            <a:off x="3763963" y="4879975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26"/>
          <p:cNvSpPr>
            <a:spLocks noChangeArrowheads="1"/>
          </p:cNvSpPr>
          <p:nvPr/>
        </p:nvSpPr>
        <p:spPr bwMode="auto">
          <a:xfrm>
            <a:off x="4402142" y="4869126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-2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2392363" y="5238750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3097213" y="52482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30"/>
          <p:cNvSpPr>
            <a:spLocks noChangeArrowheads="1"/>
          </p:cNvSpPr>
          <p:nvPr/>
        </p:nvSpPr>
        <p:spPr bwMode="auto">
          <a:xfrm>
            <a:off x="3783013" y="52482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31"/>
          <p:cNvSpPr>
            <a:spLocks noChangeArrowheads="1"/>
          </p:cNvSpPr>
          <p:nvPr/>
        </p:nvSpPr>
        <p:spPr bwMode="auto">
          <a:xfrm>
            <a:off x="4468813" y="52482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32"/>
          <p:cNvSpPr>
            <a:spLocks noChangeArrowheads="1"/>
          </p:cNvSpPr>
          <p:nvPr/>
        </p:nvSpPr>
        <p:spPr bwMode="auto">
          <a:xfrm>
            <a:off x="5137150" y="5248275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33"/>
          <p:cNvSpPr>
            <a:spLocks noChangeArrowheads="1"/>
          </p:cNvSpPr>
          <p:nvPr/>
        </p:nvSpPr>
        <p:spPr bwMode="auto">
          <a:xfrm>
            <a:off x="2392363" y="5611813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34"/>
          <p:cNvSpPr>
            <a:spLocks noChangeArrowheads="1"/>
          </p:cNvSpPr>
          <p:nvPr/>
        </p:nvSpPr>
        <p:spPr bwMode="auto">
          <a:xfrm>
            <a:off x="3078163" y="5621338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37"/>
          <p:cNvSpPr>
            <a:spLocks noChangeArrowheads="1"/>
          </p:cNvSpPr>
          <p:nvPr/>
        </p:nvSpPr>
        <p:spPr bwMode="auto">
          <a:xfrm>
            <a:off x="5154613" y="562133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38"/>
          <p:cNvSpPr>
            <a:spLocks noChangeArrowheads="1"/>
          </p:cNvSpPr>
          <p:nvPr/>
        </p:nvSpPr>
        <p:spPr bwMode="auto">
          <a:xfrm>
            <a:off x="2392363" y="5980113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39"/>
          <p:cNvSpPr>
            <a:spLocks noChangeArrowheads="1"/>
          </p:cNvSpPr>
          <p:nvPr/>
        </p:nvSpPr>
        <p:spPr bwMode="auto">
          <a:xfrm>
            <a:off x="3078163" y="5989638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41"/>
          <p:cNvSpPr>
            <a:spLocks noChangeArrowheads="1"/>
          </p:cNvSpPr>
          <p:nvPr/>
        </p:nvSpPr>
        <p:spPr bwMode="auto">
          <a:xfrm>
            <a:off x="3702895" y="5978494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-1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42"/>
          <p:cNvSpPr>
            <a:spLocks noChangeArrowheads="1"/>
          </p:cNvSpPr>
          <p:nvPr/>
        </p:nvSpPr>
        <p:spPr bwMode="auto">
          <a:xfrm>
            <a:off x="4451350" y="5989638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" name="Rectangle 43"/>
          <p:cNvSpPr>
            <a:spLocks noChangeArrowheads="1"/>
          </p:cNvSpPr>
          <p:nvPr/>
        </p:nvSpPr>
        <p:spPr bwMode="auto">
          <a:xfrm>
            <a:off x="5154613" y="598963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24"/>
          <p:cNvSpPr>
            <a:spLocks noChangeArrowheads="1"/>
          </p:cNvSpPr>
          <p:nvPr/>
        </p:nvSpPr>
        <p:spPr bwMode="auto">
          <a:xfrm>
            <a:off x="5137274" y="4869126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4"/>
          <p:cNvSpPr>
            <a:spLocks noChangeArrowheads="1"/>
          </p:cNvSpPr>
          <p:nvPr/>
        </p:nvSpPr>
        <p:spPr bwMode="auto">
          <a:xfrm>
            <a:off x="3764751" y="5590401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24"/>
          <p:cNvSpPr>
            <a:spLocks noChangeArrowheads="1"/>
          </p:cNvSpPr>
          <p:nvPr/>
        </p:nvSpPr>
        <p:spPr bwMode="auto">
          <a:xfrm>
            <a:off x="4451350" y="561848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tangle 31"/>
          <p:cNvSpPr>
            <a:spLocks noChangeArrowheads="1"/>
          </p:cNvSpPr>
          <p:nvPr/>
        </p:nvSpPr>
        <p:spPr bwMode="auto">
          <a:xfrm>
            <a:off x="4442369" y="5217828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F0000"/>
                </a:solidFill>
              </a:rPr>
              <a:t>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010400" y="5421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6705600" y="1323881"/>
            <a:ext cx="2362200" cy="1724119"/>
            <a:chOff x="152400" y="4541077"/>
            <a:chExt cx="2362200" cy="1724119"/>
          </a:xfrm>
        </p:grpSpPr>
        <p:sp>
          <p:nvSpPr>
            <p:cNvPr id="90" name="Oval 89"/>
            <p:cNvSpPr/>
            <p:nvPr/>
          </p:nvSpPr>
          <p:spPr>
            <a:xfrm>
              <a:off x="1143000" y="5758873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224582" y="583288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92" name="Oval 91"/>
            <p:cNvSpPr/>
            <p:nvPr/>
          </p:nvSpPr>
          <p:spPr>
            <a:xfrm>
              <a:off x="1219200" y="459907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310769" y="467308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94" name="Oval 93"/>
            <p:cNvSpPr/>
            <p:nvPr/>
          </p:nvSpPr>
          <p:spPr>
            <a:xfrm>
              <a:off x="2008277" y="520867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137045" y="527067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96" name="Oval 95"/>
            <p:cNvSpPr/>
            <p:nvPr/>
          </p:nvSpPr>
          <p:spPr>
            <a:xfrm>
              <a:off x="152400" y="504683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3969" y="514240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584574" y="4862939"/>
              <a:ext cx="640008" cy="285117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90" idx="0"/>
              <a:endCxn id="92" idx="4"/>
            </p:cNvCxnSpPr>
            <p:nvPr/>
          </p:nvCxnSpPr>
          <p:spPr>
            <a:xfrm flipV="1">
              <a:off x="1396162" y="5105400"/>
              <a:ext cx="76200" cy="653473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94" idx="3"/>
              <a:endCxn id="90" idx="6"/>
            </p:cNvCxnSpPr>
            <p:nvPr/>
          </p:nvCxnSpPr>
          <p:spPr>
            <a:xfrm flipH="1">
              <a:off x="1649323" y="5640851"/>
              <a:ext cx="433103" cy="371184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92" idx="6"/>
              <a:endCxn id="94" idx="1"/>
            </p:cNvCxnSpPr>
            <p:nvPr/>
          </p:nvCxnSpPr>
          <p:spPr>
            <a:xfrm>
              <a:off x="1725523" y="4852239"/>
              <a:ext cx="356903" cy="430587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 flipV="1">
              <a:off x="584574" y="5506081"/>
              <a:ext cx="634626" cy="3267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712507" y="454107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-2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77694" y="5638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4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080953" y="52684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980592" y="4698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865874" y="5758873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-1</a:t>
              </a:r>
            </a:p>
          </p:txBody>
        </p:sp>
      </p:grpSp>
      <p:cxnSp>
        <p:nvCxnSpPr>
          <p:cNvPr id="108" name="Straight Connector 107"/>
          <p:cNvCxnSpPr>
            <a:stCxn id="12" idx="2"/>
            <a:endCxn id="8" idx="5"/>
          </p:cNvCxnSpPr>
          <p:nvPr/>
        </p:nvCxnSpPr>
        <p:spPr>
          <a:xfrm flipH="1" flipV="1">
            <a:off x="7594974" y="4851774"/>
            <a:ext cx="784751" cy="447666"/>
          </a:xfrm>
          <a:prstGeom prst="line">
            <a:avLst/>
          </a:prstGeom>
          <a:ln w="25400" cmpd="sng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696200" y="4953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7315200" y="4854473"/>
            <a:ext cx="0" cy="936727"/>
          </a:xfrm>
          <a:prstGeom prst="line">
            <a:avLst/>
          </a:prstGeom>
          <a:ln w="25400" cmpd="sng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2" idx="2"/>
            <a:endCxn id="14" idx="6"/>
          </p:cNvCxnSpPr>
          <p:nvPr/>
        </p:nvCxnSpPr>
        <p:spPr>
          <a:xfrm flipH="1">
            <a:off x="6221323" y="5299440"/>
            <a:ext cx="2158402" cy="552"/>
          </a:xfrm>
          <a:prstGeom prst="line">
            <a:avLst/>
          </a:prstGeom>
          <a:ln w="25400" cmpd="sng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413820" y="49862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5" name="Rectangle 31"/>
          <p:cNvSpPr>
            <a:spLocks noChangeArrowheads="1"/>
          </p:cNvSpPr>
          <p:nvPr/>
        </p:nvSpPr>
        <p:spPr bwMode="auto">
          <a:xfrm>
            <a:off x="3063404" y="597849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F0000"/>
                </a:solidFill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26" name="Rectangle 31"/>
          <p:cNvSpPr>
            <a:spLocks noChangeArrowheads="1"/>
          </p:cNvSpPr>
          <p:nvPr/>
        </p:nvSpPr>
        <p:spPr bwMode="auto">
          <a:xfrm>
            <a:off x="4499530" y="600810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1</a:t>
            </a:r>
          </a:p>
        </p:txBody>
      </p:sp>
      <p:cxnSp>
        <p:nvCxnSpPr>
          <p:cNvPr id="130" name="Straight Arrow Connector 129"/>
          <p:cNvCxnSpPr>
            <a:endCxn id="90" idx="6"/>
          </p:cNvCxnSpPr>
          <p:nvPr/>
        </p:nvCxnSpPr>
        <p:spPr>
          <a:xfrm flipH="1">
            <a:off x="8202523" y="2421604"/>
            <a:ext cx="448602" cy="373235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 flipV="1">
            <a:off x="7127051" y="2244642"/>
            <a:ext cx="638503" cy="357116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96" idx="7"/>
            <a:endCxn id="92" idx="2"/>
          </p:cNvCxnSpPr>
          <p:nvPr/>
        </p:nvCxnSpPr>
        <p:spPr>
          <a:xfrm flipV="1">
            <a:off x="7137774" y="1635043"/>
            <a:ext cx="634626" cy="26874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66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2" grpId="0"/>
      <p:bldP spid="43" grpId="0"/>
      <p:bldP spid="45" grpId="0"/>
      <p:bldP spid="50" grpId="0"/>
      <p:bldP spid="51" grpId="0"/>
      <p:bldP spid="52" grpId="0"/>
      <p:bldP spid="52" grpId="1"/>
      <p:bldP spid="53" grpId="0"/>
      <p:bldP spid="55" grpId="0"/>
      <p:bldP spid="58" grpId="0"/>
      <p:bldP spid="60" grpId="0"/>
      <p:bldP spid="60" grpId="1"/>
      <p:bldP spid="62" grpId="0"/>
      <p:bldP spid="63" grpId="0"/>
      <p:bldP spid="63" grpId="1"/>
      <p:bldP spid="1024" grpId="0"/>
      <p:bldP spid="66" grpId="0"/>
      <p:bldP spid="67" grpId="0"/>
      <p:bldP spid="68" grpId="0"/>
      <p:bldP spid="69" grpId="0"/>
      <p:bldP spid="125" grpId="0"/>
      <p:bldP spid="1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990600"/>
            <a:ext cx="8558246" cy="1981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latin typeface="CMSS10"/>
              </a:rPr>
              <a:t>Create the adjacency matrix called </a:t>
            </a:r>
            <a:r>
              <a:rPr lang="en-AU" sz="2400" dirty="0" err="1">
                <a:latin typeface="CMSS10"/>
              </a:rPr>
              <a:t>dist</a:t>
            </a:r>
            <a:r>
              <a:rPr lang="en-AU" sz="2400" dirty="0">
                <a:latin typeface="CMSS10"/>
              </a:rPr>
              <a:t>[][]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For each vertex k in the graph 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For each pair of vertices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and j in the graph</a:t>
            </a:r>
          </a:p>
          <a:p>
            <a:pPr lvl="2"/>
            <a:r>
              <a:rPr lang="en-AU" sz="1700" dirty="0">
                <a:solidFill>
                  <a:srgbClr val="000000"/>
                </a:solidFill>
                <a:latin typeface="CMSS10"/>
              </a:rPr>
              <a:t>If 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k  j) is smaller than the current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Update/create shortcut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j with weight equal to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ikj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i.e., update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][j] =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][k] +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[k][j]</a:t>
            </a:r>
            <a:endParaRPr lang="en-AU" sz="17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5" name="Oval 4"/>
          <p:cNvSpPr/>
          <p:nvPr/>
        </p:nvSpPr>
        <p:spPr>
          <a:xfrm>
            <a:off x="7162800" y="575887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4382" y="58328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7162800" y="4419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4369" y="44936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8379725" y="504627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08493" y="510827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5715000" y="504683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06569" y="514240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6248400" y="4775974"/>
            <a:ext cx="955321" cy="37208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5" idx="7"/>
          </p:cNvCxnSpPr>
          <p:nvPr/>
        </p:nvCxnSpPr>
        <p:spPr>
          <a:xfrm flipH="1">
            <a:off x="7594974" y="5453446"/>
            <a:ext cx="800215" cy="3795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12" idx="1"/>
          </p:cNvCxnSpPr>
          <p:nvPr/>
        </p:nvCxnSpPr>
        <p:spPr>
          <a:xfrm>
            <a:off x="7669123" y="4672762"/>
            <a:ext cx="784751" cy="44766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1"/>
          </p:cNvCxnSpPr>
          <p:nvPr/>
        </p:nvCxnSpPr>
        <p:spPr>
          <a:xfrm flipH="1" flipV="1">
            <a:off x="6096000" y="5486400"/>
            <a:ext cx="1140949" cy="34662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96750" y="45720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4957" y="54238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24424" y="45659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48600" y="5486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418" y="2769275"/>
            <a:ext cx="83031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Assume that the outer for-loop will access vertices in the order A, B, C, D</a:t>
            </a:r>
          </a:p>
          <a:p>
            <a:r>
              <a:rPr lang="en-AU" dirty="0">
                <a:solidFill>
                  <a:srgbClr val="FF0000"/>
                </a:solidFill>
              </a:rPr>
              <a:t>Third iteration of outer loop (i.e., k is C): </a:t>
            </a:r>
          </a:p>
          <a:p>
            <a:r>
              <a:rPr lang="en-AU" dirty="0"/>
              <a:t>Which shortcut(s) </a:t>
            </a:r>
            <a:r>
              <a:rPr lang="en-AU" dirty="0" err="1"/>
              <a:t>i</a:t>
            </a:r>
            <a:r>
              <a:rPr lang="en-AU" dirty="0" err="1">
                <a:sym typeface="Wingdings" panose="05000000000000000000" pitchFamily="2" charset="2"/>
              </a:rPr>
              <a:t>j</a:t>
            </a:r>
            <a:r>
              <a:rPr lang="en-AU" dirty="0">
                <a:sym typeface="Wingdings" panose="05000000000000000000" pitchFamily="2" charset="2"/>
              </a:rPr>
              <a:t> </a:t>
            </a:r>
            <a:r>
              <a:rPr lang="en-AU" dirty="0"/>
              <a:t>is/are updated after the execution of the </a:t>
            </a:r>
            <a:r>
              <a:rPr lang="en-AU" b="1" dirty="0"/>
              <a:t>inner</a:t>
            </a:r>
            <a:r>
              <a:rPr lang="en-AU" dirty="0"/>
              <a:t> for-loop?</a:t>
            </a:r>
          </a:p>
          <a:p>
            <a:r>
              <a:rPr lang="en-AU" dirty="0">
                <a:solidFill>
                  <a:srgbClr val="FF0000"/>
                </a:solidFill>
              </a:rPr>
              <a:t>Fourth iteration of outer loop (i.e., k is D):</a:t>
            </a:r>
          </a:p>
          <a:p>
            <a:r>
              <a:rPr lang="en-AU" dirty="0"/>
              <a:t>Which shortcut(s) </a:t>
            </a:r>
            <a:r>
              <a:rPr lang="en-AU" dirty="0" err="1"/>
              <a:t>i</a:t>
            </a:r>
            <a:r>
              <a:rPr lang="en-AU" dirty="0" err="1">
                <a:sym typeface="Wingdings" panose="05000000000000000000" pitchFamily="2" charset="2"/>
              </a:rPr>
              <a:t>j</a:t>
            </a:r>
            <a:r>
              <a:rPr lang="en-AU" dirty="0">
                <a:sym typeface="Wingdings" panose="05000000000000000000" pitchFamily="2" charset="2"/>
              </a:rPr>
              <a:t> </a:t>
            </a:r>
            <a:r>
              <a:rPr lang="en-AU" dirty="0"/>
              <a:t>is/are updated after the execution of the </a:t>
            </a:r>
            <a:r>
              <a:rPr lang="en-AU" b="1" dirty="0"/>
              <a:t>inner</a:t>
            </a:r>
            <a:r>
              <a:rPr lang="en-AU" dirty="0"/>
              <a:t> for-loop?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>
            <a:off x="28178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35036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41894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8752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>
            <a:off x="2125663" y="4813300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>
            <a:off x="2125663" y="5184775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2125663" y="5554663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2125663" y="5926138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>
            <a:off x="21320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5562600" y="4459287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>
            <a:off x="2125663" y="4443413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>
            <a:off x="2125663" y="6297613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3081338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>
            <a:off x="3763963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20"/>
          <p:cNvSpPr>
            <a:spLocks noChangeArrowheads="1"/>
          </p:cNvSpPr>
          <p:nvPr/>
        </p:nvSpPr>
        <p:spPr bwMode="auto">
          <a:xfrm>
            <a:off x="4451350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5137150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22"/>
          <p:cNvSpPr>
            <a:spLocks noChangeArrowheads="1"/>
          </p:cNvSpPr>
          <p:nvPr/>
        </p:nvSpPr>
        <p:spPr bwMode="auto">
          <a:xfrm>
            <a:off x="2395538" y="4870450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23"/>
          <p:cNvSpPr>
            <a:spLocks noChangeArrowheads="1"/>
          </p:cNvSpPr>
          <p:nvPr/>
        </p:nvSpPr>
        <p:spPr bwMode="auto">
          <a:xfrm>
            <a:off x="3097213" y="4879975"/>
            <a:ext cx="2270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24"/>
          <p:cNvSpPr>
            <a:spLocks noChangeArrowheads="1"/>
          </p:cNvSpPr>
          <p:nvPr/>
        </p:nvSpPr>
        <p:spPr bwMode="auto">
          <a:xfrm>
            <a:off x="3763963" y="4879975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26"/>
          <p:cNvSpPr>
            <a:spLocks noChangeArrowheads="1"/>
          </p:cNvSpPr>
          <p:nvPr/>
        </p:nvSpPr>
        <p:spPr bwMode="auto">
          <a:xfrm>
            <a:off x="4402142" y="4869126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-2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2392363" y="5238750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3097213" y="52482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30"/>
          <p:cNvSpPr>
            <a:spLocks noChangeArrowheads="1"/>
          </p:cNvSpPr>
          <p:nvPr/>
        </p:nvSpPr>
        <p:spPr bwMode="auto">
          <a:xfrm>
            <a:off x="3783013" y="52482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32"/>
          <p:cNvSpPr>
            <a:spLocks noChangeArrowheads="1"/>
          </p:cNvSpPr>
          <p:nvPr/>
        </p:nvSpPr>
        <p:spPr bwMode="auto">
          <a:xfrm>
            <a:off x="5137150" y="5248275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33"/>
          <p:cNvSpPr>
            <a:spLocks noChangeArrowheads="1"/>
          </p:cNvSpPr>
          <p:nvPr/>
        </p:nvSpPr>
        <p:spPr bwMode="auto">
          <a:xfrm>
            <a:off x="2392363" y="5611813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34"/>
          <p:cNvSpPr>
            <a:spLocks noChangeArrowheads="1"/>
          </p:cNvSpPr>
          <p:nvPr/>
        </p:nvSpPr>
        <p:spPr bwMode="auto">
          <a:xfrm>
            <a:off x="3078163" y="5621338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37"/>
          <p:cNvSpPr>
            <a:spLocks noChangeArrowheads="1"/>
          </p:cNvSpPr>
          <p:nvPr/>
        </p:nvSpPr>
        <p:spPr bwMode="auto">
          <a:xfrm>
            <a:off x="5154613" y="562133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38"/>
          <p:cNvSpPr>
            <a:spLocks noChangeArrowheads="1"/>
          </p:cNvSpPr>
          <p:nvPr/>
        </p:nvSpPr>
        <p:spPr bwMode="auto">
          <a:xfrm>
            <a:off x="2392363" y="5980113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41"/>
          <p:cNvSpPr>
            <a:spLocks noChangeArrowheads="1"/>
          </p:cNvSpPr>
          <p:nvPr/>
        </p:nvSpPr>
        <p:spPr bwMode="auto">
          <a:xfrm>
            <a:off x="3702895" y="5978494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-1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" name="Rectangle 43"/>
          <p:cNvSpPr>
            <a:spLocks noChangeArrowheads="1"/>
          </p:cNvSpPr>
          <p:nvPr/>
        </p:nvSpPr>
        <p:spPr bwMode="auto">
          <a:xfrm>
            <a:off x="5154613" y="598963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24"/>
          <p:cNvSpPr>
            <a:spLocks noChangeArrowheads="1"/>
          </p:cNvSpPr>
          <p:nvPr/>
        </p:nvSpPr>
        <p:spPr bwMode="auto">
          <a:xfrm>
            <a:off x="5137274" y="4869126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4"/>
          <p:cNvSpPr>
            <a:spLocks noChangeArrowheads="1"/>
          </p:cNvSpPr>
          <p:nvPr/>
        </p:nvSpPr>
        <p:spPr bwMode="auto">
          <a:xfrm>
            <a:off x="3764751" y="5590401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24"/>
          <p:cNvSpPr>
            <a:spLocks noChangeArrowheads="1"/>
          </p:cNvSpPr>
          <p:nvPr/>
        </p:nvSpPr>
        <p:spPr bwMode="auto">
          <a:xfrm>
            <a:off x="4451350" y="561848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tangle 31"/>
          <p:cNvSpPr>
            <a:spLocks noChangeArrowheads="1"/>
          </p:cNvSpPr>
          <p:nvPr/>
        </p:nvSpPr>
        <p:spPr bwMode="auto">
          <a:xfrm>
            <a:off x="4442369" y="5217828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F0000"/>
                </a:solidFill>
              </a:rPr>
              <a:t>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010400" y="5421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6643614" y="1095281"/>
            <a:ext cx="2362200" cy="1724119"/>
            <a:chOff x="152400" y="4541077"/>
            <a:chExt cx="2362200" cy="1724119"/>
          </a:xfrm>
        </p:grpSpPr>
        <p:sp>
          <p:nvSpPr>
            <p:cNvPr id="90" name="Oval 89"/>
            <p:cNvSpPr/>
            <p:nvPr/>
          </p:nvSpPr>
          <p:spPr>
            <a:xfrm>
              <a:off x="1143000" y="5758873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224582" y="583288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92" name="Oval 91"/>
            <p:cNvSpPr/>
            <p:nvPr/>
          </p:nvSpPr>
          <p:spPr>
            <a:xfrm>
              <a:off x="1219200" y="459907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310769" y="467308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94" name="Oval 93"/>
            <p:cNvSpPr/>
            <p:nvPr/>
          </p:nvSpPr>
          <p:spPr>
            <a:xfrm>
              <a:off x="2008277" y="520867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137045" y="527067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96" name="Oval 95"/>
            <p:cNvSpPr/>
            <p:nvPr/>
          </p:nvSpPr>
          <p:spPr>
            <a:xfrm>
              <a:off x="152400" y="504683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3969" y="514240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584574" y="4862939"/>
              <a:ext cx="640008" cy="285117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90" idx="0"/>
              <a:endCxn id="92" idx="4"/>
            </p:cNvCxnSpPr>
            <p:nvPr/>
          </p:nvCxnSpPr>
          <p:spPr>
            <a:xfrm flipV="1">
              <a:off x="1396162" y="5105400"/>
              <a:ext cx="76200" cy="653473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94" idx="3"/>
              <a:endCxn id="90" idx="6"/>
            </p:cNvCxnSpPr>
            <p:nvPr/>
          </p:nvCxnSpPr>
          <p:spPr>
            <a:xfrm flipH="1">
              <a:off x="1649323" y="5640851"/>
              <a:ext cx="433103" cy="371184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92" idx="6"/>
              <a:endCxn id="94" idx="1"/>
            </p:cNvCxnSpPr>
            <p:nvPr/>
          </p:nvCxnSpPr>
          <p:spPr>
            <a:xfrm>
              <a:off x="1725523" y="4852239"/>
              <a:ext cx="356903" cy="430587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 flipV="1">
              <a:off x="584574" y="5506081"/>
              <a:ext cx="634626" cy="3267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712507" y="454107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-2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77694" y="5638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4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080953" y="52684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980592" y="4698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865874" y="5758873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-1</a:t>
              </a:r>
            </a:p>
          </p:txBody>
        </p:sp>
      </p:grpSp>
      <p:cxnSp>
        <p:nvCxnSpPr>
          <p:cNvPr id="108" name="Straight Connector 107"/>
          <p:cNvCxnSpPr>
            <a:stCxn id="12" idx="2"/>
            <a:endCxn id="8" idx="5"/>
          </p:cNvCxnSpPr>
          <p:nvPr/>
        </p:nvCxnSpPr>
        <p:spPr>
          <a:xfrm flipH="1" flipV="1">
            <a:off x="7594974" y="4851774"/>
            <a:ext cx="784751" cy="447666"/>
          </a:xfrm>
          <a:prstGeom prst="line">
            <a:avLst/>
          </a:prstGeom>
          <a:ln w="25400" cmpd="sng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696200" y="4953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7315200" y="4854473"/>
            <a:ext cx="0" cy="936727"/>
          </a:xfrm>
          <a:prstGeom prst="line">
            <a:avLst/>
          </a:prstGeom>
          <a:ln w="25400" cmpd="sng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6221323" y="5257248"/>
            <a:ext cx="2158402" cy="552"/>
          </a:xfrm>
          <a:prstGeom prst="line">
            <a:avLst/>
          </a:prstGeom>
          <a:ln w="25400" cmpd="sng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413820" y="49862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5" name="Rectangle 31"/>
          <p:cNvSpPr>
            <a:spLocks noChangeArrowheads="1"/>
          </p:cNvSpPr>
          <p:nvPr/>
        </p:nvSpPr>
        <p:spPr bwMode="auto">
          <a:xfrm>
            <a:off x="3063404" y="597849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F0000"/>
                </a:solidFill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26" name="Rectangle 31"/>
          <p:cNvSpPr>
            <a:spLocks noChangeArrowheads="1"/>
          </p:cNvSpPr>
          <p:nvPr/>
        </p:nvSpPr>
        <p:spPr bwMode="auto">
          <a:xfrm>
            <a:off x="4499530" y="600810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1</a:t>
            </a:r>
          </a:p>
        </p:txBody>
      </p:sp>
      <p:cxnSp>
        <p:nvCxnSpPr>
          <p:cNvPr id="132" name="Straight Arrow Connector 131"/>
          <p:cNvCxnSpPr/>
          <p:nvPr/>
        </p:nvCxnSpPr>
        <p:spPr>
          <a:xfrm flipH="1" flipV="1">
            <a:off x="7050311" y="2045126"/>
            <a:ext cx="638503" cy="357116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4" idx="5"/>
          </p:cNvCxnSpPr>
          <p:nvPr/>
        </p:nvCxnSpPr>
        <p:spPr>
          <a:xfrm flipV="1">
            <a:off x="6147174" y="5421868"/>
            <a:ext cx="2190156" cy="57136"/>
          </a:xfrm>
          <a:prstGeom prst="line">
            <a:avLst/>
          </a:prstGeom>
          <a:ln w="25400" cmpd="sng">
            <a:solidFill>
              <a:srgbClr val="00B0F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676312" y="53556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0</a:t>
            </a:r>
          </a:p>
        </p:txBody>
      </p:sp>
      <p:cxnSp>
        <p:nvCxnSpPr>
          <p:cNvPr id="113" name="Straight Connector 112"/>
          <p:cNvCxnSpPr>
            <a:endCxn id="12" idx="4"/>
          </p:cNvCxnSpPr>
          <p:nvPr/>
        </p:nvCxnSpPr>
        <p:spPr>
          <a:xfrm flipV="1">
            <a:off x="7684827" y="5552601"/>
            <a:ext cx="948060" cy="504554"/>
          </a:xfrm>
          <a:prstGeom prst="line">
            <a:avLst/>
          </a:prstGeom>
          <a:ln w="25400" cmpd="sng">
            <a:solidFill>
              <a:srgbClr val="00B0F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8064240" y="57414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15" name="Rectangle 31"/>
          <p:cNvSpPr>
            <a:spLocks noChangeArrowheads="1"/>
          </p:cNvSpPr>
          <p:nvPr/>
        </p:nvSpPr>
        <p:spPr bwMode="auto">
          <a:xfrm>
            <a:off x="5158993" y="485198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0</a:t>
            </a:r>
          </a:p>
        </p:txBody>
      </p:sp>
      <p:sp>
        <p:nvSpPr>
          <p:cNvPr id="116" name="Rectangle 24"/>
          <p:cNvSpPr>
            <a:spLocks noChangeArrowheads="1"/>
          </p:cNvSpPr>
          <p:nvPr/>
        </p:nvSpPr>
        <p:spPr bwMode="auto">
          <a:xfrm>
            <a:off x="5137150" y="522908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F0000"/>
                </a:solidFill>
              </a:rPr>
              <a:t>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cxnSp>
        <p:nvCxnSpPr>
          <p:cNvPr id="119" name="Straight Arrow Connector 118"/>
          <p:cNvCxnSpPr>
            <a:stCxn id="96" idx="7"/>
            <a:endCxn id="92" idx="2"/>
          </p:cNvCxnSpPr>
          <p:nvPr/>
        </p:nvCxnSpPr>
        <p:spPr>
          <a:xfrm flipV="1">
            <a:off x="7075788" y="1406443"/>
            <a:ext cx="634626" cy="26874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2" idx="6"/>
            <a:endCxn id="94" idx="1"/>
          </p:cNvCxnSpPr>
          <p:nvPr/>
        </p:nvCxnSpPr>
        <p:spPr>
          <a:xfrm>
            <a:off x="8216737" y="1406443"/>
            <a:ext cx="356903" cy="430587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8" idx="4"/>
          </p:cNvCxnSpPr>
          <p:nvPr/>
        </p:nvCxnSpPr>
        <p:spPr>
          <a:xfrm>
            <a:off x="7415962" y="4925923"/>
            <a:ext cx="123785" cy="906957"/>
          </a:xfrm>
          <a:prstGeom prst="line">
            <a:avLst/>
          </a:prstGeom>
          <a:ln w="25400" cmpd="sng">
            <a:solidFill>
              <a:srgbClr val="00B0F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383294" y="48677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124" name="Rectangle 31"/>
          <p:cNvSpPr>
            <a:spLocks noChangeArrowheads="1"/>
          </p:cNvSpPr>
          <p:nvPr/>
        </p:nvSpPr>
        <p:spPr bwMode="auto">
          <a:xfrm>
            <a:off x="3810000" y="557873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1</a:t>
            </a:r>
          </a:p>
        </p:txBody>
      </p:sp>
      <p:cxnSp>
        <p:nvCxnSpPr>
          <p:cNvPr id="127" name="Straight Connector 126"/>
          <p:cNvCxnSpPr>
            <a:stCxn id="14" idx="4"/>
            <a:endCxn id="5" idx="2"/>
          </p:cNvCxnSpPr>
          <p:nvPr/>
        </p:nvCxnSpPr>
        <p:spPr>
          <a:xfrm>
            <a:off x="5968162" y="5553153"/>
            <a:ext cx="1194638" cy="458882"/>
          </a:xfrm>
          <a:prstGeom prst="line">
            <a:avLst/>
          </a:prstGeom>
          <a:ln w="25400" cmpd="sng">
            <a:solidFill>
              <a:srgbClr val="00B0F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392694" y="58028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-1</a:t>
            </a:r>
          </a:p>
        </p:txBody>
      </p:sp>
      <p:sp>
        <p:nvSpPr>
          <p:cNvPr id="131" name="Rectangle 31"/>
          <p:cNvSpPr>
            <a:spLocks noChangeArrowheads="1"/>
          </p:cNvSpPr>
          <p:nvPr/>
        </p:nvSpPr>
        <p:spPr bwMode="auto">
          <a:xfrm>
            <a:off x="3733056" y="4879974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-1</a:t>
            </a:r>
          </a:p>
        </p:txBody>
      </p:sp>
      <p:cxnSp>
        <p:nvCxnSpPr>
          <p:cNvPr id="133" name="Straight Arrow Connector 132"/>
          <p:cNvCxnSpPr>
            <a:stCxn id="94" idx="3"/>
            <a:endCxn id="90" idx="6"/>
          </p:cNvCxnSpPr>
          <p:nvPr/>
        </p:nvCxnSpPr>
        <p:spPr>
          <a:xfrm flipH="1">
            <a:off x="8140537" y="2195055"/>
            <a:ext cx="433103" cy="371184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6019800" y="4495800"/>
            <a:ext cx="1157067" cy="468266"/>
          </a:xfrm>
          <a:prstGeom prst="line">
            <a:avLst/>
          </a:prstGeom>
          <a:ln w="25400" cmpd="sng">
            <a:solidFill>
              <a:srgbClr val="00B0F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6079882" y="45272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137" name="Rectangle 31"/>
          <p:cNvSpPr>
            <a:spLocks noChangeArrowheads="1"/>
          </p:cNvSpPr>
          <p:nvPr/>
        </p:nvSpPr>
        <p:spPr bwMode="auto">
          <a:xfrm>
            <a:off x="3063404" y="5590400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8876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3" grpId="0"/>
      <p:bldP spid="55" grpId="0"/>
      <p:bldP spid="66" grpId="0"/>
      <p:bldP spid="67" grpId="0"/>
      <p:bldP spid="110" grpId="0"/>
      <p:bldP spid="114" grpId="0"/>
      <p:bldP spid="115" grpId="0"/>
      <p:bldP spid="116" grpId="0"/>
      <p:bldP spid="122" grpId="0"/>
      <p:bldP spid="124" grpId="0"/>
      <p:bldP spid="129" grpId="0"/>
      <p:bldP spid="131" grpId="0"/>
      <p:bldP spid="136" grpId="0"/>
      <p:bldP spid="1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143000"/>
            <a:ext cx="8558246" cy="21336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buNone/>
            </a:pP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[][]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 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 Initialize adjacency matrix using E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vertex k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1..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Invariant: </a:t>
            </a:r>
            <a:r>
              <a:rPr lang="en-AU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][j] corresponds to the shortest path from </a:t>
            </a:r>
            <a:r>
              <a:rPr lang="en-AU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to j considering the intermediate vertices 1 to k-1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vertex i </a:t>
            </a: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1..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nn-NO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nl-NL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vertex j </a:t>
            </a:r>
            <a:r>
              <a:rPr lang="nl-NL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l-NL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1..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nl-NL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nl-NL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min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],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endParaRPr lang="en-AU" sz="200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334000" y="4572000"/>
            <a:ext cx="3428999" cy="16832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latin typeface="CMSS10"/>
              </a:rPr>
              <a:t>O(V</a:t>
            </a:r>
            <a:r>
              <a:rPr lang="en-AU" sz="1800" baseline="30000" dirty="0">
                <a:latin typeface="CMSS10"/>
              </a:rPr>
              <a:t>3</a:t>
            </a:r>
            <a:r>
              <a:rPr lang="en-AU" sz="1800" dirty="0">
                <a:latin typeface="CMSS10"/>
              </a:rPr>
              <a:t>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Space Complexity:</a:t>
            </a:r>
          </a:p>
          <a:p>
            <a:pPr marL="0" indent="0">
              <a:buNone/>
            </a:pPr>
            <a:r>
              <a:rPr lang="en-AU" sz="1800" dirty="0">
                <a:latin typeface="CMSS10"/>
              </a:rPr>
              <a:t>O(V</a:t>
            </a:r>
            <a:r>
              <a:rPr lang="en-AU" sz="1800" baseline="30000" dirty="0">
                <a:latin typeface="CMSS10"/>
              </a:rPr>
              <a:t>2</a:t>
            </a:r>
            <a:r>
              <a:rPr lang="en-AU" sz="1800" dirty="0">
                <a:latin typeface="CMSS10"/>
              </a:rPr>
              <a:t>)</a:t>
            </a:r>
          </a:p>
          <a:p>
            <a:pPr marL="0" indent="0">
              <a:buNone/>
            </a:pPr>
            <a:endParaRPr lang="en-AU" sz="1800" dirty="0">
              <a:solidFill>
                <a:srgbClr val="FF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63968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5105400"/>
            <a:ext cx="8686800" cy="1143000"/>
          </a:xfrm>
        </p:spPr>
        <p:txBody>
          <a:bodyPr/>
          <a:lstStyle/>
          <a:p>
            <a:pPr algn="l"/>
            <a:endParaRPr lang="en-AU" spc="0" dirty="0"/>
          </a:p>
          <a:p>
            <a:pPr algn="l"/>
            <a:r>
              <a:rPr lang="en-AU" spc="0" dirty="0" err="1"/>
              <a:t>acknowledgmentS</a:t>
            </a:r>
            <a:endParaRPr lang="en-AU" spc="0" dirty="0"/>
          </a:p>
          <a:p>
            <a:pPr algn="just"/>
            <a:r>
              <a:rPr lang="en-AU" cap="none" spc="0" dirty="0">
                <a:solidFill>
                  <a:schemeClr val="tx1"/>
                </a:solidFill>
              </a:rPr>
              <a:t>The slides are based on the material developed by </a:t>
            </a:r>
            <a:r>
              <a:rPr lang="en-AU" cap="none" spc="0" dirty="0" err="1">
                <a:solidFill>
                  <a:srgbClr val="0070C0"/>
                </a:solidFill>
              </a:rPr>
              <a:t>Arun</a:t>
            </a:r>
            <a:r>
              <a:rPr lang="en-AU" cap="none" spc="0" dirty="0">
                <a:solidFill>
                  <a:srgbClr val="0070C0"/>
                </a:solidFill>
              </a:rPr>
              <a:t> </a:t>
            </a:r>
            <a:r>
              <a:rPr lang="en-AU" cap="none" spc="0" dirty="0" err="1">
                <a:solidFill>
                  <a:srgbClr val="0070C0"/>
                </a:solidFill>
              </a:rPr>
              <a:t>Konagurthu</a:t>
            </a:r>
            <a:r>
              <a:rPr lang="en-AU" cap="none" spc="0" dirty="0">
                <a:solidFill>
                  <a:srgbClr val="0070C0"/>
                </a:solidFill>
              </a:rPr>
              <a:t> </a:t>
            </a:r>
            <a:r>
              <a:rPr lang="en-AU" cap="none" spc="0" dirty="0">
                <a:solidFill>
                  <a:schemeClr val="tx1"/>
                </a:solidFill>
              </a:rPr>
              <a:t>and </a:t>
            </a:r>
            <a:r>
              <a:rPr lang="en-AU" cap="none" spc="0" dirty="0">
                <a:solidFill>
                  <a:srgbClr val="0070C0"/>
                </a:solidFill>
              </a:rPr>
              <a:t>Lloyd Allison.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FIT2004, S2/2016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304800" y="2743200"/>
            <a:ext cx="8153400" cy="17526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Week 9: Bellman-Ford and Floyd-</a:t>
            </a:r>
            <a:r>
              <a:rPr lang="en-AU" dirty="0" err="1">
                <a:solidFill>
                  <a:schemeClr val="tx2">
                    <a:lumMod val="75000"/>
                  </a:schemeClr>
                </a:solidFill>
              </a:rPr>
              <a:t>Warshall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 Algorithms</a:t>
            </a:r>
          </a:p>
          <a:p>
            <a:r>
              <a:rPr lang="en-AU" sz="2200" dirty="0">
                <a:solidFill>
                  <a:schemeClr val="tx1"/>
                </a:solidFill>
              </a:rPr>
              <a:t>Lecturer: Muhammad </a:t>
            </a:r>
            <a:r>
              <a:rPr lang="en-AU" sz="2200" b="1" u="sng" dirty="0" err="1">
                <a:solidFill>
                  <a:schemeClr val="tx1"/>
                </a:solidFill>
              </a:rPr>
              <a:t>Aamir</a:t>
            </a:r>
            <a:r>
              <a:rPr lang="en-AU" sz="2200" dirty="0">
                <a:solidFill>
                  <a:schemeClr val="tx1"/>
                </a:solidFill>
              </a:rPr>
              <a:t> Cheema</a:t>
            </a:r>
            <a:endParaRPr lang="en-AU" sz="2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823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Algorithm: Correctness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2401" y="1092083"/>
            <a:ext cx="8991599" cy="428978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dirty="0">
                <a:solidFill>
                  <a:srgbClr val="008000"/>
                </a:solidFill>
                <a:latin typeface="Courier New"/>
              </a:rPr>
              <a:t>Invariant: </a:t>
            </a:r>
            <a:r>
              <a:rPr lang="en-AU" sz="2000" dirty="0" err="1">
                <a:solidFill>
                  <a:srgbClr val="008000"/>
                </a:solidFill>
                <a:latin typeface="Courier New"/>
              </a:rPr>
              <a:t>dist</a:t>
            </a:r>
            <a:r>
              <a:rPr lang="en-AU" sz="2000" dirty="0">
                <a:solidFill>
                  <a:srgbClr val="008000"/>
                </a:solidFill>
                <a:latin typeface="Courier New"/>
              </a:rPr>
              <a:t>[</a:t>
            </a:r>
            <a:r>
              <a:rPr lang="en-AU" sz="2000" dirty="0" err="1">
                <a:solidFill>
                  <a:srgbClr val="008000"/>
                </a:solidFill>
                <a:latin typeface="Courier New"/>
              </a:rPr>
              <a:t>i</a:t>
            </a:r>
            <a:r>
              <a:rPr lang="en-AU" sz="2000" dirty="0">
                <a:solidFill>
                  <a:srgbClr val="008000"/>
                </a:solidFill>
                <a:latin typeface="Courier New"/>
              </a:rPr>
              <a:t>][j] corresponds to the shortest path from </a:t>
            </a:r>
            <a:r>
              <a:rPr lang="en-AU" sz="2000" dirty="0" err="1">
                <a:solidFill>
                  <a:srgbClr val="008000"/>
                </a:solidFill>
                <a:latin typeface="Courier New"/>
              </a:rPr>
              <a:t>i</a:t>
            </a:r>
            <a:r>
              <a:rPr lang="en-AU" sz="2000" dirty="0">
                <a:solidFill>
                  <a:srgbClr val="008000"/>
                </a:solidFill>
                <a:latin typeface="Courier New"/>
              </a:rPr>
              <a:t> to j considering only intermediate vertices 1 to k-1</a:t>
            </a:r>
            <a:endParaRPr lang="en-AU" sz="2000" dirty="0">
              <a:solidFill>
                <a:srgbClr val="000000"/>
              </a:solidFill>
              <a:latin typeface="Courier New"/>
            </a:endParaRPr>
          </a:p>
          <a:p>
            <a:r>
              <a:rPr lang="en-AU" sz="2000" dirty="0"/>
              <a:t>The invariant in the code is central to the algorithm's correctness.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Base Case (k=1):</a:t>
            </a:r>
          </a:p>
          <a:p>
            <a:r>
              <a:rPr lang="en-AU" sz="2000" dirty="0"/>
              <a:t>It is true because </a:t>
            </a:r>
            <a:r>
              <a:rPr lang="en-AU" sz="2000" dirty="0" err="1"/>
              <a:t>dist</a:t>
            </a:r>
            <a:r>
              <a:rPr lang="en-AU" sz="2000" dirty="0"/>
              <a:t>[][] is initialized based only on the adjacent edges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Inductive Step (example k = 4):</a:t>
            </a:r>
          </a:p>
          <a:p>
            <a:r>
              <a:rPr lang="en-AU" sz="2000" dirty="0"/>
              <a:t>Assume </a:t>
            </a:r>
            <a:r>
              <a:rPr lang="en-AU" sz="2000" dirty="0" err="1"/>
              <a:t>dist</a:t>
            </a:r>
            <a:r>
              <a:rPr lang="en-AU" sz="2000" dirty="0"/>
              <a:t>[</a:t>
            </a:r>
            <a:r>
              <a:rPr lang="en-AU" sz="2000" dirty="0" err="1"/>
              <a:t>i</a:t>
            </a:r>
            <a:r>
              <a:rPr lang="en-AU" sz="2000" dirty="0"/>
              <a:t>][j] is the shortest path from </a:t>
            </a:r>
            <a:r>
              <a:rPr lang="en-AU" sz="2000" dirty="0" err="1"/>
              <a:t>i</a:t>
            </a:r>
            <a:r>
              <a:rPr lang="en-AU" sz="2000" dirty="0"/>
              <a:t> to j considering only vertices 1 to k-1</a:t>
            </a:r>
          </a:p>
          <a:p>
            <a:r>
              <a:rPr lang="en-AU" sz="2000" dirty="0"/>
              <a:t>If k-</a:t>
            </a:r>
            <a:r>
              <a:rPr lang="en-AU" sz="2000" dirty="0" err="1"/>
              <a:t>th</a:t>
            </a:r>
            <a:r>
              <a:rPr lang="en-AU" sz="2000" dirty="0"/>
              <a:t> vertex is to improve on the known path from </a:t>
            </a:r>
            <a:r>
              <a:rPr lang="en-AU" sz="2000" dirty="0" err="1"/>
              <a:t>i</a:t>
            </a:r>
            <a:r>
              <a:rPr lang="en-AU" sz="2000" dirty="0"/>
              <a:t> to j, it can only be by going from </a:t>
            </a:r>
            <a:r>
              <a:rPr lang="en-AU" sz="2000" dirty="0" err="1"/>
              <a:t>i</a:t>
            </a:r>
            <a:r>
              <a:rPr lang="en-AU" sz="2000" dirty="0"/>
              <a:t> to k and then k to j (possibly via vertices in 1 to k-1)</a:t>
            </a:r>
          </a:p>
          <a:p>
            <a:pPr lvl="1"/>
            <a:r>
              <a:rPr lang="en-AU" sz="1500" dirty="0"/>
              <a:t>Thus, minimum of </a:t>
            </a:r>
            <a:r>
              <a:rPr lang="en-AU" sz="1500" dirty="0" err="1"/>
              <a:t>dist</a:t>
            </a:r>
            <a:r>
              <a:rPr lang="en-AU" sz="1500" dirty="0"/>
              <a:t>(</a:t>
            </a:r>
            <a:r>
              <a:rPr lang="en-AU" sz="1500" dirty="0" err="1"/>
              <a:t>i</a:t>
            </a:r>
            <a:r>
              <a:rPr lang="en-AU" sz="1500" dirty="0" err="1">
                <a:sym typeface="Wingdings" panose="05000000000000000000" pitchFamily="2" charset="2"/>
              </a:rPr>
              <a:t>kj</a:t>
            </a:r>
            <a:r>
              <a:rPr lang="en-AU" sz="1500" dirty="0">
                <a:sym typeface="Wingdings" panose="05000000000000000000" pitchFamily="2" charset="2"/>
              </a:rPr>
              <a:t>) and </a:t>
            </a:r>
            <a:r>
              <a:rPr lang="en-AU" sz="1500" dirty="0" err="1">
                <a:sym typeface="Wingdings" panose="05000000000000000000" pitchFamily="2" charset="2"/>
              </a:rPr>
              <a:t>dist</a:t>
            </a:r>
            <a:r>
              <a:rPr lang="en-AU" sz="1500" dirty="0">
                <a:sym typeface="Wingdings" panose="05000000000000000000" pitchFamily="2" charset="2"/>
              </a:rPr>
              <a:t>(</a:t>
            </a:r>
            <a:r>
              <a:rPr lang="en-AU" sz="1500" dirty="0" err="1">
                <a:sym typeface="Wingdings" panose="05000000000000000000" pitchFamily="2" charset="2"/>
              </a:rPr>
              <a:t>ij</a:t>
            </a:r>
            <a:r>
              <a:rPr lang="en-AU" sz="1500" dirty="0">
                <a:sym typeface="Wingdings" panose="05000000000000000000" pitchFamily="2" charset="2"/>
              </a:rPr>
              <a:t>) gives the minimum distance from  </a:t>
            </a:r>
            <a:r>
              <a:rPr lang="en-AU" sz="1500" dirty="0" err="1">
                <a:sym typeface="Wingdings" panose="05000000000000000000" pitchFamily="2" charset="2"/>
              </a:rPr>
              <a:t>i</a:t>
            </a:r>
            <a:r>
              <a:rPr lang="en-AU" sz="1500" dirty="0">
                <a:sym typeface="Wingdings" panose="05000000000000000000" pitchFamily="2" charset="2"/>
              </a:rPr>
              <a:t> to j considering the intermediate vertices 1 to k.</a:t>
            </a:r>
          </a:p>
          <a:p>
            <a:pPr lvl="1"/>
            <a:endParaRPr lang="en-AU" sz="15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D653F75-C8BB-4383-8C68-07F90FE0FBC9}"/>
              </a:ext>
            </a:extLst>
          </p:cNvPr>
          <p:cNvGrpSpPr/>
          <p:nvPr/>
        </p:nvGrpSpPr>
        <p:grpSpPr>
          <a:xfrm>
            <a:off x="685800" y="5643196"/>
            <a:ext cx="506323" cy="506323"/>
            <a:chOff x="1295400" y="4638105"/>
            <a:chExt cx="506323" cy="506323"/>
          </a:xfrm>
        </p:grpSpPr>
        <p:sp>
          <p:nvSpPr>
            <p:cNvPr id="5" name="Oval 4"/>
            <p:cNvSpPr/>
            <p:nvPr/>
          </p:nvSpPr>
          <p:spPr>
            <a:xfrm>
              <a:off x="1295400" y="4638105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40438" y="4733678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i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F1CC7DF-E6D0-4709-9C90-235722FEF578}"/>
              </a:ext>
            </a:extLst>
          </p:cNvPr>
          <p:cNvGrpSpPr/>
          <p:nvPr/>
        </p:nvGrpSpPr>
        <p:grpSpPr>
          <a:xfrm>
            <a:off x="7848600" y="5637779"/>
            <a:ext cx="506323" cy="506323"/>
            <a:chOff x="1295400" y="4638105"/>
            <a:chExt cx="506323" cy="50632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487CF28-8CC8-40C2-9B62-EA437C018A9A}"/>
                </a:ext>
              </a:extLst>
            </p:cNvPr>
            <p:cNvSpPr/>
            <p:nvPr/>
          </p:nvSpPr>
          <p:spPr>
            <a:xfrm>
              <a:off x="1295400" y="4638105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FAE50CB-0BEF-4E1C-96AF-672CA6461C85}"/>
                </a:ext>
              </a:extLst>
            </p:cNvPr>
            <p:cNvSpPr txBox="1"/>
            <p:nvPr/>
          </p:nvSpPr>
          <p:spPr>
            <a:xfrm>
              <a:off x="1440438" y="4733678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j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2D0291-DF3D-4B51-B49D-C0678638E14F}"/>
              </a:ext>
            </a:extLst>
          </p:cNvPr>
          <p:cNvGrpSpPr/>
          <p:nvPr/>
        </p:nvGrpSpPr>
        <p:grpSpPr>
          <a:xfrm>
            <a:off x="4141877" y="5115601"/>
            <a:ext cx="506323" cy="506323"/>
            <a:chOff x="1295400" y="4638105"/>
            <a:chExt cx="506323" cy="506323"/>
          </a:xfrm>
          <a:solidFill>
            <a:srgbClr val="92D050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673F1C3-1FBD-4003-8C2D-AD9FED44F473}"/>
                </a:ext>
              </a:extLst>
            </p:cNvPr>
            <p:cNvSpPr/>
            <p:nvPr/>
          </p:nvSpPr>
          <p:spPr>
            <a:xfrm>
              <a:off x="1295400" y="4638105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DD2486-1BD9-4E9D-B9D7-E1EC3D34B0EE}"/>
                </a:ext>
              </a:extLst>
            </p:cNvPr>
            <p:cNvSpPr txBox="1"/>
            <p:nvPr/>
          </p:nvSpPr>
          <p:spPr>
            <a:xfrm>
              <a:off x="1392108" y="4706600"/>
              <a:ext cx="31290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16188DB-0370-4908-94BA-A50AE80F018B}"/>
              </a:ext>
            </a:extLst>
          </p:cNvPr>
          <p:cNvGrpSpPr/>
          <p:nvPr/>
        </p:nvGrpSpPr>
        <p:grpSpPr>
          <a:xfrm>
            <a:off x="2528138" y="5579931"/>
            <a:ext cx="506323" cy="506323"/>
            <a:chOff x="1295400" y="4638105"/>
            <a:chExt cx="506323" cy="506323"/>
          </a:xfrm>
          <a:solidFill>
            <a:srgbClr val="92D050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D21CE56-D626-4CCA-8AFA-B2EAA797420D}"/>
                </a:ext>
              </a:extLst>
            </p:cNvPr>
            <p:cNvSpPr/>
            <p:nvPr/>
          </p:nvSpPr>
          <p:spPr>
            <a:xfrm>
              <a:off x="1295400" y="4638105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AD965F-0201-4508-8BE5-3AFE437820D6}"/>
                </a:ext>
              </a:extLst>
            </p:cNvPr>
            <p:cNvSpPr txBox="1"/>
            <p:nvPr/>
          </p:nvSpPr>
          <p:spPr>
            <a:xfrm>
              <a:off x="1392108" y="4706600"/>
              <a:ext cx="31290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3276F5-F8AC-4CB0-BB9A-A9E959F3569C}"/>
              </a:ext>
            </a:extLst>
          </p:cNvPr>
          <p:cNvGrpSpPr/>
          <p:nvPr/>
        </p:nvGrpSpPr>
        <p:grpSpPr>
          <a:xfrm>
            <a:off x="5502453" y="5579930"/>
            <a:ext cx="506323" cy="506323"/>
            <a:chOff x="1295400" y="4638105"/>
            <a:chExt cx="506323" cy="506323"/>
          </a:xfrm>
          <a:solidFill>
            <a:srgbClr val="92D050"/>
          </a:solidFill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1915161-6BD5-490C-9999-F2F552C6B3B3}"/>
                </a:ext>
              </a:extLst>
            </p:cNvPr>
            <p:cNvSpPr/>
            <p:nvPr/>
          </p:nvSpPr>
          <p:spPr>
            <a:xfrm>
              <a:off x="1295400" y="4638105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AC77F3E-443B-45B3-B71E-265E7CB0FEE9}"/>
                </a:ext>
              </a:extLst>
            </p:cNvPr>
            <p:cNvSpPr txBox="1"/>
            <p:nvPr/>
          </p:nvSpPr>
          <p:spPr>
            <a:xfrm>
              <a:off x="1392108" y="4706600"/>
              <a:ext cx="31290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FAC125-D009-49F8-86FC-961AFF9801B7}"/>
              </a:ext>
            </a:extLst>
          </p:cNvPr>
          <p:cNvCxnSpPr>
            <a:stCxn id="5" idx="6"/>
            <a:endCxn id="25" idx="2"/>
          </p:cNvCxnSpPr>
          <p:nvPr/>
        </p:nvCxnSpPr>
        <p:spPr>
          <a:xfrm flipV="1">
            <a:off x="1192123" y="5833093"/>
            <a:ext cx="1336015" cy="6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AE58CB-500E-4429-8A29-9BE1173E88E8}"/>
              </a:ext>
            </a:extLst>
          </p:cNvPr>
          <p:cNvCxnSpPr>
            <a:cxnSpLocks/>
            <a:endCxn id="28" idx="3"/>
          </p:cNvCxnSpPr>
          <p:nvPr/>
        </p:nvCxnSpPr>
        <p:spPr>
          <a:xfrm>
            <a:off x="3102957" y="5824875"/>
            <a:ext cx="2473645" cy="18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C624F0-E5AB-4C41-9E75-4C934DB68703}"/>
              </a:ext>
            </a:extLst>
          </p:cNvPr>
          <p:cNvCxnSpPr>
            <a:cxnSpLocks/>
            <a:stCxn id="22" idx="5"/>
            <a:endCxn id="28" idx="2"/>
          </p:cNvCxnSpPr>
          <p:nvPr/>
        </p:nvCxnSpPr>
        <p:spPr>
          <a:xfrm>
            <a:off x="4574051" y="5547775"/>
            <a:ext cx="928402" cy="28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65ED4BF-B31D-4898-B8FD-477EE45A17E2}"/>
              </a:ext>
            </a:extLst>
          </p:cNvPr>
          <p:cNvCxnSpPr>
            <a:cxnSpLocks/>
            <a:stCxn id="28" idx="6"/>
            <a:endCxn id="18" idx="2"/>
          </p:cNvCxnSpPr>
          <p:nvPr/>
        </p:nvCxnSpPr>
        <p:spPr>
          <a:xfrm>
            <a:off x="6008776" y="5833092"/>
            <a:ext cx="1839824" cy="57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764A9FF-B2A6-4280-B221-40E5CABCBE0C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4624739" y="5275838"/>
            <a:ext cx="1130876" cy="304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670A430-2330-465D-86BF-28B83A425267}"/>
              </a:ext>
            </a:extLst>
          </p:cNvPr>
          <p:cNvCxnSpPr>
            <a:cxnSpLocks/>
          </p:cNvCxnSpPr>
          <p:nvPr/>
        </p:nvCxnSpPr>
        <p:spPr>
          <a:xfrm flipV="1">
            <a:off x="1143769" y="5318603"/>
            <a:ext cx="3022669" cy="434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20F8A57-F8ED-47EA-9F80-6422231DC171}"/>
              </a:ext>
            </a:extLst>
          </p:cNvPr>
          <p:cNvGrpSpPr/>
          <p:nvPr/>
        </p:nvGrpSpPr>
        <p:grpSpPr>
          <a:xfrm>
            <a:off x="6166736" y="4981633"/>
            <a:ext cx="506323" cy="506323"/>
            <a:chOff x="1295400" y="4638105"/>
            <a:chExt cx="506323" cy="506323"/>
          </a:xfrm>
          <a:solidFill>
            <a:srgbClr val="FF0000"/>
          </a:solidFill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3A38243-ADDA-444F-844E-BA149EB27089}"/>
                </a:ext>
              </a:extLst>
            </p:cNvPr>
            <p:cNvSpPr/>
            <p:nvPr/>
          </p:nvSpPr>
          <p:spPr>
            <a:xfrm>
              <a:off x="1295400" y="4638105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A73548C-F2AD-46B9-9E57-5BB0FEEE3571}"/>
                </a:ext>
              </a:extLst>
            </p:cNvPr>
            <p:cNvSpPr txBox="1"/>
            <p:nvPr/>
          </p:nvSpPr>
          <p:spPr>
            <a:xfrm>
              <a:off x="1392108" y="4706600"/>
              <a:ext cx="31290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4</a:t>
              </a: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0E80AD3-5B91-49D8-9D01-427447E5B0E8}"/>
              </a:ext>
            </a:extLst>
          </p:cNvPr>
          <p:cNvCxnSpPr>
            <a:cxnSpLocks/>
            <a:stCxn id="28" idx="0"/>
            <a:endCxn id="48" idx="2"/>
          </p:cNvCxnSpPr>
          <p:nvPr/>
        </p:nvCxnSpPr>
        <p:spPr>
          <a:xfrm flipV="1">
            <a:off x="5755615" y="5234795"/>
            <a:ext cx="411121" cy="34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3B02B48-391A-457E-AA86-20161E99E70C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673059" y="5217444"/>
            <a:ext cx="1249690" cy="49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4D80FBC-92B8-48BC-836C-D43616F93E35}"/>
              </a:ext>
            </a:extLst>
          </p:cNvPr>
          <p:cNvCxnSpPr>
            <a:cxnSpLocks/>
            <a:stCxn id="22" idx="0"/>
          </p:cNvCxnSpPr>
          <p:nvPr/>
        </p:nvCxnSpPr>
        <p:spPr>
          <a:xfrm>
            <a:off x="4395039" y="5115601"/>
            <a:ext cx="1782223" cy="1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B0306BA-5FD5-4035-B8D9-78B3E2415D47}"/>
              </a:ext>
            </a:extLst>
          </p:cNvPr>
          <p:cNvGrpSpPr/>
          <p:nvPr/>
        </p:nvGrpSpPr>
        <p:grpSpPr>
          <a:xfrm>
            <a:off x="6177693" y="6027651"/>
            <a:ext cx="506323" cy="506323"/>
            <a:chOff x="1295400" y="4638105"/>
            <a:chExt cx="506323" cy="506323"/>
          </a:xfrm>
          <a:solidFill>
            <a:schemeClr val="bg1">
              <a:lumMod val="65000"/>
            </a:schemeClr>
          </a:solidFill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38CC406-F4A1-4D77-B51A-799CE9208924}"/>
                </a:ext>
              </a:extLst>
            </p:cNvPr>
            <p:cNvSpPr/>
            <p:nvPr/>
          </p:nvSpPr>
          <p:spPr>
            <a:xfrm>
              <a:off x="1295400" y="4638105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EB82109-AB10-46D0-8A08-124E3F024BF6}"/>
                </a:ext>
              </a:extLst>
            </p:cNvPr>
            <p:cNvSpPr txBox="1"/>
            <p:nvPr/>
          </p:nvSpPr>
          <p:spPr>
            <a:xfrm>
              <a:off x="1392108" y="4706600"/>
              <a:ext cx="31290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5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75F6507-0763-4483-83C5-8CC9B9DB673A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1150684" y="6039419"/>
            <a:ext cx="5027009" cy="241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F48EFCF-BF0E-4070-837F-63DA81485E32}"/>
              </a:ext>
            </a:extLst>
          </p:cNvPr>
          <p:cNvCxnSpPr>
            <a:cxnSpLocks/>
            <a:stCxn id="60" idx="6"/>
            <a:endCxn id="18" idx="3"/>
          </p:cNvCxnSpPr>
          <p:nvPr/>
        </p:nvCxnSpPr>
        <p:spPr>
          <a:xfrm flipV="1">
            <a:off x="6684016" y="6069953"/>
            <a:ext cx="1238733" cy="210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C023A5B-B80E-4EAC-896A-7790A8D68AB6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5955056" y="5993404"/>
            <a:ext cx="296786" cy="10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DBE542F-0A06-4B00-96D5-32C4E0072CA8}"/>
              </a:ext>
            </a:extLst>
          </p:cNvPr>
          <p:cNvCxnSpPr>
            <a:cxnSpLocks/>
            <a:stCxn id="60" idx="0"/>
            <a:endCxn id="48" idx="4"/>
          </p:cNvCxnSpPr>
          <p:nvPr/>
        </p:nvCxnSpPr>
        <p:spPr>
          <a:xfrm flipH="1" flipV="1">
            <a:off x="6419898" y="5487956"/>
            <a:ext cx="10957" cy="53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A9FDAFE-7C43-4C8F-A40D-368176091261}"/>
              </a:ext>
            </a:extLst>
          </p:cNvPr>
          <p:cNvCxnSpPr>
            <a:cxnSpLocks/>
            <a:endCxn id="28" idx="7"/>
          </p:cNvCxnSpPr>
          <p:nvPr/>
        </p:nvCxnSpPr>
        <p:spPr>
          <a:xfrm flipH="1">
            <a:off x="5934627" y="5424170"/>
            <a:ext cx="329986" cy="229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1DC3BD2-A8EB-49F4-A33E-CD0021FB4F0F}"/>
              </a:ext>
            </a:extLst>
          </p:cNvPr>
          <p:cNvCxnSpPr>
            <a:cxnSpLocks/>
          </p:cNvCxnSpPr>
          <p:nvPr/>
        </p:nvCxnSpPr>
        <p:spPr>
          <a:xfrm>
            <a:off x="6584264" y="5458417"/>
            <a:ext cx="14646" cy="58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11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Algorithm: Negative Cycles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990600"/>
            <a:ext cx="6433558" cy="19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latin typeface="CMSS10"/>
              </a:rPr>
              <a:t>If there is a negative cycle, there will be a vertex v such that </a:t>
            </a:r>
            <a:r>
              <a:rPr lang="en-AU" sz="2400" dirty="0" err="1">
                <a:latin typeface="CMSS10"/>
              </a:rPr>
              <a:t>dist</a:t>
            </a:r>
            <a:r>
              <a:rPr lang="en-AU" sz="2400" dirty="0">
                <a:latin typeface="CMSS10"/>
              </a:rPr>
              <a:t>[v][v] is negative.</a:t>
            </a:r>
          </a:p>
          <a:p>
            <a:r>
              <a:rPr lang="en-AU" sz="2400" dirty="0">
                <a:latin typeface="CMSS10"/>
              </a:rPr>
              <a:t>Look at the diagonal of the adjacency matrix and return error if a negative value is found</a:t>
            </a:r>
            <a:endParaRPr lang="en-AU" sz="2000" dirty="0"/>
          </a:p>
        </p:txBody>
      </p:sp>
      <p:sp>
        <p:nvSpPr>
          <p:cNvPr id="5" name="Oval 4"/>
          <p:cNvSpPr/>
          <p:nvPr/>
        </p:nvSpPr>
        <p:spPr>
          <a:xfrm>
            <a:off x="7162800" y="575887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4382" y="58328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7162800" y="4419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4369" y="44936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8379725" y="504627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08493" y="510827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5715000" y="504683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06569" y="514240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6248400" y="4775974"/>
            <a:ext cx="955321" cy="37208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5" idx="7"/>
          </p:cNvCxnSpPr>
          <p:nvPr/>
        </p:nvCxnSpPr>
        <p:spPr>
          <a:xfrm flipH="1">
            <a:off x="7594974" y="5453446"/>
            <a:ext cx="800215" cy="3795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12" idx="1"/>
          </p:cNvCxnSpPr>
          <p:nvPr/>
        </p:nvCxnSpPr>
        <p:spPr>
          <a:xfrm>
            <a:off x="7669123" y="4672762"/>
            <a:ext cx="784751" cy="44766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1"/>
          </p:cNvCxnSpPr>
          <p:nvPr/>
        </p:nvCxnSpPr>
        <p:spPr>
          <a:xfrm flipH="1" flipV="1">
            <a:off x="6096000" y="5486400"/>
            <a:ext cx="1140949" cy="34662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96750" y="45720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4957" y="54238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24424" y="456598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48600" y="5486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-1</a:t>
            </a: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>
            <a:off x="28178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35036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41894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8752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>
            <a:off x="2125663" y="4813300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>
            <a:off x="2125663" y="5184775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2125663" y="5554663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2125663" y="5926138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>
            <a:off x="21320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5562600" y="4459287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>
            <a:off x="2125663" y="4443413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>
            <a:off x="2125663" y="6297613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3081338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>
            <a:off x="3763963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20"/>
          <p:cNvSpPr>
            <a:spLocks noChangeArrowheads="1"/>
          </p:cNvSpPr>
          <p:nvPr/>
        </p:nvSpPr>
        <p:spPr bwMode="auto">
          <a:xfrm>
            <a:off x="4451350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5137150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22"/>
          <p:cNvSpPr>
            <a:spLocks noChangeArrowheads="1"/>
          </p:cNvSpPr>
          <p:nvPr/>
        </p:nvSpPr>
        <p:spPr bwMode="auto">
          <a:xfrm>
            <a:off x="2395538" y="4870450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23"/>
          <p:cNvSpPr>
            <a:spLocks noChangeArrowheads="1"/>
          </p:cNvSpPr>
          <p:nvPr/>
        </p:nvSpPr>
        <p:spPr bwMode="auto">
          <a:xfrm>
            <a:off x="3097213" y="4879975"/>
            <a:ext cx="2270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24"/>
          <p:cNvSpPr>
            <a:spLocks noChangeArrowheads="1"/>
          </p:cNvSpPr>
          <p:nvPr/>
        </p:nvSpPr>
        <p:spPr bwMode="auto">
          <a:xfrm>
            <a:off x="3763963" y="4879975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26"/>
          <p:cNvSpPr>
            <a:spLocks noChangeArrowheads="1"/>
          </p:cNvSpPr>
          <p:nvPr/>
        </p:nvSpPr>
        <p:spPr bwMode="auto">
          <a:xfrm>
            <a:off x="4402142" y="4869126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-3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2392363" y="5238750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3097213" y="5248275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30"/>
          <p:cNvSpPr>
            <a:spLocks noChangeArrowheads="1"/>
          </p:cNvSpPr>
          <p:nvPr/>
        </p:nvSpPr>
        <p:spPr bwMode="auto">
          <a:xfrm>
            <a:off x="5107000" y="5957221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32"/>
          <p:cNvSpPr>
            <a:spLocks noChangeArrowheads="1"/>
          </p:cNvSpPr>
          <p:nvPr/>
        </p:nvSpPr>
        <p:spPr bwMode="auto">
          <a:xfrm>
            <a:off x="5137150" y="5248275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altLang="en-US" dirty="0">
                <a:solidFill>
                  <a:srgbClr val="00B050"/>
                </a:solidFill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33"/>
          <p:cNvSpPr>
            <a:spLocks noChangeArrowheads="1"/>
          </p:cNvSpPr>
          <p:nvPr/>
        </p:nvSpPr>
        <p:spPr bwMode="auto">
          <a:xfrm>
            <a:off x="2392363" y="5611813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37"/>
          <p:cNvSpPr>
            <a:spLocks noChangeArrowheads="1"/>
          </p:cNvSpPr>
          <p:nvPr/>
        </p:nvSpPr>
        <p:spPr bwMode="auto">
          <a:xfrm>
            <a:off x="4476998" y="598011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38"/>
          <p:cNvSpPr>
            <a:spLocks noChangeArrowheads="1"/>
          </p:cNvSpPr>
          <p:nvPr/>
        </p:nvSpPr>
        <p:spPr bwMode="auto">
          <a:xfrm>
            <a:off x="2392363" y="5980113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41"/>
          <p:cNvSpPr>
            <a:spLocks noChangeArrowheads="1"/>
          </p:cNvSpPr>
          <p:nvPr/>
        </p:nvSpPr>
        <p:spPr bwMode="auto">
          <a:xfrm>
            <a:off x="3702895" y="5978494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-1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" name="Rectangle 43"/>
          <p:cNvSpPr>
            <a:spLocks noChangeArrowheads="1"/>
          </p:cNvSpPr>
          <p:nvPr/>
        </p:nvSpPr>
        <p:spPr bwMode="auto">
          <a:xfrm>
            <a:off x="3721718" y="5231219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-1</a:t>
            </a:r>
          </a:p>
        </p:txBody>
      </p:sp>
      <p:sp>
        <p:nvSpPr>
          <p:cNvPr id="67" name="Rectangle 24"/>
          <p:cNvSpPr>
            <a:spLocks noChangeArrowheads="1"/>
          </p:cNvSpPr>
          <p:nvPr/>
        </p:nvSpPr>
        <p:spPr bwMode="auto">
          <a:xfrm>
            <a:off x="3764751" y="5590401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-3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24"/>
          <p:cNvSpPr>
            <a:spLocks noChangeArrowheads="1"/>
          </p:cNvSpPr>
          <p:nvPr/>
        </p:nvSpPr>
        <p:spPr bwMode="auto">
          <a:xfrm>
            <a:off x="4451350" y="5618483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F0000"/>
                </a:solidFill>
              </a:rPr>
              <a:t>-1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010400" y="5421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6553200" y="2390681"/>
            <a:ext cx="2362200" cy="1724119"/>
            <a:chOff x="152400" y="4541077"/>
            <a:chExt cx="2362200" cy="1724119"/>
          </a:xfrm>
        </p:grpSpPr>
        <p:sp>
          <p:nvSpPr>
            <p:cNvPr id="90" name="Oval 89"/>
            <p:cNvSpPr/>
            <p:nvPr/>
          </p:nvSpPr>
          <p:spPr>
            <a:xfrm>
              <a:off x="1143000" y="5758873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224582" y="583288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92" name="Oval 91"/>
            <p:cNvSpPr/>
            <p:nvPr/>
          </p:nvSpPr>
          <p:spPr>
            <a:xfrm>
              <a:off x="1219200" y="459907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310769" y="467308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94" name="Oval 93"/>
            <p:cNvSpPr/>
            <p:nvPr/>
          </p:nvSpPr>
          <p:spPr>
            <a:xfrm>
              <a:off x="2008277" y="520867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137045" y="527067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96" name="Oval 95"/>
            <p:cNvSpPr/>
            <p:nvPr/>
          </p:nvSpPr>
          <p:spPr>
            <a:xfrm>
              <a:off x="152400" y="504683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3969" y="514240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584574" y="4862939"/>
              <a:ext cx="640008" cy="285117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90" idx="0"/>
              <a:endCxn id="92" idx="4"/>
            </p:cNvCxnSpPr>
            <p:nvPr/>
          </p:nvCxnSpPr>
          <p:spPr>
            <a:xfrm flipV="1">
              <a:off x="1396162" y="5105400"/>
              <a:ext cx="76200" cy="653473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94" idx="3"/>
              <a:endCxn id="90" idx="6"/>
            </p:cNvCxnSpPr>
            <p:nvPr/>
          </p:nvCxnSpPr>
          <p:spPr>
            <a:xfrm flipH="1">
              <a:off x="1649323" y="5640851"/>
              <a:ext cx="433103" cy="371184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92" idx="6"/>
              <a:endCxn id="94" idx="1"/>
            </p:cNvCxnSpPr>
            <p:nvPr/>
          </p:nvCxnSpPr>
          <p:spPr>
            <a:xfrm>
              <a:off x="1725523" y="4852239"/>
              <a:ext cx="356903" cy="430587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 flipV="1">
              <a:off x="584574" y="5506081"/>
              <a:ext cx="634626" cy="3267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712507" y="454107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-2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77694" y="5638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6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080953" y="52684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980592" y="469820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-2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865874" y="5758873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-1</a:t>
              </a:r>
            </a:p>
          </p:txBody>
        </p:sp>
      </p:grpSp>
      <p:cxnSp>
        <p:nvCxnSpPr>
          <p:cNvPr id="108" name="Straight Connector 107"/>
          <p:cNvCxnSpPr>
            <a:stCxn id="12" idx="2"/>
            <a:endCxn id="8" idx="5"/>
          </p:cNvCxnSpPr>
          <p:nvPr/>
        </p:nvCxnSpPr>
        <p:spPr>
          <a:xfrm flipH="1" flipV="1">
            <a:off x="7594974" y="4851774"/>
            <a:ext cx="784751" cy="447666"/>
          </a:xfrm>
          <a:prstGeom prst="line">
            <a:avLst/>
          </a:prstGeom>
          <a:ln w="25400" cmpd="sng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696200" y="4953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7315200" y="4854473"/>
            <a:ext cx="0" cy="936727"/>
          </a:xfrm>
          <a:prstGeom prst="line">
            <a:avLst/>
          </a:prstGeom>
          <a:ln w="25400" cmpd="sng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6221323" y="5257248"/>
            <a:ext cx="2158402" cy="552"/>
          </a:xfrm>
          <a:prstGeom prst="line">
            <a:avLst/>
          </a:prstGeom>
          <a:ln w="25400" cmpd="sng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413820" y="49862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132" name="Straight Arrow Connector 131"/>
          <p:cNvCxnSpPr>
            <a:stCxn id="90" idx="0"/>
          </p:cNvCxnSpPr>
          <p:nvPr/>
        </p:nvCxnSpPr>
        <p:spPr>
          <a:xfrm flipV="1">
            <a:off x="7796962" y="2971037"/>
            <a:ext cx="49396" cy="63744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4" idx="5"/>
          </p:cNvCxnSpPr>
          <p:nvPr/>
        </p:nvCxnSpPr>
        <p:spPr>
          <a:xfrm flipV="1">
            <a:off x="6147174" y="5421868"/>
            <a:ext cx="2190156" cy="57136"/>
          </a:xfrm>
          <a:prstGeom prst="line">
            <a:avLst/>
          </a:prstGeom>
          <a:ln w="25400" cmpd="sng">
            <a:solidFill>
              <a:srgbClr val="00B0F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676312" y="535560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-4</a:t>
            </a:r>
          </a:p>
        </p:txBody>
      </p:sp>
      <p:cxnSp>
        <p:nvCxnSpPr>
          <p:cNvPr id="113" name="Straight Connector 112"/>
          <p:cNvCxnSpPr>
            <a:endCxn id="12" idx="4"/>
          </p:cNvCxnSpPr>
          <p:nvPr/>
        </p:nvCxnSpPr>
        <p:spPr>
          <a:xfrm flipV="1">
            <a:off x="7684827" y="5552601"/>
            <a:ext cx="948060" cy="504554"/>
          </a:xfrm>
          <a:prstGeom prst="line">
            <a:avLst/>
          </a:prstGeom>
          <a:ln w="25400" cmpd="sng">
            <a:solidFill>
              <a:srgbClr val="00B0F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8064240" y="57414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cxnSp>
        <p:nvCxnSpPr>
          <p:cNvPr id="120" name="Straight Arrow Connector 119"/>
          <p:cNvCxnSpPr>
            <a:stCxn id="92" idx="6"/>
            <a:endCxn id="94" idx="1"/>
          </p:cNvCxnSpPr>
          <p:nvPr/>
        </p:nvCxnSpPr>
        <p:spPr>
          <a:xfrm>
            <a:off x="8126323" y="2701843"/>
            <a:ext cx="356903" cy="430587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8" idx="4"/>
          </p:cNvCxnSpPr>
          <p:nvPr/>
        </p:nvCxnSpPr>
        <p:spPr>
          <a:xfrm>
            <a:off x="7415962" y="4925923"/>
            <a:ext cx="123785" cy="906957"/>
          </a:xfrm>
          <a:prstGeom prst="line">
            <a:avLst/>
          </a:prstGeom>
          <a:ln w="25400" cmpd="sng">
            <a:solidFill>
              <a:srgbClr val="00B0F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383294" y="486779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-3</a:t>
            </a:r>
          </a:p>
        </p:txBody>
      </p:sp>
      <p:cxnSp>
        <p:nvCxnSpPr>
          <p:cNvPr id="127" name="Straight Connector 126"/>
          <p:cNvCxnSpPr>
            <a:stCxn id="14" idx="4"/>
            <a:endCxn id="5" idx="2"/>
          </p:cNvCxnSpPr>
          <p:nvPr/>
        </p:nvCxnSpPr>
        <p:spPr>
          <a:xfrm>
            <a:off x="5968162" y="5553153"/>
            <a:ext cx="1194638" cy="458882"/>
          </a:xfrm>
          <a:prstGeom prst="line">
            <a:avLst/>
          </a:prstGeom>
          <a:ln w="25400" cmpd="sng">
            <a:solidFill>
              <a:srgbClr val="00B0F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392694" y="58028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-5</a:t>
            </a:r>
          </a:p>
        </p:txBody>
      </p:sp>
      <p:cxnSp>
        <p:nvCxnSpPr>
          <p:cNvPr id="133" name="Straight Arrow Connector 132"/>
          <p:cNvCxnSpPr>
            <a:stCxn id="94" idx="3"/>
            <a:endCxn id="90" idx="6"/>
          </p:cNvCxnSpPr>
          <p:nvPr/>
        </p:nvCxnSpPr>
        <p:spPr>
          <a:xfrm flipH="1">
            <a:off x="8050123" y="3490455"/>
            <a:ext cx="433103" cy="371184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6019800" y="4495800"/>
            <a:ext cx="1157067" cy="468266"/>
          </a:xfrm>
          <a:prstGeom prst="line">
            <a:avLst/>
          </a:prstGeom>
          <a:ln w="25400" cmpd="sng">
            <a:solidFill>
              <a:srgbClr val="00B0F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6079882" y="45272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123" name="Rectangle 26"/>
          <p:cNvSpPr>
            <a:spLocks noChangeArrowheads="1"/>
          </p:cNvSpPr>
          <p:nvPr/>
        </p:nvSpPr>
        <p:spPr bwMode="auto">
          <a:xfrm>
            <a:off x="5105400" y="4876800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-4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Rectangle 37"/>
          <p:cNvSpPr>
            <a:spLocks noChangeArrowheads="1"/>
          </p:cNvSpPr>
          <p:nvPr/>
        </p:nvSpPr>
        <p:spPr bwMode="auto">
          <a:xfrm>
            <a:off x="4497388" y="5257800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4" name="Rectangle 37"/>
          <p:cNvSpPr>
            <a:spLocks noChangeArrowheads="1"/>
          </p:cNvSpPr>
          <p:nvPr/>
        </p:nvSpPr>
        <p:spPr bwMode="auto">
          <a:xfrm>
            <a:off x="3048000" y="5638800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Rectangle 37"/>
          <p:cNvSpPr>
            <a:spLocks noChangeArrowheads="1"/>
          </p:cNvSpPr>
          <p:nvPr/>
        </p:nvSpPr>
        <p:spPr bwMode="auto">
          <a:xfrm>
            <a:off x="3048000" y="5940425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Rectangle 37"/>
          <p:cNvSpPr>
            <a:spLocks noChangeArrowheads="1"/>
          </p:cNvSpPr>
          <p:nvPr/>
        </p:nvSpPr>
        <p:spPr bwMode="auto">
          <a:xfrm>
            <a:off x="5154613" y="5621338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-2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65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Shortest path in a graph with negative weights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All-pairs shortest paths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rgbClr val="00B050"/>
                </a:solidFill>
                <a:latin typeface="CMSS10"/>
              </a:rPr>
              <a:t>Transitive Closure</a:t>
            </a:r>
          </a:p>
        </p:txBody>
      </p:sp>
    </p:spTree>
    <p:extLst>
      <p:ext uri="{BB962C8B-B14F-4D97-AF65-F5344CB8AC3E}">
        <p14:creationId xmlns:p14="http://schemas.microsoft.com/office/powerpoint/2010/main" val="364512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Transitive Closure of a Graph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914400"/>
            <a:ext cx="8689975" cy="5029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/>
              <a:t>Given a graph G = (V,E), its transitive closure is another graph (V,E’) that contains the same vertices V but contains an edge between any two vertices u and v such that there is a path between u and v in the original graph.</a:t>
            </a:r>
          </a:p>
          <a:p>
            <a:r>
              <a:rPr lang="en-AU" sz="2000" b="1" dirty="0">
                <a:solidFill>
                  <a:srgbClr val="00B0F0"/>
                </a:solidFill>
              </a:rPr>
              <a:t>Applications:</a:t>
            </a:r>
            <a:r>
              <a:rPr lang="en-AU" sz="2000" dirty="0"/>
              <a:t> What are the pairs of vertices (</a:t>
            </a:r>
            <a:r>
              <a:rPr lang="en-AU" sz="2000" dirty="0" err="1"/>
              <a:t>u,v</a:t>
            </a:r>
            <a:r>
              <a:rPr lang="en-AU" sz="2000" dirty="0"/>
              <a:t>) in the graph such that one can reach from u to v.</a:t>
            </a:r>
          </a:p>
          <a:p>
            <a:pPr lvl="1"/>
            <a:r>
              <a:rPr lang="en-AU" sz="1500" dirty="0"/>
              <a:t>E.g., given flights between different cities, can I go from city A to city B (regardless of the number of flights I need to take), or where can/cannot I go from city A.</a:t>
            </a:r>
          </a:p>
          <a:p>
            <a:r>
              <a:rPr lang="en-AU" sz="2000" b="1" dirty="0">
                <a:solidFill>
                  <a:srgbClr val="00B0F0"/>
                </a:solidFill>
              </a:rPr>
              <a:t>Solution:</a:t>
            </a:r>
            <a:r>
              <a:rPr lang="en-AU" sz="2000" dirty="0"/>
              <a:t> Assign each edge a weight 1 and then apply Floyd-</a:t>
            </a:r>
            <a:r>
              <a:rPr lang="en-AU" sz="2000" dirty="0" err="1"/>
              <a:t>Warshall</a:t>
            </a:r>
            <a:r>
              <a:rPr lang="en-AU" sz="2000" dirty="0"/>
              <a:t> algorithm. If </a:t>
            </a:r>
            <a:r>
              <a:rPr lang="en-AU" sz="2000" dirty="0" err="1"/>
              <a:t>dist</a:t>
            </a:r>
            <a:r>
              <a:rPr lang="en-AU" sz="2000" dirty="0"/>
              <a:t>[</a:t>
            </a:r>
            <a:r>
              <a:rPr lang="en-AU" sz="2000" dirty="0" err="1"/>
              <a:t>i</a:t>
            </a:r>
            <a:r>
              <a:rPr lang="en-AU" sz="2000" dirty="0"/>
              <a:t>][j] is not infinity, this means there is a path from </a:t>
            </a:r>
            <a:r>
              <a:rPr lang="en-AU" sz="2000" dirty="0" err="1"/>
              <a:t>i</a:t>
            </a:r>
            <a:r>
              <a:rPr lang="en-AU" sz="2000" dirty="0"/>
              <a:t> to j in the original graph. (Or just maintain True and False as shown next)</a:t>
            </a:r>
          </a:p>
          <a:p>
            <a:pPr marL="0" indent="0">
              <a:buNone/>
            </a:pPr>
            <a:endParaRPr lang="en-AU" sz="1500" b="1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835954" y="4800600"/>
            <a:ext cx="1504193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6" idx="5"/>
          </p:cNvCxnSpPr>
          <p:nvPr/>
        </p:nvCxnSpPr>
        <p:spPr>
          <a:xfrm>
            <a:off x="5336051" y="5614608"/>
            <a:ext cx="875491" cy="39184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4" idx="4"/>
          </p:cNvCxnSpPr>
          <p:nvPr/>
        </p:nvCxnSpPr>
        <p:spPr>
          <a:xfrm flipH="1">
            <a:off x="6761805" y="5034450"/>
            <a:ext cx="1851311" cy="972003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329631" y="4528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21200" y="4602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23" name="Oval 22"/>
          <p:cNvSpPr/>
          <p:nvPr/>
        </p:nvSpPr>
        <p:spPr>
          <a:xfrm>
            <a:off x="8409077" y="5899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359954" y="4528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1536" y="46021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26" name="Oval 25"/>
          <p:cNvSpPr/>
          <p:nvPr/>
        </p:nvSpPr>
        <p:spPr>
          <a:xfrm>
            <a:off x="4903877" y="51824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73400" y="52509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28" name="Straight Connector 27"/>
          <p:cNvCxnSpPr>
            <a:stCxn id="21" idx="4"/>
            <a:endCxn id="42" idx="0"/>
          </p:cNvCxnSpPr>
          <p:nvPr/>
        </p:nvCxnSpPr>
        <p:spPr>
          <a:xfrm flipH="1">
            <a:off x="6477751" y="5034450"/>
            <a:ext cx="105042" cy="86527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825150" y="61528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224589" y="5899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69886" y="59691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512197" y="59529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2111555" y="4795350"/>
            <a:ext cx="74899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70" idx="5"/>
          </p:cNvCxnSpPr>
          <p:nvPr/>
        </p:nvCxnSpPr>
        <p:spPr>
          <a:xfrm>
            <a:off x="589605" y="5609358"/>
            <a:ext cx="875491" cy="39184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05231" y="45228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96800" y="45968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67" name="Oval 66"/>
          <p:cNvSpPr/>
          <p:nvPr/>
        </p:nvSpPr>
        <p:spPr>
          <a:xfrm>
            <a:off x="2860545" y="58944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2922677" y="45228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004259" y="459688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70" name="Oval 69"/>
          <p:cNvSpPr/>
          <p:nvPr/>
        </p:nvSpPr>
        <p:spPr>
          <a:xfrm>
            <a:off x="157431" y="517718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9000" y="52456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2" name="Straight Connector 71"/>
          <p:cNvCxnSpPr>
            <a:stCxn id="65" idx="4"/>
            <a:endCxn id="74" idx="0"/>
          </p:cNvCxnSpPr>
          <p:nvPr/>
        </p:nvCxnSpPr>
        <p:spPr>
          <a:xfrm flipH="1">
            <a:off x="1753351" y="5029200"/>
            <a:ext cx="105042" cy="86527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100750" y="6132360"/>
            <a:ext cx="791963" cy="917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500189" y="58944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545486" y="59638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963665" y="59476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cxnSp>
        <p:nvCxnSpPr>
          <p:cNvPr id="77" name="Straight Connector 76"/>
          <p:cNvCxnSpPr>
            <a:endCxn id="23" idx="1"/>
          </p:cNvCxnSpPr>
          <p:nvPr/>
        </p:nvCxnSpPr>
        <p:spPr>
          <a:xfrm>
            <a:off x="5380063" y="5415745"/>
            <a:ext cx="3103163" cy="558131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ight Arrow 83"/>
          <p:cNvSpPr/>
          <p:nvPr/>
        </p:nvSpPr>
        <p:spPr>
          <a:xfrm>
            <a:off x="3352800" y="4889796"/>
            <a:ext cx="1447800" cy="1004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Transitive Closure</a:t>
            </a:r>
          </a:p>
        </p:txBody>
      </p:sp>
      <p:cxnSp>
        <p:nvCxnSpPr>
          <p:cNvPr id="88" name="Straight Connector 87"/>
          <p:cNvCxnSpPr>
            <a:stCxn id="24" idx="4"/>
            <a:endCxn id="23" idx="0"/>
          </p:cNvCxnSpPr>
          <p:nvPr/>
        </p:nvCxnSpPr>
        <p:spPr>
          <a:xfrm>
            <a:off x="8613116" y="5034450"/>
            <a:ext cx="49123" cy="86527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800588" y="4971466"/>
            <a:ext cx="1711609" cy="923011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3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 animBg="1"/>
      <p:bldP spid="24" grpId="0" animBg="1"/>
      <p:bldP spid="25" grpId="0"/>
      <p:bldP spid="26" grpId="0" animBg="1"/>
      <p:bldP spid="27" grpId="0"/>
      <p:bldP spid="42" grpId="0" animBg="1"/>
      <p:bldP spid="43" grpId="0"/>
      <p:bldP spid="44" grpId="0"/>
      <p:bldP spid="8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 fontScale="90000"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 for Transitive Closure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143000"/>
            <a:ext cx="8558246" cy="36576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buNone/>
            </a:pP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Modify Floyd-</a:t>
            </a:r>
            <a:r>
              <a:rPr lang="en-AU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Warshall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Algorithm to compute Transitive Closure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</a:rPr>
              <a:t># initialization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 vertex i </a:t>
            </a: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2000" dirty="0">
                <a:solidFill>
                  <a:srgbClr val="FF0000"/>
                </a:solidFill>
                <a:highlight>
                  <a:srgbClr val="FFFFFF"/>
                </a:highlight>
              </a:rPr>
              <a:t>1..V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nn-NO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vertex j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</a:rPr>
              <a:t>1..V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there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is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an edge between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j or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== 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		TC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		TC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vertex k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</a:rPr>
              <a:t>1..V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</a:rPr>
              <a:t># Invariant: TC[</a:t>
            </a:r>
            <a:r>
              <a:rPr lang="en-AU" sz="2000" dirty="0" err="1">
                <a:solidFill>
                  <a:srgbClr val="008000"/>
                </a:solidFill>
                <a:highlight>
                  <a:srgbClr val="FFFFFF"/>
                </a:highlight>
              </a:rPr>
              <a:t>i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</a:rPr>
              <a:t>][j] corresponds to the existence of path from </a:t>
            </a:r>
            <a:r>
              <a:rPr lang="en-AU" sz="2000" dirty="0" err="1">
                <a:solidFill>
                  <a:srgbClr val="008000"/>
                </a:solidFill>
                <a:highlight>
                  <a:srgbClr val="FFFFFF"/>
                </a:highlight>
              </a:rPr>
              <a:t>i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</a:rPr>
              <a:t> to j considering the intermediate vertices 1 to k-1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 vertex i </a:t>
            </a: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2000" dirty="0">
                <a:solidFill>
                  <a:srgbClr val="FF0000"/>
                </a:solidFill>
                <a:highlight>
                  <a:srgbClr val="FFFFFF"/>
                </a:highlight>
              </a:rPr>
              <a:t>1..V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nn-NO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vertex j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</a:rPr>
              <a:t>1..V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	TC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TC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or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TC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endParaRPr lang="en-AU" sz="200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486400" y="4869976"/>
            <a:ext cx="3428999" cy="13784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latin typeface="CMSS10"/>
              </a:rPr>
              <a:t>O(V</a:t>
            </a:r>
            <a:r>
              <a:rPr lang="en-AU" sz="1800" baseline="30000" dirty="0">
                <a:latin typeface="CMSS10"/>
              </a:rPr>
              <a:t>3</a:t>
            </a:r>
            <a:r>
              <a:rPr lang="en-AU" sz="1800" dirty="0">
                <a:latin typeface="CMSS10"/>
              </a:rPr>
              <a:t>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Space Complexity:</a:t>
            </a:r>
          </a:p>
          <a:p>
            <a:pPr marL="0" indent="0">
              <a:buNone/>
            </a:pPr>
            <a:r>
              <a:rPr lang="en-AU" sz="1800" dirty="0">
                <a:latin typeface="CMSS10"/>
              </a:rPr>
              <a:t>O(V</a:t>
            </a:r>
            <a:r>
              <a:rPr lang="en-AU" sz="1800" baseline="30000" dirty="0">
                <a:latin typeface="CMSS10"/>
              </a:rPr>
              <a:t>2</a:t>
            </a:r>
            <a:r>
              <a:rPr lang="en-AU" sz="1800" dirty="0">
                <a:latin typeface="CMSS10"/>
              </a:rPr>
              <a:t>)</a:t>
            </a:r>
          </a:p>
          <a:p>
            <a:pPr marL="0" indent="0">
              <a:buNone/>
            </a:pPr>
            <a:endParaRPr lang="en-AU" sz="1800" dirty="0">
              <a:solidFill>
                <a:srgbClr val="FF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40420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081963" cy="248761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Take home message</a:t>
            </a:r>
          </a:p>
          <a:p>
            <a:r>
              <a:rPr lang="en-AU" sz="2000" dirty="0"/>
              <a:t>Dijkstra’s algorithm works only for graphs with non-negative weights</a:t>
            </a:r>
          </a:p>
          <a:p>
            <a:r>
              <a:rPr lang="en-AU" sz="2000" dirty="0"/>
              <a:t>Bellman-Ford computes shortest paths in graphs with negative weights in O(VE) and can also detect the negative cycles that are reachable</a:t>
            </a:r>
          </a:p>
          <a:p>
            <a:r>
              <a:rPr lang="en-AU" sz="2000" dirty="0"/>
              <a:t>Floyd-</a:t>
            </a:r>
            <a:r>
              <a:rPr lang="en-AU" sz="2000" dirty="0" err="1"/>
              <a:t>Warshall</a:t>
            </a:r>
            <a:r>
              <a:rPr lang="en-AU" sz="2000" dirty="0"/>
              <a:t> Algorithm computes all-pairs shortest paths and transitive closure in O(V</a:t>
            </a:r>
            <a:r>
              <a:rPr lang="en-AU" sz="2000" baseline="30000" dirty="0"/>
              <a:t>3</a:t>
            </a:r>
            <a:r>
              <a:rPr lang="en-AU" sz="2000" dirty="0"/>
              <a:t>)</a:t>
            </a: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Things to do (this list is not exhaustive)</a:t>
            </a:r>
          </a:p>
          <a:p>
            <a:r>
              <a:rPr lang="en-AU" sz="2000" dirty="0"/>
              <a:t>Go through recommended reading and make sure you understand why the algorithms are correct</a:t>
            </a:r>
          </a:p>
          <a:p>
            <a:r>
              <a:rPr lang="en-AU" sz="2000" dirty="0"/>
              <a:t>Implement Bellman-Ford and Floyd-</a:t>
            </a:r>
            <a:r>
              <a:rPr lang="en-AU" sz="2000" dirty="0" err="1"/>
              <a:t>Warshall</a:t>
            </a:r>
            <a:r>
              <a:rPr lang="en-AU" sz="2000" dirty="0"/>
              <a:t> Algorithms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Coming Up Next</a:t>
            </a:r>
          </a:p>
          <a:p>
            <a:r>
              <a:rPr lang="en-AU" sz="2000" dirty="0"/>
              <a:t>Minimum spanning trees and </a:t>
            </a:r>
            <a:r>
              <a:rPr lang="en-AU" sz="2000"/>
              <a:t>topological sort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69172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Announcements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5105400" cy="4572000"/>
          </a:xfrm>
        </p:spPr>
        <p:txBody>
          <a:bodyPr>
            <a:noAutofit/>
          </a:bodyPr>
          <a:lstStyle/>
          <a:p>
            <a:r>
              <a:rPr lang="en-AU" sz="2000" dirty="0">
                <a:latin typeface="CMSS10"/>
              </a:rPr>
              <a:t>Mid-semester test (MST)</a:t>
            </a:r>
          </a:p>
          <a:p>
            <a:pPr lvl="1"/>
            <a:r>
              <a:rPr lang="en-AU" sz="2000" dirty="0">
                <a:solidFill>
                  <a:srgbClr val="00B0F0"/>
                </a:solidFill>
                <a:latin typeface="CMSS10"/>
              </a:rPr>
              <a:t>Was one MST easier than the other?</a:t>
            </a:r>
          </a:p>
          <a:p>
            <a:pPr lvl="1"/>
            <a:r>
              <a:rPr lang="en-AU" sz="2000" dirty="0">
                <a:solidFill>
                  <a:srgbClr val="00B0F0"/>
                </a:solidFill>
                <a:latin typeface="CMSS10"/>
              </a:rPr>
              <a:t>Both Monday and Tuesday tests were similar in difficulty except the last question for the Tuesday test which was significantly more difficult</a:t>
            </a:r>
          </a:p>
          <a:p>
            <a:pPr lvl="1"/>
            <a:r>
              <a:rPr lang="en-AU" sz="2000" dirty="0">
                <a:solidFill>
                  <a:srgbClr val="00B0F0"/>
                </a:solidFill>
                <a:latin typeface="CMSS10"/>
              </a:rPr>
              <a:t>The marks for Tuesday MST will be scaled by removing the last question</a:t>
            </a:r>
          </a:p>
          <a:p>
            <a:r>
              <a:rPr lang="en-AU" sz="2000" dirty="0">
                <a:latin typeface="CMSS10"/>
              </a:rPr>
              <a:t>Mid-semester break != break from studies</a:t>
            </a:r>
          </a:p>
          <a:p>
            <a:pPr lvl="1"/>
            <a:r>
              <a:rPr lang="en-AU" sz="2000" dirty="0">
                <a:solidFill>
                  <a:srgbClr val="00B0F0"/>
                </a:solidFill>
                <a:latin typeface="CMSS10"/>
              </a:rPr>
              <a:t>Final Exam will have format similar to MST</a:t>
            </a:r>
          </a:p>
          <a:p>
            <a:pPr lvl="1"/>
            <a:r>
              <a:rPr lang="en-AU" sz="2000" dirty="0">
                <a:solidFill>
                  <a:srgbClr val="00B0F0"/>
                </a:solidFill>
                <a:latin typeface="CMSS10"/>
              </a:rPr>
              <a:t>If you didn’t do well on MST, take this as </a:t>
            </a:r>
            <a:r>
              <a:rPr lang="en-AU" sz="2000">
                <a:solidFill>
                  <a:srgbClr val="00B0F0"/>
                </a:solidFill>
                <a:latin typeface="CMSS10"/>
              </a:rPr>
              <a:t>a wake-up 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call and catch up</a:t>
            </a:r>
          </a:p>
          <a:p>
            <a:pPr lvl="2"/>
            <a:r>
              <a:rPr lang="en-AU" dirty="0">
                <a:solidFill>
                  <a:srgbClr val="00B0F0"/>
                </a:solidFill>
                <a:latin typeface="CMSS10"/>
              </a:rPr>
              <a:t>Talk to me or other tutors if you need help</a:t>
            </a:r>
          </a:p>
          <a:p>
            <a:endParaRPr lang="en-AU" sz="2000" dirty="0">
              <a:latin typeface="CMSS10"/>
            </a:endParaRPr>
          </a:p>
        </p:txBody>
      </p:sp>
      <p:pic>
        <p:nvPicPr>
          <p:cNvPr id="6" name="Picture 5" descr="A picture containing person, man, text, photo&#10;&#10;Description generated with very high confidence">
            <a:extLst>
              <a:ext uri="{FF2B5EF4-FFF2-40B4-BE49-F238E27FC236}">
                <a16:creationId xmlns:a16="http://schemas.microsoft.com/office/drawing/2014/main" id="{1C524E39-46A7-4F1D-84AC-B77875CFB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815614"/>
            <a:ext cx="2438400" cy="2438400"/>
          </a:xfrm>
          <a:prstGeom prst="rect">
            <a:avLst/>
          </a:prstGeom>
        </p:spPr>
      </p:pic>
      <p:pic>
        <p:nvPicPr>
          <p:cNvPr id="7" name="Picture 6" descr="A cat that is looking at the camera&#10;&#10;Description generated with high confidence">
            <a:extLst>
              <a:ext uri="{FF2B5EF4-FFF2-40B4-BE49-F238E27FC236}">
                <a16:creationId xmlns:a16="http://schemas.microsoft.com/office/drawing/2014/main" id="{A9EDE2FC-2152-4AB0-A03C-91F678EF1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219200"/>
            <a:ext cx="3166493" cy="238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04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Recommended reading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1219200"/>
            <a:ext cx="9144000" cy="4572000"/>
          </a:xfrm>
        </p:spPr>
        <p:txBody>
          <a:bodyPr>
            <a:noAutofit/>
          </a:bodyPr>
          <a:lstStyle/>
          <a:p>
            <a:r>
              <a:rPr lang="en-AU" sz="2400" dirty="0" err="1"/>
              <a:t>Cormen</a:t>
            </a:r>
            <a:r>
              <a:rPr lang="en-AU" sz="2400" dirty="0"/>
              <a:t> et al. Introduction to Algorithms.</a:t>
            </a:r>
          </a:p>
          <a:p>
            <a:pPr lvl="1"/>
            <a:r>
              <a:rPr lang="en-AU" sz="2400" dirty="0">
                <a:solidFill>
                  <a:schemeClr val="tx1"/>
                </a:solidFill>
              </a:rPr>
              <a:t>Section 24.1 Bellman-Ford Algorithm</a:t>
            </a:r>
          </a:p>
          <a:p>
            <a:pPr lvl="1"/>
            <a:endParaRPr lang="en-AU" sz="2400" dirty="0">
              <a:solidFill>
                <a:schemeClr val="tx1"/>
              </a:solidFill>
            </a:endParaRPr>
          </a:p>
          <a:p>
            <a:r>
              <a:rPr lang="en-AU" sz="2400" dirty="0">
                <a:hlinkClick r:id="rId2"/>
              </a:rPr>
              <a:t>http://www.csse.monash.edu.au/~lloyd/tildeAlgDS/Graph/</a:t>
            </a: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r>
              <a:rPr lang="en-AU" sz="2400" dirty="0">
                <a:hlinkClick r:id="rId3"/>
              </a:rPr>
              <a:t>http://www.csse.monash.edu.au/~lloyd/tildeAlgDS/Graph/Directed/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2095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Shortest path in a graph with negative weights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All-pairs shortest paths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Transitive Closure</a:t>
            </a:r>
          </a:p>
        </p:txBody>
      </p:sp>
    </p:spTree>
    <p:extLst>
      <p:ext uri="{BB962C8B-B14F-4D97-AF65-F5344CB8AC3E}">
        <p14:creationId xmlns:p14="http://schemas.microsoft.com/office/powerpoint/2010/main" val="253082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Shortest path (negative weights)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28" name="Oval 27"/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36" name="Oval 35"/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38" name="Oval 37"/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42" name="Oval 41"/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93780" y="990600"/>
            <a:ext cx="8518124" cy="3581400"/>
          </a:xfrm>
        </p:spPr>
        <p:txBody>
          <a:bodyPr>
            <a:noAutofit/>
          </a:bodyPr>
          <a:lstStyle/>
          <a:p>
            <a:r>
              <a:rPr lang="en-AU" sz="2000" dirty="0"/>
              <a:t>What is the shortest distance from s to x in this graph?</a:t>
            </a:r>
          </a:p>
          <a:p>
            <a:r>
              <a:rPr lang="en-AU" sz="2000" dirty="0"/>
              <a:t>What will be the shortest distance from s to x if Dijkstra’s algorithm is used on this graph?</a:t>
            </a:r>
          </a:p>
          <a:p>
            <a:r>
              <a:rPr lang="en-AU" sz="2000" dirty="0"/>
              <a:t>Dijkstra’s algorithm cannot handle graph with negative weights. </a:t>
            </a:r>
          </a:p>
          <a:p>
            <a:r>
              <a:rPr lang="en-AU" sz="2000" dirty="0"/>
              <a:t>How to compute shortest paths on such graphs?</a:t>
            </a:r>
          </a:p>
          <a:p>
            <a:pPr lvl="1"/>
            <a:r>
              <a:rPr lang="en-AU" sz="1500" dirty="0"/>
              <a:t>Bellman-Ford Algorithm</a:t>
            </a:r>
          </a:p>
          <a:p>
            <a:endParaRPr lang="en-AU" sz="2000" dirty="0"/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7"/>
            <a:endCxn id="38" idx="1"/>
          </p:cNvCxnSpPr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8" idx="5"/>
            <a:endCxn id="36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44" name="Straight Connector 43"/>
          <p:cNvCxnSpPr>
            <a:stCxn id="38" idx="2"/>
            <a:endCxn id="28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pic>
        <p:nvPicPr>
          <p:cNvPr id="5" name="Picture 4" descr="A picture containing floor, indoor, messy, dog&#10;&#10;Description generated with very high confidence">
            <a:extLst>
              <a:ext uri="{FF2B5EF4-FFF2-40B4-BE49-F238E27FC236}">
                <a16:creationId xmlns:a16="http://schemas.microsoft.com/office/drawing/2014/main" id="{62D817B2-DF31-47B2-AC94-C7D2290FF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78" y="3177036"/>
            <a:ext cx="2501250" cy="317658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0CDFE4-2B07-4D98-8821-613A7552CDBC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2537434" y="3241945"/>
            <a:ext cx="1457082" cy="110814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714F0-E06E-4856-82CC-9D6CFC68B4DA}"/>
              </a:ext>
            </a:extLst>
          </p:cNvPr>
          <p:cNvSpPr txBox="1"/>
          <p:nvPr/>
        </p:nvSpPr>
        <p:spPr>
          <a:xfrm>
            <a:off x="3994516" y="3057279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Dijkstra’s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3ECD98A-75A4-4A43-8EE0-79CCC0C41FF2}"/>
              </a:ext>
            </a:extLst>
          </p:cNvPr>
          <p:cNvCxnSpPr>
            <a:cxnSpLocks/>
          </p:cNvCxnSpPr>
          <p:nvPr/>
        </p:nvCxnSpPr>
        <p:spPr>
          <a:xfrm flipH="1">
            <a:off x="2926454" y="3717581"/>
            <a:ext cx="1192721" cy="108022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4C953B0-92FF-46E7-8E28-C11C3BC19615}"/>
              </a:ext>
            </a:extLst>
          </p:cNvPr>
          <p:cNvSpPr txBox="1"/>
          <p:nvPr/>
        </p:nvSpPr>
        <p:spPr>
          <a:xfrm>
            <a:off x="4072476" y="3484181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Graph with –</a:t>
            </a:r>
            <a:r>
              <a:rPr lang="en-AU" dirty="0" err="1"/>
              <a:t>ve</a:t>
            </a:r>
            <a:r>
              <a:rPr lang="en-AU" dirty="0"/>
              <a:t> weights</a:t>
            </a:r>
          </a:p>
        </p:txBody>
      </p:sp>
    </p:spTree>
    <p:extLst>
      <p:ext uri="{BB962C8B-B14F-4D97-AF65-F5344CB8AC3E}">
        <p14:creationId xmlns:p14="http://schemas.microsoft.com/office/powerpoint/2010/main" val="169367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Shortest path (negative weights)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28" name="Oval 27"/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36" name="Oval 35"/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38" name="Oval 37"/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42" name="Oval 41"/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93780" y="1148658"/>
            <a:ext cx="8518124" cy="3581400"/>
          </a:xfrm>
        </p:spPr>
        <p:txBody>
          <a:bodyPr>
            <a:noAutofit/>
          </a:bodyPr>
          <a:lstStyle/>
          <a:p>
            <a:r>
              <a:rPr lang="en-AU" sz="2000" dirty="0"/>
              <a:t>What is the shortest distance from s to x on </a:t>
            </a:r>
            <a:r>
              <a:rPr lang="en-AU" sz="2000" b="1" u="sng" dirty="0"/>
              <a:t>this</a:t>
            </a:r>
            <a:r>
              <a:rPr lang="en-AU" sz="2000" dirty="0"/>
              <a:t> graph?</a:t>
            </a:r>
          </a:p>
          <a:p>
            <a:r>
              <a:rPr lang="en-AU" sz="2000" dirty="0"/>
              <a:t>If there is a negative cycle in the graph, the notion of shortest path/distance does not make sense. </a:t>
            </a:r>
          </a:p>
          <a:p>
            <a:r>
              <a:rPr lang="en-AU" sz="2000" dirty="0"/>
              <a:t>Bellman-Ford algorithm returns</a:t>
            </a:r>
          </a:p>
          <a:p>
            <a:pPr lvl="1"/>
            <a:r>
              <a:rPr lang="en-AU" sz="1500" dirty="0"/>
              <a:t> shortest distances from s to all vertices in the graph if there are no negative cycles</a:t>
            </a:r>
          </a:p>
          <a:p>
            <a:pPr lvl="1"/>
            <a:r>
              <a:rPr lang="en-AU" sz="1500" dirty="0"/>
              <a:t> an error if there is a negative cycle reachable from s (i.e., can be used to detect negative cycles)</a:t>
            </a: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7"/>
            <a:endCxn id="38" idx="1"/>
          </p:cNvCxnSpPr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8" idx="5"/>
            <a:endCxn id="36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44" name="Straight Connector 43"/>
          <p:cNvCxnSpPr>
            <a:stCxn id="38" idx="2"/>
            <a:endCxn id="28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</p:spTree>
    <p:extLst>
      <p:ext uri="{BB962C8B-B14F-4D97-AF65-F5344CB8AC3E}">
        <p14:creationId xmlns:p14="http://schemas.microsoft.com/office/powerpoint/2010/main" val="293196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28" name="Oval 27"/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36" name="Oval 35"/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38" name="Oval 37"/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42" name="Oval 41"/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93780" y="1148658"/>
            <a:ext cx="8518124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Initialize:</a:t>
            </a:r>
          </a:p>
          <a:p>
            <a:r>
              <a:rPr lang="en-AU" sz="2000" dirty="0"/>
              <a:t>For each vertex a in the graph</a:t>
            </a:r>
          </a:p>
          <a:p>
            <a:pPr lvl="1"/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s,a</a:t>
            </a:r>
            <a:r>
              <a:rPr lang="en-AU" sz="2000" dirty="0">
                <a:solidFill>
                  <a:srgbClr val="00B0F0"/>
                </a:solidFill>
              </a:rPr>
              <a:t>) = ∞</a:t>
            </a:r>
          </a:p>
          <a:p>
            <a:r>
              <a:rPr lang="en-AU" sz="2000" dirty="0" err="1"/>
              <a:t>dist</a:t>
            </a:r>
            <a:r>
              <a:rPr lang="en-AU" sz="2000" dirty="0"/>
              <a:t>(</a:t>
            </a:r>
            <a:r>
              <a:rPr lang="en-AU" sz="2000" dirty="0" err="1"/>
              <a:t>s,s</a:t>
            </a:r>
            <a:r>
              <a:rPr lang="en-AU" sz="2000" dirty="0"/>
              <a:t>) = 0</a:t>
            </a:r>
          </a:p>
          <a:p>
            <a:pPr marL="0" indent="0">
              <a:buNone/>
            </a:pPr>
            <a:r>
              <a:rPr lang="en-AU" sz="2000" dirty="0"/>
              <a:t>Consider the following operation:</a:t>
            </a:r>
          </a:p>
          <a:p>
            <a:r>
              <a:rPr lang="en-AU" sz="2000" dirty="0"/>
              <a:t>For each edge (a, b, w) in the graph  </a:t>
            </a:r>
            <a:r>
              <a:rPr lang="en-AU" sz="2000" dirty="0">
                <a:solidFill>
                  <a:srgbClr val="00B050"/>
                </a:solidFill>
              </a:rPr>
              <a:t>// the order does not matter</a:t>
            </a:r>
          </a:p>
          <a:p>
            <a:pPr lvl="1"/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(s, b) = min(</a:t>
            </a:r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s,b</a:t>
            </a:r>
            <a:r>
              <a:rPr lang="en-AU" sz="2000" dirty="0">
                <a:solidFill>
                  <a:srgbClr val="00B0F0"/>
                </a:solidFill>
              </a:rPr>
              <a:t>) , </a:t>
            </a:r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s,a</a:t>
            </a:r>
            <a:r>
              <a:rPr lang="en-AU" sz="2000" dirty="0">
                <a:solidFill>
                  <a:srgbClr val="00B0F0"/>
                </a:solidFill>
              </a:rPr>
              <a:t>) + w)</a:t>
            </a: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What is </a:t>
            </a:r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s,u</a:t>
            </a:r>
            <a:r>
              <a:rPr lang="en-AU" sz="2000" dirty="0">
                <a:solidFill>
                  <a:srgbClr val="00B0F0"/>
                </a:solidFill>
              </a:rPr>
              <a:t>)?</a:t>
            </a:r>
          </a:p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What is </a:t>
            </a:r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s,x</a:t>
            </a:r>
            <a:r>
              <a:rPr lang="en-AU" sz="2000" dirty="0">
                <a:solidFill>
                  <a:srgbClr val="00B0F0"/>
                </a:solidFill>
              </a:rPr>
              <a:t>)?</a:t>
            </a:r>
          </a:p>
          <a:p>
            <a:pPr lvl="1"/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7"/>
            <a:endCxn id="38" idx="1"/>
          </p:cNvCxnSpPr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8" idx="5"/>
            <a:endCxn id="36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44" name="Straight Connector 43"/>
          <p:cNvCxnSpPr>
            <a:stCxn id="38" idx="2"/>
            <a:endCxn id="28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6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29045" y="3731567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49871" y="5838090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01000" y="593913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67736" y="3762310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40748" y="5616714"/>
            <a:ext cx="5936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Assume the following order:</a:t>
            </a:r>
          </a:p>
          <a:p>
            <a:pPr marL="274320" lvl="1" indent="0">
              <a:buNone/>
            </a:pPr>
            <a:r>
              <a:rPr lang="en-AU" sz="2000" dirty="0"/>
              <a:t>(</a:t>
            </a:r>
            <a:r>
              <a:rPr lang="en-AU" sz="2000" dirty="0" err="1"/>
              <a:t>u,t</a:t>
            </a:r>
            <a:r>
              <a:rPr lang="en-AU" sz="2000" dirty="0"/>
              <a:t>), (</a:t>
            </a:r>
            <a:r>
              <a:rPr lang="en-AU" sz="2000" dirty="0" err="1"/>
              <a:t>u,v</a:t>
            </a:r>
            <a:r>
              <a:rPr lang="en-AU" sz="2000" dirty="0"/>
              <a:t>), (</a:t>
            </a:r>
            <a:r>
              <a:rPr lang="en-AU" sz="2000" dirty="0" err="1"/>
              <a:t>u,x</a:t>
            </a:r>
            <a:r>
              <a:rPr lang="en-AU" sz="2000" dirty="0"/>
              <a:t>), (</a:t>
            </a:r>
            <a:r>
              <a:rPr lang="en-AU" sz="2000" dirty="0" err="1"/>
              <a:t>t,u</a:t>
            </a:r>
            <a:r>
              <a:rPr lang="en-AU" sz="2000" dirty="0"/>
              <a:t>), (</a:t>
            </a:r>
            <a:r>
              <a:rPr lang="en-AU" sz="2000" dirty="0" err="1"/>
              <a:t>v,t</a:t>
            </a:r>
            <a:r>
              <a:rPr lang="en-AU" sz="2000" dirty="0"/>
              <a:t>), (</a:t>
            </a:r>
            <a:r>
              <a:rPr lang="en-AU" sz="2000" dirty="0" err="1"/>
              <a:t>v,x</a:t>
            </a:r>
            <a:r>
              <a:rPr lang="en-AU" sz="2000" dirty="0"/>
              <a:t>), (</a:t>
            </a:r>
            <a:r>
              <a:rPr lang="en-AU" sz="2000" dirty="0" err="1"/>
              <a:t>x,t</a:t>
            </a:r>
            <a:r>
              <a:rPr lang="en-AU" sz="2000" dirty="0"/>
              <a:t>), (</a:t>
            </a:r>
            <a:r>
              <a:rPr lang="en-AU" sz="2000" dirty="0" err="1"/>
              <a:t>s,u</a:t>
            </a:r>
            <a:r>
              <a:rPr lang="en-AU" sz="2000" dirty="0"/>
              <a:t>), (</a:t>
            </a:r>
            <a:r>
              <a:rPr lang="en-AU" sz="2000" dirty="0" err="1"/>
              <a:t>s,v</a:t>
            </a:r>
            <a:r>
              <a:rPr lang="en-AU" sz="2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19681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28" name="Oval 27"/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36" name="Oval 35"/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38" name="Oval 37"/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42" name="Oval 41"/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07344" y="1041716"/>
            <a:ext cx="8518124" cy="28444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Initialize:</a:t>
            </a:r>
          </a:p>
          <a:p>
            <a:r>
              <a:rPr lang="en-AU" sz="2000" dirty="0"/>
              <a:t>For each vertex a in the graph</a:t>
            </a:r>
          </a:p>
          <a:p>
            <a:pPr lvl="1"/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s,a</a:t>
            </a:r>
            <a:r>
              <a:rPr lang="en-AU" sz="2000" dirty="0">
                <a:solidFill>
                  <a:srgbClr val="00B0F0"/>
                </a:solidFill>
              </a:rPr>
              <a:t>) = ∞</a:t>
            </a:r>
          </a:p>
          <a:p>
            <a:r>
              <a:rPr lang="en-AU" sz="2000" dirty="0" err="1"/>
              <a:t>dist</a:t>
            </a:r>
            <a:r>
              <a:rPr lang="en-AU" sz="2000" dirty="0"/>
              <a:t>(</a:t>
            </a:r>
            <a:r>
              <a:rPr lang="en-AU" sz="2000" dirty="0" err="1"/>
              <a:t>s,s</a:t>
            </a:r>
            <a:r>
              <a:rPr lang="en-AU" sz="2000" dirty="0"/>
              <a:t>) = 0</a:t>
            </a:r>
          </a:p>
          <a:p>
            <a:pPr marL="0" indent="0">
              <a:buNone/>
            </a:pPr>
            <a:r>
              <a:rPr lang="en-AU" sz="2000" dirty="0"/>
              <a:t>Consider the following operation:</a:t>
            </a:r>
          </a:p>
          <a:p>
            <a:r>
              <a:rPr lang="en-AU" sz="2000" dirty="0"/>
              <a:t>Repeat 2 times</a:t>
            </a:r>
          </a:p>
          <a:p>
            <a:pPr lvl="1"/>
            <a:r>
              <a:rPr lang="en-AU" sz="1800" dirty="0">
                <a:solidFill>
                  <a:schemeClr val="tx1"/>
                </a:solidFill>
              </a:rPr>
              <a:t>For each edge (a, b, w) in the graph  </a:t>
            </a:r>
            <a:r>
              <a:rPr lang="en-AU" sz="1800" dirty="0">
                <a:solidFill>
                  <a:srgbClr val="00B050"/>
                </a:solidFill>
              </a:rPr>
              <a:t>// the order does not matter</a:t>
            </a:r>
          </a:p>
          <a:p>
            <a:pPr lvl="2"/>
            <a:r>
              <a:rPr lang="en-AU" sz="1800" dirty="0" err="1">
                <a:solidFill>
                  <a:srgbClr val="00B0F0"/>
                </a:solidFill>
              </a:rPr>
              <a:t>dist</a:t>
            </a:r>
            <a:r>
              <a:rPr lang="en-AU" sz="1800" dirty="0">
                <a:solidFill>
                  <a:srgbClr val="00B0F0"/>
                </a:solidFill>
              </a:rPr>
              <a:t>(s, b) = min(</a:t>
            </a:r>
            <a:r>
              <a:rPr lang="en-AU" sz="1800" dirty="0" err="1">
                <a:solidFill>
                  <a:srgbClr val="00B0F0"/>
                </a:solidFill>
              </a:rPr>
              <a:t>dist</a:t>
            </a:r>
            <a:r>
              <a:rPr lang="en-AU" sz="1800" dirty="0">
                <a:solidFill>
                  <a:srgbClr val="00B0F0"/>
                </a:solidFill>
              </a:rPr>
              <a:t>(</a:t>
            </a:r>
            <a:r>
              <a:rPr lang="en-AU" sz="1800" dirty="0" err="1">
                <a:solidFill>
                  <a:srgbClr val="00B0F0"/>
                </a:solidFill>
              </a:rPr>
              <a:t>s,b</a:t>
            </a:r>
            <a:r>
              <a:rPr lang="en-AU" sz="1800" dirty="0">
                <a:solidFill>
                  <a:srgbClr val="00B0F0"/>
                </a:solidFill>
              </a:rPr>
              <a:t>) , </a:t>
            </a:r>
            <a:r>
              <a:rPr lang="en-AU" sz="1800" dirty="0" err="1">
                <a:solidFill>
                  <a:srgbClr val="00B0F0"/>
                </a:solidFill>
              </a:rPr>
              <a:t>dist</a:t>
            </a:r>
            <a:r>
              <a:rPr lang="en-AU" sz="1800" dirty="0">
                <a:solidFill>
                  <a:srgbClr val="00B0F0"/>
                </a:solidFill>
              </a:rPr>
              <a:t>(</a:t>
            </a:r>
            <a:r>
              <a:rPr lang="en-AU" sz="1800" dirty="0" err="1">
                <a:solidFill>
                  <a:srgbClr val="00B0F0"/>
                </a:solidFill>
              </a:rPr>
              <a:t>s,a</a:t>
            </a:r>
            <a:r>
              <a:rPr lang="en-AU" sz="1800" dirty="0">
                <a:solidFill>
                  <a:srgbClr val="00B0F0"/>
                </a:solidFill>
              </a:rPr>
              <a:t>) + w)</a:t>
            </a: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What is </a:t>
            </a:r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s,u</a:t>
            </a:r>
            <a:r>
              <a:rPr lang="en-AU" sz="2000" dirty="0">
                <a:solidFill>
                  <a:srgbClr val="00B0F0"/>
                </a:solidFill>
              </a:rPr>
              <a:t>)? </a:t>
            </a:r>
          </a:p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What is </a:t>
            </a:r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s,x</a:t>
            </a:r>
            <a:r>
              <a:rPr lang="en-AU" sz="2000" dirty="0">
                <a:solidFill>
                  <a:srgbClr val="00B0F0"/>
                </a:solidFill>
              </a:rPr>
              <a:t>)?</a:t>
            </a:r>
          </a:p>
          <a:p>
            <a:pPr lvl="1"/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7"/>
            <a:endCxn id="38" idx="1"/>
          </p:cNvCxnSpPr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8" idx="5"/>
            <a:endCxn id="36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44" name="Straight Connector 43"/>
          <p:cNvCxnSpPr>
            <a:stCxn id="38" idx="2"/>
            <a:endCxn id="28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6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29045" y="373156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49871" y="58380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01000" y="593913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67736" y="3762310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40748" y="5616714"/>
            <a:ext cx="5936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Assume the following order:</a:t>
            </a:r>
          </a:p>
          <a:p>
            <a:pPr marL="274320" lvl="1" indent="0">
              <a:buNone/>
            </a:pPr>
            <a:r>
              <a:rPr lang="en-AU" sz="2000" dirty="0"/>
              <a:t>(</a:t>
            </a:r>
            <a:r>
              <a:rPr lang="en-AU" sz="2000" dirty="0" err="1"/>
              <a:t>u,t</a:t>
            </a:r>
            <a:r>
              <a:rPr lang="en-AU" sz="2000" dirty="0"/>
              <a:t>), (</a:t>
            </a:r>
            <a:r>
              <a:rPr lang="en-AU" sz="2000" dirty="0" err="1"/>
              <a:t>u,v</a:t>
            </a:r>
            <a:r>
              <a:rPr lang="en-AU" sz="2000" dirty="0"/>
              <a:t>), (</a:t>
            </a:r>
            <a:r>
              <a:rPr lang="en-AU" sz="2000" dirty="0" err="1"/>
              <a:t>u,x</a:t>
            </a:r>
            <a:r>
              <a:rPr lang="en-AU" sz="2000" dirty="0"/>
              <a:t>), (</a:t>
            </a:r>
            <a:r>
              <a:rPr lang="en-AU" sz="2000" dirty="0" err="1"/>
              <a:t>t,u</a:t>
            </a:r>
            <a:r>
              <a:rPr lang="en-AU" sz="2000" dirty="0"/>
              <a:t>), (</a:t>
            </a:r>
            <a:r>
              <a:rPr lang="en-AU" sz="2000" dirty="0" err="1"/>
              <a:t>v,t</a:t>
            </a:r>
            <a:r>
              <a:rPr lang="en-AU" sz="2000" dirty="0"/>
              <a:t>), (</a:t>
            </a:r>
            <a:r>
              <a:rPr lang="en-AU" sz="2000" dirty="0" err="1"/>
              <a:t>v,x</a:t>
            </a:r>
            <a:r>
              <a:rPr lang="en-AU" sz="2000" dirty="0"/>
              <a:t>), (</a:t>
            </a:r>
            <a:r>
              <a:rPr lang="en-AU" sz="2000" dirty="0" err="1"/>
              <a:t>x,t</a:t>
            </a:r>
            <a:r>
              <a:rPr lang="en-AU" sz="2000" dirty="0"/>
              <a:t>), (</a:t>
            </a:r>
            <a:r>
              <a:rPr lang="en-AU" sz="2000" dirty="0" err="1"/>
              <a:t>s,u</a:t>
            </a:r>
            <a:r>
              <a:rPr lang="en-AU" sz="2000" dirty="0"/>
              <a:t>), (</a:t>
            </a:r>
            <a:r>
              <a:rPr lang="en-AU" sz="2000" dirty="0" err="1"/>
              <a:t>s,v</a:t>
            </a:r>
            <a:r>
              <a:rPr lang="en-AU" sz="2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6261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5140</TotalTime>
  <Words>2866</Words>
  <Application>Microsoft Office PowerPoint</Application>
  <PresentationFormat>On-screen Show (4:3)</PresentationFormat>
  <Paragraphs>591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Black</vt:lpstr>
      <vt:lpstr>Calibri</vt:lpstr>
      <vt:lpstr>CMSS10</vt:lpstr>
      <vt:lpstr>Courier New</vt:lpstr>
      <vt:lpstr>Wingdings</vt:lpstr>
      <vt:lpstr>Wingdings 2</vt:lpstr>
      <vt:lpstr>Civic</vt:lpstr>
      <vt:lpstr>Faculty of Information Technology,  Monash University</vt:lpstr>
      <vt:lpstr>FIT2004, S2/2016</vt:lpstr>
      <vt:lpstr>Announcements</vt:lpstr>
      <vt:lpstr>Recommended reading</vt:lpstr>
      <vt:lpstr>Outline</vt:lpstr>
      <vt:lpstr>Shortest path (negative weights)</vt:lpstr>
      <vt:lpstr>Shortest path (negative weights)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Algorithm: Correctness</vt:lpstr>
      <vt:lpstr>Bellman-Ford Algorithm: Negative Cycles</vt:lpstr>
      <vt:lpstr>All-Pairs Shortest</vt:lpstr>
      <vt:lpstr>Outline</vt:lpstr>
      <vt:lpstr>Floyd-Warshall Algorithm</vt:lpstr>
      <vt:lpstr>Floyd-Warshall Algorithm</vt:lpstr>
      <vt:lpstr>Floyd-Warshall Algorithm</vt:lpstr>
      <vt:lpstr>Floyd-Warshall Algorithm: Correctness</vt:lpstr>
      <vt:lpstr>Floyd-Warshall Algorithm: Negative Cycles</vt:lpstr>
      <vt:lpstr>Outline</vt:lpstr>
      <vt:lpstr>Transitive Closure of a Graph</vt:lpstr>
      <vt:lpstr>Floyd-Warshall Algorithm for Transitive Closure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Aamir Cheema</cp:lastModifiedBy>
  <cp:revision>3342</cp:revision>
  <dcterms:created xsi:type="dcterms:W3CDTF">2006-08-16T00:00:00Z</dcterms:created>
  <dcterms:modified xsi:type="dcterms:W3CDTF">2017-09-19T03:52:51Z</dcterms:modified>
</cp:coreProperties>
</file>