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5" r:id="rId6"/>
    <p:sldId id="277" r:id="rId7"/>
    <p:sldId id="285" r:id="rId8"/>
    <p:sldId id="28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F2"/>
    <a:srgbClr val="212123"/>
    <a:srgbClr val="D8BEB2"/>
    <a:srgbClr val="753F2D"/>
    <a:srgbClr val="5E3324"/>
    <a:srgbClr val="8A4C34"/>
    <a:srgbClr val="815550"/>
    <a:srgbClr val="A3573E"/>
    <a:srgbClr val="E7E6E6"/>
    <a:srgbClr val="C2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/>
  </p:normalViewPr>
  <p:slideViewPr>
    <p:cSldViewPr snapToGrid="0">
      <p:cViewPr varScale="1">
        <p:scale>
          <a:sx n="62" d="100"/>
          <a:sy n="62" d="100"/>
        </p:scale>
        <p:origin x="48" y="51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7/14/2023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2FF8F2-9934-D87C-E403-2D17CEF23607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82542B-13D5-72F2-F769-2CDA1970F98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C05041-9C38-CDD9-B88E-A712394B22C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9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67368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90474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10920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448677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42438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0972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926334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44206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467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662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81482-F4A8-E689-0F49-D34276875D6F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9D00D0-1C7C-F97B-5BBD-49C8D87EC5B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7BBCD8-1758-BA25-A3DF-006F4032801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932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D20BFD-9879-3690-785B-797335211EB4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C4490C-E433-8CD4-B90A-0245E1F306B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757178-E9FC-1E44-3FC9-4E76050D34BF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390310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302355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616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14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9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29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517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654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s of Algorithmic Trading: Concepts and Examples">
            <a:extLst>
              <a:ext uri="{FF2B5EF4-FFF2-40B4-BE49-F238E27FC236}">
                <a16:creationId xmlns:a16="http://schemas.microsoft.com/office/drawing/2014/main" id="{EED95A39-4E30-D0F0-4E8F-D28C30920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Algo- trading project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81" y="2671638"/>
            <a:ext cx="11306755" cy="35784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latin typeface="Gungsuh" panose="020B0503020000020004" pitchFamily="18" charset="-127"/>
                <a:ea typeface="Gungsuh" panose="020B0503020000020004" pitchFamily="18" charset="-127"/>
                <a:cs typeface="Dreaming Outloud Script Pro" panose="020F0502020204030204" pitchFamily="66" charset="0"/>
              </a:rPr>
              <a:t>Blueshift is an online platform that assists in coding trading strategies and algorithms using blocks or Python code. It provides a user-friendly interface that allows traders and developers to easily create and test their strategies.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latin typeface="Gungsuh" panose="020B0503020000020004" pitchFamily="18" charset="-127"/>
                <a:ea typeface="Gungsuh" panose="020B0503020000020004" pitchFamily="18" charset="-127"/>
                <a:cs typeface="Dreaming Outloud Script Pro" panose="020F0502020204030204" pitchFamily="66" charset="0"/>
              </a:rPr>
              <a:t>With Blueshift, users can leverage the power of Python to implement complex trading logic and algorithms. Whether you are a beginner or an experienced trader, Blueshift offers a wide range of features and tools to help you optimize your trading strategies. From backtesting to live trading, Blueshift has got you covered.  </a:t>
            </a:r>
            <a:endParaRPr lang="en-US" sz="2000" dirty="0">
              <a:latin typeface="Gungsuh" panose="020B0503020000020004" pitchFamily="18" charset="-127"/>
              <a:ea typeface="Gungsuh" panose="020B0503020000020004" pitchFamily="18" charset="-127"/>
              <a:cs typeface="Dreaming Outloud Script Pro" panose="020F050202020403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FCF61C-3B18-4C03-8326-CC3B32D710C9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59" y="556004"/>
            <a:ext cx="597807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dirty="0">
                <a:latin typeface="Arial Black" panose="020B0A04020102020204" pitchFamily="34" charset="0"/>
              </a:rPr>
              <a:t>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027" y="2011679"/>
            <a:ext cx="7409636" cy="4723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In this strategy we used to monitor two indicators of the particular stock, those are:-</a:t>
            </a:r>
          </a:p>
          <a:p>
            <a:pPr lvl="6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B05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Short-term Moving Average (50 - MA)</a:t>
            </a:r>
          </a:p>
          <a:p>
            <a:pPr lvl="6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FF0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Long-term Moving Average ( 200 – MA)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When the </a:t>
            </a:r>
            <a:r>
              <a:rPr lang="en-US" sz="1200" dirty="0">
                <a:solidFill>
                  <a:srgbClr val="00B05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Short-term moving average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crosses over the </a:t>
            </a:r>
            <a:r>
              <a:rPr lang="en-US" sz="1200" dirty="0">
                <a:solidFill>
                  <a:srgbClr val="FF0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long-term moving average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this position is called the </a:t>
            </a:r>
            <a:r>
              <a:rPr lang="en-US" sz="1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GOLDEN CROSS</a:t>
            </a:r>
            <a:r>
              <a:rPr lang="en-US" sz="1200" b="1" i="1" dirty="0">
                <a:latin typeface="Biome" panose="020B0502040204020203" pitchFamily="34" charset="0"/>
                <a:cs typeface="Biome" panose="020B0502040204020203" pitchFamily="34" charset="0"/>
              </a:rPr>
              <a:t>.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At this place, the golden cross indicates the bullish nature of the market, so taking a long position where the golden cross occurs. 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When the </a:t>
            </a:r>
            <a:r>
              <a:rPr lang="en-US" sz="1200" dirty="0">
                <a:solidFill>
                  <a:srgbClr val="FF000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Long-term moving average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crosses over the </a:t>
            </a:r>
            <a:r>
              <a:rPr lang="en-US" sz="1200" dirty="0">
                <a:solidFill>
                  <a:srgbClr val="00B05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Short-term moving average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this position is called the </a:t>
            </a:r>
            <a:r>
              <a:rPr lang="en-US" sz="1200" b="1" i="1" dirty="0">
                <a:solidFill>
                  <a:srgbClr val="9C9CF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DEATH CROSS</a:t>
            </a:r>
            <a:r>
              <a:rPr lang="en-US" sz="1200" b="1" i="1" dirty="0">
                <a:latin typeface="Biome" panose="020B0502040204020203" pitchFamily="34" charset="0"/>
                <a:cs typeface="Biome" panose="020B0502040204020203" pitchFamily="34" charset="0"/>
              </a:rPr>
              <a:t>.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At this place the golden cross indicates the bearish nature of the market, so taking a short position where the Death cross occurs.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The model takes a long position at the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GOLDEN CROSS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and square-offs the position at the </a:t>
            </a:r>
            <a:r>
              <a:rPr lang="en-US" sz="1200" b="1" dirty="0">
                <a:solidFill>
                  <a:srgbClr val="9C9CF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DEATH CROSS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to avoid the loss and maximize the profit optimally. Similarly, it takes a short position at the </a:t>
            </a:r>
            <a:r>
              <a:rPr lang="en-US" sz="1200" b="1" dirty="0">
                <a:solidFill>
                  <a:srgbClr val="9C9CF2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DEATH CROSS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and square-offs at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GOLDEN CROSS </a:t>
            </a:r>
            <a:r>
              <a:rPr lang="en-US" sz="1200" dirty="0">
                <a:latin typeface="Biome" panose="020B0502040204020203" pitchFamily="34" charset="0"/>
                <a:cs typeface="Biome" panose="020B0502040204020203" pitchFamily="34" charset="0"/>
              </a:rPr>
              <a:t>to gain the profit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100" b="1" i="1" dirty="0"/>
          </a:p>
        </p:txBody>
      </p:sp>
      <p:pic>
        <p:nvPicPr>
          <p:cNvPr id="15" name="Picture 14" descr="Graph">
            <a:extLst>
              <a:ext uri="{FF2B5EF4-FFF2-40B4-BE49-F238E27FC236}">
                <a16:creationId xmlns:a16="http://schemas.microsoft.com/office/drawing/2014/main" id="{122AE129-AEE2-DC1B-4217-AC34970A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5" r="3480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61380-AAB9-D9AD-8163-81F1A2D12729}"/>
              </a:ext>
            </a:extLst>
          </p:cNvPr>
          <p:cNvSpPr txBox="1"/>
          <p:nvPr/>
        </p:nvSpPr>
        <p:spPr>
          <a:xfrm>
            <a:off x="723568" y="2011680"/>
            <a:ext cx="1107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>
                <a:latin typeface="Congenial SemiBold" panose="02000503040000020004" pitchFamily="2" charset="0"/>
              </a:rPr>
              <a:t>Strategy applied</a:t>
            </a:r>
            <a:r>
              <a:rPr lang="en-IN" dirty="0">
                <a:latin typeface="Congenial SemiBold" panose="02000503040000020004" pitchFamily="2" charset="0"/>
              </a:rPr>
              <a:t>: </a:t>
            </a:r>
            <a:r>
              <a:rPr lang="en-US" dirty="0">
                <a:latin typeface="Congenial SemiBold" panose="02000503040000020004" pitchFamily="2" charset="0"/>
              </a:rPr>
              <a:t>Golden crossover</a:t>
            </a:r>
            <a:endParaRPr lang="en-IN" dirty="0"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6AD-81D7-6826-9265-47FBF2A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100" y="1585581"/>
            <a:ext cx="2012900" cy="823451"/>
          </a:xfrm>
          <a:pattFill prst="lgCheck">
            <a:fgClr>
              <a:schemeClr val="bg1">
                <a:lumMod val="85000"/>
                <a:lumOff val="15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GRAPH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AC4C-871F-DDA9-DF69-1E3FAA18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217920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BFCF61C-3B18-4C03-8326-CC3B32D710C9}" type="slidenum">
              <a:rPr lang="en-US" noProof="0"/>
              <a:pPr defTabSz="914400"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0FF612-E7AE-D433-A64D-D8683A32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14400" y="429371"/>
            <a:ext cx="10064700" cy="597111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38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0A2-F712-29AC-F17A-F31A7532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6238"/>
            <a:ext cx="9905998" cy="630803"/>
          </a:xfrm>
        </p:spPr>
        <p:txBody>
          <a:bodyPr/>
          <a:lstStyle/>
          <a:p>
            <a:pPr algn="ctr"/>
            <a:r>
              <a:rPr lang="en-IN" dirty="0"/>
              <a:t>PERFORMANCE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CAE14-A49F-D961-6CED-C154217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5</a:t>
            </a:fld>
            <a:endParaRPr lang="en-US" noProof="0"/>
          </a:p>
        </p:txBody>
      </p:sp>
      <p:pic>
        <p:nvPicPr>
          <p:cNvPr id="5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4121EF83-E18E-092E-E19F-6D929536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2" y="1240403"/>
            <a:ext cx="10578355" cy="53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</a:t>
            </a:r>
            <a:br>
              <a:rPr lang="en-US" sz="6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6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dirty="0">
                <a:solidFill>
                  <a:srgbClr val="E6E6E6"/>
                </a:solidFill>
              </a:rPr>
              <a:t>~RUDHIR CHANDRA MAHALIK	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106</TotalTime>
  <Words>289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Gungsuh</vt:lpstr>
      <vt:lpstr>Amasis MT Pro Medium</vt:lpstr>
      <vt:lpstr>Arial</vt:lpstr>
      <vt:lpstr>Arial Black</vt:lpstr>
      <vt:lpstr>Biome</vt:lpstr>
      <vt:lpstr>Calibri</vt:lpstr>
      <vt:lpstr>Century Gothic</vt:lpstr>
      <vt:lpstr>Congenial SemiBold</vt:lpstr>
      <vt:lpstr>Wingdings</vt:lpstr>
      <vt:lpstr>Mesh</vt:lpstr>
      <vt:lpstr>Algo- trading project</vt:lpstr>
      <vt:lpstr>Platform</vt:lpstr>
      <vt:lpstr>Principle</vt:lpstr>
      <vt:lpstr>GRAPH</vt:lpstr>
      <vt:lpstr>PERFORMANCE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 trading project</dc:title>
  <dc:creator>121CS0182 (RUDHIRCHANDRA MAHALIK)</dc:creator>
  <cp:lastModifiedBy>121CS0182 (RUDHIRCHANDRA MAHALIK)</cp:lastModifiedBy>
  <cp:revision>5</cp:revision>
  <dcterms:created xsi:type="dcterms:W3CDTF">2023-07-14T05:56:17Z</dcterms:created>
  <dcterms:modified xsi:type="dcterms:W3CDTF">2023-07-14T08:37:47Z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