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3"/>
  </p:notesMasterIdLst>
  <p:handoutMasterIdLst>
    <p:handoutMasterId r:id="rId24"/>
  </p:handoutMasterIdLst>
  <p:sldIdLst>
    <p:sldId id="256" r:id="rId5"/>
    <p:sldId id="269" r:id="rId6"/>
    <p:sldId id="257" r:id="rId7"/>
    <p:sldId id="286" r:id="rId8"/>
    <p:sldId id="271" r:id="rId9"/>
    <p:sldId id="272" r:id="rId10"/>
    <p:sldId id="273" r:id="rId11"/>
    <p:sldId id="290" r:id="rId12"/>
    <p:sldId id="277" r:id="rId13"/>
    <p:sldId id="282" r:id="rId14"/>
    <p:sldId id="283" r:id="rId15"/>
    <p:sldId id="284" r:id="rId16"/>
    <p:sldId id="285" r:id="rId17"/>
    <p:sldId id="292" r:id="rId18"/>
    <p:sldId id="293" r:id="rId19"/>
    <p:sldId id="294" r:id="rId20"/>
    <p:sldId id="278" r:id="rId21"/>
    <p:sldId id="280" r:id="rId2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3" autoAdjust="0"/>
  </p:normalViewPr>
  <p:slideViewPr>
    <p:cSldViewPr snapToGrid="0">
      <p:cViewPr varScale="1">
        <p:scale>
          <a:sx n="78" d="100"/>
          <a:sy n="78" d="100"/>
        </p:scale>
        <p:origin x="1594"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4/14/2025</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4/14/2025</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737419"/>
            <a:ext cx="9144000" cy="6253316"/>
          </a:xfrm>
          <a:prstGeom prst="rect">
            <a:avLst/>
          </a:prstGeom>
          <a:noFill/>
          <a:ln w="9360">
            <a:noFill/>
          </a:ln>
        </p:spPr>
        <p:txBody>
          <a:bodyPr>
            <a:noAutofit/>
          </a:bodyPr>
          <a:lstStyle/>
          <a:p>
            <a:pPr algn="ctr">
              <a:lnSpc>
                <a:spcPct val="100000"/>
              </a:lnSpc>
              <a:spcBef>
                <a:spcPts val="400"/>
              </a:spcBef>
            </a:pP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Project Presentation of Full Stack Engineering Project</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(FS</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E</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22CS037</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800" b="1" i="1" spc="-1" dirty="0">
                <a:latin typeface="Times New Roman" panose="02020603050405020304" pitchFamily="18" charset="0"/>
                <a:ea typeface="Calibri" panose="020F0502020204030204" pitchFamily="34" charset="0"/>
                <a:cs typeface="Times New Roman" panose="02020603050405020304" pitchFamily="18" charset="0"/>
              </a:rPr>
              <a:t>CODE-KARO</a:t>
            </a:r>
            <a:endParaRPr lang="en-US" sz="2000" b="1" i="1" spc="-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rtl="0">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 : </a:t>
            </a:r>
            <a:r>
              <a:rPr lang="en-IN" sz="2000" b="1" i="0" u="none" strike="noStrike" dirty="0">
                <a:solidFill>
                  <a:srgbClr val="000000"/>
                </a:solidFill>
                <a:effectLst/>
                <a:latin typeface="Times New Roman" panose="02020603050405020304" pitchFamily="18" charset="0"/>
              </a:rPr>
              <a:t>Mr. Vivek S. Parmar</a:t>
            </a: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200" spc="-1" dirty="0">
                <a:latin typeface="Times New Roman" panose="02020603050405020304" pitchFamily="18" charset="0"/>
                <a:ea typeface="MS PGothic"/>
                <a:cs typeface="Times New Roman" panose="02020603050405020304" pitchFamily="18" charset="0"/>
              </a:rPr>
              <a:t>Department of </a:t>
            </a:r>
            <a:r>
              <a:rPr lang="en-US" sz="22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2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gn="ctr">
              <a:lnSpc>
                <a:spcPct val="100000"/>
              </a:lnSpc>
              <a:spcBef>
                <a:spcPts val="641"/>
              </a:spcBef>
            </a:pPr>
            <a:endParaRPr lang="en-US" sz="2000" b="0" strike="noStrike" spc="-1" dirty="0">
              <a:solidFill>
                <a:srgbClr val="000000"/>
              </a:solidFill>
              <a:latin typeface="Calibri"/>
            </a:endParaRPr>
          </a:p>
        </p:txBody>
      </p:sp>
      <p:graphicFrame>
        <p:nvGraphicFramePr>
          <p:cNvPr id="3" name="Table 2">
            <a:extLst>
              <a:ext uri="{FF2B5EF4-FFF2-40B4-BE49-F238E27FC236}">
                <a16:creationId xmlns:a16="http://schemas.microsoft.com/office/drawing/2014/main" id="{BF3A0E7A-A43D-D6A3-F8E0-DAC4E1C70A49}"/>
              </a:ext>
            </a:extLst>
          </p:cNvPr>
          <p:cNvGraphicFramePr>
            <a:graphicFrameLocks noGrp="1"/>
          </p:cNvGraphicFramePr>
          <p:nvPr>
            <p:extLst>
              <p:ext uri="{D42A27DB-BD31-4B8C-83A1-F6EECF244321}">
                <p14:modId xmlns:p14="http://schemas.microsoft.com/office/powerpoint/2010/main" val="991963462"/>
              </p:ext>
            </p:extLst>
          </p:nvPr>
        </p:nvGraphicFramePr>
        <p:xfrm>
          <a:off x="1759974" y="2949677"/>
          <a:ext cx="5692878" cy="1463040"/>
        </p:xfrm>
        <a:graphic>
          <a:graphicData uri="http://schemas.openxmlformats.org/drawingml/2006/table">
            <a:tbl>
              <a:tblPr firstRow="1" bandRow="1">
                <a:tableStyleId>{5DA37D80-6434-44D0-A028-1B22A696006F}</a:tableStyleId>
              </a:tblPr>
              <a:tblGrid>
                <a:gridCol w="2846439">
                  <a:extLst>
                    <a:ext uri="{9D8B030D-6E8A-4147-A177-3AD203B41FA5}">
                      <a16:colId xmlns:a16="http://schemas.microsoft.com/office/drawing/2014/main" val="430699266"/>
                    </a:ext>
                  </a:extLst>
                </a:gridCol>
                <a:gridCol w="2846439">
                  <a:extLst>
                    <a:ext uri="{9D8B030D-6E8A-4147-A177-3AD203B41FA5}">
                      <a16:colId xmlns:a16="http://schemas.microsoft.com/office/drawing/2014/main" val="1387971571"/>
                    </a:ext>
                  </a:extLst>
                </a:gridCol>
              </a:tblGrid>
              <a:tr h="300870">
                <a:tc>
                  <a:txBody>
                    <a:bodyPr/>
                    <a:lstStyle/>
                    <a:p>
                      <a:pPr algn="ctr"/>
                      <a:r>
                        <a:rPr lang="en-IN" dirty="0">
                          <a:latin typeface="Times New Roman" panose="02020603050405020304" pitchFamily="18" charset="0"/>
                          <a:cs typeface="Times New Roman" panose="02020603050405020304" pitchFamily="18" charset="0"/>
                        </a:rPr>
                        <a:t>Team Member</a:t>
                      </a:r>
                    </a:p>
                  </a:txBody>
                  <a:tcPr/>
                </a:tc>
                <a:tc>
                  <a:txBody>
                    <a:bodyPr/>
                    <a:lstStyle/>
                    <a:p>
                      <a:pPr algn="ctr"/>
                      <a:r>
                        <a:rPr lang="en-IN"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2997287633"/>
                  </a:ext>
                </a:extLst>
              </a:tr>
              <a:tr h="300870">
                <a:tc>
                  <a:txBody>
                    <a:bodyPr/>
                    <a:lstStyle/>
                    <a:p>
                      <a:pPr algn="ctr"/>
                      <a:r>
                        <a:rPr lang="en-IN" dirty="0">
                          <a:latin typeface="Times New Roman" panose="02020603050405020304" pitchFamily="18" charset="0"/>
                          <a:cs typeface="Times New Roman" panose="02020603050405020304" pitchFamily="18" charset="0"/>
                        </a:rPr>
                        <a:t>Rudrakshi</a:t>
                      </a:r>
                    </a:p>
                  </a:txBody>
                  <a:tcPr/>
                </a:tc>
                <a:tc>
                  <a:txBody>
                    <a:bodyPr/>
                    <a:lstStyle/>
                    <a:p>
                      <a:pPr algn="ctr"/>
                      <a:r>
                        <a:rPr lang="en-IN" dirty="0">
                          <a:latin typeface="Times New Roman" panose="02020603050405020304" pitchFamily="18" charset="0"/>
                          <a:cs typeface="Times New Roman" panose="02020603050405020304" pitchFamily="18" charset="0"/>
                        </a:rPr>
                        <a:t>2210990747</a:t>
                      </a:r>
                    </a:p>
                  </a:txBody>
                  <a:tcPr/>
                </a:tc>
                <a:extLst>
                  <a:ext uri="{0D108BD9-81ED-4DB2-BD59-A6C34878D82A}">
                    <a16:rowId xmlns:a16="http://schemas.microsoft.com/office/drawing/2014/main" val="3900852149"/>
                  </a:ext>
                </a:extLst>
              </a:tr>
              <a:tr h="300870">
                <a:tc>
                  <a:txBody>
                    <a:bodyPr/>
                    <a:lstStyle/>
                    <a:p>
                      <a:pPr algn="ctr"/>
                      <a:r>
                        <a:rPr lang="en-IN" dirty="0">
                          <a:latin typeface="Times New Roman" panose="02020603050405020304" pitchFamily="18" charset="0"/>
                          <a:cs typeface="Times New Roman" panose="02020603050405020304" pitchFamily="18" charset="0"/>
                        </a:rPr>
                        <a:t>Sakshi Rana</a:t>
                      </a:r>
                    </a:p>
                  </a:txBody>
                  <a:tcPr/>
                </a:tc>
                <a:tc>
                  <a:txBody>
                    <a:bodyPr/>
                    <a:lstStyle/>
                    <a:p>
                      <a:pPr algn="ctr"/>
                      <a:r>
                        <a:rPr lang="en-IN" dirty="0">
                          <a:latin typeface="Times New Roman" panose="02020603050405020304" pitchFamily="18" charset="0"/>
                          <a:cs typeface="Times New Roman" panose="02020603050405020304" pitchFamily="18" charset="0"/>
                        </a:rPr>
                        <a:t>2210990769</a:t>
                      </a:r>
                    </a:p>
                  </a:txBody>
                  <a:tcPr/>
                </a:tc>
                <a:extLst>
                  <a:ext uri="{0D108BD9-81ED-4DB2-BD59-A6C34878D82A}">
                    <a16:rowId xmlns:a16="http://schemas.microsoft.com/office/drawing/2014/main" val="32710429"/>
                  </a:ext>
                </a:extLst>
              </a:tr>
              <a:tr h="300870">
                <a:tc>
                  <a:txBody>
                    <a:bodyPr/>
                    <a:lstStyle/>
                    <a:p>
                      <a:pPr algn="ctr"/>
                      <a:r>
                        <a:rPr lang="en-IN" dirty="0">
                          <a:latin typeface="Times New Roman" panose="02020603050405020304" pitchFamily="18" charset="0"/>
                          <a:cs typeface="Times New Roman" panose="02020603050405020304" pitchFamily="18" charset="0"/>
                        </a:rPr>
                        <a:t>Samar Saini</a:t>
                      </a:r>
                    </a:p>
                  </a:txBody>
                  <a:tcPr/>
                </a:tc>
                <a:tc>
                  <a:txBody>
                    <a:bodyPr/>
                    <a:lstStyle/>
                    <a:p>
                      <a:pPr algn="ctr"/>
                      <a:r>
                        <a:rPr lang="en-IN" dirty="0">
                          <a:latin typeface="Times New Roman" panose="02020603050405020304" pitchFamily="18" charset="0"/>
                          <a:cs typeface="Times New Roman" panose="02020603050405020304" pitchFamily="18" charset="0"/>
                        </a:rPr>
                        <a:t>2210990772</a:t>
                      </a:r>
                    </a:p>
                  </a:txBody>
                  <a:tcPr/>
                </a:tc>
                <a:extLst>
                  <a:ext uri="{0D108BD9-81ED-4DB2-BD59-A6C34878D82A}">
                    <a16:rowId xmlns:a16="http://schemas.microsoft.com/office/drawing/2014/main" val="4786758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Result</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10</a:t>
            </a:fld>
            <a:endParaRPr lang="en-GB" sz="1200" b="0" strike="noStrike" spc="-1">
              <a:latin typeface="Times New Roman"/>
            </a:endParaRPr>
          </a:p>
        </p:txBody>
      </p:sp>
      <p:sp>
        <p:nvSpPr>
          <p:cNvPr id="6" name="TextBox 5">
            <a:extLst>
              <a:ext uri="{FF2B5EF4-FFF2-40B4-BE49-F238E27FC236}">
                <a16:creationId xmlns:a16="http://schemas.microsoft.com/office/drawing/2014/main" id="{B65B7226-0EFE-08B7-B416-B46E4BD98D5E}"/>
              </a:ext>
            </a:extLst>
          </p:cNvPr>
          <p:cNvSpPr txBox="1"/>
          <p:nvPr/>
        </p:nvSpPr>
        <p:spPr>
          <a:xfrm>
            <a:off x="1531686" y="5883489"/>
            <a:ext cx="5270876" cy="553998"/>
          </a:xfrm>
          <a:prstGeom prst="rect">
            <a:avLst/>
          </a:prstGeom>
          <a:noFill/>
        </p:spPr>
        <p:txBody>
          <a:bodyPr wrap="square" rtlCol="0">
            <a:spAutoFit/>
          </a:bodyPr>
          <a:lstStyle/>
          <a:p>
            <a:pPr algn="ctr" fontAlgn="base">
              <a:lnSpc>
                <a:spcPts val="1800"/>
              </a:lnSpc>
            </a:pPr>
            <a:r>
              <a:rPr lang="en-US" sz="1600" b="1" i="0" dirty="0">
                <a:effectLst/>
                <a:latin typeface="Times New Roman" panose="02020603050405020304" pitchFamily="18" charset="0"/>
                <a:cs typeface="Times New Roman" panose="02020603050405020304" pitchFamily="18" charset="0"/>
              </a:rPr>
              <a:t>Features:</a:t>
            </a:r>
          </a:p>
          <a:p>
            <a:pPr algn="ctr" fontAlgn="base">
              <a:lnSpc>
                <a:spcPts val="1800"/>
              </a:lnSpc>
            </a:pPr>
            <a:r>
              <a:rPr lang="en-US" sz="1600" b="0" i="0" dirty="0">
                <a:effectLst/>
                <a:latin typeface="Times New Roman" panose="02020603050405020304" pitchFamily="18" charset="0"/>
                <a:cs typeface="Times New Roman" panose="02020603050405020304" pitchFamily="18" charset="0"/>
              </a:rPr>
              <a:t>Overview of Code-Karo's key functionalities and benefits.</a:t>
            </a:r>
          </a:p>
        </p:txBody>
      </p:sp>
      <p:pic>
        <p:nvPicPr>
          <p:cNvPr id="14" name="Picture 13">
            <a:extLst>
              <a:ext uri="{FF2B5EF4-FFF2-40B4-BE49-F238E27FC236}">
                <a16:creationId xmlns:a16="http://schemas.microsoft.com/office/drawing/2014/main" id="{9ED40F9C-71BA-A0A5-811B-EACD68E0921C}"/>
              </a:ext>
            </a:extLst>
          </p:cNvPr>
          <p:cNvPicPr>
            <a:picLocks noChangeAspect="1"/>
          </p:cNvPicPr>
          <p:nvPr/>
        </p:nvPicPr>
        <p:blipFill>
          <a:blip r:embed="rId2"/>
          <a:stretch>
            <a:fillRect/>
          </a:stretch>
        </p:blipFill>
        <p:spPr>
          <a:xfrm>
            <a:off x="1175578" y="1029507"/>
            <a:ext cx="5983092" cy="2761911"/>
          </a:xfrm>
          <a:prstGeom prst="rect">
            <a:avLst/>
          </a:prstGeom>
        </p:spPr>
      </p:pic>
      <p:pic>
        <p:nvPicPr>
          <p:cNvPr id="16" name="Picture 15">
            <a:extLst>
              <a:ext uri="{FF2B5EF4-FFF2-40B4-BE49-F238E27FC236}">
                <a16:creationId xmlns:a16="http://schemas.microsoft.com/office/drawing/2014/main" id="{3DEB2DF4-DEFA-1D49-65FA-3FAE7C8CC585}"/>
              </a:ext>
            </a:extLst>
          </p:cNvPr>
          <p:cNvPicPr>
            <a:picLocks noChangeAspect="1"/>
          </p:cNvPicPr>
          <p:nvPr/>
        </p:nvPicPr>
        <p:blipFill>
          <a:blip r:embed="rId3"/>
          <a:srcRect l="726" r="602"/>
          <a:stretch/>
        </p:blipFill>
        <p:spPr>
          <a:xfrm>
            <a:off x="1175578" y="3349533"/>
            <a:ext cx="5983092" cy="2408173"/>
          </a:xfrm>
          <a:prstGeom prst="rect">
            <a:avLst/>
          </a:prstGeom>
        </p:spPr>
      </p:pic>
    </p:spTree>
    <p:extLst>
      <p:ext uri="{BB962C8B-B14F-4D97-AF65-F5344CB8AC3E}">
        <p14:creationId xmlns:p14="http://schemas.microsoft.com/office/powerpoint/2010/main" val="438003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Result</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11</a:t>
            </a:fld>
            <a:endParaRPr lang="en-GB" sz="1200" b="0" strike="noStrike" spc="-1">
              <a:latin typeface="Times New Roman"/>
            </a:endParaRPr>
          </a:p>
        </p:txBody>
      </p:sp>
      <p:sp>
        <p:nvSpPr>
          <p:cNvPr id="6" name="TextBox 5">
            <a:extLst>
              <a:ext uri="{FF2B5EF4-FFF2-40B4-BE49-F238E27FC236}">
                <a16:creationId xmlns:a16="http://schemas.microsoft.com/office/drawing/2014/main" id="{B65B7226-0EFE-08B7-B416-B46E4BD98D5E}"/>
              </a:ext>
            </a:extLst>
          </p:cNvPr>
          <p:cNvSpPr txBox="1"/>
          <p:nvPr/>
        </p:nvSpPr>
        <p:spPr>
          <a:xfrm>
            <a:off x="1754937" y="5443226"/>
            <a:ext cx="5776571" cy="553998"/>
          </a:xfrm>
          <a:prstGeom prst="rect">
            <a:avLst/>
          </a:prstGeom>
          <a:noFill/>
        </p:spPr>
        <p:txBody>
          <a:bodyPr wrap="square" rtlCol="0">
            <a:spAutoFit/>
          </a:bodyPr>
          <a:lstStyle/>
          <a:p>
            <a:pPr algn="ctr" fontAlgn="base">
              <a:lnSpc>
                <a:spcPts val="1800"/>
              </a:lnSpc>
            </a:pPr>
            <a:r>
              <a:rPr lang="en-US" sz="1600" b="1" i="0" dirty="0">
                <a:effectLst/>
                <a:latin typeface="Times New Roman" panose="02020603050405020304" pitchFamily="18" charset="0"/>
                <a:cs typeface="Times New Roman" panose="02020603050405020304" pitchFamily="18" charset="0"/>
              </a:rPr>
              <a:t>Contact:</a:t>
            </a:r>
          </a:p>
          <a:p>
            <a:pPr algn="ctr" fontAlgn="base">
              <a:lnSpc>
                <a:spcPts val="1800"/>
              </a:lnSpc>
            </a:pPr>
            <a:r>
              <a:rPr lang="en-US" sz="1600" b="0" i="0" dirty="0">
                <a:effectLst/>
                <a:latin typeface="Times New Roman" panose="02020603050405020304" pitchFamily="18" charset="0"/>
                <a:cs typeface="Times New Roman" panose="02020603050405020304" pitchFamily="18" charset="0"/>
              </a:rPr>
              <a:t>Information and support for getting in touch with Code-Karo.</a:t>
            </a:r>
          </a:p>
        </p:txBody>
      </p:sp>
      <p:pic>
        <p:nvPicPr>
          <p:cNvPr id="10" name="Picture 9">
            <a:extLst>
              <a:ext uri="{FF2B5EF4-FFF2-40B4-BE49-F238E27FC236}">
                <a16:creationId xmlns:a16="http://schemas.microsoft.com/office/drawing/2014/main" id="{F04FAC7B-7D5F-7A56-7D9A-6F48C79CF4D0}"/>
              </a:ext>
            </a:extLst>
          </p:cNvPr>
          <p:cNvPicPr>
            <a:picLocks noChangeAspect="1"/>
          </p:cNvPicPr>
          <p:nvPr/>
        </p:nvPicPr>
        <p:blipFill>
          <a:blip r:embed="rId2"/>
          <a:stretch>
            <a:fillRect/>
          </a:stretch>
        </p:blipFill>
        <p:spPr>
          <a:xfrm>
            <a:off x="580103" y="1464388"/>
            <a:ext cx="7983794" cy="3619542"/>
          </a:xfrm>
          <a:prstGeom prst="rect">
            <a:avLst/>
          </a:prstGeom>
        </p:spPr>
      </p:pic>
    </p:spTree>
    <p:extLst>
      <p:ext uri="{BB962C8B-B14F-4D97-AF65-F5344CB8AC3E}">
        <p14:creationId xmlns:p14="http://schemas.microsoft.com/office/powerpoint/2010/main" val="269417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Result</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12</a:t>
            </a:fld>
            <a:endParaRPr lang="en-GB" sz="1200" b="0" strike="noStrike" spc="-1">
              <a:latin typeface="Times New Roman"/>
            </a:endParaRPr>
          </a:p>
        </p:txBody>
      </p:sp>
      <p:sp>
        <p:nvSpPr>
          <p:cNvPr id="5" name="TextShape 2"/>
          <p:cNvSpPr txBox="1"/>
          <p:nvPr/>
        </p:nvSpPr>
        <p:spPr>
          <a:xfrm>
            <a:off x="78658" y="1159299"/>
            <a:ext cx="8760541" cy="5197221"/>
          </a:xfrm>
          <a:prstGeom prst="rect">
            <a:avLst/>
          </a:prstGeom>
          <a:noFill/>
          <a:ln w="9360">
            <a:noFill/>
          </a:ln>
        </p:spPr>
        <p:txBody>
          <a:bodyPr>
            <a:noAutofit/>
          </a:bodyPr>
          <a:lstStyle/>
          <a:p>
            <a:pPr algn="just">
              <a:lnSpc>
                <a:spcPct val="150000"/>
              </a:lnSpc>
              <a:spcBef>
                <a:spcPts val="400"/>
              </a:spcBef>
            </a:pPr>
            <a:endParaRPr lang="en-US" sz="16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65B7226-0EFE-08B7-B416-B46E4BD98D5E}"/>
              </a:ext>
            </a:extLst>
          </p:cNvPr>
          <p:cNvSpPr txBox="1"/>
          <p:nvPr/>
        </p:nvSpPr>
        <p:spPr>
          <a:xfrm>
            <a:off x="304801" y="6021186"/>
            <a:ext cx="8013289" cy="553998"/>
          </a:xfrm>
          <a:prstGeom prst="rect">
            <a:avLst/>
          </a:prstGeom>
          <a:noFill/>
        </p:spPr>
        <p:txBody>
          <a:bodyPr wrap="square" rtlCol="0">
            <a:spAutoFit/>
          </a:bodyPr>
          <a:lstStyle/>
          <a:p>
            <a:pPr algn="ctr" fontAlgn="base">
              <a:lnSpc>
                <a:spcPts val="1800"/>
              </a:lnSpc>
            </a:pPr>
            <a:r>
              <a:rPr lang="en-US" sz="1600" b="1" i="0" dirty="0">
                <a:effectLst/>
                <a:latin typeface="Times New Roman" panose="02020603050405020304" pitchFamily="18" charset="0"/>
                <a:cs typeface="Times New Roman" panose="02020603050405020304" pitchFamily="18" charset="0"/>
              </a:rPr>
              <a:t>Create Account with Two-Step Verification:</a:t>
            </a:r>
          </a:p>
          <a:p>
            <a:pPr algn="ctr" fontAlgn="base">
              <a:lnSpc>
                <a:spcPts val="1800"/>
              </a:lnSpc>
            </a:pPr>
            <a:r>
              <a:rPr lang="en-US" sz="1600" b="0" i="0" dirty="0">
                <a:effectLst/>
                <a:latin typeface="Times New Roman" panose="02020603050405020304" pitchFamily="18" charset="0"/>
                <a:cs typeface="Times New Roman" panose="02020603050405020304" pitchFamily="18" charset="0"/>
              </a:rPr>
              <a:t>Securely create a new account using a two-step verification process for enhanced security.</a:t>
            </a:r>
          </a:p>
        </p:txBody>
      </p:sp>
      <p:pic>
        <p:nvPicPr>
          <p:cNvPr id="4" name="Picture 3">
            <a:extLst>
              <a:ext uri="{FF2B5EF4-FFF2-40B4-BE49-F238E27FC236}">
                <a16:creationId xmlns:a16="http://schemas.microsoft.com/office/drawing/2014/main" id="{E7559A46-4C92-CDFB-7A19-A611E1741D6C}"/>
              </a:ext>
            </a:extLst>
          </p:cNvPr>
          <p:cNvPicPr>
            <a:picLocks noChangeAspect="1"/>
          </p:cNvPicPr>
          <p:nvPr/>
        </p:nvPicPr>
        <p:blipFill>
          <a:blip r:embed="rId2"/>
          <a:srcRect l="7027" t="2235" r="5002" b="2292"/>
          <a:stretch/>
        </p:blipFill>
        <p:spPr>
          <a:xfrm>
            <a:off x="558947" y="1084981"/>
            <a:ext cx="2487562" cy="4830392"/>
          </a:xfrm>
          <a:prstGeom prst="rect">
            <a:avLst/>
          </a:prstGeom>
          <a:ln>
            <a:solidFill>
              <a:schemeClr val="tx1"/>
            </a:solidFill>
          </a:ln>
        </p:spPr>
      </p:pic>
      <p:pic>
        <p:nvPicPr>
          <p:cNvPr id="9" name="Picture 8">
            <a:extLst>
              <a:ext uri="{FF2B5EF4-FFF2-40B4-BE49-F238E27FC236}">
                <a16:creationId xmlns:a16="http://schemas.microsoft.com/office/drawing/2014/main" id="{55F45998-DE33-1E1A-F7A6-D7D37EDE0785}"/>
              </a:ext>
            </a:extLst>
          </p:cNvPr>
          <p:cNvPicPr>
            <a:picLocks noChangeAspect="1"/>
          </p:cNvPicPr>
          <p:nvPr/>
        </p:nvPicPr>
        <p:blipFill>
          <a:blip r:embed="rId3"/>
          <a:srcRect l="9041" t="8661" r="7650" b="11305"/>
          <a:stretch/>
        </p:blipFill>
        <p:spPr>
          <a:xfrm>
            <a:off x="4936305" y="1102323"/>
            <a:ext cx="2299057" cy="2076275"/>
          </a:xfrm>
          <a:prstGeom prst="rect">
            <a:avLst/>
          </a:prstGeom>
          <a:ln>
            <a:solidFill>
              <a:schemeClr val="tx1"/>
            </a:solidFill>
          </a:ln>
        </p:spPr>
      </p:pic>
      <p:pic>
        <p:nvPicPr>
          <p:cNvPr id="12" name="Picture 11">
            <a:extLst>
              <a:ext uri="{FF2B5EF4-FFF2-40B4-BE49-F238E27FC236}">
                <a16:creationId xmlns:a16="http://schemas.microsoft.com/office/drawing/2014/main" id="{6CCB9FB7-FC2E-AA48-4B72-35EDA6787ED7}"/>
              </a:ext>
            </a:extLst>
          </p:cNvPr>
          <p:cNvPicPr>
            <a:picLocks noChangeAspect="1"/>
          </p:cNvPicPr>
          <p:nvPr/>
        </p:nvPicPr>
        <p:blipFill>
          <a:blip r:embed="rId4"/>
          <a:stretch>
            <a:fillRect/>
          </a:stretch>
        </p:blipFill>
        <p:spPr>
          <a:xfrm>
            <a:off x="3526798" y="3500177"/>
            <a:ext cx="5118073" cy="2419016"/>
          </a:xfrm>
          <a:prstGeom prst="rect">
            <a:avLst/>
          </a:prstGeom>
          <a:ln>
            <a:solidFill>
              <a:schemeClr val="tx1"/>
            </a:solidFill>
          </a:ln>
        </p:spPr>
      </p:pic>
    </p:spTree>
    <p:extLst>
      <p:ext uri="{BB962C8B-B14F-4D97-AF65-F5344CB8AC3E}">
        <p14:creationId xmlns:p14="http://schemas.microsoft.com/office/powerpoint/2010/main" val="185487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Result</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13</a:t>
            </a:fld>
            <a:endParaRPr lang="en-GB" sz="1200" b="0" strike="noStrike" spc="-1">
              <a:latin typeface="Times New Roman"/>
            </a:endParaRPr>
          </a:p>
        </p:txBody>
      </p:sp>
      <p:sp>
        <p:nvSpPr>
          <p:cNvPr id="5" name="TextShape 2"/>
          <p:cNvSpPr txBox="1"/>
          <p:nvPr/>
        </p:nvSpPr>
        <p:spPr>
          <a:xfrm>
            <a:off x="78658" y="1159299"/>
            <a:ext cx="8760541" cy="5197221"/>
          </a:xfrm>
          <a:prstGeom prst="rect">
            <a:avLst/>
          </a:prstGeom>
          <a:noFill/>
          <a:ln w="9360">
            <a:noFill/>
          </a:ln>
        </p:spPr>
        <p:txBody>
          <a:bodyPr>
            <a:noAutofit/>
          </a:bodyPr>
          <a:lstStyle/>
          <a:p>
            <a:pPr algn="just">
              <a:lnSpc>
                <a:spcPct val="150000"/>
              </a:lnSpc>
              <a:spcBef>
                <a:spcPts val="400"/>
              </a:spcBef>
            </a:pPr>
            <a:endParaRPr lang="en-US" sz="16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 name="Rectangle 4">
            <a:extLst>
              <a:ext uri="{FF2B5EF4-FFF2-40B4-BE49-F238E27FC236}">
                <a16:creationId xmlns:a16="http://schemas.microsoft.com/office/drawing/2014/main" id="{9C7932CC-E4F2-D936-FC9E-CB8A324F38B7}"/>
              </a:ext>
            </a:extLst>
          </p:cNvPr>
          <p:cNvSpPr>
            <a:spLocks noChangeArrowheads="1"/>
          </p:cNvSpPr>
          <p:nvPr/>
        </p:nvSpPr>
        <p:spPr bwMode="auto">
          <a:xfrm>
            <a:off x="1599634" y="5389362"/>
            <a:ext cx="627155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fontAlgn="base">
              <a:lnSpc>
                <a:spcPts val="1800"/>
              </a:lnSpc>
            </a:pPr>
            <a:r>
              <a:rPr lang="en-US" sz="1600" b="1" i="0" dirty="0">
                <a:effectLst/>
                <a:latin typeface="-apple-system"/>
              </a:rPr>
              <a:t>Dashboard:</a:t>
            </a:r>
          </a:p>
          <a:p>
            <a:pPr algn="ctr" fontAlgn="base">
              <a:lnSpc>
                <a:spcPts val="1800"/>
              </a:lnSpc>
            </a:pPr>
            <a:r>
              <a:rPr lang="en-US" sz="1600" b="0" i="0" dirty="0">
                <a:effectLst/>
                <a:latin typeface="-apple-system"/>
              </a:rPr>
              <a:t>This is the dashboard of Code-Karo where code can be run and executed.</a:t>
            </a:r>
          </a:p>
        </p:txBody>
      </p:sp>
      <p:pic>
        <p:nvPicPr>
          <p:cNvPr id="4" name="Picture 3">
            <a:extLst>
              <a:ext uri="{FF2B5EF4-FFF2-40B4-BE49-F238E27FC236}">
                <a16:creationId xmlns:a16="http://schemas.microsoft.com/office/drawing/2014/main" id="{58205722-1299-5C0F-750A-904E739B5A38}"/>
              </a:ext>
            </a:extLst>
          </p:cNvPr>
          <p:cNvPicPr>
            <a:picLocks noChangeAspect="1"/>
          </p:cNvPicPr>
          <p:nvPr/>
        </p:nvPicPr>
        <p:blipFill>
          <a:blip r:embed="rId2"/>
          <a:stretch>
            <a:fillRect/>
          </a:stretch>
        </p:blipFill>
        <p:spPr>
          <a:xfrm>
            <a:off x="311608" y="1070710"/>
            <a:ext cx="8527591" cy="3905493"/>
          </a:xfrm>
          <a:prstGeom prst="rect">
            <a:avLst/>
          </a:prstGeom>
        </p:spPr>
      </p:pic>
    </p:spTree>
    <p:extLst>
      <p:ext uri="{BB962C8B-B14F-4D97-AF65-F5344CB8AC3E}">
        <p14:creationId xmlns:p14="http://schemas.microsoft.com/office/powerpoint/2010/main" val="189309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53B63-F131-61BC-53E6-C7CD52F82595}"/>
            </a:ext>
          </a:extLst>
        </p:cNvPr>
        <p:cNvGrpSpPr/>
        <p:nvPr/>
      </p:nvGrpSpPr>
      <p:grpSpPr>
        <a:xfrm>
          <a:off x="0" y="0"/>
          <a:ext cx="0" cy="0"/>
          <a:chOff x="0" y="0"/>
          <a:chExt cx="0" cy="0"/>
        </a:xfrm>
      </p:grpSpPr>
      <p:sp>
        <p:nvSpPr>
          <p:cNvPr id="108" name="TextShape 1">
            <a:extLst>
              <a:ext uri="{FF2B5EF4-FFF2-40B4-BE49-F238E27FC236}">
                <a16:creationId xmlns:a16="http://schemas.microsoft.com/office/drawing/2014/main" id="{76311F82-5995-B694-1B5A-BE657D7AB1D8}"/>
              </a:ext>
            </a:extLst>
          </p:cNvPr>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Result</a:t>
            </a:r>
          </a:p>
        </p:txBody>
      </p:sp>
      <p:sp>
        <p:nvSpPr>
          <p:cNvPr id="110" name="TextShape 3">
            <a:extLst>
              <a:ext uri="{FF2B5EF4-FFF2-40B4-BE49-F238E27FC236}">
                <a16:creationId xmlns:a16="http://schemas.microsoft.com/office/drawing/2014/main" id="{D34CA2FA-5DC2-21EA-0ABE-46B5D443F7EF}"/>
              </a:ext>
            </a:extLst>
          </p:cNvPr>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14</a:t>
            </a:fld>
            <a:endParaRPr lang="en-GB" sz="1200" b="0" strike="noStrike" spc="-1">
              <a:latin typeface="Times New Roman"/>
            </a:endParaRPr>
          </a:p>
        </p:txBody>
      </p:sp>
      <p:sp>
        <p:nvSpPr>
          <p:cNvPr id="5" name="TextShape 2">
            <a:extLst>
              <a:ext uri="{FF2B5EF4-FFF2-40B4-BE49-F238E27FC236}">
                <a16:creationId xmlns:a16="http://schemas.microsoft.com/office/drawing/2014/main" id="{68077B52-DB32-625E-8DDC-81A9C8A2A03D}"/>
              </a:ext>
            </a:extLst>
          </p:cNvPr>
          <p:cNvSpPr txBox="1"/>
          <p:nvPr/>
        </p:nvSpPr>
        <p:spPr>
          <a:xfrm>
            <a:off x="78658" y="1159299"/>
            <a:ext cx="8760541" cy="5197221"/>
          </a:xfrm>
          <a:prstGeom prst="rect">
            <a:avLst/>
          </a:prstGeom>
          <a:noFill/>
          <a:ln w="9360">
            <a:noFill/>
          </a:ln>
        </p:spPr>
        <p:txBody>
          <a:bodyPr>
            <a:noAutofit/>
          </a:bodyPr>
          <a:lstStyle/>
          <a:p>
            <a:pPr algn="just">
              <a:lnSpc>
                <a:spcPct val="150000"/>
              </a:lnSpc>
              <a:spcBef>
                <a:spcPts val="400"/>
              </a:spcBef>
            </a:pPr>
            <a:endParaRPr lang="en-US" sz="16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36B9504-C44C-C264-65F7-D4375C36B132}"/>
              </a:ext>
            </a:extLst>
          </p:cNvPr>
          <p:cNvSpPr txBox="1"/>
          <p:nvPr/>
        </p:nvSpPr>
        <p:spPr>
          <a:xfrm>
            <a:off x="-92299" y="1208505"/>
            <a:ext cx="4355690" cy="830997"/>
          </a:xfrm>
          <a:prstGeom prst="rect">
            <a:avLst/>
          </a:prstGeom>
          <a:noFill/>
        </p:spPr>
        <p:txBody>
          <a:bodyPr wrap="square" rtlCol="0">
            <a:spAutoFit/>
          </a:bodyPr>
          <a:lstStyle/>
          <a:p>
            <a:pPr marL="0" algn="ctr" rtl="0" eaLnBrk="1" latinLnBrk="0" hangingPunct="1">
              <a:spcBef>
                <a:spcPts val="400"/>
              </a:spcBef>
              <a:spcAft>
                <a:spcPts val="0"/>
              </a:spcAft>
            </a:pPr>
            <a:r>
              <a:rPr lang="en-US" sz="1600" b="1" dirty="0">
                <a:latin typeface="Times New Roman" panose="02020603050405020304" pitchFamily="18" charset="0"/>
                <a:cs typeface="Times New Roman" panose="02020603050405020304" pitchFamily="18" charset="0"/>
              </a:rPr>
              <a:t>Search Filter</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Helps users quickly find posts and profiles for easier navigation.</a:t>
            </a:r>
            <a:endParaRPr lang="en-IN" sz="1600" dirty="0">
              <a:effectLst/>
              <a:latin typeface="Times New Roman" panose="02020603050405020304" pitchFamily="18" charset="0"/>
              <a:cs typeface="Times New Roman" panose="02020603050405020304" pitchFamily="18" charset="0"/>
            </a:endParaRPr>
          </a:p>
        </p:txBody>
      </p:sp>
      <p:sp>
        <p:nvSpPr>
          <p:cNvPr id="11" name="Rectangle 4">
            <a:extLst>
              <a:ext uri="{FF2B5EF4-FFF2-40B4-BE49-F238E27FC236}">
                <a16:creationId xmlns:a16="http://schemas.microsoft.com/office/drawing/2014/main" id="{68386294-3123-423C-2BE2-1616F45960B7}"/>
              </a:ext>
            </a:extLst>
          </p:cNvPr>
          <p:cNvSpPr>
            <a:spLocks noChangeArrowheads="1"/>
          </p:cNvSpPr>
          <p:nvPr/>
        </p:nvSpPr>
        <p:spPr bwMode="auto">
          <a:xfrm>
            <a:off x="5616746" y="1623096"/>
            <a:ext cx="3393410" cy="13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fontAlgn="base">
              <a:lnSpc>
                <a:spcPct val="150000"/>
              </a:lnSpc>
            </a:pPr>
            <a:r>
              <a:rPr lang="en-US" sz="1400" b="1" i="0" dirty="0">
                <a:effectLst/>
                <a:latin typeface="Times New Roman" panose="02020603050405020304" pitchFamily="18" charset="0"/>
                <a:cs typeface="Times New Roman" panose="02020603050405020304" pitchFamily="18" charset="0"/>
              </a:rPr>
              <a:t>Code Execution Successful:</a:t>
            </a:r>
          </a:p>
          <a:p>
            <a:pPr algn="ctr" fontAlgn="base">
              <a:lnSpc>
                <a:spcPct val="150000"/>
              </a:lnSpc>
            </a:pPr>
            <a:r>
              <a:rPr lang="en-US" sz="1400" b="0" i="0" dirty="0">
                <a:effectLst/>
                <a:latin typeface="Times New Roman" panose="02020603050405020304" pitchFamily="18" charset="0"/>
                <a:cs typeface="Times New Roman" panose="02020603050405020304" pitchFamily="18" charset="0"/>
              </a:rPr>
              <a:t>The code ran without errors and produced the expected output.</a:t>
            </a:r>
          </a:p>
          <a:p>
            <a:pPr marL="0" marR="0" lvl="0" indent="0" algn="ctr" defTabSz="914400" rtl="0" eaLnBrk="0" fontAlgn="base" latinLnBrk="0" hangingPunct="0">
              <a:lnSpc>
                <a:spcPct val="150000"/>
              </a:lnSpc>
              <a:spcBef>
                <a:spcPct val="0"/>
              </a:spcBef>
              <a:spcAft>
                <a:spcPct val="0"/>
              </a:spcAft>
              <a:buClrTx/>
              <a:buSzTx/>
              <a:tabLst/>
            </a:pPr>
            <a:r>
              <a:rPr lang="en-IN" sz="1400" dirty="0">
                <a:latin typeface="Times New Roman" panose="02020603050405020304" pitchFamily="18" charset="0"/>
                <a:cs typeface="Times New Roman" panose="02020603050405020304" pitchFamily="18" charset="0"/>
              </a:rPr>
              <a:t>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1CD9288-BD6C-1303-17D3-725EC84DBBAC}"/>
              </a:ext>
            </a:extLst>
          </p:cNvPr>
          <p:cNvPicPr>
            <a:picLocks noChangeAspect="1"/>
          </p:cNvPicPr>
          <p:nvPr/>
        </p:nvPicPr>
        <p:blipFill>
          <a:blip r:embed="rId2"/>
          <a:stretch>
            <a:fillRect/>
          </a:stretch>
        </p:blipFill>
        <p:spPr>
          <a:xfrm>
            <a:off x="158302" y="1121819"/>
            <a:ext cx="5373309" cy="2493124"/>
          </a:xfrm>
          <a:prstGeom prst="rect">
            <a:avLst/>
          </a:prstGeom>
        </p:spPr>
      </p:pic>
      <p:pic>
        <p:nvPicPr>
          <p:cNvPr id="9" name="Picture 8">
            <a:extLst>
              <a:ext uri="{FF2B5EF4-FFF2-40B4-BE49-F238E27FC236}">
                <a16:creationId xmlns:a16="http://schemas.microsoft.com/office/drawing/2014/main" id="{0DDE0AF8-B3A4-56F6-3E64-13D93E6697F1}"/>
              </a:ext>
            </a:extLst>
          </p:cNvPr>
          <p:cNvPicPr>
            <a:picLocks noChangeAspect="1"/>
          </p:cNvPicPr>
          <p:nvPr/>
        </p:nvPicPr>
        <p:blipFill>
          <a:blip r:embed="rId3"/>
          <a:stretch>
            <a:fillRect/>
          </a:stretch>
        </p:blipFill>
        <p:spPr>
          <a:xfrm>
            <a:off x="2844956" y="3757909"/>
            <a:ext cx="5994242" cy="2741577"/>
          </a:xfrm>
          <a:prstGeom prst="rect">
            <a:avLst/>
          </a:prstGeom>
        </p:spPr>
      </p:pic>
      <p:sp>
        <p:nvSpPr>
          <p:cNvPr id="13" name="TextBox 12">
            <a:extLst>
              <a:ext uri="{FF2B5EF4-FFF2-40B4-BE49-F238E27FC236}">
                <a16:creationId xmlns:a16="http://schemas.microsoft.com/office/drawing/2014/main" id="{16F824F4-BD80-798C-8956-8D437FD1039E}"/>
              </a:ext>
            </a:extLst>
          </p:cNvPr>
          <p:cNvSpPr txBox="1"/>
          <p:nvPr/>
        </p:nvSpPr>
        <p:spPr>
          <a:xfrm>
            <a:off x="158302" y="4677191"/>
            <a:ext cx="2475270" cy="1000082"/>
          </a:xfrm>
          <a:prstGeom prst="rect">
            <a:avLst/>
          </a:prstGeom>
          <a:noFill/>
        </p:spPr>
        <p:txBody>
          <a:bodyPr wrap="square">
            <a:spAutoFit/>
          </a:bodyPr>
          <a:lstStyle/>
          <a:p>
            <a:pPr algn="ctr" fontAlgn="base">
              <a:lnSpc>
                <a:spcPts val="1800"/>
              </a:lnSpc>
            </a:pPr>
            <a:r>
              <a:rPr lang="en-US" sz="1400" b="1" i="0" dirty="0">
                <a:effectLst/>
                <a:latin typeface="Times New Roman" panose="02020603050405020304" pitchFamily="18" charset="0"/>
                <a:cs typeface="Times New Roman" panose="02020603050405020304" pitchFamily="18" charset="0"/>
              </a:rPr>
              <a:t>Error in the Code:</a:t>
            </a:r>
          </a:p>
          <a:p>
            <a:pPr algn="ctr" fontAlgn="base">
              <a:lnSpc>
                <a:spcPts val="1800"/>
              </a:lnSpc>
            </a:pPr>
            <a:r>
              <a:rPr lang="en-US" sz="1400" b="0" i="0" dirty="0">
                <a:effectLst/>
                <a:latin typeface="Times New Roman" panose="02020603050405020304" pitchFamily="18" charset="0"/>
                <a:cs typeface="Times New Roman" panose="02020603050405020304" pitchFamily="18" charset="0"/>
              </a:rPr>
              <a:t>There was an issue with the code, and it failed to execute correctly.</a:t>
            </a:r>
          </a:p>
        </p:txBody>
      </p:sp>
    </p:spTree>
    <p:extLst>
      <p:ext uri="{BB962C8B-B14F-4D97-AF65-F5344CB8AC3E}">
        <p14:creationId xmlns:p14="http://schemas.microsoft.com/office/powerpoint/2010/main" val="2098500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0BBF4-4A77-B29D-1EA9-5BC6AC925613}"/>
            </a:ext>
          </a:extLst>
        </p:cNvPr>
        <p:cNvGrpSpPr/>
        <p:nvPr/>
      </p:nvGrpSpPr>
      <p:grpSpPr>
        <a:xfrm>
          <a:off x="0" y="0"/>
          <a:ext cx="0" cy="0"/>
          <a:chOff x="0" y="0"/>
          <a:chExt cx="0" cy="0"/>
        </a:xfrm>
      </p:grpSpPr>
      <p:sp>
        <p:nvSpPr>
          <p:cNvPr id="108" name="TextShape 1">
            <a:extLst>
              <a:ext uri="{FF2B5EF4-FFF2-40B4-BE49-F238E27FC236}">
                <a16:creationId xmlns:a16="http://schemas.microsoft.com/office/drawing/2014/main" id="{8CC4A05C-1F59-CF22-4E5D-2B4F5226816E}"/>
              </a:ext>
            </a:extLst>
          </p:cNvPr>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Result</a:t>
            </a:r>
          </a:p>
        </p:txBody>
      </p:sp>
      <p:sp>
        <p:nvSpPr>
          <p:cNvPr id="110" name="TextShape 3">
            <a:extLst>
              <a:ext uri="{FF2B5EF4-FFF2-40B4-BE49-F238E27FC236}">
                <a16:creationId xmlns:a16="http://schemas.microsoft.com/office/drawing/2014/main" id="{E084F8B6-CD53-CD99-62F9-72E99EDB454A}"/>
              </a:ext>
            </a:extLst>
          </p:cNvPr>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15</a:t>
            </a:fld>
            <a:endParaRPr lang="en-GB" sz="1200" b="0" strike="noStrike" spc="-1">
              <a:latin typeface="Times New Roman"/>
            </a:endParaRPr>
          </a:p>
        </p:txBody>
      </p:sp>
      <p:sp>
        <p:nvSpPr>
          <p:cNvPr id="5" name="TextShape 2">
            <a:extLst>
              <a:ext uri="{FF2B5EF4-FFF2-40B4-BE49-F238E27FC236}">
                <a16:creationId xmlns:a16="http://schemas.microsoft.com/office/drawing/2014/main" id="{E88194D7-61E8-80C5-B6A8-B7BD77E4FE13}"/>
              </a:ext>
            </a:extLst>
          </p:cNvPr>
          <p:cNvSpPr txBox="1"/>
          <p:nvPr/>
        </p:nvSpPr>
        <p:spPr>
          <a:xfrm>
            <a:off x="78658" y="1159299"/>
            <a:ext cx="8760541" cy="5197221"/>
          </a:xfrm>
          <a:prstGeom prst="rect">
            <a:avLst/>
          </a:prstGeom>
          <a:noFill/>
          <a:ln w="9360">
            <a:noFill/>
          </a:ln>
        </p:spPr>
        <p:txBody>
          <a:bodyPr>
            <a:noAutofit/>
          </a:bodyPr>
          <a:lstStyle/>
          <a:p>
            <a:pPr algn="just">
              <a:lnSpc>
                <a:spcPct val="150000"/>
              </a:lnSpc>
              <a:spcBef>
                <a:spcPts val="400"/>
              </a:spcBef>
            </a:pPr>
            <a:endParaRPr lang="en-US" sz="16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176B068-5EB5-12E4-FD72-7A2675489907}"/>
              </a:ext>
            </a:extLst>
          </p:cNvPr>
          <p:cNvSpPr txBox="1"/>
          <p:nvPr/>
        </p:nvSpPr>
        <p:spPr>
          <a:xfrm>
            <a:off x="5228079" y="4988585"/>
            <a:ext cx="3458361" cy="1023165"/>
          </a:xfrm>
          <a:prstGeom prst="rect">
            <a:avLst/>
          </a:prstGeom>
          <a:noFill/>
        </p:spPr>
        <p:txBody>
          <a:bodyPr wrap="square" rtlCol="0">
            <a:spAutoFit/>
          </a:bodyPr>
          <a:lstStyle/>
          <a:p>
            <a:pPr algn="ctr" fontAlgn="base">
              <a:lnSpc>
                <a:spcPct val="150000"/>
              </a:lnSpc>
            </a:pPr>
            <a:r>
              <a:rPr lang="en-US" sz="1400" b="1" i="0" dirty="0">
                <a:effectLst/>
                <a:latin typeface="Times New Roman" panose="02020603050405020304" pitchFamily="18" charset="0"/>
                <a:cs typeface="Times New Roman" panose="02020603050405020304" pitchFamily="18" charset="0"/>
              </a:rPr>
              <a:t>Language Selector:</a:t>
            </a:r>
          </a:p>
          <a:p>
            <a:pPr algn="ctr" fontAlgn="base">
              <a:lnSpc>
                <a:spcPct val="150000"/>
              </a:lnSpc>
            </a:pPr>
            <a:r>
              <a:rPr lang="en-US" sz="1400" b="0" i="0" dirty="0">
                <a:effectLst/>
                <a:latin typeface="Times New Roman" panose="02020603050405020304" pitchFamily="18" charset="0"/>
                <a:cs typeface="Times New Roman" panose="02020603050405020304" pitchFamily="18" charset="0"/>
              </a:rPr>
              <a:t>Choose your preferred programming language from the available options.</a:t>
            </a:r>
          </a:p>
        </p:txBody>
      </p:sp>
      <p:pic>
        <p:nvPicPr>
          <p:cNvPr id="3" name="Picture 2">
            <a:extLst>
              <a:ext uri="{FF2B5EF4-FFF2-40B4-BE49-F238E27FC236}">
                <a16:creationId xmlns:a16="http://schemas.microsoft.com/office/drawing/2014/main" id="{31ECE83C-DA95-C2D9-DE21-879279ED79B0}"/>
              </a:ext>
            </a:extLst>
          </p:cNvPr>
          <p:cNvPicPr>
            <a:picLocks noChangeAspect="1"/>
          </p:cNvPicPr>
          <p:nvPr/>
        </p:nvPicPr>
        <p:blipFill>
          <a:blip r:embed="rId2"/>
          <a:srcRect l="18188"/>
          <a:stretch/>
        </p:blipFill>
        <p:spPr>
          <a:xfrm>
            <a:off x="1081459" y="1357832"/>
            <a:ext cx="2973056" cy="3725445"/>
          </a:xfrm>
          <a:prstGeom prst="rect">
            <a:avLst/>
          </a:prstGeom>
        </p:spPr>
      </p:pic>
      <p:pic>
        <p:nvPicPr>
          <p:cNvPr id="8" name="Picture 7">
            <a:extLst>
              <a:ext uri="{FF2B5EF4-FFF2-40B4-BE49-F238E27FC236}">
                <a16:creationId xmlns:a16="http://schemas.microsoft.com/office/drawing/2014/main" id="{990B5919-559E-488F-664D-18ED7BEA751F}"/>
              </a:ext>
            </a:extLst>
          </p:cNvPr>
          <p:cNvPicPr>
            <a:picLocks noChangeAspect="1"/>
          </p:cNvPicPr>
          <p:nvPr/>
        </p:nvPicPr>
        <p:blipFill>
          <a:blip r:embed="rId3"/>
          <a:stretch>
            <a:fillRect/>
          </a:stretch>
        </p:blipFill>
        <p:spPr>
          <a:xfrm>
            <a:off x="5228079" y="1357832"/>
            <a:ext cx="3448050" cy="3524250"/>
          </a:xfrm>
          <a:prstGeom prst="rect">
            <a:avLst/>
          </a:prstGeom>
        </p:spPr>
      </p:pic>
      <p:sp>
        <p:nvSpPr>
          <p:cNvPr id="10" name="TextBox 9">
            <a:extLst>
              <a:ext uri="{FF2B5EF4-FFF2-40B4-BE49-F238E27FC236}">
                <a16:creationId xmlns:a16="http://schemas.microsoft.com/office/drawing/2014/main" id="{93E12890-DEF3-7985-09CA-85B4972F9A59}"/>
              </a:ext>
            </a:extLst>
          </p:cNvPr>
          <p:cNvSpPr txBox="1"/>
          <p:nvPr/>
        </p:nvSpPr>
        <p:spPr>
          <a:xfrm>
            <a:off x="896503" y="5242500"/>
            <a:ext cx="3342967" cy="769250"/>
          </a:xfrm>
          <a:prstGeom prst="rect">
            <a:avLst/>
          </a:prstGeom>
          <a:noFill/>
        </p:spPr>
        <p:txBody>
          <a:bodyPr wrap="square" rtlCol="0">
            <a:spAutoFit/>
          </a:bodyPr>
          <a:lstStyle/>
          <a:p>
            <a:pPr algn="ctr" fontAlgn="base">
              <a:lnSpc>
                <a:spcPts val="1800"/>
              </a:lnSpc>
            </a:pPr>
            <a:r>
              <a:rPr lang="en-US" sz="1400" b="1" i="0" dirty="0">
                <a:effectLst/>
                <a:latin typeface="Times New Roman" panose="02020603050405020304" pitchFamily="18" charset="0"/>
                <a:cs typeface="Times New Roman" panose="02020603050405020304" pitchFamily="18" charset="0"/>
              </a:rPr>
              <a:t>Theme Selector:</a:t>
            </a:r>
          </a:p>
          <a:p>
            <a:pPr algn="ctr" fontAlgn="base">
              <a:lnSpc>
                <a:spcPts val="1800"/>
              </a:lnSpc>
            </a:pPr>
            <a:r>
              <a:rPr lang="en-US" sz="1400" b="0" i="0" dirty="0">
                <a:effectLst/>
                <a:latin typeface="Times New Roman" panose="02020603050405020304" pitchFamily="18" charset="0"/>
                <a:cs typeface="Times New Roman" panose="02020603050405020304" pitchFamily="18" charset="0"/>
              </a:rPr>
              <a:t>Customize your coding experience by selecting a theme.</a:t>
            </a:r>
          </a:p>
        </p:txBody>
      </p:sp>
    </p:spTree>
    <p:extLst>
      <p:ext uri="{BB962C8B-B14F-4D97-AF65-F5344CB8AC3E}">
        <p14:creationId xmlns:p14="http://schemas.microsoft.com/office/powerpoint/2010/main" val="4161218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9EE52-6C79-08B4-E497-B16094E76489}"/>
            </a:ext>
          </a:extLst>
        </p:cNvPr>
        <p:cNvGrpSpPr/>
        <p:nvPr/>
      </p:nvGrpSpPr>
      <p:grpSpPr>
        <a:xfrm>
          <a:off x="0" y="0"/>
          <a:ext cx="0" cy="0"/>
          <a:chOff x="0" y="0"/>
          <a:chExt cx="0" cy="0"/>
        </a:xfrm>
      </p:grpSpPr>
      <p:sp>
        <p:nvSpPr>
          <p:cNvPr id="108" name="TextShape 1">
            <a:extLst>
              <a:ext uri="{FF2B5EF4-FFF2-40B4-BE49-F238E27FC236}">
                <a16:creationId xmlns:a16="http://schemas.microsoft.com/office/drawing/2014/main" id="{88892BEA-C94E-DBE6-CB97-8FFF04AF9C54}"/>
              </a:ext>
            </a:extLst>
          </p:cNvPr>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Result</a:t>
            </a:r>
          </a:p>
        </p:txBody>
      </p:sp>
      <p:sp>
        <p:nvSpPr>
          <p:cNvPr id="110" name="TextShape 3">
            <a:extLst>
              <a:ext uri="{FF2B5EF4-FFF2-40B4-BE49-F238E27FC236}">
                <a16:creationId xmlns:a16="http://schemas.microsoft.com/office/drawing/2014/main" id="{3B29FC07-B75D-4C14-AFCC-E4AFCC06D725}"/>
              </a:ext>
            </a:extLst>
          </p:cNvPr>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16</a:t>
            </a:fld>
            <a:endParaRPr lang="en-GB" sz="1200" b="0" strike="noStrike" spc="-1">
              <a:latin typeface="Times New Roman"/>
            </a:endParaRPr>
          </a:p>
        </p:txBody>
      </p:sp>
      <p:sp>
        <p:nvSpPr>
          <p:cNvPr id="5" name="TextShape 2">
            <a:extLst>
              <a:ext uri="{FF2B5EF4-FFF2-40B4-BE49-F238E27FC236}">
                <a16:creationId xmlns:a16="http://schemas.microsoft.com/office/drawing/2014/main" id="{2CF41A91-A46A-27D6-EE00-CCE400A4E6BE}"/>
              </a:ext>
            </a:extLst>
          </p:cNvPr>
          <p:cNvSpPr txBox="1"/>
          <p:nvPr/>
        </p:nvSpPr>
        <p:spPr>
          <a:xfrm>
            <a:off x="78658" y="1159299"/>
            <a:ext cx="8760541" cy="5197221"/>
          </a:xfrm>
          <a:prstGeom prst="rect">
            <a:avLst/>
          </a:prstGeom>
          <a:noFill/>
          <a:ln w="9360">
            <a:noFill/>
          </a:ln>
        </p:spPr>
        <p:txBody>
          <a:bodyPr>
            <a:noAutofit/>
          </a:bodyPr>
          <a:lstStyle/>
          <a:p>
            <a:pPr algn="just">
              <a:lnSpc>
                <a:spcPct val="150000"/>
              </a:lnSpc>
              <a:spcBef>
                <a:spcPts val="400"/>
              </a:spcBef>
            </a:pPr>
            <a:endParaRPr lang="en-US" sz="16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39E57E8-681E-F0DF-DC16-09A35D084833}"/>
              </a:ext>
            </a:extLst>
          </p:cNvPr>
          <p:cNvSpPr txBox="1"/>
          <p:nvPr/>
        </p:nvSpPr>
        <p:spPr>
          <a:xfrm>
            <a:off x="1743711" y="5448165"/>
            <a:ext cx="5656577" cy="553998"/>
          </a:xfrm>
          <a:prstGeom prst="rect">
            <a:avLst/>
          </a:prstGeom>
          <a:noFill/>
        </p:spPr>
        <p:txBody>
          <a:bodyPr wrap="square" rtlCol="0">
            <a:spAutoFit/>
          </a:bodyPr>
          <a:lstStyle/>
          <a:p>
            <a:pPr algn="ctr" fontAlgn="base">
              <a:lnSpc>
                <a:spcPts val="1800"/>
              </a:lnSpc>
            </a:pPr>
            <a:r>
              <a:rPr lang="en-US" sz="1600" b="1" i="0" dirty="0">
                <a:effectLst/>
                <a:latin typeface="Times New Roman" panose="02020603050405020304" pitchFamily="18" charset="0"/>
                <a:cs typeface="Times New Roman" panose="02020603050405020304" pitchFamily="18" charset="0"/>
              </a:rPr>
              <a:t>Profile Update:</a:t>
            </a:r>
          </a:p>
          <a:p>
            <a:pPr algn="ctr" fontAlgn="base">
              <a:lnSpc>
                <a:spcPts val="1800"/>
              </a:lnSpc>
            </a:pPr>
            <a:r>
              <a:rPr lang="en-US" sz="1600" b="0" i="0" dirty="0">
                <a:effectLst/>
                <a:latin typeface="Times New Roman" panose="02020603050405020304" pitchFamily="18" charset="0"/>
                <a:cs typeface="Times New Roman" panose="02020603050405020304" pitchFamily="18" charset="0"/>
              </a:rPr>
              <a:t>Manage profile information and preferences here.</a:t>
            </a:r>
          </a:p>
        </p:txBody>
      </p:sp>
      <p:pic>
        <p:nvPicPr>
          <p:cNvPr id="4" name="Picture 3">
            <a:extLst>
              <a:ext uri="{FF2B5EF4-FFF2-40B4-BE49-F238E27FC236}">
                <a16:creationId xmlns:a16="http://schemas.microsoft.com/office/drawing/2014/main" id="{5E83E769-4A9D-C160-D6B4-20C3597A46F0}"/>
              </a:ext>
            </a:extLst>
          </p:cNvPr>
          <p:cNvPicPr>
            <a:picLocks noChangeAspect="1"/>
          </p:cNvPicPr>
          <p:nvPr/>
        </p:nvPicPr>
        <p:blipFill>
          <a:blip r:embed="rId2"/>
          <a:srcRect l="2490" t="3728" r="3455" b="3225"/>
          <a:stretch/>
        </p:blipFill>
        <p:spPr>
          <a:xfrm>
            <a:off x="1976284" y="1175826"/>
            <a:ext cx="5191432" cy="4066674"/>
          </a:xfrm>
          <a:prstGeom prst="rect">
            <a:avLst/>
          </a:prstGeom>
          <a:ln>
            <a:solidFill>
              <a:schemeClr val="tx1"/>
            </a:solidFill>
          </a:ln>
        </p:spPr>
      </p:pic>
    </p:spTree>
    <p:extLst>
      <p:ext uri="{BB962C8B-B14F-4D97-AF65-F5344CB8AC3E}">
        <p14:creationId xmlns:p14="http://schemas.microsoft.com/office/powerpoint/2010/main" val="682920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Conclusion</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17</a:t>
            </a:fld>
            <a:endParaRPr lang="en-GB" sz="1200" b="0" strike="noStrike" spc="-1">
              <a:latin typeface="Times New Roman"/>
            </a:endParaRPr>
          </a:p>
        </p:txBody>
      </p:sp>
      <p:sp>
        <p:nvSpPr>
          <p:cNvPr id="5" name="TextShape 2"/>
          <p:cNvSpPr txBox="1"/>
          <p:nvPr/>
        </p:nvSpPr>
        <p:spPr>
          <a:xfrm>
            <a:off x="304800" y="1159299"/>
            <a:ext cx="8534399" cy="5197221"/>
          </a:xfrm>
          <a:prstGeom prst="rect">
            <a:avLst/>
          </a:prstGeom>
          <a:noFill/>
          <a:ln w="9360">
            <a:noFill/>
          </a:ln>
        </p:spPr>
        <p:txBody>
          <a:bodyPr>
            <a:noAutofit/>
          </a:bodyPr>
          <a:lstStyle/>
          <a:p>
            <a:pPr algn="just">
              <a:lnSpc>
                <a:spcPct val="150000"/>
              </a:lnSpc>
            </a:pPr>
            <a:r>
              <a:rPr lang="en-US" sz="1600" b="0" i="0" dirty="0">
                <a:effectLst/>
                <a:latin typeface="Times New Roman" panose="02020603050405020304" pitchFamily="18" charset="0"/>
                <a:cs typeface="Times New Roman" panose="02020603050405020304" pitchFamily="18" charset="0"/>
              </a:rPr>
              <a:t>Code-Karo has successfully delivered a versatile and user-friendly coding environment that enhances productivity and fosters collaboration. By offering multi-language support, customizable themes, and robust features like smart output handling and community-driven sharing, Code-Karo addresses key challenges faced by developers. The flexible pricing and comprehensive statistics further ensure that users can tailor their experience to meet their specific needs. As we look to the future, Code-Karo will continue to innovate and improve, driven by user feedback and the evolving needs of the developer community. We are committed to providing a platform that not only meets but exceeds the expectations of developers, making coding more accessible and enjoyable for everyone.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9825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18</a:t>
            </a:fld>
            <a:endParaRPr lang="en-GB" sz="1200" b="0" strike="noStrike" spc="-1">
              <a:latin typeface="Times New Roman"/>
            </a:endParaRPr>
          </a:p>
        </p:txBody>
      </p:sp>
      <p:sp>
        <p:nvSpPr>
          <p:cNvPr id="5" name="TextShape 2"/>
          <p:cNvSpPr txBox="1"/>
          <p:nvPr/>
        </p:nvSpPr>
        <p:spPr>
          <a:xfrm>
            <a:off x="304800" y="1511256"/>
            <a:ext cx="8534399" cy="3835488"/>
          </a:xfrm>
          <a:prstGeom prst="rect">
            <a:avLst/>
          </a:prstGeom>
          <a:noFill/>
          <a:ln w="9360">
            <a:noFill/>
          </a:ln>
        </p:spPr>
        <p:txBody>
          <a:bodyPr>
            <a:noAutofit/>
          </a:bodyPr>
          <a:lstStyle/>
          <a:p>
            <a:pPr algn="ctr">
              <a:spcBef>
                <a:spcPts val="400"/>
              </a:spcBef>
            </a:pPr>
            <a:endParaRPr lang="en-US" sz="6000" b="0" strike="noStrike" spc="-1" dirty="0">
              <a:solidFill>
                <a:srgbClr val="000000"/>
              </a:solidFill>
              <a:latin typeface="Times New Roman" panose="02020603050405020304" pitchFamily="18" charset="0"/>
              <a:cs typeface="Times New Roman" panose="02020603050405020304" pitchFamily="18" charset="0"/>
            </a:endParaRPr>
          </a:p>
          <a:p>
            <a:pPr algn="ctr">
              <a:spcBef>
                <a:spcPts val="400"/>
              </a:spcBef>
            </a:pPr>
            <a:r>
              <a:rPr lang="en-US" sz="6000" b="0" strike="noStrike" spc="-1" dirty="0">
                <a:solidFill>
                  <a:srgbClr val="000000"/>
                </a:solidFill>
                <a:latin typeface="Times New Roman" panose="02020603050405020304" pitchFamily="18" charset="0"/>
                <a:cs typeface="Times New Roman" panose="02020603050405020304" pitchFamily="18" charset="0"/>
              </a:rPr>
              <a:t>THANK </a:t>
            </a:r>
            <a:br>
              <a:rPr lang="en-US" sz="6000" b="0" strike="noStrike" spc="-1" dirty="0">
                <a:solidFill>
                  <a:srgbClr val="000000"/>
                </a:solidFill>
                <a:latin typeface="Times New Roman" panose="02020603050405020304" pitchFamily="18" charset="0"/>
                <a:cs typeface="Times New Roman" panose="02020603050405020304" pitchFamily="18" charset="0"/>
              </a:rPr>
            </a:br>
            <a:r>
              <a:rPr lang="en-US" sz="6000" b="0" strike="noStrike" spc="-1" dirty="0">
                <a:solidFill>
                  <a:srgbClr val="000000"/>
                </a:solidFill>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783108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485206" cy="914040"/>
          </a:xfrm>
        </p:spPr>
        <p:txBody>
          <a:bodyPr/>
          <a:lstStyle/>
          <a:p>
            <a:pPr algn="ctr"/>
            <a:r>
              <a:rPr lang="en-IN" sz="3200" dirty="0"/>
              <a:t>Index</a:t>
            </a:r>
          </a:p>
        </p:txBody>
      </p:sp>
      <p:graphicFrame>
        <p:nvGraphicFramePr>
          <p:cNvPr id="5" name="Table 4">
            <a:extLst>
              <a:ext uri="{FF2B5EF4-FFF2-40B4-BE49-F238E27FC236}">
                <a16:creationId xmlns:a16="http://schemas.microsoft.com/office/drawing/2014/main" id="{1700E95C-675E-3E16-7255-C6887C8B0AB4}"/>
              </a:ext>
            </a:extLst>
          </p:cNvPr>
          <p:cNvGraphicFramePr>
            <a:graphicFrameLocks/>
          </p:cNvGraphicFramePr>
          <p:nvPr>
            <p:extLst>
              <p:ext uri="{D42A27DB-BD31-4B8C-83A1-F6EECF244321}">
                <p14:modId xmlns:p14="http://schemas.microsoft.com/office/powerpoint/2010/main" val="1382588965"/>
              </p:ext>
            </p:extLst>
          </p:nvPr>
        </p:nvGraphicFramePr>
        <p:xfrm>
          <a:off x="825910" y="1700980"/>
          <a:ext cx="7492179" cy="3840120"/>
        </p:xfrm>
        <a:graphic>
          <a:graphicData uri="http://schemas.openxmlformats.org/drawingml/2006/table">
            <a:tbl>
              <a:tblPr firstRow="1" bandRow="1">
                <a:tableStyleId>{0E3FDE45-AF77-4B5C-9715-49D594BDF05E}</a:tableStyleId>
              </a:tblPr>
              <a:tblGrid>
                <a:gridCol w="2497393">
                  <a:extLst>
                    <a:ext uri="{9D8B030D-6E8A-4147-A177-3AD203B41FA5}">
                      <a16:colId xmlns:a16="http://schemas.microsoft.com/office/drawing/2014/main" val="1592183939"/>
                    </a:ext>
                  </a:extLst>
                </a:gridCol>
                <a:gridCol w="2497393">
                  <a:extLst>
                    <a:ext uri="{9D8B030D-6E8A-4147-A177-3AD203B41FA5}">
                      <a16:colId xmlns:a16="http://schemas.microsoft.com/office/drawing/2014/main" val="1741127845"/>
                    </a:ext>
                  </a:extLst>
                </a:gridCol>
                <a:gridCol w="2497393">
                  <a:extLst>
                    <a:ext uri="{9D8B030D-6E8A-4147-A177-3AD203B41FA5}">
                      <a16:colId xmlns:a16="http://schemas.microsoft.com/office/drawing/2014/main" val="2680910822"/>
                    </a:ext>
                  </a:extLst>
                </a:gridCol>
              </a:tblGrid>
              <a:tr h="480015">
                <a:tc>
                  <a:txBody>
                    <a:bodyPr/>
                    <a:lstStyle/>
                    <a:p>
                      <a:pPr algn="ctr"/>
                      <a:r>
                        <a:rPr lang="en-US" sz="1600" dirty="0">
                          <a:latin typeface="Times New Roman" panose="02020603050405020304" pitchFamily="18" charset="0"/>
                          <a:cs typeface="Times New Roman" panose="02020603050405020304" pitchFamily="18" charset="0"/>
                        </a:rPr>
                        <a:t>Sr. no.</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Topic</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Page No</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30928689"/>
                  </a:ext>
                </a:extLst>
              </a:tr>
              <a:tr h="480015">
                <a:tc>
                  <a:txBody>
                    <a:bodyPr/>
                    <a:lstStyle/>
                    <a:p>
                      <a:pPr algn="ctr"/>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Introduction</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785627609"/>
                  </a:ext>
                </a:extLst>
              </a:tr>
              <a:tr h="480015">
                <a:tc>
                  <a:txBody>
                    <a:bodyPr/>
                    <a:lstStyle/>
                    <a:p>
                      <a:pPr algn="ctr"/>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Problem Statement</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2672659692"/>
                  </a:ext>
                </a:extLst>
              </a:tr>
              <a:tr h="480015">
                <a:tc>
                  <a:txBody>
                    <a:bodyPr/>
                    <a:lstStyle/>
                    <a:p>
                      <a:pPr algn="ctr"/>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SW/HW Requirements</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5,6</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1989229"/>
                  </a:ext>
                </a:extLst>
              </a:tr>
              <a:tr h="480015">
                <a:tc>
                  <a:txBody>
                    <a:bodyPr/>
                    <a:lstStyle/>
                    <a:p>
                      <a:pPr algn="ctr"/>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What Code-Karo Offers</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45369983"/>
                  </a:ext>
                </a:extLst>
              </a:tr>
              <a:tr h="480015">
                <a:tc>
                  <a:txBody>
                    <a:bodyPr/>
                    <a:lstStyle/>
                    <a:p>
                      <a:pPr algn="ctr"/>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Premium Features</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952704176"/>
                  </a:ext>
                </a:extLst>
              </a:tr>
              <a:tr h="480015">
                <a:tc>
                  <a:txBody>
                    <a:bodyPr/>
                    <a:lstStyle/>
                    <a:p>
                      <a:pPr algn="ctr"/>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Results</a:t>
                      </a:r>
                    </a:p>
                  </a:txBody>
                  <a:tcPr/>
                </a:tc>
                <a:tc>
                  <a:txBody>
                    <a:bodyPr/>
                    <a:lstStyle/>
                    <a:p>
                      <a:pPr algn="ctr"/>
                      <a:r>
                        <a:rPr lang="en-IN" sz="1600" dirty="0">
                          <a:latin typeface="Times New Roman" panose="02020603050405020304" pitchFamily="18" charset="0"/>
                          <a:cs typeface="Times New Roman" panose="02020603050405020304" pitchFamily="18" charset="0"/>
                        </a:rPr>
                        <a:t>9-16</a:t>
                      </a:r>
                    </a:p>
                  </a:txBody>
                  <a:tcPr/>
                </a:tc>
                <a:extLst>
                  <a:ext uri="{0D108BD9-81ED-4DB2-BD59-A6C34878D82A}">
                    <a16:rowId xmlns:a16="http://schemas.microsoft.com/office/drawing/2014/main" val="2168002011"/>
                  </a:ext>
                </a:extLst>
              </a:tr>
              <a:tr h="480015">
                <a:tc>
                  <a:txBody>
                    <a:bodyPr/>
                    <a:lstStyle/>
                    <a:p>
                      <a:pPr algn="ctr"/>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Conclusion</a:t>
                      </a:r>
                    </a:p>
                  </a:txBody>
                  <a:tcPr/>
                </a:tc>
                <a:tc>
                  <a:txBody>
                    <a:bodyPr/>
                    <a:lstStyle/>
                    <a:p>
                      <a:pPr algn="ctr"/>
                      <a:r>
                        <a:rPr lang="en-IN" sz="1600" dirty="0">
                          <a:latin typeface="Times New Roman" panose="02020603050405020304" pitchFamily="18" charset="0"/>
                          <a:cs typeface="Times New Roman" panose="02020603050405020304" pitchFamily="18" charset="0"/>
                        </a:rPr>
                        <a:t>17</a:t>
                      </a:r>
                    </a:p>
                  </a:txBody>
                  <a:tcPr/>
                </a:tc>
                <a:extLst>
                  <a:ext uri="{0D108BD9-81ED-4DB2-BD59-A6C34878D82A}">
                    <a16:rowId xmlns:a16="http://schemas.microsoft.com/office/drawing/2014/main" val="2913343282"/>
                  </a:ext>
                </a:extLst>
              </a:tr>
            </a:tbl>
          </a:graphicData>
        </a:graphic>
      </p:graphicFrame>
    </p:spTree>
    <p:extLst>
      <p:ext uri="{BB962C8B-B14F-4D97-AF65-F5344CB8AC3E}">
        <p14:creationId xmlns:p14="http://schemas.microsoft.com/office/powerpoint/2010/main" val="82421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Introduction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3</a:t>
            </a:fld>
            <a:endParaRPr lang="en-GB" sz="1200" b="0" strike="noStrike" spc="-1">
              <a:latin typeface="Times New Roman"/>
            </a:endParaRPr>
          </a:p>
        </p:txBody>
      </p:sp>
      <p:sp>
        <p:nvSpPr>
          <p:cNvPr id="5" name="TextShape 2"/>
          <p:cNvSpPr txBox="1"/>
          <p:nvPr/>
        </p:nvSpPr>
        <p:spPr>
          <a:xfrm>
            <a:off x="231058" y="1009714"/>
            <a:ext cx="8681884" cy="4838571"/>
          </a:xfrm>
          <a:prstGeom prst="rect">
            <a:avLst/>
          </a:prstGeom>
          <a:noFill/>
          <a:ln w="9360">
            <a:noFill/>
          </a:ln>
        </p:spPr>
        <p:txBody>
          <a:bodyPr>
            <a:noAutofit/>
          </a:bodyPr>
          <a:lstStyle/>
          <a:p>
            <a:pPr algn="just">
              <a:lnSpc>
                <a:spcPct val="150000"/>
              </a:lnSpc>
              <a:spcBef>
                <a:spcPts val="400"/>
              </a:spcBef>
            </a:pPr>
            <a:r>
              <a:rPr lang="en-US" sz="1300" b="0" i="0" dirty="0">
                <a:effectLst/>
                <a:latin typeface="Times New Roman" panose="02020603050405020304" pitchFamily="18" charset="0"/>
                <a:cs typeface="Times New Roman" panose="02020603050405020304" pitchFamily="18" charset="0"/>
              </a:rPr>
              <a:t>Code-Karo is a versatile code editor meticulously designed to elevate coding experience with unparalleled flexibility and functionality. It offers robust support for 10 different programming languages, ranging from Python to Go, ensuring seamless switching between languages without ever leaving the comfort of a browser. This multi-language environment is not only versatile but also highly intuitive, making it the perfect tool for developers of all levels, from beginners taking their first steps into coding to seasoned professionals looking to streamline their workflow. Whether working on a small script or a large-scale project, Code-Karo is tailored to meet the diverse needs of developers worldwide, providing a powerful platform that enhances productivity and fosters creativity.</a:t>
            </a:r>
            <a:endParaRPr lang="en-US" sz="13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F5A2EE-FFAE-B221-63CF-235E42542686}"/>
              </a:ext>
            </a:extLst>
          </p:cNvPr>
          <p:cNvPicPr>
            <a:picLocks noChangeAspect="1"/>
          </p:cNvPicPr>
          <p:nvPr/>
        </p:nvPicPr>
        <p:blipFill>
          <a:blip r:embed="rId2"/>
          <a:stretch>
            <a:fillRect/>
          </a:stretch>
        </p:blipFill>
        <p:spPr>
          <a:xfrm>
            <a:off x="1095068" y="3428999"/>
            <a:ext cx="6953864" cy="31894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FD48A-8AC6-8E8E-077D-919DEC2C3F60}"/>
            </a:ext>
          </a:extLst>
        </p:cNvPr>
        <p:cNvGrpSpPr/>
        <p:nvPr/>
      </p:nvGrpSpPr>
      <p:grpSpPr>
        <a:xfrm>
          <a:off x="0" y="0"/>
          <a:ext cx="0" cy="0"/>
          <a:chOff x="0" y="0"/>
          <a:chExt cx="0" cy="0"/>
        </a:xfrm>
      </p:grpSpPr>
      <p:sp>
        <p:nvSpPr>
          <p:cNvPr id="108" name="TextShape 1">
            <a:extLst>
              <a:ext uri="{FF2B5EF4-FFF2-40B4-BE49-F238E27FC236}">
                <a16:creationId xmlns:a16="http://schemas.microsoft.com/office/drawing/2014/main" id="{24061DCF-7BEE-676C-0694-CE3812B3D08B}"/>
              </a:ext>
            </a:extLst>
          </p:cNvPr>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3000" spc="-1" dirty="0">
                <a:solidFill>
                  <a:srgbClr val="000000"/>
                </a:solidFill>
                <a:latin typeface="Times New Roman" panose="02020603050405020304" pitchFamily="18" charset="0"/>
                <a:cs typeface="Times New Roman" panose="02020603050405020304" pitchFamily="18" charset="0"/>
              </a:rPr>
              <a:t>Problem Statement</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a:extLst>
              <a:ext uri="{FF2B5EF4-FFF2-40B4-BE49-F238E27FC236}">
                <a16:creationId xmlns:a16="http://schemas.microsoft.com/office/drawing/2014/main" id="{E6E46EF9-FFD6-1082-B8C3-D36A44206FE1}"/>
              </a:ext>
            </a:extLst>
          </p:cNvPr>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4</a:t>
            </a:fld>
            <a:endParaRPr lang="en-GB" sz="1200" b="0" strike="noStrike" spc="-1">
              <a:latin typeface="Times New Roman"/>
            </a:endParaRPr>
          </a:p>
        </p:txBody>
      </p:sp>
      <p:sp>
        <p:nvSpPr>
          <p:cNvPr id="5" name="TextShape 2">
            <a:extLst>
              <a:ext uri="{FF2B5EF4-FFF2-40B4-BE49-F238E27FC236}">
                <a16:creationId xmlns:a16="http://schemas.microsoft.com/office/drawing/2014/main" id="{794C3620-7974-1423-0DD9-E7E43F8429D2}"/>
              </a:ext>
            </a:extLst>
          </p:cNvPr>
          <p:cNvSpPr txBox="1"/>
          <p:nvPr/>
        </p:nvSpPr>
        <p:spPr>
          <a:xfrm>
            <a:off x="3398154" y="1120878"/>
            <a:ext cx="5578697" cy="5106021"/>
          </a:xfrm>
          <a:prstGeom prst="rect">
            <a:avLst/>
          </a:prstGeom>
          <a:noFill/>
          <a:ln w="9360">
            <a:noFill/>
          </a:ln>
        </p:spPr>
        <p:txBody>
          <a:bodyPr>
            <a:noAutofit/>
          </a:bodyPr>
          <a:lstStyle/>
          <a:p>
            <a:pPr algn="just">
              <a:lnSpc>
                <a:spcPct val="150000"/>
              </a:lnSpc>
            </a:pPr>
            <a:r>
              <a:rPr lang="en-US" sz="1400" b="0" i="0" dirty="0">
                <a:effectLst/>
                <a:latin typeface="Times New Roman" panose="02020603050405020304" pitchFamily="18" charset="0"/>
                <a:cs typeface="Times New Roman" panose="02020603050405020304" pitchFamily="18" charset="0"/>
              </a:rPr>
              <a:t>Developers often face challenges with existing coding environments. Traditional code editors lack comprehensive multi-language support, forcing developers to switch between tools, which is inefficient. These editors also fail to provide a seamless browser-based experience, hindering on-the-go work and real-time collaboration. Personalization features like customizable themes and font sizes are often missing, reducing productivity and user satisfaction. Additionally, developers need better output handling to instantly see success or error states without complex debugging. The lack of community-driven sharing and advanced filtering/search capabilities limits the ability to discover and collaborate on code snippets, which is crucial for learning and innovation. Code-Karo addresses these issues by offering a versatile, multi-language code editor with a user-friendly interface, customizable themes, instant output feedback, and advanced sharing and search capabilities.</a:t>
            </a:r>
            <a:endParaRPr lang="en-US" sz="1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F1B60AC-6455-CEB8-4112-F6ABCE8A64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328" y="1927122"/>
            <a:ext cx="3185652" cy="3185652"/>
          </a:xfrm>
          <a:prstGeom prst="rect">
            <a:avLst/>
          </a:prstGeom>
        </p:spPr>
      </p:pic>
    </p:spTree>
    <p:extLst>
      <p:ext uri="{BB962C8B-B14F-4D97-AF65-F5344CB8AC3E}">
        <p14:creationId xmlns:p14="http://schemas.microsoft.com/office/powerpoint/2010/main" val="3048620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Software Requirements </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5</a:t>
            </a:fld>
            <a:endParaRPr lang="en-GB" sz="1200" b="0" strike="noStrike" spc="-1">
              <a:latin typeface="Times New Roman"/>
            </a:endParaRPr>
          </a:p>
        </p:txBody>
      </p:sp>
      <p:sp>
        <p:nvSpPr>
          <p:cNvPr id="3" name="TextBox 2">
            <a:extLst>
              <a:ext uri="{FF2B5EF4-FFF2-40B4-BE49-F238E27FC236}">
                <a16:creationId xmlns:a16="http://schemas.microsoft.com/office/drawing/2014/main" id="{17774912-F66B-479B-CF97-DDC6A0AD15E0}"/>
              </a:ext>
            </a:extLst>
          </p:cNvPr>
          <p:cNvSpPr txBox="1"/>
          <p:nvPr/>
        </p:nvSpPr>
        <p:spPr>
          <a:xfrm>
            <a:off x="639097" y="1394501"/>
            <a:ext cx="7575395" cy="4577985"/>
          </a:xfrm>
          <a:prstGeom prst="rect">
            <a:avLst/>
          </a:prstGeom>
          <a:noFill/>
        </p:spPr>
        <p:txBody>
          <a:bodyPr wrap="square">
            <a:spAutoFit/>
          </a:bodyPr>
          <a:lstStyle/>
          <a:p>
            <a:pPr marL="342900" indent="-342900" fontAlgn="base">
              <a:lnSpc>
                <a:spcPct val="150000"/>
              </a:lnSpc>
              <a:buFont typeface="+mj-lt"/>
              <a:buAutoNum type="arabicPeriod"/>
            </a:pPr>
            <a:r>
              <a:rPr lang="en-IN" sz="1400" b="1" i="0" dirty="0">
                <a:effectLst/>
                <a:latin typeface="Times New Roman" panose="02020603050405020304" pitchFamily="18" charset="0"/>
                <a:cs typeface="Times New Roman" panose="02020603050405020304" pitchFamily="18" charset="0"/>
              </a:rPr>
              <a:t>Frontend:</a:t>
            </a:r>
            <a:br>
              <a:rPr lang="en-IN" sz="1400" b="0" i="0" dirty="0">
                <a:effectLst/>
                <a:latin typeface="Times New Roman" panose="02020603050405020304" pitchFamily="18" charset="0"/>
                <a:cs typeface="Times New Roman" panose="02020603050405020304" pitchFamily="18" charset="0"/>
              </a:rPr>
            </a:br>
            <a:r>
              <a:rPr lang="en-IN" sz="1400" b="0" i="0" dirty="0">
                <a:effectLst/>
                <a:latin typeface="Times New Roman" panose="02020603050405020304" pitchFamily="18" charset="0"/>
                <a:cs typeface="Times New Roman" panose="02020603050405020304" pitchFamily="18" charset="0"/>
              </a:rPr>
              <a:t>Utilizes </a:t>
            </a:r>
            <a:r>
              <a:rPr lang="en-IN" sz="1400" b="0" i="0" dirty="0" err="1">
                <a:effectLst/>
                <a:latin typeface="Times New Roman" panose="02020603050405020304" pitchFamily="18" charset="0"/>
                <a:cs typeface="Times New Roman" panose="02020603050405020304" pitchFamily="18" charset="0"/>
              </a:rPr>
              <a:t>NextJS</a:t>
            </a:r>
            <a:r>
              <a:rPr lang="en-IN" sz="1400" b="0" i="0" dirty="0">
                <a:effectLst/>
                <a:latin typeface="Times New Roman" panose="02020603050405020304" pitchFamily="18" charset="0"/>
                <a:cs typeface="Times New Roman" panose="02020603050405020304" pitchFamily="18" charset="0"/>
              </a:rPr>
              <a:t> for building a dynamic and responsive user interface.</a:t>
            </a:r>
          </a:p>
          <a:p>
            <a:pPr marL="342900" indent="-342900" fontAlgn="base">
              <a:lnSpc>
                <a:spcPct val="150000"/>
              </a:lnSpc>
              <a:buFont typeface="+mj-lt"/>
              <a:buAutoNum type="arabicPeriod"/>
            </a:pPr>
            <a:r>
              <a:rPr lang="en-IN" sz="1400" b="1" i="0" dirty="0">
                <a:effectLst/>
                <a:latin typeface="Times New Roman" panose="02020603050405020304" pitchFamily="18" charset="0"/>
                <a:cs typeface="Times New Roman" panose="02020603050405020304" pitchFamily="18" charset="0"/>
              </a:rPr>
              <a:t>Backend:</a:t>
            </a:r>
            <a:br>
              <a:rPr lang="en-IN" sz="1400" b="0" i="0" dirty="0">
                <a:effectLst/>
                <a:latin typeface="Times New Roman" panose="02020603050405020304" pitchFamily="18" charset="0"/>
                <a:cs typeface="Times New Roman" panose="02020603050405020304" pitchFamily="18" charset="0"/>
              </a:rPr>
            </a:br>
            <a:r>
              <a:rPr lang="en-IN" sz="1400" b="0" i="0" dirty="0">
                <a:effectLst/>
                <a:latin typeface="Times New Roman" panose="02020603050405020304" pitchFamily="18" charset="0"/>
                <a:cs typeface="Times New Roman" panose="02020603050405020304" pitchFamily="18" charset="0"/>
              </a:rPr>
              <a:t>Leverages NodeJS  for server-side logic and API development.</a:t>
            </a:r>
          </a:p>
          <a:p>
            <a:pPr marL="342900" indent="-342900" fontAlgn="base">
              <a:lnSpc>
                <a:spcPct val="150000"/>
              </a:lnSpc>
              <a:buFont typeface="+mj-lt"/>
              <a:buAutoNum type="arabicPeriod"/>
            </a:pPr>
            <a:r>
              <a:rPr lang="en-IN" sz="1400" b="1" i="0" dirty="0">
                <a:effectLst/>
                <a:latin typeface="Times New Roman" panose="02020603050405020304" pitchFamily="18" charset="0"/>
                <a:cs typeface="Times New Roman" panose="02020603050405020304" pitchFamily="18" charset="0"/>
              </a:rPr>
              <a:t>Database:</a:t>
            </a:r>
            <a:br>
              <a:rPr lang="en-IN" sz="1400" b="0" i="0" dirty="0">
                <a:effectLst/>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Uses MySQL for robust and reliable data management</a:t>
            </a:r>
            <a:r>
              <a:rPr lang="en-US" sz="1400" b="0" i="0" dirty="0">
                <a:effectLst/>
                <a:latin typeface="-apple-system"/>
              </a:rPr>
              <a:t>.</a:t>
            </a:r>
          </a:p>
          <a:p>
            <a:pPr marL="342900" indent="-342900" fontAlgn="base">
              <a:lnSpc>
                <a:spcPct val="150000"/>
              </a:lnSpc>
              <a:buFont typeface="+mj-lt"/>
              <a:buAutoNum type="arabicPeriod"/>
            </a:pPr>
            <a:r>
              <a:rPr lang="en-IN" sz="1400" b="1" i="0" dirty="0">
                <a:effectLst/>
                <a:latin typeface="Times New Roman" panose="02020603050405020304" pitchFamily="18" charset="0"/>
                <a:cs typeface="Times New Roman" panose="02020603050405020304" pitchFamily="18" charset="0"/>
              </a:rPr>
              <a:t>Authentication:</a:t>
            </a:r>
            <a:br>
              <a:rPr lang="en-IN" sz="1400" b="0" i="0" dirty="0">
                <a:effectLst/>
                <a:latin typeface="Times New Roman" panose="02020603050405020304" pitchFamily="18" charset="0"/>
                <a:cs typeface="Times New Roman" panose="02020603050405020304" pitchFamily="18" charset="0"/>
              </a:rPr>
            </a:br>
            <a:r>
              <a:rPr lang="en-IN" sz="1400" b="0" i="0" dirty="0">
                <a:effectLst/>
                <a:latin typeface="Times New Roman" panose="02020603050405020304" pitchFamily="18" charset="0"/>
                <a:cs typeface="Times New Roman" panose="02020603050405020304" pitchFamily="18" charset="0"/>
              </a:rPr>
              <a:t>Implements Clerk or custom JWT for secure user authentication and authorization.</a:t>
            </a:r>
          </a:p>
          <a:p>
            <a:pPr marL="342900" indent="-342900" fontAlgn="base">
              <a:lnSpc>
                <a:spcPct val="150000"/>
              </a:lnSpc>
              <a:buFont typeface="+mj-lt"/>
              <a:buAutoNum type="arabicPeriod"/>
            </a:pPr>
            <a:r>
              <a:rPr lang="en-IN" sz="1400" b="1" i="0" dirty="0">
                <a:effectLst/>
                <a:latin typeface="Times New Roman" panose="02020603050405020304" pitchFamily="18" charset="0"/>
                <a:cs typeface="Times New Roman" panose="02020603050405020304" pitchFamily="18" charset="0"/>
              </a:rPr>
              <a:t>Deployment:</a:t>
            </a:r>
            <a:br>
              <a:rPr lang="en-IN" sz="1400" b="0" i="0" dirty="0">
                <a:effectLst/>
                <a:latin typeface="Times New Roman" panose="02020603050405020304" pitchFamily="18" charset="0"/>
                <a:cs typeface="Times New Roman" panose="02020603050405020304" pitchFamily="18" charset="0"/>
              </a:rPr>
            </a:br>
            <a:r>
              <a:rPr lang="en-IN" sz="1400" b="0" i="0" dirty="0">
                <a:effectLst/>
                <a:latin typeface="Times New Roman" panose="02020603050405020304" pitchFamily="18" charset="0"/>
                <a:cs typeface="Times New Roman" panose="02020603050405020304" pitchFamily="18" charset="0"/>
              </a:rPr>
              <a:t>Deploys the application on platforms like AWS, </a:t>
            </a:r>
            <a:r>
              <a:rPr lang="en-IN" sz="1400" b="0" i="0" dirty="0" err="1">
                <a:effectLst/>
                <a:latin typeface="Times New Roman" panose="02020603050405020304" pitchFamily="18" charset="0"/>
                <a:cs typeface="Times New Roman" panose="02020603050405020304" pitchFamily="18" charset="0"/>
              </a:rPr>
              <a:t>Vercel</a:t>
            </a:r>
            <a:r>
              <a:rPr lang="en-IN" sz="1400" b="0" i="0" dirty="0">
                <a:effectLst/>
                <a:latin typeface="Times New Roman" panose="02020603050405020304" pitchFamily="18" charset="0"/>
                <a:cs typeface="Times New Roman" panose="02020603050405020304" pitchFamily="18" charset="0"/>
              </a:rPr>
              <a:t>, Render, and Netlify for reliable hosting.</a:t>
            </a:r>
          </a:p>
          <a:p>
            <a:pPr marL="342900" indent="-342900" fontAlgn="base">
              <a:lnSpc>
                <a:spcPct val="150000"/>
              </a:lnSpc>
              <a:buFont typeface="+mj-lt"/>
              <a:buAutoNum type="arabicPeriod"/>
            </a:pPr>
            <a:r>
              <a:rPr lang="en-IN" sz="1400" b="1" i="0" dirty="0">
                <a:effectLst/>
                <a:latin typeface="Times New Roman" panose="02020603050405020304" pitchFamily="18" charset="0"/>
                <a:cs typeface="Times New Roman" panose="02020603050405020304" pitchFamily="18" charset="0"/>
              </a:rPr>
              <a:t>Version Control:</a:t>
            </a:r>
            <a:br>
              <a:rPr lang="en-IN" sz="1400" b="0" i="0" dirty="0">
                <a:effectLst/>
                <a:latin typeface="Times New Roman" panose="02020603050405020304" pitchFamily="18" charset="0"/>
                <a:cs typeface="Times New Roman" panose="02020603050405020304" pitchFamily="18" charset="0"/>
              </a:rPr>
            </a:br>
            <a:r>
              <a:rPr lang="en-IN" sz="1400" b="0" i="0" dirty="0">
                <a:effectLst/>
                <a:latin typeface="Times New Roman" panose="02020603050405020304" pitchFamily="18" charset="0"/>
                <a:cs typeface="Times New Roman" panose="02020603050405020304" pitchFamily="18" charset="0"/>
              </a:rPr>
              <a:t>Employs Git and GitHub for version control and collaborative development.</a:t>
            </a:r>
          </a:p>
          <a:p>
            <a:pPr marL="342900" indent="-342900" fontAlgn="base">
              <a:lnSpc>
                <a:spcPct val="150000"/>
              </a:lnSpc>
              <a:buFont typeface="+mj-lt"/>
              <a:buAutoNum type="arabicPeriod"/>
            </a:pPr>
            <a:r>
              <a:rPr lang="en-IN" sz="1400" b="1" i="0" dirty="0">
                <a:effectLst/>
                <a:latin typeface="Times New Roman" panose="02020603050405020304" pitchFamily="18" charset="0"/>
                <a:cs typeface="Times New Roman" panose="02020603050405020304" pitchFamily="18" charset="0"/>
              </a:rPr>
              <a:t>IDE:</a:t>
            </a:r>
            <a:br>
              <a:rPr lang="en-IN" sz="1400" b="0" i="0" dirty="0">
                <a:effectLst/>
                <a:latin typeface="Times New Roman" panose="02020603050405020304" pitchFamily="18" charset="0"/>
                <a:cs typeface="Times New Roman" panose="02020603050405020304" pitchFamily="18" charset="0"/>
              </a:rPr>
            </a:br>
            <a:r>
              <a:rPr lang="en-IN" sz="1400" b="0" i="0" dirty="0">
                <a:effectLst/>
                <a:latin typeface="Times New Roman" panose="02020603050405020304" pitchFamily="18" charset="0"/>
                <a:cs typeface="Times New Roman" panose="02020603050405020304" pitchFamily="18" charset="0"/>
              </a:rPr>
              <a:t>Utilizes VS Code as the primary development environment for enhanced productivity.</a:t>
            </a:r>
          </a:p>
        </p:txBody>
      </p:sp>
    </p:spTree>
    <p:extLst>
      <p:ext uri="{BB962C8B-B14F-4D97-AF65-F5344CB8AC3E}">
        <p14:creationId xmlns:p14="http://schemas.microsoft.com/office/powerpoint/2010/main" val="99038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Hardware Requirements </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6</a:t>
            </a:fld>
            <a:endParaRPr lang="en-GB" sz="1200" b="0" strike="noStrike" spc="-1">
              <a:latin typeface="Times New Roman"/>
            </a:endParaRPr>
          </a:p>
        </p:txBody>
      </p:sp>
      <p:sp>
        <p:nvSpPr>
          <p:cNvPr id="5" name="TextShape 2"/>
          <p:cNvSpPr txBox="1"/>
          <p:nvPr/>
        </p:nvSpPr>
        <p:spPr>
          <a:xfrm>
            <a:off x="147605" y="1159299"/>
            <a:ext cx="4886632" cy="5197221"/>
          </a:xfrm>
          <a:prstGeom prst="rect">
            <a:avLst/>
          </a:prstGeom>
          <a:noFill/>
          <a:ln w="9360">
            <a:noFill/>
          </a:ln>
        </p:spPr>
        <p:txBody>
          <a:bodyPr>
            <a:noAutofit/>
          </a:bodyPr>
          <a:lstStyle/>
          <a:p>
            <a:pPr marL="285750" indent="-285750" algn="just">
              <a:lnSpc>
                <a:spcPct val="150000"/>
              </a:lnSpc>
              <a:spcBef>
                <a:spcPts val="400"/>
              </a:spcBef>
              <a:buFont typeface="Arial" panose="020B0604020202020204" pitchFamily="34" charset="0"/>
              <a:buChar char="•"/>
            </a:pPr>
            <a:r>
              <a:rPr lang="en-US" sz="1600" b="1" strike="noStrike" spc="-1" dirty="0">
                <a:solidFill>
                  <a:srgbClr val="000000"/>
                </a:solidFill>
                <a:latin typeface="Times New Roman" panose="02020603050405020304" pitchFamily="18" charset="0"/>
                <a:cs typeface="Times New Roman" panose="02020603050405020304" pitchFamily="18" charset="0"/>
              </a:rPr>
              <a:t>Processor: </a:t>
            </a:r>
            <a:r>
              <a:rPr lang="en-US" sz="1600" b="0" strike="noStrike" spc="-1" dirty="0">
                <a:solidFill>
                  <a:srgbClr val="000000"/>
                </a:solidFill>
                <a:latin typeface="Times New Roman" panose="02020603050405020304" pitchFamily="18" charset="0"/>
                <a:cs typeface="Times New Roman" panose="02020603050405020304" pitchFamily="18" charset="0"/>
              </a:rPr>
              <a:t>Any modern multi-core processor (Intel i5/i7 or AMD Ryzen 5/7)</a:t>
            </a:r>
          </a:p>
          <a:p>
            <a:pPr marL="285750" indent="-285750" algn="just">
              <a:lnSpc>
                <a:spcPct val="150000"/>
              </a:lnSpc>
              <a:spcBef>
                <a:spcPts val="400"/>
              </a:spcBef>
              <a:buFont typeface="Arial" panose="020B0604020202020204" pitchFamily="34" charset="0"/>
              <a:buChar char="•"/>
            </a:pPr>
            <a:r>
              <a:rPr lang="en-US" sz="1600" b="1" strike="noStrike" spc="-1" dirty="0">
                <a:solidFill>
                  <a:srgbClr val="000000"/>
                </a:solidFill>
                <a:latin typeface="Times New Roman" panose="02020603050405020304" pitchFamily="18" charset="0"/>
                <a:cs typeface="Times New Roman" panose="02020603050405020304" pitchFamily="18" charset="0"/>
              </a:rPr>
              <a:t>RAM: </a:t>
            </a:r>
            <a:r>
              <a:rPr lang="en-US" sz="1600" b="0" strike="noStrike" spc="-1" dirty="0">
                <a:solidFill>
                  <a:srgbClr val="000000"/>
                </a:solidFill>
                <a:latin typeface="Times New Roman" panose="02020603050405020304" pitchFamily="18" charset="0"/>
                <a:cs typeface="Times New Roman" panose="02020603050405020304" pitchFamily="18" charset="0"/>
              </a:rPr>
              <a:t>Minimum 8 GB (recommended 16 GB for smooth development and multitasking)</a:t>
            </a:r>
          </a:p>
          <a:p>
            <a:pPr marL="285750" indent="-285750" algn="just">
              <a:lnSpc>
                <a:spcPct val="150000"/>
              </a:lnSpc>
              <a:spcBef>
                <a:spcPts val="400"/>
              </a:spcBef>
              <a:buFont typeface="Arial" panose="020B0604020202020204" pitchFamily="34" charset="0"/>
              <a:buChar char="•"/>
            </a:pPr>
            <a:r>
              <a:rPr lang="en-US" sz="1600" b="1" strike="noStrike" spc="-1" dirty="0">
                <a:solidFill>
                  <a:srgbClr val="000000"/>
                </a:solidFill>
                <a:latin typeface="Times New Roman" panose="02020603050405020304" pitchFamily="18" charset="0"/>
                <a:cs typeface="Times New Roman" panose="02020603050405020304" pitchFamily="18" charset="0"/>
              </a:rPr>
              <a:t>Storage: </a:t>
            </a:r>
            <a:r>
              <a:rPr lang="en-US" sz="1600" b="0" strike="noStrike" spc="-1" dirty="0">
                <a:solidFill>
                  <a:srgbClr val="000000"/>
                </a:solidFill>
                <a:latin typeface="Times New Roman" panose="02020603050405020304" pitchFamily="18" charset="0"/>
                <a:cs typeface="Times New Roman" panose="02020603050405020304" pitchFamily="18" charset="0"/>
              </a:rPr>
              <a:t>Minimum 20 GB (recommended SSD for faster read/write speeds)</a:t>
            </a:r>
          </a:p>
          <a:p>
            <a:pPr marL="285750" indent="-285750" algn="just">
              <a:lnSpc>
                <a:spcPct val="150000"/>
              </a:lnSpc>
              <a:spcBef>
                <a:spcPts val="400"/>
              </a:spcBef>
              <a:buFont typeface="Arial" panose="020B0604020202020204" pitchFamily="34" charset="0"/>
              <a:buChar char="•"/>
            </a:pPr>
            <a:r>
              <a:rPr lang="en-US" sz="1600" b="1" strike="noStrike" spc="-1" dirty="0">
                <a:solidFill>
                  <a:srgbClr val="000000"/>
                </a:solidFill>
                <a:latin typeface="Times New Roman" panose="02020603050405020304" pitchFamily="18" charset="0"/>
                <a:cs typeface="Times New Roman" panose="02020603050405020304" pitchFamily="18" charset="0"/>
              </a:rPr>
              <a:t>Graphics: </a:t>
            </a:r>
            <a:r>
              <a:rPr lang="en-US" sz="1600" b="0" strike="noStrike" spc="-1" dirty="0">
                <a:solidFill>
                  <a:srgbClr val="000000"/>
                </a:solidFill>
                <a:latin typeface="Times New Roman" panose="02020603050405020304" pitchFamily="18" charset="0"/>
                <a:cs typeface="Times New Roman" panose="02020603050405020304" pitchFamily="18" charset="0"/>
              </a:rPr>
              <a:t>Basic GPU (integrated or discrete) for handling graphical elements in UI design</a:t>
            </a:r>
          </a:p>
          <a:p>
            <a:pPr marL="285750" indent="-285750" algn="just">
              <a:lnSpc>
                <a:spcPct val="150000"/>
              </a:lnSpc>
              <a:spcBef>
                <a:spcPts val="400"/>
              </a:spcBef>
              <a:buFont typeface="Arial" panose="020B0604020202020204" pitchFamily="34" charset="0"/>
              <a:buChar char="•"/>
            </a:pPr>
            <a:r>
              <a:rPr lang="en-US" sz="1600" b="1" strike="noStrike" spc="-1" dirty="0">
                <a:solidFill>
                  <a:srgbClr val="000000"/>
                </a:solidFill>
                <a:latin typeface="Times New Roman" panose="02020603050405020304" pitchFamily="18" charset="0"/>
                <a:cs typeface="Times New Roman" panose="02020603050405020304" pitchFamily="18" charset="0"/>
              </a:rPr>
              <a:t>Development Environment: </a:t>
            </a:r>
            <a:r>
              <a:rPr lang="en-US" sz="1600" b="0" strike="noStrike" spc="-1" dirty="0">
                <a:solidFill>
                  <a:srgbClr val="000000"/>
                </a:solidFill>
                <a:latin typeface="Times New Roman" panose="02020603050405020304" pitchFamily="18" charset="0"/>
                <a:cs typeface="Times New Roman" panose="02020603050405020304" pitchFamily="18" charset="0"/>
              </a:rPr>
              <a:t>Stable internet connection, IDEs like VS Code for coding, Git for version control, and Docker for containerized environments (if needed)</a:t>
            </a:r>
          </a:p>
        </p:txBody>
      </p:sp>
      <p:pic>
        <p:nvPicPr>
          <p:cNvPr id="6" name="Picture 5">
            <a:extLst>
              <a:ext uri="{FF2B5EF4-FFF2-40B4-BE49-F238E27FC236}">
                <a16:creationId xmlns:a16="http://schemas.microsoft.com/office/drawing/2014/main" id="{35699DA5-693D-A4A8-F337-ED6F51934E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5427" y="1221658"/>
            <a:ext cx="3311013" cy="4414684"/>
          </a:xfrm>
          <a:prstGeom prst="rect">
            <a:avLst/>
          </a:prstGeom>
        </p:spPr>
      </p:pic>
    </p:spTree>
    <p:extLst>
      <p:ext uri="{BB962C8B-B14F-4D97-AF65-F5344CB8AC3E}">
        <p14:creationId xmlns:p14="http://schemas.microsoft.com/office/powerpoint/2010/main" val="4223832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IN" sz="3200" dirty="0"/>
              <a:t>What Code-Karo Offers</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7</a:t>
            </a:fld>
            <a:endParaRPr lang="en-GB" sz="1200" b="0" strike="noStrike" spc="-1">
              <a:latin typeface="Times New Roman"/>
            </a:endParaRPr>
          </a:p>
        </p:txBody>
      </p:sp>
      <p:sp>
        <p:nvSpPr>
          <p:cNvPr id="5" name="TextShape 2"/>
          <p:cNvSpPr txBox="1"/>
          <p:nvPr/>
        </p:nvSpPr>
        <p:spPr>
          <a:xfrm>
            <a:off x="209129" y="1051144"/>
            <a:ext cx="8725741" cy="5197221"/>
          </a:xfrm>
          <a:prstGeom prst="rect">
            <a:avLst/>
          </a:prstGeom>
          <a:noFill/>
          <a:ln w="9360">
            <a:noFill/>
          </a:ln>
        </p:spPr>
        <p:txBody>
          <a:bodyPr>
            <a:noAutofit/>
          </a:bodyPr>
          <a:lstStyle/>
          <a:p>
            <a:pPr marL="342900" indent="-342900" fontAlgn="base">
              <a:lnSpc>
                <a:spcPct val="150000"/>
              </a:lnSpc>
              <a:buFont typeface="+mj-lt"/>
              <a:buAutoNum type="arabicPeriod"/>
            </a:pPr>
            <a:r>
              <a:rPr lang="en-US" sz="1400" b="1" i="0" dirty="0">
                <a:effectLst/>
                <a:latin typeface="Times New Roman" panose="02020603050405020304" pitchFamily="18" charset="0"/>
                <a:cs typeface="Times New Roman" panose="02020603050405020304" pitchFamily="18" charset="0"/>
              </a:rPr>
              <a:t>💻 Online IDE with Multi-Language Support</a:t>
            </a:r>
            <a:br>
              <a:rPr lang="en-US" sz="1400" b="0" i="0" dirty="0">
                <a:effectLst/>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Code-Karo provides a powerful online Integrated Development Environment (IDE) that supports multiple programming languages. This browser-based environment enables seamless coding in Java, JavaScript, and C++, all within a single interface. Developers can switch between languages effortlessly, making it an ideal tool for versatile coding needs.</a:t>
            </a:r>
          </a:p>
          <a:p>
            <a:pPr marL="342900" indent="-342900" fontAlgn="base">
              <a:lnSpc>
                <a:spcPct val="150000"/>
              </a:lnSpc>
              <a:buFont typeface="+mj-lt"/>
              <a:buAutoNum type="arabicPeriod"/>
            </a:pPr>
            <a:r>
              <a:rPr lang="en-US" sz="1400" b="1" i="0" dirty="0">
                <a:effectLst/>
                <a:latin typeface="Times New Roman" panose="02020603050405020304" pitchFamily="18" charset="0"/>
                <a:cs typeface="Times New Roman" panose="02020603050405020304" pitchFamily="18" charset="0"/>
              </a:rPr>
              <a:t>🎨 5 </a:t>
            </a:r>
            <a:r>
              <a:rPr lang="en-US" sz="1400" b="1" i="0" dirty="0" err="1">
                <a:effectLst/>
                <a:latin typeface="Times New Roman" panose="02020603050405020304" pitchFamily="18" charset="0"/>
                <a:cs typeface="Times New Roman" panose="02020603050405020304" pitchFamily="18" charset="0"/>
              </a:rPr>
              <a:t>VSCode</a:t>
            </a:r>
            <a:r>
              <a:rPr lang="en-US" sz="1400" b="1" i="0" dirty="0">
                <a:effectLst/>
                <a:latin typeface="Times New Roman" panose="02020603050405020304" pitchFamily="18" charset="0"/>
                <a:cs typeface="Times New Roman" panose="02020603050405020304" pitchFamily="18" charset="0"/>
              </a:rPr>
              <a:t> Themes</a:t>
            </a:r>
            <a:br>
              <a:rPr lang="en-US" sz="1400" b="0" i="0" dirty="0">
                <a:effectLst/>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Code-Karo offers five distinct </a:t>
            </a:r>
            <a:r>
              <a:rPr lang="en-US" sz="1400" b="0" i="0" dirty="0" err="1">
                <a:effectLst/>
                <a:latin typeface="Times New Roman" panose="02020603050405020304" pitchFamily="18" charset="0"/>
                <a:cs typeface="Times New Roman" panose="02020603050405020304" pitchFamily="18" charset="0"/>
              </a:rPr>
              <a:t>VSCode</a:t>
            </a:r>
            <a:r>
              <a:rPr lang="en-US" sz="1400" b="0" i="0" dirty="0">
                <a:effectLst/>
                <a:latin typeface="Times New Roman" panose="02020603050405020304" pitchFamily="18" charset="0"/>
                <a:cs typeface="Times New Roman" panose="02020603050405020304" pitchFamily="18" charset="0"/>
              </a:rPr>
              <a:t> themes to personalize your coding experience. These visually appealing themes allow you to customize the look and feel of your coding environment, enhancing both comfort and productivity. Choose from a variety of color schemes and styles to match your preferences and coding style.</a:t>
            </a:r>
          </a:p>
          <a:p>
            <a:pPr marL="342900" indent="-342900" fontAlgn="base">
              <a:lnSpc>
                <a:spcPct val="150000"/>
              </a:lnSpc>
              <a:buFont typeface="+mj-lt"/>
              <a:buAutoNum type="arabicPeriod"/>
            </a:pPr>
            <a:r>
              <a:rPr lang="en-US" sz="1400" b="1" i="0" dirty="0">
                <a:effectLst/>
                <a:latin typeface="Times New Roman" panose="02020603050405020304" pitchFamily="18" charset="0"/>
                <a:cs typeface="Times New Roman" panose="02020603050405020304" pitchFamily="18" charset="0"/>
              </a:rPr>
              <a:t>✨ Smart Output Handling</a:t>
            </a:r>
            <a:br>
              <a:rPr lang="en-US" sz="1400" b="0" i="0" dirty="0">
                <a:effectLst/>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Code-Karo provides instant feedback with smart output handling. Every code run is immediately evaluated, and you can see success or error states without any guesswork. This feature ensures that developers can quickly identify and resolve issues, streamlining the coding process and improving efficiency.</a:t>
            </a:r>
          </a:p>
          <a:p>
            <a:pPr marL="342900" indent="-342900" fontAlgn="base">
              <a:lnSpc>
                <a:spcPct val="150000"/>
              </a:lnSpc>
              <a:buFont typeface="+mj-lt"/>
              <a:buAutoNum type="arabicPeriod"/>
            </a:pPr>
            <a:r>
              <a:rPr lang="en-US" sz="1400" b="1" i="0" dirty="0">
                <a:effectLst/>
                <a:latin typeface="Times New Roman" panose="02020603050405020304" pitchFamily="18" charset="0"/>
                <a:cs typeface="Times New Roman" panose="02020603050405020304" pitchFamily="18" charset="0"/>
              </a:rPr>
              <a:t>⚙ Customizable Font Size</a:t>
            </a:r>
            <a:br>
              <a:rPr lang="en-US" sz="1400" b="0" i="0" dirty="0">
                <a:effectLst/>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Code-Karo allows you to adjust the font size in the editor to maintain comfort and readability while coding. This customizable feature ensures that you can work in an environment that suits your preferences, reducing eye strain and enhancing overall coding experience.</a:t>
            </a:r>
          </a:p>
        </p:txBody>
      </p:sp>
    </p:spTree>
    <p:extLst>
      <p:ext uri="{BB962C8B-B14F-4D97-AF65-F5344CB8AC3E}">
        <p14:creationId xmlns:p14="http://schemas.microsoft.com/office/powerpoint/2010/main" val="303965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35225-1F54-C3F8-D303-8471A554DBF8}"/>
            </a:ext>
          </a:extLst>
        </p:cNvPr>
        <p:cNvGrpSpPr/>
        <p:nvPr/>
      </p:nvGrpSpPr>
      <p:grpSpPr>
        <a:xfrm>
          <a:off x="0" y="0"/>
          <a:ext cx="0" cy="0"/>
          <a:chOff x="0" y="0"/>
          <a:chExt cx="0" cy="0"/>
        </a:xfrm>
      </p:grpSpPr>
      <p:sp>
        <p:nvSpPr>
          <p:cNvPr id="108" name="TextShape 1">
            <a:extLst>
              <a:ext uri="{FF2B5EF4-FFF2-40B4-BE49-F238E27FC236}">
                <a16:creationId xmlns:a16="http://schemas.microsoft.com/office/drawing/2014/main" id="{6ABD727D-93BC-8B21-0CC8-E6BB22B7D790}"/>
              </a:ext>
            </a:extLst>
          </p:cNvPr>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IN" sz="3200" dirty="0"/>
              <a:t>What Code-Karo Offers</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a:extLst>
              <a:ext uri="{FF2B5EF4-FFF2-40B4-BE49-F238E27FC236}">
                <a16:creationId xmlns:a16="http://schemas.microsoft.com/office/drawing/2014/main" id="{CCDA163A-D463-89D0-6722-7BD518783784}"/>
              </a:ext>
            </a:extLst>
          </p:cNvPr>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8</a:t>
            </a:fld>
            <a:endParaRPr lang="en-GB" sz="1200" b="0" strike="noStrike" spc="-1">
              <a:latin typeface="Times New Roman"/>
            </a:endParaRPr>
          </a:p>
        </p:txBody>
      </p:sp>
      <p:sp>
        <p:nvSpPr>
          <p:cNvPr id="5" name="TextShape 2">
            <a:extLst>
              <a:ext uri="{FF2B5EF4-FFF2-40B4-BE49-F238E27FC236}">
                <a16:creationId xmlns:a16="http://schemas.microsoft.com/office/drawing/2014/main" id="{C71C799E-AE10-69DA-41D0-6715D83A5849}"/>
              </a:ext>
            </a:extLst>
          </p:cNvPr>
          <p:cNvSpPr txBox="1"/>
          <p:nvPr/>
        </p:nvSpPr>
        <p:spPr>
          <a:xfrm>
            <a:off x="76020" y="1043552"/>
            <a:ext cx="8991959" cy="5197221"/>
          </a:xfrm>
          <a:prstGeom prst="rect">
            <a:avLst/>
          </a:prstGeom>
          <a:noFill/>
          <a:ln w="9360">
            <a:noFill/>
          </a:ln>
        </p:spPr>
        <p:txBody>
          <a:bodyPr>
            <a:noAutofit/>
          </a:bodyPr>
          <a:lstStyle/>
          <a:p>
            <a:pPr algn="l" fontAlgn="base">
              <a:lnSpc>
                <a:spcPct val="150000"/>
              </a:lnSpc>
            </a:pPr>
            <a:r>
              <a:rPr lang="en-US" sz="1400" b="1" i="0" dirty="0">
                <a:effectLst/>
                <a:latin typeface="Times New Roman" panose="02020603050405020304" pitchFamily="18" charset="0"/>
                <a:cs typeface="Times New Roman" panose="02020603050405020304" pitchFamily="18" charset="0"/>
              </a:rPr>
              <a:t>5.🤝 Community-Driven Sharing</a:t>
            </a:r>
            <a:br>
              <a:rPr lang="en-US" sz="1400" b="0" i="0" dirty="0">
                <a:effectLst/>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Code-Karo fosters a collaborative environment through community-driven sharing. Developers can share, discover, and collaborate on code snippets with others worldwide, enhancing learning and innovation.</a:t>
            </a:r>
          </a:p>
          <a:p>
            <a:pPr algn="l" fontAlgn="base">
              <a:lnSpc>
                <a:spcPct val="150000"/>
              </a:lnSpc>
            </a:pPr>
            <a:r>
              <a:rPr lang="en-US" sz="1400" b="1" i="0" dirty="0">
                <a:effectLst/>
                <a:latin typeface="Times New Roman" panose="02020603050405020304" pitchFamily="18" charset="0"/>
                <a:cs typeface="Times New Roman" panose="02020603050405020304" pitchFamily="18" charset="0"/>
              </a:rPr>
              <a:t>6. 🔍 Advanced Filtering &amp; Search</a:t>
            </a:r>
            <a:br>
              <a:rPr lang="en-US" sz="1400" b="0" i="0" dirty="0">
                <a:effectLst/>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Code-Karo includes powerful search tools and advanced filtering options, allowing you to quickly find the exact code snippet you need. This feature saves time and increases productivity by making it easy to locate specific pieces of code.</a:t>
            </a:r>
          </a:p>
          <a:p>
            <a:pPr algn="l" fontAlgn="base">
              <a:lnSpc>
                <a:spcPct val="150000"/>
              </a:lnSpc>
            </a:pPr>
            <a:r>
              <a:rPr lang="en-US" sz="1400" b="1" i="0" dirty="0">
                <a:effectLst/>
                <a:latin typeface="Times New Roman" panose="02020603050405020304" pitchFamily="18" charset="0"/>
                <a:cs typeface="Times New Roman" panose="02020603050405020304" pitchFamily="18" charset="0"/>
              </a:rPr>
              <a:t>7. 👤 Personal Profile &amp; History</a:t>
            </a:r>
            <a:br>
              <a:rPr lang="en-US" sz="1400" b="0" i="0" dirty="0">
                <a:effectLst/>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Code-Karo provides a personal profile and history feature, allowing you to track every execution and monitor your growth and progress over time. This helps in maintaining a record of your coding journey and achievements.</a:t>
            </a:r>
          </a:p>
          <a:p>
            <a:pPr algn="l" fontAlgn="base">
              <a:lnSpc>
                <a:spcPct val="150000"/>
              </a:lnSpc>
            </a:pPr>
            <a:r>
              <a:rPr lang="en-US" sz="1400" b="1" i="0" dirty="0">
                <a:effectLst/>
                <a:latin typeface="Times New Roman" panose="02020603050405020304" pitchFamily="18" charset="0"/>
                <a:cs typeface="Times New Roman" panose="02020603050405020304" pitchFamily="18" charset="0"/>
              </a:rPr>
              <a:t>8. 📊 Comprehensive Statistics</a:t>
            </a:r>
            <a:br>
              <a:rPr lang="en-US" sz="1400" b="0" i="0" dirty="0">
                <a:effectLst/>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Code-Karo offers detailed analytics and comprehensive statistics, providing insights into your performance and coding habits. This feature helps you understand your progress and areas for improvement, enhancing your overall coding experience.</a:t>
            </a:r>
          </a:p>
          <a:p>
            <a:pPr marL="342900" indent="-342900" algn="l" fontAlgn="base">
              <a:lnSpc>
                <a:spcPct val="150000"/>
              </a:lnSpc>
              <a:buFont typeface="+mj-lt"/>
              <a:buAutoNum type="arabicPeriod"/>
            </a:pPr>
            <a:endParaRPr lang="en-US" sz="1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64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Result</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9</a:t>
            </a:fld>
            <a:endParaRPr lang="en-GB" sz="1200" b="0" strike="noStrike" spc="-1">
              <a:latin typeface="Times New Roman"/>
            </a:endParaRPr>
          </a:p>
        </p:txBody>
      </p:sp>
      <p:sp>
        <p:nvSpPr>
          <p:cNvPr id="4" name="TextBox 3">
            <a:extLst>
              <a:ext uri="{FF2B5EF4-FFF2-40B4-BE49-F238E27FC236}">
                <a16:creationId xmlns:a16="http://schemas.microsoft.com/office/drawing/2014/main" id="{FE084280-5451-2DAE-2266-4FA173F23AE4}"/>
              </a:ext>
            </a:extLst>
          </p:cNvPr>
          <p:cNvSpPr txBox="1"/>
          <p:nvPr/>
        </p:nvSpPr>
        <p:spPr>
          <a:xfrm>
            <a:off x="285135" y="5948716"/>
            <a:ext cx="8721214" cy="815608"/>
          </a:xfrm>
          <a:prstGeom prst="rect">
            <a:avLst/>
          </a:prstGeom>
          <a:noFill/>
        </p:spPr>
        <p:txBody>
          <a:bodyPr wrap="square" rtlCol="0">
            <a:spAutoFit/>
          </a:bodyPr>
          <a:lstStyle/>
          <a:p>
            <a:pPr algn="ctr"/>
            <a:r>
              <a:rPr lang="en-US" sz="1600" b="1" i="0" dirty="0">
                <a:effectLst/>
                <a:latin typeface="inherit"/>
              </a:rPr>
              <a:t>Home Page:</a:t>
            </a:r>
          </a:p>
          <a:p>
            <a:pPr fontAlgn="base">
              <a:lnSpc>
                <a:spcPts val="1800"/>
              </a:lnSpc>
            </a:pPr>
            <a:r>
              <a:rPr lang="en-US" sz="1600" b="0" i="0" dirty="0">
                <a:effectLst/>
                <a:latin typeface="inherit"/>
              </a:rPr>
              <a:t>The main entry point of Code-Karo, offering an overview of features and guiding users to get started.</a:t>
            </a:r>
          </a:p>
          <a:p>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988021B-8FAB-A213-6F8A-660BEC59988D}"/>
              </a:ext>
            </a:extLst>
          </p:cNvPr>
          <p:cNvPicPr>
            <a:picLocks noChangeAspect="1"/>
          </p:cNvPicPr>
          <p:nvPr/>
        </p:nvPicPr>
        <p:blipFill>
          <a:blip r:embed="rId2"/>
          <a:srcRect b="36704"/>
          <a:stretch/>
        </p:blipFill>
        <p:spPr>
          <a:xfrm>
            <a:off x="1075099" y="1092228"/>
            <a:ext cx="6328714" cy="1840688"/>
          </a:xfrm>
          <a:prstGeom prst="rect">
            <a:avLst/>
          </a:prstGeom>
        </p:spPr>
      </p:pic>
      <p:pic>
        <p:nvPicPr>
          <p:cNvPr id="12" name="Picture 11">
            <a:extLst>
              <a:ext uri="{FF2B5EF4-FFF2-40B4-BE49-F238E27FC236}">
                <a16:creationId xmlns:a16="http://schemas.microsoft.com/office/drawing/2014/main" id="{CA32338C-B811-E816-D2A0-862E651B1A2B}"/>
              </a:ext>
            </a:extLst>
          </p:cNvPr>
          <p:cNvPicPr>
            <a:picLocks noChangeAspect="1"/>
          </p:cNvPicPr>
          <p:nvPr/>
        </p:nvPicPr>
        <p:blipFill>
          <a:blip r:embed="rId3"/>
          <a:srcRect t="5307"/>
          <a:stretch/>
        </p:blipFill>
        <p:spPr>
          <a:xfrm>
            <a:off x="1075096" y="2887227"/>
            <a:ext cx="6328715" cy="2748193"/>
          </a:xfrm>
          <a:prstGeom prst="rect">
            <a:avLst/>
          </a:prstGeom>
        </p:spPr>
      </p:pic>
      <p:pic>
        <p:nvPicPr>
          <p:cNvPr id="14" name="Picture 13">
            <a:extLst>
              <a:ext uri="{FF2B5EF4-FFF2-40B4-BE49-F238E27FC236}">
                <a16:creationId xmlns:a16="http://schemas.microsoft.com/office/drawing/2014/main" id="{D4A70987-5929-AC7C-59B8-794A50B40BB8}"/>
              </a:ext>
            </a:extLst>
          </p:cNvPr>
          <p:cNvPicPr>
            <a:picLocks noChangeAspect="1"/>
          </p:cNvPicPr>
          <p:nvPr/>
        </p:nvPicPr>
        <p:blipFill>
          <a:blip r:embed="rId4"/>
          <a:stretch>
            <a:fillRect/>
          </a:stretch>
        </p:blipFill>
        <p:spPr>
          <a:xfrm>
            <a:off x="1075096" y="5350759"/>
            <a:ext cx="6328718" cy="443243"/>
          </a:xfrm>
          <a:prstGeom prst="rect">
            <a:avLst/>
          </a:prstGeom>
        </p:spPr>
      </p:pic>
    </p:spTree>
    <p:extLst>
      <p:ext uri="{BB962C8B-B14F-4D97-AF65-F5344CB8AC3E}">
        <p14:creationId xmlns:p14="http://schemas.microsoft.com/office/powerpoint/2010/main" val="546429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2.xml><?xml version="1.0" encoding="utf-8"?>
<ds:datastoreItem xmlns:ds="http://schemas.openxmlformats.org/officeDocument/2006/customXml" ds:itemID="{4A62A602-78C1-468C-BB25-57CD481DB741}">
  <ds:schemaRefs>
    <ds:schemaRef ds:uri="http://schemas.microsoft.com/office/2006/metadata/properties"/>
    <ds:schemaRef ds:uri="http://purl.org/dc/elements/1.1/"/>
    <ds:schemaRef ds:uri="http://purl.org/dc/terms/"/>
    <ds:schemaRef ds:uri="http://www.w3.org/XML/1998/namespace"/>
    <ds:schemaRef ds:uri="http://schemas.microsoft.com/office/2006/documentManagement/types"/>
    <ds:schemaRef ds:uri="http://schemas.openxmlformats.org/package/2006/metadata/core-properties"/>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36202</TotalTime>
  <Words>1272</Words>
  <Application>Microsoft Office PowerPoint</Application>
  <PresentationFormat>On-screen Show (4:3)</PresentationFormat>
  <Paragraphs>127</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inherit</vt:lpstr>
      <vt:lpstr>Times New Roman</vt:lpstr>
      <vt:lpstr>Office Theme</vt:lpstr>
      <vt:lpstr>PowerPoint Presentation</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Rudrakshi Sharma</dc:creator>
  <cp:lastModifiedBy>Rudrakshi Sharma</cp:lastModifiedBy>
  <cp:revision>2317</cp:revision>
  <dcterms:created xsi:type="dcterms:W3CDTF">2010-04-09T07:36:15Z</dcterms:created>
  <dcterms:modified xsi:type="dcterms:W3CDTF">2025-04-14T16:10:34Z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