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23"/>
  </p:notesMasterIdLst>
  <p:sldIdLst>
    <p:sldId id="256" r:id="rId2"/>
    <p:sldId id="267" r:id="rId3"/>
    <p:sldId id="270" r:id="rId4"/>
    <p:sldId id="271" r:id="rId5"/>
    <p:sldId id="274" r:id="rId6"/>
    <p:sldId id="272" r:id="rId7"/>
    <p:sldId id="257" r:id="rId8"/>
    <p:sldId id="277" r:id="rId9"/>
    <p:sldId id="275" r:id="rId10"/>
    <p:sldId id="280" r:id="rId11"/>
    <p:sldId id="278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65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ay Tsabary" initials="IT" lastIdx="22" clrIdx="0">
    <p:extLst>
      <p:ext uri="{19B8F6BF-5375-455C-9EA6-DF929625EA0E}">
        <p15:presenceInfo xmlns:p15="http://schemas.microsoft.com/office/powerpoint/2012/main" userId="Itay Tsabary" providerId="None"/>
      </p:ext>
    </p:extLst>
  </p:cmAuthor>
  <p:cmAuthor id="2" name="Gal Assa" initials="GA" lastIdx="10" clrIdx="1">
    <p:extLst>
      <p:ext uri="{19B8F6BF-5375-455C-9EA6-DF929625EA0E}">
        <p15:presenceInfo xmlns:p15="http://schemas.microsoft.com/office/powerpoint/2012/main" userId="S-1-5-21-875234899-1626871297-367356602-187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537"/>
    <a:srgbClr val="006600"/>
    <a:srgbClr val="99C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2" autoAdjust="0"/>
    <p:restoredTop sz="71920" autoAdjust="0"/>
  </p:normalViewPr>
  <p:slideViewPr>
    <p:cSldViewPr snapToGrid="0">
      <p:cViewPr>
        <p:scale>
          <a:sx n="100" d="100"/>
          <a:sy n="100" d="100"/>
        </p:scale>
        <p:origin x="2472" y="54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3A405-E7AA-4A96-BD35-715B355C9A6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FD066-5BE8-453D-83AF-8F7E56DA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e-IL" dirty="0"/>
              <a:t>תכנות מקבילי זה קשה- דורש מתכנת מיומן וזמן רב לכתיבה</a:t>
            </a:r>
            <a:endParaRPr lang="en-US" dirty="0"/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CDSL</a:t>
            </a:r>
            <a:r>
              <a:rPr lang="he-IL" dirty="0"/>
              <a:t> לרוב מספקים אטומיות לפעולת </a:t>
            </a:r>
            <a:r>
              <a:rPr lang="en-US" dirty="0"/>
              <a:t>DS</a:t>
            </a:r>
            <a:r>
              <a:rPr lang="he-IL" dirty="0"/>
              <a:t> בודדת, למרות שאנחנו נרצה שרצף של פעולות על מבנה הנתונים יתבצע בצורה אטומית.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פאסימי- נעילה של יותר דברים ממה שבאמת צריך.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לכן התפתח הרעיון של </a:t>
            </a:r>
            <a:r>
              <a:rPr lang="en-US" dirty="0"/>
              <a:t>transactional memory</a:t>
            </a:r>
            <a:r>
              <a:rPr lang="he-IL" dirty="0"/>
              <a:t>, במטרה לפשט את התכנות המקבילי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גישה שהתפתחה ב</a:t>
            </a:r>
            <a:r>
              <a:rPr lang="en-US" dirty="0"/>
              <a:t>-database</a:t>
            </a:r>
            <a:r>
              <a:rPr lang="he-IL" dirty="0"/>
              <a:t>ים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אנחנו ממדלים את הקטע הקריטי כטרנזקציה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Mapping </a:t>
            </a:r>
            <a:r>
              <a:rPr lang="en-US" dirty="0" err="1"/>
              <a:t>listChanged</a:t>
            </a:r>
            <a:r>
              <a:rPr lang="en-US" dirty="0"/>
              <a:t> and the nodes changed in that list.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STM</a:t>
            </a:r>
            <a:r>
              <a:rPr lang="he-IL" dirty="0"/>
              <a:t>- מימוש תוכנתי של זיכרון טרנזקציוני.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טרנזקציה יכולה להתבצע במלואה בהצלחה ולעשות </a:t>
            </a:r>
            <a:r>
              <a:rPr lang="en-US" dirty="0"/>
              <a:t>commit</a:t>
            </a:r>
            <a:r>
              <a:rPr lang="he-IL" dirty="0"/>
              <a:t>, או שהיא תיפול.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 err="1"/>
              <a:t>Stm</a:t>
            </a:r>
            <a:r>
              <a:rPr lang="en-US" dirty="0"/>
              <a:t> </a:t>
            </a:r>
            <a:r>
              <a:rPr lang="he-IL" dirty="0"/>
              <a:t> נותן מימוש מאוד גנרי, הוא שומר על כל משתנה שנמצא בטרנזקציה, ולכן קשה לבצע אופטימזציה על הספריה.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יש תקורה גבוהה שפוגעת בביצועים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בפועל השימוש ב </a:t>
            </a:r>
            <a:r>
              <a:rPr lang="en-US" dirty="0"/>
              <a:t>STM</a:t>
            </a:r>
            <a:r>
              <a:rPr lang="he-IL" dirty="0"/>
              <a:t> לא נפוץ בגלל ביצועים נמוכים, ומתכנים מעדיפים להשתמש בשיטות הקלאסיות של מנועלים וב</a:t>
            </a:r>
            <a:r>
              <a:rPr lang="en-US" dirty="0"/>
              <a:t>CDSL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כדי לפתור את בעיית הביצועים של ה</a:t>
            </a:r>
            <a:r>
              <a:rPr lang="en-US" dirty="0"/>
              <a:t>STM</a:t>
            </a:r>
            <a:r>
              <a:rPr lang="he-IL" dirty="0"/>
              <a:t>, עידית קיידר ועוד אנשים הציעו את הרעיון של ספריית מבני נתונים טרנזקציונית.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הספריה מספקת סמנטיקה טרנזקציונית שמקלה על התכנות.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נותנים תמיכה בטרנזקציות עבור מבני נתונים ספציפיים, שהספרייה מספקת.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בגלל שעובדים רק על מבני נתונים שהספריה מספקת, ניתן לבצע אופטימזציות לכל מבנה נתונים לפי הסמנטיקה שלו.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משתמשים בתכונות של מבנה הנתונים כדי לבצע את הטרנזקציה עם תקורה מינימלית ועדיין לשמור על הנכונות.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תמיכה ב- </a:t>
            </a:r>
            <a:r>
              <a:rPr lang="en-US" dirty="0"/>
              <a:t>SINGLETON</a:t>
            </a:r>
            <a:r>
              <a:rPr lang="he-IL" dirty="0"/>
              <a:t>: הספריה מאפשרת פעולות מחוץ לטרנזקציה באופן זהה לזה של </a:t>
            </a:r>
            <a:r>
              <a:rPr lang="en-US" dirty="0"/>
              <a:t>CDSL</a:t>
            </a:r>
            <a:r>
              <a:rPr lang="he-IL" dirty="0"/>
              <a:t>,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 כלומר קוד שנכתב ל </a:t>
            </a:r>
            <a:r>
              <a:rPr lang="en-US" dirty="0"/>
              <a:t>CDSL</a:t>
            </a:r>
            <a:r>
              <a:rPr lang="he-IL" dirty="0"/>
              <a:t> יעבוד גם ב </a:t>
            </a:r>
            <a:r>
              <a:rPr lang="en-US" dirty="0"/>
              <a:t>TDSL</a:t>
            </a:r>
            <a:r>
              <a:rPr lang="he-IL" dirty="0"/>
              <a:t>.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אטומיות- כל הפעולות בטרנזקציה צריכות להיראות כאילו הן התבצעו באותו הזמן בדיוק.</a:t>
            </a:r>
            <a:endParaRPr lang="en-US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Isolation</a:t>
            </a:r>
            <a:r>
              <a:rPr lang="he-IL" dirty="0"/>
              <a:t>- טרנזקציה לא מודעת לטרנזקציות אחרות שרצות ברקע לפני שהן הושלמו. לא נרצה לראות מצב ביניים של טרנזקציה אחרת.</a:t>
            </a:r>
            <a:endParaRPr lang="en-US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Consistency</a:t>
            </a:r>
            <a:r>
              <a:rPr lang="he-IL" dirty="0"/>
              <a:t>- כל הטרנזקציות במערכת רואות את אותו ה </a:t>
            </a:r>
            <a:r>
              <a:rPr lang="en-US" dirty="0"/>
              <a:t>timeline</a:t>
            </a:r>
            <a:r>
              <a:rPr lang="he-IL" dirty="0"/>
              <a:t>, יש עקביות בסדר הפעולות שקרו.</a:t>
            </a:r>
            <a:endParaRPr lang="en-US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  Opacity </a:t>
            </a:r>
            <a:r>
              <a:rPr lang="he-IL" dirty="0"/>
              <a:t>- כל טרנזציה צריכה לראות רק מצבים חוקיים של המערכת. גם אם הטרנזקציה אמורה ליפול, אסור שתראה ערכים לא חוקיים. </a:t>
            </a:r>
          </a:p>
          <a:p>
            <a:pPr algn="r" rtl="1"/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3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3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Structure decisions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lock and GVC at the </a:t>
            </a:r>
            <a:r>
              <a:rPr lang="en-US" dirty="0" err="1"/>
              <a:t>hashmaplist</a:t>
            </a:r>
            <a:r>
              <a:rPr lang="en-US" dirty="0"/>
              <a:t> level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single lock is too little, lock per node is too much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 for example (single lock was used for queue)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 per node was used for </a:t>
            </a:r>
            <a:r>
              <a:rPr lang="en-US" dirty="0" err="1"/>
              <a:t>skipList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using per node would force us to enforce node ordering in the lists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 Adds complexity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 Could add performance overhead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HashMapList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GVC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Lock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HashNode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D066-5BE8-453D-83AF-8F7E56DA56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8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7A12-4200-458E-9CED-43FFFF401644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0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B44A-6115-4685-8B04-E347BC4685C7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46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B44A-6115-4685-8B04-E347BC4685C7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18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B44A-6115-4685-8B04-E347BC4685C7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975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D96F-081B-402D-933C-50046B79918C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1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B44A-6115-4685-8B04-E347BC4685C7}" type="datetime1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37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B44A-6115-4685-8B04-E347BC4685C7}" type="datetime1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027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1AD7-0DFF-4ED8-8F87-4539A4A0D112}" type="datetime1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81EE-07D9-4627-8726-A5906CD17558}" type="datetime1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1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4AB44A-6115-4685-8B04-E347BC4685C7}" type="datetime1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58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C5B-DA9D-4939-97A0-77401A351A5F}" type="datetime1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4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4AB44A-6115-4685-8B04-E347BC4685C7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088339-553C-4EED-9B0A-DF9022915A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1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2024" y="520096"/>
            <a:ext cx="3341488" cy="5054008"/>
          </a:xfrm>
        </p:spPr>
        <p:txBody>
          <a:bodyPr anchor="ctr">
            <a:normAutofit/>
          </a:bodyPr>
          <a:lstStyle/>
          <a:p>
            <a:pPr algn="r" rtl="1"/>
            <a:r>
              <a:rPr lang="he-IL" dirty="0"/>
              <a:t>ספיר מלכה</a:t>
            </a:r>
          </a:p>
          <a:p>
            <a:pPr algn="r" rtl="1"/>
            <a:r>
              <a:rPr lang="he-IL" dirty="0"/>
              <a:t>יעל שביט</a:t>
            </a:r>
          </a:p>
          <a:p>
            <a:pPr algn="r" rtl="1"/>
            <a:r>
              <a:rPr lang="he-IL" dirty="0"/>
              <a:t>מנחה: גל אסא</a:t>
            </a:r>
          </a:p>
          <a:p>
            <a:pPr algn="r" rtl="1"/>
            <a:r>
              <a:rPr lang="en-US" dirty="0"/>
              <a:t>NSSL</a:t>
            </a:r>
            <a:br>
              <a:rPr lang="en-US" dirty="0"/>
            </a:br>
            <a:r>
              <a:rPr lang="he-IL" dirty="0"/>
              <a:t>סמסטר אביב 2019/2020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C9C4D-8353-4622-A296-F73852DE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1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31A56B4-4DCC-4249-BCF6-C3BA0DD20876}"/>
              </a:ext>
            </a:extLst>
          </p:cNvPr>
          <p:cNvSpPr txBox="1">
            <a:spLocks/>
          </p:cNvSpPr>
          <p:nvPr/>
        </p:nvSpPr>
        <p:spPr>
          <a:xfrm>
            <a:off x="184557" y="613538"/>
            <a:ext cx="7583647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Transactional Hash Table</a:t>
            </a:r>
          </a:p>
        </p:txBody>
      </p:sp>
    </p:spTree>
    <p:extLst>
      <p:ext uri="{BB962C8B-B14F-4D97-AF65-F5344CB8AC3E}">
        <p14:creationId xmlns:p14="http://schemas.microsoft.com/office/powerpoint/2010/main" val="155621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4520-C97C-454E-AB05-7D6032B9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– </a:t>
            </a:r>
            <a:r>
              <a:rPr lang="en-US" b="1" i="1" dirty="0"/>
              <a:t>Local TX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7C50-3E6A-41D4-A388-112A6E1A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readVersion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inTX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readOnly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writeSet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readSet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F5659-A55B-4DBD-A172-8C340F66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4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4520-C97C-454E-AB05-7D6032B9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– </a:t>
            </a:r>
            <a:r>
              <a:rPr lang="en-US" b="1" i="1" dirty="0"/>
              <a:t>Local TX Data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F5659-A55B-4DBD-A172-8C340F66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11</a:t>
            </a:fld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4DAE5308-C611-4F84-8385-E962786A4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74" y="2597648"/>
            <a:ext cx="4955026" cy="3083289"/>
          </a:xfrm>
          <a:prstGeom prst="rect">
            <a:avLst/>
          </a:prstGeom>
        </p:spPr>
      </p:pic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59DBACD9-43DE-4918-A07A-A4AF1C8BB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59246"/>
              </p:ext>
            </p:extLst>
          </p:nvPr>
        </p:nvGraphicFramePr>
        <p:xfrm>
          <a:off x="2636521" y="2116762"/>
          <a:ext cx="8519159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399">
                  <a:extLst>
                    <a:ext uri="{9D8B030D-6E8A-4147-A177-3AD203B41FA5}">
                      <a16:colId xmlns:a16="http://schemas.microsoft.com/office/drawing/2014/main" val="3807624186"/>
                    </a:ext>
                  </a:extLst>
                </a:gridCol>
                <a:gridCol w="3032760">
                  <a:extLst>
                    <a:ext uri="{9D8B030D-6E8A-4147-A177-3AD203B41FA5}">
                      <a16:colId xmlns:a16="http://schemas.microsoft.com/office/drawing/2014/main" val="394419464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201168" marR="0" lvl="1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Write set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01168" marR="0" lvl="1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Read set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581977"/>
                  </a:ext>
                </a:extLst>
              </a:tr>
            </a:tbl>
          </a:graphicData>
        </a:graphic>
      </p:graphicFrame>
      <p:pic>
        <p:nvPicPr>
          <p:cNvPr id="91" name="Picture 90">
            <a:extLst>
              <a:ext uri="{FF2B5EF4-FFF2-40B4-BE49-F238E27FC236}">
                <a16:creationId xmlns:a16="http://schemas.microsoft.com/office/drawing/2014/main" id="{3DCF1EAB-9EA3-4E8C-9BBA-F6AF8D9E5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980" y="2597648"/>
            <a:ext cx="1445692" cy="30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DB16-FD43-4B6A-ACFE-FD286D4B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– </a:t>
            </a:r>
            <a:r>
              <a:rPr lang="en-US" b="1" i="1" dirty="0"/>
              <a:t>Put operation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BF95-B3E9-4C7D-BB2C-F41D34DC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F751B-A257-4C00-9FD2-E651FB01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3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DB16-FD43-4B6A-ACFE-FD286D4B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– </a:t>
            </a:r>
            <a:r>
              <a:rPr lang="en-US" b="1" i="1" dirty="0"/>
              <a:t>Get operation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BF95-B3E9-4C7D-BB2C-F41D34DC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F751B-A257-4C00-9FD2-E651FB01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1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DB16-FD43-4B6A-ACFE-FD286D4B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– </a:t>
            </a:r>
            <a:r>
              <a:rPr lang="en-US" b="1" i="1" dirty="0"/>
              <a:t>Multiple Hash tables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BF95-B3E9-4C7D-BB2C-F41D34DC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F751B-A257-4C00-9FD2-E651FB01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DB16-FD43-4B6A-ACFE-FD286D4B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Hash tables – </a:t>
            </a:r>
            <a:r>
              <a:rPr lang="en-US" b="1" i="1" dirty="0"/>
              <a:t>Local TX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BF95-B3E9-4C7D-BB2C-F41D34DC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F751B-A257-4C00-9FD2-E651FB01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0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DB16-FD43-4B6A-ACFE-FD286D4B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– </a:t>
            </a:r>
            <a:r>
              <a:rPr lang="en-US" b="1" i="1" dirty="0"/>
              <a:t>Resize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BF95-B3E9-4C7D-BB2C-F41D34DC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F751B-A257-4C00-9FD2-E651FB01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9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DB16-FD43-4B6A-ACFE-FD286D4B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– </a:t>
            </a:r>
            <a:r>
              <a:rPr lang="en-US" b="1" i="1" dirty="0"/>
              <a:t>Singleton operations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BF95-B3E9-4C7D-BB2C-F41D34DC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F751B-A257-4C00-9FD2-E651FB01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4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DB16-FD43-4B6A-ACFE-FD286D4B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BF95-B3E9-4C7D-BB2C-F41D34DC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F751B-A257-4C00-9FD2-E651FB01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12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DB16-FD43-4B6A-ACFE-FD286D4B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BF95-B3E9-4C7D-BB2C-F41D34DC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F751B-A257-4C00-9FD2-E651FB01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5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Concurrent programming is hard!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Simply using thread-safe CDSL is not always “safe”</a:t>
            </a:r>
            <a:endParaRPr lang="he-IL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Locks, semaphores, deadlock etc.</a:t>
            </a:r>
            <a:endParaRPr lang="he-IL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he-IL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Transactional memory</a:t>
            </a:r>
            <a:r>
              <a:rPr lang="en-US" dirty="0"/>
              <a:t> attempts to simplify the concurrent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method that originates in databases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Models a critical section as a transaction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A395-80D9-44D2-95C3-2ABE6BA0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FAFE9-B5E3-4314-BC4B-387F106D5457}"/>
              </a:ext>
            </a:extLst>
          </p:cNvPr>
          <p:cNvSpPr txBox="1"/>
          <p:nvPr/>
        </p:nvSpPr>
        <p:spPr>
          <a:xfrm>
            <a:off x="9030603" y="6025940"/>
            <a:ext cx="3051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black"/>
                </a:solidFill>
              </a:rPr>
              <a:t>CDSL</a:t>
            </a:r>
            <a:r>
              <a:rPr lang="en-US" sz="1200" dirty="0">
                <a:solidFill>
                  <a:prstClr val="black"/>
                </a:solidFill>
              </a:rPr>
              <a:t> - Concurrent Data Structures Libraries</a:t>
            </a:r>
            <a:endParaRPr lang="en-IL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16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Finish the basic implementation of a single hash table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Implement the resize functionality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Expand the implementation for multiple hash tables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Add support for singleton operations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Performance analysis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 with existing concurrent and transactional 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51138-FC80-4BA8-8A6D-DB996EC9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B135-9A3E-47EF-AA09-B04397B1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עזרים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B22A5-7A23-42BA-B389-A054367C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335055-1294-4702-95ED-0F9950DCE082}"/>
              </a:ext>
            </a:extLst>
          </p:cNvPr>
          <p:cNvGrpSpPr/>
          <p:nvPr/>
        </p:nvGrpSpPr>
        <p:grpSpPr>
          <a:xfrm>
            <a:off x="7638704" y="2140889"/>
            <a:ext cx="4145832" cy="2576222"/>
            <a:chOff x="2242268" y="2361538"/>
            <a:chExt cx="4145832" cy="257622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5F3CA2A-DE88-437B-9661-0E9ACB7A464C}"/>
                </a:ext>
              </a:extLst>
            </p:cNvPr>
            <p:cNvSpPr/>
            <p:nvPr/>
          </p:nvSpPr>
          <p:spPr>
            <a:xfrm>
              <a:off x="2242268" y="2361538"/>
              <a:ext cx="4145832" cy="2576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3884A7-5CE7-48CF-BEB5-FD864ABE9BD2}"/>
                </a:ext>
              </a:extLst>
            </p:cNvPr>
            <p:cNvSpPr txBox="1"/>
            <p:nvPr/>
          </p:nvSpPr>
          <p:spPr>
            <a:xfrm>
              <a:off x="3227469" y="2509812"/>
              <a:ext cx="35137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Map</a:t>
              </a:r>
              <a:endParaRPr lang="en-IL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F2A72AE-C0F0-4995-8558-3D7CD8D6739B}"/>
                </a:ext>
              </a:extLst>
            </p:cNvPr>
            <p:cNvGrpSpPr/>
            <p:nvPr/>
          </p:nvGrpSpPr>
          <p:grpSpPr>
            <a:xfrm>
              <a:off x="2772905" y="2735249"/>
              <a:ext cx="688010" cy="1940118"/>
              <a:chOff x="2772905" y="2735249"/>
              <a:chExt cx="688010" cy="194011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0259DFB-442C-4D66-8093-46BE81B1FD33}"/>
                  </a:ext>
                </a:extLst>
              </p:cNvPr>
              <p:cNvGrpSpPr/>
              <p:nvPr/>
            </p:nvGrpSpPr>
            <p:grpSpPr>
              <a:xfrm>
                <a:off x="2830664" y="2735249"/>
                <a:ext cx="572494" cy="1940118"/>
                <a:chOff x="2830664" y="2735249"/>
                <a:chExt cx="572494" cy="1940118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C662A65B-95AB-4796-9772-14898366FBAD}"/>
                    </a:ext>
                  </a:extLst>
                </p:cNvPr>
                <p:cNvSpPr/>
                <p:nvPr/>
              </p:nvSpPr>
              <p:spPr>
                <a:xfrm>
                  <a:off x="2830664" y="2735249"/>
                  <a:ext cx="572494" cy="1940118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37B751E-CE95-41F6-8C63-AABCD7361F03}"/>
                    </a:ext>
                  </a:extLst>
                </p:cNvPr>
                <p:cNvCxnSpPr/>
                <p:nvPr/>
              </p:nvCxnSpPr>
              <p:spPr>
                <a:xfrm>
                  <a:off x="2830664" y="2980242"/>
                  <a:ext cx="57249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52C1369-5E0A-415A-8717-32B5B02B02C5}"/>
                    </a:ext>
                  </a:extLst>
                </p:cNvPr>
                <p:cNvCxnSpPr/>
                <p:nvPr/>
              </p:nvCxnSpPr>
              <p:spPr>
                <a:xfrm>
                  <a:off x="2830664" y="3231067"/>
                  <a:ext cx="57249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EBB242A-B5CB-4AF6-9FDD-D68257902804}"/>
                    </a:ext>
                  </a:extLst>
                </p:cNvPr>
                <p:cNvCxnSpPr/>
                <p:nvPr/>
              </p:nvCxnSpPr>
              <p:spPr>
                <a:xfrm>
                  <a:off x="2830664" y="3472367"/>
                  <a:ext cx="57249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17E5A88-D6FD-41E4-A370-F14952CEC3B9}"/>
                    </a:ext>
                  </a:extLst>
                </p:cNvPr>
                <p:cNvCxnSpPr/>
                <p:nvPr/>
              </p:nvCxnSpPr>
              <p:spPr>
                <a:xfrm>
                  <a:off x="2830664" y="3723192"/>
                  <a:ext cx="57249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31BAD79-8303-4A46-83B7-2B2FE20D82BA}"/>
                    </a:ext>
                  </a:extLst>
                </p:cNvPr>
                <p:cNvCxnSpPr/>
                <p:nvPr/>
              </p:nvCxnSpPr>
              <p:spPr>
                <a:xfrm>
                  <a:off x="2830664" y="3950205"/>
                  <a:ext cx="57249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32911CB-6EB5-4E14-A004-572E8DF2C2BB}"/>
                    </a:ext>
                  </a:extLst>
                </p:cNvPr>
                <p:cNvCxnSpPr/>
                <p:nvPr/>
              </p:nvCxnSpPr>
              <p:spPr>
                <a:xfrm>
                  <a:off x="2830664" y="4191505"/>
                  <a:ext cx="57249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57B9919-7C5A-4719-9460-B95F7D823824}"/>
                    </a:ext>
                  </a:extLst>
                </p:cNvPr>
                <p:cNvCxnSpPr/>
                <p:nvPr/>
              </p:nvCxnSpPr>
              <p:spPr>
                <a:xfrm>
                  <a:off x="2830664" y="4442330"/>
                  <a:ext cx="57249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82BD864-2DE8-42DB-A2E4-C47945BA60FF}"/>
                  </a:ext>
                </a:extLst>
              </p:cNvPr>
              <p:cNvSpPr txBox="1"/>
              <p:nvPr/>
            </p:nvSpPr>
            <p:spPr>
              <a:xfrm>
                <a:off x="2772906" y="2754803"/>
                <a:ext cx="68800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HashNodeList</a:t>
                </a:r>
                <a:endParaRPr lang="en-IL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B7832D-87B6-41D6-A0ED-489A559BCA2D}"/>
                  </a:ext>
                </a:extLst>
              </p:cNvPr>
              <p:cNvSpPr txBox="1"/>
              <p:nvPr/>
            </p:nvSpPr>
            <p:spPr>
              <a:xfrm>
                <a:off x="2772905" y="3007867"/>
                <a:ext cx="68800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HashNodeList</a:t>
                </a:r>
                <a:endParaRPr lang="en-IL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AA8574-8E52-4110-A567-51AAB87F6761}"/>
                  </a:ext>
                </a:extLst>
              </p:cNvPr>
              <p:cNvSpPr txBox="1"/>
              <p:nvPr/>
            </p:nvSpPr>
            <p:spPr>
              <a:xfrm>
                <a:off x="2978890" y="3007867"/>
                <a:ext cx="276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EEF816-6E35-4822-982B-7BEEDCA17E4B}"/>
                  </a:ext>
                </a:extLst>
              </p:cNvPr>
              <p:cNvSpPr txBox="1"/>
              <p:nvPr/>
            </p:nvSpPr>
            <p:spPr>
              <a:xfrm>
                <a:off x="2978890" y="3250063"/>
                <a:ext cx="276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300272-8BE2-4FD1-9C56-B2C0D13D7A3D}"/>
                  </a:ext>
                </a:extLst>
              </p:cNvPr>
              <p:cNvSpPr txBox="1"/>
              <p:nvPr/>
            </p:nvSpPr>
            <p:spPr>
              <a:xfrm>
                <a:off x="2978890" y="3481430"/>
                <a:ext cx="276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C5BE06-55A5-4B23-A704-02FE2CAC6BF5}"/>
                </a:ext>
              </a:extLst>
            </p:cNvPr>
            <p:cNvCxnSpPr>
              <a:stCxn id="32" idx="3"/>
            </p:cNvCxnSpPr>
            <p:nvPr/>
          </p:nvCxnSpPr>
          <p:spPr>
            <a:xfrm flipV="1">
              <a:off x="3460915" y="2854830"/>
              <a:ext cx="30622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85A9FDE-1FD2-41C8-9A53-F706E2828599}"/>
                </a:ext>
              </a:extLst>
            </p:cNvPr>
            <p:cNvSpPr/>
            <p:nvPr/>
          </p:nvSpPr>
          <p:spPr>
            <a:xfrm>
              <a:off x="3776269" y="2749964"/>
              <a:ext cx="2271713" cy="63616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BC39F4D-6A08-442D-BAEE-7B649A673305}"/>
                </a:ext>
              </a:extLst>
            </p:cNvPr>
            <p:cNvGrpSpPr/>
            <p:nvPr/>
          </p:nvGrpSpPr>
          <p:grpSpPr>
            <a:xfrm>
              <a:off x="3886764" y="2809108"/>
              <a:ext cx="381836" cy="497920"/>
              <a:chOff x="3886764" y="2819087"/>
              <a:chExt cx="381836" cy="497920"/>
            </a:xfrm>
          </p:grpSpPr>
          <p:sp>
            <p:nvSpPr>
              <p:cNvPr id="27" name="Pentagon 26">
                <a:extLst>
                  <a:ext uri="{FF2B5EF4-FFF2-40B4-BE49-F238E27FC236}">
                    <a16:creationId xmlns:a16="http://schemas.microsoft.com/office/drawing/2014/main" id="{63C6F6E8-AF43-42FB-BB36-9975437E7BB6}"/>
                  </a:ext>
                </a:extLst>
              </p:cNvPr>
              <p:cNvSpPr/>
              <p:nvPr/>
            </p:nvSpPr>
            <p:spPr>
              <a:xfrm>
                <a:off x="3929380" y="2819087"/>
                <a:ext cx="306223" cy="497920"/>
              </a:xfrm>
              <a:prstGeom prst="pent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7BAA658-BFCB-4829-A064-09A24D50CC56}"/>
                  </a:ext>
                </a:extLst>
              </p:cNvPr>
              <p:cNvCxnSpPr>
                <a:cxnSpLocks/>
                <a:stCxn id="27" idx="1"/>
                <a:endCxn id="27" idx="5"/>
              </p:cNvCxnSpPr>
              <p:nvPr/>
            </p:nvCxnSpPr>
            <p:spPr>
              <a:xfrm>
                <a:off x="3929380" y="3009275"/>
                <a:ext cx="3062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11BCAD-F8C2-4B88-AC99-BFDDFEA77FBE}"/>
                  </a:ext>
                </a:extLst>
              </p:cNvPr>
              <p:cNvSpPr txBox="1"/>
              <p:nvPr/>
            </p:nvSpPr>
            <p:spPr>
              <a:xfrm>
                <a:off x="3929380" y="2848034"/>
                <a:ext cx="31611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Key</a:t>
                </a:r>
                <a:endParaRPr lang="en-IL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20A4A1-430A-4982-A560-8751AEB2C49A}"/>
                  </a:ext>
                </a:extLst>
              </p:cNvPr>
              <p:cNvSpPr txBox="1"/>
              <p:nvPr/>
            </p:nvSpPr>
            <p:spPr>
              <a:xfrm>
                <a:off x="3886764" y="3007866"/>
                <a:ext cx="3818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Node</a:t>
                </a:r>
                <a:endParaRPr lang="en-IL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1B5B18-FA70-4E2A-BA87-65CCE503B6C5}"/>
                </a:ext>
              </a:extLst>
            </p:cNvPr>
            <p:cNvGrpSpPr/>
            <p:nvPr/>
          </p:nvGrpSpPr>
          <p:grpSpPr>
            <a:xfrm>
              <a:off x="4423021" y="2809108"/>
              <a:ext cx="381836" cy="497920"/>
              <a:chOff x="3888367" y="2819087"/>
              <a:chExt cx="381836" cy="497920"/>
            </a:xfrm>
          </p:grpSpPr>
          <p:sp>
            <p:nvSpPr>
              <p:cNvPr id="23" name="Pentagon 22">
                <a:extLst>
                  <a:ext uri="{FF2B5EF4-FFF2-40B4-BE49-F238E27FC236}">
                    <a16:creationId xmlns:a16="http://schemas.microsoft.com/office/drawing/2014/main" id="{60D74DED-9E99-4820-9C40-7DBC01F7664C}"/>
                  </a:ext>
                </a:extLst>
              </p:cNvPr>
              <p:cNvSpPr/>
              <p:nvPr/>
            </p:nvSpPr>
            <p:spPr>
              <a:xfrm>
                <a:off x="3929380" y="2819087"/>
                <a:ext cx="306223" cy="497920"/>
              </a:xfrm>
              <a:prstGeom prst="pent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7EAEAAD-586D-4BC7-AC05-0CFE44C821FA}"/>
                  </a:ext>
                </a:extLst>
              </p:cNvPr>
              <p:cNvCxnSpPr>
                <a:cxnSpLocks/>
                <a:stCxn id="23" idx="1"/>
                <a:endCxn id="23" idx="5"/>
              </p:cNvCxnSpPr>
              <p:nvPr/>
            </p:nvCxnSpPr>
            <p:spPr>
              <a:xfrm>
                <a:off x="3929380" y="3009275"/>
                <a:ext cx="3062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5A8602-3EBB-4BA8-A9FA-8E67C30FE352}"/>
                  </a:ext>
                </a:extLst>
              </p:cNvPr>
              <p:cNvSpPr txBox="1"/>
              <p:nvPr/>
            </p:nvSpPr>
            <p:spPr>
              <a:xfrm>
                <a:off x="3929380" y="2848034"/>
                <a:ext cx="31611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Key</a:t>
                </a:r>
                <a:endParaRPr lang="en-IL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8E5F9F-47E6-4790-9359-CC5CFCCFC02F}"/>
                  </a:ext>
                </a:extLst>
              </p:cNvPr>
              <p:cNvSpPr txBox="1"/>
              <p:nvPr/>
            </p:nvSpPr>
            <p:spPr>
              <a:xfrm>
                <a:off x="3888367" y="3007866"/>
                <a:ext cx="3818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Node</a:t>
                </a:r>
                <a:endParaRPr lang="en-IL" sz="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9E9CA9-6659-4D74-8C3B-D6B121ABE7B6}"/>
                </a:ext>
              </a:extLst>
            </p:cNvPr>
            <p:cNvGrpSpPr/>
            <p:nvPr/>
          </p:nvGrpSpPr>
          <p:grpSpPr>
            <a:xfrm>
              <a:off x="4957675" y="2809108"/>
              <a:ext cx="381836" cy="497920"/>
              <a:chOff x="3888367" y="2819087"/>
              <a:chExt cx="381836" cy="497920"/>
            </a:xfrm>
          </p:grpSpPr>
          <p:sp>
            <p:nvSpPr>
              <p:cNvPr id="19" name="Pentagon 18">
                <a:extLst>
                  <a:ext uri="{FF2B5EF4-FFF2-40B4-BE49-F238E27FC236}">
                    <a16:creationId xmlns:a16="http://schemas.microsoft.com/office/drawing/2014/main" id="{EA689866-FA44-44CB-949B-8370D0192B1F}"/>
                  </a:ext>
                </a:extLst>
              </p:cNvPr>
              <p:cNvSpPr/>
              <p:nvPr/>
            </p:nvSpPr>
            <p:spPr>
              <a:xfrm>
                <a:off x="3929380" y="2819087"/>
                <a:ext cx="306223" cy="497920"/>
              </a:xfrm>
              <a:prstGeom prst="pent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81CF830-066F-4996-B9AE-C89AD0F9BE14}"/>
                  </a:ext>
                </a:extLst>
              </p:cNvPr>
              <p:cNvCxnSpPr>
                <a:cxnSpLocks/>
                <a:stCxn id="19" idx="1"/>
                <a:endCxn id="19" idx="5"/>
              </p:cNvCxnSpPr>
              <p:nvPr/>
            </p:nvCxnSpPr>
            <p:spPr>
              <a:xfrm>
                <a:off x="3929380" y="3009275"/>
                <a:ext cx="3062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F16686-45CC-474D-A8EB-DCC36B7B0512}"/>
                  </a:ext>
                </a:extLst>
              </p:cNvPr>
              <p:cNvSpPr txBox="1"/>
              <p:nvPr/>
            </p:nvSpPr>
            <p:spPr>
              <a:xfrm>
                <a:off x="3929380" y="2848034"/>
                <a:ext cx="31611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Key</a:t>
                </a:r>
                <a:endParaRPr lang="en-IL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660BC4-767A-4075-9CC8-C78ECBC729DE}"/>
                  </a:ext>
                </a:extLst>
              </p:cNvPr>
              <p:cNvSpPr txBox="1"/>
              <p:nvPr/>
            </p:nvSpPr>
            <p:spPr>
              <a:xfrm>
                <a:off x="3888367" y="3007866"/>
                <a:ext cx="3818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Node</a:t>
                </a:r>
                <a:endParaRPr lang="en-IL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883FDF-607D-40D2-B35D-16E226FA6810}"/>
                </a:ext>
              </a:extLst>
            </p:cNvPr>
            <p:cNvGrpSpPr/>
            <p:nvPr/>
          </p:nvGrpSpPr>
          <p:grpSpPr>
            <a:xfrm>
              <a:off x="5492328" y="2809108"/>
              <a:ext cx="381836" cy="497920"/>
              <a:chOff x="3888367" y="2819087"/>
              <a:chExt cx="381836" cy="497920"/>
            </a:xfrm>
          </p:grpSpPr>
          <p:sp>
            <p:nvSpPr>
              <p:cNvPr id="15" name="Pentagon 14">
                <a:extLst>
                  <a:ext uri="{FF2B5EF4-FFF2-40B4-BE49-F238E27FC236}">
                    <a16:creationId xmlns:a16="http://schemas.microsoft.com/office/drawing/2014/main" id="{B85E346B-D4E8-4E31-BFA6-42BA45A1D431}"/>
                  </a:ext>
                </a:extLst>
              </p:cNvPr>
              <p:cNvSpPr/>
              <p:nvPr/>
            </p:nvSpPr>
            <p:spPr>
              <a:xfrm>
                <a:off x="3929380" y="2819087"/>
                <a:ext cx="306223" cy="497920"/>
              </a:xfrm>
              <a:prstGeom prst="pent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E14F4B0-E1D8-4EA5-A70D-C5B882631282}"/>
                  </a:ext>
                </a:extLst>
              </p:cNvPr>
              <p:cNvCxnSpPr>
                <a:cxnSpLocks/>
                <a:stCxn id="15" idx="1"/>
                <a:endCxn id="15" idx="5"/>
              </p:cNvCxnSpPr>
              <p:nvPr/>
            </p:nvCxnSpPr>
            <p:spPr>
              <a:xfrm>
                <a:off x="3929380" y="3009275"/>
                <a:ext cx="3062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B7BB7C-D935-4617-8529-345CA01D189F}"/>
                  </a:ext>
                </a:extLst>
              </p:cNvPr>
              <p:cNvSpPr txBox="1"/>
              <p:nvPr/>
            </p:nvSpPr>
            <p:spPr>
              <a:xfrm>
                <a:off x="3929380" y="2848034"/>
                <a:ext cx="31611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Key</a:t>
                </a:r>
                <a:endParaRPr lang="en-IL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0593C3-4D33-4865-AD7C-4E8899675443}"/>
                  </a:ext>
                </a:extLst>
              </p:cNvPr>
              <p:cNvSpPr txBox="1"/>
              <p:nvPr/>
            </p:nvSpPr>
            <p:spPr>
              <a:xfrm>
                <a:off x="3888367" y="3007866"/>
                <a:ext cx="3818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Node</a:t>
                </a:r>
                <a:endParaRPr lang="en-IL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3F078BB-4F49-41B8-88E3-FA2A7FAA3864}"/>
              </a:ext>
            </a:extLst>
          </p:cNvPr>
          <p:cNvGrpSpPr/>
          <p:nvPr/>
        </p:nvGrpSpPr>
        <p:grpSpPr>
          <a:xfrm>
            <a:off x="6852977" y="1862971"/>
            <a:ext cx="688010" cy="1450975"/>
            <a:chOff x="2130491" y="2520950"/>
            <a:chExt cx="688010" cy="1450975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116C3A4-31A7-4341-8B63-D34BA897B01C}"/>
                </a:ext>
              </a:extLst>
            </p:cNvPr>
            <p:cNvSpPr/>
            <p:nvPr/>
          </p:nvSpPr>
          <p:spPr>
            <a:xfrm>
              <a:off x="2188250" y="2520950"/>
              <a:ext cx="572494" cy="14509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CCA3B2-0BC6-42A2-9495-7C09E20A117A}"/>
                </a:ext>
              </a:extLst>
            </p:cNvPr>
            <p:cNvCxnSpPr/>
            <p:nvPr/>
          </p:nvCxnSpPr>
          <p:spPr>
            <a:xfrm>
              <a:off x="2188250" y="2765943"/>
              <a:ext cx="5724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24F02F3-E6E7-4F3D-B884-AFA8C91CCD35}"/>
                </a:ext>
              </a:extLst>
            </p:cNvPr>
            <p:cNvCxnSpPr/>
            <p:nvPr/>
          </p:nvCxnSpPr>
          <p:spPr>
            <a:xfrm>
              <a:off x="2188250" y="3016768"/>
              <a:ext cx="5724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1A50B52-EA4C-463A-97AD-B9197A7ABC8F}"/>
                </a:ext>
              </a:extLst>
            </p:cNvPr>
            <p:cNvCxnSpPr/>
            <p:nvPr/>
          </p:nvCxnSpPr>
          <p:spPr>
            <a:xfrm>
              <a:off x="2188250" y="3258068"/>
              <a:ext cx="5724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6124485-66DF-4786-A57B-11ECEF2DE07B}"/>
                </a:ext>
              </a:extLst>
            </p:cNvPr>
            <p:cNvCxnSpPr/>
            <p:nvPr/>
          </p:nvCxnSpPr>
          <p:spPr>
            <a:xfrm>
              <a:off x="2188250" y="3508893"/>
              <a:ext cx="5724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58F507-973E-4D38-9A28-87D7FB4C9810}"/>
                </a:ext>
              </a:extLst>
            </p:cNvPr>
            <p:cNvCxnSpPr/>
            <p:nvPr/>
          </p:nvCxnSpPr>
          <p:spPr>
            <a:xfrm>
              <a:off x="2188250" y="3735906"/>
              <a:ext cx="5724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9FFD2F9-4B60-42B5-85CB-325670F15723}"/>
                </a:ext>
              </a:extLst>
            </p:cNvPr>
            <p:cNvSpPr txBox="1"/>
            <p:nvPr/>
          </p:nvSpPr>
          <p:spPr>
            <a:xfrm>
              <a:off x="2130492" y="2540504"/>
              <a:ext cx="6880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HashNodeList</a:t>
              </a:r>
              <a:endParaRPr lang="en-IL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311B59B-A449-4F09-A4E7-53BA6DCF1DFD}"/>
                </a:ext>
              </a:extLst>
            </p:cNvPr>
            <p:cNvSpPr txBox="1"/>
            <p:nvPr/>
          </p:nvSpPr>
          <p:spPr>
            <a:xfrm>
              <a:off x="2130491" y="2793568"/>
              <a:ext cx="6880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HashNodeList</a:t>
              </a:r>
              <a:endParaRPr lang="en-IL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90EC8C5-FAEB-4783-80EC-47311EEC4482}"/>
                </a:ext>
              </a:extLst>
            </p:cNvPr>
            <p:cNvSpPr txBox="1"/>
            <p:nvPr/>
          </p:nvSpPr>
          <p:spPr>
            <a:xfrm>
              <a:off x="2336476" y="2793568"/>
              <a:ext cx="276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9AA52F9-00AF-4A1B-AFDC-638D2D5FD14E}"/>
                </a:ext>
              </a:extLst>
            </p:cNvPr>
            <p:cNvSpPr txBox="1"/>
            <p:nvPr/>
          </p:nvSpPr>
          <p:spPr>
            <a:xfrm>
              <a:off x="2336476" y="3035764"/>
              <a:ext cx="276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12B98D8-A1B9-4873-A313-98098B416FC2}"/>
                </a:ext>
              </a:extLst>
            </p:cNvPr>
            <p:cNvSpPr txBox="1"/>
            <p:nvPr/>
          </p:nvSpPr>
          <p:spPr>
            <a:xfrm>
              <a:off x="2336476" y="3267131"/>
              <a:ext cx="276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6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en-US" b="1" dirty="0">
                <a:solidFill>
                  <a:prstClr val="black"/>
                </a:solidFill>
              </a:rPr>
              <a:t>STM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GB" dirty="0"/>
              <a:t>Software Transactional Memory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Software implementation for the transactional model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Transactions either commit atomically or abort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Incurs </a:t>
            </a:r>
            <a:r>
              <a:rPr lang="en-US" b="1" dirty="0"/>
              <a:t>high performance overhead</a:t>
            </a:r>
            <a:endParaRPr lang="en-US" dirty="0"/>
          </a:p>
          <a:p>
            <a:pPr marL="201168" lvl="1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A395-80D9-44D2-95C3-2ABE6BA0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3088339-553C-4EED-9B0A-DF9022915A3C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E98F1-DAA1-47D5-B523-EF7C72BEC0C1}"/>
              </a:ext>
            </a:extLst>
          </p:cNvPr>
          <p:cNvSpPr txBox="1"/>
          <p:nvPr/>
        </p:nvSpPr>
        <p:spPr>
          <a:xfrm>
            <a:off x="3320868" y="3259971"/>
            <a:ext cx="55502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fontAlgn="base">
              <a:spcBef>
                <a:spcPct val="0"/>
              </a:spcBef>
              <a:spcAft>
                <a:spcPct val="0"/>
              </a:spcAft>
            </a:pPr>
            <a:r>
              <a:rPr lang="en-IL" altLang="en-IL" sz="1600" i="1" dirty="0">
                <a:solidFill>
                  <a:srgbClr val="63A537"/>
                </a:solidFill>
              </a:rPr>
              <a:t>// Insert a node into a doubly linked list atomically </a:t>
            </a:r>
            <a:endParaRPr lang="en-US" altLang="en-IL" sz="1600" i="1" dirty="0">
              <a:solidFill>
                <a:srgbClr val="63A537"/>
              </a:solidFill>
            </a:endParaRPr>
          </a:p>
          <a:p>
            <a:pPr marL="201168"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IL" sz="1600" i="1" dirty="0">
                <a:solidFill>
                  <a:srgbClr val="006600"/>
                </a:solidFill>
              </a:rPr>
              <a:t>transaction</a:t>
            </a:r>
            <a:r>
              <a:rPr lang="en-IL" altLang="en-IL" sz="1600" i="1" dirty="0">
                <a:solidFill>
                  <a:srgbClr val="006600"/>
                </a:solidFill>
              </a:rPr>
              <a:t> {  </a:t>
            </a:r>
            <a:endParaRPr lang="en-US" altLang="en-IL" sz="1600" i="1" dirty="0">
              <a:solidFill>
                <a:srgbClr val="006600"/>
              </a:solidFill>
            </a:endParaRPr>
          </a:p>
          <a:p>
            <a:pPr marL="658368" lvl="2" fontAlgn="base">
              <a:spcBef>
                <a:spcPct val="0"/>
              </a:spcBef>
              <a:spcAft>
                <a:spcPct val="0"/>
              </a:spcAft>
            </a:pPr>
            <a:r>
              <a:rPr lang="en-IL" altLang="en-IL" sz="1600" i="1" dirty="0" err="1">
                <a:solidFill>
                  <a:srgbClr val="006600"/>
                </a:solidFill>
              </a:rPr>
              <a:t>newNode</a:t>
            </a:r>
            <a:r>
              <a:rPr lang="en-IL" altLang="en-IL" sz="1600" i="1" dirty="0">
                <a:solidFill>
                  <a:srgbClr val="006600"/>
                </a:solidFill>
              </a:rPr>
              <a:t> → </a:t>
            </a:r>
            <a:r>
              <a:rPr lang="en-IL" altLang="en-IL" sz="1600" i="1" dirty="0" err="1">
                <a:solidFill>
                  <a:srgbClr val="006600"/>
                </a:solidFill>
              </a:rPr>
              <a:t>prev</a:t>
            </a:r>
            <a:r>
              <a:rPr lang="en-IL" altLang="en-IL" sz="1600" i="1" dirty="0">
                <a:solidFill>
                  <a:srgbClr val="006600"/>
                </a:solidFill>
              </a:rPr>
              <a:t> = node; </a:t>
            </a:r>
            <a:endParaRPr lang="en-US" altLang="en-IL" sz="1600" i="1" dirty="0">
              <a:solidFill>
                <a:srgbClr val="006600"/>
              </a:solidFill>
            </a:endParaRPr>
          </a:p>
          <a:p>
            <a:pPr marL="658368" lvl="2" fontAlgn="base">
              <a:spcBef>
                <a:spcPct val="0"/>
              </a:spcBef>
              <a:spcAft>
                <a:spcPct val="0"/>
              </a:spcAft>
            </a:pPr>
            <a:r>
              <a:rPr lang="en-IL" altLang="en-IL" sz="1600" i="1" dirty="0" err="1">
                <a:solidFill>
                  <a:srgbClr val="006600"/>
                </a:solidFill>
              </a:rPr>
              <a:t>newNode</a:t>
            </a:r>
            <a:r>
              <a:rPr lang="en-IL" altLang="en-IL" sz="1600" i="1" dirty="0">
                <a:solidFill>
                  <a:srgbClr val="006600"/>
                </a:solidFill>
              </a:rPr>
              <a:t> → next = node → next; </a:t>
            </a:r>
            <a:endParaRPr lang="en-US" altLang="en-IL" sz="1600" i="1" dirty="0">
              <a:solidFill>
                <a:srgbClr val="006600"/>
              </a:solidFill>
            </a:endParaRPr>
          </a:p>
          <a:p>
            <a:pPr marL="658368" lvl="2" fontAlgn="base">
              <a:spcBef>
                <a:spcPct val="0"/>
              </a:spcBef>
              <a:spcAft>
                <a:spcPct val="0"/>
              </a:spcAft>
            </a:pPr>
            <a:r>
              <a:rPr lang="en-IL" altLang="en-IL" sz="1600" i="1" dirty="0">
                <a:solidFill>
                  <a:srgbClr val="006600"/>
                </a:solidFill>
              </a:rPr>
              <a:t>node → next → </a:t>
            </a:r>
            <a:r>
              <a:rPr lang="en-IL" altLang="en-IL" sz="1600" i="1" dirty="0" err="1">
                <a:solidFill>
                  <a:srgbClr val="006600"/>
                </a:solidFill>
              </a:rPr>
              <a:t>prev</a:t>
            </a:r>
            <a:r>
              <a:rPr lang="en-IL" altLang="en-IL" sz="1600" i="1" dirty="0">
                <a:solidFill>
                  <a:srgbClr val="006600"/>
                </a:solidFill>
              </a:rPr>
              <a:t> = </a:t>
            </a:r>
            <a:r>
              <a:rPr lang="en-IL" altLang="en-IL" sz="1600" i="1" dirty="0" err="1">
                <a:solidFill>
                  <a:srgbClr val="006600"/>
                </a:solidFill>
              </a:rPr>
              <a:t>newNode</a:t>
            </a:r>
            <a:r>
              <a:rPr lang="en-IL" altLang="en-IL" sz="1600" i="1" dirty="0">
                <a:solidFill>
                  <a:srgbClr val="006600"/>
                </a:solidFill>
              </a:rPr>
              <a:t>; </a:t>
            </a:r>
            <a:endParaRPr lang="en-US" altLang="en-IL" sz="1600" i="1" dirty="0">
              <a:solidFill>
                <a:srgbClr val="006600"/>
              </a:solidFill>
            </a:endParaRPr>
          </a:p>
          <a:p>
            <a:pPr marL="658368" lvl="2" fontAlgn="base">
              <a:spcBef>
                <a:spcPct val="0"/>
              </a:spcBef>
              <a:spcAft>
                <a:spcPct val="0"/>
              </a:spcAft>
            </a:pPr>
            <a:r>
              <a:rPr lang="en-IL" altLang="en-IL" sz="1600" i="1" dirty="0">
                <a:solidFill>
                  <a:srgbClr val="006600"/>
                </a:solidFill>
              </a:rPr>
              <a:t>node → next = </a:t>
            </a:r>
            <a:r>
              <a:rPr lang="en-IL" altLang="en-IL" sz="1600" i="1" dirty="0" err="1">
                <a:solidFill>
                  <a:srgbClr val="006600"/>
                </a:solidFill>
              </a:rPr>
              <a:t>newNode</a:t>
            </a:r>
            <a:r>
              <a:rPr lang="en-IL" altLang="en-IL" sz="1600" i="1" dirty="0">
                <a:solidFill>
                  <a:srgbClr val="006600"/>
                </a:solidFill>
              </a:rPr>
              <a:t>;</a:t>
            </a:r>
            <a:endParaRPr lang="en-US" altLang="en-IL" sz="1600" i="1" dirty="0">
              <a:solidFill>
                <a:srgbClr val="006600"/>
              </a:solidFill>
            </a:endParaRPr>
          </a:p>
          <a:p>
            <a:pPr marL="201168" lvl="1" fontAlgn="base">
              <a:spcBef>
                <a:spcPct val="0"/>
              </a:spcBef>
              <a:spcAft>
                <a:spcPct val="0"/>
              </a:spcAft>
            </a:pPr>
            <a:r>
              <a:rPr lang="en-IL" altLang="en-IL" sz="1600" i="1" dirty="0">
                <a:solidFill>
                  <a:srgbClr val="0066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874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TDSL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i="1" dirty="0"/>
              <a:t>TDSL </a:t>
            </a:r>
            <a:r>
              <a:rPr lang="en-US" dirty="0"/>
              <a:t>– Transactional Data Structure Library [Spiegelman, Golan-</a:t>
            </a:r>
            <a:r>
              <a:rPr lang="en-US" dirty="0" err="1"/>
              <a:t>Gueta</a:t>
            </a:r>
            <a:r>
              <a:rPr lang="en-US" dirty="0"/>
              <a:t>, and </a:t>
            </a:r>
            <a:r>
              <a:rPr lang="en-US" dirty="0" err="1"/>
              <a:t>Keidar</a:t>
            </a:r>
            <a:r>
              <a:rPr lang="en-US" dirty="0"/>
              <a:t>]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Aims</a:t>
            </a:r>
            <a:r>
              <a:rPr lang="he-IL" dirty="0"/>
              <a:t> </a:t>
            </a:r>
            <a:r>
              <a:rPr lang="en-US" dirty="0"/>
              <a:t>to improve the performance of STM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transactional semantics</a:t>
            </a:r>
            <a:endParaRPr lang="he-IL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Individual optimizations for different data structures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Supports singleton operations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A395-80D9-44D2-95C3-2ABE6BA0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9C82F-FCE1-41A0-9910-3D5A0017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228" y="3873597"/>
            <a:ext cx="5506917" cy="229327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8421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en-US" sz="2000" dirty="0"/>
              <a:t>Each transaction is required to maintain: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Atomicity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Consistency</a:t>
            </a:r>
            <a:endParaRPr lang="he-IL" sz="16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Isolation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Opacity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A395-80D9-44D2-95C3-2ABE6BA0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3088339-553C-4EED-9B0A-DF9022915A3C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Background - Correctness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BB7A1-82DB-43B4-92C4-9D4FA712B7E8}"/>
              </a:ext>
            </a:extLst>
          </p:cNvPr>
          <p:cNvGrpSpPr/>
          <p:nvPr/>
        </p:nvGrpSpPr>
        <p:grpSpPr>
          <a:xfrm>
            <a:off x="2380815" y="4507861"/>
            <a:ext cx="6025640" cy="1508905"/>
            <a:chOff x="2380815" y="4507861"/>
            <a:chExt cx="6025640" cy="15089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C5C6AB-00AA-4560-961A-18A3CAEC5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0815" y="4507861"/>
              <a:ext cx="2467431" cy="150890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F2F27E-BE52-4546-963E-E982C9B1E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480" y="4507861"/>
              <a:ext cx="2279975" cy="123471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F8CD654-6050-4982-BF78-10D12F594A8C}"/>
              </a:ext>
            </a:extLst>
          </p:cNvPr>
          <p:cNvSpPr/>
          <p:nvPr/>
        </p:nvSpPr>
        <p:spPr>
          <a:xfrm>
            <a:off x="2333109" y="4491959"/>
            <a:ext cx="2467431" cy="1508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9B4CF8-F84B-4873-8A24-C66EE4A120E3}"/>
              </a:ext>
            </a:extLst>
          </p:cNvPr>
          <p:cNvSpPr/>
          <p:nvPr/>
        </p:nvSpPr>
        <p:spPr>
          <a:xfrm>
            <a:off x="6032751" y="4475468"/>
            <a:ext cx="2467431" cy="1508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024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TDSL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Queue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SkipList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Red-Black Tree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Producer-Consumer Pool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A395-80D9-44D2-95C3-2ABE6BA0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4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32" y="286603"/>
            <a:ext cx="10341948" cy="1450757"/>
          </a:xfrm>
        </p:spPr>
        <p:txBody>
          <a:bodyPr>
            <a:normAutofit/>
          </a:bodyPr>
          <a:lstStyle/>
          <a:p>
            <a:r>
              <a:rPr lang="en-US" dirty="0"/>
              <a:t>Our Goal – Transactional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325" y="1845734"/>
            <a:ext cx="10567593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TDSL doesn’t currently include a hash table implementation.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u="sng" dirty="0"/>
              <a:t>The goal:</a:t>
            </a:r>
            <a:br>
              <a:rPr lang="en-US" u="sng" dirty="0"/>
            </a:br>
            <a:r>
              <a:rPr lang="en-US" dirty="0"/>
              <a:t>Design and implement a transactional hash table in Java, as part of the TSDL library.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transactional semantics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performance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 for multiple Hash tables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 for Singleton operations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C3FCE-AA6C-4235-B729-BDA6BCA7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5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32" y="286603"/>
            <a:ext cx="10341948" cy="1450757"/>
          </a:xfrm>
        </p:spPr>
        <p:txBody>
          <a:bodyPr>
            <a:normAutofit/>
          </a:bodyPr>
          <a:lstStyle/>
          <a:p>
            <a:r>
              <a:rPr lang="en-US" dirty="0"/>
              <a:t>Our Goal – Transactional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325" y="1845734"/>
            <a:ext cx="10567593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Providing transactional semantics creates many challenges 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Enforcing correctness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Maintaining the hash table’s inner structure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Allowing for multiple hash tables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Optimization challenges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Lock granularity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Resize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C3FCE-AA6C-4235-B729-BDA6BCA7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3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1BED-DCC5-43EC-B471-437459DF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– </a:t>
            </a:r>
            <a:r>
              <a:rPr lang="en-US" b="1" i="1" dirty="0"/>
              <a:t>Inner Structure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C9F9B-0823-4FF7-9080-EFA5C453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8339-553C-4EED-9B0A-DF9022915A3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DAA18-B2BC-43C2-AB50-D337F3669B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95777" y="1910607"/>
            <a:ext cx="8261406" cy="389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896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2432</TotalTime>
  <Words>814</Words>
  <Application>Microsoft Office PowerPoint</Application>
  <PresentationFormat>Widescreen</PresentationFormat>
  <Paragraphs>204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Retrospect</vt:lpstr>
      <vt:lpstr>PowerPoint Presentation</vt:lpstr>
      <vt:lpstr>Background</vt:lpstr>
      <vt:lpstr>Background</vt:lpstr>
      <vt:lpstr>Background – TDSL</vt:lpstr>
      <vt:lpstr>Background - Correctness</vt:lpstr>
      <vt:lpstr>TDSL Today</vt:lpstr>
      <vt:lpstr>Our Goal – Transactional Hash Table</vt:lpstr>
      <vt:lpstr>Our Goal – Transactional Hash Table</vt:lpstr>
      <vt:lpstr>Our Solution – Inner Structure</vt:lpstr>
      <vt:lpstr>Our Solution – Local TX Data</vt:lpstr>
      <vt:lpstr>Our Solution – Local TX Data</vt:lpstr>
      <vt:lpstr>Our Solution – Put operation</vt:lpstr>
      <vt:lpstr>Our Solution – Get operation</vt:lpstr>
      <vt:lpstr>Our Solution – Multiple Hash tables</vt:lpstr>
      <vt:lpstr>Multiple Hash tables – Local TX Data</vt:lpstr>
      <vt:lpstr>Our Solution – Resize</vt:lpstr>
      <vt:lpstr>Our Solution – Singleton operations</vt:lpstr>
      <vt:lpstr>Performance Analysis</vt:lpstr>
      <vt:lpstr>Conclusions</vt:lpstr>
      <vt:lpstr>What’s Next?</vt:lpstr>
      <vt:lpstr>עזרים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ממשק לקומפוזיציה בין מחלקות טרנסקציוניות</dc:title>
  <dc:creator>Sapir Malka</dc:creator>
  <cp:lastModifiedBy>Sapir Malka</cp:lastModifiedBy>
  <cp:revision>137</cp:revision>
  <dcterms:created xsi:type="dcterms:W3CDTF">2019-12-09T11:13:22Z</dcterms:created>
  <dcterms:modified xsi:type="dcterms:W3CDTF">2020-12-26T17:03:47Z</dcterms:modified>
</cp:coreProperties>
</file>