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3"/>
  </p:notesMasterIdLst>
  <p:sldIdLst>
    <p:sldId id="256" r:id="rId2"/>
    <p:sldId id="267" r:id="rId3"/>
    <p:sldId id="270" r:id="rId4"/>
    <p:sldId id="271" r:id="rId5"/>
    <p:sldId id="274" r:id="rId6"/>
    <p:sldId id="263" r:id="rId7"/>
    <p:sldId id="272" r:id="rId8"/>
    <p:sldId id="257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y Tsabary" initials="IT" lastIdx="22" clrIdx="0">
    <p:extLst>
      <p:ext uri="{19B8F6BF-5375-455C-9EA6-DF929625EA0E}">
        <p15:presenceInfo xmlns:p15="http://schemas.microsoft.com/office/powerpoint/2012/main" userId="Itay Tsabary" providerId="None"/>
      </p:ext>
    </p:extLst>
  </p:cmAuthor>
  <p:cmAuthor id="2" name="Gal Assa" initials="GA" lastIdx="10" clrIdx="1">
    <p:extLst>
      <p:ext uri="{19B8F6BF-5375-455C-9EA6-DF929625EA0E}">
        <p15:presenceInfo xmlns:p15="http://schemas.microsoft.com/office/powerpoint/2012/main" userId="S-1-5-21-875234899-1626871297-367356602-187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537"/>
    <a:srgbClr val="006600"/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71920" autoAdjust="0"/>
  </p:normalViewPr>
  <p:slideViewPr>
    <p:cSldViewPr snapToGrid="0">
      <p:cViewPr varScale="1">
        <p:scale>
          <a:sx n="120" d="100"/>
          <a:sy n="120" d="100"/>
        </p:scale>
        <p:origin x="1716" y="10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3A405-E7AA-4A96-BD35-715B355C9A6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D066-5BE8-453D-83AF-8F7E56DA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e-IL" dirty="0"/>
              <a:t>תכנות מקבילי זה קשה- דורש מתכנת מיומן וזמן רב לכתיבה</a:t>
            </a:r>
            <a:endParaRPr lang="en-US" dirty="0"/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CDSL</a:t>
            </a:r>
            <a:r>
              <a:rPr lang="he-IL" dirty="0"/>
              <a:t> לרוב מספקים אטומיות לפעולת </a:t>
            </a:r>
            <a:r>
              <a:rPr lang="en-US" dirty="0"/>
              <a:t>DS</a:t>
            </a:r>
            <a:r>
              <a:rPr lang="he-IL" dirty="0"/>
              <a:t> בודדת, למרות שאנחנו נרצה שרצף של פעולות על מבנה הנתונים יתבצע בצורה אטומית.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פאסימי- נעילה של יותר דברים ממה שבאמת צריך.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לכן התפתח הרעיון של </a:t>
            </a:r>
            <a:r>
              <a:rPr lang="en-US" dirty="0"/>
              <a:t>transactional memory</a:t>
            </a:r>
            <a:r>
              <a:rPr lang="he-IL" dirty="0"/>
              <a:t>, במטרה לפשט את התכנות המקבילי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גישה שהתפתחה ב</a:t>
            </a:r>
            <a:r>
              <a:rPr lang="en-US" dirty="0"/>
              <a:t>-database</a:t>
            </a:r>
            <a:r>
              <a:rPr lang="he-IL" dirty="0"/>
              <a:t>ים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אנחנו ממדלים את הקטע הקריטי כטרנזקציה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STM</a:t>
            </a:r>
            <a:r>
              <a:rPr lang="he-IL" dirty="0"/>
              <a:t>- מימוש תוכנתי של זיכרון טרנזקציוני.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טרנזקציה יכולה להתבצע במלואה בהצלחה ולעשות </a:t>
            </a:r>
            <a:r>
              <a:rPr lang="en-US" dirty="0"/>
              <a:t>commit</a:t>
            </a:r>
            <a:r>
              <a:rPr lang="he-IL" dirty="0"/>
              <a:t>, או שהיא תיפול.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Stm</a:t>
            </a:r>
            <a:r>
              <a:rPr lang="en-US" dirty="0"/>
              <a:t> </a:t>
            </a:r>
            <a:r>
              <a:rPr lang="he-IL" dirty="0"/>
              <a:t> נותן מימוש מאוד גנרי, הוא שומר על כל משתנה שנמצא בטרנזקציה, ולכן קשה לבצע אופטימזציה על הספריה.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יש תקורה גבוהה שפוגעת בביצועים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בפועל השימוש ב </a:t>
            </a:r>
            <a:r>
              <a:rPr lang="en-US" dirty="0"/>
              <a:t>STM</a:t>
            </a:r>
            <a:r>
              <a:rPr lang="he-IL" dirty="0"/>
              <a:t> לא נפוץ בגלל ביצועים נמוכים, ומתכנים מעדיפים להשתמש בשיטות הקלאסיות של מנועלים וב</a:t>
            </a:r>
            <a:r>
              <a:rPr lang="en-US" dirty="0"/>
              <a:t>CDSL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כדי לפתור את בעיית הביצועים של ה</a:t>
            </a:r>
            <a:r>
              <a:rPr lang="en-US" dirty="0"/>
              <a:t>STM</a:t>
            </a:r>
            <a:r>
              <a:rPr lang="he-IL" dirty="0"/>
              <a:t>, עידית קיידר ועוד אנשים הציעו את הרעיון של ספריית מבני נתונים טרנזקציונית.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הספריה מספקת סמנטיקה טרנזקציונית שמקלה על התכנות.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נותנים תמיכה בטרנזקציות עבור מבני נתונים ספציפיים, שהספרייה מספקת.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בגלל שעובדים רק על מבני נתונים שהספריה מספקת, ניתן לבצע אופטימזציות לכל מבנה נתונים לפי הסמנטיקה שלו.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משתמשים בתכונות של מבנה הנתונים כדי לבצע את הטרנזקציה עם תקורה מינימלית ועדיין לשמור על הנכונות.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תמיכה ב- </a:t>
            </a:r>
            <a:r>
              <a:rPr lang="en-US" dirty="0"/>
              <a:t>SINGLETON</a:t>
            </a:r>
            <a:r>
              <a:rPr lang="he-IL" dirty="0"/>
              <a:t>: הספריה מאפשרת פעולות מחוץ לטרנזקציה באופן זהה לזה של </a:t>
            </a:r>
            <a:r>
              <a:rPr lang="en-US" dirty="0"/>
              <a:t>CDSL</a:t>
            </a:r>
            <a:r>
              <a:rPr lang="he-IL" dirty="0"/>
              <a:t>,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 כלומר קוד שנכתב ל </a:t>
            </a:r>
            <a:r>
              <a:rPr lang="en-US" dirty="0"/>
              <a:t>CDSL</a:t>
            </a:r>
            <a:r>
              <a:rPr lang="he-IL" dirty="0"/>
              <a:t> יעבוד גם ב </a:t>
            </a:r>
            <a:r>
              <a:rPr lang="en-US" dirty="0"/>
              <a:t>TDSL</a:t>
            </a:r>
            <a:r>
              <a:rPr lang="he-IL" dirty="0"/>
              <a:t>.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אטומיות- כל הפעולות בטרנזקציה צריכות להיראות כאילו הן התבצעו באותו הזמן בדיוק.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Isolation</a:t>
            </a:r>
            <a:r>
              <a:rPr lang="he-IL" dirty="0"/>
              <a:t>- טרנזקציה לא מודעת לטרנזקציות אחרות שרצות ברקע לפני שהן הושלמו. לא נרצה לראות מצב ביניים של טרנזקציה אחרת.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  <a:r>
              <a:rPr lang="he-IL" dirty="0"/>
              <a:t>- כל הטרנזקציות במערכת רואות את אותו ה </a:t>
            </a:r>
            <a:r>
              <a:rPr lang="en-US" dirty="0"/>
              <a:t>timeline</a:t>
            </a:r>
            <a:r>
              <a:rPr lang="he-IL" dirty="0"/>
              <a:t>, יש עקביות בסדר הפעולות שקרו.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  Opacity </a:t>
            </a:r>
            <a:r>
              <a:rPr lang="he-IL" dirty="0"/>
              <a:t>- כל טרנזציה צריכה לראות רק מצבים חוקיים של המערכת. גם אם הטרנזקציה אמורה ליפול, אסור שתראה ערכים לא חוקיים. </a:t>
            </a:r>
          </a:p>
          <a:p>
            <a:pPr algn="r" rtl="1"/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איך נזכור שינויים במהלך הטרנזקציה לביצוע ה</a:t>
            </a:r>
            <a:r>
              <a:rPr lang="en-US" dirty="0"/>
              <a:t>commit</a:t>
            </a:r>
            <a:r>
              <a:rPr lang="he-IL" dirty="0"/>
              <a:t> בסוף.</a:t>
            </a:r>
          </a:p>
          <a:p>
            <a:pPr algn="r" rtl="1"/>
            <a:r>
              <a:rPr lang="he-IL" dirty="0"/>
              <a:t>האם יש לשמור דברים נוספים שלא שינינו?</a:t>
            </a:r>
          </a:p>
          <a:p>
            <a:pPr algn="r" rtl="1"/>
            <a:r>
              <a:rPr lang="he-IL" dirty="0"/>
              <a:t>האם הסדר משנה? או שיקבע סדר בזמן ה</a:t>
            </a:r>
            <a:r>
              <a:rPr lang="en-US" dirty="0"/>
              <a:t>commit</a:t>
            </a:r>
            <a:r>
              <a:rPr lang="he-IL" dirty="0"/>
              <a:t>?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דרך פאסימית – לנעול את כל המערך אחרי הגישה הראשונה ולשחרר בסוף ה</a:t>
            </a:r>
            <a:r>
              <a:rPr lang="en-US" dirty="0"/>
              <a:t>commit</a:t>
            </a:r>
            <a:endParaRPr lang="he-IL" dirty="0"/>
          </a:p>
          <a:p>
            <a:pPr algn="r" rtl="1"/>
            <a:r>
              <a:rPr lang="he-IL" dirty="0"/>
              <a:t>נרצה דרך אופטימית יותר, נעילות של חלקים קטנים יותר במבנה הנתונים.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RESIZE</a:t>
            </a:r>
            <a:r>
              <a:rPr lang="he-IL" dirty="0"/>
              <a:t> – כאשר יש לבצע הגדלה של ה</a:t>
            </a:r>
            <a:r>
              <a:rPr lang="en-US" dirty="0"/>
              <a:t>HASH TABLE</a:t>
            </a:r>
            <a:r>
              <a:rPr lang="he-IL" dirty="0"/>
              <a:t>, מתבצעת כתיבה של כל איברי הטבלה לטבלה חדשה גדולה פי 2.</a:t>
            </a:r>
          </a:p>
          <a:p>
            <a:pPr algn="r" rtl="1"/>
            <a:r>
              <a:rPr lang="he-IL" dirty="0"/>
              <a:t>דבר כזה יגרום להתנגשויות רבות. נרצה למצוא דרך לאפשר לפעולה זו לפעול בכלל, ובפרט בצורה טובה.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9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800" dirty="0"/>
              <a:t>התנהלות טרנזקציה:</a:t>
            </a:r>
          </a:p>
          <a:p>
            <a:pPr algn="r" rtl="1"/>
            <a:r>
              <a:rPr lang="he-IL" sz="2800" dirty="0"/>
              <a:t>בעת גישה לאינדקס מסויים בטבלה, נזכור אותו בסט קריאות.</a:t>
            </a:r>
          </a:p>
          <a:p>
            <a:pPr algn="r" rtl="1"/>
            <a:r>
              <a:rPr lang="he-IL" sz="2800" dirty="0"/>
              <a:t>כתיבות נרשום בסט כתיבה לכל אינדקס.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800" dirty="0"/>
              <a:t>נעילות יבוצעו ברמה של אינדקס, כלומר ננעל רשימה מקושרת שלמה (ההנחה היא שהרשימות המקושרות מכילות מספר איברים בודדים)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800"/>
              <a:t>בנינו שלד בסיסי של הקוד:</a:t>
            </a:r>
            <a:endParaRPr lang="he-IL" sz="2800" dirty="0"/>
          </a:p>
          <a:p>
            <a:pPr algn="r" rtl="1"/>
            <a:r>
              <a:rPr lang="he-IL" sz="2800" dirty="0"/>
              <a:t>מבני נתונים להאש טייבל עצמו</a:t>
            </a:r>
          </a:p>
          <a:p>
            <a:pPr algn="r" rtl="1"/>
            <a:r>
              <a:rPr lang="he-IL" sz="2800" dirty="0"/>
              <a:t>מבני נתונים עבור סט כתיבה וקריאה</a:t>
            </a:r>
          </a:p>
          <a:p>
            <a:pPr algn="r" rtl="1"/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A12-4200-458E-9CED-43FFFF40164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0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6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18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97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D96F-081B-402D-933C-50046B79918C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37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02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1AD7-0DFF-4ED8-8F87-4539A4A0D112}" type="datetime1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81EE-07D9-4627-8726-A5906CD17558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4AB44A-6115-4685-8B04-E347BC4685C7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58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C5B-DA9D-4939-97A0-77401A351A5F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4AB44A-6115-4685-8B04-E347BC4685C7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1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2024" y="520096"/>
            <a:ext cx="3341488" cy="5054008"/>
          </a:xfrm>
        </p:spPr>
        <p:txBody>
          <a:bodyPr anchor="ctr">
            <a:normAutofit/>
          </a:bodyPr>
          <a:lstStyle/>
          <a:p>
            <a:pPr algn="r" rtl="1"/>
            <a:r>
              <a:rPr lang="he-IL" dirty="0"/>
              <a:t>ספיר מלכה</a:t>
            </a:r>
          </a:p>
          <a:p>
            <a:pPr algn="r" rtl="1"/>
            <a:r>
              <a:rPr lang="he-IL" dirty="0"/>
              <a:t>יעל שביט</a:t>
            </a:r>
          </a:p>
          <a:p>
            <a:pPr algn="r" rtl="1"/>
            <a:r>
              <a:rPr lang="he-IL" dirty="0"/>
              <a:t>מנחה: גל אסא</a:t>
            </a:r>
          </a:p>
          <a:p>
            <a:pPr algn="r" rtl="1"/>
            <a:r>
              <a:rPr lang="en-US" dirty="0"/>
              <a:t>NSSL</a:t>
            </a:r>
            <a:br>
              <a:rPr lang="en-US" dirty="0"/>
            </a:br>
            <a:r>
              <a:rPr lang="he-IL" dirty="0"/>
              <a:t>סמסטר אביב 2019/2020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C9C4D-8353-4622-A296-F73852DE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1A56B4-4DCC-4249-BCF6-C3BA0DD20876}"/>
              </a:ext>
            </a:extLst>
          </p:cNvPr>
          <p:cNvSpPr txBox="1">
            <a:spLocks/>
          </p:cNvSpPr>
          <p:nvPr/>
        </p:nvSpPr>
        <p:spPr>
          <a:xfrm>
            <a:off x="184557" y="613538"/>
            <a:ext cx="7583647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Transactional Hash Table</a:t>
            </a:r>
          </a:p>
        </p:txBody>
      </p:sp>
    </p:spTree>
    <p:extLst>
      <p:ext uri="{BB962C8B-B14F-4D97-AF65-F5344CB8AC3E}">
        <p14:creationId xmlns:p14="http://schemas.microsoft.com/office/powerpoint/2010/main" val="155621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18" y="282937"/>
            <a:ext cx="10058400" cy="1450757"/>
          </a:xfrm>
        </p:spPr>
        <p:txBody>
          <a:bodyPr/>
          <a:lstStyle/>
          <a:p>
            <a:r>
              <a:rPr lang="en-US" dirty="0"/>
              <a:t>Current 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817" y="1822677"/>
            <a:ext cx="4827265" cy="31316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 Determine the basic flow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During TX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Commit phase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Basic skeleton for single hash table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TX data structures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Hash table internal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5F4E1-0EF0-4E6A-98A3-59D3FF1B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03B20B-95F6-4844-98B8-7A666629DC3A}"/>
              </a:ext>
            </a:extLst>
          </p:cNvPr>
          <p:cNvGrpSpPr/>
          <p:nvPr/>
        </p:nvGrpSpPr>
        <p:grpSpPr>
          <a:xfrm>
            <a:off x="7534198" y="1879862"/>
            <a:ext cx="3342061" cy="661773"/>
            <a:chOff x="2753932" y="2029040"/>
            <a:chExt cx="2686710" cy="4166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69A38C-B755-4CD1-9BA4-1A70F32721E5}"/>
                </a:ext>
              </a:extLst>
            </p:cNvPr>
            <p:cNvSpPr/>
            <p:nvPr/>
          </p:nvSpPr>
          <p:spPr>
            <a:xfrm>
              <a:off x="2753932" y="2029042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BD4DD-E326-4367-AC92-4CF16C991E3A}"/>
                </a:ext>
              </a:extLst>
            </p:cNvPr>
            <p:cNvSpPr/>
            <p:nvPr/>
          </p:nvSpPr>
          <p:spPr>
            <a:xfrm>
              <a:off x="2979638" y="2029041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C35ED3-7C7C-48E2-A169-A2CE9FADB0D8}"/>
                </a:ext>
              </a:extLst>
            </p:cNvPr>
            <p:cNvSpPr/>
            <p:nvPr/>
          </p:nvSpPr>
          <p:spPr>
            <a:xfrm>
              <a:off x="3205344" y="2029040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AE99D3-FCF7-4073-8CE3-E5442DA14D01}"/>
                </a:ext>
              </a:extLst>
            </p:cNvPr>
            <p:cNvSpPr/>
            <p:nvPr/>
          </p:nvSpPr>
          <p:spPr>
            <a:xfrm>
              <a:off x="3431050" y="2029040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BCCFE2-17B3-44D5-99EA-B6F50ED7562C}"/>
                </a:ext>
              </a:extLst>
            </p:cNvPr>
            <p:cNvSpPr/>
            <p:nvPr/>
          </p:nvSpPr>
          <p:spPr>
            <a:xfrm>
              <a:off x="3882462" y="2029042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1AE9B0-1190-463A-98E1-A7756A960D39}"/>
                </a:ext>
              </a:extLst>
            </p:cNvPr>
            <p:cNvSpPr/>
            <p:nvPr/>
          </p:nvSpPr>
          <p:spPr>
            <a:xfrm>
              <a:off x="4108168" y="2029041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93AE38-B516-403A-9489-EC1C2FB18E7F}"/>
                </a:ext>
              </a:extLst>
            </p:cNvPr>
            <p:cNvSpPr/>
            <p:nvPr/>
          </p:nvSpPr>
          <p:spPr>
            <a:xfrm>
              <a:off x="4333874" y="2029040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EF1E34-E92A-43FE-BFA7-4CFC585477C4}"/>
                </a:ext>
              </a:extLst>
            </p:cNvPr>
            <p:cNvSpPr/>
            <p:nvPr/>
          </p:nvSpPr>
          <p:spPr>
            <a:xfrm>
              <a:off x="3656756" y="2029040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D9FA83-19A7-448D-9E02-D30E3238D852}"/>
                </a:ext>
              </a:extLst>
            </p:cNvPr>
            <p:cNvSpPr/>
            <p:nvPr/>
          </p:nvSpPr>
          <p:spPr>
            <a:xfrm>
              <a:off x="4763524" y="2029042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0D2B95-691E-4873-812A-3B57211DDEE1}"/>
                </a:ext>
              </a:extLst>
            </p:cNvPr>
            <p:cNvSpPr/>
            <p:nvPr/>
          </p:nvSpPr>
          <p:spPr>
            <a:xfrm>
              <a:off x="4989230" y="2029041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EAE08C-1002-4B9E-878E-55C082984B3E}"/>
                </a:ext>
              </a:extLst>
            </p:cNvPr>
            <p:cNvSpPr/>
            <p:nvPr/>
          </p:nvSpPr>
          <p:spPr>
            <a:xfrm>
              <a:off x="5214936" y="2029040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2310EB-DC3A-4439-91D9-83FFB3A5BA2C}"/>
                </a:ext>
              </a:extLst>
            </p:cNvPr>
            <p:cNvSpPr/>
            <p:nvPr/>
          </p:nvSpPr>
          <p:spPr>
            <a:xfrm>
              <a:off x="4537818" y="2029040"/>
              <a:ext cx="225706" cy="4166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7AA89D-3E0F-46AE-9D87-DDFB79CB3FD1}"/>
              </a:ext>
            </a:extLst>
          </p:cNvPr>
          <p:cNvGrpSpPr/>
          <p:nvPr/>
        </p:nvGrpSpPr>
        <p:grpSpPr>
          <a:xfrm>
            <a:off x="7578461" y="2435178"/>
            <a:ext cx="219190" cy="1547298"/>
            <a:chOff x="3139811" y="2378028"/>
            <a:chExt cx="219190" cy="154729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7EF24F-60BE-4FD4-9BB1-C0E3F8B8D260}"/>
                </a:ext>
              </a:extLst>
            </p:cNvPr>
            <p:cNvGrpSpPr/>
            <p:nvPr/>
          </p:nvGrpSpPr>
          <p:grpSpPr>
            <a:xfrm>
              <a:off x="3139928" y="2378028"/>
              <a:ext cx="219073" cy="554647"/>
              <a:chOff x="3139928" y="2378028"/>
              <a:chExt cx="219073" cy="55464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29B9F93-5BC0-457D-9A3F-0775BAAEFB57}"/>
                  </a:ext>
                </a:extLst>
              </p:cNvPr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1B81775-0B5F-4833-8630-FFC266BB9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58BDFDF-3AEF-45E8-9C50-32BEEB35A8AD}"/>
                </a:ext>
              </a:extLst>
            </p:cNvPr>
            <p:cNvGrpSpPr/>
            <p:nvPr/>
          </p:nvGrpSpPr>
          <p:grpSpPr>
            <a:xfrm>
              <a:off x="3139928" y="2874353"/>
              <a:ext cx="219073" cy="554647"/>
              <a:chOff x="3139928" y="2378028"/>
              <a:chExt cx="219073" cy="55464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B0F002-E702-4949-AEBC-873D4B7011D7}"/>
                  </a:ext>
                </a:extLst>
              </p:cNvPr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191A986-D05B-4D69-8CE5-3BB7DDFB6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D4AA595-A9BB-4704-A125-6A3321067E1D}"/>
                </a:ext>
              </a:extLst>
            </p:cNvPr>
            <p:cNvGrpSpPr/>
            <p:nvPr/>
          </p:nvGrpSpPr>
          <p:grpSpPr>
            <a:xfrm>
              <a:off x="3139811" y="3370679"/>
              <a:ext cx="219073" cy="554647"/>
              <a:chOff x="3139928" y="2378028"/>
              <a:chExt cx="219073" cy="55464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D83A8FC-FF13-4D9F-A983-AD90175750EB}"/>
                  </a:ext>
                </a:extLst>
              </p:cNvPr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DF7A16-B0E7-42AC-94CD-4BE5AF2CA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60DDEE-6646-4866-A8C4-C21ECFACA4F8}"/>
              </a:ext>
            </a:extLst>
          </p:cNvPr>
          <p:cNvGrpSpPr/>
          <p:nvPr/>
        </p:nvGrpSpPr>
        <p:grpSpPr>
          <a:xfrm>
            <a:off x="10090138" y="2449718"/>
            <a:ext cx="219073" cy="554647"/>
            <a:chOff x="3139928" y="2378028"/>
            <a:chExt cx="219073" cy="55464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86692A7-8B11-4511-8FFD-EF1ED655290A}"/>
                </a:ext>
              </a:extLst>
            </p:cNvPr>
            <p:cNvSpPr/>
            <p:nvPr/>
          </p:nvSpPr>
          <p:spPr>
            <a:xfrm>
              <a:off x="3139928" y="2737412"/>
              <a:ext cx="219073" cy="195263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D5B56A4-F387-48F9-BEAF-08AF5FA96C02}"/>
                </a:ext>
              </a:extLst>
            </p:cNvPr>
            <p:cNvCxnSpPr>
              <a:cxnSpLocks/>
            </p:cNvCxnSpPr>
            <p:nvPr/>
          </p:nvCxnSpPr>
          <p:spPr>
            <a:xfrm>
              <a:off x="3249348" y="2378028"/>
              <a:ext cx="0" cy="359384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FDE146-5C7B-4567-BCE6-7D4D4BDF4B54}"/>
              </a:ext>
            </a:extLst>
          </p:cNvPr>
          <p:cNvGrpSpPr/>
          <p:nvPr/>
        </p:nvGrpSpPr>
        <p:grpSpPr>
          <a:xfrm>
            <a:off x="9792186" y="2447153"/>
            <a:ext cx="219073" cy="554647"/>
            <a:chOff x="3139928" y="2378028"/>
            <a:chExt cx="219073" cy="55464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6FBBB5A-750A-4A1A-9331-F3F9F0BACDC9}"/>
                </a:ext>
              </a:extLst>
            </p:cNvPr>
            <p:cNvSpPr/>
            <p:nvPr/>
          </p:nvSpPr>
          <p:spPr>
            <a:xfrm>
              <a:off x="3139928" y="2737412"/>
              <a:ext cx="219073" cy="195263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48797E9-F35B-4219-A2C9-7D6C4C41B60F}"/>
                </a:ext>
              </a:extLst>
            </p:cNvPr>
            <p:cNvCxnSpPr>
              <a:cxnSpLocks/>
            </p:cNvCxnSpPr>
            <p:nvPr/>
          </p:nvCxnSpPr>
          <p:spPr>
            <a:xfrm>
              <a:off x="3249348" y="2378028"/>
              <a:ext cx="0" cy="359384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D484D-E4FF-437D-BD5E-BE85A6FBB957}"/>
              </a:ext>
            </a:extLst>
          </p:cNvPr>
          <p:cNvGrpSpPr/>
          <p:nvPr/>
        </p:nvGrpSpPr>
        <p:grpSpPr>
          <a:xfrm>
            <a:off x="8972516" y="2432865"/>
            <a:ext cx="226932" cy="1053285"/>
            <a:chOff x="5657014" y="2392712"/>
            <a:chExt cx="226932" cy="10532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553B89E-904C-4E44-897F-B3E642C6F61A}"/>
                </a:ext>
              </a:extLst>
            </p:cNvPr>
            <p:cNvGrpSpPr/>
            <p:nvPr/>
          </p:nvGrpSpPr>
          <p:grpSpPr>
            <a:xfrm>
              <a:off x="5657014" y="2392712"/>
              <a:ext cx="219073" cy="554647"/>
              <a:chOff x="3139928" y="2378028"/>
              <a:chExt cx="219073" cy="554647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4EBC536-721E-4106-B601-6B67D101FBEC}"/>
                  </a:ext>
                </a:extLst>
              </p:cNvPr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27878D7-6533-477D-ADD5-2B99B86E7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8E53A6F-4EC0-45E7-84B9-ACD86C10215D}"/>
                </a:ext>
              </a:extLst>
            </p:cNvPr>
            <p:cNvGrpSpPr/>
            <p:nvPr/>
          </p:nvGrpSpPr>
          <p:grpSpPr>
            <a:xfrm>
              <a:off x="5664873" y="2891350"/>
              <a:ext cx="219073" cy="554647"/>
              <a:chOff x="3139928" y="2378028"/>
              <a:chExt cx="219073" cy="55464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516AC5-759A-40FC-B280-A96FE81416E2}"/>
                  </a:ext>
                </a:extLst>
              </p:cNvPr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963BA2B-3A79-4BFD-909C-046A66A8F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3F170A35-3E67-49D7-AEA3-EB6D0225B334}"/>
              </a:ext>
            </a:extLst>
          </p:cNvPr>
          <p:cNvSpPr/>
          <p:nvPr/>
        </p:nvSpPr>
        <p:spPr>
          <a:xfrm>
            <a:off x="8902547" y="2058389"/>
            <a:ext cx="395938" cy="2095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954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Finish the basic implementation of a single hash table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Implement the resize functionality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Expand the implementation for multiple hash tables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Add support for singleton operations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Performance analysis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with existing concurrent and transactional 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51138-FC80-4BA8-8A6D-DB996EC9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Concurrent programming is hard!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Simply using thread-safe CDSL is not always “safe”</a:t>
            </a:r>
            <a:endParaRPr lang="he-IL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Locks, semaphores, deadlock etc.</a:t>
            </a:r>
            <a:endParaRPr lang="he-IL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he-IL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Transactional memory</a:t>
            </a:r>
            <a:r>
              <a:rPr lang="en-US" dirty="0"/>
              <a:t> attempts to simplify the concurrent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method that originates in databases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Models a critical section as a transaction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AFE9-B5E3-4314-BC4B-387F106D5457}"/>
              </a:ext>
            </a:extLst>
          </p:cNvPr>
          <p:cNvSpPr txBox="1"/>
          <p:nvPr/>
        </p:nvSpPr>
        <p:spPr>
          <a:xfrm>
            <a:off x="9030603" y="6025940"/>
            <a:ext cx="3051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/>
                </a:solidFill>
              </a:rPr>
              <a:t>CDSL</a:t>
            </a:r>
            <a:r>
              <a:rPr lang="en-US" sz="1200" dirty="0">
                <a:solidFill>
                  <a:prstClr val="black"/>
                </a:solidFill>
              </a:rPr>
              <a:t> - Concurrent Data Structures Libraries</a:t>
            </a:r>
            <a:endParaRPr lang="en-IL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1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b="1" dirty="0">
                <a:solidFill>
                  <a:prstClr val="black"/>
                </a:solidFill>
              </a:rPr>
              <a:t>STM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GB" dirty="0"/>
              <a:t>Software Transactional Memory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implementation for the transactional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Transactions either commit atomically or abort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Incurs </a:t>
            </a:r>
            <a:r>
              <a:rPr lang="en-US" b="1" dirty="0"/>
              <a:t>high performance overhead</a:t>
            </a:r>
            <a:endParaRPr lang="en-US" dirty="0"/>
          </a:p>
          <a:p>
            <a:pPr marL="201168" lvl="1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3088339-553C-4EED-9B0A-DF9022915A3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E98F1-DAA1-47D5-B523-EF7C72BEC0C1}"/>
              </a:ext>
            </a:extLst>
          </p:cNvPr>
          <p:cNvSpPr txBox="1"/>
          <p:nvPr/>
        </p:nvSpPr>
        <p:spPr>
          <a:xfrm>
            <a:off x="3320868" y="3259971"/>
            <a:ext cx="5550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>
                <a:solidFill>
                  <a:srgbClr val="63A537"/>
                </a:solidFill>
              </a:rPr>
              <a:t>// Insert a node into a doubly linked list atomically </a:t>
            </a:r>
            <a:endParaRPr lang="en-US" altLang="en-IL" sz="1600" i="1" dirty="0">
              <a:solidFill>
                <a:srgbClr val="63A537"/>
              </a:solidFill>
            </a:endParaRPr>
          </a:p>
          <a:p>
            <a:pPr marL="201168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IL" sz="1600" i="1" dirty="0">
                <a:solidFill>
                  <a:srgbClr val="006600"/>
                </a:solidFill>
              </a:rPr>
              <a:t>transaction</a:t>
            </a:r>
            <a:r>
              <a:rPr lang="en-IL" altLang="en-IL" sz="1600" i="1" dirty="0">
                <a:solidFill>
                  <a:srgbClr val="006600"/>
                </a:solidFill>
              </a:rPr>
              <a:t> {  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658368" lvl="2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 err="1">
                <a:solidFill>
                  <a:srgbClr val="006600"/>
                </a:solidFill>
              </a:rPr>
              <a:t>newNode</a:t>
            </a:r>
            <a:r>
              <a:rPr lang="en-IL" altLang="en-IL" sz="1600" i="1" dirty="0">
                <a:solidFill>
                  <a:srgbClr val="006600"/>
                </a:solidFill>
              </a:rPr>
              <a:t> → </a:t>
            </a:r>
            <a:r>
              <a:rPr lang="en-IL" altLang="en-IL" sz="1600" i="1" dirty="0" err="1">
                <a:solidFill>
                  <a:srgbClr val="006600"/>
                </a:solidFill>
              </a:rPr>
              <a:t>prev</a:t>
            </a:r>
            <a:r>
              <a:rPr lang="en-IL" altLang="en-IL" sz="1600" i="1" dirty="0">
                <a:solidFill>
                  <a:srgbClr val="006600"/>
                </a:solidFill>
              </a:rPr>
              <a:t> = node; 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658368" lvl="2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 err="1">
                <a:solidFill>
                  <a:srgbClr val="006600"/>
                </a:solidFill>
              </a:rPr>
              <a:t>newNode</a:t>
            </a:r>
            <a:r>
              <a:rPr lang="en-IL" altLang="en-IL" sz="1600" i="1" dirty="0">
                <a:solidFill>
                  <a:srgbClr val="006600"/>
                </a:solidFill>
              </a:rPr>
              <a:t> → next = node → next; 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658368" lvl="2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>
                <a:solidFill>
                  <a:srgbClr val="006600"/>
                </a:solidFill>
              </a:rPr>
              <a:t>node → next → </a:t>
            </a:r>
            <a:r>
              <a:rPr lang="en-IL" altLang="en-IL" sz="1600" i="1" dirty="0" err="1">
                <a:solidFill>
                  <a:srgbClr val="006600"/>
                </a:solidFill>
              </a:rPr>
              <a:t>prev</a:t>
            </a:r>
            <a:r>
              <a:rPr lang="en-IL" altLang="en-IL" sz="1600" i="1" dirty="0">
                <a:solidFill>
                  <a:srgbClr val="006600"/>
                </a:solidFill>
              </a:rPr>
              <a:t> = </a:t>
            </a:r>
            <a:r>
              <a:rPr lang="en-IL" altLang="en-IL" sz="1600" i="1" dirty="0" err="1">
                <a:solidFill>
                  <a:srgbClr val="006600"/>
                </a:solidFill>
              </a:rPr>
              <a:t>newNode</a:t>
            </a:r>
            <a:r>
              <a:rPr lang="en-IL" altLang="en-IL" sz="1600" i="1" dirty="0">
                <a:solidFill>
                  <a:srgbClr val="006600"/>
                </a:solidFill>
              </a:rPr>
              <a:t>; 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658368" lvl="2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>
                <a:solidFill>
                  <a:srgbClr val="006600"/>
                </a:solidFill>
              </a:rPr>
              <a:t>node → next = </a:t>
            </a:r>
            <a:r>
              <a:rPr lang="en-IL" altLang="en-IL" sz="1600" i="1" dirty="0" err="1">
                <a:solidFill>
                  <a:srgbClr val="006600"/>
                </a:solidFill>
              </a:rPr>
              <a:t>newNode</a:t>
            </a:r>
            <a:r>
              <a:rPr lang="en-IL" altLang="en-IL" sz="1600" i="1" dirty="0">
                <a:solidFill>
                  <a:srgbClr val="006600"/>
                </a:solidFill>
              </a:rPr>
              <a:t>;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201168" lvl="1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>
                <a:solidFill>
                  <a:srgbClr val="0066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874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TDSL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i="1" dirty="0"/>
              <a:t>TDSL </a:t>
            </a:r>
            <a:r>
              <a:rPr lang="en-US" dirty="0"/>
              <a:t>– Transactional Data Structure Library [Spiegelman, Golan-</a:t>
            </a:r>
            <a:r>
              <a:rPr lang="en-US" dirty="0" err="1"/>
              <a:t>Gueta</a:t>
            </a:r>
            <a:r>
              <a:rPr lang="en-US" dirty="0"/>
              <a:t>, and </a:t>
            </a:r>
            <a:r>
              <a:rPr lang="en-US" dirty="0" err="1"/>
              <a:t>Keidar</a:t>
            </a:r>
            <a:r>
              <a:rPr lang="en-US" dirty="0"/>
              <a:t>]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Aims</a:t>
            </a:r>
            <a:r>
              <a:rPr lang="he-IL" dirty="0"/>
              <a:t> </a:t>
            </a:r>
            <a:r>
              <a:rPr lang="en-US" dirty="0"/>
              <a:t>to improve the performance of STM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transactional semantics</a:t>
            </a:r>
            <a:endParaRPr lang="he-IL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Individual optimizations for different data structures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singleton operations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9C82F-FCE1-41A0-9910-3D5A0017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28" y="3873597"/>
            <a:ext cx="5506917" cy="229327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421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sz="2000" dirty="0"/>
              <a:t>Each transaction is required to maintain: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Atomicity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Consistency</a:t>
            </a:r>
            <a:endParaRPr lang="he-IL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Isolation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Opacity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3088339-553C-4EED-9B0A-DF9022915A3C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Background - Correctness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BB7A1-82DB-43B4-92C4-9D4FA712B7E8}"/>
              </a:ext>
            </a:extLst>
          </p:cNvPr>
          <p:cNvGrpSpPr/>
          <p:nvPr/>
        </p:nvGrpSpPr>
        <p:grpSpPr>
          <a:xfrm>
            <a:off x="2380815" y="4507861"/>
            <a:ext cx="6025640" cy="1508905"/>
            <a:chOff x="2380815" y="4507861"/>
            <a:chExt cx="6025640" cy="1508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C5C6AB-00AA-4560-961A-18A3CAEC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815" y="4507861"/>
              <a:ext cx="2467431" cy="15089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F2F27E-BE52-4546-963E-E982C9B1E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480" y="4507861"/>
              <a:ext cx="2279975" cy="123471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F8CD654-6050-4982-BF78-10D12F594A8C}"/>
              </a:ext>
            </a:extLst>
          </p:cNvPr>
          <p:cNvSpPr/>
          <p:nvPr/>
        </p:nvSpPr>
        <p:spPr>
          <a:xfrm>
            <a:off x="2333109" y="4491959"/>
            <a:ext cx="2467431" cy="1508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B4CF8-F84B-4873-8A24-C66EE4A120E3}"/>
              </a:ext>
            </a:extLst>
          </p:cNvPr>
          <p:cNvSpPr/>
          <p:nvPr/>
        </p:nvSpPr>
        <p:spPr>
          <a:xfrm>
            <a:off x="6032751" y="4475468"/>
            <a:ext cx="2467431" cy="1508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024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Read the TDSL paper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Understand the concepts behind software transactional memory (STM)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US" dirty="0"/>
              <a:t>Familiarize ourselves with TDSL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Acquire basic knowledge in Java</a:t>
            </a:r>
          </a:p>
          <a:p>
            <a:pPr marL="201168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72C1-D657-4CC2-8B80-43A59A42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TDSL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Queue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SkipList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Red-Black Tree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Producer-Consumer Pool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4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32" y="286603"/>
            <a:ext cx="10341948" cy="1450757"/>
          </a:xfrm>
        </p:spPr>
        <p:txBody>
          <a:bodyPr>
            <a:normAutofit/>
          </a:bodyPr>
          <a:lstStyle/>
          <a:p>
            <a:r>
              <a:rPr lang="en-US" dirty="0"/>
              <a:t>Our Goal – Transactional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325" y="1845734"/>
            <a:ext cx="10567593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TDSL doesn’t currently include a hash table implementation.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u="sng" dirty="0"/>
              <a:t>The goal:</a:t>
            </a:r>
            <a:br>
              <a:rPr lang="en-US" u="sng" dirty="0"/>
            </a:br>
            <a:r>
              <a:rPr lang="en-US" dirty="0"/>
              <a:t>Design and implement a transactional hash table in Java, as part of the TSDL library.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for singletons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Efficient nesting scheme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C3FCE-AA6C-4235-B729-BDA6BCA7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Design a compact local state for HT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Maintaining optimistic concurrency control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RESIZE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909AC-0E0C-4D1C-B17B-4E4092C5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0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2350</TotalTime>
  <Words>835</Words>
  <Application>Microsoft Office PowerPoint</Application>
  <PresentationFormat>Widescreen</PresentationFormat>
  <Paragraphs>153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PowerPoint Presentation</vt:lpstr>
      <vt:lpstr>Background</vt:lpstr>
      <vt:lpstr>Background</vt:lpstr>
      <vt:lpstr>Background – TDSL</vt:lpstr>
      <vt:lpstr>Background - Correctness</vt:lpstr>
      <vt:lpstr>Learning Phase</vt:lpstr>
      <vt:lpstr>TDSL Today</vt:lpstr>
      <vt:lpstr>Our Goal – Transactional Hash Table</vt:lpstr>
      <vt:lpstr>Expected Difficulties</vt:lpstr>
      <vt:lpstr>Current progress 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ממשק לקומפוזיציה בין מחלקות טרנסקציוניות</dc:title>
  <dc:creator>Sapir Malka</dc:creator>
  <cp:lastModifiedBy>Sapir Malka</cp:lastModifiedBy>
  <cp:revision>116</cp:revision>
  <dcterms:created xsi:type="dcterms:W3CDTF">2019-12-09T11:13:22Z</dcterms:created>
  <dcterms:modified xsi:type="dcterms:W3CDTF">2020-06-10T10:35:50Z</dcterms:modified>
</cp:coreProperties>
</file>