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notesMasterIdLst>
    <p:notesMasterId r:id="rId58"/>
  </p:notesMasterIdLst>
  <p:sldIdLst>
    <p:sldId id="256" r:id="rId2"/>
    <p:sldId id="267" r:id="rId3"/>
    <p:sldId id="308" r:id="rId4"/>
    <p:sldId id="331" r:id="rId5"/>
    <p:sldId id="270" r:id="rId6"/>
    <p:sldId id="271" r:id="rId7"/>
    <p:sldId id="292" r:id="rId8"/>
    <p:sldId id="291" r:id="rId9"/>
    <p:sldId id="309" r:id="rId10"/>
    <p:sldId id="257" r:id="rId11"/>
    <p:sldId id="277" r:id="rId12"/>
    <p:sldId id="310" r:id="rId13"/>
    <p:sldId id="329" r:id="rId14"/>
    <p:sldId id="330" r:id="rId15"/>
    <p:sldId id="280" r:id="rId16"/>
    <p:sldId id="278" r:id="rId17"/>
    <p:sldId id="311" r:id="rId18"/>
    <p:sldId id="289" r:id="rId19"/>
    <p:sldId id="283" r:id="rId20"/>
    <p:sldId id="281" r:id="rId21"/>
    <p:sldId id="290" r:id="rId22"/>
    <p:sldId id="312" r:id="rId23"/>
    <p:sldId id="285" r:id="rId24"/>
    <p:sldId id="295" r:id="rId25"/>
    <p:sldId id="296" r:id="rId26"/>
    <p:sldId id="297" r:id="rId27"/>
    <p:sldId id="298" r:id="rId28"/>
    <p:sldId id="313" r:id="rId29"/>
    <p:sldId id="286" r:id="rId30"/>
    <p:sldId id="299" r:id="rId31"/>
    <p:sldId id="300" r:id="rId32"/>
    <p:sldId id="301" r:id="rId33"/>
    <p:sldId id="314" r:id="rId34"/>
    <p:sldId id="287" r:id="rId35"/>
    <p:sldId id="302" r:id="rId36"/>
    <p:sldId id="304" r:id="rId37"/>
    <p:sldId id="306" r:id="rId38"/>
    <p:sldId id="307" r:id="rId39"/>
    <p:sldId id="315" r:id="rId40"/>
    <p:sldId id="305" r:id="rId41"/>
    <p:sldId id="265" r:id="rId42"/>
    <p:sldId id="294" r:id="rId43"/>
    <p:sldId id="316" r:id="rId44"/>
    <p:sldId id="319" r:id="rId45"/>
    <p:sldId id="321" r:id="rId46"/>
    <p:sldId id="323" r:id="rId47"/>
    <p:sldId id="318" r:id="rId48"/>
    <p:sldId id="320" r:id="rId49"/>
    <p:sldId id="322" r:id="rId50"/>
    <p:sldId id="324" r:id="rId51"/>
    <p:sldId id="325" r:id="rId52"/>
    <p:sldId id="326" r:id="rId53"/>
    <p:sldId id="327" r:id="rId54"/>
    <p:sldId id="279" r:id="rId55"/>
    <p:sldId id="293" r:id="rId56"/>
    <p:sldId id="32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ay Tsabary" initials="IT" lastIdx="22" clrIdx="0">
    <p:extLst>
      <p:ext uri="{19B8F6BF-5375-455C-9EA6-DF929625EA0E}">
        <p15:presenceInfo xmlns:p15="http://schemas.microsoft.com/office/powerpoint/2012/main" userId="Itay Tsabary" providerId="None"/>
      </p:ext>
    </p:extLst>
  </p:cmAuthor>
  <p:cmAuthor id="2" name="Gal Assa" initials="GA" lastIdx="10" clrIdx="1">
    <p:extLst>
      <p:ext uri="{19B8F6BF-5375-455C-9EA6-DF929625EA0E}">
        <p15:presenceInfo xmlns:p15="http://schemas.microsoft.com/office/powerpoint/2012/main" userId="S-1-5-21-875234899-1626871297-367356602-18775" providerId="AD"/>
      </p:ext>
    </p:extLst>
  </p:cmAuthor>
  <p:cmAuthor id="3" name="Sapir Malka" initials="SM" lastIdx="2" clrIdx="2">
    <p:extLst>
      <p:ext uri="{19B8F6BF-5375-455C-9EA6-DF929625EA0E}">
        <p15:presenceInfo xmlns:p15="http://schemas.microsoft.com/office/powerpoint/2012/main" userId="Sapir Mal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A537"/>
    <a:srgbClr val="006600"/>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89213" autoAdjust="0"/>
  </p:normalViewPr>
  <p:slideViewPr>
    <p:cSldViewPr snapToGrid="0">
      <p:cViewPr varScale="1">
        <p:scale>
          <a:sx n="106" d="100"/>
          <a:sy n="106" d="100"/>
        </p:scale>
        <p:origin x="948" y="10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1-16T19:27:33.343" idx="2">
    <p:pos x="10" y="10"/>
    <p:text>האם להוסיף שקף בדביל זה או לדבר על זה פה?</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3A405-E7AA-4A96-BD35-715B355C9A68}"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FD066-5BE8-453D-83AF-8F7E56DA56F3}" type="slidenum">
              <a:rPr lang="en-US" smtClean="0"/>
              <a:t>‹#›</a:t>
            </a:fld>
            <a:endParaRPr lang="en-US"/>
          </a:p>
        </p:txBody>
      </p:sp>
    </p:spTree>
    <p:extLst>
      <p:ext uri="{BB962C8B-B14F-4D97-AF65-F5344CB8AC3E}">
        <p14:creationId xmlns:p14="http://schemas.microsoft.com/office/powerpoint/2010/main" val="284328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נתחיל במעבר על הרקע לפרויקט.</a:t>
            </a:r>
          </a:p>
          <a:p>
            <a:pPr marL="0" indent="0" algn="r" rtl="1">
              <a:buFont typeface="Arial" panose="020B0604020202020204" pitchFamily="34" charset="0"/>
              <a:buNone/>
            </a:pPr>
            <a:r>
              <a:rPr lang="he-IL" dirty="0"/>
              <a:t>אחר כך נעבור על היעדים בפרויקט, נצלול לפרטים על התכנון, המימוש ופתירת הבעיות המרכזיות שצצו.</a:t>
            </a:r>
          </a:p>
          <a:p>
            <a:pPr marL="0" indent="0" algn="r" rtl="1">
              <a:buFont typeface="Arial" panose="020B0604020202020204" pitchFamily="34" charset="0"/>
              <a:buNone/>
            </a:pPr>
            <a:r>
              <a:rPr lang="he-IL" dirty="0"/>
              <a:t>בסוף נראה ניתוח ביצועים ומסקנות.</a:t>
            </a:r>
            <a:endParaRPr lang="en-US" dirty="0"/>
          </a:p>
        </p:txBody>
      </p:sp>
      <p:sp>
        <p:nvSpPr>
          <p:cNvPr id="4" name="Slide Number Placeholder 3"/>
          <p:cNvSpPr>
            <a:spLocks noGrp="1"/>
          </p:cNvSpPr>
          <p:nvPr>
            <p:ph type="sldNum" sz="quarter" idx="5"/>
          </p:nvPr>
        </p:nvSpPr>
        <p:spPr/>
        <p:txBody>
          <a:bodyPr/>
          <a:lstStyle/>
          <a:p>
            <a:fld id="{08EFD066-5BE8-453D-83AF-8F7E56DA56F3}" type="slidenum">
              <a:rPr lang="en-US" smtClean="0"/>
              <a:t>2</a:t>
            </a:fld>
            <a:endParaRPr lang="en-US"/>
          </a:p>
        </p:txBody>
      </p:sp>
    </p:spTree>
    <p:extLst>
      <p:ext uri="{BB962C8B-B14F-4D97-AF65-F5344CB8AC3E}">
        <p14:creationId xmlns:p14="http://schemas.microsoft.com/office/powerpoint/2010/main" val="3402771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המימוש של </a:t>
            </a:r>
            <a:r>
              <a:rPr lang="en-US" dirty="0" err="1"/>
              <a:t>hashTable</a:t>
            </a:r>
            <a:r>
              <a:rPr lang="he-IL" dirty="0"/>
              <a:t> טרנזקציוני סיפק לנו כמה אתגרים, שהעיקריים שבהם הם האתגרים הבאים:</a:t>
            </a:r>
          </a:p>
          <a:p>
            <a:pPr algn="r" rtl="1"/>
            <a:endParaRPr lang="he-IL" dirty="0"/>
          </a:p>
          <a:p>
            <a:pPr marL="171450" indent="-171450" algn="r" rtl="1">
              <a:buFont typeface="Arial" panose="020B0604020202020204" pitchFamily="34" charset="0"/>
              <a:buChar char="•"/>
            </a:pPr>
            <a:r>
              <a:rPr lang="he-IL" dirty="0"/>
              <a:t>קודם כל, וזהו אתגר לכל אורך הדרך, הוא שמירה על נכונות הטרנזקציה.</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הדבר הבא זה תכנון המבנה הפנימי של הטבלה וגם איך ומה נשמור בזיכרון המקומי.</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ומבחינת אופטימיזציות:</a:t>
            </a:r>
          </a:p>
          <a:p>
            <a:pPr marL="628650" lvl="1" indent="-171450" algn="r" rtl="1">
              <a:buFont typeface="Arial" panose="020B0604020202020204" pitchFamily="34" charset="0"/>
              <a:buChar char="•"/>
            </a:pPr>
            <a:r>
              <a:rPr lang="he-IL" dirty="0"/>
              <a:t>נשאלת השאלה איך נבחר את </a:t>
            </a:r>
            <a:r>
              <a:rPr lang="he-IL" dirty="0" err="1"/>
              <a:t>הגרנולריות</a:t>
            </a:r>
            <a:r>
              <a:rPr lang="he-IL" dirty="0"/>
              <a:t> לנעילות בצורה אופטימלית? </a:t>
            </a:r>
          </a:p>
          <a:p>
            <a:pPr marL="628650" lvl="1" indent="-171450" algn="r" rtl="1">
              <a:buFont typeface="Arial" panose="020B0604020202020204" pitchFamily="34" charset="0"/>
              <a:buChar char="•"/>
            </a:pPr>
            <a:r>
              <a:rPr lang="he-IL" dirty="0"/>
              <a:t>וגם מימוש </a:t>
            </a:r>
            <a:r>
              <a:rPr lang="he-IL" dirty="0" err="1"/>
              <a:t>מנגון</a:t>
            </a:r>
            <a:r>
              <a:rPr lang="he-IL" dirty="0"/>
              <a:t> ה-</a:t>
            </a:r>
            <a:r>
              <a:rPr lang="en-US" dirty="0"/>
              <a:t>resize</a:t>
            </a:r>
            <a:r>
              <a:rPr lang="he-IL" dirty="0"/>
              <a:t>: שזה מנגנון מרכזי בטבלת ערבול. </a:t>
            </a:r>
          </a:p>
          <a:p>
            <a:pPr marL="628650" lvl="1" indent="-171450" algn="r" rtl="1">
              <a:buFont typeface="Arial" panose="020B0604020202020204" pitchFamily="34" charset="0"/>
              <a:buChar char="•"/>
            </a:pPr>
            <a:endParaRPr lang="he-IL" strike="noStrike" dirty="0"/>
          </a:p>
          <a:p>
            <a:pPr marL="171450" lvl="0" indent="-171450" algn="r" rtl="1">
              <a:buFont typeface="Arial" panose="020B0604020202020204" pitchFamily="34" charset="0"/>
              <a:buChar char="•"/>
            </a:pPr>
            <a:r>
              <a:rPr lang="he-IL" strike="noStrike" dirty="0"/>
              <a:t>בהמשך אנחנו נרחיב על האתגרים ונציג את הפתרונות שלנו.</a:t>
            </a:r>
          </a:p>
        </p:txBody>
      </p:sp>
      <p:sp>
        <p:nvSpPr>
          <p:cNvPr id="4" name="Slide Number Placeholder 3"/>
          <p:cNvSpPr>
            <a:spLocks noGrp="1"/>
          </p:cNvSpPr>
          <p:nvPr>
            <p:ph type="sldNum" sz="quarter" idx="5"/>
          </p:nvPr>
        </p:nvSpPr>
        <p:spPr/>
        <p:txBody>
          <a:bodyPr/>
          <a:lstStyle/>
          <a:p>
            <a:fld id="{08EFD066-5BE8-453D-83AF-8F7E56DA56F3}" type="slidenum">
              <a:rPr lang="en-US" smtClean="0"/>
              <a:t>11</a:t>
            </a:fld>
            <a:endParaRPr lang="en-US"/>
          </a:p>
        </p:txBody>
      </p:sp>
    </p:spTree>
    <p:extLst>
      <p:ext uri="{BB962C8B-B14F-4D97-AF65-F5344CB8AC3E}">
        <p14:creationId xmlns:p14="http://schemas.microsoft.com/office/powerpoint/2010/main" val="2661031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trike="noStrike" dirty="0"/>
              <a:t>נתחיל מלדבר על אתגר המבנים , ועל המימוש שבחרנו. </a:t>
            </a:r>
            <a:endParaRPr lang="en-US" dirty="0"/>
          </a:p>
        </p:txBody>
      </p:sp>
      <p:sp>
        <p:nvSpPr>
          <p:cNvPr id="4" name="Slide Number Placeholder 3"/>
          <p:cNvSpPr>
            <a:spLocks noGrp="1"/>
          </p:cNvSpPr>
          <p:nvPr>
            <p:ph type="sldNum" sz="quarter" idx="5"/>
          </p:nvPr>
        </p:nvSpPr>
        <p:spPr/>
        <p:txBody>
          <a:bodyPr/>
          <a:lstStyle/>
          <a:p>
            <a:fld id="{08EFD066-5BE8-453D-83AF-8F7E56DA56F3}" type="slidenum">
              <a:rPr lang="en-US" smtClean="0"/>
              <a:t>12</a:t>
            </a:fld>
            <a:endParaRPr lang="en-US"/>
          </a:p>
        </p:txBody>
      </p:sp>
    </p:spTree>
    <p:extLst>
      <p:ext uri="{BB962C8B-B14F-4D97-AF65-F5344CB8AC3E}">
        <p14:creationId xmlns:p14="http://schemas.microsoft.com/office/powerpoint/2010/main" val="2783243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buFont typeface="Arial" panose="020B0604020202020204" pitchFamily="34" charset="0"/>
              <a:buNone/>
            </a:pPr>
            <a:r>
              <a:rPr lang="he-IL" dirty="0"/>
              <a:t>המבנה שלנו, המבנה הבסיסי, הוא די דומה למבנה הבסיסי של טבלת הערבול הרגילה:</a:t>
            </a:r>
          </a:p>
          <a:p>
            <a:pPr marL="628650" lvl="1" indent="-171450" algn="r" rtl="1">
              <a:buFont typeface="Arial" panose="020B0604020202020204" pitchFamily="34" charset="0"/>
              <a:buChar char="•"/>
            </a:pPr>
            <a:r>
              <a:rPr lang="he-IL" dirty="0"/>
              <a:t>יש לנו מערך ( נקרא לו טבלה)</a:t>
            </a:r>
          </a:p>
          <a:p>
            <a:pPr marL="628650" lvl="1" indent="-171450" algn="r" rtl="1">
              <a:buFont typeface="Arial" panose="020B0604020202020204" pitchFamily="34" charset="0"/>
              <a:buChar char="•"/>
            </a:pPr>
            <a:r>
              <a:rPr lang="he-IL" dirty="0"/>
              <a:t>בכל תא במערך יש איברים (</a:t>
            </a:r>
            <a:r>
              <a:rPr lang="en-US" dirty="0" err="1"/>
              <a:t>hashNode</a:t>
            </a:r>
            <a:r>
              <a:rPr lang="he-IL" dirty="0"/>
              <a:t>) , והאינדקס שבו נמצא איבר נקבע לפי פונקציית הערבול על האיבר. </a:t>
            </a:r>
          </a:p>
          <a:p>
            <a:pPr marL="628650" lvl="1" indent="-171450" algn="r" rtl="1">
              <a:buFont typeface="Arial" panose="020B0604020202020204" pitchFamily="34" charset="0"/>
              <a:buChar char="•"/>
            </a:pPr>
            <a:r>
              <a:rPr lang="he-IL" dirty="0"/>
              <a:t>בכל תא האיברים מאורגנים ברשימה מקושרת. </a:t>
            </a:r>
          </a:p>
          <a:p>
            <a:pPr marL="457200" lvl="1" indent="0" algn="r" rtl="1">
              <a:buFont typeface="Arial" panose="020B0604020202020204" pitchFamily="34" charset="0"/>
              <a:buNone/>
            </a:pPr>
            <a:endParaRPr lang="he-IL" dirty="0"/>
          </a:p>
          <a:p>
            <a:pPr marL="171450" lvl="0" indent="-171450" algn="r" rtl="1">
              <a:buFont typeface="Arial" panose="020B0604020202020204" pitchFamily="34" charset="0"/>
              <a:buChar char="•"/>
            </a:pPr>
            <a:r>
              <a:rPr lang="he-IL" dirty="0"/>
              <a:t>היינו צריכים להחליט באיזה </a:t>
            </a:r>
            <a:r>
              <a:rPr lang="he-IL" dirty="0" err="1"/>
              <a:t>גרנולריות</a:t>
            </a:r>
            <a:r>
              <a:rPr lang="he-IL" dirty="0"/>
              <a:t> לבצע את הנעילות. האם ננעל ברמת הטבלה כולה? האם ננעל ברמת ה-</a:t>
            </a:r>
            <a:r>
              <a:rPr lang="en-US" dirty="0"/>
              <a:t>Node</a:t>
            </a:r>
            <a:r>
              <a:rPr lang="he-IL" dirty="0"/>
              <a:t>? </a:t>
            </a:r>
          </a:p>
          <a:p>
            <a:pPr marL="628650" lvl="1" indent="-171450" algn="r" rtl="1">
              <a:buFont typeface="Arial" panose="020B0604020202020204" pitchFamily="34" charset="0"/>
              <a:buChar char="•"/>
            </a:pPr>
            <a:r>
              <a:rPr lang="he-IL" dirty="0"/>
              <a:t>אז בדקנו מה היה המימוש במבנים האחרים.</a:t>
            </a:r>
          </a:p>
          <a:p>
            <a:pPr marL="1085850" lvl="2" indent="-171450" algn="r" rtl="1">
              <a:buFont typeface="Arial" panose="020B0604020202020204" pitchFamily="34" charset="0"/>
              <a:buChar char="•"/>
            </a:pPr>
            <a:r>
              <a:rPr lang="he-IL" dirty="0"/>
              <a:t>ב-</a:t>
            </a:r>
            <a:r>
              <a:rPr lang="en-US" dirty="0"/>
              <a:t>queue</a:t>
            </a:r>
            <a:r>
              <a:rPr lang="he-IL" dirty="0"/>
              <a:t> מנעול אחר לכל התור</a:t>
            </a:r>
          </a:p>
          <a:p>
            <a:pPr marL="1085850" lvl="2" indent="-171450" algn="r" rtl="1">
              <a:buFont typeface="Arial" panose="020B0604020202020204" pitchFamily="34" charset="0"/>
              <a:buChar char="•"/>
            </a:pPr>
            <a:r>
              <a:rPr lang="he-IL" dirty="0"/>
              <a:t>ב-</a:t>
            </a:r>
            <a:r>
              <a:rPr lang="en-US" dirty="0" err="1"/>
              <a:t>skiplit</a:t>
            </a:r>
            <a:r>
              <a:rPr lang="he-IL" dirty="0"/>
              <a:t> מנעול לכל איבר.</a:t>
            </a:r>
          </a:p>
          <a:p>
            <a:pPr marL="171450" lvl="0" indent="-171450" algn="r" rtl="1">
              <a:buFont typeface="Arial" panose="020B0604020202020204" pitchFamily="34" charset="0"/>
              <a:buChar char="•"/>
            </a:pPr>
            <a:endParaRPr lang="he-IL" dirty="0"/>
          </a:p>
          <a:p>
            <a:pPr marL="171450" lvl="0" indent="-171450" algn="r" rtl="1">
              <a:buFont typeface="Arial" panose="020B0604020202020204" pitchFamily="34" charset="0"/>
              <a:buChar char="•"/>
            </a:pPr>
            <a:r>
              <a:rPr lang="he-IL" dirty="0"/>
              <a:t>לנעול ברמת הטבלה כולה – פסימי מדי בשבילנו.</a:t>
            </a:r>
          </a:p>
          <a:p>
            <a:pPr marL="628650" lvl="1" indent="-171450" algn="r" rtl="1">
              <a:buFont typeface="Arial" panose="020B0604020202020204" pitchFamily="34" charset="0"/>
              <a:buChar char="•"/>
            </a:pPr>
            <a:r>
              <a:rPr lang="he-IL" dirty="0"/>
              <a:t>ברור שאם תהיה לנו טרנזקציה שעובדת על רשימה אחת, אין סיבה למנוע מטרנזקציה אחרת לעבוד על רשימה אחרת במקביל.</a:t>
            </a:r>
          </a:p>
          <a:p>
            <a:pPr marL="171450" lvl="0" indent="-171450" algn="r" rtl="1">
              <a:buFont typeface="Arial" panose="020B0604020202020204" pitchFamily="34" charset="0"/>
              <a:buChar char="•"/>
            </a:pPr>
            <a:r>
              <a:rPr lang="he-IL" dirty="0"/>
              <a:t>לנעול ברמת ה-</a:t>
            </a:r>
            <a:r>
              <a:rPr lang="en-US" dirty="0"/>
              <a:t>node</a:t>
            </a:r>
            <a:r>
              <a:rPr lang="he-IL" dirty="0"/>
              <a:t>- נראה לנו יותר מדי.</a:t>
            </a:r>
          </a:p>
          <a:p>
            <a:pPr marL="628650" lvl="1" indent="-171450" algn="r" rtl="1">
              <a:buFont typeface="Arial" panose="020B0604020202020204" pitchFamily="34" charset="0"/>
              <a:buChar char="•"/>
            </a:pPr>
            <a:r>
              <a:rPr lang="he-IL" dirty="0"/>
              <a:t>מחייב אותנו לאכוף סדר מסוים ברשימה ומוסף סיבוך למימוש. </a:t>
            </a:r>
          </a:p>
          <a:p>
            <a:pPr marL="171450" lvl="0" indent="-171450" algn="r" rtl="1">
              <a:buFont typeface="Arial" panose="020B0604020202020204" pitchFamily="34" charset="0"/>
              <a:buChar char="•"/>
            </a:pPr>
            <a:r>
              <a:rPr lang="he-IL" dirty="0"/>
              <a:t>ומה בנוגע לנעילה ברמת הרשימה? האם זה גם פסימי מדי?</a:t>
            </a:r>
          </a:p>
          <a:p>
            <a:pPr marL="628650" lvl="1" indent="-171450" algn="r" rtl="1">
              <a:buFont typeface="Arial" panose="020B0604020202020204" pitchFamily="34" charset="0"/>
              <a:buChar char="•"/>
            </a:pPr>
            <a:r>
              <a:rPr lang="he-IL" dirty="0"/>
              <a:t>בזכות פונקציית הערבול ומנגנונים שבהמשך נדבר עליהם אנחנו מניחים שהרשימות שלנו מאוד קצרות. </a:t>
            </a:r>
          </a:p>
          <a:p>
            <a:pPr marL="628650" lvl="1" indent="-171450" algn="r" rtl="1">
              <a:buFont typeface="Arial" panose="020B0604020202020204" pitchFamily="34" charset="0"/>
              <a:buChar char="•"/>
            </a:pPr>
            <a:r>
              <a:rPr lang="he-IL" dirty="0"/>
              <a:t>אם הרשימות מאוד קצרות, יש סבירות גבוהה שבה פעולה שמתבצעת על איבר בודד, משפיעה גם ככה על חלק נכבד מהרשימה כולה. </a:t>
            </a:r>
          </a:p>
          <a:p>
            <a:pPr marL="628650" lvl="1" indent="-171450" algn="r" rtl="1">
              <a:buFont typeface="Arial" panose="020B0604020202020204" pitchFamily="34" charset="0"/>
              <a:buChar char="•"/>
            </a:pPr>
            <a:endParaRPr lang="he-IL" dirty="0"/>
          </a:p>
          <a:p>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13</a:t>
            </a:fld>
            <a:endParaRPr lang="en-US"/>
          </a:p>
        </p:txBody>
      </p:sp>
    </p:spTree>
    <p:extLst>
      <p:ext uri="{BB962C8B-B14F-4D97-AF65-F5344CB8AC3E}">
        <p14:creationId xmlns:p14="http://schemas.microsoft.com/office/powerpoint/2010/main" val="140568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anose="020B0604020202020204" pitchFamily="34" charset="0"/>
              <a:buChar char="•"/>
            </a:pPr>
            <a:r>
              <a:rPr lang="he-IL" dirty="0"/>
              <a:t>אז אנחנו בחרנו לעבוד בגרנולריות של רשימה- זה לא פסימי מדי בהנחה שהרשימות קצרות וזה מפשט את המימוש. </a:t>
            </a:r>
          </a:p>
          <a:p>
            <a:pPr marL="171450" lvl="0" indent="-171450" algn="r" rtl="1">
              <a:buFont typeface="Arial" panose="020B0604020202020204" pitchFamily="34" charset="0"/>
              <a:buChar char="•"/>
            </a:pPr>
            <a:endParaRPr lang="he-IL" dirty="0"/>
          </a:p>
          <a:p>
            <a:pPr marL="171450" lvl="0" indent="-171450" algn="r" rtl="1">
              <a:buFont typeface="Arial" panose="020B0604020202020204" pitchFamily="34" charset="0"/>
              <a:buChar char="•"/>
            </a:pPr>
            <a:r>
              <a:rPr lang="he-IL" dirty="0"/>
              <a:t>וככה זה נראה אצלנו:</a:t>
            </a:r>
          </a:p>
          <a:p>
            <a:pPr marL="628650" lvl="1" indent="-171450" algn="r" rtl="1">
              <a:buFont typeface="Arial" panose="020B0604020202020204" pitchFamily="34" charset="0"/>
              <a:buChar char="•"/>
            </a:pPr>
            <a:r>
              <a:rPr lang="he-IL" dirty="0"/>
              <a:t>רשימה בטבלת הערבול שלנו נקראת </a:t>
            </a:r>
            <a:r>
              <a:rPr lang="en-US" dirty="0"/>
              <a:t>HashMapList</a:t>
            </a:r>
            <a:r>
              <a:rPr lang="he-IL" dirty="0"/>
              <a:t>. </a:t>
            </a:r>
          </a:p>
          <a:p>
            <a:pPr marL="628650" lvl="1" indent="-171450" algn="r" rtl="1">
              <a:buFont typeface="Arial" panose="020B0604020202020204" pitchFamily="34" charset="0"/>
              <a:buChar char="•"/>
            </a:pPr>
            <a:r>
              <a:rPr lang="he-IL" dirty="0"/>
              <a:t>בכל רשימה יהיה לנו מנעול ושעון, והוא יחיד לכל האיברים באותו האינדקס. </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14</a:t>
            </a:fld>
            <a:endParaRPr lang="en-US"/>
          </a:p>
        </p:txBody>
      </p:sp>
    </p:spTree>
    <p:extLst>
      <p:ext uri="{BB962C8B-B14F-4D97-AF65-F5344CB8AC3E}">
        <p14:creationId xmlns:p14="http://schemas.microsoft.com/office/powerpoint/2010/main" val="3800016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מבחינת הזיכרון המקומי של </a:t>
            </a:r>
            <a:r>
              <a:rPr lang="he-IL" dirty="0" err="1"/>
              <a:t>הטרנזקציה</a:t>
            </a:r>
            <a:r>
              <a:rPr lang="he-IL" dirty="0"/>
              <a:t>- מה כל חוט שומר?</a:t>
            </a:r>
          </a:p>
          <a:p>
            <a:pPr marL="171450" indent="-171450" algn="r" rtl="1">
              <a:buFont typeface="Arial" panose="020B0604020202020204" pitchFamily="34" charset="0"/>
              <a:buChar char="•"/>
            </a:pPr>
            <a:r>
              <a:rPr lang="he-IL" sz="1800" dirty="0">
                <a:solidFill>
                  <a:srgbClr val="000000"/>
                </a:solidFill>
                <a:effectLst/>
                <a:latin typeface="Calibri" panose="020F0502020204030204" pitchFamily="34" charset="0"/>
              </a:rPr>
              <a:t>דגל </a:t>
            </a:r>
            <a:r>
              <a:rPr lang="en-US" sz="1800" dirty="0" err="1">
                <a:solidFill>
                  <a:srgbClr val="000000"/>
                </a:solidFill>
                <a:effectLst/>
                <a:latin typeface="Calibri" panose="020F0502020204030204" pitchFamily="34" charset="0"/>
              </a:rPr>
              <a:t>inTX</a:t>
            </a:r>
            <a:r>
              <a:rPr lang="he-IL" sz="1800" dirty="0">
                <a:solidFill>
                  <a:srgbClr val="000000"/>
                </a:solidFill>
                <a:effectLst/>
                <a:latin typeface="Calibri" panose="020F0502020204030204" pitchFamily="34" charset="0"/>
              </a:rPr>
              <a:t> - שאומר שאנחנו מבצעים כרגע טרנזקציה. </a:t>
            </a:r>
          </a:p>
          <a:p>
            <a:pPr marL="628650" lvl="1" indent="-171450" algn="r" rtl="1">
              <a:buFont typeface="Arial" panose="020B0604020202020204" pitchFamily="34" charset="0"/>
              <a:buChar char="•"/>
            </a:pPr>
            <a:r>
              <a:rPr lang="he-IL" sz="1800" dirty="0">
                <a:solidFill>
                  <a:srgbClr val="000000"/>
                </a:solidFill>
                <a:effectLst/>
                <a:latin typeface="Calibri" panose="020F0502020204030204" pitchFamily="34" charset="0"/>
              </a:rPr>
              <a:t>הדגל הזה חשוב כדי שנדע אם הפעולה שמבצעים על המבנה תהיה פעולת </a:t>
            </a:r>
            <a:r>
              <a:rPr lang="en-US" sz="1800" dirty="0">
                <a:solidFill>
                  <a:srgbClr val="000000"/>
                </a:solidFill>
                <a:effectLst/>
                <a:latin typeface="Calibri" panose="020F0502020204030204" pitchFamily="34" charset="0"/>
              </a:rPr>
              <a:t>singleton</a:t>
            </a:r>
            <a:r>
              <a:rPr lang="he-IL" sz="1800" dirty="0">
                <a:solidFill>
                  <a:srgbClr val="000000"/>
                </a:solidFill>
                <a:effectLst/>
                <a:latin typeface="Calibri" panose="020F0502020204030204" pitchFamily="34" charset="0"/>
              </a:rPr>
              <a:t> או לא.</a:t>
            </a:r>
          </a:p>
          <a:p>
            <a:pPr marL="171450" indent="-171450" algn="r" rtl="1">
              <a:buFont typeface="Arial" panose="020B0604020202020204" pitchFamily="34" charset="0"/>
              <a:buChar char="•"/>
            </a:pPr>
            <a:r>
              <a:rPr lang="en-US" sz="1800" dirty="0" err="1">
                <a:solidFill>
                  <a:srgbClr val="000000"/>
                </a:solidFill>
                <a:effectLst/>
                <a:latin typeface="Calibri" panose="020F0502020204030204" pitchFamily="34" charset="0"/>
              </a:rPr>
              <a:t>readVersion</a:t>
            </a:r>
            <a:r>
              <a:rPr lang="he-IL" sz="1800" dirty="0">
                <a:solidFill>
                  <a:srgbClr val="000000"/>
                </a:solidFill>
                <a:effectLst/>
                <a:latin typeface="Calibri" panose="020F0502020204030204" pitchFamily="34" charset="0"/>
              </a:rPr>
              <a:t>- ה- </a:t>
            </a:r>
            <a:r>
              <a:rPr lang="en-US" sz="1800" dirty="0">
                <a:solidFill>
                  <a:srgbClr val="000000"/>
                </a:solidFill>
                <a:effectLst/>
                <a:latin typeface="Calibri" panose="020F0502020204030204" pitchFamily="34" charset="0"/>
              </a:rPr>
              <a:t>GVC</a:t>
            </a:r>
            <a:r>
              <a:rPr lang="he-IL" sz="1800" dirty="0">
                <a:solidFill>
                  <a:srgbClr val="000000"/>
                </a:solidFill>
                <a:effectLst/>
                <a:latin typeface="Calibri" panose="020F0502020204030204" pitchFamily="34" charset="0"/>
              </a:rPr>
              <a:t>, מעודכן בתחילת הטרנזקציה.</a:t>
            </a:r>
            <a:endParaRPr lang="he-IL" dirty="0"/>
          </a:p>
          <a:p>
            <a:pPr marL="171450" indent="-171450" algn="r" rtl="1">
              <a:buFont typeface="Arial" panose="020B0604020202020204" pitchFamily="34" charset="0"/>
              <a:buChar char="•"/>
            </a:pPr>
            <a:r>
              <a:rPr lang="he-IL" dirty="0"/>
              <a:t>דגל </a:t>
            </a:r>
            <a:r>
              <a:rPr lang="en-US" dirty="0" err="1"/>
              <a:t>readOnly</a:t>
            </a:r>
            <a:r>
              <a:rPr lang="he-IL" dirty="0"/>
              <a:t>- אופטימיזציה </a:t>
            </a:r>
            <a:r>
              <a:rPr lang="he-IL" dirty="0" err="1"/>
              <a:t>לביצעו</a:t>
            </a:r>
            <a:r>
              <a:rPr lang="he-IL" dirty="0"/>
              <a:t> </a:t>
            </a:r>
            <a:r>
              <a:rPr lang="en-US" dirty="0" err="1"/>
              <a:t>TX.end</a:t>
            </a:r>
            <a:r>
              <a:rPr lang="he-IL" dirty="0"/>
              <a:t>.</a:t>
            </a:r>
          </a:p>
          <a:p>
            <a:pPr marL="171450" indent="-171450" algn="r" rtl="1">
              <a:buFont typeface="Arial" panose="020B0604020202020204" pitchFamily="34" charset="0"/>
              <a:buChar char="•"/>
            </a:pPr>
            <a:r>
              <a:rPr lang="en-US" dirty="0" err="1"/>
              <a:t>readSet</a:t>
            </a:r>
            <a:r>
              <a:rPr lang="en-US" dirty="0"/>
              <a:t>, </a:t>
            </a:r>
            <a:r>
              <a:rPr lang="en-US" dirty="0" err="1"/>
              <a:t>wtireSet</a:t>
            </a:r>
            <a:r>
              <a:rPr lang="he-IL" dirty="0"/>
              <a:t>.</a:t>
            </a:r>
          </a:p>
          <a:p>
            <a:pPr marL="171450" indent="-171450" algn="r" rtl="1">
              <a:buFont typeface="Arial" panose="020B0604020202020204" pitchFamily="34" charset="0"/>
              <a:buChar char="•"/>
            </a:pPr>
            <a:r>
              <a:rPr lang="en-US" strike="sngStrike" dirty="0" err="1"/>
              <a:t>writeSet</a:t>
            </a:r>
            <a:r>
              <a:rPr lang="he-IL" strike="sngStrike" dirty="0"/>
              <a:t>- מכיל מידע על כל השינויים שהטרנזקציה רוצה לבצע כמו מחיקה וכתיבה של איברים.</a:t>
            </a:r>
          </a:p>
          <a:p>
            <a:pPr marL="171450" indent="-171450" algn="r" rtl="1">
              <a:buFont typeface="Arial" panose="020B0604020202020204" pitchFamily="34" charset="0"/>
              <a:buChar char="•"/>
            </a:pPr>
            <a:r>
              <a:rPr lang="en-US" strike="sngStrike" dirty="0" err="1"/>
              <a:t>readSet</a:t>
            </a:r>
            <a:r>
              <a:rPr lang="he-IL" strike="sngStrike" dirty="0"/>
              <a:t>- הוא מכיל מידע על האיברים שקראנו מהם.</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15</a:t>
            </a:fld>
            <a:endParaRPr lang="en-US"/>
          </a:p>
        </p:txBody>
      </p:sp>
    </p:spTree>
    <p:extLst>
      <p:ext uri="{BB962C8B-B14F-4D97-AF65-F5344CB8AC3E}">
        <p14:creationId xmlns:p14="http://schemas.microsoft.com/office/powerpoint/2010/main" val="1050880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b="0" dirty="0"/>
              <a:t>ה- </a:t>
            </a:r>
            <a:r>
              <a:rPr lang="en-US" b="0" dirty="0" err="1"/>
              <a:t>writeSet</a:t>
            </a:r>
            <a:r>
              <a:rPr lang="he-IL" b="0" dirty="0"/>
              <a:t> </a:t>
            </a:r>
            <a:r>
              <a:rPr lang="he-IL" dirty="0"/>
              <a:t>מכיל מידע על כל השינויים שהטרנזקציה רוצה לבצע כמו מחיקה וכתיבה של איברים.</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t>במימוש שלנו הוא </a:t>
            </a:r>
            <a:r>
              <a:rPr lang="he-IL" b="1" dirty="0"/>
              <a:t>מיפוי בין רשימות </a:t>
            </a:r>
            <a:r>
              <a:rPr lang="he-IL" b="0" dirty="0"/>
              <a:t>שהטרנזקציה רוצה לשנות</a:t>
            </a:r>
            <a:r>
              <a:rPr lang="he-IL" b="1" dirty="0"/>
              <a:t>, ובין האיברים </a:t>
            </a:r>
            <a:r>
              <a:rPr lang="he-IL" b="0" dirty="0"/>
              <a:t>שרוצים לשנות באותה הרשימה.</a:t>
            </a:r>
          </a:p>
          <a:p>
            <a:pPr marL="457200" marR="0" lvl="1"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dirty="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t>ה- </a:t>
            </a:r>
            <a:r>
              <a:rPr lang="en-US" dirty="0" err="1"/>
              <a:t>readSet</a:t>
            </a:r>
            <a:r>
              <a:rPr lang="he-IL" dirty="0"/>
              <a:t> מכיל מידע על האיברים שקראנו מהם.</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t>במימוש שלנו הוא </a:t>
            </a:r>
            <a:r>
              <a:rPr lang="he-IL" b="1" dirty="0"/>
              <a:t>סט הרשימות </a:t>
            </a:r>
            <a:r>
              <a:rPr lang="he-IL" dirty="0"/>
              <a:t>שקראנו מהן.</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b="1" dirty="0"/>
          </a:p>
          <a:p>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16</a:t>
            </a:fld>
            <a:endParaRPr lang="en-US"/>
          </a:p>
        </p:txBody>
      </p:sp>
    </p:spTree>
    <p:extLst>
      <p:ext uri="{BB962C8B-B14F-4D97-AF65-F5344CB8AC3E}">
        <p14:creationId xmlns:p14="http://schemas.microsoft.com/office/powerpoint/2010/main" val="4166939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אחרי שראינו את המבנה הפנימי שנבחר לטבלה, וגם על המבנים שצריך להוסיף ולתחזק בזיכרון המקומי של הטרנזקציה, </a:t>
            </a:r>
          </a:p>
          <a:p>
            <a:pPr marL="0" indent="0" algn="r" rtl="1">
              <a:buFont typeface="Arial" panose="020B0604020202020204" pitchFamily="34" charset="0"/>
              <a:buNone/>
            </a:pPr>
            <a:r>
              <a:rPr lang="he-IL" dirty="0"/>
              <a:t> אנחנו נעבור לדבר על הפעולות שטבלת הערבול מספקת .</a:t>
            </a:r>
            <a:endParaRPr lang="en-US" dirty="0"/>
          </a:p>
        </p:txBody>
      </p:sp>
      <p:sp>
        <p:nvSpPr>
          <p:cNvPr id="4" name="Slide Number Placeholder 3"/>
          <p:cNvSpPr>
            <a:spLocks noGrp="1"/>
          </p:cNvSpPr>
          <p:nvPr>
            <p:ph type="sldNum" sz="quarter" idx="5"/>
          </p:nvPr>
        </p:nvSpPr>
        <p:spPr/>
        <p:txBody>
          <a:bodyPr/>
          <a:lstStyle/>
          <a:p>
            <a:fld id="{08EFD066-5BE8-453D-83AF-8F7E56DA56F3}" type="slidenum">
              <a:rPr lang="en-US" smtClean="0"/>
              <a:t>17</a:t>
            </a:fld>
            <a:endParaRPr lang="en-US"/>
          </a:p>
        </p:txBody>
      </p:sp>
    </p:spTree>
    <p:extLst>
      <p:ext uri="{BB962C8B-B14F-4D97-AF65-F5344CB8AC3E}">
        <p14:creationId xmlns:p14="http://schemas.microsoft.com/office/powerpoint/2010/main" val="2699898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spcBef>
                <a:spcPts val="0"/>
              </a:spcBef>
              <a:spcAft>
                <a:spcPts val="0"/>
              </a:spcAft>
            </a:pPr>
            <a:r>
              <a:rPr lang="he-IL" sz="1200" dirty="0">
                <a:solidFill>
                  <a:srgbClr val="000000"/>
                </a:solidFill>
                <a:effectLst/>
                <a:latin typeface="Calibri" panose="020F0502020204030204" pitchFamily="34" charset="0"/>
              </a:rPr>
              <a:t>הפעולה הראשונה שנדבר עליה היא </a:t>
            </a:r>
            <a:r>
              <a:rPr lang="en-US" sz="1200" dirty="0">
                <a:solidFill>
                  <a:srgbClr val="000000"/>
                </a:solidFill>
                <a:effectLst/>
                <a:latin typeface="Calibri" panose="020F0502020204030204" pitchFamily="34" charset="0"/>
              </a:rPr>
              <a:t>get(key)</a:t>
            </a:r>
            <a:r>
              <a:rPr lang="he-IL" sz="1200" dirty="0">
                <a:solidFill>
                  <a:srgbClr val="000000"/>
                </a:solidFill>
                <a:effectLst/>
                <a:latin typeface="Calibri" panose="020F0502020204030204" pitchFamily="34" charset="0"/>
              </a:rPr>
              <a:t> : שמחזירה את האיבר בטבלה המתאים למפתח הזה, במידה והוא קיים. </a:t>
            </a:r>
            <a:endParaRPr lang="he-IL" sz="1200" dirty="0">
              <a:solidFill>
                <a:srgbClr val="000000"/>
              </a:solidFill>
              <a:effectLst/>
              <a:latin typeface="Calibri" panose="020F0502020204030204" pitchFamily="34" charset="0"/>
              <a:cs typeface="Calibri" panose="020F0502020204030204" pitchFamily="34" charset="0"/>
            </a:endParaRPr>
          </a:p>
          <a:p>
            <a:pPr marL="0" marR="0" algn="r" rtl="1">
              <a:spcBef>
                <a:spcPts val="0"/>
              </a:spcBef>
              <a:spcAft>
                <a:spcPts val="0"/>
              </a:spcAft>
            </a:pPr>
            <a:endParaRPr lang="he-IL" sz="1200" dirty="0">
              <a:solidFill>
                <a:srgbClr val="000000"/>
              </a:solidFill>
              <a:effectLst/>
              <a:latin typeface="Calibri" panose="020F0502020204030204" pitchFamily="34" charset="0"/>
              <a:cs typeface="Calibri" panose="020F0502020204030204" pitchFamily="34" charset="0"/>
            </a:endParaRPr>
          </a:p>
          <a:p>
            <a:pPr marL="0" marR="0" algn="r" rtl="1">
              <a:spcBef>
                <a:spcPts val="0"/>
              </a:spcBef>
              <a:spcAft>
                <a:spcPts val="0"/>
              </a:spcAft>
            </a:pPr>
            <a:r>
              <a:rPr lang="he-IL" sz="1200" dirty="0">
                <a:solidFill>
                  <a:srgbClr val="000000"/>
                </a:solidFill>
                <a:effectLst/>
                <a:latin typeface="Calibri" panose="020F0502020204030204" pitchFamily="34" charset="0"/>
                <a:cs typeface="Calibri" panose="020F0502020204030204" pitchFamily="34" charset="0"/>
              </a:rPr>
              <a:t>אופן הפעולה הוא כזה:</a:t>
            </a:r>
          </a:p>
          <a:p>
            <a:pPr marL="0" marR="0" algn="r" rtl="1">
              <a:spcBef>
                <a:spcPts val="0"/>
              </a:spcBef>
              <a:spcAft>
                <a:spcPts val="0"/>
              </a:spcAft>
            </a:pPr>
            <a:endParaRPr lang="he-IL" sz="1200" dirty="0">
              <a:solidFill>
                <a:srgbClr val="000000"/>
              </a:solidFill>
              <a:effectLst/>
              <a:latin typeface="Calibri" panose="020F0502020204030204" pitchFamily="34" charset="0"/>
              <a:cs typeface="Calibri" panose="020F0502020204030204" pitchFamily="34" charset="0"/>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000000"/>
                </a:solidFill>
                <a:effectLst/>
                <a:latin typeface="Calibri" panose="020F0502020204030204" pitchFamily="34" charset="0"/>
                <a:cs typeface="Calibri" panose="020F0502020204030204" pitchFamily="34" charset="0"/>
              </a:rPr>
              <a:t>קודם כל נביא את הרשימה מהטבלה המשותפת. </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000000"/>
                </a:solidFill>
                <a:effectLst/>
                <a:latin typeface="Calibri" panose="020F0502020204030204" pitchFamily="34" charset="0"/>
                <a:cs typeface="Calibri" panose="020F0502020204030204" pitchFamily="34" charset="0"/>
              </a:rPr>
              <a:t>אנחנו נסתכל עליה ונוודא שלא צריך לעשות </a:t>
            </a:r>
            <a:r>
              <a:rPr lang="en-US" sz="1200" dirty="0">
                <a:solidFill>
                  <a:srgbClr val="000000"/>
                </a:solidFill>
                <a:effectLst/>
                <a:latin typeface="Calibri" panose="020F0502020204030204" pitchFamily="34" charset="0"/>
                <a:cs typeface="Calibri" panose="020F0502020204030204" pitchFamily="34" charset="0"/>
              </a:rPr>
              <a:t>early abort</a:t>
            </a:r>
            <a:r>
              <a:rPr lang="he-IL" sz="1200" dirty="0">
                <a:solidFill>
                  <a:srgbClr val="000000"/>
                </a:solidFill>
                <a:effectLst/>
                <a:latin typeface="Calibri" panose="020F0502020204030204" pitchFamily="34" charset="0"/>
                <a:cs typeface="Calibri" panose="020F0502020204030204" pitchFamily="34" charset="0"/>
              </a:rPr>
              <a:t>, ואז נכניס את הרשימה הזו ל- </a:t>
            </a:r>
            <a:r>
              <a:rPr lang="en-US" sz="1200" dirty="0" err="1">
                <a:solidFill>
                  <a:srgbClr val="000000"/>
                </a:solidFill>
                <a:effectLst/>
                <a:latin typeface="Calibri" panose="020F0502020204030204" pitchFamily="34" charset="0"/>
                <a:cs typeface="Calibri" panose="020F0502020204030204" pitchFamily="34" charset="0"/>
              </a:rPr>
              <a:t>readSet</a:t>
            </a:r>
            <a:r>
              <a:rPr lang="he-IL" sz="1200" dirty="0">
                <a:solidFill>
                  <a:srgbClr val="000000"/>
                </a:solidFill>
                <a:effectLst/>
                <a:latin typeface="Calibri" panose="020F0502020204030204" pitchFamily="34" charset="0"/>
                <a:cs typeface="Calibri" panose="020F0502020204030204" pitchFamily="34" charset="0"/>
              </a:rPr>
              <a:t>.</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000000"/>
                </a:solidFill>
                <a:effectLst/>
                <a:latin typeface="Calibri" panose="020F0502020204030204" pitchFamily="34" charset="0"/>
                <a:cs typeface="Calibri" panose="020F0502020204030204" pitchFamily="34" charset="0"/>
              </a:rPr>
              <a:t>ולמה שנעשה </a:t>
            </a:r>
            <a:r>
              <a:rPr lang="en-US" sz="1200" dirty="0">
                <a:solidFill>
                  <a:srgbClr val="000000"/>
                </a:solidFill>
                <a:effectLst/>
                <a:latin typeface="Calibri" panose="020F0502020204030204" pitchFamily="34" charset="0"/>
                <a:cs typeface="Calibri" panose="020F0502020204030204" pitchFamily="34" charset="0"/>
              </a:rPr>
              <a:t>abort</a:t>
            </a:r>
            <a:r>
              <a:rPr lang="he-IL" sz="1200" dirty="0">
                <a:solidFill>
                  <a:srgbClr val="000000"/>
                </a:solidFill>
                <a:effectLst/>
                <a:latin typeface="Calibri" panose="020F0502020204030204" pitchFamily="34" charset="0"/>
                <a:cs typeface="Calibri" panose="020F0502020204030204" pitchFamily="34" charset="0"/>
              </a:rPr>
              <a:t>? כמו שאמרנו קודם אם הרשימה הזו נעולה או שהשעון שלה עדכני מזמן תחילת הטרנזקציה. </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solidFill>
                <a:srgbClr val="000000"/>
              </a:solidFill>
              <a:effectLst/>
              <a:latin typeface="Calibri" panose="020F0502020204030204" pitchFamily="34" charset="0"/>
              <a:cs typeface="Calibri" panose="020F0502020204030204" pitchFamily="34" charset="0"/>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000000"/>
                </a:solidFill>
                <a:effectLst/>
                <a:latin typeface="Calibri" panose="020F0502020204030204" pitchFamily="34" charset="0"/>
                <a:cs typeface="Calibri" panose="020F0502020204030204" pitchFamily="34" charset="0"/>
              </a:rPr>
              <a:t>בצעד הבא, בשביל להבטיח שנקבל את הערך הכי עדכני מבחינת הטרנזקציה, נחפש את האיבר המבוקש ב-</a:t>
            </a:r>
            <a:r>
              <a:rPr lang="en-US" sz="1200" dirty="0">
                <a:solidFill>
                  <a:srgbClr val="000000"/>
                </a:solidFill>
                <a:effectLst/>
                <a:latin typeface="Calibri" panose="020F0502020204030204" pitchFamily="34" charset="0"/>
                <a:cs typeface="Calibri" panose="020F0502020204030204" pitchFamily="34" charset="0"/>
              </a:rPr>
              <a:t>write set</a:t>
            </a:r>
            <a:r>
              <a:rPr lang="he-IL" sz="1200" dirty="0">
                <a:solidFill>
                  <a:srgbClr val="000000"/>
                </a:solidFill>
                <a:effectLst/>
                <a:latin typeface="Calibri" panose="020F0502020204030204" pitchFamily="34" charset="0"/>
                <a:cs typeface="Calibri" panose="020F0502020204030204" pitchFamily="34" charset="0"/>
              </a:rPr>
              <a:t>.</a:t>
            </a: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000000"/>
                </a:solidFill>
                <a:effectLst/>
                <a:latin typeface="Calibri" panose="020F0502020204030204" pitchFamily="34" charset="0"/>
                <a:cs typeface="Calibri" panose="020F0502020204030204" pitchFamily="34" charset="0"/>
              </a:rPr>
              <a:t>אם מצאנו- נחזיר אותו.</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solidFill>
                <a:srgbClr val="000000"/>
              </a:solidFill>
              <a:effectLst/>
              <a:latin typeface="Calibri" panose="020F0502020204030204" pitchFamily="34" charset="0"/>
              <a:cs typeface="Calibri" panose="020F0502020204030204" pitchFamily="34" charset="0"/>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000000"/>
                </a:solidFill>
                <a:effectLst/>
                <a:latin typeface="Calibri" panose="020F0502020204030204" pitchFamily="34" charset="0"/>
                <a:cs typeface="Calibri" panose="020F0502020204030204" pitchFamily="34" charset="0"/>
              </a:rPr>
              <a:t>אם לא מצאנו אותו ב- </a:t>
            </a:r>
            <a:r>
              <a:rPr lang="en-US" sz="1200" dirty="0" err="1">
                <a:solidFill>
                  <a:srgbClr val="000000"/>
                </a:solidFill>
                <a:effectLst/>
                <a:latin typeface="Calibri" panose="020F0502020204030204" pitchFamily="34" charset="0"/>
                <a:cs typeface="Calibri" panose="020F0502020204030204" pitchFamily="34" charset="0"/>
              </a:rPr>
              <a:t>writeSet</a:t>
            </a:r>
            <a:r>
              <a:rPr lang="he-IL" sz="1200" dirty="0">
                <a:solidFill>
                  <a:srgbClr val="000000"/>
                </a:solidFill>
                <a:effectLst/>
                <a:latin typeface="Calibri" panose="020F0502020204030204" pitchFamily="34" charset="0"/>
                <a:cs typeface="Calibri" panose="020F0502020204030204" pitchFamily="34" charset="0"/>
              </a:rPr>
              <a:t>, זה בסה"כ אומר </a:t>
            </a:r>
            <a:r>
              <a:rPr lang="he-IL" sz="1200" dirty="0" err="1">
                <a:solidFill>
                  <a:srgbClr val="000000"/>
                </a:solidFill>
                <a:effectLst/>
                <a:latin typeface="Calibri" panose="020F0502020204030204" pitchFamily="34" charset="0"/>
                <a:cs typeface="Calibri" panose="020F0502020204030204" pitchFamily="34" charset="0"/>
              </a:rPr>
              <a:t>שבטרנזקציה</a:t>
            </a:r>
            <a:r>
              <a:rPr lang="he-IL" sz="1200" dirty="0">
                <a:solidFill>
                  <a:srgbClr val="000000"/>
                </a:solidFill>
                <a:effectLst/>
                <a:latin typeface="Calibri" panose="020F0502020204030204" pitchFamily="34" charset="0"/>
                <a:cs typeface="Calibri" panose="020F0502020204030204" pitchFamily="34" charset="0"/>
              </a:rPr>
              <a:t> הזאת לא ניסינו עדיין לכתוב לאיבר הזה.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solidFill>
                <a:srgbClr val="000000"/>
              </a:solidFill>
              <a:effectLst/>
              <a:latin typeface="Calibri" panose="020F0502020204030204" pitchFamily="34" charset="0"/>
              <a:cs typeface="Calibri" panose="020F0502020204030204" pitchFamily="34" charset="0"/>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000000"/>
                </a:solidFill>
                <a:effectLst/>
                <a:latin typeface="Calibri" panose="020F0502020204030204" pitchFamily="34" charset="0"/>
                <a:cs typeface="Calibri" panose="020F0502020204030204" pitchFamily="34" charset="0"/>
              </a:rPr>
              <a:t>לכן נלך לרשימה המשותפת ונחפש שם את האיבר.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sz="1200" dirty="0">
              <a:solidFill>
                <a:srgbClr val="000000"/>
              </a:solidFill>
              <a:effectLst/>
              <a:latin typeface="Calibri" panose="020F0502020204030204" pitchFamily="34" charset="0"/>
              <a:cs typeface="Calibri" panose="020F0502020204030204" pitchFamily="34" charset="0"/>
            </a:endParaRPr>
          </a:p>
          <a:p>
            <a:pPr marL="628650" marR="0" lvl="1"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solidFill>
                  <a:srgbClr val="000000"/>
                </a:solidFill>
                <a:effectLst/>
                <a:latin typeface="Calibri" panose="020F0502020204030204" pitchFamily="34" charset="0"/>
                <a:cs typeface="Calibri" panose="020F0502020204030204" pitchFamily="34" charset="0"/>
              </a:rPr>
              <a:t>זהו מעבר על רשימה משותפת מבלי לנעול אותה וכעת נסביר איך זה מתבצע. </a:t>
            </a:r>
          </a:p>
        </p:txBody>
      </p:sp>
      <p:sp>
        <p:nvSpPr>
          <p:cNvPr id="4" name="Slide Number Placeholder 3"/>
          <p:cNvSpPr>
            <a:spLocks noGrp="1"/>
          </p:cNvSpPr>
          <p:nvPr>
            <p:ph type="sldNum" sz="quarter" idx="5"/>
          </p:nvPr>
        </p:nvSpPr>
        <p:spPr/>
        <p:txBody>
          <a:bodyPr/>
          <a:lstStyle/>
          <a:p>
            <a:fld id="{08EFD066-5BE8-453D-83AF-8F7E56DA56F3}" type="slidenum">
              <a:rPr lang="en-US" smtClean="0"/>
              <a:t>18</a:t>
            </a:fld>
            <a:endParaRPr lang="en-US"/>
          </a:p>
        </p:txBody>
      </p:sp>
    </p:spTree>
    <p:extLst>
      <p:ext uri="{BB962C8B-B14F-4D97-AF65-F5344CB8AC3E}">
        <p14:creationId xmlns:p14="http://schemas.microsoft.com/office/powerpoint/2010/main" val="1119696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spcBef>
                <a:spcPts val="0"/>
              </a:spcBef>
              <a:spcAft>
                <a:spcPts val="0"/>
              </a:spcAft>
            </a:pPr>
            <a:r>
              <a:rPr lang="he-IL" sz="1800" dirty="0">
                <a:solidFill>
                  <a:srgbClr val="000000"/>
                </a:solidFill>
                <a:effectLst/>
                <a:latin typeface="Calibri" panose="020F0502020204030204" pitchFamily="34" charset="0"/>
              </a:rPr>
              <a:t>אנחנו נעבור על הרשימה איבר </a:t>
            </a:r>
            <a:r>
              <a:rPr lang="he-IL" sz="1800" dirty="0" err="1">
                <a:solidFill>
                  <a:srgbClr val="000000"/>
                </a:solidFill>
                <a:effectLst/>
                <a:latin typeface="Calibri" panose="020F0502020204030204" pitchFamily="34" charset="0"/>
              </a:rPr>
              <a:t>איבר</a:t>
            </a:r>
            <a:r>
              <a:rPr lang="he-IL" sz="1800" dirty="0">
                <a:solidFill>
                  <a:srgbClr val="000000"/>
                </a:solidFill>
                <a:effectLst/>
                <a:latin typeface="Calibri" panose="020F0502020204030204" pitchFamily="34" charset="0"/>
              </a:rPr>
              <a:t>, וכל מעבר מבוצע בשלושה שלבים:</a:t>
            </a:r>
            <a:endParaRPr lang="en-US" sz="1800" dirty="0">
              <a:solidFill>
                <a:srgbClr val="000000"/>
              </a:solidFill>
              <a:effectLst/>
              <a:latin typeface="Calibri" panose="020F0502020204030204" pitchFamily="34" charset="0"/>
            </a:endParaRPr>
          </a:p>
          <a:p>
            <a:pPr marL="285750" marR="0" indent="-285750" algn="r" rtl="1">
              <a:spcBef>
                <a:spcPts val="0"/>
              </a:spcBef>
              <a:spcAft>
                <a:spcPts val="0"/>
              </a:spcAft>
              <a:buFont typeface="Arial" panose="020B0604020202020204" pitchFamily="34" charset="0"/>
              <a:buChar char="•"/>
            </a:pPr>
            <a:r>
              <a:rPr lang="he-IL" sz="1800" dirty="0">
                <a:solidFill>
                  <a:srgbClr val="000000"/>
                </a:solidFill>
                <a:effectLst/>
                <a:latin typeface="Calibri" panose="020F0502020204030204" pitchFamily="34" charset="0"/>
                <a:cs typeface="Calibri" panose="020F0502020204030204" pitchFamily="34" charset="0"/>
              </a:rPr>
              <a:t>קודם כל נוודא שהרשימה לא נעולה</a:t>
            </a:r>
            <a:endParaRPr lang="en-US" sz="1800" dirty="0">
              <a:solidFill>
                <a:srgbClr val="000000"/>
              </a:solidFill>
              <a:effectLst/>
              <a:latin typeface="Calibri" panose="020F0502020204030204" pitchFamily="34" charset="0"/>
              <a:cs typeface="Calibri" panose="020F0502020204030204" pitchFamily="34" charset="0"/>
            </a:endParaRPr>
          </a:p>
          <a:p>
            <a:pPr marL="285750" marR="0" indent="-285750" algn="r" rtl="1">
              <a:spcBef>
                <a:spcPts val="0"/>
              </a:spcBef>
              <a:spcAft>
                <a:spcPts val="0"/>
              </a:spcAft>
              <a:buFont typeface="Arial" panose="020B0604020202020204" pitchFamily="34" charset="0"/>
              <a:buChar char="•"/>
            </a:pPr>
            <a:r>
              <a:rPr lang="he-IL" sz="1800" dirty="0">
                <a:solidFill>
                  <a:srgbClr val="000000"/>
                </a:solidFill>
                <a:effectLst/>
                <a:latin typeface="Calibri" panose="020F0502020204030204" pitchFamily="34" charset="0"/>
              </a:rPr>
              <a:t>אחר כך נקרא את ה-</a:t>
            </a:r>
            <a:r>
              <a:rPr lang="en-US" sz="1800" dirty="0">
                <a:solidFill>
                  <a:srgbClr val="000000"/>
                </a:solidFill>
                <a:effectLst/>
                <a:latin typeface="Calibri" panose="020F0502020204030204" pitchFamily="34" charset="0"/>
              </a:rPr>
              <a:t>node</a:t>
            </a:r>
            <a:endParaRPr lang="en-US" sz="1800" dirty="0">
              <a:solidFill>
                <a:srgbClr val="000000"/>
              </a:solidFill>
              <a:effectLst/>
              <a:latin typeface="Calibri" panose="020F0502020204030204" pitchFamily="34" charset="0"/>
              <a:cs typeface="+mn-cs"/>
            </a:endParaRPr>
          </a:p>
          <a:p>
            <a:pPr marL="285750" marR="0" indent="-285750" algn="r" rtl="1">
              <a:spcBef>
                <a:spcPts val="0"/>
              </a:spcBef>
              <a:spcAft>
                <a:spcPts val="0"/>
              </a:spcAft>
              <a:buFont typeface="Arial" panose="020B0604020202020204" pitchFamily="34" charset="0"/>
              <a:buChar char="•"/>
            </a:pPr>
            <a:r>
              <a:rPr lang="he-IL" sz="1800" dirty="0">
                <a:solidFill>
                  <a:srgbClr val="000000"/>
                </a:solidFill>
                <a:effectLst/>
                <a:latin typeface="Calibri" panose="020F0502020204030204" pitchFamily="34" charset="0"/>
                <a:cs typeface="Calibri" panose="020F0502020204030204" pitchFamily="34" charset="0"/>
              </a:rPr>
              <a:t>ואז ונוודא שוב שהרשימה לא נעולה ושהגרסה לא התעדכנה בינתיים.</a:t>
            </a:r>
            <a:endParaRPr lang="en-US" sz="1800" dirty="0">
              <a:solidFill>
                <a:srgbClr val="000000"/>
              </a:solidFill>
              <a:effectLst/>
              <a:latin typeface="Calibri" panose="020F0502020204030204" pitchFamily="34" charset="0"/>
              <a:cs typeface="Calibri" panose="020F0502020204030204" pitchFamily="34" charset="0"/>
            </a:endParaRPr>
          </a:p>
          <a:p>
            <a:pPr marL="742950" marR="0" lvl="1" indent="-285750" algn="r" rtl="1">
              <a:spcBef>
                <a:spcPts val="0"/>
              </a:spcBef>
              <a:spcAft>
                <a:spcPts val="0"/>
              </a:spcAft>
              <a:buFont typeface="Arial" panose="020B0604020202020204" pitchFamily="34" charset="0"/>
              <a:buChar char="•"/>
            </a:pPr>
            <a:r>
              <a:rPr lang="he-IL" sz="1800" dirty="0">
                <a:solidFill>
                  <a:srgbClr val="000000"/>
                </a:solidFill>
                <a:effectLst/>
                <a:latin typeface="Calibri" panose="020F0502020204030204" pitchFamily="34" charset="0"/>
              </a:rPr>
              <a:t>אם ה-</a:t>
            </a:r>
            <a:r>
              <a:rPr lang="en-US" sz="1800" dirty="0">
                <a:solidFill>
                  <a:srgbClr val="000000"/>
                </a:solidFill>
                <a:effectLst/>
                <a:latin typeface="Calibri" panose="020F0502020204030204" pitchFamily="34" charset="0"/>
              </a:rPr>
              <a:t>node</a:t>
            </a:r>
            <a:r>
              <a:rPr lang="he-IL" sz="1800" dirty="0">
                <a:solidFill>
                  <a:srgbClr val="000000"/>
                </a:solidFill>
                <a:effectLst/>
                <a:latin typeface="Calibri" panose="020F0502020204030204" pitchFamily="34" charset="0"/>
              </a:rPr>
              <a:t> ולידי נשתמש בו כדי לעבור ל</a:t>
            </a:r>
            <a:r>
              <a:rPr lang="en-US" sz="1800" dirty="0">
                <a:solidFill>
                  <a:srgbClr val="000000"/>
                </a:solidFill>
                <a:effectLst/>
                <a:latin typeface="Calibri" panose="020F0502020204030204" pitchFamily="34" charset="0"/>
              </a:rPr>
              <a:t>node</a:t>
            </a:r>
            <a:r>
              <a:rPr lang="he-IL" sz="1800" dirty="0">
                <a:solidFill>
                  <a:srgbClr val="000000"/>
                </a:solidFill>
                <a:effectLst/>
                <a:latin typeface="Calibri" panose="020F0502020204030204" pitchFamily="34" charset="0"/>
              </a:rPr>
              <a:t> הבא, או כדי לסיים את החיפוש (ונסיים את החיפוש אם זה האיבר שחיפשנו  שהגענו לסוף הרשימה). </a:t>
            </a:r>
            <a:endParaRPr lang="en-US" sz="1800" dirty="0">
              <a:solidFill>
                <a:srgbClr val="000000"/>
              </a:solidFill>
              <a:effectLst/>
              <a:latin typeface="Calibri" panose="020F0502020204030204" pitchFamily="34" charset="0"/>
            </a:endParaRPr>
          </a:p>
          <a:p>
            <a:pPr marL="742950" marR="0" lvl="1" indent="-285750" algn="r" rtl="1">
              <a:spcBef>
                <a:spcPts val="0"/>
              </a:spcBef>
              <a:spcAft>
                <a:spcPts val="0"/>
              </a:spcAft>
              <a:buFont typeface="Arial" panose="020B0604020202020204" pitchFamily="34" charset="0"/>
              <a:buChar char="•"/>
            </a:pPr>
            <a:r>
              <a:rPr lang="he-IL" sz="1800" dirty="0">
                <a:solidFill>
                  <a:srgbClr val="000000"/>
                </a:solidFill>
                <a:effectLst/>
                <a:latin typeface="Calibri" panose="020F0502020204030204" pitchFamily="34" charset="0"/>
              </a:rPr>
              <a:t>אם אחת בדיקות לא התקיימה, נעשה </a:t>
            </a:r>
            <a:r>
              <a:rPr lang="en-US" sz="1800" dirty="0">
                <a:solidFill>
                  <a:srgbClr val="000000"/>
                </a:solidFill>
                <a:effectLst/>
                <a:latin typeface="Calibri" panose="020F0502020204030204" pitchFamily="34" charset="0"/>
              </a:rPr>
              <a:t>abort</a:t>
            </a:r>
            <a:r>
              <a:rPr lang="he-IL" sz="1800" dirty="0">
                <a:solidFill>
                  <a:srgbClr val="000000"/>
                </a:solidFill>
                <a:effectLst/>
                <a:latin typeface="Calibri" panose="020F0502020204030204" pitchFamily="34" charset="0"/>
              </a:rPr>
              <a:t>.</a:t>
            </a:r>
            <a:endParaRPr lang="x-none" sz="1800" dirty="0">
              <a:solidFill>
                <a:srgbClr val="000000"/>
              </a:solidFill>
              <a:effectLst/>
              <a:latin typeface="Calibri" panose="020F0502020204030204" pitchFamily="34" charset="0"/>
            </a:endParaRPr>
          </a:p>
          <a:p>
            <a:pPr marL="0" marR="0" algn="r" rtl="1">
              <a:spcBef>
                <a:spcPts val="0"/>
              </a:spcBef>
              <a:spcAft>
                <a:spcPts val="0"/>
              </a:spcAft>
            </a:pPr>
            <a:endParaRPr lang="he-IL" sz="1800" dirty="0">
              <a:solidFill>
                <a:srgbClr val="000000"/>
              </a:solidFill>
              <a:effectLst/>
              <a:latin typeface="Calibri" panose="020F0502020204030204" pitchFamily="34" charset="0"/>
            </a:endParaRPr>
          </a:p>
          <a:p>
            <a:pPr marL="285750" marR="0" indent="-285750" algn="r" rtl="1">
              <a:spcBef>
                <a:spcPts val="0"/>
              </a:spcBef>
              <a:spcAft>
                <a:spcPts val="0"/>
              </a:spcAft>
              <a:buFont typeface="Arial" panose="020B0604020202020204" pitchFamily="34" charset="0"/>
              <a:buChar char="•"/>
            </a:pPr>
            <a:r>
              <a:rPr lang="he-IL" sz="1800" dirty="0">
                <a:solidFill>
                  <a:srgbClr val="000000"/>
                </a:solidFill>
                <a:effectLst/>
                <a:latin typeface="Calibri" panose="020F0502020204030204" pitchFamily="34" charset="0"/>
              </a:rPr>
              <a:t>בגלל שהיה לנו חשוב לאכוף סדר השלבים, השתמשנו בין השלבים במנגנון של </a:t>
            </a:r>
            <a:r>
              <a:rPr lang="en-US" sz="1800" dirty="0">
                <a:solidFill>
                  <a:srgbClr val="000000"/>
                </a:solidFill>
                <a:effectLst/>
                <a:latin typeface="Calibri" panose="020F0502020204030204" pitchFamily="34" charset="0"/>
              </a:rPr>
              <a:t>fence</a:t>
            </a:r>
            <a:r>
              <a:rPr lang="he-IL" sz="1800" dirty="0">
                <a:solidFill>
                  <a:srgbClr val="000000"/>
                </a:solidFill>
                <a:effectLst/>
                <a:latin typeface="Calibri" panose="020F0502020204030204" pitchFamily="34" charset="0"/>
              </a:rPr>
              <a:t>'ים .</a:t>
            </a:r>
          </a:p>
          <a:p>
            <a:pPr marL="742950" marR="0" lvl="1" indent="-285750" algn="r" rtl="1">
              <a:spcBef>
                <a:spcPts val="0"/>
              </a:spcBef>
              <a:spcAft>
                <a:spcPts val="0"/>
              </a:spcAft>
              <a:buFont typeface="Arial" panose="020B0604020202020204" pitchFamily="34" charset="0"/>
              <a:buChar char="•"/>
            </a:pPr>
            <a:r>
              <a:rPr lang="en-US" sz="1800" dirty="0" err="1">
                <a:solidFill>
                  <a:srgbClr val="000000"/>
                </a:solidFill>
                <a:effectLst/>
                <a:latin typeface="Calibri" panose="020F0502020204030204" pitchFamily="34" charset="0"/>
              </a:rPr>
              <a:t>LoadFence</a:t>
            </a:r>
            <a:r>
              <a:rPr lang="he-IL" sz="1800" dirty="0">
                <a:solidFill>
                  <a:srgbClr val="000000"/>
                </a:solidFill>
                <a:effectLst/>
                <a:latin typeface="Calibri" panose="020F0502020204030204" pitchFamily="34" charset="0"/>
              </a:rPr>
              <a:t> מבטיח לנו שלא יהיה </a:t>
            </a:r>
            <a:r>
              <a:rPr lang="en-US" sz="1800" dirty="0" err="1">
                <a:solidFill>
                  <a:srgbClr val="000000"/>
                </a:solidFill>
                <a:effectLst/>
                <a:latin typeface="Calibri" panose="020F0502020204030204" pitchFamily="34" charset="0"/>
              </a:rPr>
              <a:t>reOrder</a:t>
            </a:r>
            <a:r>
              <a:rPr lang="he-IL" sz="1800" dirty="0">
                <a:solidFill>
                  <a:srgbClr val="000000"/>
                </a:solidFill>
                <a:effectLst/>
                <a:latin typeface="Calibri" panose="020F0502020204030204" pitchFamily="34" charset="0"/>
              </a:rPr>
              <a:t>, במובן שהקריאות שמופיעות לאחר ה-</a:t>
            </a:r>
            <a:r>
              <a:rPr lang="en-US" sz="1800" dirty="0">
                <a:solidFill>
                  <a:srgbClr val="000000"/>
                </a:solidFill>
                <a:effectLst/>
                <a:latin typeface="Calibri" panose="020F0502020204030204" pitchFamily="34" charset="0"/>
              </a:rPr>
              <a:t>fence</a:t>
            </a:r>
            <a:r>
              <a:rPr lang="he-IL" sz="1800" dirty="0">
                <a:solidFill>
                  <a:srgbClr val="000000"/>
                </a:solidFill>
                <a:effectLst/>
                <a:latin typeface="Calibri" panose="020F0502020204030204" pitchFamily="34" charset="0"/>
              </a:rPr>
              <a:t> בקוד, לא יתבצעו פתאום לפניו. </a:t>
            </a:r>
          </a:p>
          <a:p>
            <a:pPr marL="285750" marR="0" lvl="0" indent="-285750" algn="r" rtl="1">
              <a:spcBef>
                <a:spcPts val="0"/>
              </a:spcBef>
              <a:spcAft>
                <a:spcPts val="0"/>
              </a:spcAft>
              <a:buFont typeface="Arial" panose="020B0604020202020204" pitchFamily="34" charset="0"/>
              <a:buChar char="•"/>
            </a:pPr>
            <a:endParaRPr lang="he-IL" sz="1800" dirty="0">
              <a:solidFill>
                <a:srgbClr val="000000"/>
              </a:solidFill>
              <a:effectLst/>
              <a:latin typeface="Calibri" panose="020F0502020204030204" pitchFamily="34" charset="0"/>
            </a:endParaRPr>
          </a:p>
          <a:p>
            <a:pPr marL="285750" marR="0" lvl="0" indent="-285750" algn="r" rtl="1">
              <a:spcBef>
                <a:spcPts val="0"/>
              </a:spcBef>
              <a:spcAft>
                <a:spcPts val="0"/>
              </a:spcAft>
              <a:buFont typeface="Arial" panose="020B0604020202020204" pitchFamily="34" charset="0"/>
              <a:buChar char="•"/>
            </a:pPr>
            <a:r>
              <a:rPr lang="he-IL" sz="1800" dirty="0">
                <a:solidFill>
                  <a:srgbClr val="000000"/>
                </a:solidFill>
                <a:effectLst/>
                <a:latin typeface="Calibri" panose="020F0502020204030204" pitchFamily="34" charset="0"/>
              </a:rPr>
              <a:t>באופן הזה הצלחנו ליצור מעבר על רשימה משותפת שמבטיח נכונות מבלי לנעול את הרשימה ואיבריה. </a:t>
            </a:r>
          </a:p>
          <a:p>
            <a:pPr algn="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19</a:t>
            </a:fld>
            <a:endParaRPr lang="en-US"/>
          </a:p>
        </p:txBody>
      </p:sp>
    </p:spTree>
    <p:extLst>
      <p:ext uri="{BB962C8B-B14F-4D97-AF65-F5344CB8AC3E}">
        <p14:creationId xmlns:p14="http://schemas.microsoft.com/office/powerpoint/2010/main" val="2395717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rtl="1">
              <a:spcBef>
                <a:spcPts val="0"/>
              </a:spcBef>
              <a:spcAft>
                <a:spcPts val="0"/>
              </a:spcAft>
              <a:buFont typeface="Arial" panose="020B0604020202020204" pitchFamily="34" charset="0"/>
              <a:buChar char="•"/>
            </a:pPr>
            <a:r>
              <a:rPr lang="he-IL" sz="1200" dirty="0">
                <a:solidFill>
                  <a:srgbClr val="000000"/>
                </a:solidFill>
                <a:effectLst/>
                <a:latin typeface="Calibri" panose="020F0502020204030204" pitchFamily="34" charset="0"/>
              </a:rPr>
              <a:t>הפעולה הבאה שנדבר עליה היא הפעולה </a:t>
            </a:r>
            <a:r>
              <a:rPr lang="en-US" sz="1200" dirty="0">
                <a:solidFill>
                  <a:srgbClr val="000000"/>
                </a:solidFill>
                <a:effectLst/>
                <a:latin typeface="Calibri" panose="020F0502020204030204" pitchFamily="34" charset="0"/>
              </a:rPr>
              <a:t>Put(</a:t>
            </a:r>
            <a:r>
              <a:rPr lang="en-US" sz="1200" dirty="0" err="1">
                <a:solidFill>
                  <a:srgbClr val="000000"/>
                </a:solidFill>
                <a:effectLst/>
                <a:latin typeface="Calibri" panose="020F0502020204030204" pitchFamily="34" charset="0"/>
              </a:rPr>
              <a:t>key,v</a:t>
            </a:r>
            <a:r>
              <a:rPr lang="en-US" sz="1200" dirty="0">
                <a:solidFill>
                  <a:srgbClr val="000000"/>
                </a:solidFill>
                <a:effectLst/>
                <a:latin typeface="Calibri" panose="020F0502020204030204" pitchFamily="34" charset="0"/>
              </a:rPr>
              <a:t>)</a:t>
            </a:r>
            <a:r>
              <a:rPr lang="he-IL" sz="1200" dirty="0">
                <a:solidFill>
                  <a:srgbClr val="000000"/>
                </a:solidFill>
                <a:effectLst/>
                <a:latin typeface="Calibri" panose="020F0502020204030204" pitchFamily="34" charset="0"/>
              </a:rPr>
              <a:t>- במכניסה איבר לטבלה, ומחזירה את הערך הישן אם קיים כזה. </a:t>
            </a:r>
          </a:p>
          <a:p>
            <a:pPr marL="171450" marR="0" indent="-171450" algn="r" rtl="1">
              <a:spcBef>
                <a:spcPts val="0"/>
              </a:spcBef>
              <a:spcAft>
                <a:spcPts val="0"/>
              </a:spcAft>
              <a:buFont typeface="Arial" panose="020B0604020202020204" pitchFamily="34" charset="0"/>
              <a:buChar char="•"/>
            </a:pPr>
            <a:r>
              <a:rPr lang="he-IL" sz="1200" dirty="0">
                <a:solidFill>
                  <a:srgbClr val="000000"/>
                </a:solidFill>
                <a:effectLst/>
                <a:latin typeface="Calibri" panose="020F0502020204030204" pitchFamily="34" charset="0"/>
              </a:rPr>
              <a:t>הפעולה עובדת באופן דומה ל-</a:t>
            </a:r>
            <a:r>
              <a:rPr lang="en-US" sz="1200" dirty="0">
                <a:solidFill>
                  <a:srgbClr val="000000"/>
                </a:solidFill>
                <a:effectLst/>
                <a:latin typeface="Calibri" panose="020F0502020204030204" pitchFamily="34" charset="0"/>
              </a:rPr>
              <a:t>get</a:t>
            </a:r>
            <a:r>
              <a:rPr lang="he-IL" sz="1200" dirty="0">
                <a:solidFill>
                  <a:srgbClr val="000000"/>
                </a:solidFill>
                <a:effectLst/>
                <a:latin typeface="Calibri" panose="020F0502020204030204" pitchFamily="34" charset="0"/>
              </a:rPr>
              <a:t>:</a:t>
            </a:r>
          </a:p>
          <a:p>
            <a:pPr marL="0" marR="0" indent="0" algn="r" rtl="1">
              <a:spcBef>
                <a:spcPts val="0"/>
              </a:spcBef>
              <a:spcAft>
                <a:spcPts val="0"/>
              </a:spcAft>
              <a:buFont typeface="Arial" panose="020B0604020202020204" pitchFamily="34" charset="0"/>
              <a:buNone/>
            </a:pPr>
            <a:endParaRPr lang="he-IL" sz="1200" b="0" i="0" dirty="0">
              <a:solidFill>
                <a:srgbClr val="000000"/>
              </a:solidFill>
              <a:effectLst/>
              <a:latin typeface="Calibri" panose="020F0502020204030204" pitchFamily="34" charset="0"/>
              <a:cs typeface="+mn-cs"/>
            </a:endParaRPr>
          </a:p>
          <a:p>
            <a:pPr marL="171450" marR="0" lvl="0" indent="-171450" algn="r" rtl="1">
              <a:spcBef>
                <a:spcPts val="0"/>
              </a:spcBef>
              <a:spcAft>
                <a:spcPts val="0"/>
              </a:spcAft>
              <a:buFont typeface="Arial" panose="020B0604020202020204" pitchFamily="34" charset="0"/>
              <a:buChar char="•"/>
            </a:pPr>
            <a:r>
              <a:rPr lang="he-IL" sz="1200" b="0" i="0" dirty="0">
                <a:solidFill>
                  <a:srgbClr val="000000"/>
                </a:solidFill>
                <a:effectLst/>
                <a:latin typeface="Calibri" panose="020F0502020204030204" pitchFamily="34" charset="0"/>
                <a:cs typeface="Calibri" panose="020F0502020204030204" pitchFamily="34" charset="0"/>
              </a:rPr>
              <a:t>נביא את הרשימה המתאימה למפתח הנתון מהטבלה,</a:t>
            </a:r>
          </a:p>
          <a:p>
            <a:pPr marL="171450" marR="0" lvl="0" indent="-171450" algn="r" rtl="1">
              <a:spcBef>
                <a:spcPts val="0"/>
              </a:spcBef>
              <a:spcAft>
                <a:spcPts val="0"/>
              </a:spcAft>
              <a:buFont typeface="Arial" panose="020B0604020202020204" pitchFamily="34" charset="0"/>
              <a:buChar char="•"/>
            </a:pPr>
            <a:r>
              <a:rPr lang="he-IL" sz="1200" b="0" i="0" dirty="0">
                <a:solidFill>
                  <a:srgbClr val="000000"/>
                </a:solidFill>
                <a:effectLst/>
                <a:latin typeface="Calibri" panose="020F0502020204030204" pitchFamily="34" charset="0"/>
                <a:cs typeface="Calibri" panose="020F0502020204030204" pitchFamily="34" charset="0"/>
              </a:rPr>
              <a:t>נוודא שהרשימה לא נעולה וזמן העדכון לא מאוחר משלנו,</a:t>
            </a:r>
          </a:p>
          <a:p>
            <a:pPr marL="171450" marR="0" lvl="0" indent="-171450" algn="r" rtl="1">
              <a:spcBef>
                <a:spcPts val="0"/>
              </a:spcBef>
              <a:spcAft>
                <a:spcPts val="0"/>
              </a:spcAft>
              <a:buFont typeface="Arial" panose="020B0604020202020204" pitchFamily="34" charset="0"/>
              <a:buChar char="•"/>
            </a:pPr>
            <a:r>
              <a:rPr lang="he-IL" sz="1200" b="0" i="0" dirty="0">
                <a:solidFill>
                  <a:srgbClr val="000000"/>
                </a:solidFill>
                <a:effectLst/>
                <a:latin typeface="Calibri" panose="020F0502020204030204" pitchFamily="34" charset="0"/>
              </a:rPr>
              <a:t>נוסיף את הרשימה ל-</a:t>
            </a:r>
            <a:r>
              <a:rPr lang="en-US" sz="1200" b="0" i="0" dirty="0" err="1">
                <a:solidFill>
                  <a:srgbClr val="000000"/>
                </a:solidFill>
                <a:effectLst/>
                <a:latin typeface="Calibri" panose="020F0502020204030204" pitchFamily="34" charset="0"/>
              </a:rPr>
              <a:t>readSet</a:t>
            </a:r>
            <a:r>
              <a:rPr lang="he-IL" sz="1200" b="0" i="0" dirty="0">
                <a:solidFill>
                  <a:srgbClr val="000000"/>
                </a:solidFill>
                <a:effectLst/>
                <a:latin typeface="Calibri" panose="020F0502020204030204" pitchFamily="34" charset="0"/>
              </a:rPr>
              <a:t>,</a:t>
            </a:r>
          </a:p>
          <a:p>
            <a:pPr marL="171450" marR="0" lvl="0" indent="-171450" algn="r" rtl="1">
              <a:spcBef>
                <a:spcPts val="0"/>
              </a:spcBef>
              <a:spcAft>
                <a:spcPts val="0"/>
              </a:spcAft>
              <a:buFont typeface="Arial" panose="020B0604020202020204" pitchFamily="34" charset="0"/>
              <a:buChar char="•"/>
            </a:pPr>
            <a:r>
              <a:rPr lang="he-IL" sz="1200" b="0" i="0" dirty="0">
                <a:solidFill>
                  <a:srgbClr val="000000"/>
                </a:solidFill>
                <a:effectLst/>
                <a:latin typeface="Calibri" panose="020F0502020204030204" pitchFamily="34" charset="0"/>
              </a:rPr>
              <a:t>ואז נוסיף את האיבר ל- </a:t>
            </a:r>
            <a:r>
              <a:rPr lang="en-US" sz="1200" b="0" i="0" dirty="0" err="1">
                <a:solidFill>
                  <a:srgbClr val="000000"/>
                </a:solidFill>
                <a:effectLst/>
                <a:latin typeface="Calibri" panose="020F0502020204030204" pitchFamily="34" charset="0"/>
              </a:rPr>
              <a:t>writeSet</a:t>
            </a:r>
            <a:r>
              <a:rPr lang="he-IL" sz="1200" b="0" i="0" dirty="0">
                <a:solidFill>
                  <a:srgbClr val="000000"/>
                </a:solidFill>
                <a:effectLst/>
                <a:latin typeface="Calibri" panose="020F0502020204030204" pitchFamily="34" charset="0"/>
              </a:rPr>
              <a:t>.</a:t>
            </a:r>
          </a:p>
          <a:p>
            <a:pPr marL="628650" marR="0" lvl="1" indent="-171450" algn="r" rtl="1">
              <a:spcBef>
                <a:spcPts val="0"/>
              </a:spcBef>
              <a:spcAft>
                <a:spcPts val="0"/>
              </a:spcAft>
              <a:buFont typeface="Arial" panose="020B0604020202020204" pitchFamily="34" charset="0"/>
              <a:buChar char="•"/>
            </a:pPr>
            <a:r>
              <a:rPr lang="he-IL" sz="1200" b="0" i="0" dirty="0">
                <a:solidFill>
                  <a:srgbClr val="000000"/>
                </a:solidFill>
                <a:effectLst/>
                <a:latin typeface="Calibri" panose="020F0502020204030204" pitchFamily="34" charset="0"/>
              </a:rPr>
              <a:t>אם האיבר כבר היה שם, אנחנו נחליף אותו בחדש ונחזיר את הישן.</a:t>
            </a:r>
            <a:r>
              <a:rPr lang="en-US" sz="1200" b="0" i="0" dirty="0">
                <a:solidFill>
                  <a:srgbClr val="000000"/>
                </a:solidFill>
                <a:effectLst/>
                <a:latin typeface="Calibri" panose="020F0502020204030204" pitchFamily="34" charset="0"/>
              </a:rPr>
              <a:t>	</a:t>
            </a:r>
            <a:endParaRPr lang="he-IL" sz="1200" b="0" i="0" dirty="0">
              <a:solidFill>
                <a:srgbClr val="000000"/>
              </a:solidFill>
              <a:effectLst/>
              <a:latin typeface="Calibri" panose="020F0502020204030204" pitchFamily="34" charset="0"/>
            </a:endParaRPr>
          </a:p>
          <a:p>
            <a:pPr marL="628650" marR="0" lvl="1" indent="-171450" algn="r" rtl="1">
              <a:spcBef>
                <a:spcPts val="0"/>
              </a:spcBef>
              <a:spcAft>
                <a:spcPts val="0"/>
              </a:spcAft>
              <a:buFont typeface="Arial" panose="020B0604020202020204" pitchFamily="34" charset="0"/>
              <a:buChar char="•"/>
            </a:pPr>
            <a:r>
              <a:rPr lang="he-IL" sz="1200" b="0" i="0" dirty="0">
                <a:solidFill>
                  <a:srgbClr val="000000"/>
                </a:solidFill>
                <a:effectLst/>
                <a:latin typeface="Calibri" panose="020F0502020204030204" pitchFamily="34" charset="0"/>
              </a:rPr>
              <a:t>אם האיבר לא היה ב- </a:t>
            </a:r>
            <a:r>
              <a:rPr lang="en-US" sz="1200" b="0" i="0" dirty="0" err="1">
                <a:solidFill>
                  <a:srgbClr val="000000"/>
                </a:solidFill>
                <a:effectLst/>
                <a:latin typeface="Calibri" panose="020F0502020204030204" pitchFamily="34" charset="0"/>
              </a:rPr>
              <a:t>writeSet</a:t>
            </a:r>
            <a:r>
              <a:rPr lang="he-IL" sz="1200" b="0" i="0" dirty="0">
                <a:solidFill>
                  <a:srgbClr val="000000"/>
                </a:solidFill>
                <a:effectLst/>
                <a:latin typeface="Calibri" panose="020F0502020204030204" pitchFamily="34" charset="0"/>
              </a:rPr>
              <a:t> לפני כן, </a:t>
            </a:r>
          </a:p>
          <a:p>
            <a:pPr marL="1085850" marR="0" lvl="2" indent="-171450" algn="r" rtl="1">
              <a:spcBef>
                <a:spcPts val="0"/>
              </a:spcBef>
              <a:spcAft>
                <a:spcPts val="0"/>
              </a:spcAft>
              <a:buFont typeface="Arial" panose="020B0604020202020204" pitchFamily="34" charset="0"/>
              <a:buChar char="•"/>
            </a:pPr>
            <a:r>
              <a:rPr lang="he-IL" sz="1200" b="0" i="0" dirty="0">
                <a:solidFill>
                  <a:srgbClr val="000000"/>
                </a:solidFill>
                <a:effectLst/>
                <a:latin typeface="Calibri" panose="020F0502020204030204" pitchFamily="34" charset="0"/>
              </a:rPr>
              <a:t>אנחנו נלך לחפש אותו ברשימה המשותפת למקרה שקיים בטבלה ערך ישן להחזרה.</a:t>
            </a:r>
          </a:p>
          <a:p>
            <a:pPr marL="1085850" marR="0" lvl="2" indent="-171450" algn="r" rtl="1">
              <a:spcBef>
                <a:spcPts val="0"/>
              </a:spcBef>
              <a:spcAft>
                <a:spcPts val="0"/>
              </a:spcAft>
              <a:buFont typeface="Arial" panose="020B0604020202020204" pitchFamily="34" charset="0"/>
              <a:buChar char="•"/>
            </a:pPr>
            <a:r>
              <a:rPr lang="he-IL" sz="1200" b="0" i="0" dirty="0">
                <a:solidFill>
                  <a:srgbClr val="000000"/>
                </a:solidFill>
                <a:effectLst/>
                <a:latin typeface="Calibri" panose="020F0502020204030204" pitchFamily="34" charset="0"/>
              </a:rPr>
              <a:t>את החיפוש נבצע כמו שהסברתי קודם. </a:t>
            </a:r>
          </a:p>
        </p:txBody>
      </p:sp>
      <p:sp>
        <p:nvSpPr>
          <p:cNvPr id="4" name="Slide Number Placeholder 3"/>
          <p:cNvSpPr>
            <a:spLocks noGrp="1"/>
          </p:cNvSpPr>
          <p:nvPr>
            <p:ph type="sldNum" sz="quarter" idx="5"/>
          </p:nvPr>
        </p:nvSpPr>
        <p:spPr/>
        <p:txBody>
          <a:bodyPr/>
          <a:lstStyle/>
          <a:p>
            <a:fld id="{08EFD066-5BE8-453D-83AF-8F7E56DA56F3}" type="slidenum">
              <a:rPr lang="en-US" smtClean="0"/>
              <a:t>20</a:t>
            </a:fld>
            <a:endParaRPr lang="en-US"/>
          </a:p>
        </p:txBody>
      </p:sp>
    </p:spTree>
    <p:extLst>
      <p:ext uri="{BB962C8B-B14F-4D97-AF65-F5344CB8AC3E}">
        <p14:creationId xmlns:p14="http://schemas.microsoft.com/office/powerpoint/2010/main" val="128729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נתחיל מלדבר על תכנות מקבלי:</a:t>
            </a:r>
          </a:p>
          <a:p>
            <a:pPr marL="171450" indent="-171450" algn="r" rtl="1">
              <a:buFont typeface="Arial" panose="020B0604020202020204" pitchFamily="34" charset="0"/>
              <a:buChar char="•"/>
            </a:pPr>
            <a:r>
              <a:rPr lang="he-IL" dirty="0"/>
              <a:t>קצב שיפור ביצועי המעבדים כבר לא טוב כמו פעם, ולכן המגמה הרווחת לשיפור ביצועים היא דווקא הגדלת מספר הליבות. לכן עולה הביקוש לתוכניות מקביליות. </a:t>
            </a:r>
          </a:p>
          <a:p>
            <a:pPr marL="171450" indent="-171450" algn="r" rtl="1">
              <a:buFont typeface="Arial" panose="020B0604020202020204" pitchFamily="34" charset="0"/>
              <a:buChar char="•"/>
            </a:pPr>
            <a:r>
              <a:rPr lang="he-IL" dirty="0"/>
              <a:t>אבל לכתוב קוד לתוכנית מקבלית זה קשה, בעיקר כי צריך להגן על המשאבים המשותפים. האתגר הזה מוביל לזמן ארוך מאוד לתכנון ופיתוח התוכנית .</a:t>
            </a:r>
          </a:p>
          <a:p>
            <a:pPr marL="628650" lvl="1" indent="-171450" algn="r" rtl="1">
              <a:buFont typeface="Arial" panose="020B0604020202020204" pitchFamily="34" charset="0"/>
              <a:buChar char="•"/>
            </a:pPr>
            <a:endParaRPr lang="he-IL" dirty="0"/>
          </a:p>
          <a:p>
            <a:pPr marL="171450" lvl="0" indent="-171450" algn="r" rtl="1">
              <a:buFont typeface="Arial" panose="020B0604020202020204" pitchFamily="34" charset="0"/>
              <a:buChar char="•"/>
            </a:pPr>
            <a:r>
              <a:rPr lang="he-IL" dirty="0"/>
              <a:t>נכון שקימות לנו ספריות </a:t>
            </a:r>
            <a:r>
              <a:rPr lang="en-US" dirty="0"/>
              <a:t>CDSL</a:t>
            </a:r>
            <a:r>
              <a:rPr lang="he-IL" dirty="0"/>
              <a:t>, שהן ספריות שמספקות מבני נתונים מקביליים שהם </a:t>
            </a:r>
            <a:r>
              <a:rPr lang="en-US" dirty="0" err="1"/>
              <a:t>thead</a:t>
            </a:r>
            <a:r>
              <a:rPr lang="en-US" dirty="0"/>
              <a:t>-safe</a:t>
            </a:r>
            <a:r>
              <a:rPr lang="he-IL" dirty="0"/>
              <a:t>,</a:t>
            </a:r>
          </a:p>
          <a:p>
            <a:pPr marL="628650" lvl="1" indent="-171450" algn="r" rtl="1">
              <a:buFont typeface="Arial" panose="020B0604020202020204" pitchFamily="34" charset="0"/>
              <a:buChar char="•"/>
            </a:pPr>
            <a:r>
              <a:rPr lang="he-IL" dirty="0"/>
              <a:t>לדוגמא </a:t>
            </a:r>
            <a:r>
              <a:rPr lang="en-US" dirty="0"/>
              <a:t>concurrent HashMap</a:t>
            </a:r>
            <a:r>
              <a:rPr lang="he-IL" dirty="0"/>
              <a:t> של ג'אווה.</a:t>
            </a:r>
          </a:p>
          <a:p>
            <a:pPr marL="171450" lvl="0" indent="-171450" algn="r" rtl="1">
              <a:buFont typeface="Arial" panose="020B0604020202020204" pitchFamily="34" charset="0"/>
              <a:buChar char="•"/>
            </a:pPr>
            <a:r>
              <a:rPr lang="he-IL" dirty="0"/>
              <a:t>הבעיה שהספריות האלו הן לא תמיד מספיק </a:t>
            </a:r>
            <a:r>
              <a:rPr lang="en-US" dirty="0"/>
              <a:t>“safe”</a:t>
            </a:r>
            <a:r>
              <a:rPr lang="he-IL" dirty="0"/>
              <a:t> בשבילנו, כי הן מספקות אטומיות </a:t>
            </a:r>
            <a:r>
              <a:rPr lang="he-IL" b="1" dirty="0"/>
              <a:t>לפעולת מבנה נתונים בודדת</a:t>
            </a:r>
            <a:r>
              <a:rPr lang="he-IL" dirty="0"/>
              <a:t>. </a:t>
            </a:r>
          </a:p>
          <a:p>
            <a:pPr marL="171450" lvl="0" indent="-171450" algn="r" rtl="1">
              <a:buFont typeface="Arial" panose="020B0604020202020204" pitchFamily="34" charset="0"/>
              <a:buChar char="•"/>
            </a:pPr>
            <a:r>
              <a:rPr lang="he-IL" dirty="0"/>
              <a:t>ולרוב בתוכנית מקבילית נרצה שרצף של פעולות יתבצע בצורה אטומית. ואולי גם לשים בבלוק אטומי רצף של פעולות כל כמה מבנים.</a:t>
            </a:r>
          </a:p>
          <a:p>
            <a:pPr marL="171450" lvl="0" indent="-171450" algn="r" rtl="1">
              <a:buFont typeface="Arial" panose="020B0604020202020204" pitchFamily="34" charset="0"/>
              <a:buChar char="•"/>
            </a:pPr>
            <a:r>
              <a:rPr lang="he-IL" dirty="0"/>
              <a:t>לכן גם עם ספריות מהסוג הזה המתכנת עדיין צריך להתמודד עם מנעולים, </a:t>
            </a:r>
            <a:r>
              <a:rPr lang="he-IL" dirty="0" err="1"/>
              <a:t>סמפורים</a:t>
            </a:r>
            <a:r>
              <a:rPr lang="he-IL" dirty="0"/>
              <a:t>, והקשיים שהם מביאים איתם.</a:t>
            </a:r>
          </a:p>
        </p:txBody>
      </p:sp>
      <p:sp>
        <p:nvSpPr>
          <p:cNvPr id="4" name="Slide Number Placeholder 3"/>
          <p:cNvSpPr>
            <a:spLocks noGrp="1"/>
          </p:cNvSpPr>
          <p:nvPr>
            <p:ph type="sldNum" sz="quarter" idx="5"/>
          </p:nvPr>
        </p:nvSpPr>
        <p:spPr/>
        <p:txBody>
          <a:bodyPr/>
          <a:lstStyle/>
          <a:p>
            <a:fld id="{08EFD066-5BE8-453D-83AF-8F7E56DA56F3}" type="slidenum">
              <a:rPr lang="en-US" smtClean="0"/>
              <a:t>3</a:t>
            </a:fld>
            <a:endParaRPr lang="en-US"/>
          </a:p>
        </p:txBody>
      </p:sp>
    </p:spTree>
    <p:extLst>
      <p:ext uri="{BB962C8B-B14F-4D97-AF65-F5344CB8AC3E}">
        <p14:creationId xmlns:p14="http://schemas.microsoft.com/office/powerpoint/2010/main" val="1962288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spcBef>
                <a:spcPts val="0"/>
              </a:spcBef>
              <a:spcAft>
                <a:spcPts val="0"/>
              </a:spcAft>
            </a:pPr>
            <a:r>
              <a:rPr lang="he-IL" sz="1800" dirty="0">
                <a:solidFill>
                  <a:srgbClr val="000000"/>
                </a:solidFill>
                <a:effectLst/>
                <a:latin typeface="Calibri" panose="020F0502020204030204" pitchFamily="34" charset="0"/>
              </a:rPr>
              <a:t>כעת נדבר על מטרה נוספת שהייתה לנו, והיא לאפשר שימוש בכמה טבלאות ערבול. </a:t>
            </a:r>
          </a:p>
          <a:p>
            <a:pPr marL="0" marR="0" algn="r" rtl="1">
              <a:spcBef>
                <a:spcPts val="0"/>
              </a:spcBef>
              <a:spcAft>
                <a:spcPts val="0"/>
              </a:spcAft>
            </a:pPr>
            <a:r>
              <a:rPr lang="he-IL" sz="1800" dirty="0">
                <a:solidFill>
                  <a:srgbClr val="000000"/>
                </a:solidFill>
                <a:effectLst/>
                <a:latin typeface="Calibri" panose="020F0502020204030204" pitchFamily="34" charset="0"/>
              </a:rPr>
              <a:t>כדי לאפשר את זה היינו צריכים לבצע כמה התאמות:</a:t>
            </a:r>
          </a:p>
          <a:p>
            <a:pPr marL="0" marR="0" algn="r" rtl="1">
              <a:spcBef>
                <a:spcPts val="0"/>
              </a:spcBef>
              <a:spcAft>
                <a:spcPts val="0"/>
              </a:spcAft>
            </a:pPr>
            <a:endParaRPr lang="he-IL" sz="1800" b="0" i="0" dirty="0">
              <a:solidFill>
                <a:srgbClr val="000000"/>
              </a:solidFill>
              <a:effectLst/>
              <a:latin typeface="Calibri" panose="020F0502020204030204" pitchFamily="34" charset="0"/>
            </a:endParaRPr>
          </a:p>
          <a:p>
            <a:pPr marL="285750" marR="0"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קודם כל, שינוי הזיכרון המקומי של הטרנזקציה.  </a:t>
            </a:r>
          </a:p>
          <a:p>
            <a:pPr marL="742950" marR="0" lvl="1"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אמרנו מקודם שלכל טבלה יש צמד של </a:t>
            </a:r>
            <a:r>
              <a:rPr lang="en-US" sz="1800" b="0" i="0" dirty="0" err="1">
                <a:solidFill>
                  <a:srgbClr val="000000"/>
                </a:solidFill>
                <a:effectLst/>
                <a:latin typeface="Calibri" panose="020F0502020204030204" pitchFamily="34" charset="0"/>
              </a:rPr>
              <a:t>readSet</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writeSet</a:t>
            </a:r>
            <a:r>
              <a:rPr lang="he-IL" sz="1800" b="0" i="0" dirty="0">
                <a:solidFill>
                  <a:srgbClr val="000000"/>
                </a:solidFill>
                <a:effectLst/>
                <a:latin typeface="Calibri" panose="020F0502020204030204" pitchFamily="34" charset="0"/>
              </a:rPr>
              <a:t>. </a:t>
            </a:r>
          </a:p>
          <a:p>
            <a:pPr marL="742950" marR="0" lvl="1"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ועכשיו אנחנו  להחזיק זוג כזה עבור כל </a:t>
            </a:r>
            <a:r>
              <a:rPr lang="en-US" sz="1800" b="0" i="0" dirty="0" err="1">
                <a:solidFill>
                  <a:srgbClr val="000000"/>
                </a:solidFill>
                <a:effectLst/>
                <a:latin typeface="Calibri" panose="020F0502020204030204" pitchFamily="34" charset="0"/>
              </a:rPr>
              <a:t>hashMap</a:t>
            </a:r>
            <a:r>
              <a:rPr lang="he-IL" sz="1800" b="0" i="0" dirty="0">
                <a:solidFill>
                  <a:srgbClr val="000000"/>
                </a:solidFill>
                <a:effectLst/>
                <a:latin typeface="Calibri" panose="020F0502020204030204" pitchFamily="34" charset="0"/>
              </a:rPr>
              <a:t> שמשתתף בטרנזקציה. </a:t>
            </a:r>
          </a:p>
          <a:p>
            <a:pPr marL="742950" marR="0" lvl="1"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אז </a:t>
            </a:r>
            <a:r>
              <a:rPr lang="he-IL" sz="1800" b="0" i="0" dirty="0" err="1">
                <a:solidFill>
                  <a:srgbClr val="000000"/>
                </a:solidFill>
                <a:effectLst/>
                <a:latin typeface="Calibri" panose="020F0502020204030204" pitchFamily="34" charset="0"/>
              </a:rPr>
              <a:t>אחך</a:t>
            </a:r>
            <a:r>
              <a:rPr lang="he-IL" sz="1800" b="0" i="0" dirty="0">
                <a:solidFill>
                  <a:srgbClr val="000000"/>
                </a:solidFill>
                <a:effectLst/>
                <a:latin typeface="Calibri" panose="020F0502020204030204" pitchFamily="34" charset="0"/>
              </a:rPr>
              <a:t> טיפלנו בזה?</a:t>
            </a:r>
          </a:p>
          <a:p>
            <a:pPr marL="1200150" marR="0" lvl="2"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במקום לשמור בזיכרון המקומי את צמד יחד, אנחנו שומרים מיפוי בין </a:t>
            </a:r>
            <a:r>
              <a:rPr lang="en-US" sz="1800" b="0" i="0" dirty="0" err="1">
                <a:solidFill>
                  <a:srgbClr val="000000"/>
                </a:solidFill>
                <a:effectLst/>
                <a:latin typeface="Calibri" panose="020F0502020204030204" pitchFamily="34" charset="0"/>
              </a:rPr>
              <a:t>hashMap</a:t>
            </a:r>
            <a:r>
              <a:rPr lang="he-IL" sz="1800" b="0" i="0" dirty="0">
                <a:solidFill>
                  <a:srgbClr val="000000"/>
                </a:solidFill>
                <a:effectLst/>
                <a:latin typeface="Calibri" panose="020F0502020204030204" pitchFamily="34" charset="0"/>
              </a:rPr>
              <a:t> לבין מה שקראנו לו </a:t>
            </a:r>
            <a:r>
              <a:rPr lang="en-US" sz="1800" b="0" i="0" dirty="0" err="1">
                <a:solidFill>
                  <a:srgbClr val="000000"/>
                </a:solidFill>
                <a:effectLst/>
                <a:latin typeface="Calibri" panose="020F0502020204030204" pitchFamily="34" charset="0"/>
              </a:rPr>
              <a:t>localHashMap</a:t>
            </a:r>
            <a:r>
              <a:rPr lang="he-IL" sz="1800" b="0" i="0" dirty="0">
                <a:solidFill>
                  <a:srgbClr val="000000"/>
                </a:solidFill>
                <a:effectLst/>
                <a:latin typeface="Calibri" panose="020F0502020204030204" pitchFamily="34" charset="0"/>
              </a:rPr>
              <a:t>, שזהו צמד ה -(</a:t>
            </a:r>
            <a:r>
              <a:rPr lang="en-US" sz="1800" b="0" i="0" dirty="0">
                <a:solidFill>
                  <a:srgbClr val="000000"/>
                </a:solidFill>
                <a:effectLst/>
                <a:latin typeface="Calibri" panose="020F0502020204030204" pitchFamily="34" charset="0"/>
              </a:rPr>
              <a:t>read-Set, write-Set</a:t>
            </a:r>
            <a:r>
              <a:rPr lang="he-IL" sz="1800" b="0" i="0" dirty="0">
                <a:solidFill>
                  <a:srgbClr val="000000"/>
                </a:solidFill>
                <a:effectLst/>
                <a:latin typeface="Calibri" panose="020F0502020204030204" pitchFamily="34" charset="0"/>
              </a:rPr>
              <a:t>)</a:t>
            </a:r>
            <a:r>
              <a:rPr lang="en-US" sz="1800" b="0" i="0" dirty="0">
                <a:solidFill>
                  <a:srgbClr val="000000"/>
                </a:solidFill>
                <a:effectLst/>
                <a:latin typeface="Calibri" panose="020F0502020204030204" pitchFamily="34" charset="0"/>
              </a:rPr>
              <a:t> </a:t>
            </a:r>
            <a:r>
              <a:rPr lang="he-IL" sz="1800" b="0" i="0" dirty="0">
                <a:solidFill>
                  <a:srgbClr val="000000"/>
                </a:solidFill>
                <a:effectLst/>
                <a:latin typeface="Calibri" panose="020F0502020204030204" pitchFamily="34" charset="0"/>
              </a:rPr>
              <a:t>המתאימים לאותה הטבלה. </a:t>
            </a:r>
          </a:p>
          <a:p>
            <a:pPr marL="0" marR="0" lvl="0" indent="0" algn="r" rtl="1">
              <a:spcBef>
                <a:spcPts val="0"/>
              </a:spcBef>
              <a:spcAft>
                <a:spcPts val="0"/>
              </a:spcAft>
              <a:buFont typeface="Arial" panose="020B0604020202020204" pitchFamily="34" charset="0"/>
              <a:buNone/>
            </a:pPr>
            <a:endParaRPr lang="he-IL" sz="1800" b="0" i="0" dirty="0">
              <a:solidFill>
                <a:srgbClr val="000000"/>
              </a:solidFill>
              <a:effectLst/>
              <a:latin typeface="Calibri" panose="020F0502020204030204" pitchFamily="34" charset="0"/>
            </a:endParaRPr>
          </a:p>
          <a:p>
            <a:pPr marL="285750" marR="0" lvl="0"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אנחנו רוצים לשמור בזיכרון המקומי רק מידע שנוגע לטבלאות שמשתתפות בטרנזקציה. איך נעשה את זה? </a:t>
            </a:r>
          </a:p>
          <a:p>
            <a:pPr marL="742950" marR="0" lvl="1"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נאתחל את ה</a:t>
            </a:r>
            <a:r>
              <a:rPr lang="en-US" sz="1800" b="0" i="0" dirty="0" err="1">
                <a:solidFill>
                  <a:srgbClr val="000000"/>
                </a:solidFill>
                <a:effectLst/>
                <a:latin typeface="Calibri" panose="020F0502020204030204" pitchFamily="34" charset="0"/>
              </a:rPr>
              <a:t>localHashMap</a:t>
            </a:r>
            <a:r>
              <a:rPr lang="he-IL" sz="1800" b="0" i="0" dirty="0">
                <a:solidFill>
                  <a:srgbClr val="000000"/>
                </a:solidFill>
                <a:effectLst/>
                <a:latin typeface="Calibri" panose="020F0502020204030204" pitchFamily="34" charset="0"/>
              </a:rPr>
              <a:t> של טבלה רק בפעם הראשונה שהגישה לטבלה תופיע בטרנזקציה. </a:t>
            </a:r>
          </a:p>
          <a:p>
            <a:pPr marL="285750" marR="0" lvl="0" indent="-285750" algn="r" rtl="1">
              <a:spcBef>
                <a:spcPts val="0"/>
              </a:spcBef>
              <a:spcAft>
                <a:spcPts val="0"/>
              </a:spcAft>
              <a:buFont typeface="Arial" panose="020B0604020202020204" pitchFamily="34" charset="0"/>
              <a:buChar char="•"/>
            </a:pPr>
            <a:endParaRPr lang="he-IL" sz="1800" b="0" i="0" dirty="0">
              <a:solidFill>
                <a:srgbClr val="000000"/>
              </a:solidFill>
              <a:effectLst/>
              <a:latin typeface="Calibri" panose="020F0502020204030204" pitchFamily="34" charset="0"/>
            </a:endParaRPr>
          </a:p>
          <a:p>
            <a:pPr marL="285750" marR="0" lvl="0"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צריך לשים לב שמקודם מתודות בטבלה ניגשו ישירות ל - </a:t>
            </a:r>
            <a:r>
              <a:rPr lang="en-US" sz="1800" b="0" i="0" dirty="0" err="1">
                <a:solidFill>
                  <a:srgbClr val="000000"/>
                </a:solidFill>
                <a:effectLst/>
                <a:latin typeface="Calibri" panose="020F0502020204030204" pitchFamily="34" charset="0"/>
              </a:rPr>
              <a:t>readSet,writeSet</a:t>
            </a:r>
            <a:r>
              <a:rPr lang="he-IL" sz="1800" b="0" i="0" dirty="0">
                <a:solidFill>
                  <a:srgbClr val="000000"/>
                </a:solidFill>
                <a:effectLst/>
                <a:latin typeface="Calibri" panose="020F0502020204030204" pitchFamily="34" charset="0"/>
              </a:rPr>
              <a:t> בזיכרון המקומי והוא היה יחיד. לכן נעדכן את כל הגישות האלה כך שכל טבלה תיגש ל-</a:t>
            </a:r>
            <a:r>
              <a:rPr lang="en-US" sz="1800" b="0" i="0" dirty="0" err="1">
                <a:solidFill>
                  <a:srgbClr val="000000"/>
                </a:solidFill>
                <a:effectLst/>
                <a:latin typeface="Calibri" panose="020F0502020204030204" pitchFamily="34" charset="0"/>
              </a:rPr>
              <a:t>localHashMap</a:t>
            </a:r>
            <a:r>
              <a:rPr lang="he-IL" sz="1800" b="0" i="0" dirty="0">
                <a:solidFill>
                  <a:srgbClr val="000000"/>
                </a:solidFill>
                <a:effectLst/>
                <a:latin typeface="Calibri" panose="020F0502020204030204" pitchFamily="34" charset="0"/>
              </a:rPr>
              <a:t> המתאים לה דרך המיפוי הזה. </a:t>
            </a:r>
          </a:p>
          <a:p>
            <a:pPr marL="285750" marR="0" lvl="0" indent="-285750" algn="r" rtl="1">
              <a:spcBef>
                <a:spcPts val="0"/>
              </a:spcBef>
              <a:spcAft>
                <a:spcPts val="0"/>
              </a:spcAft>
              <a:buFont typeface="Arial" panose="020B0604020202020204" pitchFamily="34" charset="0"/>
              <a:buChar char="•"/>
            </a:pPr>
            <a:endParaRPr lang="he-IL" sz="1800" b="0" i="0" dirty="0">
              <a:solidFill>
                <a:srgbClr val="000000"/>
              </a:solidFill>
              <a:effectLst/>
              <a:latin typeface="Calibri" panose="020F0502020204030204" pitchFamily="34" charset="0"/>
            </a:endParaRPr>
          </a:p>
          <a:p>
            <a:pPr marL="285750" marR="0" lvl="0" indent="-285750" algn="r" rtl="1">
              <a:spcBef>
                <a:spcPts val="0"/>
              </a:spcBef>
              <a:spcAft>
                <a:spcPts val="0"/>
              </a:spcAft>
              <a:buFont typeface="Arial" panose="020B0604020202020204" pitchFamily="34" charset="0"/>
              <a:buChar char="•"/>
            </a:pPr>
            <a:r>
              <a:rPr lang="he-IL" sz="1800" b="0" i="0" dirty="0">
                <a:solidFill>
                  <a:srgbClr val="000000"/>
                </a:solidFill>
                <a:effectLst/>
                <a:latin typeface="Calibri" panose="020F0502020204030204" pitchFamily="34" charset="0"/>
              </a:rPr>
              <a:t>ומה נעשה ב-</a:t>
            </a:r>
            <a:r>
              <a:rPr lang="en-US" sz="1800" b="0" i="0" dirty="0" err="1">
                <a:solidFill>
                  <a:srgbClr val="000000"/>
                </a:solidFill>
                <a:effectLst/>
                <a:latin typeface="Calibri" panose="020F0502020204030204" pitchFamily="34" charset="0"/>
              </a:rPr>
              <a:t>TX.end</a:t>
            </a:r>
            <a:r>
              <a:rPr lang="he-IL" sz="1800" b="0" i="0" dirty="0">
                <a:solidFill>
                  <a:srgbClr val="000000"/>
                </a:solidFill>
                <a:effectLst/>
                <a:latin typeface="Calibri" panose="020F0502020204030204" pitchFamily="34" charset="0"/>
              </a:rPr>
              <a:t>? כמו מקודם, אבל את כל אחד מהשלבים </a:t>
            </a:r>
            <a:r>
              <a:rPr lang="en-US" sz="1800" b="0" i="0" dirty="0" err="1">
                <a:solidFill>
                  <a:srgbClr val="000000"/>
                </a:solidFill>
                <a:effectLst/>
                <a:latin typeface="Calibri" panose="020F0502020204030204" pitchFamily="34" charset="0"/>
              </a:rPr>
              <a:t>lock,validate,commit</a:t>
            </a:r>
            <a:r>
              <a:rPr lang="he-IL" sz="1800" b="0" i="0" dirty="0">
                <a:solidFill>
                  <a:srgbClr val="000000"/>
                </a:solidFill>
                <a:effectLst/>
                <a:latin typeface="Calibri" panose="020F0502020204030204" pitchFamily="34" charset="0"/>
              </a:rPr>
              <a:t> נעשה לכל אחת מהטבלאות שהשתתפו בטרנזקציה לפי ה- </a:t>
            </a:r>
            <a:r>
              <a:rPr lang="en-US" sz="1800" b="0" i="0" dirty="0" err="1">
                <a:solidFill>
                  <a:srgbClr val="000000"/>
                </a:solidFill>
                <a:effectLst/>
                <a:latin typeface="Calibri" panose="020F0502020204030204" pitchFamily="34" charset="0"/>
              </a:rPr>
              <a:t>loaclHashMap</a:t>
            </a:r>
            <a:r>
              <a:rPr lang="he-IL" sz="1800" b="0" i="0" dirty="0">
                <a:solidFill>
                  <a:srgbClr val="000000"/>
                </a:solidFill>
                <a:effectLst/>
                <a:latin typeface="Calibri" panose="020F0502020204030204" pitchFamily="34" charset="0"/>
              </a:rPr>
              <a:t> שלה. </a:t>
            </a:r>
          </a:p>
          <a:p>
            <a:pPr marL="285750" marR="0" lvl="0" indent="-285750" algn="r" rtl="1">
              <a:spcBef>
                <a:spcPts val="0"/>
              </a:spcBef>
              <a:spcAft>
                <a:spcPts val="0"/>
              </a:spcAft>
              <a:buFont typeface="Arial" panose="020B0604020202020204" pitchFamily="34" charset="0"/>
              <a:buChar char="•"/>
            </a:pPr>
            <a:endParaRPr lang="he-IL" sz="1800" b="0" i="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08EFD066-5BE8-453D-83AF-8F7E56DA56F3}" type="slidenum">
              <a:rPr lang="en-US" smtClean="0"/>
              <a:t>21</a:t>
            </a:fld>
            <a:endParaRPr lang="en-US"/>
          </a:p>
        </p:txBody>
      </p:sp>
    </p:spTree>
    <p:extLst>
      <p:ext uri="{BB962C8B-B14F-4D97-AF65-F5344CB8AC3E}">
        <p14:creationId xmlns:p14="http://schemas.microsoft.com/office/powerpoint/2010/main" val="1329425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עד עכשיו ראינו את המוטיבציה והמטרה של הפרויקט, את המבנה הבסיסי של מבנה הנתונים והאופן שבו אנו מבצעים את הפעולות הבסיסיות בו.</a:t>
            </a:r>
          </a:p>
          <a:p>
            <a:pPr marL="0" indent="0" algn="r" rtl="1">
              <a:buFont typeface="Arial" panose="020B0604020202020204" pitchFamily="34" charset="0"/>
              <a:buNone/>
            </a:pPr>
            <a:r>
              <a:rPr lang="he-IL" dirty="0"/>
              <a:t>נדבר עכשיו על מנגנון </a:t>
            </a:r>
            <a:r>
              <a:rPr lang="en-US" dirty="0"/>
              <a:t>Resize</a:t>
            </a:r>
            <a:r>
              <a:rPr lang="he-IL" dirty="0"/>
              <a:t> שבא לעזור להפחית התנגשויות בטבלה</a:t>
            </a:r>
          </a:p>
        </p:txBody>
      </p:sp>
      <p:sp>
        <p:nvSpPr>
          <p:cNvPr id="4" name="Slide Number Placeholder 3"/>
          <p:cNvSpPr>
            <a:spLocks noGrp="1"/>
          </p:cNvSpPr>
          <p:nvPr>
            <p:ph type="sldNum" sz="quarter" idx="5"/>
          </p:nvPr>
        </p:nvSpPr>
        <p:spPr/>
        <p:txBody>
          <a:bodyPr/>
          <a:lstStyle/>
          <a:p>
            <a:fld id="{08EFD066-5BE8-453D-83AF-8F7E56DA56F3}" type="slidenum">
              <a:rPr lang="en-US" smtClean="0"/>
              <a:t>22</a:t>
            </a:fld>
            <a:endParaRPr lang="en-US"/>
          </a:p>
        </p:txBody>
      </p:sp>
    </p:spTree>
    <p:extLst>
      <p:ext uri="{BB962C8B-B14F-4D97-AF65-F5344CB8AC3E}">
        <p14:creationId xmlns:p14="http://schemas.microsoft.com/office/powerpoint/2010/main" val="2407321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lgn="r" rtl="1">
              <a:buFont typeface="Arial" panose="020B0604020202020204" pitchFamily="34" charset="0"/>
              <a:buChar char="•"/>
            </a:pPr>
            <a:r>
              <a:rPr lang="he-IL" dirty="0"/>
              <a:t>הפתחת התנגשויות חשובה גם כשמדובר בטבלת ערבול רגילה, אבל במקרה של שימוש בטרנזקציות היא חשובה עוד יותר.</a:t>
            </a:r>
          </a:p>
          <a:p>
            <a:pPr marL="457200" lvl="1" indent="0" algn="r" rtl="1">
              <a:buFont typeface="Arial" panose="020B0604020202020204" pitchFamily="34" charset="0"/>
              <a:buNone/>
            </a:pPr>
            <a:r>
              <a:rPr lang="he-IL" dirty="0"/>
              <a:t>	התנגשות במקרה שלנו מגדילה את הסיכוי להתנגשות בין שתי טרנזקציות שונות, ו</a:t>
            </a:r>
            <a:r>
              <a:rPr lang="en-US" dirty="0"/>
              <a:t>abort</a:t>
            </a:r>
            <a:r>
              <a:rPr lang="he-IL" dirty="0"/>
              <a:t> כתוצאה מכך.</a:t>
            </a:r>
          </a:p>
          <a:p>
            <a:pPr marL="457200" lvl="1" indent="0" algn="r" rtl="1">
              <a:buFont typeface="Arial" panose="020B0604020202020204" pitchFamily="34" charset="0"/>
              <a:buNone/>
            </a:pPr>
            <a:endParaRPr lang="he-IL" dirty="0"/>
          </a:p>
          <a:p>
            <a:pPr marL="628650" lvl="1" indent="-171450" algn="r" rtl="1">
              <a:buFont typeface="Arial" panose="020B0604020202020204" pitchFamily="34" charset="0"/>
              <a:buChar char="•"/>
            </a:pPr>
            <a:r>
              <a:rPr lang="he-IL" dirty="0"/>
              <a:t>הגדלת הטבלה הפנימית תקטין משמעותית את כמות ההתנגשויות בטבלה, ולכן גם את ההתנגשויות בין טרנזקציות במערכת.</a:t>
            </a:r>
          </a:p>
          <a:p>
            <a:pPr marL="628650" lvl="1" indent="-171450" algn="r" rtl="1">
              <a:buFont typeface="Arial" panose="020B0604020202020204" pitchFamily="34" charset="0"/>
              <a:buChar char="•"/>
            </a:pPr>
            <a:endParaRPr lang="he-IL" dirty="0"/>
          </a:p>
          <a:p>
            <a:pPr marL="628650" lvl="1" indent="-171450" algn="r" rtl="1">
              <a:buFont typeface="Arial" panose="020B0604020202020204" pitchFamily="34" charset="0"/>
              <a:buChar char="•"/>
            </a:pPr>
            <a:r>
              <a:rPr lang="he-IL" dirty="0"/>
              <a:t>יש מספר קשיים במימוש המנגנון הזה:</a:t>
            </a:r>
          </a:p>
          <a:p>
            <a:pPr marL="1085850" lvl="2" indent="-171450" algn="r" rtl="1">
              <a:buFont typeface="Arial" panose="020B0604020202020204" pitchFamily="34" charset="0"/>
              <a:buChar char="•"/>
            </a:pPr>
            <a:r>
              <a:rPr lang="he-IL" dirty="0"/>
              <a:t>אנחנו צריכים לדעת כמה איברים קיימים בטבלה כדי לבצע את ההחלטה על האם יש צורך בהגדלה או לא</a:t>
            </a:r>
          </a:p>
          <a:p>
            <a:pPr marL="1543050" lvl="3" indent="-171450" algn="r" rtl="1">
              <a:buFont typeface="Arial" panose="020B0604020202020204" pitchFamily="34" charset="0"/>
              <a:buChar char="•"/>
            </a:pPr>
            <a:r>
              <a:rPr lang="he-IL" dirty="0"/>
              <a:t>מעקב על כמות האיברים באופן אבסולוטי יפגע באופן משמעותי בביצועים מכיוון שיהיה עלינו לשמור משתנה אטומי בודד שכל טרנזקציה במערכת תיגש אליו באופן תדיר</a:t>
            </a:r>
          </a:p>
          <a:p>
            <a:pPr marL="1543050" lvl="3" indent="-171450" algn="r" rtl="1">
              <a:buFont typeface="Arial" panose="020B0604020202020204" pitchFamily="34" charset="0"/>
              <a:buChar char="•"/>
            </a:pPr>
            <a:endParaRPr lang="he-IL" dirty="0"/>
          </a:p>
          <a:p>
            <a:pPr marL="1085850" lvl="2" indent="-171450" algn="r" rtl="1">
              <a:buFont typeface="Arial" panose="020B0604020202020204" pitchFamily="34" charset="0"/>
              <a:buChar char="•"/>
            </a:pPr>
            <a:r>
              <a:rPr lang="he-IL" dirty="0"/>
              <a:t>צריך להחליף את הטבלה המשותפת שמחזיקה את הרשימות המקושרות</a:t>
            </a:r>
          </a:p>
          <a:p>
            <a:pPr marL="1543050" lvl="3" indent="-171450" algn="r" rtl="1">
              <a:buFont typeface="Arial" panose="020B0604020202020204" pitchFamily="34" charset="0"/>
              <a:buChar char="•"/>
            </a:pPr>
            <a:r>
              <a:rPr lang="he-IL" dirty="0"/>
              <a:t>צריך לדאוג לשמור על נכונות ועל גישה לזיכרון עדכני ורלוונטי ע"י כל הטרנזקציות הקיימות במערכת בזמן </a:t>
            </a:r>
            <a:r>
              <a:rPr lang="en-US" dirty="0"/>
              <a:t>resize</a:t>
            </a:r>
            <a:r>
              <a:rPr lang="he-IL" dirty="0"/>
              <a:t>.</a:t>
            </a:r>
          </a:p>
          <a:p>
            <a:pPr marL="1543050" lvl="3" indent="-171450" algn="r" rtl="1">
              <a:buFont typeface="Arial" panose="020B0604020202020204" pitchFamily="34" charset="0"/>
              <a:buChar char="•"/>
            </a:pPr>
            <a:r>
              <a:rPr lang="he-IL" dirty="0"/>
              <a:t>יכול לגרום להרבה </a:t>
            </a:r>
            <a:r>
              <a:rPr lang="en-US" dirty="0"/>
              <a:t>aborts</a:t>
            </a:r>
            <a:r>
              <a:rPr lang="he-IL" dirty="0"/>
              <a:t> של טרנזקציות כתוצאה משינוי הטבלה, למרות שאין פה באמת התנגשות אמיתית, ההתנגשות היא בניהול הפנימי</a:t>
            </a:r>
            <a:endParaRPr lang="en-US" dirty="0"/>
          </a:p>
          <a:p>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23</a:t>
            </a:fld>
            <a:endParaRPr lang="en-US"/>
          </a:p>
        </p:txBody>
      </p:sp>
    </p:spTree>
    <p:extLst>
      <p:ext uri="{BB962C8B-B14F-4D97-AF65-F5344CB8AC3E}">
        <p14:creationId xmlns:p14="http://schemas.microsoft.com/office/powerpoint/2010/main" val="88463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r" rtl="1">
              <a:lnSpc>
                <a:spcPct val="200000"/>
              </a:lnSpc>
              <a:buFont typeface="Arial" panose="020B0604020202020204" pitchFamily="34" charset="0"/>
              <a:buChar char="•"/>
            </a:pPr>
            <a:r>
              <a:rPr lang="he-IL" dirty="0"/>
              <a:t> נדבר קודם על המעקב אחר כמות האיברים שבטבלה</a:t>
            </a:r>
          </a:p>
          <a:p>
            <a:pPr lvl="2" algn="r" rtl="1">
              <a:lnSpc>
                <a:spcPct val="200000"/>
              </a:lnSpc>
              <a:buFont typeface="Arial" panose="020B0604020202020204" pitchFamily="34" charset="0"/>
              <a:buChar char="•"/>
            </a:pPr>
            <a:r>
              <a:rPr lang="he-IL" dirty="0"/>
              <a:t> נשמור משתנה אטומי שיגיד כמה איברים קיימים בטבלה</a:t>
            </a:r>
          </a:p>
          <a:p>
            <a:pPr lvl="2" algn="r" rtl="1">
              <a:lnSpc>
                <a:spcPct val="200000"/>
              </a:lnSpc>
              <a:buFont typeface="Arial" panose="020B0604020202020204" pitchFamily="34" charset="0"/>
              <a:buChar char="•"/>
            </a:pPr>
            <a:r>
              <a:rPr lang="he-IL" dirty="0"/>
              <a:t> בתחילת כל טרנזקציה נקרא את המשתנה כדי לדעת מה היה גודל הטבלה בהתחלה</a:t>
            </a:r>
          </a:p>
          <a:p>
            <a:pPr lvl="2" algn="r" rtl="1">
              <a:lnSpc>
                <a:spcPct val="200000"/>
              </a:lnSpc>
              <a:buFont typeface="Arial" panose="020B0604020202020204" pitchFamily="34" charset="0"/>
              <a:buChar char="•"/>
            </a:pPr>
            <a:r>
              <a:rPr lang="he-IL" dirty="0"/>
              <a:t> במהלך הטרנזקציה נזכור מה היה השינוי בכמות המשתנים כתוצאה מפעולות הטרנזקציה</a:t>
            </a:r>
          </a:p>
          <a:p>
            <a:pPr lvl="2" algn="r" rtl="1">
              <a:lnSpc>
                <a:spcPct val="200000"/>
              </a:lnSpc>
              <a:buFont typeface="Arial" panose="020B0604020202020204" pitchFamily="34" charset="0"/>
              <a:buChar char="•"/>
            </a:pPr>
            <a:r>
              <a:rPr lang="he-IL" dirty="0"/>
              <a:t> אם נצטרך לחשב את כמות האיברים לצורך </a:t>
            </a:r>
            <a:r>
              <a:rPr lang="en-US" dirty="0"/>
              <a:t>resize</a:t>
            </a:r>
            <a:r>
              <a:rPr lang="he-IL" dirty="0"/>
              <a:t> נחשב לפי הגודל בתחילת הטרנזקציה פלוס ההפרש מהטרנזקציה</a:t>
            </a:r>
          </a:p>
          <a:p>
            <a:pPr lvl="2" algn="r" rtl="1">
              <a:lnSpc>
                <a:spcPct val="200000"/>
              </a:lnSpc>
              <a:buFont typeface="Arial" panose="020B0604020202020204" pitchFamily="34" charset="0"/>
              <a:buChar char="•"/>
            </a:pPr>
            <a:endParaRPr lang="he-IL" dirty="0"/>
          </a:p>
          <a:p>
            <a:pPr lvl="2" algn="r" rtl="1">
              <a:lnSpc>
                <a:spcPct val="200000"/>
              </a:lnSpc>
              <a:buFont typeface="Arial" panose="020B0604020202020204" pitchFamily="34" charset="0"/>
              <a:buChar char="•"/>
            </a:pPr>
            <a:r>
              <a:rPr lang="he-IL" dirty="0"/>
              <a:t> הגודל האטומי יעודכן בשלב ה</a:t>
            </a:r>
            <a:r>
              <a:rPr lang="en-US" dirty="0"/>
              <a:t>commit</a:t>
            </a:r>
            <a:r>
              <a:rPr lang="he-IL" dirty="0"/>
              <a:t> ע"י </a:t>
            </a:r>
            <a:r>
              <a:rPr lang="en-US" dirty="0"/>
              <a:t>atomic add</a:t>
            </a:r>
            <a:r>
              <a:rPr lang="he-IL" dirty="0"/>
              <a:t> של ההפרש</a:t>
            </a:r>
          </a:p>
          <a:p>
            <a:pPr lvl="2" algn="r" rtl="1">
              <a:lnSpc>
                <a:spcPct val="200000"/>
              </a:lnSpc>
              <a:buFont typeface="Arial" panose="020B0604020202020204" pitchFamily="34" charset="0"/>
              <a:buChar char="•"/>
            </a:pPr>
            <a:endParaRPr lang="he-IL" dirty="0"/>
          </a:p>
          <a:p>
            <a:pPr lvl="2" algn="r" rtl="1">
              <a:lnSpc>
                <a:spcPct val="200000"/>
              </a:lnSpc>
              <a:buFont typeface="Arial" panose="020B0604020202020204" pitchFamily="34" charset="0"/>
              <a:buChar char="•"/>
            </a:pPr>
            <a:r>
              <a:rPr lang="he-IL" dirty="0"/>
              <a:t> נשים לב שחישוב הגודל במהלך הטרנזקציה לא בהכרח נכון. ניתן לדעת את הגודל הנכון והמדויק רק בשלב ה</a:t>
            </a:r>
            <a:r>
              <a:rPr lang="en-US" dirty="0"/>
              <a:t>commit</a:t>
            </a:r>
            <a:r>
              <a:rPr lang="he-IL" dirty="0"/>
              <a:t> של הטרנזקציה, אבל לצרכי </a:t>
            </a:r>
            <a:r>
              <a:rPr lang="en-US" dirty="0"/>
              <a:t>resize</a:t>
            </a:r>
            <a:r>
              <a:rPr lang="he-IL" dirty="0"/>
              <a:t> אנחנו מסתפקים בקירוב הזה כדי למנוע תחרות מיותרת על המשתנה הגלובלי</a:t>
            </a:r>
          </a:p>
        </p:txBody>
      </p:sp>
      <p:sp>
        <p:nvSpPr>
          <p:cNvPr id="4" name="Slide Number Placeholder 3"/>
          <p:cNvSpPr>
            <a:spLocks noGrp="1"/>
          </p:cNvSpPr>
          <p:nvPr>
            <p:ph type="sldNum" sz="quarter" idx="5"/>
          </p:nvPr>
        </p:nvSpPr>
        <p:spPr/>
        <p:txBody>
          <a:bodyPr/>
          <a:lstStyle/>
          <a:p>
            <a:fld id="{08EFD066-5BE8-453D-83AF-8F7E56DA56F3}" type="slidenum">
              <a:rPr lang="en-US" smtClean="0"/>
              <a:t>24</a:t>
            </a:fld>
            <a:endParaRPr lang="en-US"/>
          </a:p>
        </p:txBody>
      </p:sp>
    </p:spTree>
    <p:extLst>
      <p:ext uri="{BB962C8B-B14F-4D97-AF65-F5344CB8AC3E}">
        <p14:creationId xmlns:p14="http://schemas.microsoft.com/office/powerpoint/2010/main" val="3471285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r" rtl="1">
              <a:lnSpc>
                <a:spcPct val="200000"/>
              </a:lnSpc>
              <a:buFont typeface="Arial" panose="020B0604020202020204" pitchFamily="34" charset="0"/>
              <a:buNone/>
            </a:pPr>
            <a:r>
              <a:rPr lang="he-IL" dirty="0"/>
              <a:t>בעיה נוספת שאנחנו צריכים לפתור היא איך להחליף את טבלת הרשימות המקושרות באחת חדשה.</a:t>
            </a:r>
          </a:p>
          <a:p>
            <a:pPr lvl="1" algn="r" rtl="1">
              <a:lnSpc>
                <a:spcPct val="200000"/>
              </a:lnSpc>
              <a:buFont typeface="Arial" panose="020B0604020202020204" pitchFamily="34" charset="0"/>
              <a:buNone/>
            </a:pPr>
            <a:r>
              <a:rPr lang="he-IL" dirty="0"/>
              <a:t>כדי למנוע גישות לטבלאות ישנות או למשתנים לא תקינים, נעשה את השינויים הבאים:</a:t>
            </a:r>
          </a:p>
          <a:p>
            <a:pPr marL="628650" lvl="1" indent="-171450" algn="r" rtl="1">
              <a:lnSpc>
                <a:spcPct val="200000"/>
              </a:lnSpc>
              <a:buFont typeface="Arial" panose="020B0604020202020204" pitchFamily="34" charset="0"/>
              <a:buChar char="•"/>
            </a:pPr>
            <a:r>
              <a:rPr lang="he-IL" dirty="0"/>
              <a:t>נוסיף למשתני הטרנזקציה שדה רפרנס ל</a:t>
            </a:r>
            <a:r>
              <a:rPr lang="en-US" dirty="0"/>
              <a:t>table</a:t>
            </a:r>
            <a:r>
              <a:rPr lang="he-IL" dirty="0"/>
              <a:t> של ה</a:t>
            </a:r>
            <a:r>
              <a:rPr lang="en-US" dirty="0" err="1"/>
              <a:t>hashmap</a:t>
            </a:r>
            <a:r>
              <a:rPr lang="he-IL" dirty="0"/>
              <a:t>.</a:t>
            </a:r>
          </a:p>
          <a:p>
            <a:pPr marL="457200" lvl="1" indent="0" algn="r" rtl="1">
              <a:lnSpc>
                <a:spcPct val="200000"/>
              </a:lnSpc>
              <a:buFont typeface="Arial" panose="020B0604020202020204" pitchFamily="34" charset="0"/>
              <a:buNone/>
            </a:pPr>
            <a:r>
              <a:rPr lang="he-IL" dirty="0"/>
              <a:t>	השדה הזה יעודכן בגישה הראשונה ל</a:t>
            </a:r>
            <a:r>
              <a:rPr lang="en-US" dirty="0" err="1"/>
              <a:t>Hashmap</a:t>
            </a:r>
            <a:r>
              <a:rPr lang="he-IL" dirty="0"/>
              <a:t> במהלך הטרנזקציה.</a:t>
            </a:r>
          </a:p>
          <a:p>
            <a:pPr marL="628650" lvl="1" indent="-171450" algn="r" rtl="1">
              <a:lnSpc>
                <a:spcPct val="200000"/>
              </a:lnSpc>
              <a:buFont typeface="Arial" panose="020B0604020202020204" pitchFamily="34" charset="0"/>
              <a:buChar char="•"/>
            </a:pPr>
            <a:r>
              <a:rPr lang="he-IL" dirty="0"/>
              <a:t>נוסיף דגל </a:t>
            </a:r>
            <a:r>
              <a:rPr lang="en-US" dirty="0"/>
              <a:t>resize</a:t>
            </a:r>
            <a:r>
              <a:rPr lang="he-IL" dirty="0"/>
              <a:t> ל</a:t>
            </a:r>
            <a:r>
              <a:rPr lang="en-US" dirty="0"/>
              <a:t>table</a:t>
            </a:r>
            <a:r>
              <a:rPr lang="he-IL" dirty="0"/>
              <a:t>, אשר יורם כאשר חוט מסוים מעוניין לבצע </a:t>
            </a:r>
            <a:r>
              <a:rPr lang="en-US" dirty="0"/>
              <a:t>resize</a:t>
            </a:r>
            <a:r>
              <a:rPr lang="he-IL" dirty="0"/>
              <a:t> על ה</a:t>
            </a:r>
            <a:r>
              <a:rPr lang="en-US" dirty="0"/>
              <a:t>table</a:t>
            </a:r>
            <a:endParaRPr lang="he-IL" dirty="0"/>
          </a:p>
          <a:p>
            <a:pPr marL="457200" lvl="1" indent="0" algn="r" rtl="1">
              <a:lnSpc>
                <a:spcPct val="200000"/>
              </a:lnSpc>
              <a:buFont typeface="Arial" panose="020B0604020202020204" pitchFamily="34" charset="0"/>
              <a:buNone/>
            </a:pPr>
            <a:r>
              <a:rPr lang="he-IL" dirty="0"/>
              <a:t>	במידה וחוט מסוים ינסה לקרוא את </a:t>
            </a:r>
            <a:r>
              <a:rPr lang="en-US" dirty="0"/>
              <a:t>table</a:t>
            </a:r>
            <a:r>
              <a:rPr lang="he-IL" dirty="0"/>
              <a:t> הגלובלי, הוא יזהה כי מתבצע </a:t>
            </a:r>
            <a:r>
              <a:rPr lang="en-US" dirty="0"/>
              <a:t>resize</a:t>
            </a:r>
            <a:r>
              <a:rPr lang="he-IL" dirty="0"/>
              <a:t> ויטפל בכך בהתאם.</a:t>
            </a:r>
          </a:p>
          <a:p>
            <a:pPr marL="628650" lvl="1" indent="-171450" algn="r" rtl="1">
              <a:lnSpc>
                <a:spcPct val="200000"/>
              </a:lnSpc>
              <a:buFont typeface="Arial" panose="020B0604020202020204" pitchFamily="34" charset="0"/>
              <a:buChar char="•"/>
            </a:pPr>
            <a:r>
              <a:rPr lang="he-IL" dirty="0"/>
              <a:t>נוסיף דגל </a:t>
            </a:r>
            <a:r>
              <a:rPr lang="en-US" dirty="0"/>
              <a:t>deprecated</a:t>
            </a:r>
            <a:r>
              <a:rPr lang="he-IL" dirty="0"/>
              <a:t> לרשימות המקושרות.</a:t>
            </a:r>
          </a:p>
          <a:p>
            <a:pPr marL="457200" lvl="1" indent="0" algn="r" rtl="1">
              <a:lnSpc>
                <a:spcPct val="200000"/>
              </a:lnSpc>
              <a:buFont typeface="Arial" panose="020B0604020202020204" pitchFamily="34" charset="0"/>
              <a:buNone/>
            </a:pPr>
            <a:r>
              <a:rPr lang="he-IL" dirty="0"/>
              <a:t>	בכל גישה של חוט לרשימה מקושרת כלשהיא, נבדוק את דגל ה</a:t>
            </a:r>
            <a:r>
              <a:rPr lang="en-US" dirty="0"/>
              <a:t>deprecated</a:t>
            </a:r>
            <a:r>
              <a:rPr lang="he-IL" dirty="0"/>
              <a:t> של הרשימה.</a:t>
            </a:r>
          </a:p>
          <a:p>
            <a:pPr marL="457200" lvl="1" indent="0" algn="r" rtl="1">
              <a:lnSpc>
                <a:spcPct val="200000"/>
              </a:lnSpc>
              <a:buFont typeface="Arial" panose="020B0604020202020204" pitchFamily="34" charset="0"/>
              <a:buNone/>
            </a:pPr>
            <a:r>
              <a:rPr lang="he-IL" dirty="0"/>
              <a:t>	אם הדגל מורם, נדע שהתבצע </a:t>
            </a:r>
            <a:r>
              <a:rPr lang="en-US" dirty="0"/>
              <a:t>resize</a:t>
            </a:r>
            <a:r>
              <a:rPr lang="he-IL" dirty="0"/>
              <a:t> במערכת וצריך לטפל בזה</a:t>
            </a:r>
          </a:p>
        </p:txBody>
      </p:sp>
      <p:sp>
        <p:nvSpPr>
          <p:cNvPr id="4" name="Slide Number Placeholder 3"/>
          <p:cNvSpPr>
            <a:spLocks noGrp="1"/>
          </p:cNvSpPr>
          <p:nvPr>
            <p:ph type="sldNum" sz="quarter" idx="5"/>
          </p:nvPr>
        </p:nvSpPr>
        <p:spPr/>
        <p:txBody>
          <a:bodyPr/>
          <a:lstStyle/>
          <a:p>
            <a:fld id="{08EFD066-5BE8-453D-83AF-8F7E56DA56F3}" type="slidenum">
              <a:rPr lang="en-US" smtClean="0"/>
              <a:t>25</a:t>
            </a:fld>
            <a:endParaRPr lang="en-US"/>
          </a:p>
        </p:txBody>
      </p:sp>
    </p:spTree>
    <p:extLst>
      <p:ext uri="{BB962C8B-B14F-4D97-AF65-F5344CB8AC3E}">
        <p14:creationId xmlns:p14="http://schemas.microsoft.com/office/powerpoint/2010/main" val="1511062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נתחיל באופן הפעולה של החוט שמבצע את ה</a:t>
            </a:r>
            <a:r>
              <a:rPr lang="en-US" dirty="0"/>
              <a:t>resize</a:t>
            </a:r>
            <a:endParaRPr lang="he-IL" dirty="0"/>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החוט יתחיל בלהרים את דגל ה</a:t>
            </a:r>
            <a:r>
              <a:rPr lang="en-US" dirty="0"/>
              <a:t>resize</a:t>
            </a:r>
            <a:r>
              <a:rPr lang="he-IL" dirty="0"/>
              <a:t> של ה</a:t>
            </a:r>
            <a:r>
              <a:rPr lang="en-US" dirty="0"/>
              <a:t>table</a:t>
            </a:r>
            <a:r>
              <a:rPr lang="he-IL" dirty="0"/>
              <a:t>. במידה והדגל מורם כבר, נתייחס למקרה באופן זהה לכל חוט אחר שיזהה שיש תהליך </a:t>
            </a:r>
            <a:r>
              <a:rPr lang="en-US" dirty="0"/>
              <a:t>resize</a:t>
            </a:r>
            <a:r>
              <a:rPr lang="he-IL" dirty="0"/>
              <a:t> בפעולה </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כעת, החוט יעבור על הרשימות של ה</a:t>
            </a:r>
            <a:r>
              <a:rPr lang="en-US" dirty="0"/>
              <a:t>table</a:t>
            </a:r>
            <a:r>
              <a:rPr lang="he-IL" dirty="0"/>
              <a:t> בסדר עולה ויבצע את הפעולות הבאות:</a:t>
            </a:r>
          </a:p>
          <a:p>
            <a:pPr marL="628650" marR="0" lvl="1" indent="-171450" algn="r" defTabSz="914400" rtl="1" eaLnBrk="1" fontAlgn="auto" latinLnBrk="0" hangingPunct="1">
              <a:lnSpc>
                <a:spcPct val="200000"/>
              </a:lnSpc>
              <a:spcBef>
                <a:spcPts val="0"/>
              </a:spcBef>
              <a:spcAft>
                <a:spcPts val="0"/>
              </a:spcAft>
              <a:buClrTx/>
              <a:buSzTx/>
              <a:buFont typeface="Arial" panose="020B0604020202020204" pitchFamily="34" charset="0"/>
              <a:buChar char="•"/>
              <a:tabLst/>
              <a:defRPr/>
            </a:pPr>
            <a:r>
              <a:rPr lang="he-IL" dirty="0"/>
              <a:t>ינעל את הרשימה</a:t>
            </a:r>
          </a:p>
          <a:p>
            <a:pPr marL="628650" marR="0" lvl="1" indent="-171450" algn="r" defTabSz="914400" rtl="1" eaLnBrk="1" fontAlgn="auto" latinLnBrk="0" hangingPunct="1">
              <a:lnSpc>
                <a:spcPct val="200000"/>
              </a:lnSpc>
              <a:spcBef>
                <a:spcPts val="0"/>
              </a:spcBef>
              <a:spcAft>
                <a:spcPts val="0"/>
              </a:spcAft>
              <a:buClrTx/>
              <a:buSzTx/>
              <a:buFont typeface="Arial" panose="020B0604020202020204" pitchFamily="34" charset="0"/>
              <a:buChar char="•"/>
              <a:tabLst/>
              <a:defRPr/>
            </a:pPr>
            <a:r>
              <a:rPr lang="he-IL" dirty="0"/>
              <a:t>יסמן אותה כ</a:t>
            </a:r>
            <a:r>
              <a:rPr lang="en-US" dirty="0"/>
              <a:t>deprecated</a:t>
            </a:r>
            <a:endParaRPr lang="he-IL" dirty="0"/>
          </a:p>
          <a:p>
            <a:pPr marL="628650" marR="0" lvl="1" indent="-171450" algn="r" defTabSz="914400" rtl="1" eaLnBrk="1" fontAlgn="auto" latinLnBrk="0" hangingPunct="1">
              <a:lnSpc>
                <a:spcPct val="200000"/>
              </a:lnSpc>
              <a:spcBef>
                <a:spcPts val="0"/>
              </a:spcBef>
              <a:spcAft>
                <a:spcPts val="0"/>
              </a:spcAft>
              <a:buClrTx/>
              <a:buSzTx/>
              <a:buFont typeface="Arial" panose="020B0604020202020204" pitchFamily="34" charset="0"/>
              <a:buChar char="•"/>
              <a:tabLst/>
              <a:defRPr/>
            </a:pPr>
            <a:r>
              <a:rPr lang="he-IL" dirty="0"/>
              <a:t>יפתח את הנעילה בשביל לאפשר לחוטים אחרים במערכת להבדיל בין רשימה שנעולה בגלל התנגשות, לבין "התנגשות" מדומה כתוצאה מ</a:t>
            </a:r>
            <a:r>
              <a:rPr lang="en-US" dirty="0"/>
              <a:t>resize</a:t>
            </a:r>
            <a:endParaRPr lang="he-IL" dirty="0"/>
          </a:p>
          <a:p>
            <a:pPr marL="457200" marR="0" lvl="1"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	בעצם, </a:t>
            </a:r>
            <a:r>
              <a:rPr lang="en-US" dirty="0"/>
              <a:t>resize</a:t>
            </a:r>
            <a:r>
              <a:rPr lang="he-IL" dirty="0"/>
              <a:t> יוצר לנו המון התנגשויות במערכת, אבל אלו לא באמת התנגשויות אמיתיות, ואנחנו רוצים להבדיל ביניהם</a:t>
            </a:r>
          </a:p>
          <a:p>
            <a:pPr marL="628650" marR="0" lvl="1" indent="-171450" algn="r" defTabSz="914400" rtl="1" eaLnBrk="1" fontAlgn="auto" latinLnBrk="0" hangingPunct="1">
              <a:lnSpc>
                <a:spcPct val="200000"/>
              </a:lnSpc>
              <a:spcBef>
                <a:spcPts val="0"/>
              </a:spcBef>
              <a:spcAft>
                <a:spcPts val="0"/>
              </a:spcAft>
              <a:buClrTx/>
              <a:buSzTx/>
              <a:buFont typeface="Arial" panose="020B0604020202020204" pitchFamily="34" charset="0"/>
              <a:buChar char="•"/>
              <a:tabLst/>
              <a:defRPr/>
            </a:pPr>
            <a:r>
              <a:rPr lang="he-IL" dirty="0"/>
              <a:t>אחרי שחרור המנעול, ניצור שתי רשימות חדשות עבור האינדקסים שאליהם יעברו איברי הרשימה</a:t>
            </a:r>
          </a:p>
          <a:p>
            <a:pPr marL="628650" marR="0" lvl="1" indent="-171450" algn="r" defTabSz="914400" rtl="1" eaLnBrk="1" fontAlgn="auto" latinLnBrk="0" hangingPunct="1">
              <a:lnSpc>
                <a:spcPct val="200000"/>
              </a:lnSpc>
              <a:spcBef>
                <a:spcPts val="0"/>
              </a:spcBef>
              <a:spcAft>
                <a:spcPts val="0"/>
              </a:spcAft>
              <a:buClrTx/>
              <a:buSzTx/>
              <a:buFont typeface="Arial" panose="020B0604020202020204" pitchFamily="34" charset="0"/>
              <a:buChar char="•"/>
              <a:tabLst/>
              <a:defRPr/>
            </a:pPr>
            <a:r>
              <a:rPr lang="he-IL" dirty="0"/>
              <a:t>נעבור על כל איברי הרשימה ונמיין אותם לשתי הרשימות החדשות בעזרת פונקציית ה</a:t>
            </a:r>
            <a:r>
              <a:rPr lang="en-US" dirty="0"/>
              <a:t>hash</a:t>
            </a:r>
            <a:r>
              <a:rPr lang="he-IL" dirty="0"/>
              <a:t> החדשה עבור גודל הטבלה החדש</a:t>
            </a:r>
          </a:p>
          <a:p>
            <a:pPr marL="628650" marR="0" lvl="1" indent="-171450" algn="r" defTabSz="914400" rtl="1" eaLnBrk="1" fontAlgn="auto" latinLnBrk="0" hangingPunct="1">
              <a:lnSpc>
                <a:spcPct val="200000"/>
              </a:lnSpc>
              <a:spcBef>
                <a:spcPts val="0"/>
              </a:spcBef>
              <a:spcAft>
                <a:spcPts val="0"/>
              </a:spcAft>
              <a:buClrTx/>
              <a:buSzTx/>
              <a:buFont typeface="Arial" panose="020B0604020202020204" pitchFamily="34" charset="0"/>
              <a:buChar char="•"/>
              <a:tabLst/>
              <a:defRPr/>
            </a:pPr>
            <a:r>
              <a:rPr lang="he-IL" dirty="0"/>
              <a:t>בשלב האחרון, אחרי שעברנו על כל הרשימות המקושרות ב</a:t>
            </a:r>
            <a:r>
              <a:rPr lang="en-US" dirty="0"/>
              <a:t>table</a:t>
            </a:r>
            <a:r>
              <a:rPr lang="he-IL" dirty="0"/>
              <a:t>, נחליף את ה</a:t>
            </a:r>
            <a:r>
              <a:rPr lang="en-US" dirty="0"/>
              <a:t>reference</a:t>
            </a:r>
            <a:r>
              <a:rPr lang="he-IL" dirty="0"/>
              <a:t> הגלובלי ל</a:t>
            </a:r>
            <a:r>
              <a:rPr lang="en-US" dirty="0"/>
              <a:t>table</a:t>
            </a:r>
            <a:r>
              <a:rPr lang="he-IL" dirty="0"/>
              <a:t> החדש</a:t>
            </a:r>
          </a:p>
        </p:txBody>
      </p:sp>
      <p:sp>
        <p:nvSpPr>
          <p:cNvPr id="4" name="Slide Number Placeholder 3"/>
          <p:cNvSpPr>
            <a:spLocks noGrp="1"/>
          </p:cNvSpPr>
          <p:nvPr>
            <p:ph type="sldNum" sz="quarter" idx="5"/>
          </p:nvPr>
        </p:nvSpPr>
        <p:spPr/>
        <p:txBody>
          <a:bodyPr/>
          <a:lstStyle/>
          <a:p>
            <a:fld id="{08EFD066-5BE8-453D-83AF-8F7E56DA56F3}" type="slidenum">
              <a:rPr lang="en-US" smtClean="0"/>
              <a:t>26</a:t>
            </a:fld>
            <a:endParaRPr lang="en-US"/>
          </a:p>
        </p:txBody>
      </p:sp>
    </p:spTree>
    <p:extLst>
      <p:ext uri="{BB962C8B-B14F-4D97-AF65-F5344CB8AC3E}">
        <p14:creationId xmlns:p14="http://schemas.microsoft.com/office/powerpoint/2010/main" val="2310317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השאלה שנשארה היא מה עושים החוטים במערכת אשר זיהו שמתבצע או התבצע </a:t>
            </a:r>
            <a:r>
              <a:rPr lang="en-US" dirty="0"/>
              <a:t>resize</a:t>
            </a:r>
            <a:r>
              <a:rPr lang="he-IL" dirty="0"/>
              <a:t>?</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פתרון נאיבי אפשרי יכל להיות שכל חוט שמזהה </a:t>
            </a:r>
            <a:r>
              <a:rPr lang="en-US" dirty="0"/>
              <a:t>resize</a:t>
            </a:r>
            <a:r>
              <a:rPr lang="he-IL" dirty="0"/>
              <a:t> יבצע </a:t>
            </a:r>
            <a:r>
              <a:rPr lang="en-US" dirty="0"/>
              <a:t>abort</a:t>
            </a:r>
            <a:r>
              <a:rPr lang="he-IL" dirty="0"/>
              <a:t>. בנוסף, גם החוט אשר ביצע את ה</a:t>
            </a:r>
            <a:r>
              <a:rPr lang="en-US" dirty="0"/>
              <a:t>resize</a:t>
            </a:r>
            <a:r>
              <a:rPr lang="he-IL" dirty="0"/>
              <a:t> יבצע </a:t>
            </a:r>
            <a:r>
              <a:rPr lang="en-US" dirty="0"/>
              <a:t>abort</a:t>
            </a:r>
            <a:r>
              <a:rPr lang="he-IL" dirty="0"/>
              <a:t> כשיסיים מכיוון שה</a:t>
            </a:r>
            <a:r>
              <a:rPr lang="en-US" dirty="0"/>
              <a:t>read/write sets</a:t>
            </a:r>
            <a:r>
              <a:rPr lang="he-IL" dirty="0"/>
              <a:t> כבר לא מעודכנים.</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endParaRPr lang="he-IL" dirty="0"/>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הפתרון הזה לא טוב בגלל שכמו שכבר אמרנו, ההתנגשויות שנובעות מ</a:t>
            </a:r>
            <a:r>
              <a:rPr lang="en-US" dirty="0"/>
              <a:t>resize</a:t>
            </a:r>
            <a:r>
              <a:rPr lang="he-IL" dirty="0"/>
              <a:t> הן התנגשויות מדומות, ולכן לא נרצה לבצע </a:t>
            </a:r>
            <a:r>
              <a:rPr lang="en-US" dirty="0"/>
              <a:t>abort</a:t>
            </a:r>
            <a:r>
              <a:rPr lang="he-IL" dirty="0"/>
              <a:t> בגללן, במיוחד כשזה יהיה </a:t>
            </a:r>
            <a:r>
              <a:rPr lang="en-US" dirty="0"/>
              <a:t>abort</a:t>
            </a:r>
            <a:r>
              <a:rPr lang="he-IL" dirty="0"/>
              <a:t> לכל הטרנזקציות במערכת.</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endParaRPr lang="he-IL" dirty="0"/>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פתרון טוב יותר לבעיה הוא לחכות ולתקן.</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כשחוט יזהה שכרגע מתבצע </a:t>
            </a:r>
            <a:r>
              <a:rPr lang="en-US" dirty="0"/>
              <a:t>resize</a:t>
            </a:r>
            <a:r>
              <a:rPr lang="he-IL" dirty="0"/>
              <a:t> במערכת, ניתן לו לחכות על </a:t>
            </a:r>
            <a:r>
              <a:rPr lang="en-US" dirty="0"/>
              <a:t>latch</a:t>
            </a:r>
            <a:r>
              <a:rPr lang="he-IL" dirty="0"/>
              <a:t> שנוסיף ל</a:t>
            </a:r>
            <a:r>
              <a:rPr lang="en-US" dirty="0"/>
              <a:t>table</a:t>
            </a:r>
            <a:r>
              <a:rPr lang="he-IL" dirty="0"/>
              <a:t>.</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עכשיו, כשהחוט שמבצע את ה</a:t>
            </a:r>
            <a:r>
              <a:rPr lang="en-US" dirty="0"/>
              <a:t>resize</a:t>
            </a:r>
            <a:r>
              <a:rPr lang="he-IL" dirty="0"/>
              <a:t> יסיים את ההחלפה, הוא יוריד את ה</a:t>
            </a:r>
            <a:r>
              <a:rPr lang="en-US" dirty="0"/>
              <a:t>latch</a:t>
            </a:r>
            <a:r>
              <a:rPr lang="he-IL" dirty="0"/>
              <a:t> ובכך יעיר את כל החוטים שחיכו.</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endParaRPr lang="he-IL" dirty="0"/>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לבסוף, כל חוט צריך לעדכן את המצב הטרנזקציוני שלו למבנה הפנימי המעודכן של ה</a:t>
            </a:r>
            <a:r>
              <a:rPr lang="en-US" dirty="0" err="1"/>
              <a:t>hashmap</a:t>
            </a:r>
            <a:r>
              <a:rPr lang="he-IL" dirty="0"/>
              <a:t>.</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בשביל זה, החוט קודם כל יעדכן את ה</a:t>
            </a:r>
            <a:r>
              <a:rPr lang="en-US" dirty="0"/>
              <a:t>reference</a:t>
            </a:r>
            <a:r>
              <a:rPr lang="he-IL" dirty="0"/>
              <a:t> המקומי שלו ל</a:t>
            </a:r>
            <a:r>
              <a:rPr lang="en-US" dirty="0"/>
              <a:t>table</a:t>
            </a:r>
            <a:r>
              <a:rPr lang="he-IL" dirty="0"/>
              <a:t>.</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בנוסף, החוט צריך לתקן את ה</a:t>
            </a:r>
            <a:r>
              <a:rPr lang="en-US" dirty="0"/>
              <a:t>read</a:t>
            </a:r>
            <a:r>
              <a:rPr lang="he-IL" dirty="0"/>
              <a:t> וה</a:t>
            </a:r>
            <a:r>
              <a:rPr lang="en-US" dirty="0"/>
              <a:t>write sets</a:t>
            </a:r>
            <a:r>
              <a:rPr lang="he-IL" dirty="0"/>
              <a:t>:</a:t>
            </a:r>
          </a:p>
          <a:p>
            <a:pPr marL="628650" marR="0" lvl="1" indent="-171450" algn="r" defTabSz="914400" rtl="1" eaLnBrk="1" fontAlgn="auto" latinLnBrk="0" hangingPunct="1">
              <a:lnSpc>
                <a:spcPct val="200000"/>
              </a:lnSpc>
              <a:spcBef>
                <a:spcPts val="0"/>
              </a:spcBef>
              <a:spcAft>
                <a:spcPts val="0"/>
              </a:spcAft>
              <a:buClrTx/>
              <a:buSzTx/>
              <a:buFont typeface="Arial" panose="020B0604020202020204" pitchFamily="34" charset="0"/>
              <a:buChar char="•"/>
              <a:tabLst/>
              <a:defRPr/>
            </a:pPr>
            <a:r>
              <a:rPr lang="he-IL" dirty="0"/>
              <a:t>צריך לעבור על ה</a:t>
            </a:r>
            <a:r>
              <a:rPr lang="en-US" dirty="0"/>
              <a:t>read set</a:t>
            </a:r>
            <a:r>
              <a:rPr lang="he-IL" dirty="0"/>
              <a:t>, ולכל רשימה שמופיעה בו יש להחליף בשתי הרשימות שהחליפו אותו ב</a:t>
            </a:r>
            <a:r>
              <a:rPr lang="en-US" dirty="0"/>
              <a:t>table</a:t>
            </a:r>
            <a:r>
              <a:rPr lang="he-IL" dirty="0"/>
              <a:t> החדש</a:t>
            </a:r>
          </a:p>
          <a:p>
            <a:pPr marL="628650" marR="0" lvl="1" indent="-171450" algn="r" defTabSz="914400" rtl="1" eaLnBrk="1" fontAlgn="auto" latinLnBrk="0" hangingPunct="1">
              <a:lnSpc>
                <a:spcPct val="200000"/>
              </a:lnSpc>
              <a:spcBef>
                <a:spcPts val="0"/>
              </a:spcBef>
              <a:spcAft>
                <a:spcPts val="0"/>
              </a:spcAft>
              <a:buClrTx/>
              <a:buSzTx/>
              <a:buFont typeface="Arial" panose="020B0604020202020204" pitchFamily="34" charset="0"/>
              <a:buChar char="•"/>
              <a:tabLst/>
              <a:defRPr/>
            </a:pPr>
            <a:r>
              <a:rPr lang="he-IL" dirty="0"/>
              <a:t>צריך לעבור על ה</a:t>
            </a:r>
            <a:r>
              <a:rPr lang="en-US" dirty="0"/>
              <a:t>write set</a:t>
            </a:r>
            <a:r>
              <a:rPr lang="he-IL" dirty="0"/>
              <a:t>, ועבור כל איבר שנמצא בו לקשר את האיבר לרשימה הרלוונטית החדשה.</a:t>
            </a:r>
          </a:p>
          <a:p>
            <a:pPr marL="0" marR="0" lvl="0" indent="0" algn="r" defTabSz="914400" rtl="1" eaLnBrk="1" fontAlgn="auto" latinLnBrk="0" hangingPunct="1">
              <a:lnSpc>
                <a:spcPct val="200000"/>
              </a:lnSpc>
              <a:spcBef>
                <a:spcPts val="0"/>
              </a:spcBef>
              <a:spcAft>
                <a:spcPts val="0"/>
              </a:spcAft>
              <a:buClrTx/>
              <a:buSzTx/>
              <a:buFont typeface="Arial" panose="020B0604020202020204" pitchFamily="34" charset="0"/>
              <a:buNone/>
              <a:tabLst/>
              <a:defRPr/>
            </a:pPr>
            <a:r>
              <a:rPr lang="he-IL" dirty="0"/>
              <a:t>אחרי התיקונים האלה החוט יכול להמשיך את הטרנזקציה מאותה נקודה שבה הפסיק בלי לעשות </a:t>
            </a:r>
            <a:r>
              <a:rPr lang="en-US" dirty="0"/>
              <a:t>abort</a:t>
            </a:r>
            <a:endParaRPr lang="he-IL" dirty="0"/>
          </a:p>
        </p:txBody>
      </p:sp>
      <p:sp>
        <p:nvSpPr>
          <p:cNvPr id="4" name="Slide Number Placeholder 3"/>
          <p:cNvSpPr>
            <a:spLocks noGrp="1"/>
          </p:cNvSpPr>
          <p:nvPr>
            <p:ph type="sldNum" sz="quarter" idx="5"/>
          </p:nvPr>
        </p:nvSpPr>
        <p:spPr/>
        <p:txBody>
          <a:bodyPr/>
          <a:lstStyle/>
          <a:p>
            <a:fld id="{08EFD066-5BE8-453D-83AF-8F7E56DA56F3}" type="slidenum">
              <a:rPr lang="en-US" smtClean="0"/>
              <a:t>27</a:t>
            </a:fld>
            <a:endParaRPr lang="en-US"/>
          </a:p>
        </p:txBody>
      </p:sp>
    </p:spTree>
    <p:extLst>
      <p:ext uri="{BB962C8B-B14F-4D97-AF65-F5344CB8AC3E}">
        <p14:creationId xmlns:p14="http://schemas.microsoft.com/office/powerpoint/2010/main" val="1250149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אז ראינו את המבנה הבסיסי והצורה שבה אנחנו מבצעים פעולות בסיסיות.</a:t>
            </a:r>
          </a:p>
          <a:p>
            <a:pPr marL="0" indent="0" algn="r" rtl="1">
              <a:buFont typeface="Arial" panose="020B0604020202020204" pitchFamily="34" charset="0"/>
              <a:buNone/>
            </a:pPr>
            <a:r>
              <a:rPr lang="he-IL" dirty="0"/>
              <a:t>דיברנו על מימוש של מנגנון </a:t>
            </a:r>
            <a:r>
              <a:rPr lang="en-US" dirty="0"/>
              <a:t>resize</a:t>
            </a:r>
            <a:r>
              <a:rPr lang="he-IL" dirty="0"/>
              <a:t> כדי להפחית התנגשויות בטבלה.</a:t>
            </a:r>
          </a:p>
          <a:p>
            <a:pPr marL="0" indent="0" algn="r" rtl="1">
              <a:buFont typeface="Arial" panose="020B0604020202020204" pitchFamily="34" charset="0"/>
              <a:buNone/>
            </a:pPr>
            <a:r>
              <a:rPr lang="he-IL" dirty="0"/>
              <a:t>עכשיו נדבר על תמיכה בפעולות </a:t>
            </a:r>
            <a:r>
              <a:rPr lang="en-US" dirty="0"/>
              <a:t>Singleton</a:t>
            </a:r>
            <a:r>
              <a:rPr lang="he-IL" dirty="0"/>
              <a:t>.</a:t>
            </a:r>
          </a:p>
          <a:p>
            <a:pPr marL="0" indent="0" algn="r" rtl="1">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8EFD066-5BE8-453D-83AF-8F7E56DA56F3}" type="slidenum">
              <a:rPr lang="en-US" smtClean="0"/>
              <a:t>28</a:t>
            </a:fld>
            <a:endParaRPr lang="en-US"/>
          </a:p>
        </p:txBody>
      </p:sp>
    </p:spTree>
    <p:extLst>
      <p:ext uri="{BB962C8B-B14F-4D97-AF65-F5344CB8AC3E}">
        <p14:creationId xmlns:p14="http://schemas.microsoft.com/office/powerpoint/2010/main" val="920743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פעולות </a:t>
            </a:r>
            <a:r>
              <a:rPr lang="en-US" dirty="0"/>
              <a:t>Singleton</a:t>
            </a:r>
            <a:r>
              <a:rPr lang="he-IL" dirty="0"/>
              <a:t> הן פעולות אשר מבוצעות לא כחלק מטרנזקציה.</a:t>
            </a:r>
          </a:p>
          <a:p>
            <a:pPr algn="r" rtl="1"/>
            <a:r>
              <a:rPr lang="he-IL" dirty="0"/>
              <a:t>תמיכה בפעולות האלה מאפשרת להריץ קוד </a:t>
            </a:r>
            <a:r>
              <a:rPr lang="en-US" dirty="0"/>
              <a:t>Legacy</a:t>
            </a:r>
            <a:r>
              <a:rPr lang="he-IL" dirty="0"/>
              <a:t> גם אם חלק גדול מה</a:t>
            </a:r>
            <a:r>
              <a:rPr lang="en-US" dirty="0"/>
              <a:t>code base</a:t>
            </a:r>
            <a:r>
              <a:rPr lang="he-IL" dirty="0"/>
              <a:t> עבר לשימוש בטרנזקציות.</a:t>
            </a:r>
          </a:p>
          <a:p>
            <a:pPr algn="r" rtl="1"/>
            <a:r>
              <a:rPr lang="he-IL" dirty="0"/>
              <a:t>בנוסף, לפעמים נרצה לבצע פעולות אטומיות בודדות על מבנה הנתונים ולא נרצה לבצע טרנזקציה בשביל זה.</a:t>
            </a:r>
          </a:p>
          <a:p>
            <a:pPr algn="r" rtl="1"/>
            <a:endParaRPr lang="he-IL" dirty="0"/>
          </a:p>
          <a:p>
            <a:pPr algn="r" rtl="1"/>
            <a:r>
              <a:rPr lang="he-IL" dirty="0"/>
              <a:t>התמיכה ב</a:t>
            </a:r>
            <a:r>
              <a:rPr lang="en-US" dirty="0"/>
              <a:t>singleton</a:t>
            </a:r>
            <a:r>
              <a:rPr lang="he-IL" dirty="0"/>
              <a:t> חייבת לשמר את הנכונות גם כשקיימות טרנזקציות במערכת. לכן, בין היתר צריך לעדכן את הגרסה של ה</a:t>
            </a:r>
            <a:r>
              <a:rPr lang="en-US" dirty="0" err="1"/>
              <a:t>nodelist</a:t>
            </a:r>
            <a:r>
              <a:rPr lang="he-IL" dirty="0"/>
              <a:t> הרלוונטי גם בביצוע פעולת </a:t>
            </a:r>
            <a:r>
              <a:rPr lang="en-US" dirty="0"/>
              <a:t>singleton</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29</a:t>
            </a:fld>
            <a:endParaRPr lang="en-US"/>
          </a:p>
        </p:txBody>
      </p:sp>
    </p:spTree>
    <p:extLst>
      <p:ext uri="{BB962C8B-B14F-4D97-AF65-F5344CB8AC3E}">
        <p14:creationId xmlns:p14="http://schemas.microsoft.com/office/powerpoint/2010/main" val="2784345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אחת השאלות שצריך לשאול היא: לאיזה גרסה נעדכן את ה</a:t>
            </a:r>
            <a:r>
              <a:rPr lang="en-US" dirty="0" err="1"/>
              <a:t>nodelist</a:t>
            </a:r>
            <a:r>
              <a:rPr lang="he-IL" dirty="0"/>
              <a:t>?</a:t>
            </a:r>
          </a:p>
          <a:p>
            <a:pPr algn="r" rtl="1"/>
            <a:r>
              <a:rPr lang="he-IL" dirty="0"/>
              <a:t>ב</a:t>
            </a:r>
            <a:r>
              <a:rPr lang="en-US" dirty="0"/>
              <a:t>flow</a:t>
            </a:r>
            <a:r>
              <a:rPr lang="he-IL" dirty="0"/>
              <a:t> של טרנזקציות, בשלב ה</a:t>
            </a:r>
            <a:r>
              <a:rPr lang="en-US" dirty="0"/>
              <a:t>commit</a:t>
            </a:r>
            <a:r>
              <a:rPr lang="he-IL" dirty="0"/>
              <a:t>, מגדילים את הגירסה הגלובלית, ואז מעדכנים ב</a:t>
            </a:r>
            <a:r>
              <a:rPr lang="en-US" dirty="0" err="1"/>
              <a:t>nodelist</a:t>
            </a:r>
            <a:r>
              <a:rPr lang="he-IL" dirty="0"/>
              <a:t>ים שהטרנזקציה שינתה את הגירסה לזו של תחילת הטרנזקציה.</a:t>
            </a:r>
          </a:p>
          <a:p>
            <a:pPr algn="r" rtl="1"/>
            <a:endParaRPr lang="he-IL" dirty="0"/>
          </a:p>
          <a:p>
            <a:pPr algn="r" rtl="1"/>
            <a:r>
              <a:rPr lang="he-IL" dirty="0"/>
              <a:t>מצד אחד, </a:t>
            </a:r>
            <a:r>
              <a:rPr lang="en-US" dirty="0"/>
              <a:t>singleton</a:t>
            </a:r>
            <a:r>
              <a:rPr lang="he-IL" dirty="0"/>
              <a:t> הוא סוג של </a:t>
            </a:r>
            <a:r>
              <a:rPr lang="en-US" dirty="0"/>
              <a:t>commit</a:t>
            </a:r>
            <a:r>
              <a:rPr lang="he-IL" dirty="0"/>
              <a:t>, אנחנו משנים איבר בטבלה ורוצים לשמור על נכונות מול שאר הטרנזקציות במערכת.</a:t>
            </a:r>
          </a:p>
          <a:p>
            <a:pPr algn="r" rtl="1"/>
            <a:r>
              <a:rPr lang="he-IL" dirty="0"/>
              <a:t>מצד שני, אם נעדכן את ה</a:t>
            </a:r>
            <a:r>
              <a:rPr lang="en-US" dirty="0"/>
              <a:t>GVC</a:t>
            </a:r>
            <a:r>
              <a:rPr lang="he-IL" dirty="0"/>
              <a:t> אחרי כל פעולת </a:t>
            </a:r>
            <a:r>
              <a:rPr lang="en-US" dirty="0"/>
              <a:t>singleton</a:t>
            </a:r>
            <a:r>
              <a:rPr lang="he-IL" dirty="0"/>
              <a:t>, תיווצר נקודת </a:t>
            </a:r>
            <a:r>
              <a:rPr lang="en-US" dirty="0"/>
              <a:t>contention</a:t>
            </a:r>
            <a:r>
              <a:rPr lang="he-IL" dirty="0"/>
              <a:t> בודדת שתפגע משמעותית בביצועים.</a:t>
            </a:r>
          </a:p>
          <a:p>
            <a:pPr algn="r" rtl="1"/>
            <a:endParaRPr lang="he-IL" dirty="0"/>
          </a:p>
          <a:p>
            <a:pPr algn="r" rtl="1"/>
            <a:r>
              <a:rPr lang="he-IL" dirty="0"/>
              <a:t>הפתרון הוא לא להגדיל את ה</a:t>
            </a:r>
            <a:r>
              <a:rPr lang="en-US" dirty="0"/>
              <a:t>GVC</a:t>
            </a:r>
            <a:r>
              <a:rPr lang="he-IL" dirty="0"/>
              <a:t>, אבל לעדכן את הגרסה של ה</a:t>
            </a:r>
            <a:r>
              <a:rPr lang="en-US" dirty="0" err="1"/>
              <a:t>nodelist</a:t>
            </a:r>
            <a:r>
              <a:rPr lang="he-IL" dirty="0"/>
              <a:t> ל</a:t>
            </a:r>
            <a:r>
              <a:rPr lang="en-US" dirty="0"/>
              <a:t>GVC</a:t>
            </a:r>
            <a:r>
              <a:rPr lang="he-IL" dirty="0"/>
              <a:t> הנוכחי.</a:t>
            </a:r>
          </a:p>
          <a:p>
            <a:pPr algn="r" rtl="1"/>
            <a:r>
              <a:rPr lang="he-IL" dirty="0"/>
              <a:t>זה יקטין את הפגיעה בביצועים בגלל שמבצעים רק קריאות, אבל יש בעיית נכונות שנובעת מהגישה הזו שיש לטפל בה.</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30</a:t>
            </a:fld>
            <a:endParaRPr lang="en-US"/>
          </a:p>
        </p:txBody>
      </p:sp>
    </p:spTree>
    <p:extLst>
      <p:ext uri="{BB962C8B-B14F-4D97-AF65-F5344CB8AC3E}">
        <p14:creationId xmlns:p14="http://schemas.microsoft.com/office/powerpoint/2010/main" val="1850562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anose="020B0604020202020204" pitchFamily="34" charset="0"/>
              <a:buChar char="•"/>
            </a:pPr>
            <a:r>
              <a:rPr lang="he-IL" dirty="0"/>
              <a:t>כדי לפשט את התכנות המקבילי, התפתח הקונספט של </a:t>
            </a:r>
            <a:r>
              <a:rPr lang="he-IL" b="1" dirty="0"/>
              <a:t>זיכרון טרנזקציוני</a:t>
            </a:r>
            <a:r>
              <a:rPr lang="he-IL" dirty="0"/>
              <a:t>. </a:t>
            </a:r>
          </a:p>
          <a:p>
            <a:pPr marL="628650" lvl="1" indent="-171450" algn="r" rtl="1">
              <a:buFont typeface="Arial" panose="020B0604020202020204" pitchFamily="34" charset="0"/>
              <a:buChar char="•"/>
            </a:pPr>
            <a:r>
              <a:rPr lang="he-IL" dirty="0"/>
              <a:t>זו גישה שהגיע מעולם ה- </a:t>
            </a:r>
            <a:r>
              <a:rPr lang="en-US" dirty="0" err="1"/>
              <a:t>dataBase</a:t>
            </a:r>
            <a:r>
              <a:rPr lang="he-IL" dirty="0"/>
              <a:t> והיא </a:t>
            </a:r>
            <a:r>
              <a:rPr lang="he-IL" dirty="0" err="1"/>
              <a:t>ממדלת</a:t>
            </a:r>
            <a:r>
              <a:rPr lang="he-IL" dirty="0"/>
              <a:t> קטע קריטי </a:t>
            </a:r>
            <a:r>
              <a:rPr lang="he-IL" dirty="0" err="1"/>
              <a:t>כטרנזקציה</a:t>
            </a:r>
            <a:r>
              <a:rPr lang="he-IL" dirty="0"/>
              <a:t>.</a:t>
            </a:r>
          </a:p>
          <a:p>
            <a:pPr marL="457200" lvl="1" indent="0" algn="r" rtl="1">
              <a:buFont typeface="Arial" panose="020B0604020202020204" pitchFamily="34" charset="0"/>
              <a:buNone/>
            </a:pPr>
            <a:endParaRPr lang="en-US" dirty="0"/>
          </a:p>
          <a:p>
            <a:pPr marL="0" indent="0" algn="r" rtl="1">
              <a:buFont typeface="Arial" panose="020B0604020202020204" pitchFamily="34" charset="0"/>
              <a:buNone/>
            </a:pPr>
            <a:r>
              <a:rPr lang="he-IL" b="0" u="sng" dirty="0" err="1"/>
              <a:t>לטרנזקציה</a:t>
            </a:r>
            <a:r>
              <a:rPr lang="he-IL" b="0" u="sng" dirty="0"/>
              <a:t> מוגדרות </a:t>
            </a:r>
            <a:r>
              <a:rPr lang="he-IL" b="1" u="sng" dirty="0"/>
              <a:t>כמה דרישות נכונות </a:t>
            </a:r>
            <a:r>
              <a:rPr lang="he-IL" b="0" u="sng" dirty="0"/>
              <a:t>שהיא חייבת לקיים:</a:t>
            </a:r>
          </a:p>
          <a:p>
            <a:pPr marL="0" indent="0" algn="r" rtl="1">
              <a:buFont typeface="Arial" panose="020B0604020202020204" pitchFamily="34" charset="0"/>
              <a:buNone/>
            </a:pPr>
            <a:endParaRPr lang="he-IL" dirty="0"/>
          </a:p>
          <a:p>
            <a:pPr marL="171450" indent="-171450" algn="r" rtl="1">
              <a:buFont typeface="Arial" panose="020B0604020202020204" pitchFamily="34" charset="0"/>
              <a:buChar char="•"/>
            </a:pPr>
            <a:r>
              <a:rPr lang="he-IL" b="1" u="sng" dirty="0"/>
              <a:t>אטומיות-</a:t>
            </a:r>
            <a:r>
              <a:rPr lang="he-IL" dirty="0"/>
              <a:t> כל הפעולות בטרנזקציה צריכות להיראות כאילו הן התבצעו באותו הזמן בדיוק.</a:t>
            </a:r>
          </a:p>
          <a:p>
            <a:pPr marL="171450" indent="-171450" algn="r" rtl="1">
              <a:buFont typeface="Arial" panose="020B0604020202020204" pitchFamily="34" charset="0"/>
              <a:buChar char="•"/>
            </a:pPr>
            <a:endParaRPr lang="he-IL" dirty="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Consistency</a:t>
            </a:r>
            <a:r>
              <a:rPr lang="he-IL" dirty="0"/>
              <a:t>- כל הטרנזקציות במערכת</a:t>
            </a:r>
            <a:r>
              <a:rPr lang="en-US" dirty="0"/>
              <a:t> </a:t>
            </a:r>
            <a:r>
              <a:rPr lang="he-IL" dirty="0"/>
              <a:t>עושות רק דברים חוקיים והן רואות את אותו ה </a:t>
            </a:r>
            <a:r>
              <a:rPr lang="en-US" dirty="0"/>
              <a:t>timeline</a:t>
            </a:r>
            <a:r>
              <a:rPr lang="he-IL" dirty="0"/>
              <a:t>, ויש עקביות בסדר הפעולות שקרו.</a:t>
            </a:r>
            <a:endParaRPr lang="en-US" dirty="0"/>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en-US" b="1" u="sng" dirty="0"/>
              <a:t>Isolation</a:t>
            </a:r>
            <a:r>
              <a:rPr lang="he-IL" dirty="0"/>
              <a:t>- טרנזקציה לא מודעת לטרנזקציות אחרות שרצות ברקע לפני שהן הושלמו. </a:t>
            </a:r>
            <a:r>
              <a:rPr lang="he-IL" dirty="0" err="1"/>
              <a:t>בתכלס</a:t>
            </a:r>
            <a:r>
              <a:rPr lang="he-IL" dirty="0"/>
              <a:t>, לא נרצה לראות מצב ביניים של טרנזקציה אחרת.</a:t>
            </a:r>
            <a:endParaRPr lang="en-US" dirty="0"/>
          </a:p>
          <a:p>
            <a:pPr marL="171450" indent="-171450" algn="r" rtl="1">
              <a:buFont typeface="Arial" panose="020B0604020202020204" pitchFamily="34" charset="0"/>
              <a:buChar char="•"/>
            </a:pPr>
            <a:endParaRPr lang="en-US" dirty="0"/>
          </a:p>
          <a:p>
            <a:pPr marL="171450" indent="-171450" algn="r" rtl="1">
              <a:buFont typeface="Arial" panose="020B0604020202020204" pitchFamily="34" charset="0"/>
              <a:buChar char="•"/>
            </a:pPr>
            <a:r>
              <a:rPr lang="en-US" b="1" i="0" u="sng" dirty="0"/>
              <a:t>Durability</a:t>
            </a:r>
            <a:r>
              <a:rPr lang="he-IL" dirty="0"/>
              <a:t> – דרישה נוספת שקיימת ב</a:t>
            </a:r>
            <a:r>
              <a:rPr lang="en-US" dirty="0"/>
              <a:t>databases</a:t>
            </a:r>
            <a:r>
              <a:rPr lang="he-IL" dirty="0"/>
              <a:t>, לא נתעמק בה כאן.</a:t>
            </a:r>
          </a:p>
          <a:p>
            <a:pPr marL="171450" lvl="0" indent="-171450" algn="r" rtl="1">
              <a:buFont typeface="Arial" panose="020B0604020202020204" pitchFamily="34" charset="0"/>
              <a:buChar char="•"/>
            </a:pPr>
            <a:endParaRPr lang="he-IL" dirty="0"/>
          </a:p>
        </p:txBody>
      </p:sp>
      <p:sp>
        <p:nvSpPr>
          <p:cNvPr id="4" name="Slide Number Placeholder 3"/>
          <p:cNvSpPr>
            <a:spLocks noGrp="1"/>
          </p:cNvSpPr>
          <p:nvPr>
            <p:ph type="sldNum" sz="quarter" idx="5"/>
          </p:nvPr>
        </p:nvSpPr>
        <p:spPr/>
        <p:txBody>
          <a:bodyPr/>
          <a:lstStyle/>
          <a:p>
            <a:fld id="{08EFD066-5BE8-453D-83AF-8F7E56DA56F3}" type="slidenum">
              <a:rPr lang="en-US" smtClean="0"/>
              <a:t>4</a:t>
            </a:fld>
            <a:endParaRPr lang="en-US"/>
          </a:p>
        </p:txBody>
      </p:sp>
    </p:spTree>
    <p:extLst>
      <p:ext uri="{BB962C8B-B14F-4D97-AF65-F5344CB8AC3E}">
        <p14:creationId xmlns:p14="http://schemas.microsoft.com/office/powerpoint/2010/main" val="214270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נראה את הבעיה עם דוגמא.</a:t>
            </a:r>
          </a:p>
          <a:p>
            <a:pPr algn="r" rtl="1"/>
            <a:r>
              <a:rPr lang="he-IL" dirty="0"/>
              <a:t>נניח שחוט 1 מבצע טרנזקציה וחוט 2 פעולות סינגלטון.</a:t>
            </a:r>
          </a:p>
          <a:p>
            <a:pPr algn="r" rtl="1"/>
            <a:r>
              <a:rPr lang="he-IL" dirty="0"/>
              <a:t>חוט 2 שם במפתח 2 את הערך 2, וכפי שתיארנו קודם, שינה את הגירסה שלו ל</a:t>
            </a:r>
            <a:r>
              <a:rPr lang="en-US" dirty="0"/>
              <a:t>GVC</a:t>
            </a:r>
            <a:r>
              <a:rPr lang="he-IL" dirty="0"/>
              <a:t> הנוכחי, כלומר 4</a:t>
            </a:r>
          </a:p>
          <a:p>
            <a:pPr algn="r" rtl="1"/>
            <a:r>
              <a:rPr lang="he-IL" dirty="0"/>
              <a:t>עכשיו, חוט 1 מתחיל את הטרנזקציה, לכן יסמן את זמן ההתחלה כ</a:t>
            </a:r>
            <a:r>
              <a:rPr lang="en-US" dirty="0"/>
              <a:t>GVC</a:t>
            </a:r>
            <a:r>
              <a:rPr lang="he-IL" dirty="0"/>
              <a:t> הנוכחי, גם 4</a:t>
            </a:r>
          </a:p>
          <a:p>
            <a:pPr algn="r" rtl="1"/>
            <a:r>
              <a:rPr lang="he-IL" dirty="0"/>
              <a:t>חוט 1 מבצע </a:t>
            </a:r>
            <a:r>
              <a:rPr lang="en-US" dirty="0"/>
              <a:t>get(2)</a:t>
            </a:r>
            <a:r>
              <a:rPr lang="he-IL" dirty="0"/>
              <a:t> ומקבל את הערך 2, אין בעיית נכונות כי זמן העדכון של מפתח 2 הוא 4</a:t>
            </a:r>
          </a:p>
          <a:p>
            <a:pPr algn="r" rtl="1"/>
            <a:r>
              <a:rPr lang="he-IL" dirty="0"/>
              <a:t>בגלל שחוט 1 מבצע טרנזקציה, </a:t>
            </a:r>
            <a:r>
              <a:rPr lang="en-US" dirty="0"/>
              <a:t>put(1,2)</a:t>
            </a:r>
            <a:r>
              <a:rPr lang="he-IL" dirty="0"/>
              <a:t> עוד לא נראה בחוץ, ולכן השינוי הבא בטבלה הוא </a:t>
            </a:r>
            <a:r>
              <a:rPr lang="en-US" dirty="0"/>
              <a:t>put(2,3)</a:t>
            </a:r>
            <a:r>
              <a:rPr lang="he-IL" dirty="0"/>
              <a:t> של חוט 2, ושוב הערך מוכנס עם גרסה 4</a:t>
            </a:r>
          </a:p>
          <a:p>
            <a:pPr algn="r" rtl="1"/>
            <a:r>
              <a:rPr lang="he-IL" dirty="0"/>
              <a:t>עכשיו, חוט 1 מבצע שוב </a:t>
            </a:r>
            <a:r>
              <a:rPr lang="en-US" dirty="0"/>
              <a:t>get(2)</a:t>
            </a:r>
            <a:r>
              <a:rPr lang="he-IL" dirty="0"/>
              <a:t> ומקבל הפעם את הערך 3, ועדיין לא מזהה בעיית נכונות מכיוון שזמן העדכון שמופיע הוא 4.</a:t>
            </a:r>
          </a:p>
          <a:p>
            <a:pPr algn="r" rtl="1"/>
            <a:r>
              <a:rPr lang="he-IL" dirty="0"/>
              <a:t>הייתה פה שבירה של הנכונות, חוט 1 ראה שני ערכים שונים של מפתח 2 למרות שלא שינה אותו בשום שלב</a:t>
            </a:r>
          </a:p>
        </p:txBody>
      </p:sp>
      <p:sp>
        <p:nvSpPr>
          <p:cNvPr id="4" name="Slide Number Placeholder 3"/>
          <p:cNvSpPr>
            <a:spLocks noGrp="1"/>
          </p:cNvSpPr>
          <p:nvPr>
            <p:ph type="sldNum" sz="quarter" idx="5"/>
          </p:nvPr>
        </p:nvSpPr>
        <p:spPr/>
        <p:txBody>
          <a:bodyPr/>
          <a:lstStyle/>
          <a:p>
            <a:fld id="{08EFD066-5BE8-453D-83AF-8F7E56DA56F3}" type="slidenum">
              <a:rPr lang="en-US" smtClean="0"/>
              <a:t>31</a:t>
            </a:fld>
            <a:endParaRPr lang="en-US"/>
          </a:p>
        </p:txBody>
      </p:sp>
    </p:spTree>
    <p:extLst>
      <p:ext uri="{BB962C8B-B14F-4D97-AF65-F5344CB8AC3E}">
        <p14:creationId xmlns:p14="http://schemas.microsoft.com/office/powerpoint/2010/main" val="525807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 בעיה שפתרו בכל </a:t>
            </a:r>
            <a:r>
              <a:rPr lang="en-US" dirty="0"/>
              <a:t>TDSL</a:t>
            </a:r>
            <a:r>
              <a:rPr lang="he-IL" dirty="0"/>
              <a:t> באופן דומה.</a:t>
            </a:r>
          </a:p>
          <a:p>
            <a:pPr algn="r" rtl="1"/>
            <a:r>
              <a:rPr lang="he-IL" dirty="0"/>
              <a:t>נוסיף דגל </a:t>
            </a:r>
            <a:r>
              <a:rPr lang="en-US" dirty="0"/>
              <a:t>singleton</a:t>
            </a:r>
            <a:r>
              <a:rPr lang="he-IL" dirty="0"/>
              <a:t> לרשימות המקושרות.</a:t>
            </a:r>
          </a:p>
          <a:p>
            <a:pPr algn="r" rtl="1"/>
            <a:r>
              <a:rPr lang="he-IL" dirty="0"/>
              <a:t>ברגע שמבוצעת פעולת </a:t>
            </a:r>
            <a:r>
              <a:rPr lang="en-US" dirty="0"/>
              <a:t>singleton</a:t>
            </a:r>
            <a:r>
              <a:rPr lang="he-IL" dirty="0"/>
              <a:t>, נעדכן את גרסת הרשימה ל</a:t>
            </a:r>
            <a:r>
              <a:rPr lang="en-US" dirty="0"/>
              <a:t>GVC</a:t>
            </a:r>
            <a:r>
              <a:rPr lang="he-IL" dirty="0"/>
              <a:t> הנוכחי כמו קודם, אבל גם נרים את דגל ה</a:t>
            </a:r>
            <a:r>
              <a:rPr lang="en-US" dirty="0"/>
              <a:t>singleton</a:t>
            </a:r>
            <a:r>
              <a:rPr lang="he-IL" dirty="0"/>
              <a:t> של הרשימה.</a:t>
            </a:r>
          </a:p>
          <a:p>
            <a:pPr algn="r" rtl="1"/>
            <a:r>
              <a:rPr lang="he-IL" dirty="0"/>
              <a:t>עכשיו, בזמן שטרנזקציה תרצה לגשת לרשימה כלשהיא, נבדוק בנוסף לגירסא של הרשימה גם את מצב הדגל.</a:t>
            </a:r>
          </a:p>
          <a:p>
            <a:pPr algn="r" rtl="1"/>
            <a:r>
              <a:rPr lang="he-IL" dirty="0"/>
              <a:t>אם הגרסה שמופיעה שווה בדיוק לגרסה שבה הטרנזקציה התחילה, וגם הדגל מורם, אנחנו לא יכולים להכריע האם הכתיבה קרתה לפני תחילת הטרנזקציה או אחרי, ולכן נרצה לבצע </a:t>
            </a:r>
            <a:r>
              <a:rPr lang="en-US" dirty="0"/>
              <a:t>abort</a:t>
            </a:r>
            <a:r>
              <a:rPr lang="he-IL" dirty="0"/>
              <a:t>.</a:t>
            </a:r>
          </a:p>
          <a:p>
            <a:pPr algn="r" rtl="1"/>
            <a:r>
              <a:rPr lang="he-IL" dirty="0"/>
              <a:t>לפני ביצוע ה</a:t>
            </a:r>
            <a:r>
              <a:rPr lang="en-US" dirty="0"/>
              <a:t>abort</a:t>
            </a:r>
            <a:r>
              <a:rPr lang="he-IL" dirty="0"/>
              <a:t>, נגדיל את ה</a:t>
            </a:r>
            <a:r>
              <a:rPr lang="en-US" dirty="0"/>
              <a:t>GVC</a:t>
            </a:r>
            <a:r>
              <a:rPr lang="he-IL" dirty="0"/>
              <a:t> במערכת כדי שטרנזקציות חדשות לא יפלו באותה בעיה כי הן יתחילו עם גרסה גדולה יותר</a:t>
            </a:r>
          </a:p>
          <a:p>
            <a:pPr algn="r" rtl="1"/>
            <a:endParaRPr lang="he-IL" dirty="0"/>
          </a:p>
          <a:p>
            <a:pPr algn="r" rtl="1"/>
            <a:r>
              <a:rPr lang="he-IL" dirty="0"/>
              <a:t>מורידים את דגל ה</a:t>
            </a:r>
            <a:r>
              <a:rPr lang="en-US" dirty="0"/>
              <a:t>singleton</a:t>
            </a:r>
            <a:r>
              <a:rPr lang="he-IL" dirty="0"/>
              <a:t> בשלב ה</a:t>
            </a:r>
            <a:r>
              <a:rPr lang="en-US" dirty="0"/>
              <a:t>commit</a:t>
            </a:r>
            <a:r>
              <a:rPr lang="he-IL" dirty="0"/>
              <a:t> של טרנזקציה ששינתה את אותה הרשימה</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32</a:t>
            </a:fld>
            <a:endParaRPr lang="en-US"/>
          </a:p>
        </p:txBody>
      </p:sp>
    </p:spTree>
    <p:extLst>
      <p:ext uri="{BB962C8B-B14F-4D97-AF65-F5344CB8AC3E}">
        <p14:creationId xmlns:p14="http://schemas.microsoft.com/office/powerpoint/2010/main" val="1528146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ראינו את המבנה הבסיסי והצורה שבה אנחנו מבצעים פעולות בסיסיות.</a:t>
            </a:r>
          </a:p>
          <a:p>
            <a:pPr marL="0" indent="0" algn="r" rtl="1">
              <a:buFont typeface="Arial" panose="020B0604020202020204" pitchFamily="34" charset="0"/>
              <a:buNone/>
            </a:pPr>
            <a:r>
              <a:rPr lang="he-IL" dirty="0"/>
              <a:t>דיברנו על מימוש של מנגנון </a:t>
            </a:r>
            <a:r>
              <a:rPr lang="en-US" dirty="0"/>
              <a:t>resize</a:t>
            </a:r>
            <a:r>
              <a:rPr lang="he-IL" dirty="0"/>
              <a:t> ואופן התמיכה בפעולות </a:t>
            </a:r>
            <a:r>
              <a:rPr lang="en-US" dirty="0"/>
              <a:t>Singleton</a:t>
            </a:r>
            <a:r>
              <a:rPr lang="he-IL" dirty="0"/>
              <a:t>.</a:t>
            </a:r>
          </a:p>
          <a:p>
            <a:pPr marL="0" indent="0" algn="r" rtl="1">
              <a:buFont typeface="Arial" panose="020B0604020202020204" pitchFamily="34" charset="0"/>
              <a:buNone/>
            </a:pPr>
            <a:r>
              <a:rPr lang="he-IL" dirty="0"/>
              <a:t>נראה עכשיו איך בדקנו את הביצועים, ואת תוצאות הבדיקה</a:t>
            </a:r>
          </a:p>
        </p:txBody>
      </p:sp>
      <p:sp>
        <p:nvSpPr>
          <p:cNvPr id="4" name="Slide Number Placeholder 3"/>
          <p:cNvSpPr>
            <a:spLocks noGrp="1"/>
          </p:cNvSpPr>
          <p:nvPr>
            <p:ph type="sldNum" sz="quarter" idx="5"/>
          </p:nvPr>
        </p:nvSpPr>
        <p:spPr/>
        <p:txBody>
          <a:bodyPr/>
          <a:lstStyle/>
          <a:p>
            <a:fld id="{08EFD066-5BE8-453D-83AF-8F7E56DA56F3}" type="slidenum">
              <a:rPr lang="en-US" smtClean="0"/>
              <a:t>33</a:t>
            </a:fld>
            <a:endParaRPr lang="en-US"/>
          </a:p>
        </p:txBody>
      </p:sp>
    </p:spTree>
    <p:extLst>
      <p:ext uri="{BB962C8B-B14F-4D97-AF65-F5344CB8AC3E}">
        <p14:creationId xmlns:p14="http://schemas.microsoft.com/office/powerpoint/2010/main" val="1311165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יצרנו </a:t>
            </a:r>
            <a:r>
              <a:rPr lang="en-US" dirty="0"/>
              <a:t>benchmark</a:t>
            </a:r>
            <a:r>
              <a:rPr lang="he-IL" dirty="0"/>
              <a:t> שבודק את התפוקה של ביצוע פעולות </a:t>
            </a:r>
            <a:r>
              <a:rPr lang="en-US" dirty="0"/>
              <a:t>put</a:t>
            </a:r>
            <a:r>
              <a:rPr lang="he-IL" dirty="0"/>
              <a:t> או </a:t>
            </a:r>
            <a:r>
              <a:rPr lang="en-US" dirty="0"/>
              <a:t>get</a:t>
            </a:r>
            <a:r>
              <a:rPr lang="he-IL" dirty="0"/>
              <a:t>.</a:t>
            </a:r>
          </a:p>
          <a:p>
            <a:pPr algn="r" rtl="1"/>
            <a:r>
              <a:rPr lang="he-IL" dirty="0"/>
              <a:t>השוואנו את ה</a:t>
            </a:r>
            <a:r>
              <a:rPr lang="en-US" dirty="0"/>
              <a:t>HashMap</a:t>
            </a:r>
            <a:r>
              <a:rPr lang="he-IL" dirty="0"/>
              <a:t> שלנו אל מול </a:t>
            </a:r>
            <a:r>
              <a:rPr lang="en-US" dirty="0"/>
              <a:t>Concurrent HashMap</a:t>
            </a:r>
            <a:r>
              <a:rPr lang="he-IL" dirty="0"/>
              <a:t> מוכר של </a:t>
            </a:r>
            <a:r>
              <a:rPr lang="en-US" dirty="0"/>
              <a:t>Oracle</a:t>
            </a:r>
          </a:p>
          <a:p>
            <a:pPr algn="r" rtl="1"/>
            <a:r>
              <a:rPr lang="he-IL" dirty="0"/>
              <a:t>ב</a:t>
            </a:r>
            <a:r>
              <a:rPr lang="en-US" dirty="0"/>
              <a:t>benchmark</a:t>
            </a:r>
            <a:r>
              <a:rPr lang="he-IL" dirty="0"/>
              <a:t> קטע קריטי שמכיל כמות מסויים של פעולות </a:t>
            </a:r>
            <a:r>
              <a:rPr lang="en-US" dirty="0"/>
              <a:t>put</a:t>
            </a:r>
            <a:r>
              <a:rPr lang="he-IL" dirty="0"/>
              <a:t> או </a:t>
            </a:r>
            <a:r>
              <a:rPr lang="en-US" dirty="0"/>
              <a:t>get</a:t>
            </a:r>
            <a:r>
              <a:rPr lang="he-IL" dirty="0"/>
              <a:t>.</a:t>
            </a:r>
          </a:p>
          <a:p>
            <a:pPr algn="r" rtl="1"/>
            <a:r>
              <a:rPr lang="he-IL" dirty="0"/>
              <a:t>את הקטע הקריטי יש להריץ מספר גדול של פעמים, כדי למדוד את התפוקה.</a:t>
            </a:r>
          </a:p>
          <a:p>
            <a:pPr algn="r" rtl="1"/>
            <a:endParaRPr lang="he-IL" dirty="0"/>
          </a:p>
          <a:p>
            <a:pPr algn="r" rtl="1"/>
            <a:r>
              <a:rPr lang="he-IL" dirty="0"/>
              <a:t>בשימוש ב</a:t>
            </a:r>
            <a:r>
              <a:rPr lang="en-US" dirty="0"/>
              <a:t>HashMap</a:t>
            </a:r>
            <a:r>
              <a:rPr lang="he-IL" dirty="0"/>
              <a:t> שלנו הקטע הקריטי ממודל בעזרת טרנזקציה.</a:t>
            </a:r>
          </a:p>
          <a:p>
            <a:pPr algn="r" rtl="1"/>
            <a:r>
              <a:rPr lang="he-IL" dirty="0"/>
              <a:t>ובשימוש ב</a:t>
            </a:r>
            <a:r>
              <a:rPr lang="en-US" dirty="0"/>
              <a:t>HashMap</a:t>
            </a:r>
            <a:r>
              <a:rPr lang="he-IL" dirty="0"/>
              <a:t> של </a:t>
            </a:r>
            <a:r>
              <a:rPr lang="en-US" dirty="0"/>
              <a:t>Oracle</a:t>
            </a:r>
            <a:r>
              <a:rPr lang="he-IL" dirty="0"/>
              <a:t> בעזרת מנעול יחיד.</a:t>
            </a:r>
          </a:p>
          <a:p>
            <a:pPr algn="r" rtl="1"/>
            <a:r>
              <a:rPr lang="he-IL" dirty="0"/>
              <a:t>כלומר, אותו קושי תכנותי (ברור שעם מימוש אידיאלי עם מנעולים נקבל ביצועים טובים יותר, אבל זה דורש מהמתכנת הרבה יותר </a:t>
            </a:r>
            <a:r>
              <a:rPr lang="en-US" dirty="0"/>
              <a:t>effort</a:t>
            </a:r>
            <a:r>
              <a:rPr lang="he-IL" dirty="0"/>
              <a:t>, וזה בדיוק מה שטרנזקציות באות לפתור)</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34</a:t>
            </a:fld>
            <a:endParaRPr lang="en-US"/>
          </a:p>
        </p:txBody>
      </p:sp>
    </p:spTree>
    <p:extLst>
      <p:ext uri="{BB962C8B-B14F-4D97-AF65-F5344CB8AC3E}">
        <p14:creationId xmlns:p14="http://schemas.microsoft.com/office/powerpoint/2010/main" val="3817788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הרצנו את ה</a:t>
            </a:r>
            <a:r>
              <a:rPr lang="en-US" dirty="0"/>
              <a:t>Benchmark</a:t>
            </a:r>
            <a:r>
              <a:rPr lang="he-IL" dirty="0"/>
              <a:t> תוך כדי שינוי של פרמטרים רבים.</a:t>
            </a:r>
          </a:p>
          <a:p>
            <a:pPr algn="r" rtl="1"/>
            <a:r>
              <a:rPr lang="he-IL" dirty="0"/>
              <a:t>גודל הקטע הקריטי הוא הפרמטר המרכזי, שכן הוא מדמה לנו את גודל דרישת המקביליות.</a:t>
            </a:r>
          </a:p>
          <a:p>
            <a:pPr algn="r" rtl="1"/>
            <a:r>
              <a:rPr lang="he-IL" dirty="0"/>
              <a:t>כמות הפעולות שמתבצעות בבדיקה יכולה להשפיע על דברים כמו כמות ההתנגשויות שנראה במהלך הריצה, יציבות של התוצאות ועוד.</a:t>
            </a:r>
          </a:p>
          <a:p>
            <a:pPr algn="r" rtl="1"/>
            <a:r>
              <a:rPr lang="he-IL" dirty="0"/>
              <a:t>טווח המפתחות שנמצאים בשימוש בפעולות ה</a:t>
            </a:r>
            <a:r>
              <a:rPr lang="en-US" dirty="0"/>
              <a:t>put/get</a:t>
            </a:r>
            <a:r>
              <a:rPr lang="he-IL" dirty="0"/>
              <a:t>, טווח גדול יותר יקטין את כמות ההתנגשויות בטבלה.</a:t>
            </a:r>
          </a:p>
          <a:p>
            <a:pPr algn="r" rtl="1"/>
            <a:r>
              <a:rPr lang="he-IL" dirty="0"/>
              <a:t>בנוסף, בדקנו איך שינוי כמות החוטים במערכת משפיעה על ה</a:t>
            </a:r>
            <a:r>
              <a:rPr lang="en-US" dirty="0"/>
              <a:t>HashMap</a:t>
            </a:r>
            <a:r>
              <a:rPr lang="he-IL" dirty="0"/>
              <a:t> הטרנזקציוני כדי לראות את אופן ההתנהגות שמתקבל</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35</a:t>
            </a:fld>
            <a:endParaRPr lang="en-US"/>
          </a:p>
        </p:txBody>
      </p:sp>
    </p:spTree>
    <p:extLst>
      <p:ext uri="{BB962C8B-B14F-4D97-AF65-F5344CB8AC3E}">
        <p14:creationId xmlns:p14="http://schemas.microsoft.com/office/powerpoint/2010/main" val="2310472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he-IL" dirty="0"/>
              <a:t>השוואה במקרה של פעולות </a:t>
            </a:r>
            <a:r>
              <a:rPr lang="en-US" dirty="0"/>
              <a:t>Put</a:t>
            </a:r>
            <a:r>
              <a:rPr lang="he-IL" dirty="0"/>
              <a:t>, בצד שמאל טווח מפתחות עד 10,000, בצד ימין עד 100,000</a:t>
            </a:r>
          </a:p>
          <a:p>
            <a:pPr lvl="0" algn="r" rtl="1"/>
            <a:r>
              <a:rPr lang="he-IL" dirty="0"/>
              <a:t>ציר </a:t>
            </a:r>
            <a:r>
              <a:rPr lang="en-US" dirty="0"/>
              <a:t>X</a:t>
            </a:r>
            <a:r>
              <a:rPr lang="he-IL" dirty="0"/>
              <a:t> הוא מספר הפעולות בכל קטע קריטי, וציר ה</a:t>
            </a:r>
            <a:r>
              <a:rPr lang="en-US" dirty="0"/>
              <a:t>Y</a:t>
            </a:r>
            <a:r>
              <a:rPr lang="he-IL" dirty="0"/>
              <a:t> הוא הזמן שלקח לריצה</a:t>
            </a:r>
          </a:p>
          <a:p>
            <a:pPr lvl="0" algn="r" rtl="1"/>
            <a:endParaRPr lang="he-IL" dirty="0"/>
          </a:p>
          <a:p>
            <a:pPr lvl="0" algn="r" rtl="1"/>
            <a:r>
              <a:rPr lang="he-IL" dirty="0"/>
              <a:t>עבור טווח המפתחות הקטן – הטבלה הסופית הרבה יותר קטנה, בגלל שיש רק 10,000 מפתחות, יהיו עד 10,000 איברים בטבלה, כלומר בכל טרנזקציה יש גישה לקצת יותר רשימות מקושרות שונות.</a:t>
            </a:r>
          </a:p>
          <a:p>
            <a:pPr lvl="0" algn="r" rtl="1"/>
            <a:endParaRPr lang="he-IL" dirty="0"/>
          </a:p>
          <a:p>
            <a:pPr lvl="0" algn="r" rtl="1"/>
            <a:r>
              <a:rPr lang="he-IL" b="1" dirty="0"/>
              <a:t>כאשר הטרנזקציות קטנות</a:t>
            </a:r>
            <a:r>
              <a:rPr lang="he-IL" dirty="0"/>
              <a:t>, כמות ההתנגשויות עדיין קטנה ולכן הגישה למספר מועט של רשימות מקטינה את זמן ביצוע המשימה לעומת טווח 100,000</a:t>
            </a:r>
          </a:p>
          <a:p>
            <a:pPr lvl="0" algn="r" rtl="1"/>
            <a:endParaRPr lang="he-IL" dirty="0"/>
          </a:p>
          <a:p>
            <a:pPr lvl="0" algn="r" rtl="1"/>
            <a:r>
              <a:rPr lang="he-IL" dirty="0"/>
              <a:t>לעומת זאת, </a:t>
            </a:r>
            <a:r>
              <a:rPr lang="he-IL" b="1" dirty="0"/>
              <a:t>עבור טרנזקציות גדולות יותר</a:t>
            </a:r>
            <a:r>
              <a:rPr lang="he-IL" dirty="0"/>
              <a:t>, כמות ההתנגשויות גדלה בקצב מהיר משמעותית במקרה של הטווח הקטן, מכיוון שיש פחות רשימות מקושרות באופן כללי במערכת (בעוד שכמות הגישות בכל טרנזקציה זהה), ולכן הטווח הגדול יותר מקבל תוצאות טובות יותר כאן.</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36</a:t>
            </a:fld>
            <a:endParaRPr lang="en-US"/>
          </a:p>
        </p:txBody>
      </p:sp>
    </p:spTree>
    <p:extLst>
      <p:ext uri="{BB962C8B-B14F-4D97-AF65-F5344CB8AC3E}">
        <p14:creationId xmlns:p14="http://schemas.microsoft.com/office/powerpoint/2010/main" val="2332144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השוואה במקרה של פעולות </a:t>
            </a:r>
            <a:r>
              <a:rPr lang="en-US" dirty="0"/>
              <a:t>Get</a:t>
            </a:r>
          </a:p>
          <a:p>
            <a:pPr algn="r" rtl="1"/>
            <a:endParaRPr lang="he-IL" dirty="0"/>
          </a:p>
          <a:p>
            <a:pPr algn="r" rtl="1"/>
            <a:r>
              <a:rPr lang="he-IL" dirty="0"/>
              <a:t>כמצופה משך הטרנזקציה לא אמור לעלות בצורה משמעותית עם הגדלת אורך הטרנזקציה כי אין נעילות ואנחנו עובדים במצב </a:t>
            </a:r>
            <a:r>
              <a:rPr lang="en-US" dirty="0"/>
              <a:t>readOnly</a:t>
            </a:r>
            <a:r>
              <a:rPr lang="he-IL" dirty="0"/>
              <a:t>.</a:t>
            </a:r>
          </a:p>
          <a:p>
            <a:pPr algn="r" rtl="1"/>
            <a:endParaRPr lang="he-IL" dirty="0"/>
          </a:p>
          <a:p>
            <a:pPr algn="r" rtl="1"/>
            <a:r>
              <a:rPr lang="he-IL" dirty="0"/>
              <a:t>באופן כמעט גורף ביצועי </a:t>
            </a:r>
            <a:r>
              <a:rPr lang="en-US" dirty="0"/>
              <a:t>TX</a:t>
            </a:r>
            <a:r>
              <a:rPr lang="he-IL" dirty="0"/>
              <a:t> פחות טובים מביצועי </a:t>
            </a:r>
            <a:r>
              <a:rPr lang="en-US" dirty="0"/>
              <a:t>ORACLE</a:t>
            </a:r>
            <a:r>
              <a:rPr lang="he-IL" dirty="0"/>
              <a:t>. אנחנו מייחסים את זה לאופטימיזציות שלהם יש ואצלנו אין. למשל, כאשר רשימה מקושרת עוברת </a:t>
            </a:r>
            <a:r>
              <a:rPr lang="en-US" dirty="0"/>
              <a:t>threshold</a:t>
            </a:r>
            <a:r>
              <a:rPr lang="he-IL" dirty="0"/>
              <a:t> מסוים, ב</a:t>
            </a:r>
            <a:r>
              <a:rPr lang="en-US" dirty="0"/>
              <a:t>Oracle</a:t>
            </a:r>
            <a:r>
              <a:rPr lang="he-IL" dirty="0"/>
              <a:t> הם הופכים את הרשימה לעץ כדי לקבל חיפוש מהיר יותר</a:t>
            </a:r>
          </a:p>
        </p:txBody>
      </p:sp>
      <p:sp>
        <p:nvSpPr>
          <p:cNvPr id="4" name="Slide Number Placeholder 3"/>
          <p:cNvSpPr>
            <a:spLocks noGrp="1"/>
          </p:cNvSpPr>
          <p:nvPr>
            <p:ph type="sldNum" sz="quarter" idx="5"/>
          </p:nvPr>
        </p:nvSpPr>
        <p:spPr/>
        <p:txBody>
          <a:bodyPr/>
          <a:lstStyle/>
          <a:p>
            <a:fld id="{08EFD066-5BE8-453D-83AF-8F7E56DA56F3}" type="slidenum">
              <a:rPr lang="en-US" smtClean="0"/>
              <a:t>37</a:t>
            </a:fld>
            <a:endParaRPr lang="en-US"/>
          </a:p>
        </p:txBody>
      </p:sp>
    </p:spTree>
    <p:extLst>
      <p:ext uri="{BB962C8B-B14F-4D97-AF65-F5344CB8AC3E}">
        <p14:creationId xmlns:p14="http://schemas.microsoft.com/office/powerpoint/2010/main" val="804125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מקרה של </a:t>
            </a:r>
            <a:r>
              <a:rPr lang="en-US" dirty="0"/>
              <a:t>Put</a:t>
            </a:r>
            <a:r>
              <a:rPr lang="he-IL" dirty="0"/>
              <a:t> עבור ה</a:t>
            </a:r>
            <a:r>
              <a:rPr lang="en-US" dirty="0"/>
              <a:t>HashMap</a:t>
            </a:r>
            <a:r>
              <a:rPr lang="he-IL" dirty="0"/>
              <a:t> הטרנזקציוני, הפעם אנחנו בודקים את ההשפעה של שינוי כמות החוטים, כלומר כמה המערכת סקלבילית</a:t>
            </a:r>
          </a:p>
          <a:p>
            <a:pPr algn="r" rtl="1"/>
            <a:endParaRPr lang="he-IL" dirty="0"/>
          </a:p>
          <a:p>
            <a:pPr algn="r" rtl="1"/>
            <a:r>
              <a:rPr lang="he-IL" dirty="0"/>
              <a:t>הגרפים עומדים בציפיות שלנו:</a:t>
            </a:r>
          </a:p>
          <a:p>
            <a:pPr marL="171450" indent="-171450" algn="r" rtl="1">
              <a:buFont typeface="Arial" panose="020B0604020202020204" pitchFamily="34" charset="0"/>
              <a:buChar char="•"/>
            </a:pPr>
            <a:r>
              <a:rPr lang="he-IL" dirty="0"/>
              <a:t>כאשר מגדילים את מספר החוטים מגדילים את המקביליות ולכן הזמן הכולל יורד.</a:t>
            </a:r>
          </a:p>
          <a:p>
            <a:pPr marL="171450" indent="-171450" algn="r" rtl="1">
              <a:buFont typeface="Arial" panose="020B0604020202020204" pitchFamily="34" charset="0"/>
              <a:buChar char="•"/>
            </a:pPr>
            <a:r>
              <a:rPr lang="he-IL" dirty="0"/>
              <a:t>הגדלת חוטים מעלה כמות ההתנגשויות.</a:t>
            </a:r>
          </a:p>
          <a:p>
            <a:pPr marL="628650" lvl="1" indent="-171450" algn="r" rtl="1">
              <a:buFont typeface="Arial" panose="020B0604020202020204" pitchFamily="34" charset="0"/>
              <a:buChar char="•"/>
            </a:pPr>
            <a:r>
              <a:rPr lang="he-IL" dirty="0"/>
              <a:t>השפעת גורם זה גדולה יותר עבור טווח מפתחות קטן, כפי שראינו גם בגרפים הקודמים.</a:t>
            </a:r>
            <a:endParaRPr lang="en-US" dirty="0"/>
          </a:p>
        </p:txBody>
      </p:sp>
      <p:sp>
        <p:nvSpPr>
          <p:cNvPr id="4" name="Slide Number Placeholder 3"/>
          <p:cNvSpPr>
            <a:spLocks noGrp="1"/>
          </p:cNvSpPr>
          <p:nvPr>
            <p:ph type="sldNum" sz="quarter" idx="5"/>
          </p:nvPr>
        </p:nvSpPr>
        <p:spPr/>
        <p:txBody>
          <a:bodyPr/>
          <a:lstStyle/>
          <a:p>
            <a:fld id="{08EFD066-5BE8-453D-83AF-8F7E56DA56F3}" type="slidenum">
              <a:rPr lang="en-US" smtClean="0"/>
              <a:t>38</a:t>
            </a:fld>
            <a:endParaRPr lang="en-US"/>
          </a:p>
        </p:txBody>
      </p:sp>
    </p:spTree>
    <p:extLst>
      <p:ext uri="{BB962C8B-B14F-4D97-AF65-F5344CB8AC3E}">
        <p14:creationId xmlns:p14="http://schemas.microsoft.com/office/powerpoint/2010/main" val="2616873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8EFD066-5BE8-453D-83AF-8F7E56DA56F3}" type="slidenum">
              <a:rPr lang="en-US" smtClean="0"/>
              <a:t>39</a:t>
            </a:fld>
            <a:endParaRPr lang="en-US"/>
          </a:p>
        </p:txBody>
      </p:sp>
    </p:spTree>
    <p:extLst>
      <p:ext uri="{BB962C8B-B14F-4D97-AF65-F5344CB8AC3E}">
        <p14:creationId xmlns:p14="http://schemas.microsoft.com/office/powerpoint/2010/main" val="209008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הצענו מימוש ל-</a:t>
            </a:r>
            <a:r>
              <a:rPr lang="en-US" dirty="0"/>
              <a:t>HT</a:t>
            </a:r>
            <a:r>
              <a:rPr lang="he-IL" dirty="0"/>
              <a:t> טרנזקציוני כחלק מספריית </a:t>
            </a:r>
            <a:r>
              <a:rPr lang="en-US" dirty="0"/>
              <a:t>TDSL</a:t>
            </a:r>
            <a:r>
              <a:rPr lang="he-IL" dirty="0"/>
              <a:t>.</a:t>
            </a:r>
          </a:p>
          <a:p>
            <a:pPr algn="r" rtl="1"/>
            <a:r>
              <a:rPr lang="he-IL" dirty="0"/>
              <a:t>דיברנו על השיקולים השונים כמו גרנולריות הנעילות, ועל תכנון המבנה הכללי של הטבלה</a:t>
            </a:r>
          </a:p>
          <a:p>
            <a:pPr algn="r" rtl="1"/>
            <a:r>
              <a:rPr lang="he-IL" dirty="0"/>
              <a:t>ראינו כיצד ניתן לתמוך במספר רב של טבלאות</a:t>
            </a:r>
          </a:p>
          <a:p>
            <a:pPr algn="r" rtl="1"/>
            <a:r>
              <a:rPr lang="he-IL" dirty="0"/>
              <a:t>דיברנו על הצורך והקושי במימוש פונקציית </a:t>
            </a:r>
            <a:r>
              <a:rPr lang="en-US" dirty="0"/>
              <a:t>resize</a:t>
            </a:r>
            <a:r>
              <a:rPr lang="he-IL" dirty="0"/>
              <a:t> והצענו פיתרונות</a:t>
            </a:r>
          </a:p>
          <a:p>
            <a:pPr algn="r" rtl="1"/>
            <a:r>
              <a:rPr lang="he-IL" dirty="0"/>
              <a:t>סיפקנו תמיכה בפעולות סינגלטון אשר מאפשרות ביצוע פעולות ללא טרנזקציות.</a:t>
            </a:r>
          </a:p>
          <a:p>
            <a:pPr algn="r" rtl="1"/>
            <a:r>
              <a:rPr lang="he-IL" dirty="0"/>
              <a:t>ראינו בבדיקות הביצועים כי בקונפיגורציות מסויימות, כאשר אין המון התנגשויות, קיבלנו תוצאות טובות, וראינו התנהגות צפויה ומוסברת בגרפים</a:t>
            </a:r>
          </a:p>
          <a:p>
            <a:pPr algn="r" rtl="1"/>
            <a:endParaRPr lang="he-IL" dirty="0"/>
          </a:p>
        </p:txBody>
      </p:sp>
      <p:sp>
        <p:nvSpPr>
          <p:cNvPr id="4" name="Slide Number Placeholder 3"/>
          <p:cNvSpPr>
            <a:spLocks noGrp="1"/>
          </p:cNvSpPr>
          <p:nvPr>
            <p:ph type="sldNum" sz="quarter" idx="5"/>
          </p:nvPr>
        </p:nvSpPr>
        <p:spPr/>
        <p:txBody>
          <a:bodyPr/>
          <a:lstStyle/>
          <a:p>
            <a:fld id="{08EFD066-5BE8-453D-83AF-8F7E56DA56F3}" type="slidenum">
              <a:rPr lang="en-US" smtClean="0"/>
              <a:t>40</a:t>
            </a:fld>
            <a:endParaRPr lang="en-US"/>
          </a:p>
        </p:txBody>
      </p:sp>
    </p:spTree>
    <p:extLst>
      <p:ext uri="{BB962C8B-B14F-4D97-AF65-F5344CB8AC3E}">
        <p14:creationId xmlns:p14="http://schemas.microsoft.com/office/powerpoint/2010/main" val="2364734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en-US" b="1" dirty="0"/>
              <a:t>STM</a:t>
            </a:r>
            <a:r>
              <a:rPr lang="he-IL" b="1" dirty="0"/>
              <a:t>- זה המימוש </a:t>
            </a:r>
            <a:r>
              <a:rPr lang="he-IL" b="1" dirty="0" err="1"/>
              <a:t>התוכנתי</a:t>
            </a:r>
            <a:r>
              <a:rPr lang="he-IL" b="1" dirty="0"/>
              <a:t> של זיכרון טרנזקציוני, </a:t>
            </a:r>
          </a:p>
          <a:p>
            <a:pPr marL="628650" lvl="1" indent="-171450" algn="r" rtl="1">
              <a:buFont typeface="Arial" panose="020B0604020202020204" pitchFamily="34" charset="0"/>
              <a:buChar char="•"/>
            </a:pPr>
            <a:r>
              <a:rPr lang="he-IL" dirty="0"/>
              <a:t>והוא בעצם מבטיח </a:t>
            </a:r>
            <a:r>
              <a:rPr lang="he-IL" dirty="0" err="1"/>
              <a:t>שטרנזקציה</a:t>
            </a:r>
            <a:r>
              <a:rPr lang="he-IL" dirty="0"/>
              <a:t> מתבצעת במלואה, בצורה אטומית, או שהיא נופלת.</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למשל בשביל להכניס איבר לרשימה דו כיוונית נרצה לבצע סדרה של פעולות על הרשימה ועל האיבר.</a:t>
            </a:r>
            <a:endParaRPr lang="en-US" dirty="0"/>
          </a:p>
          <a:p>
            <a:pPr marL="628650" lvl="1" indent="-171450" algn="r" rtl="1">
              <a:buFont typeface="Arial" panose="020B0604020202020204" pitchFamily="34" charset="0"/>
              <a:buChar char="•"/>
            </a:pPr>
            <a:r>
              <a:rPr lang="he-IL" dirty="0"/>
              <a:t>הטרנזקציה מבטיחה שאם נעשה </a:t>
            </a:r>
            <a:r>
              <a:rPr lang="en-US" dirty="0"/>
              <a:t>commit</a:t>
            </a:r>
            <a:r>
              <a:rPr lang="he-IL" dirty="0"/>
              <a:t> אז סדרת הפעולות הזו התבצעה בצורה אטומית.</a:t>
            </a:r>
          </a:p>
          <a:p>
            <a:pPr marL="171450" indent="-171450" algn="r" rtl="1">
              <a:buFont typeface="Arial" panose="020B0604020202020204" pitchFamily="34" charset="0"/>
              <a:buChar char="•"/>
            </a:pPr>
            <a:endParaRPr lang="en-US" dirty="0"/>
          </a:p>
          <a:p>
            <a:pPr marL="171450" indent="-171450" algn="r" rtl="1">
              <a:buFont typeface="Arial" panose="020B0604020202020204" pitchFamily="34" charset="0"/>
              <a:buChar char="•"/>
            </a:pPr>
            <a:r>
              <a:rPr lang="he-IL" dirty="0"/>
              <a:t>בגדול, ב-</a:t>
            </a:r>
            <a:r>
              <a:rPr lang="en-US" dirty="0"/>
              <a:t>STM</a:t>
            </a:r>
            <a:r>
              <a:rPr lang="he-IL" dirty="0"/>
              <a:t> משתמשים ב-:</a:t>
            </a:r>
          </a:p>
          <a:p>
            <a:pPr marL="628650" lvl="1" indent="-171450" algn="r" rtl="1">
              <a:buFont typeface="Arial" panose="020B0604020202020204" pitchFamily="34" charset="0"/>
              <a:buChar char="•"/>
            </a:pPr>
            <a:r>
              <a:rPr lang="he-IL" dirty="0"/>
              <a:t> </a:t>
            </a:r>
            <a:r>
              <a:rPr lang="en-US" dirty="0"/>
              <a:t>GVC- global version clock</a:t>
            </a:r>
            <a:r>
              <a:rPr lang="he-IL" dirty="0"/>
              <a:t> (הוא שעון משותף לכל התהליכים או דרך אחרת </a:t>
            </a:r>
            <a:r>
              <a:rPr lang="he-IL" dirty="0" err="1"/>
              <a:t>למדל</a:t>
            </a:r>
            <a:r>
              <a:rPr lang="he-IL" dirty="0"/>
              <a:t> שעון) שמאפשר לסדר את הטרנזקציות ב</a:t>
            </a:r>
            <a:r>
              <a:rPr lang="en-US" dirty="0" err="1"/>
              <a:t>timeLine</a:t>
            </a:r>
            <a:r>
              <a:rPr lang="he-IL" dirty="0"/>
              <a:t> כלשהו.</a:t>
            </a:r>
          </a:p>
          <a:p>
            <a:pPr marL="628650" lvl="1" indent="-171450" algn="r" rtl="1">
              <a:buFont typeface="Arial" panose="020B0604020202020204" pitchFamily="34" charset="0"/>
              <a:buChar char="•"/>
            </a:pPr>
            <a:r>
              <a:rPr lang="he-IL" b="1" dirty="0"/>
              <a:t>אנחנו רושמים בצד, בזיכרון המקומי של התהליך: מה קראנו, מתי, ומה רצינו לכתוב. </a:t>
            </a:r>
          </a:p>
          <a:p>
            <a:pPr marL="628650" lvl="1" indent="-171450" algn="r" rtl="1">
              <a:buFont typeface="Arial" panose="020B0604020202020204" pitchFamily="34" charset="0"/>
              <a:buChar char="•"/>
            </a:pPr>
            <a:r>
              <a:rPr lang="he-IL" dirty="0"/>
              <a:t>המשתנים המשותפים מעודכנים לפי הזיכרון המקומי אם ורק אם הצלחנו לבצע </a:t>
            </a:r>
            <a:r>
              <a:rPr lang="en-US" dirty="0"/>
              <a:t>commit</a:t>
            </a:r>
            <a:r>
              <a:rPr lang="he-IL" dirty="0"/>
              <a:t>. </a:t>
            </a:r>
          </a:p>
          <a:p>
            <a:pPr marL="1085850" lvl="2" indent="-171450" algn="r" rtl="1">
              <a:buFont typeface="Arial" panose="020B0604020202020204" pitchFamily="34" charset="0"/>
              <a:buChar char="•"/>
            </a:pPr>
            <a:r>
              <a:rPr lang="he-IL" dirty="0"/>
              <a:t>ואת ה-</a:t>
            </a:r>
            <a:r>
              <a:rPr lang="en-US" dirty="0"/>
              <a:t>commit</a:t>
            </a:r>
            <a:r>
              <a:rPr lang="he-IL" dirty="0"/>
              <a:t> נבצע רק אם הנכונות של הטרנזקציה לא נפגעת</a:t>
            </a:r>
            <a:r>
              <a:rPr lang="he-IL"/>
              <a:t>. </a:t>
            </a:r>
          </a:p>
          <a:p>
            <a:pPr marL="1085850" lvl="2" indent="-171450" algn="r" rtl="1">
              <a:buFont typeface="Arial" panose="020B0604020202020204" pitchFamily="34" charset="0"/>
              <a:buChar char="•"/>
            </a:pPr>
            <a:r>
              <a:rPr lang="he-IL"/>
              <a:t>אם </a:t>
            </a:r>
            <a:r>
              <a:rPr lang="he-IL" dirty="0"/>
              <a:t>ביצוע ה- </a:t>
            </a:r>
            <a:r>
              <a:rPr lang="en-US" dirty="0"/>
              <a:t>commit</a:t>
            </a:r>
            <a:r>
              <a:rPr lang="he-IL" dirty="0"/>
              <a:t> היה פוגע בנכונות, אנחנו פשוט היינו מנסים לבצע את הטרנזקציה שוב מההתחלה.</a:t>
            </a:r>
          </a:p>
          <a:p>
            <a:pPr marL="628650" lvl="1"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בפועל השימוש ב-</a:t>
            </a:r>
            <a:r>
              <a:rPr lang="en-US" dirty="0"/>
              <a:t>STM</a:t>
            </a:r>
            <a:r>
              <a:rPr lang="he-IL" dirty="0"/>
              <a:t> לא נפוץ. </a:t>
            </a:r>
          </a:p>
          <a:p>
            <a:pPr marL="628650" lvl="1" indent="-171450" algn="r" rtl="1">
              <a:buFont typeface="Arial" panose="020B0604020202020204" pitchFamily="34" charset="0"/>
              <a:buChar char="•"/>
            </a:pPr>
            <a:r>
              <a:rPr lang="he-IL" dirty="0"/>
              <a:t>הוא נותן מימוש מאוד גנרי, שפוגע בביצועים.</a:t>
            </a:r>
          </a:p>
          <a:p>
            <a:pPr marL="628650" lvl="1" indent="-171450" algn="r" rtl="1">
              <a:buFont typeface="Arial" panose="020B0604020202020204" pitchFamily="34" charset="0"/>
              <a:buChar char="•"/>
            </a:pPr>
            <a:r>
              <a:rPr lang="he-IL" dirty="0"/>
              <a:t>ואז מתכנתים מעדיפים להשתמש בשיטות הקלאסיות של </a:t>
            </a:r>
            <a:r>
              <a:rPr lang="en-US" dirty="0"/>
              <a:t>CDSL</a:t>
            </a:r>
            <a:r>
              <a:rPr lang="he-IL" dirty="0"/>
              <a:t> ומנעולים.</a:t>
            </a:r>
          </a:p>
          <a:p>
            <a:pPr marL="171450" indent="-171450" algn="r" rtl="1">
              <a:buFont typeface="Arial" panose="020B0604020202020204" pitchFamily="34" charset="0"/>
              <a:buChar char="•"/>
            </a:pPr>
            <a:endParaRPr lang="he-IL" dirty="0"/>
          </a:p>
        </p:txBody>
      </p:sp>
      <p:sp>
        <p:nvSpPr>
          <p:cNvPr id="4" name="Slide Number Placeholder 3"/>
          <p:cNvSpPr>
            <a:spLocks noGrp="1"/>
          </p:cNvSpPr>
          <p:nvPr>
            <p:ph type="sldNum" sz="quarter" idx="5"/>
          </p:nvPr>
        </p:nvSpPr>
        <p:spPr/>
        <p:txBody>
          <a:bodyPr/>
          <a:lstStyle/>
          <a:p>
            <a:fld id="{08EFD066-5BE8-453D-83AF-8F7E56DA56F3}" type="slidenum">
              <a:rPr lang="en-US" smtClean="0"/>
              <a:t>5</a:t>
            </a:fld>
            <a:endParaRPr lang="en-US"/>
          </a:p>
        </p:txBody>
      </p:sp>
    </p:spTree>
    <p:extLst>
      <p:ext uri="{BB962C8B-B14F-4D97-AF65-F5344CB8AC3E}">
        <p14:creationId xmlns:p14="http://schemas.microsoft.com/office/powerpoint/2010/main" val="2434493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הצעות להמשך ולשיפור:</a:t>
            </a:r>
          </a:p>
          <a:p>
            <a:pPr algn="r" rtl="1"/>
            <a:r>
              <a:rPr lang="he-IL" dirty="0"/>
              <a:t>מימוש מקבילי של </a:t>
            </a:r>
            <a:r>
              <a:rPr lang="en-US" dirty="0"/>
              <a:t>resize</a:t>
            </a:r>
            <a:r>
              <a:rPr lang="he-IL" dirty="0"/>
              <a:t> - </a:t>
            </a:r>
            <a:r>
              <a:rPr lang="he-IL" sz="1800" dirty="0">
                <a:effectLst/>
                <a:ea typeface="David" panose="020E0502060401010101" pitchFamily="34" charset="-79"/>
                <a:cs typeface="David" panose="020E0502060401010101" pitchFamily="34" charset="-79"/>
              </a:rPr>
              <a:t>ברגע שחוט יזהה כי מתבצע </a:t>
            </a:r>
            <a:r>
              <a:rPr lang="en-US" sz="1800" dirty="0">
                <a:effectLst/>
                <a:latin typeface="David" panose="020E0502060401010101" pitchFamily="34" charset="-79"/>
                <a:ea typeface="David" panose="020E0502060401010101" pitchFamily="34" charset="-79"/>
              </a:rPr>
              <a:t>Resize</a:t>
            </a:r>
            <a:r>
              <a:rPr lang="he-IL" sz="1800" dirty="0">
                <a:effectLst/>
                <a:ea typeface="David" panose="020E0502060401010101" pitchFamily="34" charset="-79"/>
                <a:cs typeface="David" panose="020E0502060401010101" pitchFamily="34" charset="-79"/>
              </a:rPr>
              <a:t> על טבלת הערבול, במקום להמתין לסוף הפעולה, החוט יצטרף לביצועה באופן אקטיבי.</a:t>
            </a:r>
          </a:p>
          <a:p>
            <a:pPr algn="r" rtl="1"/>
            <a:endParaRPr lang="he-IL" sz="1800" dirty="0">
              <a:effectLst/>
              <a:cs typeface="David" panose="020E0502060401010101" pitchFamily="34" charset="-79"/>
            </a:endParaRPr>
          </a:p>
          <a:p>
            <a:pPr algn="r" rtl="1"/>
            <a:r>
              <a:rPr lang="he-IL" dirty="0"/>
              <a:t>תמיכה במנגנון </a:t>
            </a:r>
            <a:r>
              <a:rPr lang="en-US" dirty="0"/>
              <a:t>nesting</a:t>
            </a:r>
            <a:r>
              <a:rPr lang="he-IL" dirty="0"/>
              <a:t> – זה מנגנון נוסף שקיים ב</a:t>
            </a:r>
            <a:r>
              <a:rPr lang="en-US" dirty="0"/>
              <a:t>TDSL</a:t>
            </a:r>
            <a:r>
              <a:rPr lang="he-IL" dirty="0"/>
              <a:t> שמאפשר לבצע טרנזקציה בתוך טרנזקציה, ובכך להקטין את הפגיעה שמתקבלת מ</a:t>
            </a:r>
            <a:r>
              <a:rPr lang="en-US" dirty="0"/>
              <a:t>abort</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800" dirty="0">
              <a:effectLst/>
              <a:latin typeface="Calibri" panose="020F0502020204030204" pitchFamily="34" charset="0"/>
              <a:ea typeface="David" panose="020E0502060401010101" pitchFamily="34" charset="-79"/>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David" panose="020E0502060401010101" pitchFamily="34" charset="-79"/>
                <a:cs typeface="David" panose="020E0502060401010101" pitchFamily="34" charset="-79"/>
              </a:rPr>
              <a:t>ראינו כי קיימות אופטימיזציות רבות נוספות בטבלאות הערבול הסטנדרטיות, כמו החלפת רשימות מקושרות גדולות בעצים לצורך חיפוש מהיר יותר. מימוש האופטימיזציות הללו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David" panose="020E0502060401010101" pitchFamily="34" charset="-79"/>
                <a:cs typeface="David" panose="020E0502060401010101" pitchFamily="34" charset="-79"/>
              </a:rPr>
              <a:t>יכול לשפר גם את ביצועי טבלת הערבול הטרנזקציונית.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800" dirty="0">
              <a:effectLst/>
              <a:latin typeface="Calibri" panose="020F0502020204030204" pitchFamily="34" charset="0"/>
              <a:ea typeface="Calibri" panose="020F050202020403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David" panose="020E0502060401010101" pitchFamily="34" charset="-79"/>
                <a:cs typeface="David" panose="020E0502060401010101" pitchFamily="34" charset="-79"/>
              </a:rPr>
              <a:t>במימוש שלנו, השתמשנו ברשימות מקושרות לצורך פתירת בעיית ההתנגשויות הפנימיות בטבלת הערבול. ראינו כי שהפתרון הזה יכול ליצור קשיים בגלל הצורך במעבר על רשימות מקושרות משותפות ללא שימוש במנעולים. קיימים פתרונות נוספים לבעיית ההתנגשויות, למשל מספר דרגות ערבול. ניתן לבחון האם שימוש בפתרון התנגשויות חלופי מתאים יותר עבור המקרה של ספרייה טרנזקציונית לצורך שיפור הביצועים.</a:t>
            </a:r>
            <a:endParaRPr lang="en-IL" sz="1800" dirty="0">
              <a:effectLst/>
              <a:latin typeface="Calibri" panose="020F0502020204030204" pitchFamily="34" charset="0"/>
              <a:ea typeface="Calibri" panose="020F050202020403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IL" sz="1800" dirty="0">
              <a:effectLst/>
              <a:latin typeface="Calibri" panose="020F0502020204030204" pitchFamily="34" charset="0"/>
              <a:ea typeface="Calibri" panose="020F0502020204030204" pitchFamily="34" charset="0"/>
            </a:endParaRPr>
          </a:p>
          <a:p>
            <a:pPr algn="r" rtl="1"/>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41</a:t>
            </a:fld>
            <a:endParaRPr lang="en-US"/>
          </a:p>
        </p:txBody>
      </p:sp>
    </p:spTree>
    <p:extLst>
      <p:ext uri="{BB962C8B-B14F-4D97-AF65-F5344CB8AC3E}">
        <p14:creationId xmlns:p14="http://schemas.microsoft.com/office/powerpoint/2010/main" val="24566453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46</a:t>
            </a:fld>
            <a:endParaRPr lang="en-US"/>
          </a:p>
        </p:txBody>
      </p:sp>
    </p:spTree>
    <p:extLst>
      <p:ext uri="{BB962C8B-B14F-4D97-AF65-F5344CB8AC3E}">
        <p14:creationId xmlns:p14="http://schemas.microsoft.com/office/powerpoint/2010/main" val="1199780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49</a:t>
            </a:fld>
            <a:endParaRPr lang="en-US"/>
          </a:p>
        </p:txBody>
      </p:sp>
    </p:spTree>
    <p:extLst>
      <p:ext uri="{BB962C8B-B14F-4D97-AF65-F5344CB8AC3E}">
        <p14:creationId xmlns:p14="http://schemas.microsoft.com/office/powerpoint/2010/main" val="1551509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50</a:t>
            </a:fld>
            <a:endParaRPr lang="en-US"/>
          </a:p>
        </p:txBody>
      </p:sp>
    </p:spTree>
    <p:extLst>
      <p:ext uri="{BB962C8B-B14F-4D97-AF65-F5344CB8AC3E}">
        <p14:creationId xmlns:p14="http://schemas.microsoft.com/office/powerpoint/2010/main" val="21479918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51</a:t>
            </a:fld>
            <a:endParaRPr lang="en-US"/>
          </a:p>
        </p:txBody>
      </p:sp>
    </p:spTree>
    <p:extLst>
      <p:ext uri="{BB962C8B-B14F-4D97-AF65-F5344CB8AC3E}">
        <p14:creationId xmlns:p14="http://schemas.microsoft.com/office/powerpoint/2010/main" val="225314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a:t>כדי לפתור את בעיית הביצועים של ה</a:t>
            </a:r>
            <a:r>
              <a:rPr lang="en-US" dirty="0"/>
              <a:t>STM</a:t>
            </a:r>
            <a:r>
              <a:rPr lang="he-IL" dirty="0"/>
              <a:t>, עידית קיידר ועוד אנשים הציעו את הרעיון של ספריית מבני נתונים טרנזקציונית.</a:t>
            </a:r>
          </a:p>
          <a:p>
            <a:pPr marL="171450" indent="-171450" algn="r" rtl="1">
              <a:buFont typeface="Arial" panose="020B0604020202020204" pitchFamily="34" charset="0"/>
              <a:buChar char="•"/>
            </a:pPr>
            <a:endParaRPr lang="he-IL" dirty="0"/>
          </a:p>
          <a:p>
            <a:pPr marL="171450" lvl="0" indent="-171450" algn="r" rtl="1">
              <a:buFont typeface="Arial" panose="020B0604020202020204" pitchFamily="34" charset="0"/>
              <a:buChar char="•"/>
            </a:pPr>
            <a:r>
              <a:rPr lang="he-IL" dirty="0"/>
              <a:t>מצד אחד הספרייה מספקת סמנטיקה טרנזקציונית שמקלה על התכנות.</a:t>
            </a:r>
          </a:p>
          <a:p>
            <a:pPr marL="628650" lvl="1" indent="-171450" algn="r" rtl="1">
              <a:buFont typeface="Arial" panose="020B0604020202020204" pitchFamily="34" charset="0"/>
              <a:buChar char="•"/>
            </a:pPr>
            <a:endParaRPr lang="he-IL" dirty="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a:t>מצד שני, בגלל שעובדים רק על מבני נתונים שהספרייה מספקת, אפשר לבצע אופטימיזציות לכל מבנה נתונים לפי התכונות שלו, ועדיין לשמור על נכונות הטרנזקציות.</a:t>
            </a:r>
          </a:p>
          <a:p>
            <a:pPr marL="628650" lvl="1" indent="-171450" algn="r" rtl="1">
              <a:buFont typeface="Arial" panose="020B0604020202020204" pitchFamily="34" charset="0"/>
              <a:buChar char="•"/>
            </a:pPr>
            <a:endParaRPr lang="he-IL" dirty="0"/>
          </a:p>
          <a:p>
            <a:pPr marL="171450" lvl="0" indent="-171450" algn="r" rtl="1">
              <a:buFont typeface="Arial" panose="020B0604020202020204" pitchFamily="34" charset="0"/>
              <a:buChar char="•"/>
            </a:pPr>
            <a:r>
              <a:rPr lang="he-IL" dirty="0"/>
              <a:t>בנוסף לפעולות שמבוצעות בתוך טרנזקציה, הספרייה מספקת תמיכה בפעולות שנקראות </a:t>
            </a:r>
            <a:r>
              <a:rPr lang="he-IL" b="1" dirty="0"/>
              <a:t>סינגלטון</a:t>
            </a:r>
            <a:r>
              <a:rPr lang="he-IL" dirty="0"/>
              <a:t>, שאלו פעולות שמבוצעות על המבנה נתונים מחוץ </a:t>
            </a:r>
            <a:r>
              <a:rPr lang="he-IL" dirty="0" err="1"/>
              <a:t>לטרנזקציה</a:t>
            </a:r>
            <a:r>
              <a:rPr lang="he-IL" dirty="0"/>
              <a:t>. </a:t>
            </a:r>
          </a:p>
          <a:p>
            <a:pPr marL="628650" lvl="1" indent="-171450" algn="r" rtl="1">
              <a:buFont typeface="Arial" panose="020B0604020202020204" pitchFamily="34" charset="0"/>
              <a:buChar char="•"/>
            </a:pPr>
            <a:r>
              <a:rPr lang="he-IL" dirty="0"/>
              <a:t>בעצם סינגלטון זה לא טרנזקציה,</a:t>
            </a:r>
            <a:r>
              <a:rPr lang="he-IL" b="1" dirty="0"/>
              <a:t> זוהי פעולה בודדת על מבנה הנתונים, שאף פעם לא תעשה </a:t>
            </a:r>
            <a:r>
              <a:rPr lang="en-US" b="1" dirty="0"/>
              <a:t>abort</a:t>
            </a:r>
            <a:r>
              <a:rPr lang="he-IL" b="1" dirty="0"/>
              <a:t>, היא תמיד מצליחה. </a:t>
            </a:r>
          </a:p>
          <a:p>
            <a:pPr marL="628650" lvl="1" indent="-171450" algn="r" rtl="1">
              <a:buFont typeface="Arial" panose="020B0604020202020204" pitchFamily="34" charset="0"/>
              <a:buChar char="•"/>
            </a:pPr>
            <a:r>
              <a:rPr lang="he-IL" dirty="0"/>
              <a:t>סינגלטון מאפשר לקוד שנכתב ל-</a:t>
            </a:r>
            <a:r>
              <a:rPr lang="en-US" dirty="0"/>
              <a:t>CDSL</a:t>
            </a:r>
            <a:r>
              <a:rPr lang="he-IL" dirty="0"/>
              <a:t> לעבוד גם ב-</a:t>
            </a:r>
            <a:r>
              <a:rPr lang="en-US" dirty="0"/>
              <a:t>TDSL</a:t>
            </a:r>
            <a:r>
              <a:rPr lang="he-IL" dirty="0"/>
              <a:t>. </a:t>
            </a:r>
          </a:p>
        </p:txBody>
      </p:sp>
      <p:sp>
        <p:nvSpPr>
          <p:cNvPr id="4" name="Slide Number Placeholder 3"/>
          <p:cNvSpPr>
            <a:spLocks noGrp="1"/>
          </p:cNvSpPr>
          <p:nvPr>
            <p:ph type="sldNum" sz="quarter" idx="5"/>
          </p:nvPr>
        </p:nvSpPr>
        <p:spPr/>
        <p:txBody>
          <a:bodyPr/>
          <a:lstStyle/>
          <a:p>
            <a:fld id="{08EFD066-5BE8-453D-83AF-8F7E56DA56F3}" type="slidenum">
              <a:rPr lang="en-US" smtClean="0"/>
              <a:t>6</a:t>
            </a:fld>
            <a:endParaRPr lang="en-US"/>
          </a:p>
        </p:txBody>
      </p:sp>
    </p:spTree>
    <p:extLst>
      <p:ext uri="{BB962C8B-B14F-4D97-AF65-F5344CB8AC3E}">
        <p14:creationId xmlns:p14="http://schemas.microsoft.com/office/powerpoint/2010/main" val="412530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אז מה בגדול יש ב- </a:t>
            </a:r>
            <a:r>
              <a:rPr lang="en-US" dirty="0"/>
              <a:t>TDSL</a:t>
            </a:r>
            <a:r>
              <a:rPr lang="he-IL" dirty="0"/>
              <a:t>?</a:t>
            </a:r>
          </a:p>
          <a:p>
            <a:pPr marL="0" indent="0" algn="r" rtl="1">
              <a:buFont typeface="Arial" panose="020B0604020202020204" pitchFamily="34" charset="0"/>
              <a:buNone/>
            </a:pPr>
            <a:endParaRPr lang="he-IL" dirty="0"/>
          </a:p>
          <a:p>
            <a:pPr marL="171450" indent="-171450" algn="r" rtl="1">
              <a:buFont typeface="Arial" panose="020B0604020202020204" pitchFamily="34" charset="0"/>
              <a:buChar char="•"/>
            </a:pPr>
            <a:r>
              <a:rPr lang="he-IL" dirty="0"/>
              <a:t>המבנים שכבר מומשו הם:</a:t>
            </a:r>
            <a:endParaRPr lang="en-US" dirty="0"/>
          </a:p>
          <a:p>
            <a:pPr marL="628650" lvl="1" indent="-171450" algn="r" rtl="1">
              <a:buFont typeface="Arial" panose="020B0604020202020204" pitchFamily="34" charset="0"/>
              <a:buChar char="•"/>
            </a:pPr>
            <a:r>
              <a:rPr lang="en-US" dirty="0"/>
              <a:t>Skip-List, Queue, Red-Black-Tree,</a:t>
            </a:r>
          </a:p>
          <a:p>
            <a:pPr marL="628650" lvl="1" indent="-171450" algn="r" rtl="1">
              <a:buFont typeface="Arial" panose="020B0604020202020204" pitchFamily="34" charset="0"/>
              <a:buChar char="•"/>
            </a:pPr>
            <a:r>
              <a:rPr lang="en-US" dirty="0"/>
              <a:t>Producer-Consumer-poll</a:t>
            </a:r>
          </a:p>
          <a:p>
            <a:pPr marL="457200" lvl="1" indent="0" algn="r" rtl="1">
              <a:buFont typeface="Arial" panose="020B0604020202020204" pitchFamily="34" charset="0"/>
              <a:buNone/>
            </a:pPr>
            <a:endParaRPr lang="he-IL" dirty="0"/>
          </a:p>
          <a:p>
            <a:pPr marL="171450" indent="-171450" algn="r" rtl="1">
              <a:buFont typeface="Arial" panose="020B0604020202020204" pitchFamily="34" charset="0"/>
              <a:buChar char="•"/>
            </a:pPr>
            <a:r>
              <a:rPr lang="he-IL" dirty="0"/>
              <a:t>ה- </a:t>
            </a:r>
            <a:r>
              <a:rPr lang="en-US" dirty="0"/>
              <a:t>entity </a:t>
            </a:r>
            <a:r>
              <a:rPr lang="he-IL" dirty="0"/>
              <a:t> הראשי הוא: </a:t>
            </a:r>
            <a:r>
              <a:rPr lang="en-US" dirty="0"/>
              <a:t> TX</a:t>
            </a:r>
            <a:r>
              <a:rPr lang="he-IL" dirty="0"/>
              <a:t>. </a:t>
            </a:r>
          </a:p>
          <a:p>
            <a:pPr marL="628650" lvl="1" indent="-171450" algn="r" rtl="1">
              <a:buFont typeface="Arial" panose="020B0604020202020204" pitchFamily="34" charset="0"/>
              <a:buChar char="•"/>
            </a:pPr>
            <a:r>
              <a:rPr lang="he-IL" dirty="0"/>
              <a:t>הוא זה שמספק את הסמנטיקה של התחלה וסיום הטרנזקציה,</a:t>
            </a:r>
          </a:p>
          <a:p>
            <a:pPr marL="628650" lvl="1" indent="-171450" algn="r" rtl="1">
              <a:buFont typeface="Arial" panose="020B0604020202020204" pitchFamily="34" charset="0"/>
              <a:buChar char="•"/>
            </a:pPr>
            <a:r>
              <a:rPr lang="he-IL" dirty="0"/>
              <a:t>והוא גם זה ששומר את המידע המקומי של הטרנזקציה. </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הפעולות של המבנים עצמם, כמו </a:t>
            </a:r>
            <a:r>
              <a:rPr lang="en-US" dirty="0"/>
              <a:t>Insert, remove</a:t>
            </a:r>
            <a:r>
              <a:rPr lang="he-IL" dirty="0"/>
              <a:t>, מבוצעות על ידי המבנה עצמו, ובמידת הצורך קוראים ומשנים את ה- </a:t>
            </a:r>
            <a:r>
              <a:rPr lang="en-US" dirty="0"/>
              <a:t>local TX Data</a:t>
            </a:r>
            <a:r>
              <a:rPr lang="he-IL" dirty="0"/>
              <a:t>. </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7</a:t>
            </a:fld>
            <a:endParaRPr lang="en-US"/>
          </a:p>
        </p:txBody>
      </p:sp>
    </p:spTree>
    <p:extLst>
      <p:ext uri="{BB962C8B-B14F-4D97-AF65-F5344CB8AC3E}">
        <p14:creationId xmlns:p14="http://schemas.microsoft.com/office/powerpoint/2010/main" val="3901542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איך נראה ה-</a:t>
            </a:r>
            <a:r>
              <a:rPr lang="en-US" dirty="0"/>
              <a:t>flow</a:t>
            </a:r>
            <a:r>
              <a:rPr lang="he-IL" dirty="0"/>
              <a:t> של טרנזקציה ב-</a:t>
            </a:r>
            <a:r>
              <a:rPr lang="en-US" dirty="0"/>
              <a:t>TDSL</a:t>
            </a:r>
            <a:r>
              <a:rPr lang="he-IL" dirty="0"/>
              <a:t>?</a:t>
            </a:r>
          </a:p>
          <a:p>
            <a:pPr algn="r" rtl="1"/>
            <a:endParaRPr lang="he-IL" dirty="0"/>
          </a:p>
          <a:p>
            <a:pPr marL="171450" indent="-171450" algn="r" rtl="1">
              <a:buFont typeface="Arial" panose="020B0604020202020204" pitchFamily="34" charset="0"/>
              <a:buChar char="•"/>
            </a:pPr>
            <a:r>
              <a:rPr lang="en-US" b="1" dirty="0" err="1"/>
              <a:t>TX.begin</a:t>
            </a:r>
            <a:r>
              <a:rPr lang="he-IL" dirty="0"/>
              <a:t>:</a:t>
            </a:r>
            <a:r>
              <a:rPr lang="en-US" dirty="0"/>
              <a:t> </a:t>
            </a:r>
            <a:r>
              <a:rPr lang="he-IL" dirty="0"/>
              <a:t> מאתחלים את הזיכרון הלוקאלי ושומרים את זמן תחילת הטרנזקציה (</a:t>
            </a:r>
            <a:r>
              <a:rPr lang="en-US" dirty="0"/>
              <a:t>GVC</a:t>
            </a:r>
            <a:r>
              <a:rPr lang="he-IL" dirty="0"/>
              <a:t>).</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אחר כך מבצעים את הפעולות על מבני הנתונים שמהוות את הקטע הקריטי</a:t>
            </a:r>
          </a:p>
          <a:p>
            <a:pPr marL="628650" lvl="1" indent="-171450" algn="r" rtl="1">
              <a:buFont typeface="Arial" panose="020B0604020202020204" pitchFamily="34" charset="0"/>
              <a:buChar char="•"/>
            </a:pPr>
            <a:r>
              <a:rPr lang="he-IL" dirty="0"/>
              <a:t>בשביל לשמור על נכונות הטרנזקציה, השינויים לא מתבצעים ישירות על המבנה, </a:t>
            </a:r>
          </a:p>
          <a:p>
            <a:pPr marL="628650" lvl="1" indent="-171450" algn="r" rtl="1">
              <a:buFont typeface="Arial" panose="020B0604020202020204" pitchFamily="34" charset="0"/>
              <a:buChar char="•"/>
            </a:pPr>
            <a:r>
              <a:rPr lang="he-IL" dirty="0"/>
              <a:t>אלא מתעדים את הפעולות בזיכרון הלוקלי, ב- </a:t>
            </a:r>
            <a:r>
              <a:rPr lang="en-US" dirty="0" err="1"/>
              <a:t>readSet</a:t>
            </a:r>
            <a:r>
              <a:rPr lang="he-IL" dirty="0"/>
              <a:t> וב- </a:t>
            </a:r>
            <a:r>
              <a:rPr lang="en-US" dirty="0" err="1"/>
              <a:t>writeSet</a:t>
            </a:r>
            <a:r>
              <a:rPr lang="he-IL" dirty="0"/>
              <a:t>.</a:t>
            </a:r>
          </a:p>
          <a:p>
            <a:pPr marL="457200" lvl="1" indent="0" algn="r" rtl="1">
              <a:buFont typeface="Arial" panose="020B0604020202020204" pitchFamily="34" charset="0"/>
              <a:buNone/>
            </a:pPr>
            <a:endParaRPr lang="he-IL" dirty="0"/>
          </a:p>
          <a:p>
            <a:pPr marL="171450" lvl="0" indent="-171450" algn="r" rtl="1">
              <a:buFont typeface="Arial" panose="020B0604020202020204" pitchFamily="34" charset="0"/>
              <a:buChar char="•"/>
            </a:pPr>
            <a:r>
              <a:rPr lang="he-IL" dirty="0"/>
              <a:t>כשסיימנו לבצע את הפעולות </a:t>
            </a:r>
            <a:r>
              <a:rPr lang="he-IL" dirty="0" err="1"/>
              <a:t>שבטרנזקציה</a:t>
            </a:r>
            <a:r>
              <a:rPr lang="he-IL" dirty="0"/>
              <a:t> נגיע ל - </a:t>
            </a:r>
            <a:r>
              <a:rPr lang="en-US" b="1" dirty="0" err="1"/>
              <a:t>TX.end</a:t>
            </a:r>
            <a:r>
              <a:rPr lang="he-IL" b="1" dirty="0"/>
              <a:t>.</a:t>
            </a:r>
          </a:p>
          <a:p>
            <a:pPr marL="171450" lvl="0" indent="-171450" algn="r" rtl="1">
              <a:buFont typeface="Arial" panose="020B0604020202020204" pitchFamily="34" charset="0"/>
              <a:buChar char="•"/>
            </a:pPr>
            <a:r>
              <a:rPr lang="en-US" b="0" dirty="0" err="1"/>
              <a:t>TX.end</a:t>
            </a:r>
            <a:r>
              <a:rPr lang="he-IL" b="0" dirty="0"/>
              <a:t> מורכב משלושה שלבים:</a:t>
            </a:r>
          </a:p>
          <a:p>
            <a:pPr marL="628650" lvl="1" indent="-171450" algn="r" rtl="1">
              <a:buFont typeface="Arial" panose="020B0604020202020204" pitchFamily="34" charset="0"/>
              <a:buChar char="•"/>
            </a:pPr>
            <a:r>
              <a:rPr lang="he-IL" dirty="0"/>
              <a:t>השלב הראשון הוא שלב ה- </a:t>
            </a:r>
            <a:r>
              <a:rPr lang="en-US" b="1" dirty="0"/>
              <a:t>lock</a:t>
            </a:r>
            <a:r>
              <a:rPr lang="he-IL" dirty="0"/>
              <a:t>- שבו </a:t>
            </a:r>
            <a:r>
              <a:rPr lang="he-IL" b="0" dirty="0"/>
              <a:t>נועלים</a:t>
            </a:r>
            <a:r>
              <a:rPr lang="he-IL" b="1" dirty="0"/>
              <a:t> </a:t>
            </a:r>
            <a:r>
              <a:rPr lang="he-IL" b="0" dirty="0"/>
              <a:t>את כל המשתנים שנמצאים </a:t>
            </a:r>
            <a:r>
              <a:rPr lang="he-IL" b="1" dirty="0"/>
              <a:t>בסט הכתיבה</a:t>
            </a:r>
            <a:r>
              <a:rPr lang="he-IL" dirty="0"/>
              <a:t>. </a:t>
            </a:r>
          </a:p>
          <a:p>
            <a:pPr marL="457200" lvl="1" indent="0" algn="r" rtl="1">
              <a:buFont typeface="Arial" panose="020B0604020202020204" pitchFamily="34" charset="0"/>
              <a:buNone/>
            </a:pPr>
            <a:endParaRPr lang="he-IL" dirty="0"/>
          </a:p>
          <a:p>
            <a:pPr marL="628650" lvl="1" indent="-171450" algn="r" rtl="1">
              <a:buFont typeface="Arial" panose="020B0604020202020204" pitchFamily="34" charset="0"/>
              <a:buChar char="•"/>
            </a:pPr>
            <a:r>
              <a:rPr lang="he-IL" dirty="0"/>
              <a:t>בשלב ה- </a:t>
            </a:r>
            <a:r>
              <a:rPr lang="en-US" b="1" dirty="0"/>
              <a:t>validate</a:t>
            </a:r>
            <a:r>
              <a:rPr lang="he-IL" dirty="0"/>
              <a:t>- מוודאים שהמשתנים ששמורים </a:t>
            </a:r>
            <a:r>
              <a:rPr lang="he-IL" b="1" dirty="0"/>
              <a:t>בסט הקריאה </a:t>
            </a:r>
            <a:r>
              <a:rPr lang="he-IL" b="0" dirty="0"/>
              <a:t>לא השתנו</a:t>
            </a:r>
            <a:r>
              <a:rPr lang="he-IL" dirty="0"/>
              <a:t>. </a:t>
            </a:r>
          </a:p>
          <a:p>
            <a:pPr marL="1085850" lvl="2" indent="-171450" algn="r" rtl="1">
              <a:buFont typeface="Arial" panose="020B0604020202020204" pitchFamily="34" charset="0"/>
              <a:buChar char="•"/>
            </a:pPr>
            <a:r>
              <a:rPr lang="he-IL" dirty="0"/>
              <a:t>אנחנו נוודא את זה בעזרת השוואה של השעון הנוכחי של המשתנה הגלובלי אל מול השעון בתחילת הטרנזקציה.</a:t>
            </a:r>
          </a:p>
          <a:p>
            <a:pPr marL="914400" lvl="2" indent="0" algn="r" rtl="1">
              <a:buFont typeface="Arial" panose="020B0604020202020204" pitchFamily="34" charset="0"/>
              <a:buNone/>
            </a:pPr>
            <a:endParaRPr lang="he-IL" dirty="0"/>
          </a:p>
          <a:p>
            <a:pPr marL="628650" lvl="1" indent="-171450" algn="r" rtl="1">
              <a:buFont typeface="Arial" panose="020B0604020202020204" pitchFamily="34" charset="0"/>
              <a:buChar char="•"/>
            </a:pPr>
            <a:r>
              <a:rPr lang="he-IL" b="0" dirty="0"/>
              <a:t>אם הגענו לשלב ה- </a:t>
            </a:r>
            <a:r>
              <a:rPr lang="en-US" b="1" dirty="0"/>
              <a:t>commit</a:t>
            </a:r>
            <a:r>
              <a:rPr lang="he-IL" b="1" dirty="0"/>
              <a:t> – </a:t>
            </a:r>
            <a:r>
              <a:rPr lang="he-IL" b="0" dirty="0"/>
              <a:t>סימן </a:t>
            </a:r>
            <a:r>
              <a:rPr lang="he-IL" b="0" dirty="0" err="1"/>
              <a:t>שהכל</a:t>
            </a:r>
            <a:r>
              <a:rPr lang="he-IL" b="0" dirty="0"/>
              <a:t> טוב ואפשר להשלים את הטרנזקציה: </a:t>
            </a:r>
          </a:p>
          <a:p>
            <a:pPr marL="1085850" lvl="2" indent="-171450" algn="r" rtl="1">
              <a:buFont typeface="Arial" panose="020B0604020202020204" pitchFamily="34" charset="0"/>
              <a:buChar char="•"/>
            </a:pPr>
            <a:r>
              <a:rPr lang="he-IL" b="0" dirty="0"/>
              <a:t>בשלב הזה אנחנו כותבים ומעדכנים את המשאבים המשותפים לפי המשתנים </a:t>
            </a:r>
            <a:r>
              <a:rPr lang="he-IL" b="1" i="0" u="none" dirty="0"/>
              <a:t>בסט הכתיבה</a:t>
            </a:r>
            <a:r>
              <a:rPr lang="he-IL" b="0" dirty="0"/>
              <a:t>. </a:t>
            </a:r>
            <a:r>
              <a:rPr lang="he-IL" dirty="0"/>
              <a:t> </a:t>
            </a:r>
          </a:p>
          <a:p>
            <a:pPr marL="628650" lvl="1" indent="-171450" algn="r" rtl="1">
              <a:buFont typeface="Arial" panose="020B0604020202020204" pitchFamily="34" charset="0"/>
              <a:buChar char="•"/>
            </a:pPr>
            <a:r>
              <a:rPr lang="he-IL" dirty="0"/>
              <a:t>ולסיום נשחרר את הזיכרון המקומי. </a:t>
            </a:r>
          </a:p>
          <a:p>
            <a:pPr marL="628650" lvl="1" indent="-171450" algn="r" rtl="1">
              <a:buFont typeface="Arial" panose="020B0604020202020204" pitchFamily="34" charset="0"/>
              <a:buChar char="•"/>
            </a:pPr>
            <a:endParaRPr lang="en-US" dirty="0"/>
          </a:p>
          <a:p>
            <a:pPr marL="171450" lvl="0" indent="-171450" algn="r" rtl="1">
              <a:buFont typeface="Arial" panose="020B0604020202020204" pitchFamily="34" charset="0"/>
              <a:buChar char="•"/>
            </a:pPr>
            <a:r>
              <a:rPr lang="he-IL" dirty="0"/>
              <a:t>אם נכשלנו ב-</a:t>
            </a:r>
            <a:r>
              <a:rPr lang="en-US" dirty="0"/>
              <a:t>lock </a:t>
            </a:r>
            <a:r>
              <a:rPr lang="he-IL" dirty="0"/>
              <a:t> או ב- </a:t>
            </a:r>
            <a:r>
              <a:rPr lang="en-US" dirty="0"/>
              <a:t>validate</a:t>
            </a:r>
            <a:r>
              <a:rPr lang="he-IL" dirty="0"/>
              <a:t> יהיה לנו </a:t>
            </a:r>
            <a:r>
              <a:rPr lang="en-US" dirty="0" err="1"/>
              <a:t>abortExeption</a:t>
            </a:r>
            <a:r>
              <a:rPr lang="he-IL" dirty="0"/>
              <a:t> ונתחיל מחדש. </a:t>
            </a:r>
          </a:p>
          <a:p>
            <a:pPr marL="171450" lvl="0" indent="-171450" algn="r" rtl="1">
              <a:buFont typeface="Arial" panose="020B0604020202020204" pitchFamily="34" charset="0"/>
              <a:buChar char="•"/>
            </a:pPr>
            <a:r>
              <a:rPr lang="he-IL" dirty="0"/>
              <a:t>חוץ מזה יכול להיות שיהיה לנו </a:t>
            </a:r>
            <a:r>
              <a:rPr lang="en-US" b="1" dirty="0"/>
              <a:t>early abort</a:t>
            </a:r>
            <a:r>
              <a:rPr lang="he-IL" dirty="0"/>
              <a:t> לפני </a:t>
            </a:r>
            <a:r>
              <a:rPr lang="en-US" dirty="0" err="1"/>
              <a:t>TX.end</a:t>
            </a:r>
            <a:r>
              <a:rPr lang="he-IL" dirty="0"/>
              <a:t>, </a:t>
            </a:r>
          </a:p>
          <a:p>
            <a:pPr marL="628650" lvl="1" indent="-171450" algn="r" rtl="1">
              <a:buFont typeface="Arial" panose="020B0604020202020204" pitchFamily="34" charset="0"/>
              <a:buChar char="•"/>
            </a:pPr>
            <a:r>
              <a:rPr lang="he-IL" dirty="0"/>
              <a:t>למשל, אם ניסינו לגשת למשתנה נעול, או משתנה בעל גרסה עדכנית מזמן תחילת הטרנזקציה. </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8</a:t>
            </a:fld>
            <a:endParaRPr lang="en-US"/>
          </a:p>
        </p:txBody>
      </p:sp>
    </p:spTree>
    <p:extLst>
      <p:ext uri="{BB962C8B-B14F-4D97-AF65-F5344CB8AC3E}">
        <p14:creationId xmlns:p14="http://schemas.microsoft.com/office/powerpoint/2010/main" val="1339480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דיברנו על הרקע של זיכרון טרנזקציוני - על הפתרון של </a:t>
            </a:r>
            <a:r>
              <a:rPr lang="en-US" dirty="0"/>
              <a:t>STM</a:t>
            </a:r>
            <a:r>
              <a:rPr lang="he-IL" dirty="0"/>
              <a:t> ואיך ב-</a:t>
            </a:r>
            <a:r>
              <a:rPr lang="en-US" dirty="0"/>
              <a:t>TDSL</a:t>
            </a:r>
            <a:r>
              <a:rPr lang="he-IL" dirty="0"/>
              <a:t> מנסים לשפר את זה.</a:t>
            </a:r>
          </a:p>
          <a:p>
            <a:pPr marL="0" indent="0" algn="r" rtl="1">
              <a:buFont typeface="Arial" panose="020B0604020202020204" pitchFamily="34" charset="0"/>
              <a:buNone/>
            </a:pPr>
            <a:r>
              <a:rPr lang="he-IL" dirty="0"/>
              <a:t>עכשיו נראה את המטרה שלנו, שזה להכניס טבלת ערבול ל-</a:t>
            </a:r>
            <a:r>
              <a:rPr lang="en-US" dirty="0"/>
              <a:t>TDSL</a:t>
            </a:r>
            <a:r>
              <a:rPr lang="he-IL" dirty="0"/>
              <a:t>. </a:t>
            </a:r>
          </a:p>
          <a:p>
            <a:pPr marL="0" indent="0" algn="r" rtl="1">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8EFD066-5BE8-453D-83AF-8F7E56DA56F3}" type="slidenum">
              <a:rPr lang="en-US" smtClean="0"/>
              <a:t>9</a:t>
            </a:fld>
            <a:endParaRPr lang="en-US"/>
          </a:p>
        </p:txBody>
      </p:sp>
    </p:spTree>
    <p:extLst>
      <p:ext uri="{BB962C8B-B14F-4D97-AF65-F5344CB8AC3E}">
        <p14:creationId xmlns:p14="http://schemas.microsoft.com/office/powerpoint/2010/main" val="3126307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אנחנו מניחים שכולנו זוכרים מה זה </a:t>
            </a:r>
            <a:r>
              <a:rPr lang="en-US" dirty="0" err="1"/>
              <a:t>hashTable</a:t>
            </a:r>
            <a:r>
              <a:rPr lang="he-IL" dirty="0"/>
              <a:t>.</a:t>
            </a:r>
          </a:p>
          <a:p>
            <a:pPr algn="r" rtl="1"/>
            <a:r>
              <a:rPr lang="he-IL" dirty="0"/>
              <a:t>כמו שראינו בדיאגרמה, עדיין לא קיימת טבלת ערבול ב-</a:t>
            </a:r>
            <a:r>
              <a:rPr lang="en-US" dirty="0"/>
              <a:t>TDSL</a:t>
            </a:r>
            <a:r>
              <a:rPr lang="he-IL" dirty="0"/>
              <a:t> ואנחנו רוצים להוסיף כזו.</a:t>
            </a:r>
          </a:p>
          <a:p>
            <a:pPr algn="r" rtl="1"/>
            <a:r>
              <a:rPr lang="he-IL" dirty="0"/>
              <a:t>שזה אומר:</a:t>
            </a:r>
            <a:r>
              <a:rPr lang="en-US" dirty="0"/>
              <a:t> </a:t>
            </a:r>
            <a:endParaRPr lang="he-IL" dirty="0"/>
          </a:p>
          <a:p>
            <a:pPr marL="171450" indent="-171450" algn="r" rtl="1">
              <a:buFont typeface="Arial" panose="020B0604020202020204" pitchFamily="34" charset="0"/>
              <a:buChar char="•"/>
            </a:pPr>
            <a:r>
              <a:rPr lang="he-IL" dirty="0"/>
              <a:t>לספק מימוש ב-</a:t>
            </a:r>
            <a:r>
              <a:rPr lang="en-US" dirty="0"/>
              <a:t>JAVA</a:t>
            </a:r>
            <a:r>
              <a:rPr lang="he-IL" dirty="0"/>
              <a:t> כחלק מספריית </a:t>
            </a:r>
            <a:r>
              <a:rPr lang="en-US" dirty="0"/>
              <a:t>TDSL</a:t>
            </a:r>
            <a:r>
              <a:rPr lang="he-IL" dirty="0"/>
              <a:t>.</a:t>
            </a:r>
          </a:p>
          <a:p>
            <a:pPr marL="171450" indent="-171450" algn="r" rtl="1">
              <a:buFont typeface="Arial" panose="020B0604020202020204" pitchFamily="34" charset="0"/>
              <a:buChar char="•"/>
            </a:pPr>
            <a:r>
              <a:rPr lang="he-IL" dirty="0"/>
              <a:t>המימוש צריך להתממשק עם הסמנטיקה </a:t>
            </a:r>
            <a:r>
              <a:rPr lang="he-IL" dirty="0" err="1"/>
              <a:t>הטרנזקציונית</a:t>
            </a:r>
            <a:r>
              <a:rPr lang="he-IL" dirty="0"/>
              <a:t> של </a:t>
            </a:r>
            <a:r>
              <a:rPr lang="en-US" dirty="0"/>
              <a:t>TX</a:t>
            </a:r>
            <a:r>
              <a:rPr lang="he-IL" dirty="0"/>
              <a:t>.</a:t>
            </a:r>
          </a:p>
          <a:p>
            <a:pPr marL="171450" indent="-171450" algn="r" rtl="1">
              <a:buFont typeface="Arial" panose="020B0604020202020204" pitchFamily="34" charset="0"/>
              <a:buChar char="•"/>
            </a:pPr>
            <a:r>
              <a:rPr lang="he-IL" dirty="0"/>
              <a:t>נרצה לספק ביצועים גבוהים כמו שמצופה משאר המבנים ב-</a:t>
            </a:r>
            <a:r>
              <a:rPr lang="en-US" dirty="0"/>
              <a:t>TDSL</a:t>
            </a:r>
            <a:r>
              <a:rPr lang="he-IL" dirty="0"/>
              <a:t>.</a:t>
            </a:r>
          </a:p>
          <a:p>
            <a:pPr marL="171450" indent="-171450" algn="r" rtl="1">
              <a:buFont typeface="Arial" panose="020B0604020202020204" pitchFamily="34" charset="0"/>
              <a:buChar char="•"/>
            </a:pPr>
            <a:r>
              <a:rPr lang="he-IL" dirty="0"/>
              <a:t>נרצה לתמוך בעבודה עם כמות לא מוגבלת של טבלאות,</a:t>
            </a:r>
          </a:p>
          <a:p>
            <a:pPr marL="171450" indent="-171450" algn="r" rtl="1">
              <a:buFont typeface="Arial" panose="020B0604020202020204" pitchFamily="34" charset="0"/>
              <a:buChar char="•"/>
            </a:pPr>
            <a:r>
              <a:rPr lang="he-IL" dirty="0"/>
              <a:t>ונרצה לתמוך בפעולות סינגלטון כמו שהן נתמכות בשאר המבנים.</a:t>
            </a:r>
          </a:p>
          <a:p>
            <a:pPr marL="171450" indent="-171450" algn="r" rtl="1">
              <a:buFont typeface="Arial" panose="020B0604020202020204" pitchFamily="34" charset="0"/>
              <a:buChar char="•"/>
            </a:pPr>
            <a:endParaRPr lang="he-IL" dirty="0"/>
          </a:p>
          <a:p>
            <a:pPr marL="171450" indent="-171450" algn="r" rtl="1">
              <a:buFont typeface="Arial" panose="020B0604020202020204" pitchFamily="34" charset="0"/>
              <a:buChar char="•"/>
            </a:pPr>
            <a:r>
              <a:rPr lang="he-IL" dirty="0"/>
              <a:t>אנחנו מניחים שכולם יודעים מכירים את המושג </a:t>
            </a:r>
            <a:r>
              <a:rPr lang="en-US" dirty="0" err="1"/>
              <a:t>hashTable</a:t>
            </a:r>
            <a:r>
              <a:rPr lang="he-IL" dirty="0"/>
              <a:t>.</a:t>
            </a:r>
            <a:endParaRPr lang="en-IL" dirty="0"/>
          </a:p>
        </p:txBody>
      </p:sp>
      <p:sp>
        <p:nvSpPr>
          <p:cNvPr id="4" name="Slide Number Placeholder 3"/>
          <p:cNvSpPr>
            <a:spLocks noGrp="1"/>
          </p:cNvSpPr>
          <p:nvPr>
            <p:ph type="sldNum" sz="quarter" idx="5"/>
          </p:nvPr>
        </p:nvSpPr>
        <p:spPr/>
        <p:txBody>
          <a:bodyPr/>
          <a:lstStyle/>
          <a:p>
            <a:fld id="{08EFD066-5BE8-453D-83AF-8F7E56DA56F3}" type="slidenum">
              <a:rPr lang="en-US" smtClean="0"/>
              <a:t>10</a:t>
            </a:fld>
            <a:endParaRPr lang="en-US"/>
          </a:p>
        </p:txBody>
      </p:sp>
    </p:spTree>
    <p:extLst>
      <p:ext uri="{BB962C8B-B14F-4D97-AF65-F5344CB8AC3E}">
        <p14:creationId xmlns:p14="http://schemas.microsoft.com/office/powerpoint/2010/main" val="228163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C7A12-4200-458E-9CED-43FFFF401644}"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88339-553C-4EED-9B0A-DF9022915A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10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AB44A-6115-4685-8B04-E347BC4685C7}"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88339-553C-4EED-9B0A-DF9022915A3C}" type="slidenum">
              <a:rPr lang="en-US" smtClean="0"/>
              <a:t>‹#›</a:t>
            </a:fld>
            <a:endParaRPr lang="en-US"/>
          </a:p>
        </p:txBody>
      </p:sp>
    </p:spTree>
    <p:extLst>
      <p:ext uri="{BB962C8B-B14F-4D97-AF65-F5344CB8AC3E}">
        <p14:creationId xmlns:p14="http://schemas.microsoft.com/office/powerpoint/2010/main" val="497646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AB44A-6115-4685-8B04-E347BC4685C7}"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88339-553C-4EED-9B0A-DF9022915A3C}" type="slidenum">
              <a:rPr lang="en-US" smtClean="0"/>
              <a:t>‹#›</a:t>
            </a:fld>
            <a:endParaRPr lang="en-US"/>
          </a:p>
        </p:txBody>
      </p:sp>
    </p:spTree>
    <p:extLst>
      <p:ext uri="{BB962C8B-B14F-4D97-AF65-F5344CB8AC3E}">
        <p14:creationId xmlns:p14="http://schemas.microsoft.com/office/powerpoint/2010/main" val="305129189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4AB44A-6115-4685-8B04-E347BC4685C7}"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88339-553C-4EED-9B0A-DF9022915A3C}" type="slidenum">
              <a:rPr lang="en-US" smtClean="0"/>
              <a:t>‹#›</a:t>
            </a:fld>
            <a:endParaRPr lang="en-US"/>
          </a:p>
        </p:txBody>
      </p:sp>
    </p:spTree>
    <p:extLst>
      <p:ext uri="{BB962C8B-B14F-4D97-AF65-F5344CB8AC3E}">
        <p14:creationId xmlns:p14="http://schemas.microsoft.com/office/powerpoint/2010/main" val="10080697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5D96F-081B-402D-933C-50046B79918C}" type="datetime1">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88339-553C-4EED-9B0A-DF9022915A3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91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4AB44A-6115-4685-8B04-E347BC4685C7}" type="datetime1">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88339-553C-4EED-9B0A-DF9022915A3C}" type="slidenum">
              <a:rPr lang="en-US" smtClean="0"/>
              <a:t>‹#›</a:t>
            </a:fld>
            <a:endParaRPr lang="en-US"/>
          </a:p>
        </p:txBody>
      </p:sp>
    </p:spTree>
    <p:extLst>
      <p:ext uri="{BB962C8B-B14F-4D97-AF65-F5344CB8AC3E}">
        <p14:creationId xmlns:p14="http://schemas.microsoft.com/office/powerpoint/2010/main" val="13389037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4AB44A-6115-4685-8B04-E347BC4685C7}" type="datetime1">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088339-553C-4EED-9B0A-DF9022915A3C}" type="slidenum">
              <a:rPr lang="en-US" smtClean="0"/>
              <a:t>‹#›</a:t>
            </a:fld>
            <a:endParaRPr lang="en-US"/>
          </a:p>
        </p:txBody>
      </p:sp>
    </p:spTree>
    <p:extLst>
      <p:ext uri="{BB962C8B-B14F-4D97-AF65-F5344CB8AC3E}">
        <p14:creationId xmlns:p14="http://schemas.microsoft.com/office/powerpoint/2010/main" val="425667027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AF1AD7-0DFF-4ED8-8F87-4539A4A0D112}" type="datetime1">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088339-553C-4EED-9B0A-DF9022915A3C}" type="slidenum">
              <a:rPr lang="en-US" smtClean="0"/>
              <a:t>‹#›</a:t>
            </a:fld>
            <a:endParaRPr lang="en-US"/>
          </a:p>
        </p:txBody>
      </p:sp>
    </p:spTree>
    <p:extLst>
      <p:ext uri="{BB962C8B-B14F-4D97-AF65-F5344CB8AC3E}">
        <p14:creationId xmlns:p14="http://schemas.microsoft.com/office/powerpoint/2010/main" val="128914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2881EE-07D9-4627-8726-A5906CD17558}" type="datetime1">
              <a:rPr lang="en-US" smtClean="0"/>
              <a:t>1/28/2021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3088339-553C-4EED-9B0A-DF9022915A3C}" type="slidenum">
              <a:rPr lang="en-US" smtClean="0"/>
              <a:t>‹#›</a:t>
            </a:fld>
            <a:endParaRPr lang="en-US"/>
          </a:p>
        </p:txBody>
      </p:sp>
    </p:spTree>
    <p:extLst>
      <p:ext uri="{BB962C8B-B14F-4D97-AF65-F5344CB8AC3E}">
        <p14:creationId xmlns:p14="http://schemas.microsoft.com/office/powerpoint/2010/main" val="130221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04AB44A-6115-4685-8B04-E347BC4685C7}" type="datetime1">
              <a:rPr lang="en-US" smtClean="0"/>
              <a:t>1/28/2021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088339-553C-4EED-9B0A-DF9022915A3C}" type="slidenum">
              <a:rPr lang="en-US" smtClean="0"/>
              <a:t>‹#›</a:t>
            </a:fld>
            <a:endParaRPr lang="en-US"/>
          </a:p>
        </p:txBody>
      </p:sp>
    </p:spTree>
    <p:extLst>
      <p:ext uri="{BB962C8B-B14F-4D97-AF65-F5344CB8AC3E}">
        <p14:creationId xmlns:p14="http://schemas.microsoft.com/office/powerpoint/2010/main" val="23871587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EF9C5B-DA9D-4939-97A0-77401A351A5F}" type="datetime1">
              <a:rPr lang="en-US" smtClean="0"/>
              <a:t>1/28/2021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088339-553C-4EED-9B0A-DF9022915A3C}" type="slidenum">
              <a:rPr lang="en-US" smtClean="0"/>
              <a:t>‹#›</a:t>
            </a:fld>
            <a:endParaRPr lang="en-US"/>
          </a:p>
        </p:txBody>
      </p:sp>
    </p:spTree>
    <p:extLst>
      <p:ext uri="{BB962C8B-B14F-4D97-AF65-F5344CB8AC3E}">
        <p14:creationId xmlns:p14="http://schemas.microsoft.com/office/powerpoint/2010/main" val="133114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4AB44A-6115-4685-8B04-E347BC4685C7}" type="datetime1">
              <a:rPr lang="en-US" smtClean="0"/>
              <a:t>1/28/2021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088339-553C-4EED-9B0A-DF9022915A3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612341"/>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3.png"/><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82024" y="520096"/>
            <a:ext cx="3341488" cy="5054008"/>
          </a:xfrm>
        </p:spPr>
        <p:txBody>
          <a:bodyPr anchor="ctr">
            <a:normAutofit/>
          </a:bodyPr>
          <a:lstStyle/>
          <a:p>
            <a:pPr algn="r" rtl="1"/>
            <a:r>
              <a:rPr lang="he-IL" dirty="0"/>
              <a:t>ספיר מלכה</a:t>
            </a:r>
          </a:p>
          <a:p>
            <a:pPr algn="r" rtl="1"/>
            <a:r>
              <a:rPr lang="he-IL" dirty="0"/>
              <a:t>יעל שביט</a:t>
            </a:r>
          </a:p>
          <a:p>
            <a:pPr algn="r" rtl="1"/>
            <a:r>
              <a:rPr lang="he-IL" dirty="0"/>
              <a:t>מנחה: גל אסא</a:t>
            </a:r>
          </a:p>
          <a:p>
            <a:pPr algn="r" rtl="1"/>
            <a:r>
              <a:rPr lang="en-US" dirty="0"/>
              <a:t>NSSL</a:t>
            </a:r>
            <a:br>
              <a:rPr lang="en-US" dirty="0"/>
            </a:br>
            <a:r>
              <a:rPr lang="he-IL" dirty="0"/>
              <a:t>סמסטר אביב 2020</a:t>
            </a:r>
            <a:endParaRPr lang="en-US" dirty="0"/>
          </a:p>
        </p:txBody>
      </p:sp>
      <p:sp>
        <p:nvSpPr>
          <p:cNvPr id="2" name="Slide Number Placeholder 1">
            <a:extLst>
              <a:ext uri="{FF2B5EF4-FFF2-40B4-BE49-F238E27FC236}">
                <a16:creationId xmlns:a16="http://schemas.microsoft.com/office/drawing/2014/main" id="{116C9C4D-8353-4622-A296-F73852DE9AE3}"/>
              </a:ext>
            </a:extLst>
          </p:cNvPr>
          <p:cNvSpPr>
            <a:spLocks noGrp="1"/>
          </p:cNvSpPr>
          <p:nvPr>
            <p:ph type="sldNum" sz="quarter" idx="12"/>
          </p:nvPr>
        </p:nvSpPr>
        <p:spPr/>
        <p:txBody>
          <a:bodyPr/>
          <a:lstStyle/>
          <a:p>
            <a:fld id="{83088339-553C-4EED-9B0A-DF9022915A3C}" type="slidenum">
              <a:rPr lang="en-US" smtClean="0"/>
              <a:t>1</a:t>
            </a:fld>
            <a:endParaRPr lang="en-US"/>
          </a:p>
        </p:txBody>
      </p:sp>
      <p:sp>
        <p:nvSpPr>
          <p:cNvPr id="12" name="Title 1">
            <a:extLst>
              <a:ext uri="{FF2B5EF4-FFF2-40B4-BE49-F238E27FC236}">
                <a16:creationId xmlns:a16="http://schemas.microsoft.com/office/drawing/2014/main" id="{A31A56B4-4DCC-4249-BCF6-C3BA0DD20876}"/>
              </a:ext>
            </a:extLst>
          </p:cNvPr>
          <p:cNvSpPr txBox="1">
            <a:spLocks/>
          </p:cNvSpPr>
          <p:nvPr/>
        </p:nvSpPr>
        <p:spPr>
          <a:xfrm>
            <a:off x="184557" y="613538"/>
            <a:ext cx="7583647" cy="50540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6000" dirty="0"/>
              <a:t>Transactional Hash Table</a:t>
            </a:r>
          </a:p>
        </p:txBody>
      </p:sp>
    </p:spTree>
    <p:extLst>
      <p:ext uri="{BB962C8B-B14F-4D97-AF65-F5344CB8AC3E}">
        <p14:creationId xmlns:p14="http://schemas.microsoft.com/office/powerpoint/2010/main" val="1556214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732" y="286603"/>
            <a:ext cx="10341948" cy="1450757"/>
          </a:xfrm>
        </p:spPr>
        <p:txBody>
          <a:bodyPr>
            <a:normAutofit/>
          </a:bodyPr>
          <a:lstStyle/>
          <a:p>
            <a:r>
              <a:rPr lang="en-US" dirty="0"/>
              <a:t>Our Goal – Transactional Hash Table</a:t>
            </a:r>
          </a:p>
        </p:txBody>
      </p:sp>
      <p:sp>
        <p:nvSpPr>
          <p:cNvPr id="3" name="Content Placeholder 2"/>
          <p:cNvSpPr>
            <a:spLocks noGrp="1"/>
          </p:cNvSpPr>
          <p:nvPr>
            <p:ph idx="1"/>
          </p:nvPr>
        </p:nvSpPr>
        <p:spPr>
          <a:xfrm>
            <a:off x="1076325" y="1845734"/>
            <a:ext cx="10567593" cy="4023360"/>
          </a:xfrm>
        </p:spPr>
        <p:txBody>
          <a:bodyPr>
            <a:normAutofit/>
          </a:bodyPr>
          <a:lstStyle/>
          <a:p>
            <a:pPr marL="0" indent="0">
              <a:lnSpc>
                <a:spcPct val="150000"/>
              </a:lnSpc>
              <a:buNone/>
            </a:pPr>
            <a:r>
              <a:rPr lang="en-US" i="1" dirty="0"/>
              <a:t>TDSL doesn’t currently include a hash table implementation.</a:t>
            </a:r>
          </a:p>
          <a:p>
            <a:pPr marL="0" indent="0">
              <a:lnSpc>
                <a:spcPct val="150000"/>
              </a:lnSpc>
              <a:buNone/>
            </a:pPr>
            <a:r>
              <a:rPr lang="en-US" u="sng" dirty="0"/>
              <a:t>The goal:</a:t>
            </a:r>
            <a:br>
              <a:rPr lang="en-US" u="sng" dirty="0"/>
            </a:br>
            <a:r>
              <a:rPr lang="en-US" dirty="0"/>
              <a:t>Design and implement a transactional hash table in Java, as part of the TSDL library.</a:t>
            </a:r>
          </a:p>
          <a:p>
            <a:pPr lvl="1">
              <a:lnSpc>
                <a:spcPct val="150000"/>
              </a:lnSpc>
              <a:buFont typeface="Arial" panose="020B0604020202020204" pitchFamily="34" charset="0"/>
              <a:buChar char="•"/>
            </a:pPr>
            <a:r>
              <a:rPr lang="en-US" dirty="0"/>
              <a:t>Provide transactional semantics </a:t>
            </a:r>
          </a:p>
          <a:p>
            <a:pPr lvl="1">
              <a:lnSpc>
                <a:spcPct val="150000"/>
              </a:lnSpc>
              <a:buFont typeface="Arial" panose="020B0604020202020204" pitchFamily="34" charset="0"/>
              <a:buChar char="•"/>
            </a:pPr>
            <a:r>
              <a:rPr lang="en-US" dirty="0"/>
              <a:t>High performance</a:t>
            </a:r>
          </a:p>
          <a:p>
            <a:pPr lvl="1">
              <a:lnSpc>
                <a:spcPct val="150000"/>
              </a:lnSpc>
              <a:buFont typeface="Arial" panose="020B0604020202020204" pitchFamily="34" charset="0"/>
              <a:buChar char="•"/>
            </a:pPr>
            <a:r>
              <a:rPr lang="en-US" dirty="0"/>
              <a:t>Support for multiple hash tables</a:t>
            </a:r>
          </a:p>
          <a:p>
            <a:pPr lvl="1">
              <a:lnSpc>
                <a:spcPct val="150000"/>
              </a:lnSpc>
              <a:buFont typeface="Arial" panose="020B0604020202020204" pitchFamily="34" charset="0"/>
              <a:buChar char="•"/>
            </a:pPr>
            <a:r>
              <a:rPr lang="en-US" dirty="0"/>
              <a:t>Support for singleton operations</a:t>
            </a:r>
          </a:p>
          <a:p>
            <a:pPr marL="0" indent="0">
              <a:lnSpc>
                <a:spcPct val="150000"/>
              </a:lnSpc>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6DC3FCE-AA6C-4235-B729-BDA6BCA74331}"/>
              </a:ext>
            </a:extLst>
          </p:cNvPr>
          <p:cNvSpPr>
            <a:spLocks noGrp="1"/>
          </p:cNvSpPr>
          <p:nvPr>
            <p:ph type="sldNum" sz="quarter" idx="12"/>
          </p:nvPr>
        </p:nvSpPr>
        <p:spPr/>
        <p:txBody>
          <a:bodyPr/>
          <a:lstStyle/>
          <a:p>
            <a:fld id="{83088339-553C-4EED-9B0A-DF9022915A3C}" type="slidenum">
              <a:rPr lang="en-US" smtClean="0"/>
              <a:t>10</a:t>
            </a:fld>
            <a:endParaRPr lang="en-US"/>
          </a:p>
        </p:txBody>
      </p:sp>
      <p:pic>
        <p:nvPicPr>
          <p:cNvPr id="37" name="Picture 36">
            <a:extLst>
              <a:ext uri="{FF2B5EF4-FFF2-40B4-BE49-F238E27FC236}">
                <a16:creationId xmlns:a16="http://schemas.microsoft.com/office/drawing/2014/main" id="{C6184CB5-3AAD-4D29-A913-1A5F86330CF6}"/>
              </a:ext>
            </a:extLst>
          </p:cNvPr>
          <p:cNvPicPr>
            <a:picLocks noChangeAspect="1"/>
          </p:cNvPicPr>
          <p:nvPr/>
        </p:nvPicPr>
        <p:blipFill>
          <a:blip r:embed="rId3"/>
          <a:stretch>
            <a:fillRect/>
          </a:stretch>
        </p:blipFill>
        <p:spPr>
          <a:xfrm>
            <a:off x="7539143" y="4275388"/>
            <a:ext cx="4722630" cy="1889052"/>
          </a:xfrm>
          <a:prstGeom prst="rect">
            <a:avLst/>
          </a:prstGeom>
        </p:spPr>
      </p:pic>
    </p:spTree>
    <p:extLst>
      <p:ext uri="{BB962C8B-B14F-4D97-AF65-F5344CB8AC3E}">
        <p14:creationId xmlns:p14="http://schemas.microsoft.com/office/powerpoint/2010/main" val="64525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732" y="286603"/>
            <a:ext cx="10341948" cy="1450757"/>
          </a:xfrm>
        </p:spPr>
        <p:txBody>
          <a:bodyPr>
            <a:normAutofit/>
          </a:bodyPr>
          <a:lstStyle/>
          <a:p>
            <a:r>
              <a:rPr lang="en-US" dirty="0"/>
              <a:t>Our Goal – Challenges</a:t>
            </a:r>
          </a:p>
        </p:txBody>
      </p:sp>
      <p:sp>
        <p:nvSpPr>
          <p:cNvPr id="3" name="Content Placeholder 2"/>
          <p:cNvSpPr>
            <a:spLocks noGrp="1"/>
          </p:cNvSpPr>
          <p:nvPr>
            <p:ph idx="1"/>
          </p:nvPr>
        </p:nvSpPr>
        <p:spPr>
          <a:xfrm>
            <a:off x="1076325" y="1845734"/>
            <a:ext cx="10567593" cy="4023360"/>
          </a:xfrm>
        </p:spPr>
        <p:txBody>
          <a:bodyPr>
            <a:normAutofit/>
          </a:bodyPr>
          <a:lstStyle/>
          <a:p>
            <a:pPr marL="0" indent="0">
              <a:lnSpc>
                <a:spcPct val="200000"/>
              </a:lnSpc>
              <a:buNone/>
            </a:pPr>
            <a:r>
              <a:rPr lang="en-US" i="1" dirty="0"/>
              <a:t>Providing transactional semantics creates many challenges </a:t>
            </a:r>
            <a:endParaRPr lang="en-US" dirty="0"/>
          </a:p>
          <a:p>
            <a:pPr lvl="1">
              <a:lnSpc>
                <a:spcPct val="200000"/>
              </a:lnSpc>
              <a:buFont typeface="Arial" panose="020B0604020202020204" pitchFamily="34" charset="0"/>
              <a:buChar char="•"/>
            </a:pPr>
            <a:r>
              <a:rPr lang="en-US" dirty="0"/>
              <a:t>Guarantee correctness</a:t>
            </a:r>
          </a:p>
          <a:p>
            <a:pPr lvl="1">
              <a:lnSpc>
                <a:spcPct val="200000"/>
              </a:lnSpc>
              <a:buFont typeface="Arial" panose="020B0604020202020204" pitchFamily="34" charset="0"/>
              <a:buChar char="•"/>
            </a:pPr>
            <a:r>
              <a:rPr lang="en-US" dirty="0"/>
              <a:t>Hash table’s inner structure design</a:t>
            </a:r>
          </a:p>
          <a:p>
            <a:pPr lvl="1">
              <a:lnSpc>
                <a:spcPct val="200000"/>
              </a:lnSpc>
              <a:buFont typeface="Arial" panose="020B0604020202020204" pitchFamily="34" charset="0"/>
              <a:buChar char="•"/>
            </a:pPr>
            <a:r>
              <a:rPr lang="en-US" dirty="0"/>
              <a:t>Optimization</a:t>
            </a:r>
          </a:p>
          <a:p>
            <a:pPr lvl="2">
              <a:lnSpc>
                <a:spcPct val="200000"/>
              </a:lnSpc>
              <a:buFont typeface="Arial" panose="020B0604020202020204" pitchFamily="34" charset="0"/>
              <a:buChar char="•"/>
            </a:pPr>
            <a:r>
              <a:rPr lang="en-US" dirty="0"/>
              <a:t>Lock granularity</a:t>
            </a:r>
          </a:p>
          <a:p>
            <a:pPr lvl="2">
              <a:lnSpc>
                <a:spcPct val="200000"/>
              </a:lnSpc>
              <a:buFont typeface="Arial" panose="020B0604020202020204" pitchFamily="34" charset="0"/>
              <a:buChar char="•"/>
            </a:pPr>
            <a:r>
              <a:rPr lang="en-US" dirty="0"/>
              <a:t>Resize</a:t>
            </a:r>
          </a:p>
          <a:p>
            <a:pPr lvl="2">
              <a:lnSpc>
                <a:spcPct val="150000"/>
              </a:lnSpc>
              <a:buFont typeface="Arial" panose="020B0604020202020204" pitchFamily="34" charset="0"/>
              <a:buChar char="•"/>
            </a:pPr>
            <a:endParaRPr lang="en-US" dirty="0"/>
          </a:p>
          <a:p>
            <a:pPr lvl="1">
              <a:lnSpc>
                <a:spcPct val="150000"/>
              </a:lnSpc>
              <a:buFont typeface="Arial" panose="020B0604020202020204" pitchFamily="34" charset="0"/>
              <a:buChar char="•"/>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6DC3FCE-AA6C-4235-B729-BDA6BCA74331}"/>
              </a:ext>
            </a:extLst>
          </p:cNvPr>
          <p:cNvSpPr>
            <a:spLocks noGrp="1"/>
          </p:cNvSpPr>
          <p:nvPr>
            <p:ph type="sldNum" sz="quarter" idx="12"/>
          </p:nvPr>
        </p:nvSpPr>
        <p:spPr/>
        <p:txBody>
          <a:bodyPr/>
          <a:lstStyle/>
          <a:p>
            <a:fld id="{83088339-553C-4EED-9B0A-DF9022915A3C}" type="slidenum">
              <a:rPr lang="en-US" smtClean="0"/>
              <a:t>11</a:t>
            </a:fld>
            <a:endParaRPr lang="en-US"/>
          </a:p>
        </p:txBody>
      </p:sp>
    </p:spTree>
    <p:extLst>
      <p:ext uri="{BB962C8B-B14F-4D97-AF65-F5344CB8AC3E}">
        <p14:creationId xmlns:p14="http://schemas.microsoft.com/office/powerpoint/2010/main" val="185363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a:bodyPr>
          <a:lstStyle/>
          <a:p>
            <a:pPr lvl="1">
              <a:lnSpc>
                <a:spcPct val="150000"/>
              </a:lnSpc>
              <a:buFont typeface="Arial" panose="020B0604020202020204" pitchFamily="34" charset="0"/>
              <a:buChar char="•"/>
            </a:pPr>
            <a:r>
              <a:rPr lang="en-US" dirty="0">
                <a:solidFill>
                  <a:schemeClr val="tx1">
                    <a:lumMod val="50000"/>
                    <a:lumOff val="50000"/>
                  </a:schemeClr>
                </a:solidFill>
              </a:rPr>
              <a:t>Background</a:t>
            </a:r>
          </a:p>
          <a:p>
            <a:pPr lvl="1">
              <a:lnSpc>
                <a:spcPct val="150000"/>
              </a:lnSpc>
              <a:buFont typeface="Arial" panose="020B0604020202020204" pitchFamily="34" charset="0"/>
              <a:buChar char="•"/>
            </a:pPr>
            <a:r>
              <a:rPr lang="en-US" dirty="0">
                <a:solidFill>
                  <a:schemeClr val="tx1">
                    <a:lumMod val="50000"/>
                    <a:lumOff val="50000"/>
                  </a:schemeClr>
                </a:solidFill>
              </a:rPr>
              <a:t>Project’s goals</a:t>
            </a:r>
          </a:p>
          <a:p>
            <a:pPr lvl="1">
              <a:lnSpc>
                <a:spcPct val="150000"/>
              </a:lnSpc>
              <a:buFont typeface="Arial" panose="020B0604020202020204" pitchFamily="34" charset="0"/>
              <a:buChar char="•"/>
            </a:pPr>
            <a:r>
              <a:rPr lang="en-US" b="1" dirty="0"/>
              <a:t>TXHashMap structure</a:t>
            </a:r>
          </a:p>
          <a:p>
            <a:pPr lvl="1">
              <a:lnSpc>
                <a:spcPct val="150000"/>
              </a:lnSpc>
              <a:buFont typeface="Arial" panose="020B0604020202020204" pitchFamily="34" charset="0"/>
              <a:buChar char="•"/>
            </a:pPr>
            <a:r>
              <a:rPr lang="en-US" dirty="0">
                <a:solidFill>
                  <a:schemeClr val="tx1">
                    <a:lumMod val="50000"/>
                    <a:lumOff val="50000"/>
                  </a:schemeClr>
                </a:solidFill>
              </a:rPr>
              <a:t>Operations and multiple hash maps</a:t>
            </a:r>
          </a:p>
          <a:p>
            <a:pPr lvl="1">
              <a:lnSpc>
                <a:spcPct val="150000"/>
              </a:lnSpc>
              <a:buFont typeface="Arial" panose="020B0604020202020204" pitchFamily="34" charset="0"/>
              <a:buChar char="•"/>
            </a:pPr>
            <a:r>
              <a:rPr lang="en-US" dirty="0">
                <a:solidFill>
                  <a:schemeClr val="tx1">
                    <a:lumMod val="50000"/>
                    <a:lumOff val="50000"/>
                  </a:schemeClr>
                </a:solidFill>
              </a:rPr>
              <a:t>Resize</a:t>
            </a:r>
          </a:p>
          <a:p>
            <a:pPr lvl="1">
              <a:lnSpc>
                <a:spcPct val="150000"/>
              </a:lnSpc>
              <a:buFont typeface="Arial" panose="020B0604020202020204" pitchFamily="34" charset="0"/>
              <a:buChar char="•"/>
            </a:pPr>
            <a:r>
              <a:rPr lang="en-US" dirty="0">
                <a:solidFill>
                  <a:schemeClr val="tx1">
                    <a:lumMod val="50000"/>
                    <a:lumOff val="50000"/>
                  </a:schemeClr>
                </a:solidFill>
              </a:rPr>
              <a:t>Singleton</a:t>
            </a:r>
          </a:p>
          <a:p>
            <a:pPr lvl="1">
              <a:lnSpc>
                <a:spcPct val="150000"/>
              </a:lnSpc>
              <a:buFont typeface="Arial" panose="020B0604020202020204" pitchFamily="34" charset="0"/>
              <a:buChar char="•"/>
            </a:pPr>
            <a:r>
              <a:rPr lang="en-US" dirty="0">
                <a:solidFill>
                  <a:schemeClr val="tx1">
                    <a:lumMod val="50000"/>
                    <a:lumOff val="50000"/>
                  </a:schemeClr>
                </a:solidFill>
              </a:rPr>
              <a:t>Performance Analysis</a:t>
            </a:r>
          </a:p>
          <a:p>
            <a:pPr lvl="1">
              <a:lnSpc>
                <a:spcPct val="150000"/>
              </a:lnSpc>
              <a:buFont typeface="Arial" panose="020B0604020202020204" pitchFamily="34" charset="0"/>
              <a:buChar char="•"/>
            </a:pPr>
            <a:r>
              <a:rPr lang="en-US" dirty="0">
                <a:solidFill>
                  <a:schemeClr val="tx1">
                    <a:lumMod val="50000"/>
                    <a:lumOff val="50000"/>
                  </a:schemeClr>
                </a:solidFill>
              </a:rPr>
              <a:t>Conclusions</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12</a:t>
            </a:fld>
            <a:endParaRPr lang="en-US" dirty="0"/>
          </a:p>
        </p:txBody>
      </p:sp>
    </p:spTree>
    <p:extLst>
      <p:ext uri="{BB962C8B-B14F-4D97-AF65-F5344CB8AC3E}">
        <p14:creationId xmlns:p14="http://schemas.microsoft.com/office/powerpoint/2010/main" val="149686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AC625D-F9E7-4AC0-A9FA-EDFB77C8E136}"/>
              </a:ext>
            </a:extLst>
          </p:cNvPr>
          <p:cNvPicPr>
            <a:picLocks noChangeAspect="1"/>
          </p:cNvPicPr>
          <p:nvPr/>
        </p:nvPicPr>
        <p:blipFill>
          <a:blip r:embed="rId3"/>
          <a:stretch>
            <a:fillRect/>
          </a:stretch>
        </p:blipFill>
        <p:spPr>
          <a:xfrm>
            <a:off x="1958278" y="1805940"/>
            <a:ext cx="7595912" cy="3665220"/>
          </a:xfrm>
          <a:prstGeom prst="rect">
            <a:avLst/>
          </a:prstGeom>
        </p:spPr>
      </p:pic>
      <p:sp>
        <p:nvSpPr>
          <p:cNvPr id="2" name="Title 1">
            <a:extLst>
              <a:ext uri="{FF2B5EF4-FFF2-40B4-BE49-F238E27FC236}">
                <a16:creationId xmlns:a16="http://schemas.microsoft.com/office/drawing/2014/main" id="{ED881BED-DCC5-43EC-B471-437459DFEDBA}"/>
              </a:ext>
            </a:extLst>
          </p:cNvPr>
          <p:cNvSpPr>
            <a:spLocks noGrp="1"/>
          </p:cNvSpPr>
          <p:nvPr>
            <p:ph type="title"/>
          </p:nvPr>
        </p:nvSpPr>
        <p:spPr/>
        <p:txBody>
          <a:bodyPr/>
          <a:lstStyle/>
          <a:p>
            <a:r>
              <a:rPr lang="en-US" dirty="0"/>
              <a:t>Our Solution – </a:t>
            </a:r>
            <a:r>
              <a:rPr lang="en-US" b="1" i="1" dirty="0"/>
              <a:t>Inner Structure</a:t>
            </a:r>
            <a:endParaRPr lang="en-IL" dirty="0"/>
          </a:p>
        </p:txBody>
      </p:sp>
      <p:sp>
        <p:nvSpPr>
          <p:cNvPr id="4" name="Slide Number Placeholder 3">
            <a:extLst>
              <a:ext uri="{FF2B5EF4-FFF2-40B4-BE49-F238E27FC236}">
                <a16:creationId xmlns:a16="http://schemas.microsoft.com/office/drawing/2014/main" id="{AA4C9F9B-0823-4FF7-9080-EFA5C453AC25}"/>
              </a:ext>
            </a:extLst>
          </p:cNvPr>
          <p:cNvSpPr>
            <a:spLocks noGrp="1"/>
          </p:cNvSpPr>
          <p:nvPr>
            <p:ph type="sldNum" sz="quarter" idx="12"/>
          </p:nvPr>
        </p:nvSpPr>
        <p:spPr/>
        <p:txBody>
          <a:bodyPr/>
          <a:lstStyle/>
          <a:p>
            <a:fld id="{83088339-553C-4EED-9B0A-DF9022915A3C}" type="slidenum">
              <a:rPr lang="en-US" smtClean="0"/>
              <a:t>13</a:t>
            </a:fld>
            <a:endParaRPr lang="en-US"/>
          </a:p>
        </p:txBody>
      </p:sp>
    </p:spTree>
    <p:extLst>
      <p:ext uri="{BB962C8B-B14F-4D97-AF65-F5344CB8AC3E}">
        <p14:creationId xmlns:p14="http://schemas.microsoft.com/office/powerpoint/2010/main" val="122570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1BED-DCC5-43EC-B471-437459DFEDBA}"/>
              </a:ext>
            </a:extLst>
          </p:cNvPr>
          <p:cNvSpPr>
            <a:spLocks noGrp="1"/>
          </p:cNvSpPr>
          <p:nvPr>
            <p:ph type="title"/>
          </p:nvPr>
        </p:nvSpPr>
        <p:spPr/>
        <p:txBody>
          <a:bodyPr/>
          <a:lstStyle/>
          <a:p>
            <a:r>
              <a:rPr lang="en-US" dirty="0"/>
              <a:t>Our Solution – </a:t>
            </a:r>
            <a:r>
              <a:rPr lang="en-US" b="1" i="1" dirty="0"/>
              <a:t>Inner Structure</a:t>
            </a:r>
            <a:endParaRPr lang="en-IL" dirty="0"/>
          </a:p>
        </p:txBody>
      </p:sp>
      <p:sp>
        <p:nvSpPr>
          <p:cNvPr id="4" name="Slide Number Placeholder 3">
            <a:extLst>
              <a:ext uri="{FF2B5EF4-FFF2-40B4-BE49-F238E27FC236}">
                <a16:creationId xmlns:a16="http://schemas.microsoft.com/office/drawing/2014/main" id="{AA4C9F9B-0823-4FF7-9080-EFA5C453AC25}"/>
              </a:ext>
            </a:extLst>
          </p:cNvPr>
          <p:cNvSpPr>
            <a:spLocks noGrp="1"/>
          </p:cNvSpPr>
          <p:nvPr>
            <p:ph type="sldNum" sz="quarter" idx="12"/>
          </p:nvPr>
        </p:nvSpPr>
        <p:spPr/>
        <p:txBody>
          <a:bodyPr/>
          <a:lstStyle/>
          <a:p>
            <a:fld id="{83088339-553C-4EED-9B0A-DF9022915A3C}" type="slidenum">
              <a:rPr lang="en-US" smtClean="0"/>
              <a:t>14</a:t>
            </a:fld>
            <a:endParaRPr lang="en-US"/>
          </a:p>
        </p:txBody>
      </p:sp>
      <p:pic>
        <p:nvPicPr>
          <p:cNvPr id="5" name="Picture 4">
            <a:extLst>
              <a:ext uri="{FF2B5EF4-FFF2-40B4-BE49-F238E27FC236}">
                <a16:creationId xmlns:a16="http://schemas.microsoft.com/office/drawing/2014/main" id="{9CCB79BB-8C24-4959-BEA8-13656CC7ECC2}"/>
              </a:ext>
            </a:extLst>
          </p:cNvPr>
          <p:cNvPicPr>
            <a:picLocks noChangeAspect="1"/>
          </p:cNvPicPr>
          <p:nvPr/>
        </p:nvPicPr>
        <p:blipFill>
          <a:blip r:embed="rId3"/>
          <a:stretch>
            <a:fillRect/>
          </a:stretch>
        </p:blipFill>
        <p:spPr>
          <a:xfrm>
            <a:off x="1958278" y="1805940"/>
            <a:ext cx="7595912" cy="3665220"/>
          </a:xfrm>
          <a:prstGeom prst="rect">
            <a:avLst/>
          </a:prstGeom>
        </p:spPr>
      </p:pic>
    </p:spTree>
    <p:extLst>
      <p:ext uri="{BB962C8B-B14F-4D97-AF65-F5344CB8AC3E}">
        <p14:creationId xmlns:p14="http://schemas.microsoft.com/office/powerpoint/2010/main" val="295146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4520-C97C-454E-AB05-7D6032B979A9}"/>
              </a:ext>
            </a:extLst>
          </p:cNvPr>
          <p:cNvSpPr>
            <a:spLocks noGrp="1"/>
          </p:cNvSpPr>
          <p:nvPr>
            <p:ph type="title"/>
          </p:nvPr>
        </p:nvSpPr>
        <p:spPr/>
        <p:txBody>
          <a:bodyPr/>
          <a:lstStyle/>
          <a:p>
            <a:r>
              <a:rPr lang="en-US" dirty="0"/>
              <a:t>Our Solution – </a:t>
            </a:r>
            <a:r>
              <a:rPr lang="en-US" b="1" i="1" dirty="0"/>
              <a:t>Local TX Data</a:t>
            </a:r>
            <a:endParaRPr lang="en-IL" dirty="0"/>
          </a:p>
        </p:txBody>
      </p:sp>
      <p:sp>
        <p:nvSpPr>
          <p:cNvPr id="3" name="Content Placeholder 2">
            <a:extLst>
              <a:ext uri="{FF2B5EF4-FFF2-40B4-BE49-F238E27FC236}">
                <a16:creationId xmlns:a16="http://schemas.microsoft.com/office/drawing/2014/main" id="{802D7C50-3E6A-41D4-A388-112A6E1A68B2}"/>
              </a:ext>
            </a:extLst>
          </p:cNvPr>
          <p:cNvSpPr>
            <a:spLocks noGrp="1"/>
          </p:cNvSpPr>
          <p:nvPr>
            <p:ph idx="1"/>
          </p:nvPr>
        </p:nvSpPr>
        <p:spPr/>
        <p:txBody>
          <a:bodyPr/>
          <a:lstStyle/>
          <a:p>
            <a:pPr lvl="1">
              <a:lnSpc>
                <a:spcPct val="200000"/>
              </a:lnSpc>
              <a:buFont typeface="Arial" panose="020B0604020202020204" pitchFamily="34" charset="0"/>
              <a:buChar char="•"/>
            </a:pPr>
            <a:r>
              <a:rPr lang="en-US" dirty="0"/>
              <a:t>inTX</a:t>
            </a:r>
          </a:p>
          <a:p>
            <a:pPr lvl="1">
              <a:lnSpc>
                <a:spcPct val="200000"/>
              </a:lnSpc>
              <a:buFont typeface="Arial" panose="020B0604020202020204" pitchFamily="34" charset="0"/>
              <a:buChar char="•"/>
            </a:pPr>
            <a:r>
              <a:rPr lang="en-US" dirty="0"/>
              <a:t>readVersion</a:t>
            </a:r>
          </a:p>
          <a:p>
            <a:pPr lvl="1">
              <a:lnSpc>
                <a:spcPct val="200000"/>
              </a:lnSpc>
              <a:buFont typeface="Arial" panose="020B0604020202020204" pitchFamily="34" charset="0"/>
              <a:buChar char="•"/>
            </a:pPr>
            <a:r>
              <a:rPr lang="en-US" dirty="0"/>
              <a:t>readOnly</a:t>
            </a:r>
          </a:p>
          <a:p>
            <a:pPr lvl="1">
              <a:lnSpc>
                <a:spcPct val="200000"/>
              </a:lnSpc>
              <a:buFont typeface="Arial" panose="020B0604020202020204" pitchFamily="34" charset="0"/>
              <a:buChar char="•"/>
            </a:pPr>
            <a:r>
              <a:rPr lang="en-US" dirty="0"/>
              <a:t>writeSet</a:t>
            </a:r>
          </a:p>
          <a:p>
            <a:pPr lvl="1">
              <a:lnSpc>
                <a:spcPct val="200000"/>
              </a:lnSpc>
              <a:buFont typeface="Arial" panose="020B0604020202020204" pitchFamily="34" charset="0"/>
              <a:buChar char="•"/>
            </a:pPr>
            <a:r>
              <a:rPr lang="en-US" dirty="0"/>
              <a:t>readSet</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endParaRPr lang="en-IL" dirty="0"/>
          </a:p>
        </p:txBody>
      </p:sp>
      <p:sp>
        <p:nvSpPr>
          <p:cNvPr id="4" name="Slide Number Placeholder 3">
            <a:extLst>
              <a:ext uri="{FF2B5EF4-FFF2-40B4-BE49-F238E27FC236}">
                <a16:creationId xmlns:a16="http://schemas.microsoft.com/office/drawing/2014/main" id="{405F5659-A55B-4DBD-A172-8C340F669EA3}"/>
              </a:ext>
            </a:extLst>
          </p:cNvPr>
          <p:cNvSpPr>
            <a:spLocks noGrp="1"/>
          </p:cNvSpPr>
          <p:nvPr>
            <p:ph type="sldNum" sz="quarter" idx="12"/>
          </p:nvPr>
        </p:nvSpPr>
        <p:spPr/>
        <p:txBody>
          <a:bodyPr/>
          <a:lstStyle/>
          <a:p>
            <a:fld id="{83088339-553C-4EED-9B0A-DF9022915A3C}" type="slidenum">
              <a:rPr lang="en-US" smtClean="0"/>
              <a:t>15</a:t>
            </a:fld>
            <a:endParaRPr lang="en-US"/>
          </a:p>
        </p:txBody>
      </p:sp>
    </p:spTree>
    <p:extLst>
      <p:ext uri="{BB962C8B-B14F-4D97-AF65-F5344CB8AC3E}">
        <p14:creationId xmlns:p14="http://schemas.microsoft.com/office/powerpoint/2010/main" val="1297342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4520-C97C-454E-AB05-7D6032B979A9}"/>
              </a:ext>
            </a:extLst>
          </p:cNvPr>
          <p:cNvSpPr>
            <a:spLocks noGrp="1"/>
          </p:cNvSpPr>
          <p:nvPr>
            <p:ph type="title"/>
          </p:nvPr>
        </p:nvSpPr>
        <p:spPr/>
        <p:txBody>
          <a:bodyPr/>
          <a:lstStyle/>
          <a:p>
            <a:r>
              <a:rPr lang="en-US" dirty="0"/>
              <a:t>Our Solution – </a:t>
            </a:r>
            <a:r>
              <a:rPr lang="en-US" b="1" i="1" dirty="0"/>
              <a:t>Local TX Data</a:t>
            </a:r>
            <a:endParaRPr lang="en-IL" dirty="0"/>
          </a:p>
        </p:txBody>
      </p:sp>
      <p:sp>
        <p:nvSpPr>
          <p:cNvPr id="4" name="Slide Number Placeholder 3">
            <a:extLst>
              <a:ext uri="{FF2B5EF4-FFF2-40B4-BE49-F238E27FC236}">
                <a16:creationId xmlns:a16="http://schemas.microsoft.com/office/drawing/2014/main" id="{405F5659-A55B-4DBD-A172-8C340F669EA3}"/>
              </a:ext>
            </a:extLst>
          </p:cNvPr>
          <p:cNvSpPr>
            <a:spLocks noGrp="1"/>
          </p:cNvSpPr>
          <p:nvPr>
            <p:ph type="sldNum" sz="quarter" idx="12"/>
          </p:nvPr>
        </p:nvSpPr>
        <p:spPr/>
        <p:txBody>
          <a:bodyPr/>
          <a:lstStyle/>
          <a:p>
            <a:fld id="{83088339-553C-4EED-9B0A-DF9022915A3C}" type="slidenum">
              <a:rPr lang="en-US" smtClean="0"/>
              <a:t>16</a:t>
            </a:fld>
            <a:endParaRPr lang="en-US"/>
          </a:p>
        </p:txBody>
      </p:sp>
      <p:pic>
        <p:nvPicPr>
          <p:cNvPr id="88" name="Picture 87">
            <a:extLst>
              <a:ext uri="{FF2B5EF4-FFF2-40B4-BE49-F238E27FC236}">
                <a16:creationId xmlns:a16="http://schemas.microsoft.com/office/drawing/2014/main" id="{4DAE5308-C611-4F84-8385-E962786A4215}"/>
              </a:ext>
            </a:extLst>
          </p:cNvPr>
          <p:cNvPicPr>
            <a:picLocks noChangeAspect="1"/>
          </p:cNvPicPr>
          <p:nvPr/>
        </p:nvPicPr>
        <p:blipFill>
          <a:blip r:embed="rId3"/>
          <a:stretch>
            <a:fillRect/>
          </a:stretch>
        </p:blipFill>
        <p:spPr>
          <a:xfrm>
            <a:off x="1140974" y="2597648"/>
            <a:ext cx="4955026" cy="3083289"/>
          </a:xfrm>
          <a:prstGeom prst="rect">
            <a:avLst/>
          </a:prstGeom>
        </p:spPr>
      </p:pic>
      <p:graphicFrame>
        <p:nvGraphicFramePr>
          <p:cNvPr id="90" name="Table 89">
            <a:extLst>
              <a:ext uri="{FF2B5EF4-FFF2-40B4-BE49-F238E27FC236}">
                <a16:creationId xmlns:a16="http://schemas.microsoft.com/office/drawing/2014/main" id="{59DBACD9-43DE-4918-A07A-A4AF1C8BB411}"/>
              </a:ext>
            </a:extLst>
          </p:cNvPr>
          <p:cNvGraphicFramePr>
            <a:graphicFrameLocks noGrp="1"/>
          </p:cNvGraphicFramePr>
          <p:nvPr>
            <p:extLst>
              <p:ext uri="{D42A27DB-BD31-4B8C-83A1-F6EECF244321}">
                <p14:modId xmlns:p14="http://schemas.microsoft.com/office/powerpoint/2010/main" val="2764899557"/>
              </p:ext>
            </p:extLst>
          </p:nvPr>
        </p:nvGraphicFramePr>
        <p:xfrm>
          <a:off x="2636521" y="2116762"/>
          <a:ext cx="8519159" cy="365125"/>
        </p:xfrm>
        <a:graphic>
          <a:graphicData uri="http://schemas.openxmlformats.org/drawingml/2006/table">
            <a:tbl>
              <a:tblPr firstRow="1" bandRow="1">
                <a:tableStyleId>{5C22544A-7EE6-4342-B048-85BDC9FD1C3A}</a:tableStyleId>
              </a:tblPr>
              <a:tblGrid>
                <a:gridCol w="5486399">
                  <a:extLst>
                    <a:ext uri="{9D8B030D-6E8A-4147-A177-3AD203B41FA5}">
                      <a16:colId xmlns:a16="http://schemas.microsoft.com/office/drawing/2014/main" val="3807624186"/>
                    </a:ext>
                  </a:extLst>
                </a:gridCol>
                <a:gridCol w="3032760">
                  <a:extLst>
                    <a:ext uri="{9D8B030D-6E8A-4147-A177-3AD203B41FA5}">
                      <a16:colId xmlns:a16="http://schemas.microsoft.com/office/drawing/2014/main" val="3944194646"/>
                    </a:ext>
                  </a:extLst>
                </a:gridCol>
              </a:tblGrid>
              <a:tr h="365125">
                <a:tc>
                  <a:txBody>
                    <a:bodyPr/>
                    <a:lstStyle/>
                    <a:p>
                      <a:pPr marL="201168" marR="0" lvl="1" indent="0" algn="l" defTabSz="914400" rtl="0" eaLnBrk="1" fontAlgn="auto" latinLnBrk="0" hangingPunct="1">
                        <a:lnSpc>
                          <a:spcPct val="90000"/>
                        </a:lnSpc>
                        <a:spcBef>
                          <a:spcPts val="200"/>
                        </a:spcBef>
                        <a:spcAft>
                          <a:spcPts val="400"/>
                        </a:spcAft>
                        <a:buClr>
                          <a:schemeClr val="accent1"/>
                        </a:buClr>
                        <a:buSzTx/>
                        <a:buFont typeface="Arial" panose="020B0604020202020204" pitchFamily="34" charset="0"/>
                        <a:buNone/>
                        <a:tabLst/>
                        <a:defRPr/>
                      </a:pPr>
                      <a:r>
                        <a:rPr lang="en-US" sz="1800" kern="1200" dirty="0">
                          <a:solidFill>
                            <a:schemeClr val="tx1">
                              <a:lumMod val="75000"/>
                              <a:lumOff val="25000"/>
                            </a:schemeClr>
                          </a:solidFill>
                          <a:latin typeface="+mn-lt"/>
                          <a:ea typeface="+mn-ea"/>
                          <a:cs typeface="+mn-cs"/>
                        </a:rPr>
                        <a:t>Write set</a:t>
                      </a:r>
                    </a:p>
                  </a:txBody>
                  <a:tcPr>
                    <a:noFill/>
                  </a:tcPr>
                </a:tc>
                <a:tc>
                  <a:txBody>
                    <a:bodyPr/>
                    <a:lstStyle/>
                    <a:p>
                      <a:pPr marL="201168" marR="0" lvl="1" indent="0" algn="l" defTabSz="914400" rtl="0" eaLnBrk="1" fontAlgn="auto" latinLnBrk="0" hangingPunct="1">
                        <a:lnSpc>
                          <a:spcPct val="90000"/>
                        </a:lnSpc>
                        <a:spcBef>
                          <a:spcPts val="200"/>
                        </a:spcBef>
                        <a:spcAft>
                          <a:spcPts val="400"/>
                        </a:spcAft>
                        <a:buClr>
                          <a:schemeClr val="accent1"/>
                        </a:buClr>
                        <a:buSzTx/>
                        <a:buFont typeface="Arial" panose="020B0604020202020204" pitchFamily="34" charset="0"/>
                        <a:buNone/>
                        <a:tabLst/>
                        <a:defRPr/>
                      </a:pPr>
                      <a:r>
                        <a:rPr lang="en-US" sz="1800" kern="1200" dirty="0">
                          <a:solidFill>
                            <a:schemeClr val="tx1">
                              <a:lumMod val="75000"/>
                              <a:lumOff val="25000"/>
                            </a:schemeClr>
                          </a:solidFill>
                          <a:latin typeface="+mn-lt"/>
                          <a:ea typeface="+mn-ea"/>
                          <a:cs typeface="+mn-cs"/>
                        </a:rPr>
                        <a:t>Read set</a:t>
                      </a:r>
                    </a:p>
                  </a:txBody>
                  <a:tcPr>
                    <a:noFill/>
                  </a:tcPr>
                </a:tc>
                <a:extLst>
                  <a:ext uri="{0D108BD9-81ED-4DB2-BD59-A6C34878D82A}">
                    <a16:rowId xmlns:a16="http://schemas.microsoft.com/office/drawing/2014/main" val="1586581977"/>
                  </a:ext>
                </a:extLst>
              </a:tr>
            </a:tbl>
          </a:graphicData>
        </a:graphic>
      </p:graphicFrame>
      <p:pic>
        <p:nvPicPr>
          <p:cNvPr id="91" name="Picture 90">
            <a:extLst>
              <a:ext uri="{FF2B5EF4-FFF2-40B4-BE49-F238E27FC236}">
                <a16:creationId xmlns:a16="http://schemas.microsoft.com/office/drawing/2014/main" id="{3DCF1EAB-9EA3-4E8C-9BBA-F6AF8D9E5D22}"/>
              </a:ext>
            </a:extLst>
          </p:cNvPr>
          <p:cNvPicPr>
            <a:picLocks noChangeAspect="1"/>
          </p:cNvPicPr>
          <p:nvPr/>
        </p:nvPicPr>
        <p:blipFill>
          <a:blip r:embed="rId4"/>
          <a:stretch>
            <a:fillRect/>
          </a:stretch>
        </p:blipFill>
        <p:spPr>
          <a:xfrm>
            <a:off x="8091980" y="2597648"/>
            <a:ext cx="1445692" cy="3083289"/>
          </a:xfrm>
          <a:prstGeom prst="rect">
            <a:avLst/>
          </a:prstGeom>
        </p:spPr>
      </p:pic>
    </p:spTree>
    <p:extLst>
      <p:ext uri="{BB962C8B-B14F-4D97-AF65-F5344CB8AC3E}">
        <p14:creationId xmlns:p14="http://schemas.microsoft.com/office/powerpoint/2010/main" val="2439464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a:bodyPr>
          <a:lstStyle/>
          <a:p>
            <a:pPr lvl="1">
              <a:lnSpc>
                <a:spcPct val="150000"/>
              </a:lnSpc>
              <a:buFont typeface="Arial" panose="020B0604020202020204" pitchFamily="34" charset="0"/>
              <a:buChar char="•"/>
            </a:pPr>
            <a:r>
              <a:rPr lang="en-US" dirty="0">
                <a:solidFill>
                  <a:schemeClr val="tx1">
                    <a:lumMod val="50000"/>
                    <a:lumOff val="50000"/>
                  </a:schemeClr>
                </a:solidFill>
              </a:rPr>
              <a:t>Background</a:t>
            </a:r>
          </a:p>
          <a:p>
            <a:pPr lvl="1">
              <a:lnSpc>
                <a:spcPct val="150000"/>
              </a:lnSpc>
              <a:buFont typeface="Arial" panose="020B0604020202020204" pitchFamily="34" charset="0"/>
              <a:buChar char="•"/>
            </a:pPr>
            <a:r>
              <a:rPr lang="en-US" dirty="0">
                <a:solidFill>
                  <a:schemeClr val="tx1">
                    <a:lumMod val="50000"/>
                    <a:lumOff val="50000"/>
                  </a:schemeClr>
                </a:solidFill>
              </a:rPr>
              <a:t>Project’s goals</a:t>
            </a:r>
          </a:p>
          <a:p>
            <a:pPr lvl="1">
              <a:lnSpc>
                <a:spcPct val="150000"/>
              </a:lnSpc>
              <a:buFont typeface="Arial" panose="020B0604020202020204" pitchFamily="34" charset="0"/>
              <a:buChar char="•"/>
            </a:pPr>
            <a:r>
              <a:rPr lang="en-US" dirty="0">
                <a:solidFill>
                  <a:schemeClr val="tx1">
                    <a:lumMod val="50000"/>
                    <a:lumOff val="50000"/>
                  </a:schemeClr>
                </a:solidFill>
              </a:rPr>
              <a:t>TXHashMap structure</a:t>
            </a:r>
          </a:p>
          <a:p>
            <a:pPr lvl="1">
              <a:lnSpc>
                <a:spcPct val="150000"/>
              </a:lnSpc>
              <a:buFont typeface="Arial" panose="020B0604020202020204" pitchFamily="34" charset="0"/>
              <a:buChar char="•"/>
            </a:pPr>
            <a:r>
              <a:rPr lang="en-US" b="1" dirty="0"/>
              <a:t>Operations and multiple hash maps</a:t>
            </a:r>
          </a:p>
          <a:p>
            <a:pPr lvl="1">
              <a:lnSpc>
                <a:spcPct val="150000"/>
              </a:lnSpc>
              <a:buFont typeface="Arial" panose="020B0604020202020204" pitchFamily="34" charset="0"/>
              <a:buChar char="•"/>
            </a:pPr>
            <a:r>
              <a:rPr lang="en-US" dirty="0">
                <a:solidFill>
                  <a:schemeClr val="tx1">
                    <a:lumMod val="50000"/>
                    <a:lumOff val="50000"/>
                  </a:schemeClr>
                </a:solidFill>
              </a:rPr>
              <a:t>Resize</a:t>
            </a:r>
          </a:p>
          <a:p>
            <a:pPr lvl="1">
              <a:lnSpc>
                <a:spcPct val="150000"/>
              </a:lnSpc>
              <a:buFont typeface="Arial" panose="020B0604020202020204" pitchFamily="34" charset="0"/>
              <a:buChar char="•"/>
            </a:pPr>
            <a:r>
              <a:rPr lang="en-US" dirty="0">
                <a:solidFill>
                  <a:schemeClr val="tx1">
                    <a:lumMod val="50000"/>
                    <a:lumOff val="50000"/>
                  </a:schemeClr>
                </a:solidFill>
              </a:rPr>
              <a:t>Singleton</a:t>
            </a:r>
          </a:p>
          <a:p>
            <a:pPr lvl="1">
              <a:lnSpc>
                <a:spcPct val="150000"/>
              </a:lnSpc>
              <a:buFont typeface="Arial" panose="020B0604020202020204" pitchFamily="34" charset="0"/>
              <a:buChar char="•"/>
            </a:pPr>
            <a:r>
              <a:rPr lang="en-US" dirty="0">
                <a:solidFill>
                  <a:schemeClr val="tx1">
                    <a:lumMod val="50000"/>
                    <a:lumOff val="50000"/>
                  </a:schemeClr>
                </a:solidFill>
              </a:rPr>
              <a:t>Performance Analysis</a:t>
            </a:r>
          </a:p>
          <a:p>
            <a:pPr lvl="1">
              <a:lnSpc>
                <a:spcPct val="150000"/>
              </a:lnSpc>
              <a:buFont typeface="Arial" panose="020B0604020202020204" pitchFamily="34" charset="0"/>
              <a:buChar char="•"/>
            </a:pPr>
            <a:r>
              <a:rPr lang="en-US" dirty="0">
                <a:solidFill>
                  <a:schemeClr val="tx1">
                    <a:lumMod val="50000"/>
                    <a:lumOff val="50000"/>
                  </a:schemeClr>
                </a:solidFill>
              </a:rPr>
              <a:t>Conclusions</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17</a:t>
            </a:fld>
            <a:endParaRPr lang="en-US" dirty="0"/>
          </a:p>
        </p:txBody>
      </p:sp>
    </p:spTree>
    <p:extLst>
      <p:ext uri="{BB962C8B-B14F-4D97-AF65-F5344CB8AC3E}">
        <p14:creationId xmlns:p14="http://schemas.microsoft.com/office/powerpoint/2010/main" val="401784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Our Solution – </a:t>
            </a:r>
            <a:r>
              <a:rPr lang="en-US" b="1" i="1" dirty="0"/>
              <a:t>Get(K) operation</a:t>
            </a:r>
            <a:endParaRPr lang="en-IL"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dirty="0"/>
              <a:t>Get the list that corresponds with the key K</a:t>
            </a:r>
          </a:p>
          <a:p>
            <a:pPr lvl="1">
              <a:lnSpc>
                <a:spcPct val="200000"/>
              </a:lnSpc>
              <a:buFont typeface="Arial" panose="020B0604020202020204" pitchFamily="34" charset="0"/>
              <a:buChar char="•"/>
            </a:pPr>
            <a:r>
              <a:rPr lang="en-US" dirty="0"/>
              <a:t>Check for abort conditions</a:t>
            </a:r>
          </a:p>
          <a:p>
            <a:pPr lvl="1">
              <a:lnSpc>
                <a:spcPct val="200000"/>
              </a:lnSpc>
              <a:buFont typeface="Arial" panose="020B0604020202020204" pitchFamily="34" charset="0"/>
              <a:buChar char="•"/>
            </a:pPr>
            <a:r>
              <a:rPr lang="en-US" dirty="0"/>
              <a:t>Add list to read set</a:t>
            </a:r>
          </a:p>
          <a:p>
            <a:pPr lvl="1">
              <a:lnSpc>
                <a:spcPct val="200000"/>
              </a:lnSpc>
              <a:buFont typeface="Arial" panose="020B0604020202020204" pitchFamily="34" charset="0"/>
              <a:buChar char="•"/>
            </a:pPr>
            <a:r>
              <a:rPr lang="en-US" dirty="0"/>
              <a:t>Search in write set</a:t>
            </a:r>
          </a:p>
          <a:p>
            <a:pPr lvl="1">
              <a:lnSpc>
                <a:spcPct val="200000"/>
              </a:lnSpc>
              <a:buFont typeface="Arial" panose="020B0604020202020204" pitchFamily="34" charset="0"/>
              <a:buChar char="•"/>
            </a:pPr>
            <a:r>
              <a:rPr lang="en-US" dirty="0"/>
              <a:t>Search in the list if needed</a:t>
            </a:r>
          </a:p>
          <a:p>
            <a:pPr marL="566928" lvl="3" indent="0">
              <a:lnSpc>
                <a:spcPct val="100000"/>
              </a:lnSpc>
              <a:buNone/>
            </a:pPr>
            <a:r>
              <a:rPr lang="en-US" sz="1200" b="1" dirty="0">
                <a:solidFill>
                  <a:srgbClr val="FF0000"/>
                </a:solidFill>
              </a:rPr>
              <a:t>           Shared linked list traversal without lock</a:t>
            </a:r>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18</a:t>
            </a:fld>
            <a:endParaRPr lang="en-US"/>
          </a:p>
        </p:txBody>
      </p:sp>
      <p:pic>
        <p:nvPicPr>
          <p:cNvPr id="10" name="Graphic 9" descr="Warning with solid fill">
            <a:extLst>
              <a:ext uri="{FF2B5EF4-FFF2-40B4-BE49-F238E27FC236}">
                <a16:creationId xmlns:a16="http://schemas.microsoft.com/office/drawing/2014/main" id="{3D0AC055-6A45-4FEF-9D93-BD7FB235BE5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9790" y="4997931"/>
            <a:ext cx="231434" cy="231434"/>
          </a:xfrm>
          <a:prstGeom prst="rect">
            <a:avLst/>
          </a:prstGeom>
        </p:spPr>
      </p:pic>
      <p:grpSp>
        <p:nvGrpSpPr>
          <p:cNvPr id="8" name="Group 7">
            <a:extLst>
              <a:ext uri="{FF2B5EF4-FFF2-40B4-BE49-F238E27FC236}">
                <a16:creationId xmlns:a16="http://schemas.microsoft.com/office/drawing/2014/main" id="{FECD3A66-946C-42F7-9A26-6E8831A1AA3D}"/>
              </a:ext>
            </a:extLst>
          </p:cNvPr>
          <p:cNvGrpSpPr/>
          <p:nvPr/>
        </p:nvGrpSpPr>
        <p:grpSpPr>
          <a:xfrm>
            <a:off x="6126480" y="2159435"/>
            <a:ext cx="5418388" cy="2838496"/>
            <a:chOff x="6408357" y="2328051"/>
            <a:chExt cx="5418388" cy="2838496"/>
          </a:xfrm>
        </p:grpSpPr>
        <p:pic>
          <p:nvPicPr>
            <p:cNvPr id="9" name="Picture 8">
              <a:extLst>
                <a:ext uri="{FF2B5EF4-FFF2-40B4-BE49-F238E27FC236}">
                  <a16:creationId xmlns:a16="http://schemas.microsoft.com/office/drawing/2014/main" id="{571737F4-0CDA-4CCA-B774-DD33A307515A}"/>
                </a:ext>
              </a:extLst>
            </p:cNvPr>
            <p:cNvPicPr/>
            <p:nvPr/>
          </p:nvPicPr>
          <p:blipFill>
            <a:blip r:embed="rId5"/>
            <a:stretch>
              <a:fillRect/>
            </a:stretch>
          </p:blipFill>
          <p:spPr>
            <a:xfrm>
              <a:off x="6408357" y="2328051"/>
              <a:ext cx="5418388" cy="2735156"/>
            </a:xfrm>
            <a:prstGeom prst="rect">
              <a:avLst/>
            </a:prstGeom>
          </p:spPr>
        </p:pic>
        <p:sp>
          <p:nvSpPr>
            <p:cNvPr id="11" name="Oval 10">
              <a:extLst>
                <a:ext uri="{FF2B5EF4-FFF2-40B4-BE49-F238E27FC236}">
                  <a16:creationId xmlns:a16="http://schemas.microsoft.com/office/drawing/2014/main" id="{A3E2D407-80A2-4FEA-9A80-6AAE5D83B0DB}"/>
                </a:ext>
              </a:extLst>
            </p:cNvPr>
            <p:cNvSpPr/>
            <p:nvPr/>
          </p:nvSpPr>
          <p:spPr>
            <a:xfrm>
              <a:off x="6464878" y="2328051"/>
              <a:ext cx="937071" cy="2838496"/>
            </a:xfrm>
            <a:prstGeom prst="ellipse">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L">
                <a:ln w="0"/>
                <a:solidFill>
                  <a:schemeClr val="tx1"/>
                </a:solidFill>
                <a:effectLst>
                  <a:outerShdw blurRad="38100" dist="19050" dir="2700000" algn="tl" rotWithShape="0">
                    <a:schemeClr val="dk1">
                      <a:alpha val="40000"/>
                    </a:schemeClr>
                  </a:outerShdw>
                </a:effectLst>
              </a:endParaRPr>
            </a:p>
          </p:txBody>
        </p:sp>
        <p:pic>
          <p:nvPicPr>
            <p:cNvPr id="12" name="Graphic 11" descr="Unlock with solid fill">
              <a:extLst>
                <a:ext uri="{FF2B5EF4-FFF2-40B4-BE49-F238E27FC236}">
                  <a16:creationId xmlns:a16="http://schemas.microsoft.com/office/drawing/2014/main" id="{0560D8A4-4E48-4FEF-9F32-9FB8FBD8F05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4610" y="3061838"/>
              <a:ext cx="259505" cy="259505"/>
            </a:xfrm>
            <a:prstGeom prst="rect">
              <a:avLst/>
            </a:prstGeom>
          </p:spPr>
        </p:pic>
        <p:pic>
          <p:nvPicPr>
            <p:cNvPr id="13" name="Graphic 12" descr="Unlock with solid fill">
              <a:extLst>
                <a:ext uri="{FF2B5EF4-FFF2-40B4-BE49-F238E27FC236}">
                  <a16:creationId xmlns:a16="http://schemas.microsoft.com/office/drawing/2014/main" id="{2B43CD2A-71A1-46F1-88CF-CD363789014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8470" y="3061838"/>
              <a:ext cx="259505" cy="259505"/>
            </a:xfrm>
            <a:prstGeom prst="rect">
              <a:avLst/>
            </a:prstGeom>
          </p:spPr>
        </p:pic>
        <p:pic>
          <p:nvPicPr>
            <p:cNvPr id="14" name="Graphic 13" descr="Unlock with solid fill">
              <a:extLst>
                <a:ext uri="{FF2B5EF4-FFF2-40B4-BE49-F238E27FC236}">
                  <a16:creationId xmlns:a16="http://schemas.microsoft.com/office/drawing/2014/main" id="{6EFF02E8-92F4-48B0-9795-62995D12A25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3462" y="3061837"/>
              <a:ext cx="259505" cy="259505"/>
            </a:xfrm>
            <a:prstGeom prst="rect">
              <a:avLst/>
            </a:prstGeom>
          </p:spPr>
        </p:pic>
        <p:pic>
          <p:nvPicPr>
            <p:cNvPr id="15" name="Graphic 14" descr="Unlock with solid fill">
              <a:extLst>
                <a:ext uri="{FF2B5EF4-FFF2-40B4-BE49-F238E27FC236}">
                  <a16:creationId xmlns:a16="http://schemas.microsoft.com/office/drawing/2014/main" id="{381BF9B9-387F-4EB7-ABAC-358EA014A81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6175" y="3061837"/>
              <a:ext cx="259505" cy="259505"/>
            </a:xfrm>
            <a:prstGeom prst="rect">
              <a:avLst/>
            </a:prstGeom>
          </p:spPr>
        </p:pic>
      </p:grpSp>
    </p:spTree>
    <p:extLst>
      <p:ext uri="{BB962C8B-B14F-4D97-AF65-F5344CB8AC3E}">
        <p14:creationId xmlns:p14="http://schemas.microsoft.com/office/powerpoint/2010/main" val="364259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Our Solution – </a:t>
            </a:r>
            <a:r>
              <a:rPr lang="en-US" b="1" i="1" dirty="0"/>
              <a:t>Unlocked list iteration</a:t>
            </a:r>
            <a:endParaRPr lang="en-IL"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19</a:t>
            </a:fld>
            <a:endParaRPr lang="en-US"/>
          </a:p>
        </p:txBody>
      </p:sp>
      <p:sp>
        <p:nvSpPr>
          <p:cNvPr id="11" name="Content Placeholder 2">
            <a:extLst>
              <a:ext uri="{FF2B5EF4-FFF2-40B4-BE49-F238E27FC236}">
                <a16:creationId xmlns:a16="http://schemas.microsoft.com/office/drawing/2014/main" id="{C52E492A-43EA-42D8-8173-AFD471D2A85D}"/>
              </a:ext>
            </a:extLst>
          </p:cNvPr>
          <p:cNvSpPr txBox="1">
            <a:spLocks/>
          </p:cNvSpPr>
          <p:nvPr/>
        </p:nvSpPr>
        <p:spPr>
          <a:xfrm>
            <a:off x="1272808" y="2086892"/>
            <a:ext cx="10567593"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sz="2200" i="1" dirty="0"/>
              <a:t> Iterating over the shared list is divided to 3 stages:</a:t>
            </a:r>
            <a:endParaRPr lang="en-US" sz="2200" dirty="0"/>
          </a:p>
          <a:p>
            <a:pPr lvl="1">
              <a:lnSpc>
                <a:spcPct val="200000"/>
              </a:lnSpc>
              <a:buFont typeface="Arial" panose="020B0604020202020204" pitchFamily="34" charset="0"/>
              <a:buChar char="•"/>
            </a:pPr>
            <a:r>
              <a:rPr lang="en-US" sz="2000" dirty="0"/>
              <a:t>Stage 1: Verify the list is not locked </a:t>
            </a:r>
          </a:p>
          <a:p>
            <a:pPr lvl="1">
              <a:lnSpc>
                <a:spcPct val="200000"/>
              </a:lnSpc>
              <a:buFont typeface="Arial" panose="020B0604020202020204" pitchFamily="34" charset="0"/>
              <a:buChar char="•"/>
            </a:pPr>
            <a:r>
              <a:rPr lang="en-US" sz="2000" dirty="0"/>
              <a:t>Stage 2: Take node data </a:t>
            </a:r>
          </a:p>
          <a:p>
            <a:pPr lvl="1">
              <a:lnSpc>
                <a:spcPct val="200000"/>
              </a:lnSpc>
              <a:buFont typeface="Arial" panose="020B0604020202020204" pitchFamily="34" charset="0"/>
              <a:buChar char="•"/>
            </a:pPr>
            <a:r>
              <a:rPr lang="en-US" sz="2000" dirty="0"/>
              <a:t>Stage 3: Verify the list is not locked and version didn’t change</a:t>
            </a:r>
          </a:p>
          <a:p>
            <a:pPr lvl="2">
              <a:lnSpc>
                <a:spcPct val="200000"/>
              </a:lnSpc>
              <a:buFont typeface="Arial" panose="020B0604020202020204" pitchFamily="34" charset="0"/>
              <a:buChar char="•"/>
            </a:pPr>
            <a:r>
              <a:rPr lang="en-US" sz="1600" dirty="0"/>
              <a:t>If the node is valid : use it to return or to skip to the next node.</a:t>
            </a:r>
          </a:p>
          <a:p>
            <a:pPr lvl="1">
              <a:lnSpc>
                <a:spcPct val="200000"/>
              </a:lnSpc>
              <a:buFont typeface="Arial" panose="020B0604020202020204" pitchFamily="34" charset="0"/>
              <a:buChar char="•"/>
            </a:pPr>
            <a:r>
              <a:rPr lang="en-US" sz="2000" dirty="0"/>
              <a:t>Order guaranteed using load fences</a:t>
            </a:r>
            <a:endParaRPr lang="en-US" dirty="0"/>
          </a:p>
          <a:p>
            <a:pPr lvl="2">
              <a:lnSpc>
                <a:spcPct val="200000"/>
              </a:lnSpc>
              <a:buFont typeface="Arial" panose="020B0604020202020204" pitchFamily="34" charset="0"/>
              <a:buChar char="•"/>
            </a:pPr>
            <a:endParaRPr lang="en-US" dirty="0"/>
          </a:p>
          <a:p>
            <a:pPr lvl="1">
              <a:lnSpc>
                <a:spcPct val="200000"/>
              </a:lnSpc>
              <a:buFont typeface="Arial" panose="020B0604020202020204" pitchFamily="34" charset="0"/>
              <a:buChar char="•"/>
            </a:pPr>
            <a:endParaRPr lang="en-US" dirty="0"/>
          </a:p>
          <a:p>
            <a:pPr marL="0" indent="0">
              <a:lnSpc>
                <a:spcPct val="200000"/>
              </a:lnSpc>
              <a:buFont typeface="Calibri" panose="020F0502020204030204" pitchFamily="34" charset="0"/>
              <a:buNone/>
            </a:pPr>
            <a:endParaRPr lang="en-US" dirty="0"/>
          </a:p>
        </p:txBody>
      </p:sp>
      <p:pic>
        <p:nvPicPr>
          <p:cNvPr id="47" name="Picture 46">
            <a:extLst>
              <a:ext uri="{FF2B5EF4-FFF2-40B4-BE49-F238E27FC236}">
                <a16:creationId xmlns:a16="http://schemas.microsoft.com/office/drawing/2014/main" id="{A47C2F4E-2BD7-4FD2-8DC7-1B7AEB1873F4}"/>
              </a:ext>
            </a:extLst>
          </p:cNvPr>
          <p:cNvPicPr>
            <a:picLocks noChangeAspect="1"/>
          </p:cNvPicPr>
          <p:nvPr/>
        </p:nvPicPr>
        <p:blipFill>
          <a:blip r:embed="rId3"/>
          <a:stretch>
            <a:fillRect/>
          </a:stretch>
        </p:blipFill>
        <p:spPr>
          <a:xfrm>
            <a:off x="10070974" y="1882549"/>
            <a:ext cx="1281209" cy="3773010"/>
          </a:xfrm>
          <a:prstGeom prst="rect">
            <a:avLst/>
          </a:prstGeom>
        </p:spPr>
      </p:pic>
    </p:spTree>
    <p:extLst>
      <p:ext uri="{BB962C8B-B14F-4D97-AF65-F5344CB8AC3E}">
        <p14:creationId xmlns:p14="http://schemas.microsoft.com/office/powerpoint/2010/main" val="331483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a:bodyPr>
          <a:lstStyle/>
          <a:p>
            <a:pPr lvl="1">
              <a:lnSpc>
                <a:spcPct val="150000"/>
              </a:lnSpc>
              <a:buFont typeface="Arial" panose="020B0604020202020204" pitchFamily="34" charset="0"/>
              <a:buChar char="•"/>
            </a:pPr>
            <a:r>
              <a:rPr lang="en-US" b="1" dirty="0"/>
              <a:t>Background</a:t>
            </a:r>
          </a:p>
          <a:p>
            <a:pPr lvl="1">
              <a:lnSpc>
                <a:spcPct val="150000"/>
              </a:lnSpc>
              <a:buFont typeface="Arial" panose="020B0604020202020204" pitchFamily="34" charset="0"/>
              <a:buChar char="•"/>
            </a:pPr>
            <a:r>
              <a:rPr lang="en-US" dirty="0">
                <a:solidFill>
                  <a:schemeClr val="tx1">
                    <a:lumMod val="50000"/>
                    <a:lumOff val="50000"/>
                  </a:schemeClr>
                </a:solidFill>
              </a:rPr>
              <a:t>Project’s goals</a:t>
            </a:r>
          </a:p>
          <a:p>
            <a:pPr lvl="1">
              <a:lnSpc>
                <a:spcPct val="150000"/>
              </a:lnSpc>
              <a:buFont typeface="Arial" panose="020B0604020202020204" pitchFamily="34" charset="0"/>
              <a:buChar char="•"/>
            </a:pPr>
            <a:r>
              <a:rPr lang="en-US" dirty="0">
                <a:solidFill>
                  <a:schemeClr val="tx1">
                    <a:lumMod val="50000"/>
                    <a:lumOff val="50000"/>
                  </a:schemeClr>
                </a:solidFill>
              </a:rPr>
              <a:t>TXHashMap structure</a:t>
            </a:r>
          </a:p>
          <a:p>
            <a:pPr lvl="1">
              <a:lnSpc>
                <a:spcPct val="150000"/>
              </a:lnSpc>
              <a:buFont typeface="Arial" panose="020B0604020202020204" pitchFamily="34" charset="0"/>
              <a:buChar char="•"/>
            </a:pPr>
            <a:r>
              <a:rPr lang="en-US" dirty="0">
                <a:solidFill>
                  <a:schemeClr val="tx1">
                    <a:lumMod val="50000"/>
                    <a:lumOff val="50000"/>
                  </a:schemeClr>
                </a:solidFill>
              </a:rPr>
              <a:t>Operations and multiple hash maps</a:t>
            </a:r>
          </a:p>
          <a:p>
            <a:pPr lvl="1">
              <a:lnSpc>
                <a:spcPct val="150000"/>
              </a:lnSpc>
              <a:buFont typeface="Arial" panose="020B0604020202020204" pitchFamily="34" charset="0"/>
              <a:buChar char="•"/>
            </a:pPr>
            <a:r>
              <a:rPr lang="en-US" dirty="0">
                <a:solidFill>
                  <a:schemeClr val="tx1">
                    <a:lumMod val="50000"/>
                    <a:lumOff val="50000"/>
                  </a:schemeClr>
                </a:solidFill>
              </a:rPr>
              <a:t>Resize</a:t>
            </a:r>
          </a:p>
          <a:p>
            <a:pPr lvl="1">
              <a:lnSpc>
                <a:spcPct val="150000"/>
              </a:lnSpc>
              <a:buFont typeface="Arial" panose="020B0604020202020204" pitchFamily="34" charset="0"/>
              <a:buChar char="•"/>
            </a:pPr>
            <a:r>
              <a:rPr lang="en-US" dirty="0">
                <a:solidFill>
                  <a:schemeClr val="tx1">
                    <a:lumMod val="50000"/>
                    <a:lumOff val="50000"/>
                  </a:schemeClr>
                </a:solidFill>
              </a:rPr>
              <a:t>Singleton</a:t>
            </a:r>
          </a:p>
          <a:p>
            <a:pPr lvl="1">
              <a:lnSpc>
                <a:spcPct val="150000"/>
              </a:lnSpc>
              <a:buFont typeface="Arial" panose="020B0604020202020204" pitchFamily="34" charset="0"/>
              <a:buChar char="•"/>
            </a:pPr>
            <a:r>
              <a:rPr lang="en-US" dirty="0">
                <a:solidFill>
                  <a:schemeClr val="tx1">
                    <a:lumMod val="50000"/>
                    <a:lumOff val="50000"/>
                  </a:schemeClr>
                </a:solidFill>
              </a:rPr>
              <a:t>Performance Analysis</a:t>
            </a:r>
          </a:p>
          <a:p>
            <a:pPr lvl="1">
              <a:lnSpc>
                <a:spcPct val="150000"/>
              </a:lnSpc>
              <a:buFont typeface="Arial" panose="020B0604020202020204" pitchFamily="34" charset="0"/>
              <a:buChar char="•"/>
            </a:pPr>
            <a:r>
              <a:rPr lang="en-US" dirty="0">
                <a:solidFill>
                  <a:schemeClr val="tx1">
                    <a:lumMod val="50000"/>
                    <a:lumOff val="50000"/>
                  </a:schemeClr>
                </a:solidFill>
              </a:rPr>
              <a:t>Conclusions</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2</a:t>
            </a:fld>
            <a:endParaRPr lang="en-US" dirty="0"/>
          </a:p>
        </p:txBody>
      </p:sp>
    </p:spTree>
    <p:extLst>
      <p:ext uri="{BB962C8B-B14F-4D97-AF65-F5344CB8AC3E}">
        <p14:creationId xmlns:p14="http://schemas.microsoft.com/office/powerpoint/2010/main" val="2463316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Our Solution – </a:t>
            </a:r>
            <a:r>
              <a:rPr lang="en-US" b="1" i="1" dirty="0"/>
              <a:t>Put(K, V) operation</a:t>
            </a:r>
            <a:endParaRPr lang="en-IL"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en-US" dirty="0"/>
              <a:t>Get the list that corresponds with the key K</a:t>
            </a:r>
          </a:p>
          <a:p>
            <a:pPr lvl="1">
              <a:lnSpc>
                <a:spcPct val="200000"/>
              </a:lnSpc>
              <a:buFont typeface="Arial" panose="020B0604020202020204" pitchFamily="34" charset="0"/>
              <a:buChar char="•"/>
            </a:pPr>
            <a:r>
              <a:rPr lang="en-US" dirty="0"/>
              <a:t>Check for abort conditions</a:t>
            </a:r>
          </a:p>
          <a:p>
            <a:pPr lvl="1">
              <a:lnSpc>
                <a:spcPct val="200000"/>
              </a:lnSpc>
              <a:buFont typeface="Arial" panose="020B0604020202020204" pitchFamily="34" charset="0"/>
              <a:buChar char="•"/>
            </a:pPr>
            <a:r>
              <a:rPr lang="en-US" dirty="0"/>
              <a:t>Add list to read set</a:t>
            </a:r>
          </a:p>
          <a:p>
            <a:pPr lvl="1">
              <a:lnSpc>
                <a:spcPct val="200000"/>
              </a:lnSpc>
              <a:buFont typeface="Arial" panose="020B0604020202020204" pitchFamily="34" charset="0"/>
              <a:buChar char="•"/>
            </a:pPr>
            <a:r>
              <a:rPr lang="en-US" dirty="0"/>
              <a:t>Search in write set</a:t>
            </a:r>
          </a:p>
          <a:p>
            <a:pPr lvl="1">
              <a:lnSpc>
                <a:spcPct val="200000"/>
              </a:lnSpc>
              <a:buFont typeface="Arial" panose="020B0604020202020204" pitchFamily="34" charset="0"/>
              <a:buChar char="•"/>
            </a:pPr>
            <a:r>
              <a:rPr lang="en-US" dirty="0"/>
              <a:t>Search in the list if needed</a:t>
            </a:r>
          </a:p>
          <a:p>
            <a:pPr marL="566928" lvl="3" indent="0">
              <a:lnSpc>
                <a:spcPct val="100000"/>
              </a:lnSpc>
              <a:buNone/>
            </a:pPr>
            <a:r>
              <a:rPr lang="en-US" sz="1200" b="1" dirty="0">
                <a:solidFill>
                  <a:srgbClr val="FF0000"/>
                </a:solidFill>
              </a:rPr>
              <a:t>           Shared linked list traversal without lock</a:t>
            </a:r>
          </a:p>
          <a:p>
            <a:pPr lvl="1">
              <a:lnSpc>
                <a:spcPct val="200000"/>
              </a:lnSpc>
              <a:buFont typeface="Arial" panose="020B0604020202020204" pitchFamily="34" charset="0"/>
              <a:buChar char="•"/>
            </a:pPr>
            <a:r>
              <a:rPr lang="en-US" b="1" dirty="0">
                <a:effectLst>
                  <a:outerShdw blurRad="38100" dist="38100" dir="2700000" algn="tl">
                    <a:srgbClr val="000000">
                      <a:alpha val="43137"/>
                    </a:srgbClr>
                  </a:outerShdw>
                </a:effectLst>
              </a:rPr>
              <a:t>Add/update relevant write set entry</a:t>
            </a:r>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20</a:t>
            </a:fld>
            <a:endParaRPr lang="en-US"/>
          </a:p>
        </p:txBody>
      </p:sp>
      <p:pic>
        <p:nvPicPr>
          <p:cNvPr id="10" name="Graphic 9" descr="Warning with solid fill">
            <a:extLst>
              <a:ext uri="{FF2B5EF4-FFF2-40B4-BE49-F238E27FC236}">
                <a16:creationId xmlns:a16="http://schemas.microsoft.com/office/drawing/2014/main" id="{3D0AC055-6A45-4FEF-9D93-BD7FB235BE5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9790" y="4997931"/>
            <a:ext cx="231434" cy="231434"/>
          </a:xfrm>
          <a:prstGeom prst="rect">
            <a:avLst/>
          </a:prstGeom>
        </p:spPr>
      </p:pic>
      <p:grpSp>
        <p:nvGrpSpPr>
          <p:cNvPr id="16" name="Group 15">
            <a:extLst>
              <a:ext uri="{FF2B5EF4-FFF2-40B4-BE49-F238E27FC236}">
                <a16:creationId xmlns:a16="http://schemas.microsoft.com/office/drawing/2014/main" id="{B84DE7EF-F804-4EAF-AF54-79E4B7071FC2}"/>
              </a:ext>
            </a:extLst>
          </p:cNvPr>
          <p:cNvGrpSpPr/>
          <p:nvPr/>
        </p:nvGrpSpPr>
        <p:grpSpPr>
          <a:xfrm>
            <a:off x="6408357" y="2328051"/>
            <a:ext cx="5418388" cy="2838496"/>
            <a:chOff x="6408357" y="2328051"/>
            <a:chExt cx="5418388" cy="2838496"/>
          </a:xfrm>
        </p:grpSpPr>
        <p:pic>
          <p:nvPicPr>
            <p:cNvPr id="5" name="Picture 4">
              <a:extLst>
                <a:ext uri="{FF2B5EF4-FFF2-40B4-BE49-F238E27FC236}">
                  <a16:creationId xmlns:a16="http://schemas.microsoft.com/office/drawing/2014/main" id="{C676D590-AF42-42F8-9582-7317985A5F73}"/>
                </a:ext>
              </a:extLst>
            </p:cNvPr>
            <p:cNvPicPr/>
            <p:nvPr/>
          </p:nvPicPr>
          <p:blipFill>
            <a:blip r:embed="rId5"/>
            <a:stretch>
              <a:fillRect/>
            </a:stretch>
          </p:blipFill>
          <p:spPr>
            <a:xfrm>
              <a:off x="6408357" y="2328051"/>
              <a:ext cx="5418388" cy="2735156"/>
            </a:xfrm>
            <a:prstGeom prst="rect">
              <a:avLst/>
            </a:prstGeom>
          </p:spPr>
        </p:pic>
        <p:sp>
          <p:nvSpPr>
            <p:cNvPr id="6" name="Oval 5">
              <a:extLst>
                <a:ext uri="{FF2B5EF4-FFF2-40B4-BE49-F238E27FC236}">
                  <a16:creationId xmlns:a16="http://schemas.microsoft.com/office/drawing/2014/main" id="{CCA77C0F-EA7D-4C33-B823-C4D58DACD98B}"/>
                </a:ext>
              </a:extLst>
            </p:cNvPr>
            <p:cNvSpPr/>
            <p:nvPr/>
          </p:nvSpPr>
          <p:spPr>
            <a:xfrm>
              <a:off x="6464878" y="2328051"/>
              <a:ext cx="937071" cy="2838496"/>
            </a:xfrm>
            <a:prstGeom prst="ellipse">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L">
                <a:ln w="0"/>
                <a:solidFill>
                  <a:schemeClr val="tx1"/>
                </a:solidFill>
                <a:effectLst>
                  <a:outerShdw blurRad="38100" dist="19050" dir="2700000" algn="tl" rotWithShape="0">
                    <a:schemeClr val="dk1">
                      <a:alpha val="40000"/>
                    </a:schemeClr>
                  </a:outerShdw>
                </a:effectLst>
              </a:endParaRPr>
            </a:p>
          </p:txBody>
        </p:sp>
        <p:pic>
          <p:nvPicPr>
            <p:cNvPr id="12" name="Graphic 11" descr="Unlock with solid fill">
              <a:extLst>
                <a:ext uri="{FF2B5EF4-FFF2-40B4-BE49-F238E27FC236}">
                  <a16:creationId xmlns:a16="http://schemas.microsoft.com/office/drawing/2014/main" id="{DF43BAE6-710A-4CBC-8E1D-E25BFD4C17F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4610" y="3061838"/>
              <a:ext cx="259505" cy="259505"/>
            </a:xfrm>
            <a:prstGeom prst="rect">
              <a:avLst/>
            </a:prstGeom>
          </p:spPr>
        </p:pic>
        <p:pic>
          <p:nvPicPr>
            <p:cNvPr id="13" name="Graphic 12" descr="Unlock with solid fill">
              <a:extLst>
                <a:ext uri="{FF2B5EF4-FFF2-40B4-BE49-F238E27FC236}">
                  <a16:creationId xmlns:a16="http://schemas.microsoft.com/office/drawing/2014/main" id="{9967B1F7-8145-4609-98E6-1FA7CA2D0D7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58470" y="3061838"/>
              <a:ext cx="259505" cy="259505"/>
            </a:xfrm>
            <a:prstGeom prst="rect">
              <a:avLst/>
            </a:prstGeom>
          </p:spPr>
        </p:pic>
        <p:pic>
          <p:nvPicPr>
            <p:cNvPr id="14" name="Graphic 13" descr="Unlock with solid fill">
              <a:extLst>
                <a:ext uri="{FF2B5EF4-FFF2-40B4-BE49-F238E27FC236}">
                  <a16:creationId xmlns:a16="http://schemas.microsoft.com/office/drawing/2014/main" id="{AC6F9EE2-E895-493F-A328-6AECBA879D4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3462" y="3061837"/>
              <a:ext cx="259505" cy="259505"/>
            </a:xfrm>
            <a:prstGeom prst="rect">
              <a:avLst/>
            </a:prstGeom>
          </p:spPr>
        </p:pic>
        <p:pic>
          <p:nvPicPr>
            <p:cNvPr id="15" name="Graphic 14" descr="Unlock with solid fill">
              <a:extLst>
                <a:ext uri="{FF2B5EF4-FFF2-40B4-BE49-F238E27FC236}">
                  <a16:creationId xmlns:a16="http://schemas.microsoft.com/office/drawing/2014/main" id="{266580ED-BCD0-44CF-990D-686A183491B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6175" y="3061837"/>
              <a:ext cx="259505" cy="259505"/>
            </a:xfrm>
            <a:prstGeom prst="rect">
              <a:avLst/>
            </a:prstGeom>
          </p:spPr>
        </p:pic>
      </p:grpSp>
    </p:spTree>
    <p:extLst>
      <p:ext uri="{BB962C8B-B14F-4D97-AF65-F5344CB8AC3E}">
        <p14:creationId xmlns:p14="http://schemas.microsoft.com/office/powerpoint/2010/main" val="179003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Our Solution – </a:t>
            </a:r>
            <a:r>
              <a:rPr lang="en-US" b="1" i="1" dirty="0"/>
              <a:t>Multiple Hash tables</a:t>
            </a:r>
            <a:endParaRPr lang="en-IL"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lstStyle/>
          <a:p>
            <a:pPr lvl="1">
              <a:lnSpc>
                <a:spcPct val="250000"/>
              </a:lnSpc>
              <a:buFont typeface="Arial" panose="020B0604020202020204" pitchFamily="34" charset="0"/>
              <a:buChar char="•"/>
            </a:pPr>
            <a:r>
              <a:rPr lang="en-US" dirty="0"/>
              <a:t>Modify local TX data</a:t>
            </a:r>
          </a:p>
          <a:p>
            <a:pPr lvl="1">
              <a:lnSpc>
                <a:spcPct val="250000"/>
              </a:lnSpc>
              <a:buFont typeface="Arial" panose="020B0604020202020204" pitchFamily="34" charset="0"/>
              <a:buChar char="•"/>
            </a:pPr>
            <a:r>
              <a:rPr lang="en-US" dirty="0"/>
              <a:t>Map every HashMap to a “LocalHashMap”</a:t>
            </a:r>
          </a:p>
          <a:p>
            <a:pPr lvl="1">
              <a:lnSpc>
                <a:spcPct val="250000"/>
              </a:lnSpc>
              <a:buFont typeface="Arial" panose="020B0604020202020204" pitchFamily="34" charset="0"/>
              <a:buChar char="•"/>
            </a:pPr>
            <a:r>
              <a:rPr lang="en-US" dirty="0"/>
              <a:t>LocalHashMap initialized during first object call</a:t>
            </a:r>
          </a:p>
          <a:p>
            <a:pPr lvl="1">
              <a:lnSpc>
                <a:spcPct val="250000"/>
              </a:lnSpc>
              <a:buFont typeface="Arial" panose="020B0604020202020204" pitchFamily="34" charset="0"/>
              <a:buChar char="•"/>
            </a:pPr>
            <a:r>
              <a:rPr lang="en-US" dirty="0"/>
              <a:t>Update all relevant references</a:t>
            </a:r>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21</a:t>
            </a:fld>
            <a:endParaRPr lang="en-US"/>
          </a:p>
        </p:txBody>
      </p:sp>
      <p:grpSp>
        <p:nvGrpSpPr>
          <p:cNvPr id="5" name="Group 4">
            <a:extLst>
              <a:ext uri="{FF2B5EF4-FFF2-40B4-BE49-F238E27FC236}">
                <a16:creationId xmlns:a16="http://schemas.microsoft.com/office/drawing/2014/main" id="{B032B932-BA65-4A0A-BD83-B98B427D4CBC}"/>
              </a:ext>
            </a:extLst>
          </p:cNvPr>
          <p:cNvGrpSpPr/>
          <p:nvPr/>
        </p:nvGrpSpPr>
        <p:grpSpPr>
          <a:xfrm>
            <a:off x="7115064" y="1936418"/>
            <a:ext cx="4097419" cy="3564932"/>
            <a:chOff x="7115064" y="1936418"/>
            <a:chExt cx="4097419" cy="3564932"/>
          </a:xfrm>
        </p:grpSpPr>
        <p:pic>
          <p:nvPicPr>
            <p:cNvPr id="107" name="Picture 106">
              <a:extLst>
                <a:ext uri="{FF2B5EF4-FFF2-40B4-BE49-F238E27FC236}">
                  <a16:creationId xmlns:a16="http://schemas.microsoft.com/office/drawing/2014/main" id="{F3DD7E61-F25A-4483-8DB1-9E6F54036B6E}"/>
                </a:ext>
              </a:extLst>
            </p:cNvPr>
            <p:cNvPicPr>
              <a:picLocks noChangeAspect="1"/>
            </p:cNvPicPr>
            <p:nvPr/>
          </p:nvPicPr>
          <p:blipFill>
            <a:blip r:embed="rId3"/>
            <a:stretch>
              <a:fillRect/>
            </a:stretch>
          </p:blipFill>
          <p:spPr>
            <a:xfrm>
              <a:off x="8923728" y="1936418"/>
              <a:ext cx="2288755" cy="1814928"/>
            </a:xfrm>
            <a:prstGeom prst="rect">
              <a:avLst/>
            </a:prstGeom>
          </p:spPr>
        </p:pic>
        <p:pic>
          <p:nvPicPr>
            <p:cNvPr id="200" name="Picture 199">
              <a:extLst>
                <a:ext uri="{FF2B5EF4-FFF2-40B4-BE49-F238E27FC236}">
                  <a16:creationId xmlns:a16="http://schemas.microsoft.com/office/drawing/2014/main" id="{AF41EA38-E4FE-4DEC-90DE-157555AA66FB}"/>
                </a:ext>
              </a:extLst>
            </p:cNvPr>
            <p:cNvPicPr>
              <a:picLocks noChangeAspect="1"/>
            </p:cNvPicPr>
            <p:nvPr/>
          </p:nvPicPr>
          <p:blipFill>
            <a:blip r:embed="rId4"/>
            <a:stretch>
              <a:fillRect/>
            </a:stretch>
          </p:blipFill>
          <p:spPr>
            <a:xfrm>
              <a:off x="7115064" y="2001342"/>
              <a:ext cx="1808664" cy="3500008"/>
            </a:xfrm>
            <a:prstGeom prst="rect">
              <a:avLst/>
            </a:prstGeom>
          </p:spPr>
        </p:pic>
      </p:grpSp>
    </p:spTree>
    <p:extLst>
      <p:ext uri="{BB962C8B-B14F-4D97-AF65-F5344CB8AC3E}">
        <p14:creationId xmlns:p14="http://schemas.microsoft.com/office/powerpoint/2010/main" val="2822119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a:bodyPr>
          <a:lstStyle/>
          <a:p>
            <a:pPr lvl="1">
              <a:lnSpc>
                <a:spcPct val="150000"/>
              </a:lnSpc>
              <a:buFont typeface="Arial" panose="020B0604020202020204" pitchFamily="34" charset="0"/>
              <a:buChar char="•"/>
            </a:pPr>
            <a:r>
              <a:rPr lang="en-US" dirty="0">
                <a:solidFill>
                  <a:schemeClr val="tx1">
                    <a:lumMod val="50000"/>
                    <a:lumOff val="50000"/>
                  </a:schemeClr>
                </a:solidFill>
              </a:rPr>
              <a:t>Background</a:t>
            </a:r>
          </a:p>
          <a:p>
            <a:pPr lvl="1">
              <a:lnSpc>
                <a:spcPct val="150000"/>
              </a:lnSpc>
              <a:buFont typeface="Arial" panose="020B0604020202020204" pitchFamily="34" charset="0"/>
              <a:buChar char="•"/>
            </a:pPr>
            <a:r>
              <a:rPr lang="en-US" dirty="0">
                <a:solidFill>
                  <a:schemeClr val="tx1">
                    <a:lumMod val="50000"/>
                    <a:lumOff val="50000"/>
                  </a:schemeClr>
                </a:solidFill>
              </a:rPr>
              <a:t>Project’s goals</a:t>
            </a:r>
          </a:p>
          <a:p>
            <a:pPr lvl="1">
              <a:lnSpc>
                <a:spcPct val="150000"/>
              </a:lnSpc>
              <a:buFont typeface="Arial" panose="020B0604020202020204" pitchFamily="34" charset="0"/>
              <a:buChar char="•"/>
            </a:pPr>
            <a:r>
              <a:rPr lang="en-US" dirty="0">
                <a:solidFill>
                  <a:schemeClr val="tx1">
                    <a:lumMod val="50000"/>
                    <a:lumOff val="50000"/>
                  </a:schemeClr>
                </a:solidFill>
              </a:rPr>
              <a:t>TXHashMap structure</a:t>
            </a:r>
          </a:p>
          <a:p>
            <a:pPr lvl="1">
              <a:lnSpc>
                <a:spcPct val="150000"/>
              </a:lnSpc>
              <a:buFont typeface="Arial" panose="020B0604020202020204" pitchFamily="34" charset="0"/>
              <a:buChar char="•"/>
            </a:pPr>
            <a:r>
              <a:rPr lang="en-US" dirty="0">
                <a:solidFill>
                  <a:schemeClr val="tx1">
                    <a:lumMod val="50000"/>
                    <a:lumOff val="50000"/>
                  </a:schemeClr>
                </a:solidFill>
              </a:rPr>
              <a:t>Operations and multiple hash maps</a:t>
            </a:r>
          </a:p>
          <a:p>
            <a:pPr lvl="1">
              <a:lnSpc>
                <a:spcPct val="150000"/>
              </a:lnSpc>
              <a:buFont typeface="Arial" panose="020B0604020202020204" pitchFamily="34" charset="0"/>
              <a:buChar char="•"/>
            </a:pPr>
            <a:r>
              <a:rPr lang="en-US" b="1" dirty="0"/>
              <a:t>Resize</a:t>
            </a:r>
          </a:p>
          <a:p>
            <a:pPr lvl="1">
              <a:lnSpc>
                <a:spcPct val="150000"/>
              </a:lnSpc>
              <a:buFont typeface="Arial" panose="020B0604020202020204" pitchFamily="34" charset="0"/>
              <a:buChar char="•"/>
            </a:pPr>
            <a:r>
              <a:rPr lang="en-US" dirty="0">
                <a:solidFill>
                  <a:schemeClr val="tx1">
                    <a:lumMod val="50000"/>
                    <a:lumOff val="50000"/>
                  </a:schemeClr>
                </a:solidFill>
              </a:rPr>
              <a:t>Singleton</a:t>
            </a:r>
          </a:p>
          <a:p>
            <a:pPr lvl="1">
              <a:lnSpc>
                <a:spcPct val="150000"/>
              </a:lnSpc>
              <a:buFont typeface="Arial" panose="020B0604020202020204" pitchFamily="34" charset="0"/>
              <a:buChar char="•"/>
            </a:pPr>
            <a:r>
              <a:rPr lang="en-US" dirty="0">
                <a:solidFill>
                  <a:schemeClr val="tx1">
                    <a:lumMod val="50000"/>
                    <a:lumOff val="50000"/>
                  </a:schemeClr>
                </a:solidFill>
              </a:rPr>
              <a:t>Performance Analysis</a:t>
            </a:r>
          </a:p>
          <a:p>
            <a:pPr lvl="1">
              <a:lnSpc>
                <a:spcPct val="150000"/>
              </a:lnSpc>
              <a:buFont typeface="Arial" panose="020B0604020202020204" pitchFamily="34" charset="0"/>
              <a:buChar char="•"/>
            </a:pPr>
            <a:r>
              <a:rPr lang="en-US" dirty="0">
                <a:solidFill>
                  <a:schemeClr val="tx1">
                    <a:lumMod val="50000"/>
                    <a:lumOff val="50000"/>
                  </a:schemeClr>
                </a:solidFill>
              </a:rPr>
              <a:t>Conclusions</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22</a:t>
            </a:fld>
            <a:endParaRPr lang="en-US" dirty="0"/>
          </a:p>
        </p:txBody>
      </p:sp>
    </p:spTree>
    <p:extLst>
      <p:ext uri="{BB962C8B-B14F-4D97-AF65-F5344CB8AC3E}">
        <p14:creationId xmlns:p14="http://schemas.microsoft.com/office/powerpoint/2010/main" val="394115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Our Solution – </a:t>
            </a:r>
            <a:r>
              <a:rPr lang="en-US" b="1" i="1" dirty="0"/>
              <a:t>Resize</a:t>
            </a:r>
            <a:endParaRPr lang="en-IL"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lstStyle/>
          <a:p>
            <a:pPr marL="201168" lvl="1" indent="0">
              <a:buNone/>
            </a:pPr>
            <a:r>
              <a:rPr lang="en-US" dirty="0"/>
              <a:t>Needed for reducing key collision rate</a:t>
            </a:r>
          </a:p>
          <a:p>
            <a:pPr marL="201168" lvl="1" indent="0">
              <a:buNone/>
            </a:pPr>
            <a:endParaRPr lang="en-US" dirty="0"/>
          </a:p>
          <a:p>
            <a:pPr marL="201168" lvl="1" indent="0">
              <a:buNone/>
            </a:pPr>
            <a:r>
              <a:rPr lang="en-US" i="1" u="sng" dirty="0"/>
              <a:t>Challenges:</a:t>
            </a:r>
          </a:p>
          <a:p>
            <a:pPr lvl="1">
              <a:lnSpc>
                <a:spcPct val="200000"/>
              </a:lnSpc>
              <a:buFont typeface="Arial" panose="020B0604020202020204" pitchFamily="34" charset="0"/>
              <a:buChar char="•"/>
            </a:pPr>
            <a:r>
              <a:rPr lang="en-US" dirty="0"/>
              <a:t>Need to keep track of HashMap size</a:t>
            </a:r>
          </a:p>
          <a:p>
            <a:pPr lvl="1">
              <a:lnSpc>
                <a:spcPct val="200000"/>
              </a:lnSpc>
              <a:buFont typeface="Arial" panose="020B0604020202020204" pitchFamily="34" charset="0"/>
              <a:buChar char="•"/>
            </a:pPr>
            <a:r>
              <a:rPr lang="en-US" dirty="0"/>
              <a:t>Shared array of lists needs to be replaced</a:t>
            </a:r>
          </a:p>
          <a:p>
            <a:pPr lvl="1">
              <a:lnSpc>
                <a:spcPct val="200000"/>
              </a:lnSpc>
              <a:buFont typeface="Arial" panose="020B0604020202020204" pitchFamily="34" charset="0"/>
              <a:buChar char="•"/>
            </a:pPr>
            <a:r>
              <a:rPr lang="en-US" dirty="0"/>
              <a:t>Can create high abort rates</a:t>
            </a:r>
          </a:p>
          <a:p>
            <a:pPr lvl="1">
              <a:buFont typeface="Arial" panose="020B0604020202020204" pitchFamily="34" charset="0"/>
              <a:buChar char="•"/>
            </a:pPr>
            <a:endParaRPr lang="en-US" dirty="0"/>
          </a:p>
          <a:p>
            <a:pPr lvl="1">
              <a:buFont typeface="Arial" panose="020B0604020202020204" pitchFamily="34" charset="0"/>
              <a:buChar char="•"/>
            </a:pPr>
            <a:endParaRPr lang="en-IL"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23</a:t>
            </a:fld>
            <a:endParaRPr lang="en-US"/>
          </a:p>
        </p:txBody>
      </p:sp>
      <p:grpSp>
        <p:nvGrpSpPr>
          <p:cNvPr id="5" name="Group 4">
            <a:extLst>
              <a:ext uri="{FF2B5EF4-FFF2-40B4-BE49-F238E27FC236}">
                <a16:creationId xmlns:a16="http://schemas.microsoft.com/office/drawing/2014/main" id="{5F917E50-3701-43AC-888D-1A5E07980026}"/>
              </a:ext>
            </a:extLst>
          </p:cNvPr>
          <p:cNvGrpSpPr/>
          <p:nvPr/>
        </p:nvGrpSpPr>
        <p:grpSpPr>
          <a:xfrm>
            <a:off x="6684930" y="1905853"/>
            <a:ext cx="5114259" cy="4017910"/>
            <a:chOff x="6684930" y="1905853"/>
            <a:chExt cx="5114259" cy="4017910"/>
          </a:xfrm>
        </p:grpSpPr>
        <p:grpSp>
          <p:nvGrpSpPr>
            <p:cNvPr id="117" name="Group 116">
              <a:extLst>
                <a:ext uri="{FF2B5EF4-FFF2-40B4-BE49-F238E27FC236}">
                  <a16:creationId xmlns:a16="http://schemas.microsoft.com/office/drawing/2014/main" id="{DCBC0291-FB1F-406D-8D10-6EA58FDFC46B}"/>
                </a:ext>
              </a:extLst>
            </p:cNvPr>
            <p:cNvGrpSpPr/>
            <p:nvPr/>
          </p:nvGrpSpPr>
          <p:grpSpPr>
            <a:xfrm>
              <a:off x="7930351" y="1905853"/>
              <a:ext cx="2284423" cy="1737460"/>
              <a:chOff x="7064612" y="2091955"/>
              <a:chExt cx="2676351" cy="2280132"/>
            </a:xfrm>
          </p:grpSpPr>
          <p:grpSp>
            <p:nvGrpSpPr>
              <p:cNvPr id="53" name="Group 52">
                <a:extLst>
                  <a:ext uri="{FF2B5EF4-FFF2-40B4-BE49-F238E27FC236}">
                    <a16:creationId xmlns:a16="http://schemas.microsoft.com/office/drawing/2014/main" id="{A990C493-A47C-4E7E-83A9-6770328962B7}"/>
                  </a:ext>
                </a:extLst>
              </p:cNvPr>
              <p:cNvGrpSpPr/>
              <p:nvPr/>
            </p:nvGrpSpPr>
            <p:grpSpPr>
              <a:xfrm>
                <a:off x="7064612" y="2091955"/>
                <a:ext cx="2676351" cy="837670"/>
                <a:chOff x="2753932" y="2029040"/>
                <a:chExt cx="1350481" cy="416691"/>
              </a:xfrm>
              <a:solidFill>
                <a:schemeClr val="accent1">
                  <a:lumMod val="20000"/>
                  <a:lumOff val="80000"/>
                </a:schemeClr>
              </a:solidFill>
            </p:grpSpPr>
            <p:sp>
              <p:nvSpPr>
                <p:cNvPr id="54" name="Rectangle 53">
                  <a:extLst>
                    <a:ext uri="{FF2B5EF4-FFF2-40B4-BE49-F238E27FC236}">
                      <a16:creationId xmlns:a16="http://schemas.microsoft.com/office/drawing/2014/main" id="{282C02E0-D6F7-411E-9626-79D0CD1EDB40}"/>
                    </a:ext>
                  </a:extLst>
                </p:cNvPr>
                <p:cNvSpPr/>
                <p:nvPr/>
              </p:nvSpPr>
              <p:spPr>
                <a:xfrm>
                  <a:off x="2753932" y="2029042"/>
                  <a:ext cx="451412"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55" name="Rectangle 54">
                  <a:extLst>
                    <a:ext uri="{FF2B5EF4-FFF2-40B4-BE49-F238E27FC236}">
                      <a16:creationId xmlns:a16="http://schemas.microsoft.com/office/drawing/2014/main" id="{5F17FD69-CD9D-4794-A5D2-831FB3244939}"/>
                    </a:ext>
                  </a:extLst>
                </p:cNvPr>
                <p:cNvSpPr/>
                <p:nvPr/>
              </p:nvSpPr>
              <p:spPr>
                <a:xfrm>
                  <a:off x="3205344" y="2029040"/>
                  <a:ext cx="447657"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57" name="Rectangle 56">
                  <a:extLst>
                    <a:ext uri="{FF2B5EF4-FFF2-40B4-BE49-F238E27FC236}">
                      <a16:creationId xmlns:a16="http://schemas.microsoft.com/office/drawing/2014/main" id="{8BC29C5B-435A-49C9-A25D-3E61BF8872D5}"/>
                    </a:ext>
                  </a:extLst>
                </p:cNvPr>
                <p:cNvSpPr/>
                <p:nvPr/>
              </p:nvSpPr>
              <p:spPr>
                <a:xfrm>
                  <a:off x="3656756" y="2029040"/>
                  <a:ext cx="447657"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grpSp>
          <p:grpSp>
            <p:nvGrpSpPr>
              <p:cNvPr id="67" name="Group 66">
                <a:extLst>
                  <a:ext uri="{FF2B5EF4-FFF2-40B4-BE49-F238E27FC236}">
                    <a16:creationId xmlns:a16="http://schemas.microsoft.com/office/drawing/2014/main" id="{4F3FE801-715E-462D-8C9A-6832659804F7}"/>
                  </a:ext>
                </a:extLst>
              </p:cNvPr>
              <p:cNvGrpSpPr/>
              <p:nvPr/>
            </p:nvGrpSpPr>
            <p:grpSpPr>
              <a:xfrm>
                <a:off x="8889820" y="2318794"/>
                <a:ext cx="596876" cy="546844"/>
                <a:chOff x="2115261" y="2763892"/>
                <a:chExt cx="596876" cy="546844"/>
              </a:xfrm>
            </p:grpSpPr>
            <p:sp>
              <p:nvSpPr>
                <p:cNvPr id="70" name="Rectangle: Rounded Corners 69">
                  <a:extLst>
                    <a:ext uri="{FF2B5EF4-FFF2-40B4-BE49-F238E27FC236}">
                      <a16:creationId xmlns:a16="http://schemas.microsoft.com/office/drawing/2014/main" id="{D47D9B99-B90C-4329-82B8-78B309FBA815}"/>
                    </a:ext>
                  </a:extLst>
                </p:cNvPr>
                <p:cNvSpPr/>
                <p:nvPr/>
              </p:nvSpPr>
              <p:spPr>
                <a:xfrm>
                  <a:off x="2115261"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69" name="Graphic 68" descr="Clock with solid fill">
                  <a:extLst>
                    <a:ext uri="{FF2B5EF4-FFF2-40B4-BE49-F238E27FC236}">
                      <a16:creationId xmlns:a16="http://schemas.microsoft.com/office/drawing/2014/main" id="{B4F461FA-AA6A-46BB-BC10-9B1894C6BB3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72" name="Group 71">
                <a:extLst>
                  <a:ext uri="{FF2B5EF4-FFF2-40B4-BE49-F238E27FC236}">
                    <a16:creationId xmlns:a16="http://schemas.microsoft.com/office/drawing/2014/main" id="{DDD5EB53-9623-423B-B514-B8C3EA237300}"/>
                  </a:ext>
                </a:extLst>
              </p:cNvPr>
              <p:cNvGrpSpPr/>
              <p:nvPr/>
            </p:nvGrpSpPr>
            <p:grpSpPr>
              <a:xfrm>
                <a:off x="8004489" y="2324849"/>
                <a:ext cx="596876" cy="546844"/>
                <a:chOff x="2115261" y="2763892"/>
                <a:chExt cx="596876" cy="546844"/>
              </a:xfrm>
            </p:grpSpPr>
            <p:sp>
              <p:nvSpPr>
                <p:cNvPr id="75" name="Rectangle: Rounded Corners 74">
                  <a:extLst>
                    <a:ext uri="{FF2B5EF4-FFF2-40B4-BE49-F238E27FC236}">
                      <a16:creationId xmlns:a16="http://schemas.microsoft.com/office/drawing/2014/main" id="{5692F1F6-A963-41FE-8E21-81CC76FD2A1C}"/>
                    </a:ext>
                  </a:extLst>
                </p:cNvPr>
                <p:cNvSpPr/>
                <p:nvPr/>
              </p:nvSpPr>
              <p:spPr>
                <a:xfrm>
                  <a:off x="2115261"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74" name="Graphic 73" descr="Clock with solid fill">
                  <a:extLst>
                    <a:ext uri="{FF2B5EF4-FFF2-40B4-BE49-F238E27FC236}">
                      <a16:creationId xmlns:a16="http://schemas.microsoft.com/office/drawing/2014/main" id="{99073B22-A54F-4B2C-A40C-A4083B308AE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77" name="Group 76">
                <a:extLst>
                  <a:ext uri="{FF2B5EF4-FFF2-40B4-BE49-F238E27FC236}">
                    <a16:creationId xmlns:a16="http://schemas.microsoft.com/office/drawing/2014/main" id="{DD6F020E-CC52-4612-A797-B7DAAE9DDF75}"/>
                  </a:ext>
                </a:extLst>
              </p:cNvPr>
              <p:cNvGrpSpPr/>
              <p:nvPr/>
            </p:nvGrpSpPr>
            <p:grpSpPr>
              <a:xfrm>
                <a:off x="7109892" y="2330413"/>
                <a:ext cx="596876" cy="546844"/>
                <a:chOff x="2115261" y="2763892"/>
                <a:chExt cx="596876" cy="546844"/>
              </a:xfrm>
            </p:grpSpPr>
            <p:sp>
              <p:nvSpPr>
                <p:cNvPr id="80" name="Rectangle: Rounded Corners 79">
                  <a:extLst>
                    <a:ext uri="{FF2B5EF4-FFF2-40B4-BE49-F238E27FC236}">
                      <a16:creationId xmlns:a16="http://schemas.microsoft.com/office/drawing/2014/main" id="{03C27196-3540-4D2C-9F8F-6CF1DBDCE625}"/>
                    </a:ext>
                  </a:extLst>
                </p:cNvPr>
                <p:cNvSpPr/>
                <p:nvPr/>
              </p:nvSpPr>
              <p:spPr>
                <a:xfrm>
                  <a:off x="2115261"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79" name="Graphic 78" descr="Clock with solid fill">
                  <a:extLst>
                    <a:ext uri="{FF2B5EF4-FFF2-40B4-BE49-F238E27FC236}">
                      <a16:creationId xmlns:a16="http://schemas.microsoft.com/office/drawing/2014/main" id="{EA11D7F9-D771-4EA5-AB50-EB1F3A5C7E7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106" name="Group 105">
                <a:extLst>
                  <a:ext uri="{FF2B5EF4-FFF2-40B4-BE49-F238E27FC236}">
                    <a16:creationId xmlns:a16="http://schemas.microsoft.com/office/drawing/2014/main" id="{8124180E-AEFF-4E50-B070-E6C26E4CE3ED}"/>
                  </a:ext>
                </a:extLst>
              </p:cNvPr>
              <p:cNvGrpSpPr/>
              <p:nvPr/>
            </p:nvGrpSpPr>
            <p:grpSpPr>
              <a:xfrm>
                <a:off x="7297843" y="2680127"/>
                <a:ext cx="348123" cy="1691960"/>
                <a:chOff x="3139811" y="2378028"/>
                <a:chExt cx="219190" cy="1547298"/>
              </a:xfrm>
              <a:solidFill>
                <a:schemeClr val="accent6">
                  <a:lumMod val="60000"/>
                  <a:lumOff val="40000"/>
                </a:schemeClr>
              </a:solidFill>
            </p:grpSpPr>
            <p:grpSp>
              <p:nvGrpSpPr>
                <p:cNvPr id="107" name="Group 106">
                  <a:extLst>
                    <a:ext uri="{FF2B5EF4-FFF2-40B4-BE49-F238E27FC236}">
                      <a16:creationId xmlns:a16="http://schemas.microsoft.com/office/drawing/2014/main" id="{BAB1AC1B-4D5D-4F12-BCD5-784106948326}"/>
                    </a:ext>
                  </a:extLst>
                </p:cNvPr>
                <p:cNvGrpSpPr/>
                <p:nvPr/>
              </p:nvGrpSpPr>
              <p:grpSpPr>
                <a:xfrm>
                  <a:off x="3139928" y="2378028"/>
                  <a:ext cx="219073" cy="554647"/>
                  <a:chOff x="3139928" y="2378028"/>
                  <a:chExt cx="219073" cy="554647"/>
                </a:xfrm>
                <a:grpFill/>
              </p:grpSpPr>
              <p:sp>
                <p:nvSpPr>
                  <p:cNvPr id="114" name="Oval 113">
                    <a:extLst>
                      <a:ext uri="{FF2B5EF4-FFF2-40B4-BE49-F238E27FC236}">
                        <a16:creationId xmlns:a16="http://schemas.microsoft.com/office/drawing/2014/main" id="{BAFFE42F-F2E8-4D82-8CF4-C311CD2243D8}"/>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15" name="Straight Arrow Connector 114">
                    <a:extLst>
                      <a:ext uri="{FF2B5EF4-FFF2-40B4-BE49-F238E27FC236}">
                        <a16:creationId xmlns:a16="http://schemas.microsoft.com/office/drawing/2014/main" id="{616CA295-9E45-4EE6-A4FB-155C892C98A6}"/>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nvGrpSpPr>
                <p:cNvPr id="108" name="Group 107">
                  <a:extLst>
                    <a:ext uri="{FF2B5EF4-FFF2-40B4-BE49-F238E27FC236}">
                      <a16:creationId xmlns:a16="http://schemas.microsoft.com/office/drawing/2014/main" id="{6C774D99-ED7D-4FD6-B5BE-2FC40B516273}"/>
                    </a:ext>
                  </a:extLst>
                </p:cNvPr>
                <p:cNvGrpSpPr/>
                <p:nvPr/>
              </p:nvGrpSpPr>
              <p:grpSpPr>
                <a:xfrm>
                  <a:off x="3139928" y="2874353"/>
                  <a:ext cx="219073" cy="554647"/>
                  <a:chOff x="3139928" y="2378028"/>
                  <a:chExt cx="219073" cy="554647"/>
                </a:xfrm>
                <a:grpFill/>
              </p:grpSpPr>
              <p:sp>
                <p:nvSpPr>
                  <p:cNvPr id="112" name="Oval 111">
                    <a:extLst>
                      <a:ext uri="{FF2B5EF4-FFF2-40B4-BE49-F238E27FC236}">
                        <a16:creationId xmlns:a16="http://schemas.microsoft.com/office/drawing/2014/main" id="{176BC593-F010-456D-9094-8BA6F083073F}"/>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13" name="Straight Arrow Connector 112">
                    <a:extLst>
                      <a:ext uri="{FF2B5EF4-FFF2-40B4-BE49-F238E27FC236}">
                        <a16:creationId xmlns:a16="http://schemas.microsoft.com/office/drawing/2014/main" id="{03A92B6C-F007-427F-A1F6-2E4A80B11BEB}"/>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nvGrpSpPr>
                <p:cNvPr id="109" name="Group 108">
                  <a:extLst>
                    <a:ext uri="{FF2B5EF4-FFF2-40B4-BE49-F238E27FC236}">
                      <a16:creationId xmlns:a16="http://schemas.microsoft.com/office/drawing/2014/main" id="{B2AA5C65-7133-4E89-A363-2A16940F1443}"/>
                    </a:ext>
                  </a:extLst>
                </p:cNvPr>
                <p:cNvGrpSpPr/>
                <p:nvPr/>
              </p:nvGrpSpPr>
              <p:grpSpPr>
                <a:xfrm>
                  <a:off x="3139811" y="3370679"/>
                  <a:ext cx="219073" cy="554647"/>
                  <a:chOff x="3139928" y="2378028"/>
                  <a:chExt cx="219073" cy="554647"/>
                </a:xfrm>
                <a:grpFill/>
              </p:grpSpPr>
              <p:sp>
                <p:nvSpPr>
                  <p:cNvPr id="110" name="Oval 109">
                    <a:extLst>
                      <a:ext uri="{FF2B5EF4-FFF2-40B4-BE49-F238E27FC236}">
                        <a16:creationId xmlns:a16="http://schemas.microsoft.com/office/drawing/2014/main" id="{DBC0CCFD-2B65-4DCA-9DDE-9E412526D297}"/>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11" name="Straight Arrow Connector 110">
                    <a:extLst>
                      <a:ext uri="{FF2B5EF4-FFF2-40B4-BE49-F238E27FC236}">
                        <a16:creationId xmlns:a16="http://schemas.microsoft.com/office/drawing/2014/main" id="{9B618722-7C08-40FE-8BAB-165F374F39F0}"/>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grpSp>
        <p:cxnSp>
          <p:nvCxnSpPr>
            <p:cNvPr id="119" name="Straight Arrow Connector 118">
              <a:extLst>
                <a:ext uri="{FF2B5EF4-FFF2-40B4-BE49-F238E27FC236}">
                  <a16:creationId xmlns:a16="http://schemas.microsoft.com/office/drawing/2014/main" id="{A4645153-13AF-4C03-B8C6-25727CDA8EAA}"/>
                </a:ext>
              </a:extLst>
            </p:cNvPr>
            <p:cNvCxnSpPr>
              <a:cxnSpLocks/>
            </p:cNvCxnSpPr>
            <p:nvPr/>
          </p:nvCxnSpPr>
          <p:spPr>
            <a:xfrm>
              <a:off x="9058276" y="3593307"/>
              <a:ext cx="0" cy="52863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grpSp>
          <p:nvGrpSpPr>
            <p:cNvPr id="314" name="Group 313">
              <a:extLst>
                <a:ext uri="{FF2B5EF4-FFF2-40B4-BE49-F238E27FC236}">
                  <a16:creationId xmlns:a16="http://schemas.microsoft.com/office/drawing/2014/main" id="{DC8144FC-0AF7-4652-8E09-F3A4AB461DDC}"/>
                </a:ext>
              </a:extLst>
            </p:cNvPr>
            <p:cNvGrpSpPr/>
            <p:nvPr/>
          </p:nvGrpSpPr>
          <p:grpSpPr>
            <a:xfrm>
              <a:off x="9665496" y="2352481"/>
              <a:ext cx="296984" cy="889720"/>
              <a:chOff x="5657014" y="2392712"/>
              <a:chExt cx="226932" cy="1053285"/>
            </a:xfrm>
            <a:solidFill>
              <a:schemeClr val="accent6">
                <a:lumMod val="60000"/>
                <a:lumOff val="40000"/>
              </a:schemeClr>
            </a:solidFill>
          </p:grpSpPr>
          <p:grpSp>
            <p:nvGrpSpPr>
              <p:cNvPr id="315" name="Group 314">
                <a:extLst>
                  <a:ext uri="{FF2B5EF4-FFF2-40B4-BE49-F238E27FC236}">
                    <a16:creationId xmlns:a16="http://schemas.microsoft.com/office/drawing/2014/main" id="{F03D3F4A-6CA3-4DA2-B109-E3B7804C010D}"/>
                  </a:ext>
                </a:extLst>
              </p:cNvPr>
              <p:cNvGrpSpPr/>
              <p:nvPr/>
            </p:nvGrpSpPr>
            <p:grpSpPr>
              <a:xfrm>
                <a:off x="5657014" y="2392712"/>
                <a:ext cx="219073" cy="554647"/>
                <a:chOff x="3139928" y="2378028"/>
                <a:chExt cx="219073" cy="554647"/>
              </a:xfrm>
              <a:grpFill/>
            </p:grpSpPr>
            <p:sp>
              <p:nvSpPr>
                <p:cNvPr id="319" name="Oval 318">
                  <a:extLst>
                    <a:ext uri="{FF2B5EF4-FFF2-40B4-BE49-F238E27FC236}">
                      <a16:creationId xmlns:a16="http://schemas.microsoft.com/office/drawing/2014/main" id="{1142B670-9C43-456A-BB1D-DDA8BA438DF3}"/>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20" name="Straight Arrow Connector 319">
                  <a:extLst>
                    <a:ext uri="{FF2B5EF4-FFF2-40B4-BE49-F238E27FC236}">
                      <a16:creationId xmlns:a16="http://schemas.microsoft.com/office/drawing/2014/main" id="{944EA831-01B5-479A-870E-51F7EF8CCA84}"/>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nvGrpSpPr>
              <p:cNvPr id="316" name="Group 315">
                <a:extLst>
                  <a:ext uri="{FF2B5EF4-FFF2-40B4-BE49-F238E27FC236}">
                    <a16:creationId xmlns:a16="http://schemas.microsoft.com/office/drawing/2014/main" id="{4598E696-F725-4353-92F6-C6F5ED19DC6A}"/>
                  </a:ext>
                </a:extLst>
              </p:cNvPr>
              <p:cNvGrpSpPr/>
              <p:nvPr/>
            </p:nvGrpSpPr>
            <p:grpSpPr>
              <a:xfrm>
                <a:off x="5664873" y="2891350"/>
                <a:ext cx="219073" cy="554647"/>
                <a:chOff x="3139928" y="2378028"/>
                <a:chExt cx="219073" cy="554647"/>
              </a:xfrm>
              <a:grpFill/>
            </p:grpSpPr>
            <p:sp>
              <p:nvSpPr>
                <p:cNvPr id="317" name="Oval 316">
                  <a:extLst>
                    <a:ext uri="{FF2B5EF4-FFF2-40B4-BE49-F238E27FC236}">
                      <a16:creationId xmlns:a16="http://schemas.microsoft.com/office/drawing/2014/main" id="{34CCDFB2-84B8-46A5-B65F-02C044A88341}"/>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18" name="Straight Arrow Connector 317">
                  <a:extLst>
                    <a:ext uri="{FF2B5EF4-FFF2-40B4-BE49-F238E27FC236}">
                      <a16:creationId xmlns:a16="http://schemas.microsoft.com/office/drawing/2014/main" id="{EB16A256-1D3E-458E-A911-D0E3CFF1AC4D}"/>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grpSp>
          <p:nvGrpSpPr>
            <p:cNvPr id="327" name="Group 326">
              <a:extLst>
                <a:ext uri="{FF2B5EF4-FFF2-40B4-BE49-F238E27FC236}">
                  <a16:creationId xmlns:a16="http://schemas.microsoft.com/office/drawing/2014/main" id="{55E81C9B-EECC-42DE-8E85-9AB4BDD6B3C6}"/>
                </a:ext>
              </a:extLst>
            </p:cNvPr>
            <p:cNvGrpSpPr/>
            <p:nvPr/>
          </p:nvGrpSpPr>
          <p:grpSpPr>
            <a:xfrm>
              <a:off x="6684930" y="4360139"/>
              <a:ext cx="5114259" cy="1563624"/>
              <a:chOff x="6292273" y="4207537"/>
              <a:chExt cx="5315655" cy="1663817"/>
            </a:xfrm>
          </p:grpSpPr>
          <p:grpSp>
            <p:nvGrpSpPr>
              <p:cNvPr id="250" name="Group 249">
                <a:extLst>
                  <a:ext uri="{FF2B5EF4-FFF2-40B4-BE49-F238E27FC236}">
                    <a16:creationId xmlns:a16="http://schemas.microsoft.com/office/drawing/2014/main" id="{AEF498ED-881C-48F7-9890-A60524EB433C}"/>
                  </a:ext>
                </a:extLst>
              </p:cNvPr>
              <p:cNvGrpSpPr/>
              <p:nvPr/>
            </p:nvGrpSpPr>
            <p:grpSpPr>
              <a:xfrm>
                <a:off x="6292273" y="4207537"/>
                <a:ext cx="5315655" cy="837670"/>
                <a:chOff x="2753932" y="2029040"/>
                <a:chExt cx="2682268" cy="416691"/>
              </a:xfrm>
              <a:solidFill>
                <a:schemeClr val="accent1">
                  <a:lumMod val="20000"/>
                  <a:lumOff val="80000"/>
                </a:schemeClr>
              </a:solidFill>
            </p:grpSpPr>
            <p:sp>
              <p:nvSpPr>
                <p:cNvPr id="251" name="Rectangle 250">
                  <a:extLst>
                    <a:ext uri="{FF2B5EF4-FFF2-40B4-BE49-F238E27FC236}">
                      <a16:creationId xmlns:a16="http://schemas.microsoft.com/office/drawing/2014/main" id="{33AD8D2B-8AB4-45CB-B6F6-7B0A4C073C46}"/>
                    </a:ext>
                  </a:extLst>
                </p:cNvPr>
                <p:cNvSpPr/>
                <p:nvPr/>
              </p:nvSpPr>
              <p:spPr>
                <a:xfrm>
                  <a:off x="2753932" y="2029042"/>
                  <a:ext cx="451412"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52" name="Rectangle 251">
                  <a:extLst>
                    <a:ext uri="{FF2B5EF4-FFF2-40B4-BE49-F238E27FC236}">
                      <a16:creationId xmlns:a16="http://schemas.microsoft.com/office/drawing/2014/main" id="{7696E9DC-8E1C-44A9-B4ED-163DB2869B5C}"/>
                    </a:ext>
                  </a:extLst>
                </p:cNvPr>
                <p:cNvSpPr/>
                <p:nvPr/>
              </p:nvSpPr>
              <p:spPr>
                <a:xfrm>
                  <a:off x="3205344" y="2029040"/>
                  <a:ext cx="447657"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53" name="Rectangle 252">
                  <a:extLst>
                    <a:ext uri="{FF2B5EF4-FFF2-40B4-BE49-F238E27FC236}">
                      <a16:creationId xmlns:a16="http://schemas.microsoft.com/office/drawing/2014/main" id="{E3DC9D54-7429-4DE2-AEDF-412146854D4C}"/>
                    </a:ext>
                  </a:extLst>
                </p:cNvPr>
                <p:cNvSpPr/>
                <p:nvPr/>
              </p:nvSpPr>
              <p:spPr>
                <a:xfrm>
                  <a:off x="4108168" y="2029041"/>
                  <a:ext cx="429650"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54" name="Rectangle 253">
                  <a:extLst>
                    <a:ext uri="{FF2B5EF4-FFF2-40B4-BE49-F238E27FC236}">
                      <a16:creationId xmlns:a16="http://schemas.microsoft.com/office/drawing/2014/main" id="{1081AFA5-33D7-4076-9D1E-81BD99525F00}"/>
                    </a:ext>
                  </a:extLst>
                </p:cNvPr>
                <p:cNvSpPr/>
                <p:nvPr/>
              </p:nvSpPr>
              <p:spPr>
                <a:xfrm>
                  <a:off x="3656756" y="2029040"/>
                  <a:ext cx="447657"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55" name="Rectangle 254">
                  <a:extLst>
                    <a:ext uri="{FF2B5EF4-FFF2-40B4-BE49-F238E27FC236}">
                      <a16:creationId xmlns:a16="http://schemas.microsoft.com/office/drawing/2014/main" id="{3E65A07C-9E81-4FED-A619-768248F2C68D}"/>
                    </a:ext>
                  </a:extLst>
                </p:cNvPr>
                <p:cNvSpPr/>
                <p:nvPr/>
              </p:nvSpPr>
              <p:spPr>
                <a:xfrm>
                  <a:off x="4989230" y="2029041"/>
                  <a:ext cx="446970"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256" name="Rectangle 255">
                  <a:extLst>
                    <a:ext uri="{FF2B5EF4-FFF2-40B4-BE49-F238E27FC236}">
                      <a16:creationId xmlns:a16="http://schemas.microsoft.com/office/drawing/2014/main" id="{E58515FD-EE6D-4F77-BF4E-3F2056DBE6EE}"/>
                    </a:ext>
                  </a:extLst>
                </p:cNvPr>
                <p:cNvSpPr/>
                <p:nvPr/>
              </p:nvSpPr>
              <p:spPr>
                <a:xfrm>
                  <a:off x="4537818" y="2029040"/>
                  <a:ext cx="446970" cy="416689"/>
                </a:xfrm>
                <a:prstGeom prst="rect">
                  <a:avLst/>
                </a:prstGeom>
                <a:grp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L"/>
                </a:p>
              </p:txBody>
            </p:sp>
          </p:grpSp>
          <p:grpSp>
            <p:nvGrpSpPr>
              <p:cNvPr id="258" name="Group 257">
                <a:extLst>
                  <a:ext uri="{FF2B5EF4-FFF2-40B4-BE49-F238E27FC236}">
                    <a16:creationId xmlns:a16="http://schemas.microsoft.com/office/drawing/2014/main" id="{CA0CFECD-29E0-47AF-96F8-D77AB8B644C9}"/>
                  </a:ext>
                </a:extLst>
              </p:cNvPr>
              <p:cNvGrpSpPr/>
              <p:nvPr/>
            </p:nvGrpSpPr>
            <p:grpSpPr>
              <a:xfrm>
                <a:off x="9004227" y="4397526"/>
                <a:ext cx="596876" cy="546844"/>
                <a:chOff x="2115262" y="2763892"/>
                <a:chExt cx="596876" cy="546844"/>
              </a:xfrm>
            </p:grpSpPr>
            <p:sp>
              <p:nvSpPr>
                <p:cNvPr id="262" name="Rectangle: Rounded Corners 261">
                  <a:extLst>
                    <a:ext uri="{FF2B5EF4-FFF2-40B4-BE49-F238E27FC236}">
                      <a16:creationId xmlns:a16="http://schemas.microsoft.com/office/drawing/2014/main" id="{148749B6-C6B9-44A1-BD28-BD2D9124D270}"/>
                    </a:ext>
                  </a:extLst>
                </p:cNvPr>
                <p:cNvSpPr/>
                <p:nvPr/>
              </p:nvSpPr>
              <p:spPr>
                <a:xfrm>
                  <a:off x="2115262"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260" name="Graphic 259" descr="Clock with solid fill">
                  <a:extLst>
                    <a:ext uri="{FF2B5EF4-FFF2-40B4-BE49-F238E27FC236}">
                      <a16:creationId xmlns:a16="http://schemas.microsoft.com/office/drawing/2014/main" id="{14D44E3C-1E6A-4310-AFE2-F19A53998FD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264" name="Group 263">
                <a:extLst>
                  <a:ext uri="{FF2B5EF4-FFF2-40B4-BE49-F238E27FC236}">
                    <a16:creationId xmlns:a16="http://schemas.microsoft.com/office/drawing/2014/main" id="{C35719E1-2E5B-45C1-8E0B-FD1491293304}"/>
                  </a:ext>
                </a:extLst>
              </p:cNvPr>
              <p:cNvGrpSpPr/>
              <p:nvPr/>
            </p:nvGrpSpPr>
            <p:grpSpPr>
              <a:xfrm>
                <a:off x="8117481" y="4434376"/>
                <a:ext cx="596876" cy="546844"/>
                <a:chOff x="2115262" y="2763892"/>
                <a:chExt cx="596876" cy="546844"/>
              </a:xfrm>
            </p:grpSpPr>
            <p:sp>
              <p:nvSpPr>
                <p:cNvPr id="267" name="Rectangle: Rounded Corners 266">
                  <a:extLst>
                    <a:ext uri="{FF2B5EF4-FFF2-40B4-BE49-F238E27FC236}">
                      <a16:creationId xmlns:a16="http://schemas.microsoft.com/office/drawing/2014/main" id="{21F612AD-62A3-44BA-93EB-3CFF5355C93C}"/>
                    </a:ext>
                  </a:extLst>
                </p:cNvPr>
                <p:cNvSpPr/>
                <p:nvPr/>
              </p:nvSpPr>
              <p:spPr>
                <a:xfrm>
                  <a:off x="2115262"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266" name="Graphic 265" descr="Clock with solid fill">
                  <a:extLst>
                    <a:ext uri="{FF2B5EF4-FFF2-40B4-BE49-F238E27FC236}">
                      <a16:creationId xmlns:a16="http://schemas.microsoft.com/office/drawing/2014/main" id="{42E78DF4-36B9-460D-9F0A-91D3812990A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269" name="Group 268">
                <a:extLst>
                  <a:ext uri="{FF2B5EF4-FFF2-40B4-BE49-F238E27FC236}">
                    <a16:creationId xmlns:a16="http://schemas.microsoft.com/office/drawing/2014/main" id="{570825CA-A65A-492C-B3B8-B2983FFABF14}"/>
                  </a:ext>
                </a:extLst>
              </p:cNvPr>
              <p:cNvGrpSpPr/>
              <p:nvPr/>
            </p:nvGrpSpPr>
            <p:grpSpPr>
              <a:xfrm>
                <a:off x="7232150" y="4440431"/>
                <a:ext cx="596876" cy="546844"/>
                <a:chOff x="2115262" y="2763892"/>
                <a:chExt cx="596876" cy="546844"/>
              </a:xfrm>
            </p:grpSpPr>
            <p:sp>
              <p:nvSpPr>
                <p:cNvPr id="272" name="Rectangle: Rounded Corners 271">
                  <a:extLst>
                    <a:ext uri="{FF2B5EF4-FFF2-40B4-BE49-F238E27FC236}">
                      <a16:creationId xmlns:a16="http://schemas.microsoft.com/office/drawing/2014/main" id="{7F9CE592-D0B9-45EF-9233-5FA3F40C3960}"/>
                    </a:ext>
                  </a:extLst>
                </p:cNvPr>
                <p:cNvSpPr/>
                <p:nvPr/>
              </p:nvSpPr>
              <p:spPr>
                <a:xfrm>
                  <a:off x="2115262"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271" name="Graphic 270" descr="Clock with solid fill">
                  <a:extLst>
                    <a:ext uri="{FF2B5EF4-FFF2-40B4-BE49-F238E27FC236}">
                      <a16:creationId xmlns:a16="http://schemas.microsoft.com/office/drawing/2014/main" id="{B36947DB-1650-4441-9C46-7BD761398EB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274" name="Group 273">
                <a:extLst>
                  <a:ext uri="{FF2B5EF4-FFF2-40B4-BE49-F238E27FC236}">
                    <a16:creationId xmlns:a16="http://schemas.microsoft.com/office/drawing/2014/main" id="{AA9E3F13-33AC-4BCA-BC04-5FC9B93F94BF}"/>
                  </a:ext>
                </a:extLst>
              </p:cNvPr>
              <p:cNvGrpSpPr/>
              <p:nvPr/>
            </p:nvGrpSpPr>
            <p:grpSpPr>
              <a:xfrm>
                <a:off x="6337553" y="4445995"/>
                <a:ext cx="596876" cy="546844"/>
                <a:chOff x="2115262" y="2763892"/>
                <a:chExt cx="596876" cy="546844"/>
              </a:xfrm>
            </p:grpSpPr>
            <p:sp>
              <p:nvSpPr>
                <p:cNvPr id="277" name="Rectangle: Rounded Corners 276">
                  <a:extLst>
                    <a:ext uri="{FF2B5EF4-FFF2-40B4-BE49-F238E27FC236}">
                      <a16:creationId xmlns:a16="http://schemas.microsoft.com/office/drawing/2014/main" id="{E160DF57-29F3-4A0A-9C16-6B5750636E64}"/>
                    </a:ext>
                  </a:extLst>
                </p:cNvPr>
                <p:cNvSpPr/>
                <p:nvPr/>
              </p:nvSpPr>
              <p:spPr>
                <a:xfrm>
                  <a:off x="2115262"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276" name="Graphic 275" descr="Clock with solid fill">
                  <a:extLst>
                    <a:ext uri="{FF2B5EF4-FFF2-40B4-BE49-F238E27FC236}">
                      <a16:creationId xmlns:a16="http://schemas.microsoft.com/office/drawing/2014/main" id="{F4B2320E-7DC9-4D0E-B63A-6B29CAA5687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279" name="Group 278">
                <a:extLst>
                  <a:ext uri="{FF2B5EF4-FFF2-40B4-BE49-F238E27FC236}">
                    <a16:creationId xmlns:a16="http://schemas.microsoft.com/office/drawing/2014/main" id="{4A4E64A4-F8D9-4325-A0CF-DB0131D3F770}"/>
                  </a:ext>
                </a:extLst>
              </p:cNvPr>
              <p:cNvGrpSpPr/>
              <p:nvPr/>
            </p:nvGrpSpPr>
            <p:grpSpPr>
              <a:xfrm>
                <a:off x="10750704" y="4429807"/>
                <a:ext cx="596876" cy="546844"/>
                <a:chOff x="2115262" y="2763892"/>
                <a:chExt cx="596876" cy="546844"/>
              </a:xfrm>
            </p:grpSpPr>
            <p:sp>
              <p:nvSpPr>
                <p:cNvPr id="282" name="Rectangle: Rounded Corners 281">
                  <a:extLst>
                    <a:ext uri="{FF2B5EF4-FFF2-40B4-BE49-F238E27FC236}">
                      <a16:creationId xmlns:a16="http://schemas.microsoft.com/office/drawing/2014/main" id="{EDB61027-CEB0-441D-9940-489F9AC89A56}"/>
                    </a:ext>
                  </a:extLst>
                </p:cNvPr>
                <p:cNvSpPr/>
                <p:nvPr/>
              </p:nvSpPr>
              <p:spPr>
                <a:xfrm>
                  <a:off x="2115262"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281" name="Graphic 280" descr="Clock with solid fill">
                  <a:extLst>
                    <a:ext uri="{FF2B5EF4-FFF2-40B4-BE49-F238E27FC236}">
                      <a16:creationId xmlns:a16="http://schemas.microsoft.com/office/drawing/2014/main" id="{6BF47463-1B49-44D3-AE6B-6E2943926DE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284" name="Group 283">
                <a:extLst>
                  <a:ext uri="{FF2B5EF4-FFF2-40B4-BE49-F238E27FC236}">
                    <a16:creationId xmlns:a16="http://schemas.microsoft.com/office/drawing/2014/main" id="{B2FB7C5A-1426-4ACF-9427-3DA0B2588F46}"/>
                  </a:ext>
                </a:extLst>
              </p:cNvPr>
              <p:cNvGrpSpPr/>
              <p:nvPr/>
            </p:nvGrpSpPr>
            <p:grpSpPr>
              <a:xfrm>
                <a:off x="9883784" y="4414401"/>
                <a:ext cx="596876" cy="546844"/>
                <a:chOff x="2115262" y="2763892"/>
                <a:chExt cx="596876" cy="546844"/>
              </a:xfrm>
            </p:grpSpPr>
            <p:sp>
              <p:nvSpPr>
                <p:cNvPr id="288" name="Rectangle: Rounded Corners 287">
                  <a:extLst>
                    <a:ext uri="{FF2B5EF4-FFF2-40B4-BE49-F238E27FC236}">
                      <a16:creationId xmlns:a16="http://schemas.microsoft.com/office/drawing/2014/main" id="{CEBEA3D1-B24D-4BA9-A63D-5B1EDB41E57C}"/>
                    </a:ext>
                  </a:extLst>
                </p:cNvPr>
                <p:cNvSpPr/>
                <p:nvPr/>
              </p:nvSpPr>
              <p:spPr>
                <a:xfrm>
                  <a:off x="2115262" y="2763892"/>
                  <a:ext cx="596876" cy="546844"/>
                </a:xfrm>
                <a:prstGeom prst="round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LID4096"/>
                </a:p>
              </p:txBody>
            </p:sp>
            <p:pic>
              <p:nvPicPr>
                <p:cNvPr id="286" name="Graphic 285" descr="Clock with solid fill">
                  <a:extLst>
                    <a:ext uri="{FF2B5EF4-FFF2-40B4-BE49-F238E27FC236}">
                      <a16:creationId xmlns:a16="http://schemas.microsoft.com/office/drawing/2014/main" id="{B6358D37-F32C-4BE6-AF32-964043E23F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44924" y="2791776"/>
                  <a:ext cx="219072" cy="219072"/>
                </a:xfrm>
                <a:prstGeom prst="rect">
                  <a:avLst/>
                </a:prstGeom>
              </p:spPr>
            </p:pic>
          </p:grpSp>
          <p:grpSp>
            <p:nvGrpSpPr>
              <p:cNvPr id="293" name="Group 292">
                <a:extLst>
                  <a:ext uri="{FF2B5EF4-FFF2-40B4-BE49-F238E27FC236}">
                    <a16:creationId xmlns:a16="http://schemas.microsoft.com/office/drawing/2014/main" id="{02225EF0-3624-4679-903C-116421A14535}"/>
                  </a:ext>
                </a:extLst>
              </p:cNvPr>
              <p:cNvGrpSpPr/>
              <p:nvPr/>
            </p:nvGrpSpPr>
            <p:grpSpPr>
              <a:xfrm>
                <a:off x="8355698" y="4834129"/>
                <a:ext cx="219073" cy="554647"/>
                <a:chOff x="3139928" y="2378028"/>
                <a:chExt cx="219073" cy="554647"/>
              </a:xfrm>
              <a:solidFill>
                <a:schemeClr val="accent6">
                  <a:lumMod val="60000"/>
                  <a:lumOff val="40000"/>
                </a:schemeClr>
              </a:solidFill>
            </p:grpSpPr>
            <p:sp>
              <p:nvSpPr>
                <p:cNvPr id="294" name="Oval 293">
                  <a:extLst>
                    <a:ext uri="{FF2B5EF4-FFF2-40B4-BE49-F238E27FC236}">
                      <a16:creationId xmlns:a16="http://schemas.microsoft.com/office/drawing/2014/main" id="{78580549-48DA-4548-90D3-641A2B2E0A43}"/>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295" name="Straight Arrow Connector 294">
                  <a:extLst>
                    <a:ext uri="{FF2B5EF4-FFF2-40B4-BE49-F238E27FC236}">
                      <a16:creationId xmlns:a16="http://schemas.microsoft.com/office/drawing/2014/main" id="{E5ED6BF6-8611-4EBE-8EDC-312212A5D74C}"/>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nvGrpSpPr>
              <p:cNvPr id="296" name="Group 295">
                <a:extLst>
                  <a:ext uri="{FF2B5EF4-FFF2-40B4-BE49-F238E27FC236}">
                    <a16:creationId xmlns:a16="http://schemas.microsoft.com/office/drawing/2014/main" id="{82905E66-42A6-4FA5-A05B-97853E3141A6}"/>
                  </a:ext>
                </a:extLst>
              </p:cNvPr>
              <p:cNvGrpSpPr/>
              <p:nvPr/>
            </p:nvGrpSpPr>
            <p:grpSpPr>
              <a:xfrm>
                <a:off x="9281418" y="4818069"/>
                <a:ext cx="226932" cy="1053285"/>
                <a:chOff x="5657014" y="2392712"/>
                <a:chExt cx="226932" cy="1053285"/>
              </a:xfrm>
              <a:solidFill>
                <a:schemeClr val="accent6">
                  <a:lumMod val="60000"/>
                  <a:lumOff val="40000"/>
                </a:schemeClr>
              </a:solidFill>
            </p:grpSpPr>
            <p:grpSp>
              <p:nvGrpSpPr>
                <p:cNvPr id="297" name="Group 296">
                  <a:extLst>
                    <a:ext uri="{FF2B5EF4-FFF2-40B4-BE49-F238E27FC236}">
                      <a16:creationId xmlns:a16="http://schemas.microsoft.com/office/drawing/2014/main" id="{DE9EC628-2984-403B-A5B3-31E0A78D8038}"/>
                    </a:ext>
                  </a:extLst>
                </p:cNvPr>
                <p:cNvGrpSpPr/>
                <p:nvPr/>
              </p:nvGrpSpPr>
              <p:grpSpPr>
                <a:xfrm>
                  <a:off x="5657014" y="2392712"/>
                  <a:ext cx="219073" cy="554647"/>
                  <a:chOff x="3139928" y="2378028"/>
                  <a:chExt cx="219073" cy="554647"/>
                </a:xfrm>
                <a:grpFill/>
              </p:grpSpPr>
              <p:sp>
                <p:nvSpPr>
                  <p:cNvPr id="301" name="Oval 300">
                    <a:extLst>
                      <a:ext uri="{FF2B5EF4-FFF2-40B4-BE49-F238E27FC236}">
                        <a16:creationId xmlns:a16="http://schemas.microsoft.com/office/drawing/2014/main" id="{73E729B6-09A5-4821-9FED-DD8ACFD3B60F}"/>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02" name="Straight Arrow Connector 301">
                    <a:extLst>
                      <a:ext uri="{FF2B5EF4-FFF2-40B4-BE49-F238E27FC236}">
                        <a16:creationId xmlns:a16="http://schemas.microsoft.com/office/drawing/2014/main" id="{92C0156B-9580-405F-9FA8-CC1E09C962BD}"/>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nvGrpSpPr>
                <p:cNvPr id="298" name="Group 297">
                  <a:extLst>
                    <a:ext uri="{FF2B5EF4-FFF2-40B4-BE49-F238E27FC236}">
                      <a16:creationId xmlns:a16="http://schemas.microsoft.com/office/drawing/2014/main" id="{184B9AAB-C81F-4C79-AB6D-B0F07B267488}"/>
                    </a:ext>
                  </a:extLst>
                </p:cNvPr>
                <p:cNvGrpSpPr/>
                <p:nvPr/>
              </p:nvGrpSpPr>
              <p:grpSpPr>
                <a:xfrm>
                  <a:off x="5664873" y="2891350"/>
                  <a:ext cx="219073" cy="554647"/>
                  <a:chOff x="3139928" y="2378028"/>
                  <a:chExt cx="219073" cy="554647"/>
                </a:xfrm>
                <a:grpFill/>
              </p:grpSpPr>
              <p:sp>
                <p:nvSpPr>
                  <p:cNvPr id="299" name="Oval 298">
                    <a:extLst>
                      <a:ext uri="{FF2B5EF4-FFF2-40B4-BE49-F238E27FC236}">
                        <a16:creationId xmlns:a16="http://schemas.microsoft.com/office/drawing/2014/main" id="{3CCD51FA-27A9-42EB-BFAF-A21FC8F71E40}"/>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00" name="Straight Arrow Connector 299">
                    <a:extLst>
                      <a:ext uri="{FF2B5EF4-FFF2-40B4-BE49-F238E27FC236}">
                        <a16:creationId xmlns:a16="http://schemas.microsoft.com/office/drawing/2014/main" id="{B7ADF143-8A8D-42E8-B88F-3811D63D3FF9}"/>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grpSp>
            <p:nvGrpSpPr>
              <p:cNvPr id="321" name="Group 320">
                <a:extLst>
                  <a:ext uri="{FF2B5EF4-FFF2-40B4-BE49-F238E27FC236}">
                    <a16:creationId xmlns:a16="http://schemas.microsoft.com/office/drawing/2014/main" id="{484D2688-B0F3-4F26-B65D-CE562B5AE962}"/>
                  </a:ext>
                </a:extLst>
              </p:cNvPr>
              <p:cNvGrpSpPr/>
              <p:nvPr/>
            </p:nvGrpSpPr>
            <p:grpSpPr>
              <a:xfrm>
                <a:off x="6684443" y="4834129"/>
                <a:ext cx="219073" cy="554647"/>
                <a:chOff x="3139928" y="2378028"/>
                <a:chExt cx="219073" cy="554647"/>
              </a:xfrm>
              <a:solidFill>
                <a:schemeClr val="accent6">
                  <a:lumMod val="60000"/>
                  <a:lumOff val="40000"/>
                </a:schemeClr>
              </a:solidFill>
            </p:grpSpPr>
            <p:sp>
              <p:nvSpPr>
                <p:cNvPr id="322" name="Oval 321">
                  <a:extLst>
                    <a:ext uri="{FF2B5EF4-FFF2-40B4-BE49-F238E27FC236}">
                      <a16:creationId xmlns:a16="http://schemas.microsoft.com/office/drawing/2014/main" id="{2CB10D54-7D21-48DA-8751-D2BE6B0348D0}"/>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23" name="Straight Arrow Connector 322">
                  <a:extLst>
                    <a:ext uri="{FF2B5EF4-FFF2-40B4-BE49-F238E27FC236}">
                      <a16:creationId xmlns:a16="http://schemas.microsoft.com/office/drawing/2014/main" id="{BA223A3F-D694-419F-BEE1-AFE0ADCFB031}"/>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nvGrpSpPr>
              <p:cNvPr id="324" name="Group 323">
                <a:extLst>
                  <a:ext uri="{FF2B5EF4-FFF2-40B4-BE49-F238E27FC236}">
                    <a16:creationId xmlns:a16="http://schemas.microsoft.com/office/drawing/2014/main" id="{CD253DB9-BBD9-401D-8F88-2167BF27AECE}"/>
                  </a:ext>
                </a:extLst>
              </p:cNvPr>
              <p:cNvGrpSpPr/>
              <p:nvPr/>
            </p:nvGrpSpPr>
            <p:grpSpPr>
              <a:xfrm>
                <a:off x="11116426" y="4834129"/>
                <a:ext cx="219073" cy="554647"/>
                <a:chOff x="3139928" y="2378028"/>
                <a:chExt cx="219073" cy="554647"/>
              </a:xfrm>
              <a:solidFill>
                <a:schemeClr val="accent6">
                  <a:lumMod val="60000"/>
                  <a:lumOff val="40000"/>
                </a:schemeClr>
              </a:solidFill>
            </p:grpSpPr>
            <p:sp>
              <p:nvSpPr>
                <p:cNvPr id="325" name="Oval 324">
                  <a:extLst>
                    <a:ext uri="{FF2B5EF4-FFF2-40B4-BE49-F238E27FC236}">
                      <a16:creationId xmlns:a16="http://schemas.microsoft.com/office/drawing/2014/main" id="{BC8B328A-580A-4BC2-9D08-B5CECA38F364}"/>
                    </a:ext>
                  </a:extLst>
                </p:cNvPr>
                <p:cNvSpPr/>
                <p:nvPr/>
              </p:nvSpPr>
              <p:spPr>
                <a:xfrm>
                  <a:off x="3139928" y="2737412"/>
                  <a:ext cx="219073" cy="195263"/>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326" name="Straight Arrow Connector 325">
                  <a:extLst>
                    <a:ext uri="{FF2B5EF4-FFF2-40B4-BE49-F238E27FC236}">
                      <a16:creationId xmlns:a16="http://schemas.microsoft.com/office/drawing/2014/main" id="{FB284A59-9DE4-4D3D-9BB4-6BF525E490A7}"/>
                    </a:ext>
                  </a:extLst>
                </p:cNvPr>
                <p:cNvCxnSpPr>
                  <a:cxnSpLocks/>
                </p:cNvCxnSpPr>
                <p:nvPr/>
              </p:nvCxnSpPr>
              <p:spPr>
                <a:xfrm>
                  <a:off x="3249348" y="2378028"/>
                  <a:ext cx="0" cy="359384"/>
                </a:xfrm>
                <a:prstGeom prst="straightConnector1">
                  <a:avLst/>
                </a:prstGeom>
                <a:grpFill/>
                <a:ln w="6350">
                  <a:solidFill>
                    <a:schemeClr val="tx1"/>
                  </a:solidFill>
                  <a:tailEnd type="triangle"/>
                </a:ln>
              </p:spPr>
              <p:style>
                <a:lnRef idx="1">
                  <a:schemeClr val="accent3"/>
                </a:lnRef>
                <a:fillRef idx="0">
                  <a:schemeClr val="accent3"/>
                </a:fillRef>
                <a:effectRef idx="0">
                  <a:schemeClr val="accent3"/>
                </a:effectRef>
                <a:fontRef idx="minor">
                  <a:schemeClr val="tx1"/>
                </a:fontRef>
              </p:style>
            </p:cxnSp>
          </p:grpSp>
        </p:grpSp>
      </p:grpSp>
    </p:spTree>
    <p:extLst>
      <p:ext uri="{BB962C8B-B14F-4D97-AF65-F5344CB8AC3E}">
        <p14:creationId xmlns:p14="http://schemas.microsoft.com/office/powerpoint/2010/main" val="507269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i="1" dirty="0"/>
              <a:t>Resize - </a:t>
            </a:r>
            <a:r>
              <a:rPr lang="en-US" b="1" i="1" dirty="0"/>
              <a:t>Size</a:t>
            </a:r>
            <a:endParaRPr lang="en-IL" b="1"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lstStyle/>
          <a:p>
            <a:pPr lvl="1">
              <a:lnSpc>
                <a:spcPct val="200000"/>
              </a:lnSpc>
              <a:buFont typeface="Arial" panose="020B0604020202020204" pitchFamily="34" charset="0"/>
              <a:buChar char="•"/>
            </a:pPr>
            <a:r>
              <a:rPr lang="en-US" dirty="0"/>
              <a:t>Atomic variable held in the hash table</a:t>
            </a:r>
          </a:p>
          <a:p>
            <a:pPr lvl="1">
              <a:lnSpc>
                <a:spcPct val="200000"/>
              </a:lnSpc>
              <a:buFont typeface="Arial" panose="020B0604020202020204" pitchFamily="34" charset="0"/>
              <a:buChar char="•"/>
            </a:pPr>
            <a:r>
              <a:rPr lang="en-US" dirty="0"/>
              <a:t>Add initial size and size difference variables to local TX data</a:t>
            </a:r>
          </a:p>
          <a:p>
            <a:pPr lvl="1">
              <a:lnSpc>
                <a:spcPct val="200000"/>
              </a:lnSpc>
              <a:buFont typeface="Arial" panose="020B0604020202020204" pitchFamily="34" charset="0"/>
              <a:buChar char="•"/>
            </a:pPr>
            <a:r>
              <a:rPr lang="en-US" dirty="0"/>
              <a:t>Size calculated as initial + difference</a:t>
            </a:r>
          </a:p>
          <a:p>
            <a:pPr lvl="1">
              <a:lnSpc>
                <a:spcPct val="200000"/>
              </a:lnSpc>
              <a:buFont typeface="Arial" panose="020B0604020202020204" pitchFamily="34" charset="0"/>
              <a:buChar char="•"/>
            </a:pPr>
            <a:r>
              <a:rPr lang="en-US" dirty="0"/>
              <a:t>Updated during the commit phase</a:t>
            </a:r>
          </a:p>
          <a:p>
            <a:pPr lvl="1">
              <a:buFont typeface="Arial" panose="020B0604020202020204" pitchFamily="34" charset="0"/>
              <a:buChar char="•"/>
            </a:pPr>
            <a:endParaRPr lang="en-IL"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24</a:t>
            </a:fld>
            <a:endParaRPr lang="en-US"/>
          </a:p>
        </p:txBody>
      </p:sp>
    </p:spTree>
    <p:extLst>
      <p:ext uri="{BB962C8B-B14F-4D97-AF65-F5344CB8AC3E}">
        <p14:creationId xmlns:p14="http://schemas.microsoft.com/office/powerpoint/2010/main" val="286424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i="1" dirty="0"/>
              <a:t>Resize - </a:t>
            </a:r>
            <a:r>
              <a:rPr lang="en-US" b="1" i="1" dirty="0"/>
              <a:t>Swapping tables</a:t>
            </a:r>
            <a:endParaRPr lang="en-IL" b="1"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lstStyle/>
          <a:p>
            <a:pPr lvl="1">
              <a:lnSpc>
                <a:spcPct val="250000"/>
              </a:lnSpc>
              <a:buFont typeface="Arial" panose="020B0604020202020204" pitchFamily="34" charset="0"/>
              <a:buChar char="•"/>
            </a:pPr>
            <a:r>
              <a:rPr lang="en-US" dirty="0"/>
              <a:t>Hold reference to the table in local TX data</a:t>
            </a:r>
          </a:p>
          <a:p>
            <a:pPr lvl="1">
              <a:lnSpc>
                <a:spcPct val="250000"/>
              </a:lnSpc>
              <a:buFont typeface="Arial" panose="020B0604020202020204" pitchFamily="34" charset="0"/>
              <a:buChar char="•"/>
            </a:pPr>
            <a:r>
              <a:rPr lang="en-US" dirty="0"/>
              <a:t>Add resize flag to the table</a:t>
            </a:r>
          </a:p>
          <a:p>
            <a:pPr lvl="1">
              <a:lnSpc>
                <a:spcPct val="250000"/>
              </a:lnSpc>
              <a:buFont typeface="Arial" panose="020B0604020202020204" pitchFamily="34" charset="0"/>
              <a:buChar char="•"/>
            </a:pPr>
            <a:r>
              <a:rPr lang="en-US" dirty="0"/>
              <a:t>Add deprecated flag to the node lists</a:t>
            </a:r>
          </a:p>
          <a:p>
            <a:pPr lvl="1">
              <a:lnSpc>
                <a:spcPct val="200000"/>
              </a:lnSpc>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25</a:t>
            </a:fld>
            <a:endParaRPr lang="en-US"/>
          </a:p>
        </p:txBody>
      </p:sp>
    </p:spTree>
    <p:extLst>
      <p:ext uri="{BB962C8B-B14F-4D97-AF65-F5344CB8AC3E}">
        <p14:creationId xmlns:p14="http://schemas.microsoft.com/office/powerpoint/2010/main" val="1183965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i="1" dirty="0"/>
              <a:t>Resize - </a:t>
            </a:r>
            <a:r>
              <a:rPr lang="en-US" b="1" i="1" dirty="0"/>
              <a:t>Flow</a:t>
            </a:r>
            <a:endParaRPr lang="en-IL"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normAutofit/>
          </a:bodyPr>
          <a:lstStyle/>
          <a:p>
            <a:pPr lvl="1">
              <a:lnSpc>
                <a:spcPct val="160000"/>
              </a:lnSpc>
              <a:buFont typeface="Arial" panose="020B0604020202020204" pitchFamily="34" charset="0"/>
              <a:buChar char="•"/>
            </a:pPr>
            <a:r>
              <a:rPr lang="en-US" dirty="0"/>
              <a:t>Raise the resize flag of the old table</a:t>
            </a:r>
          </a:p>
          <a:p>
            <a:pPr lvl="1">
              <a:lnSpc>
                <a:spcPct val="160000"/>
              </a:lnSpc>
              <a:buFont typeface="Arial" panose="020B0604020202020204" pitchFamily="34" charset="0"/>
              <a:buChar char="•"/>
            </a:pPr>
            <a:r>
              <a:rPr lang="en-US" dirty="0"/>
              <a:t>For each node list:</a:t>
            </a:r>
          </a:p>
          <a:p>
            <a:pPr lvl="2">
              <a:lnSpc>
                <a:spcPct val="160000"/>
              </a:lnSpc>
              <a:buFont typeface="Arial" panose="020B0604020202020204" pitchFamily="34" charset="0"/>
              <a:buChar char="•"/>
            </a:pPr>
            <a:r>
              <a:rPr lang="en-US" dirty="0"/>
              <a:t>Lock</a:t>
            </a:r>
          </a:p>
          <a:p>
            <a:pPr lvl="2">
              <a:lnSpc>
                <a:spcPct val="160000"/>
              </a:lnSpc>
              <a:buFont typeface="Arial" panose="020B0604020202020204" pitchFamily="34" charset="0"/>
              <a:buChar char="•"/>
            </a:pPr>
            <a:r>
              <a:rPr lang="en-US" dirty="0"/>
              <a:t>Mark as deprecated</a:t>
            </a:r>
          </a:p>
          <a:p>
            <a:pPr lvl="2">
              <a:lnSpc>
                <a:spcPct val="160000"/>
              </a:lnSpc>
              <a:buFont typeface="Arial" panose="020B0604020202020204" pitchFamily="34" charset="0"/>
              <a:buChar char="•"/>
            </a:pPr>
            <a:r>
              <a:rPr lang="en-US" dirty="0"/>
              <a:t>unlock</a:t>
            </a:r>
          </a:p>
          <a:p>
            <a:pPr lvl="2">
              <a:lnSpc>
                <a:spcPct val="160000"/>
              </a:lnSpc>
              <a:buFont typeface="Arial" panose="020B0604020202020204" pitchFamily="34" charset="0"/>
              <a:buChar char="•"/>
            </a:pPr>
            <a:r>
              <a:rPr lang="en-US" dirty="0"/>
              <a:t>Create 2 new corresponding node lists</a:t>
            </a:r>
          </a:p>
          <a:p>
            <a:pPr lvl="2">
              <a:lnSpc>
                <a:spcPct val="160000"/>
              </a:lnSpc>
              <a:buFont typeface="Arial" panose="020B0604020202020204" pitchFamily="34" charset="0"/>
              <a:buChar char="•"/>
            </a:pPr>
            <a:r>
              <a:rPr lang="en-US" dirty="0"/>
              <a:t>Copy nodes</a:t>
            </a:r>
          </a:p>
          <a:p>
            <a:pPr lvl="1">
              <a:lnSpc>
                <a:spcPct val="160000"/>
              </a:lnSpc>
              <a:buFont typeface="Arial" panose="020B0604020202020204" pitchFamily="34" charset="0"/>
              <a:buChar char="•"/>
            </a:pPr>
            <a:r>
              <a:rPr lang="en-US" dirty="0"/>
              <a:t>Swap tables</a:t>
            </a:r>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26</a:t>
            </a:fld>
            <a:endParaRPr lang="en-US"/>
          </a:p>
        </p:txBody>
      </p:sp>
    </p:spTree>
    <p:extLst>
      <p:ext uri="{BB962C8B-B14F-4D97-AF65-F5344CB8AC3E}">
        <p14:creationId xmlns:p14="http://schemas.microsoft.com/office/powerpoint/2010/main" val="1600298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i="1" dirty="0"/>
              <a:t>Resize – </a:t>
            </a:r>
            <a:r>
              <a:rPr lang="en-US" b="1" i="1" dirty="0"/>
              <a:t>Post-resize handling</a:t>
            </a:r>
            <a:endParaRPr lang="en-IL" b="1"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normAutofit/>
          </a:bodyPr>
          <a:lstStyle/>
          <a:p>
            <a:pPr marL="201168" lvl="1" indent="0">
              <a:lnSpc>
                <a:spcPct val="160000"/>
              </a:lnSpc>
              <a:buNone/>
            </a:pPr>
            <a:r>
              <a:rPr lang="en-US" u="sng" dirty="0"/>
              <a:t>Naïve solution:</a:t>
            </a:r>
          </a:p>
          <a:p>
            <a:pPr lvl="1">
              <a:lnSpc>
                <a:spcPct val="160000"/>
              </a:lnSpc>
              <a:buFont typeface="Arial" panose="020B0604020202020204" pitchFamily="34" charset="0"/>
              <a:buChar char="•"/>
            </a:pPr>
            <a:r>
              <a:rPr lang="en-US" dirty="0"/>
              <a:t>Abort if resize is happening/happened</a:t>
            </a:r>
          </a:p>
          <a:p>
            <a:pPr marL="201168" lvl="1" indent="0">
              <a:lnSpc>
                <a:spcPct val="160000"/>
              </a:lnSpc>
              <a:buNone/>
            </a:pPr>
            <a:r>
              <a:rPr lang="en-US" u="sng" dirty="0"/>
              <a:t>Better solution:</a:t>
            </a:r>
          </a:p>
          <a:p>
            <a:pPr lvl="1">
              <a:lnSpc>
                <a:spcPct val="160000"/>
              </a:lnSpc>
              <a:buFont typeface="Arial" panose="020B0604020202020204" pitchFamily="34" charset="0"/>
              <a:buChar char="•"/>
            </a:pPr>
            <a:r>
              <a:rPr lang="en-US" dirty="0"/>
              <a:t>Wait for resize completion</a:t>
            </a:r>
          </a:p>
          <a:p>
            <a:pPr lvl="1">
              <a:lnSpc>
                <a:spcPct val="160000"/>
              </a:lnSpc>
              <a:buFont typeface="Arial" panose="020B0604020202020204" pitchFamily="34" charset="0"/>
              <a:buChar char="•"/>
            </a:pPr>
            <a:r>
              <a:rPr lang="en-US" dirty="0"/>
              <a:t>Update table reference</a:t>
            </a:r>
          </a:p>
          <a:p>
            <a:pPr lvl="1">
              <a:lnSpc>
                <a:spcPct val="160000"/>
              </a:lnSpc>
              <a:buFont typeface="Arial" panose="020B0604020202020204" pitchFamily="34" charset="0"/>
              <a:buChar char="•"/>
            </a:pPr>
            <a:r>
              <a:rPr lang="en-US" dirty="0"/>
              <a:t>Repair read/write sets</a:t>
            </a:r>
          </a:p>
          <a:p>
            <a:pPr lvl="1">
              <a:lnSpc>
                <a:spcPct val="160000"/>
              </a:lnSpc>
              <a:buFont typeface="Arial" panose="020B0604020202020204" pitchFamily="34" charset="0"/>
              <a:buChar char="•"/>
            </a:pPr>
            <a:r>
              <a:rPr lang="en-US" dirty="0"/>
              <a:t>Continue TX</a:t>
            </a:r>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27</a:t>
            </a:fld>
            <a:endParaRPr lang="en-US"/>
          </a:p>
        </p:txBody>
      </p:sp>
    </p:spTree>
    <p:extLst>
      <p:ext uri="{BB962C8B-B14F-4D97-AF65-F5344CB8AC3E}">
        <p14:creationId xmlns:p14="http://schemas.microsoft.com/office/powerpoint/2010/main" val="563942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a:bodyPr>
          <a:lstStyle/>
          <a:p>
            <a:pPr lvl="1">
              <a:lnSpc>
                <a:spcPct val="150000"/>
              </a:lnSpc>
              <a:buFont typeface="Arial" panose="020B0604020202020204" pitchFamily="34" charset="0"/>
              <a:buChar char="•"/>
            </a:pPr>
            <a:r>
              <a:rPr lang="en-US" dirty="0">
                <a:solidFill>
                  <a:schemeClr val="tx1">
                    <a:lumMod val="50000"/>
                    <a:lumOff val="50000"/>
                  </a:schemeClr>
                </a:solidFill>
              </a:rPr>
              <a:t>Background</a:t>
            </a:r>
          </a:p>
          <a:p>
            <a:pPr lvl="1">
              <a:lnSpc>
                <a:spcPct val="150000"/>
              </a:lnSpc>
              <a:buFont typeface="Arial" panose="020B0604020202020204" pitchFamily="34" charset="0"/>
              <a:buChar char="•"/>
            </a:pPr>
            <a:r>
              <a:rPr lang="en-US" dirty="0">
                <a:solidFill>
                  <a:schemeClr val="tx1">
                    <a:lumMod val="50000"/>
                    <a:lumOff val="50000"/>
                  </a:schemeClr>
                </a:solidFill>
              </a:rPr>
              <a:t>Project’s goals</a:t>
            </a:r>
          </a:p>
          <a:p>
            <a:pPr lvl="1">
              <a:lnSpc>
                <a:spcPct val="150000"/>
              </a:lnSpc>
              <a:buFont typeface="Arial" panose="020B0604020202020204" pitchFamily="34" charset="0"/>
              <a:buChar char="•"/>
            </a:pPr>
            <a:r>
              <a:rPr lang="en-US" dirty="0">
                <a:solidFill>
                  <a:schemeClr val="tx1">
                    <a:lumMod val="50000"/>
                    <a:lumOff val="50000"/>
                  </a:schemeClr>
                </a:solidFill>
              </a:rPr>
              <a:t>TXHashMap structure</a:t>
            </a:r>
          </a:p>
          <a:p>
            <a:pPr lvl="1">
              <a:lnSpc>
                <a:spcPct val="150000"/>
              </a:lnSpc>
              <a:buFont typeface="Arial" panose="020B0604020202020204" pitchFamily="34" charset="0"/>
              <a:buChar char="•"/>
            </a:pPr>
            <a:r>
              <a:rPr lang="en-US" dirty="0">
                <a:solidFill>
                  <a:schemeClr val="tx1">
                    <a:lumMod val="50000"/>
                    <a:lumOff val="50000"/>
                  </a:schemeClr>
                </a:solidFill>
              </a:rPr>
              <a:t>Operations and multiple hash maps</a:t>
            </a:r>
          </a:p>
          <a:p>
            <a:pPr lvl="1">
              <a:lnSpc>
                <a:spcPct val="150000"/>
              </a:lnSpc>
              <a:buFont typeface="Arial" panose="020B0604020202020204" pitchFamily="34" charset="0"/>
              <a:buChar char="•"/>
            </a:pPr>
            <a:r>
              <a:rPr lang="en-US" dirty="0">
                <a:solidFill>
                  <a:schemeClr val="tx1">
                    <a:lumMod val="50000"/>
                    <a:lumOff val="50000"/>
                  </a:schemeClr>
                </a:solidFill>
              </a:rPr>
              <a:t>Resize</a:t>
            </a:r>
          </a:p>
          <a:p>
            <a:pPr lvl="1">
              <a:lnSpc>
                <a:spcPct val="150000"/>
              </a:lnSpc>
              <a:buFont typeface="Arial" panose="020B0604020202020204" pitchFamily="34" charset="0"/>
              <a:buChar char="•"/>
            </a:pPr>
            <a:r>
              <a:rPr lang="en-US" b="1" dirty="0"/>
              <a:t>Singleton</a:t>
            </a:r>
          </a:p>
          <a:p>
            <a:pPr lvl="1">
              <a:lnSpc>
                <a:spcPct val="150000"/>
              </a:lnSpc>
              <a:buFont typeface="Arial" panose="020B0604020202020204" pitchFamily="34" charset="0"/>
              <a:buChar char="•"/>
            </a:pPr>
            <a:r>
              <a:rPr lang="en-US" dirty="0">
                <a:solidFill>
                  <a:schemeClr val="tx1">
                    <a:lumMod val="50000"/>
                    <a:lumOff val="50000"/>
                  </a:schemeClr>
                </a:solidFill>
              </a:rPr>
              <a:t>Performance Analysis</a:t>
            </a:r>
          </a:p>
          <a:p>
            <a:pPr lvl="1">
              <a:lnSpc>
                <a:spcPct val="150000"/>
              </a:lnSpc>
              <a:buFont typeface="Arial" panose="020B0604020202020204" pitchFamily="34" charset="0"/>
              <a:buChar char="•"/>
            </a:pPr>
            <a:r>
              <a:rPr lang="en-US" dirty="0">
                <a:solidFill>
                  <a:schemeClr val="tx1">
                    <a:lumMod val="50000"/>
                    <a:lumOff val="50000"/>
                  </a:schemeClr>
                </a:solidFill>
              </a:rPr>
              <a:t>Conclusions</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28</a:t>
            </a:fld>
            <a:endParaRPr lang="en-US" dirty="0"/>
          </a:p>
        </p:txBody>
      </p:sp>
    </p:spTree>
    <p:extLst>
      <p:ext uri="{BB962C8B-B14F-4D97-AF65-F5344CB8AC3E}">
        <p14:creationId xmlns:p14="http://schemas.microsoft.com/office/powerpoint/2010/main" val="1605193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Our Solution – </a:t>
            </a:r>
            <a:r>
              <a:rPr lang="en-US" b="1" i="1" dirty="0"/>
              <a:t>Singleton operations</a:t>
            </a:r>
            <a:endParaRPr lang="en-IL"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lstStyle/>
          <a:p>
            <a:pPr>
              <a:lnSpc>
                <a:spcPct val="250000"/>
              </a:lnSpc>
            </a:pPr>
            <a:r>
              <a:rPr lang="en-US" dirty="0"/>
              <a:t>Allow for normal thread-safe hash map operations outside of transactions.</a:t>
            </a:r>
          </a:p>
          <a:p>
            <a:pPr lvl="1">
              <a:lnSpc>
                <a:spcPct val="250000"/>
              </a:lnSpc>
              <a:buFont typeface="Arial" panose="020B0604020202020204" pitchFamily="34" charset="0"/>
              <a:buChar char="•"/>
            </a:pPr>
            <a:r>
              <a:rPr lang="en-US" dirty="0"/>
              <a:t>Important for legacy code</a:t>
            </a:r>
          </a:p>
          <a:p>
            <a:pPr lvl="1">
              <a:lnSpc>
                <a:spcPct val="250000"/>
              </a:lnSpc>
              <a:buFont typeface="Arial" panose="020B0604020202020204" pitchFamily="34" charset="0"/>
              <a:buChar char="•"/>
            </a:pPr>
            <a:r>
              <a:rPr lang="en-US" dirty="0"/>
              <a:t>Allows partial integration to existing code bases</a:t>
            </a:r>
          </a:p>
          <a:p>
            <a:pPr lvl="1">
              <a:lnSpc>
                <a:spcPct val="250000"/>
              </a:lnSpc>
              <a:buFont typeface="Arial" panose="020B0604020202020204" pitchFamily="34" charset="0"/>
              <a:buChar char="•"/>
            </a:pPr>
            <a:r>
              <a:rPr lang="en-US" dirty="0"/>
              <a:t>Need to maintain correctness with transactions</a:t>
            </a:r>
          </a:p>
          <a:p>
            <a:pPr lvl="2">
              <a:lnSpc>
                <a:spcPct val="250000"/>
              </a:lnSpc>
              <a:buFont typeface="Arial" panose="020B0604020202020204" pitchFamily="34" charset="0"/>
              <a:buChar char="•"/>
            </a:pPr>
            <a:r>
              <a:rPr lang="en-US" dirty="0"/>
              <a:t>Nodelist versions must be updated</a:t>
            </a:r>
            <a:endParaRPr lang="en-IL"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29</a:t>
            </a:fld>
            <a:endParaRPr lang="en-US"/>
          </a:p>
        </p:txBody>
      </p:sp>
    </p:spTree>
    <p:extLst>
      <p:ext uri="{BB962C8B-B14F-4D97-AF65-F5344CB8AC3E}">
        <p14:creationId xmlns:p14="http://schemas.microsoft.com/office/powerpoint/2010/main" val="350814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a:t>
            </a:r>
            <a:endParaRPr lang="en-US" dirty="0"/>
          </a:p>
        </p:txBody>
      </p:sp>
      <p:sp>
        <p:nvSpPr>
          <p:cNvPr id="3" name="Content Placeholder 2"/>
          <p:cNvSpPr>
            <a:spLocks noGrp="1"/>
          </p:cNvSpPr>
          <p:nvPr>
            <p:ph idx="1"/>
          </p:nvPr>
        </p:nvSpPr>
        <p:spPr/>
        <p:txBody>
          <a:bodyPr>
            <a:normAutofit/>
          </a:bodyPr>
          <a:lstStyle/>
          <a:p>
            <a:pPr>
              <a:lnSpc>
                <a:spcPct val="150000"/>
              </a:lnSpc>
            </a:pPr>
            <a:r>
              <a:rPr lang="en-US" b="1" dirty="0"/>
              <a:t>Concurrent programming is hard!</a:t>
            </a:r>
          </a:p>
          <a:p>
            <a:pPr lvl="1">
              <a:lnSpc>
                <a:spcPct val="150000"/>
              </a:lnSpc>
              <a:buFont typeface="Arial" panose="020B0604020202020204" pitchFamily="34" charset="0"/>
              <a:buChar char="•"/>
            </a:pPr>
            <a:r>
              <a:rPr lang="en-US" dirty="0"/>
              <a:t>Simply using thread-safe CDSL is not always “safe”</a:t>
            </a:r>
          </a:p>
          <a:p>
            <a:pPr lvl="2">
              <a:lnSpc>
                <a:spcPct val="150000"/>
              </a:lnSpc>
              <a:buFont typeface="Arial" panose="020B0604020202020204" pitchFamily="34" charset="0"/>
              <a:buChar char="•"/>
            </a:pPr>
            <a:r>
              <a:rPr lang="en-US" dirty="0"/>
              <a:t>e.g. </a:t>
            </a:r>
            <a:r>
              <a:rPr lang="en-US" dirty="0" err="1"/>
              <a:t>java.util.concurrent.ConcurrentHashMap</a:t>
            </a:r>
            <a:endParaRPr lang="he-IL" dirty="0"/>
          </a:p>
          <a:p>
            <a:pPr lvl="1">
              <a:lnSpc>
                <a:spcPct val="150000"/>
              </a:lnSpc>
              <a:buFont typeface="Arial" panose="020B0604020202020204" pitchFamily="34" charset="0"/>
              <a:buChar char="•"/>
            </a:pPr>
            <a:r>
              <a:rPr lang="en-US" dirty="0"/>
              <a:t>Locks, semaphores, deadlock etc.</a:t>
            </a:r>
            <a:endParaRPr lang="he-IL" dirty="0"/>
          </a:p>
          <a:p>
            <a:pPr>
              <a:lnSpc>
                <a:spcPct val="150000"/>
              </a:lnSpc>
              <a:buFont typeface="Wingdings" panose="05000000000000000000" pitchFamily="2" charset="2"/>
              <a:buChar char="v"/>
            </a:pPr>
            <a:endParaRPr lang="he-IL" dirty="0"/>
          </a:p>
          <a:p>
            <a:pPr marL="201168" lvl="1" indent="0">
              <a:buNone/>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3</a:t>
            </a:fld>
            <a:endParaRPr lang="en-US" dirty="0"/>
          </a:p>
        </p:txBody>
      </p:sp>
      <p:sp>
        <p:nvSpPr>
          <p:cNvPr id="5" name="TextBox 4">
            <a:extLst>
              <a:ext uri="{FF2B5EF4-FFF2-40B4-BE49-F238E27FC236}">
                <a16:creationId xmlns:a16="http://schemas.microsoft.com/office/drawing/2014/main" id="{1D9FAFE9-B5E3-4314-BC4B-387F106D5457}"/>
              </a:ext>
            </a:extLst>
          </p:cNvPr>
          <p:cNvSpPr txBox="1"/>
          <p:nvPr/>
        </p:nvSpPr>
        <p:spPr>
          <a:xfrm>
            <a:off x="9030603" y="6025940"/>
            <a:ext cx="3051733" cy="276999"/>
          </a:xfrm>
          <a:prstGeom prst="rect">
            <a:avLst/>
          </a:prstGeom>
          <a:noFill/>
        </p:spPr>
        <p:txBody>
          <a:bodyPr wrap="none" rtlCol="0">
            <a:spAutoFit/>
          </a:bodyPr>
          <a:lstStyle/>
          <a:p>
            <a:pPr marL="171450" indent="-171450">
              <a:buFont typeface="Arial" panose="020B0604020202020204" pitchFamily="34" charset="0"/>
              <a:buChar char="•"/>
            </a:pPr>
            <a:r>
              <a:rPr lang="en-US" sz="1200" b="1" dirty="0">
                <a:solidFill>
                  <a:prstClr val="black"/>
                </a:solidFill>
              </a:rPr>
              <a:t>CDSL</a:t>
            </a:r>
            <a:r>
              <a:rPr lang="en-US" sz="1200" dirty="0">
                <a:solidFill>
                  <a:prstClr val="black"/>
                </a:solidFill>
              </a:rPr>
              <a:t> - Concurrent Data Structures Libraries</a:t>
            </a:r>
            <a:endParaRPr lang="en-IL" sz="1200" dirty="0">
              <a:solidFill>
                <a:prstClr val="black"/>
              </a:solidFill>
            </a:endParaRPr>
          </a:p>
        </p:txBody>
      </p:sp>
    </p:spTree>
    <p:extLst>
      <p:ext uri="{BB962C8B-B14F-4D97-AF65-F5344CB8AC3E}">
        <p14:creationId xmlns:p14="http://schemas.microsoft.com/office/powerpoint/2010/main" val="1760402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i="1" dirty="0"/>
              <a:t>Singleton operations – </a:t>
            </a:r>
            <a:r>
              <a:rPr lang="en-US" b="1" i="1" dirty="0"/>
              <a:t>GVC</a:t>
            </a:r>
            <a:endParaRPr lang="en-IL" b="1"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normAutofit/>
          </a:bodyPr>
          <a:lstStyle/>
          <a:p>
            <a:pPr marL="201168" lvl="1" indent="0">
              <a:lnSpc>
                <a:spcPct val="160000"/>
              </a:lnSpc>
              <a:buNone/>
            </a:pPr>
            <a:r>
              <a:rPr lang="en-US" dirty="0"/>
              <a:t>Normally updated for every commit</a:t>
            </a:r>
          </a:p>
          <a:p>
            <a:pPr lvl="1">
              <a:lnSpc>
                <a:spcPct val="160000"/>
              </a:lnSpc>
              <a:buFont typeface="Arial" panose="020B0604020202020204" pitchFamily="34" charset="0"/>
              <a:buChar char="•"/>
            </a:pPr>
            <a:r>
              <a:rPr lang="en-US" dirty="0"/>
              <a:t>Singleton is a type of commit</a:t>
            </a:r>
          </a:p>
          <a:p>
            <a:pPr lvl="1">
              <a:lnSpc>
                <a:spcPct val="160000"/>
              </a:lnSpc>
              <a:buFont typeface="Arial" panose="020B0604020202020204" pitchFamily="34" charset="0"/>
              <a:buChar char="•"/>
            </a:pPr>
            <a:r>
              <a:rPr lang="en-US" dirty="0"/>
              <a:t>Updating GVC is costly</a:t>
            </a:r>
          </a:p>
          <a:p>
            <a:pPr lvl="2">
              <a:lnSpc>
                <a:spcPct val="160000"/>
              </a:lnSpc>
              <a:buFont typeface="Arial" panose="020B0604020202020204" pitchFamily="34" charset="0"/>
              <a:buChar char="•"/>
            </a:pPr>
            <a:r>
              <a:rPr lang="en-US" dirty="0"/>
              <a:t>Single point of contention</a:t>
            </a:r>
          </a:p>
          <a:p>
            <a:pPr marL="201168" lvl="1" indent="0">
              <a:lnSpc>
                <a:spcPct val="160000"/>
              </a:lnSpc>
              <a:buNone/>
            </a:pPr>
            <a:r>
              <a:rPr lang="en-US" dirty="0"/>
              <a:t>Alternative option – use current GVC without updating it</a:t>
            </a:r>
          </a:p>
          <a:p>
            <a:pPr lvl="1">
              <a:lnSpc>
                <a:spcPct val="160000"/>
              </a:lnSpc>
              <a:buFont typeface="Arial" panose="020B0604020202020204" pitchFamily="34" charset="0"/>
              <a:buChar char="•"/>
            </a:pPr>
            <a:r>
              <a:rPr lang="en-US" dirty="0"/>
              <a:t>Less performance impact</a:t>
            </a:r>
          </a:p>
          <a:p>
            <a:pPr lvl="2">
              <a:lnSpc>
                <a:spcPct val="160000"/>
              </a:lnSpc>
              <a:buFont typeface="Arial" panose="020B0604020202020204" pitchFamily="34" charset="0"/>
              <a:buChar char="•"/>
            </a:pPr>
            <a:r>
              <a:rPr lang="en-US" dirty="0"/>
              <a:t>Only reading</a:t>
            </a:r>
          </a:p>
          <a:p>
            <a:pPr lvl="1">
              <a:lnSpc>
                <a:spcPct val="160000"/>
              </a:lnSpc>
              <a:buFont typeface="Arial" panose="020B0604020202020204" pitchFamily="34" charset="0"/>
              <a:buChar char="•"/>
            </a:pPr>
            <a:r>
              <a:rPr lang="en-US" b="1" dirty="0"/>
              <a:t>Correctness problem</a:t>
            </a:r>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30</a:t>
            </a:fld>
            <a:endParaRPr lang="en-US"/>
          </a:p>
        </p:txBody>
      </p:sp>
    </p:spTree>
    <p:extLst>
      <p:ext uri="{BB962C8B-B14F-4D97-AF65-F5344CB8AC3E}">
        <p14:creationId xmlns:p14="http://schemas.microsoft.com/office/powerpoint/2010/main" val="3541421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i="1" dirty="0"/>
              <a:t>Singleton operations – </a:t>
            </a:r>
            <a:r>
              <a:rPr lang="en-US" b="1" i="1" dirty="0"/>
              <a:t>GVC read only</a:t>
            </a:r>
            <a:endParaRPr lang="en-IL" b="1"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31</a:t>
            </a:fld>
            <a:endParaRPr lang="en-US"/>
          </a:p>
        </p:txBody>
      </p:sp>
      <p:pic>
        <p:nvPicPr>
          <p:cNvPr id="6" name="Picture 5">
            <a:extLst>
              <a:ext uri="{FF2B5EF4-FFF2-40B4-BE49-F238E27FC236}">
                <a16:creationId xmlns:a16="http://schemas.microsoft.com/office/drawing/2014/main" id="{9BF1EC08-5FDD-4995-ABA0-14B8A0F7C3CB}"/>
              </a:ext>
            </a:extLst>
          </p:cNvPr>
          <p:cNvPicPr>
            <a:picLocks noChangeAspect="1"/>
          </p:cNvPicPr>
          <p:nvPr/>
        </p:nvPicPr>
        <p:blipFill>
          <a:blip r:embed="rId3"/>
          <a:stretch>
            <a:fillRect/>
          </a:stretch>
        </p:blipFill>
        <p:spPr>
          <a:xfrm>
            <a:off x="1919674" y="1913702"/>
            <a:ext cx="8821783" cy="2137136"/>
          </a:xfrm>
          <a:prstGeom prst="rect">
            <a:avLst/>
          </a:prstGeom>
        </p:spPr>
      </p:pic>
      <p:graphicFrame>
        <p:nvGraphicFramePr>
          <p:cNvPr id="9" name="Table 9">
            <a:extLst>
              <a:ext uri="{FF2B5EF4-FFF2-40B4-BE49-F238E27FC236}">
                <a16:creationId xmlns:a16="http://schemas.microsoft.com/office/drawing/2014/main" id="{74224FA1-41E4-43A0-B631-90ACB4FA3E50}"/>
              </a:ext>
            </a:extLst>
          </p:cNvPr>
          <p:cNvGraphicFramePr>
            <a:graphicFrameLocks noGrp="1"/>
          </p:cNvGraphicFramePr>
          <p:nvPr>
            <p:extLst>
              <p:ext uri="{D42A27DB-BD31-4B8C-83A1-F6EECF244321}">
                <p14:modId xmlns:p14="http://schemas.microsoft.com/office/powerpoint/2010/main" val="1026867161"/>
              </p:ext>
            </p:extLst>
          </p:nvPr>
        </p:nvGraphicFramePr>
        <p:xfrm>
          <a:off x="4376421" y="4528651"/>
          <a:ext cx="3439158" cy="1450758"/>
        </p:xfrm>
        <a:graphic>
          <a:graphicData uri="http://schemas.openxmlformats.org/drawingml/2006/table">
            <a:tbl>
              <a:tblPr firstRow="1" bandRow="1">
                <a:tableStyleId>{5C22544A-7EE6-4342-B048-85BDC9FD1C3A}</a:tableStyleId>
              </a:tblPr>
              <a:tblGrid>
                <a:gridCol w="1146386">
                  <a:extLst>
                    <a:ext uri="{9D8B030D-6E8A-4147-A177-3AD203B41FA5}">
                      <a16:colId xmlns:a16="http://schemas.microsoft.com/office/drawing/2014/main" val="243449746"/>
                    </a:ext>
                  </a:extLst>
                </a:gridCol>
                <a:gridCol w="1146386">
                  <a:extLst>
                    <a:ext uri="{9D8B030D-6E8A-4147-A177-3AD203B41FA5}">
                      <a16:colId xmlns:a16="http://schemas.microsoft.com/office/drawing/2014/main" val="4016641713"/>
                    </a:ext>
                  </a:extLst>
                </a:gridCol>
                <a:gridCol w="1146386">
                  <a:extLst>
                    <a:ext uri="{9D8B030D-6E8A-4147-A177-3AD203B41FA5}">
                      <a16:colId xmlns:a16="http://schemas.microsoft.com/office/drawing/2014/main" val="2004738990"/>
                    </a:ext>
                  </a:extLst>
                </a:gridCol>
              </a:tblGrid>
              <a:tr h="483586">
                <a:tc>
                  <a:txBody>
                    <a:bodyPr/>
                    <a:lstStyle/>
                    <a:p>
                      <a:pPr algn="ctr"/>
                      <a:r>
                        <a:rPr lang="en-US" dirty="0"/>
                        <a:t>Key</a:t>
                      </a:r>
                      <a:endParaRPr lang="en-IL" dirty="0"/>
                    </a:p>
                  </a:txBody>
                  <a:tcPr/>
                </a:tc>
                <a:tc>
                  <a:txBody>
                    <a:bodyPr/>
                    <a:lstStyle/>
                    <a:p>
                      <a:pPr algn="ctr"/>
                      <a:r>
                        <a:rPr lang="en-US" dirty="0"/>
                        <a:t>Value</a:t>
                      </a:r>
                      <a:endParaRPr lang="en-IL" dirty="0"/>
                    </a:p>
                  </a:txBody>
                  <a:tcPr/>
                </a:tc>
                <a:tc>
                  <a:txBody>
                    <a:bodyPr/>
                    <a:lstStyle/>
                    <a:p>
                      <a:pPr algn="ctr"/>
                      <a:r>
                        <a:rPr lang="en-US" dirty="0"/>
                        <a:t>Version</a:t>
                      </a:r>
                      <a:endParaRPr lang="en-IL" dirty="0"/>
                    </a:p>
                  </a:txBody>
                  <a:tcPr/>
                </a:tc>
                <a:extLst>
                  <a:ext uri="{0D108BD9-81ED-4DB2-BD59-A6C34878D82A}">
                    <a16:rowId xmlns:a16="http://schemas.microsoft.com/office/drawing/2014/main" val="62474109"/>
                  </a:ext>
                </a:extLst>
              </a:tr>
              <a:tr h="483586">
                <a:tc>
                  <a:txBody>
                    <a:bodyPr/>
                    <a:lstStyle/>
                    <a:p>
                      <a:pPr algn="ctr"/>
                      <a:r>
                        <a:rPr lang="en-US" dirty="0"/>
                        <a:t>1</a:t>
                      </a:r>
                      <a:endParaRPr lang="en-IL" dirty="0"/>
                    </a:p>
                  </a:txBody>
                  <a:tcPr/>
                </a:tc>
                <a:tc>
                  <a:txBody>
                    <a:bodyPr/>
                    <a:lstStyle/>
                    <a:p>
                      <a:pPr algn="ctr"/>
                      <a:endParaRPr lang="en-IL" dirty="0"/>
                    </a:p>
                  </a:txBody>
                  <a:tcPr/>
                </a:tc>
                <a:tc>
                  <a:txBody>
                    <a:bodyPr/>
                    <a:lstStyle/>
                    <a:p>
                      <a:pPr algn="ctr"/>
                      <a:endParaRPr lang="en-IL" dirty="0"/>
                    </a:p>
                  </a:txBody>
                  <a:tcPr/>
                </a:tc>
                <a:extLst>
                  <a:ext uri="{0D108BD9-81ED-4DB2-BD59-A6C34878D82A}">
                    <a16:rowId xmlns:a16="http://schemas.microsoft.com/office/drawing/2014/main" val="1282930344"/>
                  </a:ext>
                </a:extLst>
              </a:tr>
              <a:tr h="483586">
                <a:tc>
                  <a:txBody>
                    <a:bodyPr/>
                    <a:lstStyle/>
                    <a:p>
                      <a:pPr algn="ctr"/>
                      <a:r>
                        <a:rPr lang="en-US" dirty="0"/>
                        <a:t>2</a:t>
                      </a:r>
                      <a:endParaRPr lang="en-IL" dirty="0"/>
                    </a:p>
                  </a:txBody>
                  <a:tcPr/>
                </a:tc>
                <a:tc>
                  <a:txBody>
                    <a:bodyPr/>
                    <a:lstStyle/>
                    <a:p>
                      <a:pPr algn="ctr"/>
                      <a:endParaRPr lang="en-IL" dirty="0"/>
                    </a:p>
                  </a:txBody>
                  <a:tcPr/>
                </a:tc>
                <a:tc>
                  <a:txBody>
                    <a:bodyPr/>
                    <a:lstStyle/>
                    <a:p>
                      <a:pPr algn="ctr"/>
                      <a:endParaRPr lang="en-IL" dirty="0"/>
                    </a:p>
                  </a:txBody>
                  <a:tcPr/>
                </a:tc>
                <a:extLst>
                  <a:ext uri="{0D108BD9-81ED-4DB2-BD59-A6C34878D82A}">
                    <a16:rowId xmlns:a16="http://schemas.microsoft.com/office/drawing/2014/main" val="268470116"/>
                  </a:ext>
                </a:extLst>
              </a:tr>
            </a:tbl>
          </a:graphicData>
        </a:graphic>
      </p:graphicFrame>
      <p:sp>
        <p:nvSpPr>
          <p:cNvPr id="10" name="TextBox 9">
            <a:extLst>
              <a:ext uri="{FF2B5EF4-FFF2-40B4-BE49-F238E27FC236}">
                <a16:creationId xmlns:a16="http://schemas.microsoft.com/office/drawing/2014/main" id="{2CAA7E36-C399-48F1-B9C0-3874CDC33417}"/>
              </a:ext>
            </a:extLst>
          </p:cNvPr>
          <p:cNvSpPr txBox="1"/>
          <p:nvPr/>
        </p:nvSpPr>
        <p:spPr>
          <a:xfrm>
            <a:off x="5566848" y="4227180"/>
            <a:ext cx="1080745" cy="369332"/>
          </a:xfrm>
          <a:prstGeom prst="rect">
            <a:avLst/>
          </a:prstGeom>
          <a:noFill/>
        </p:spPr>
        <p:txBody>
          <a:bodyPr wrap="none" rtlCol="0">
            <a:spAutoFit/>
          </a:bodyPr>
          <a:lstStyle/>
          <a:p>
            <a:r>
              <a:rPr lang="en-US" dirty="0"/>
              <a:t>HashMap</a:t>
            </a:r>
            <a:endParaRPr lang="en-IL" dirty="0"/>
          </a:p>
        </p:txBody>
      </p:sp>
      <p:graphicFrame>
        <p:nvGraphicFramePr>
          <p:cNvPr id="12" name="Table 9">
            <a:extLst>
              <a:ext uri="{FF2B5EF4-FFF2-40B4-BE49-F238E27FC236}">
                <a16:creationId xmlns:a16="http://schemas.microsoft.com/office/drawing/2014/main" id="{34221F7D-8E6F-413E-8938-7E30FE4C5CD6}"/>
              </a:ext>
            </a:extLst>
          </p:cNvPr>
          <p:cNvGraphicFramePr>
            <a:graphicFrameLocks noGrp="1"/>
          </p:cNvGraphicFramePr>
          <p:nvPr>
            <p:extLst>
              <p:ext uri="{D42A27DB-BD31-4B8C-83A1-F6EECF244321}">
                <p14:modId xmlns:p14="http://schemas.microsoft.com/office/powerpoint/2010/main" val="4018129360"/>
              </p:ext>
            </p:extLst>
          </p:nvPr>
        </p:nvGraphicFramePr>
        <p:xfrm>
          <a:off x="4376421" y="4528651"/>
          <a:ext cx="3439158" cy="1450758"/>
        </p:xfrm>
        <a:graphic>
          <a:graphicData uri="http://schemas.openxmlformats.org/drawingml/2006/table">
            <a:tbl>
              <a:tblPr firstRow="1" bandRow="1">
                <a:tableStyleId>{5C22544A-7EE6-4342-B048-85BDC9FD1C3A}</a:tableStyleId>
              </a:tblPr>
              <a:tblGrid>
                <a:gridCol w="1146386">
                  <a:extLst>
                    <a:ext uri="{9D8B030D-6E8A-4147-A177-3AD203B41FA5}">
                      <a16:colId xmlns:a16="http://schemas.microsoft.com/office/drawing/2014/main" val="243449746"/>
                    </a:ext>
                  </a:extLst>
                </a:gridCol>
                <a:gridCol w="1146386">
                  <a:extLst>
                    <a:ext uri="{9D8B030D-6E8A-4147-A177-3AD203B41FA5}">
                      <a16:colId xmlns:a16="http://schemas.microsoft.com/office/drawing/2014/main" val="4016641713"/>
                    </a:ext>
                  </a:extLst>
                </a:gridCol>
                <a:gridCol w="1146386">
                  <a:extLst>
                    <a:ext uri="{9D8B030D-6E8A-4147-A177-3AD203B41FA5}">
                      <a16:colId xmlns:a16="http://schemas.microsoft.com/office/drawing/2014/main" val="2004738990"/>
                    </a:ext>
                  </a:extLst>
                </a:gridCol>
              </a:tblGrid>
              <a:tr h="483586">
                <a:tc>
                  <a:txBody>
                    <a:bodyPr/>
                    <a:lstStyle/>
                    <a:p>
                      <a:pPr algn="ctr"/>
                      <a:r>
                        <a:rPr lang="en-US" dirty="0"/>
                        <a:t>Key</a:t>
                      </a:r>
                      <a:endParaRPr lang="en-IL" dirty="0"/>
                    </a:p>
                  </a:txBody>
                  <a:tcPr/>
                </a:tc>
                <a:tc>
                  <a:txBody>
                    <a:bodyPr/>
                    <a:lstStyle/>
                    <a:p>
                      <a:pPr algn="ctr"/>
                      <a:r>
                        <a:rPr lang="en-US" dirty="0"/>
                        <a:t>Value</a:t>
                      </a:r>
                      <a:endParaRPr lang="en-IL" dirty="0"/>
                    </a:p>
                  </a:txBody>
                  <a:tcPr/>
                </a:tc>
                <a:tc>
                  <a:txBody>
                    <a:bodyPr/>
                    <a:lstStyle/>
                    <a:p>
                      <a:pPr algn="ctr"/>
                      <a:r>
                        <a:rPr lang="en-US" dirty="0"/>
                        <a:t>Version</a:t>
                      </a:r>
                      <a:endParaRPr lang="en-IL" dirty="0"/>
                    </a:p>
                  </a:txBody>
                  <a:tcPr/>
                </a:tc>
                <a:extLst>
                  <a:ext uri="{0D108BD9-81ED-4DB2-BD59-A6C34878D82A}">
                    <a16:rowId xmlns:a16="http://schemas.microsoft.com/office/drawing/2014/main" val="62474109"/>
                  </a:ext>
                </a:extLst>
              </a:tr>
              <a:tr h="483586">
                <a:tc>
                  <a:txBody>
                    <a:bodyPr/>
                    <a:lstStyle/>
                    <a:p>
                      <a:pPr algn="ctr"/>
                      <a:r>
                        <a:rPr lang="en-US" dirty="0"/>
                        <a:t>1</a:t>
                      </a:r>
                      <a:endParaRPr lang="en-IL" dirty="0"/>
                    </a:p>
                  </a:txBody>
                  <a:tcPr/>
                </a:tc>
                <a:tc>
                  <a:txBody>
                    <a:bodyPr/>
                    <a:lstStyle/>
                    <a:p>
                      <a:pPr algn="ctr"/>
                      <a:endParaRPr lang="en-IL" dirty="0"/>
                    </a:p>
                  </a:txBody>
                  <a:tcPr/>
                </a:tc>
                <a:tc>
                  <a:txBody>
                    <a:bodyPr/>
                    <a:lstStyle/>
                    <a:p>
                      <a:pPr algn="ctr"/>
                      <a:endParaRPr lang="en-IL" dirty="0"/>
                    </a:p>
                  </a:txBody>
                  <a:tcPr/>
                </a:tc>
                <a:extLst>
                  <a:ext uri="{0D108BD9-81ED-4DB2-BD59-A6C34878D82A}">
                    <a16:rowId xmlns:a16="http://schemas.microsoft.com/office/drawing/2014/main" val="1282930344"/>
                  </a:ext>
                </a:extLst>
              </a:tr>
              <a:tr h="483586">
                <a:tc>
                  <a:txBody>
                    <a:bodyPr/>
                    <a:lstStyle/>
                    <a:p>
                      <a:pPr algn="ctr"/>
                      <a:r>
                        <a:rPr lang="en-US" dirty="0"/>
                        <a:t>2</a:t>
                      </a:r>
                      <a:endParaRPr lang="en-IL" dirty="0"/>
                    </a:p>
                  </a:txBody>
                  <a:tcPr/>
                </a:tc>
                <a:tc>
                  <a:txBody>
                    <a:bodyPr/>
                    <a:lstStyle/>
                    <a:p>
                      <a:pPr algn="ctr"/>
                      <a:r>
                        <a:rPr lang="en-US" dirty="0"/>
                        <a:t>2</a:t>
                      </a:r>
                      <a:endParaRPr lang="en-IL" dirty="0"/>
                    </a:p>
                  </a:txBody>
                  <a:tcPr/>
                </a:tc>
                <a:tc>
                  <a:txBody>
                    <a:bodyPr/>
                    <a:lstStyle/>
                    <a:p>
                      <a:pPr algn="ctr"/>
                      <a:r>
                        <a:rPr lang="en-US" dirty="0"/>
                        <a:t>4</a:t>
                      </a:r>
                      <a:endParaRPr lang="en-IL" dirty="0"/>
                    </a:p>
                  </a:txBody>
                  <a:tcPr/>
                </a:tc>
                <a:extLst>
                  <a:ext uri="{0D108BD9-81ED-4DB2-BD59-A6C34878D82A}">
                    <a16:rowId xmlns:a16="http://schemas.microsoft.com/office/drawing/2014/main" val="268470116"/>
                  </a:ext>
                </a:extLst>
              </a:tr>
            </a:tbl>
          </a:graphicData>
        </a:graphic>
      </p:graphicFrame>
      <p:graphicFrame>
        <p:nvGraphicFramePr>
          <p:cNvPr id="13" name="Table 9">
            <a:extLst>
              <a:ext uri="{FF2B5EF4-FFF2-40B4-BE49-F238E27FC236}">
                <a16:creationId xmlns:a16="http://schemas.microsoft.com/office/drawing/2014/main" id="{BB303401-74DE-46CE-96F6-1D5D361D69E7}"/>
              </a:ext>
            </a:extLst>
          </p:cNvPr>
          <p:cNvGraphicFramePr>
            <a:graphicFrameLocks noGrp="1"/>
          </p:cNvGraphicFramePr>
          <p:nvPr>
            <p:extLst>
              <p:ext uri="{D42A27DB-BD31-4B8C-83A1-F6EECF244321}">
                <p14:modId xmlns:p14="http://schemas.microsoft.com/office/powerpoint/2010/main" val="4070291243"/>
              </p:ext>
            </p:extLst>
          </p:nvPr>
        </p:nvGraphicFramePr>
        <p:xfrm>
          <a:off x="4376421" y="4528651"/>
          <a:ext cx="3439158" cy="1450758"/>
        </p:xfrm>
        <a:graphic>
          <a:graphicData uri="http://schemas.openxmlformats.org/drawingml/2006/table">
            <a:tbl>
              <a:tblPr firstRow="1" bandRow="1">
                <a:tableStyleId>{5C22544A-7EE6-4342-B048-85BDC9FD1C3A}</a:tableStyleId>
              </a:tblPr>
              <a:tblGrid>
                <a:gridCol w="1146386">
                  <a:extLst>
                    <a:ext uri="{9D8B030D-6E8A-4147-A177-3AD203B41FA5}">
                      <a16:colId xmlns:a16="http://schemas.microsoft.com/office/drawing/2014/main" val="243449746"/>
                    </a:ext>
                  </a:extLst>
                </a:gridCol>
                <a:gridCol w="1146386">
                  <a:extLst>
                    <a:ext uri="{9D8B030D-6E8A-4147-A177-3AD203B41FA5}">
                      <a16:colId xmlns:a16="http://schemas.microsoft.com/office/drawing/2014/main" val="4016641713"/>
                    </a:ext>
                  </a:extLst>
                </a:gridCol>
                <a:gridCol w="1146386">
                  <a:extLst>
                    <a:ext uri="{9D8B030D-6E8A-4147-A177-3AD203B41FA5}">
                      <a16:colId xmlns:a16="http://schemas.microsoft.com/office/drawing/2014/main" val="2004738990"/>
                    </a:ext>
                  </a:extLst>
                </a:gridCol>
              </a:tblGrid>
              <a:tr h="483586">
                <a:tc>
                  <a:txBody>
                    <a:bodyPr/>
                    <a:lstStyle/>
                    <a:p>
                      <a:pPr algn="ctr"/>
                      <a:r>
                        <a:rPr lang="en-US" dirty="0"/>
                        <a:t>Key</a:t>
                      </a:r>
                      <a:endParaRPr lang="en-IL" dirty="0"/>
                    </a:p>
                  </a:txBody>
                  <a:tcPr/>
                </a:tc>
                <a:tc>
                  <a:txBody>
                    <a:bodyPr/>
                    <a:lstStyle/>
                    <a:p>
                      <a:pPr algn="ctr"/>
                      <a:r>
                        <a:rPr lang="en-US" dirty="0"/>
                        <a:t>Value</a:t>
                      </a:r>
                      <a:endParaRPr lang="en-IL" dirty="0"/>
                    </a:p>
                  </a:txBody>
                  <a:tcPr/>
                </a:tc>
                <a:tc>
                  <a:txBody>
                    <a:bodyPr/>
                    <a:lstStyle/>
                    <a:p>
                      <a:pPr algn="ctr"/>
                      <a:r>
                        <a:rPr lang="en-US" dirty="0"/>
                        <a:t>Version</a:t>
                      </a:r>
                      <a:endParaRPr lang="en-IL" dirty="0"/>
                    </a:p>
                  </a:txBody>
                  <a:tcPr/>
                </a:tc>
                <a:extLst>
                  <a:ext uri="{0D108BD9-81ED-4DB2-BD59-A6C34878D82A}">
                    <a16:rowId xmlns:a16="http://schemas.microsoft.com/office/drawing/2014/main" val="62474109"/>
                  </a:ext>
                </a:extLst>
              </a:tr>
              <a:tr h="483586">
                <a:tc>
                  <a:txBody>
                    <a:bodyPr/>
                    <a:lstStyle/>
                    <a:p>
                      <a:pPr algn="ctr"/>
                      <a:r>
                        <a:rPr lang="en-US" dirty="0"/>
                        <a:t>1</a:t>
                      </a:r>
                      <a:endParaRPr lang="en-IL" dirty="0"/>
                    </a:p>
                  </a:txBody>
                  <a:tcPr/>
                </a:tc>
                <a:tc>
                  <a:txBody>
                    <a:bodyPr/>
                    <a:lstStyle/>
                    <a:p>
                      <a:pPr algn="ctr"/>
                      <a:endParaRPr lang="en-IL" dirty="0"/>
                    </a:p>
                  </a:txBody>
                  <a:tcPr/>
                </a:tc>
                <a:tc>
                  <a:txBody>
                    <a:bodyPr/>
                    <a:lstStyle/>
                    <a:p>
                      <a:pPr algn="ctr"/>
                      <a:endParaRPr lang="en-IL" dirty="0"/>
                    </a:p>
                  </a:txBody>
                  <a:tcPr/>
                </a:tc>
                <a:extLst>
                  <a:ext uri="{0D108BD9-81ED-4DB2-BD59-A6C34878D82A}">
                    <a16:rowId xmlns:a16="http://schemas.microsoft.com/office/drawing/2014/main" val="1282930344"/>
                  </a:ext>
                </a:extLst>
              </a:tr>
              <a:tr h="483586">
                <a:tc>
                  <a:txBody>
                    <a:bodyPr/>
                    <a:lstStyle/>
                    <a:p>
                      <a:pPr algn="ctr"/>
                      <a:r>
                        <a:rPr lang="en-US" dirty="0"/>
                        <a:t>2</a:t>
                      </a:r>
                      <a:endParaRPr lang="en-IL" dirty="0"/>
                    </a:p>
                  </a:txBody>
                  <a:tcPr/>
                </a:tc>
                <a:tc>
                  <a:txBody>
                    <a:bodyPr/>
                    <a:lstStyle/>
                    <a:p>
                      <a:pPr algn="ctr"/>
                      <a:r>
                        <a:rPr lang="en-US" dirty="0"/>
                        <a:t>3</a:t>
                      </a:r>
                      <a:endParaRPr lang="en-IL" dirty="0"/>
                    </a:p>
                  </a:txBody>
                  <a:tcPr/>
                </a:tc>
                <a:tc>
                  <a:txBody>
                    <a:bodyPr/>
                    <a:lstStyle/>
                    <a:p>
                      <a:pPr algn="ctr"/>
                      <a:r>
                        <a:rPr lang="en-US" dirty="0"/>
                        <a:t>4</a:t>
                      </a:r>
                      <a:endParaRPr lang="en-IL" dirty="0"/>
                    </a:p>
                  </a:txBody>
                  <a:tcPr/>
                </a:tc>
                <a:extLst>
                  <a:ext uri="{0D108BD9-81ED-4DB2-BD59-A6C34878D82A}">
                    <a16:rowId xmlns:a16="http://schemas.microsoft.com/office/drawing/2014/main" val="268470116"/>
                  </a:ext>
                </a:extLst>
              </a:tr>
            </a:tbl>
          </a:graphicData>
        </a:graphic>
      </p:graphicFrame>
      <p:sp>
        <p:nvSpPr>
          <p:cNvPr id="15" name="TextBox 14">
            <a:extLst>
              <a:ext uri="{FF2B5EF4-FFF2-40B4-BE49-F238E27FC236}">
                <a16:creationId xmlns:a16="http://schemas.microsoft.com/office/drawing/2014/main" id="{16188B87-65B7-49E1-ADC1-0EC6F05786E6}"/>
              </a:ext>
            </a:extLst>
          </p:cNvPr>
          <p:cNvSpPr txBox="1"/>
          <p:nvPr/>
        </p:nvSpPr>
        <p:spPr>
          <a:xfrm>
            <a:off x="769680" y="2612938"/>
            <a:ext cx="920445" cy="369332"/>
          </a:xfrm>
          <a:prstGeom prst="rect">
            <a:avLst/>
          </a:prstGeom>
          <a:noFill/>
        </p:spPr>
        <p:txBody>
          <a:bodyPr wrap="none" rtlCol="0">
            <a:spAutoFit/>
          </a:bodyPr>
          <a:lstStyle/>
          <a:p>
            <a:r>
              <a:rPr lang="en-US" dirty="0"/>
              <a:t>GVC = 4</a:t>
            </a:r>
            <a:endParaRPr lang="en-IL" dirty="0"/>
          </a:p>
        </p:txBody>
      </p:sp>
    </p:spTree>
    <p:extLst>
      <p:ext uri="{BB962C8B-B14F-4D97-AF65-F5344CB8AC3E}">
        <p14:creationId xmlns:p14="http://schemas.microsoft.com/office/powerpoint/2010/main" val="265291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i="1" dirty="0"/>
              <a:t>Singleton operations – </a:t>
            </a:r>
            <a:r>
              <a:rPr lang="en-US" b="1" i="1" dirty="0"/>
              <a:t>Flow</a:t>
            </a:r>
            <a:endParaRPr lang="en-IL" b="1"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normAutofit/>
          </a:bodyPr>
          <a:lstStyle/>
          <a:p>
            <a:pPr lvl="1">
              <a:lnSpc>
                <a:spcPct val="160000"/>
              </a:lnSpc>
              <a:buFont typeface="Arial" panose="020B0604020202020204" pitchFamily="34" charset="0"/>
              <a:buChar char="•"/>
            </a:pPr>
            <a:r>
              <a:rPr lang="en-US" dirty="0"/>
              <a:t>Add singleton flag to each node list</a:t>
            </a:r>
          </a:p>
          <a:p>
            <a:pPr lvl="1">
              <a:lnSpc>
                <a:spcPct val="160000"/>
              </a:lnSpc>
              <a:buFont typeface="Arial" panose="020B0604020202020204" pitchFamily="34" charset="0"/>
              <a:buChar char="•"/>
            </a:pPr>
            <a:r>
              <a:rPr lang="en-US" dirty="0"/>
              <a:t>During TX:</a:t>
            </a:r>
          </a:p>
          <a:p>
            <a:pPr lvl="2">
              <a:lnSpc>
                <a:spcPct val="160000"/>
              </a:lnSpc>
              <a:buFont typeface="Arial" panose="020B0604020202020204" pitchFamily="34" charset="0"/>
              <a:buChar char="•"/>
            </a:pPr>
            <a:r>
              <a:rPr lang="en-US" dirty="0"/>
              <a:t>When checking node list version also check the flag</a:t>
            </a:r>
          </a:p>
          <a:p>
            <a:pPr lvl="2">
              <a:lnSpc>
                <a:spcPct val="160000"/>
              </a:lnSpc>
              <a:buFont typeface="Arial" panose="020B0604020202020204" pitchFamily="34" charset="0"/>
              <a:buChar char="•"/>
            </a:pPr>
            <a:r>
              <a:rPr lang="en-US" dirty="0"/>
              <a:t>New case:</a:t>
            </a:r>
          </a:p>
          <a:p>
            <a:pPr marL="384048" lvl="2" indent="0">
              <a:lnSpc>
                <a:spcPct val="160000"/>
              </a:lnSpc>
              <a:buNone/>
            </a:pPr>
            <a:r>
              <a:rPr lang="en-US" dirty="0"/>
              <a:t>	nodeVersion == txVersion and singleton == 1</a:t>
            </a:r>
          </a:p>
          <a:p>
            <a:pPr lvl="5">
              <a:lnSpc>
                <a:spcPct val="160000"/>
              </a:lnSpc>
              <a:buFont typeface="Arial" panose="020B0604020202020204" pitchFamily="34" charset="0"/>
              <a:buChar char="•"/>
            </a:pPr>
            <a:r>
              <a:rPr lang="en-US" dirty="0"/>
              <a:t>Get new GVC</a:t>
            </a:r>
          </a:p>
          <a:p>
            <a:pPr lvl="5">
              <a:lnSpc>
                <a:spcPct val="160000"/>
              </a:lnSpc>
              <a:buFont typeface="Arial" panose="020B0604020202020204" pitchFamily="34" charset="0"/>
              <a:buChar char="•"/>
            </a:pPr>
            <a:r>
              <a:rPr lang="en-US" dirty="0"/>
              <a:t>Abort</a:t>
            </a:r>
          </a:p>
          <a:p>
            <a:pPr lvl="1">
              <a:lnSpc>
                <a:spcPct val="160000"/>
              </a:lnSpc>
              <a:buFont typeface="Arial" panose="020B0604020202020204" pitchFamily="34" charset="0"/>
              <a:buChar char="•"/>
            </a:pPr>
            <a:r>
              <a:rPr lang="en-US" dirty="0"/>
              <a:t>Remove singleton flag during commit</a:t>
            </a:r>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32</a:t>
            </a:fld>
            <a:endParaRPr lang="en-US"/>
          </a:p>
        </p:txBody>
      </p:sp>
    </p:spTree>
    <p:extLst>
      <p:ext uri="{BB962C8B-B14F-4D97-AF65-F5344CB8AC3E}">
        <p14:creationId xmlns:p14="http://schemas.microsoft.com/office/powerpoint/2010/main" val="2039218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a:bodyPr>
          <a:lstStyle/>
          <a:p>
            <a:pPr lvl="1">
              <a:lnSpc>
                <a:spcPct val="150000"/>
              </a:lnSpc>
              <a:buFont typeface="Arial" panose="020B0604020202020204" pitchFamily="34" charset="0"/>
              <a:buChar char="•"/>
            </a:pPr>
            <a:r>
              <a:rPr lang="en-US" dirty="0">
                <a:solidFill>
                  <a:schemeClr val="tx1">
                    <a:lumMod val="50000"/>
                    <a:lumOff val="50000"/>
                  </a:schemeClr>
                </a:solidFill>
              </a:rPr>
              <a:t>Background</a:t>
            </a:r>
          </a:p>
          <a:p>
            <a:pPr lvl="1">
              <a:lnSpc>
                <a:spcPct val="150000"/>
              </a:lnSpc>
              <a:buFont typeface="Arial" panose="020B0604020202020204" pitchFamily="34" charset="0"/>
              <a:buChar char="•"/>
            </a:pPr>
            <a:r>
              <a:rPr lang="en-US" dirty="0">
                <a:solidFill>
                  <a:schemeClr val="tx1">
                    <a:lumMod val="50000"/>
                    <a:lumOff val="50000"/>
                  </a:schemeClr>
                </a:solidFill>
              </a:rPr>
              <a:t>Project’s goals</a:t>
            </a:r>
          </a:p>
          <a:p>
            <a:pPr lvl="1">
              <a:lnSpc>
                <a:spcPct val="150000"/>
              </a:lnSpc>
              <a:buFont typeface="Arial" panose="020B0604020202020204" pitchFamily="34" charset="0"/>
              <a:buChar char="•"/>
            </a:pPr>
            <a:r>
              <a:rPr lang="en-US" dirty="0">
                <a:solidFill>
                  <a:schemeClr val="tx1">
                    <a:lumMod val="50000"/>
                    <a:lumOff val="50000"/>
                  </a:schemeClr>
                </a:solidFill>
              </a:rPr>
              <a:t>TXHashMap structure</a:t>
            </a:r>
          </a:p>
          <a:p>
            <a:pPr lvl="1">
              <a:lnSpc>
                <a:spcPct val="150000"/>
              </a:lnSpc>
              <a:buFont typeface="Arial" panose="020B0604020202020204" pitchFamily="34" charset="0"/>
              <a:buChar char="•"/>
            </a:pPr>
            <a:r>
              <a:rPr lang="en-US" dirty="0">
                <a:solidFill>
                  <a:schemeClr val="tx1">
                    <a:lumMod val="50000"/>
                    <a:lumOff val="50000"/>
                  </a:schemeClr>
                </a:solidFill>
              </a:rPr>
              <a:t>Operations and multiple hash maps</a:t>
            </a:r>
          </a:p>
          <a:p>
            <a:pPr lvl="1">
              <a:lnSpc>
                <a:spcPct val="150000"/>
              </a:lnSpc>
              <a:buFont typeface="Arial" panose="020B0604020202020204" pitchFamily="34" charset="0"/>
              <a:buChar char="•"/>
            </a:pPr>
            <a:r>
              <a:rPr lang="en-US" dirty="0">
                <a:solidFill>
                  <a:schemeClr val="tx1">
                    <a:lumMod val="50000"/>
                    <a:lumOff val="50000"/>
                  </a:schemeClr>
                </a:solidFill>
              </a:rPr>
              <a:t>Resize</a:t>
            </a:r>
          </a:p>
          <a:p>
            <a:pPr lvl="1">
              <a:lnSpc>
                <a:spcPct val="150000"/>
              </a:lnSpc>
              <a:buFont typeface="Arial" panose="020B0604020202020204" pitchFamily="34" charset="0"/>
              <a:buChar char="•"/>
            </a:pPr>
            <a:r>
              <a:rPr lang="en-US" dirty="0">
                <a:solidFill>
                  <a:schemeClr val="tx1">
                    <a:lumMod val="50000"/>
                    <a:lumOff val="50000"/>
                  </a:schemeClr>
                </a:solidFill>
              </a:rPr>
              <a:t>Singleton</a:t>
            </a:r>
          </a:p>
          <a:p>
            <a:pPr lvl="1">
              <a:lnSpc>
                <a:spcPct val="150000"/>
              </a:lnSpc>
              <a:buFont typeface="Arial" panose="020B0604020202020204" pitchFamily="34" charset="0"/>
              <a:buChar char="•"/>
            </a:pPr>
            <a:r>
              <a:rPr lang="en-US" b="1" dirty="0"/>
              <a:t>Performance Analysis</a:t>
            </a:r>
          </a:p>
          <a:p>
            <a:pPr lvl="1">
              <a:lnSpc>
                <a:spcPct val="150000"/>
              </a:lnSpc>
              <a:buFont typeface="Arial" panose="020B0604020202020204" pitchFamily="34" charset="0"/>
              <a:buChar char="•"/>
            </a:pPr>
            <a:r>
              <a:rPr lang="en-US" dirty="0">
                <a:solidFill>
                  <a:schemeClr val="tx1">
                    <a:lumMod val="50000"/>
                    <a:lumOff val="50000"/>
                  </a:schemeClr>
                </a:solidFill>
              </a:rPr>
              <a:t>Conclusions</a:t>
            </a: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33</a:t>
            </a:fld>
            <a:endParaRPr lang="en-US" dirty="0"/>
          </a:p>
        </p:txBody>
      </p:sp>
    </p:spTree>
    <p:extLst>
      <p:ext uri="{BB962C8B-B14F-4D97-AF65-F5344CB8AC3E}">
        <p14:creationId xmlns:p14="http://schemas.microsoft.com/office/powerpoint/2010/main" val="834991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Performance Analysis</a:t>
            </a:r>
            <a:endParaRPr lang="en-IL"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lstStyle/>
          <a:p>
            <a:pPr>
              <a:lnSpc>
                <a:spcPct val="150000"/>
              </a:lnSpc>
              <a:buFont typeface="Arial" panose="020B0604020202020204" pitchFamily="34" charset="0"/>
              <a:buChar char="•"/>
            </a:pPr>
            <a:r>
              <a:rPr lang="en-US" dirty="0"/>
              <a:t> Benchmark put/get operation throughput</a:t>
            </a:r>
          </a:p>
          <a:p>
            <a:pPr>
              <a:lnSpc>
                <a:spcPct val="150000"/>
              </a:lnSpc>
              <a:buFont typeface="Arial" panose="020B0604020202020204" pitchFamily="34" charset="0"/>
              <a:buChar char="•"/>
            </a:pPr>
            <a:r>
              <a:rPr lang="en-US" dirty="0"/>
              <a:t> Compare TX against Oracle’s concurrent HashMap</a:t>
            </a:r>
          </a:p>
          <a:p>
            <a:pPr>
              <a:lnSpc>
                <a:spcPct val="150000"/>
              </a:lnSpc>
              <a:buFont typeface="Arial" panose="020B0604020202020204" pitchFamily="34" charset="0"/>
              <a:buChar char="•"/>
            </a:pPr>
            <a:r>
              <a:rPr lang="en-US" dirty="0"/>
              <a:t> Variable critical section size</a:t>
            </a:r>
          </a:p>
          <a:p>
            <a:pPr lvl="1">
              <a:lnSpc>
                <a:spcPct val="150000"/>
              </a:lnSpc>
              <a:buFont typeface="Arial" panose="020B0604020202020204" pitchFamily="34" charset="0"/>
              <a:buChar char="•"/>
            </a:pPr>
            <a:r>
              <a:rPr lang="en-US" dirty="0"/>
              <a:t>Number of operations to be performed atomically</a:t>
            </a:r>
          </a:p>
          <a:p>
            <a:pPr lvl="1">
              <a:lnSpc>
                <a:spcPct val="150000"/>
              </a:lnSpc>
              <a:buFont typeface="Arial" panose="020B0604020202020204" pitchFamily="34" charset="0"/>
              <a:buChar char="•"/>
            </a:pPr>
            <a:r>
              <a:rPr lang="en-US" dirty="0"/>
              <a:t>Transaction in TXHashMap</a:t>
            </a:r>
          </a:p>
          <a:p>
            <a:pPr lvl="1">
              <a:lnSpc>
                <a:spcPct val="150000"/>
              </a:lnSpc>
              <a:buFont typeface="Arial" panose="020B0604020202020204" pitchFamily="34" charset="0"/>
              <a:buChar char="•"/>
            </a:pPr>
            <a:r>
              <a:rPr lang="en-US" dirty="0"/>
              <a:t>Single lock in concurrent HashMap</a:t>
            </a:r>
            <a:endParaRPr lang="en-IL"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34</a:t>
            </a:fld>
            <a:endParaRPr lang="en-US"/>
          </a:p>
        </p:txBody>
      </p:sp>
    </p:spTree>
    <p:extLst>
      <p:ext uri="{BB962C8B-B14F-4D97-AF65-F5344CB8AC3E}">
        <p14:creationId xmlns:p14="http://schemas.microsoft.com/office/powerpoint/2010/main" val="3898112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Performance Analysis – </a:t>
            </a:r>
            <a:r>
              <a:rPr lang="en-US" b="1" dirty="0"/>
              <a:t>Parameters</a:t>
            </a:r>
            <a:endParaRPr lang="en-IL" b="1"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normAutofit fontScale="92500" lnSpcReduction="10000"/>
          </a:bodyPr>
          <a:lstStyle/>
          <a:p>
            <a:pPr>
              <a:lnSpc>
                <a:spcPct val="150000"/>
              </a:lnSpc>
              <a:buFont typeface="Arial" panose="020B0604020202020204" pitchFamily="34" charset="0"/>
              <a:buChar char="•"/>
            </a:pPr>
            <a:r>
              <a:rPr lang="en-US" dirty="0"/>
              <a:t> Critical section size</a:t>
            </a:r>
          </a:p>
          <a:p>
            <a:pPr lvl="1">
              <a:lnSpc>
                <a:spcPct val="150000"/>
              </a:lnSpc>
              <a:buFont typeface="Arial" panose="020B0604020202020204" pitchFamily="34" charset="0"/>
              <a:buChar char="•"/>
            </a:pPr>
            <a:r>
              <a:rPr lang="en-US" sz="1700" dirty="0"/>
              <a:t>1 /  10 / 20 / 30 / 40 / 50 / 60 / 70 / 80 / 90 / 100</a:t>
            </a:r>
            <a:endParaRPr lang="en-IL" sz="1700" dirty="0"/>
          </a:p>
          <a:p>
            <a:pPr>
              <a:lnSpc>
                <a:spcPct val="150000"/>
              </a:lnSpc>
              <a:buFont typeface="Arial" panose="020B0604020202020204" pitchFamily="34" charset="0"/>
              <a:buChar char="•"/>
            </a:pPr>
            <a:r>
              <a:rPr lang="en-US" dirty="0"/>
              <a:t> Number of operations</a:t>
            </a:r>
          </a:p>
          <a:p>
            <a:pPr lvl="1">
              <a:lnSpc>
                <a:spcPct val="150000"/>
              </a:lnSpc>
              <a:buFont typeface="Arial" panose="020B0604020202020204" pitchFamily="34" charset="0"/>
              <a:buChar char="•"/>
            </a:pPr>
            <a:r>
              <a:rPr lang="en-US" sz="1700" dirty="0"/>
              <a:t>200,000 / 1,000,000 / 2,000,000</a:t>
            </a:r>
          </a:p>
          <a:p>
            <a:pPr>
              <a:lnSpc>
                <a:spcPct val="150000"/>
              </a:lnSpc>
              <a:buFont typeface="Arial" panose="020B0604020202020204" pitchFamily="34" charset="0"/>
              <a:buChar char="•"/>
            </a:pPr>
            <a:r>
              <a:rPr lang="en-US" dirty="0"/>
              <a:t>Key range</a:t>
            </a:r>
          </a:p>
          <a:p>
            <a:pPr lvl="1">
              <a:lnSpc>
                <a:spcPct val="150000"/>
              </a:lnSpc>
              <a:buFont typeface="Arial" panose="020B0604020202020204" pitchFamily="34" charset="0"/>
              <a:buChar char="•"/>
            </a:pPr>
            <a:r>
              <a:rPr lang="en-US" dirty="0"/>
              <a:t>(0 – 10,000) / (0 – 100,000)</a:t>
            </a:r>
          </a:p>
          <a:p>
            <a:pPr>
              <a:lnSpc>
                <a:spcPct val="150000"/>
              </a:lnSpc>
              <a:buFont typeface="Arial" panose="020B0604020202020204" pitchFamily="34" charset="0"/>
              <a:buChar char="•"/>
            </a:pPr>
            <a:r>
              <a:rPr lang="en-US" dirty="0"/>
              <a:t> Thread amount</a:t>
            </a:r>
          </a:p>
          <a:p>
            <a:pPr lvl="1">
              <a:lnSpc>
                <a:spcPct val="150000"/>
              </a:lnSpc>
              <a:buFont typeface="Arial" panose="020B0604020202020204" pitchFamily="34" charset="0"/>
              <a:buChar char="•"/>
            </a:pPr>
            <a:r>
              <a:rPr lang="en-US" dirty="0"/>
              <a:t>2 / 4 / 8 / 16 / 32</a:t>
            </a:r>
            <a:endParaRPr lang="en-IL"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35</a:t>
            </a:fld>
            <a:endParaRPr lang="en-US"/>
          </a:p>
        </p:txBody>
      </p:sp>
    </p:spTree>
    <p:extLst>
      <p:ext uri="{BB962C8B-B14F-4D97-AF65-F5344CB8AC3E}">
        <p14:creationId xmlns:p14="http://schemas.microsoft.com/office/powerpoint/2010/main" val="252418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Performance Analysis – </a:t>
            </a:r>
            <a:r>
              <a:rPr lang="en-US" b="1" dirty="0"/>
              <a:t>Results</a:t>
            </a:r>
            <a:endParaRPr lang="en-IL" b="1"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36</a:t>
            </a:fld>
            <a:endParaRPr lang="en-US"/>
          </a:p>
        </p:txBody>
      </p:sp>
      <p:grpSp>
        <p:nvGrpSpPr>
          <p:cNvPr id="7" name="Group 6">
            <a:extLst>
              <a:ext uri="{FF2B5EF4-FFF2-40B4-BE49-F238E27FC236}">
                <a16:creationId xmlns:a16="http://schemas.microsoft.com/office/drawing/2014/main" id="{443CF6AF-8958-4FBC-B734-D8918F2E7515}"/>
              </a:ext>
            </a:extLst>
          </p:cNvPr>
          <p:cNvGrpSpPr/>
          <p:nvPr/>
        </p:nvGrpSpPr>
        <p:grpSpPr>
          <a:xfrm>
            <a:off x="286428" y="2287525"/>
            <a:ext cx="5659424" cy="3382034"/>
            <a:chOff x="4718713" y="4474186"/>
            <a:chExt cx="4651651" cy="2755631"/>
          </a:xfrm>
        </p:grpSpPr>
        <p:pic>
          <p:nvPicPr>
            <p:cNvPr id="8" name="Picture 7">
              <a:extLst>
                <a:ext uri="{FF2B5EF4-FFF2-40B4-BE49-F238E27FC236}">
                  <a16:creationId xmlns:a16="http://schemas.microsoft.com/office/drawing/2014/main" id="{BB95CA5B-61B5-4B69-B3FB-80891F8D0C98}"/>
                </a:ext>
              </a:extLst>
            </p:cNvPr>
            <p:cNvPicPr>
              <a:picLocks noChangeAspect="1"/>
            </p:cNvPicPr>
            <p:nvPr/>
          </p:nvPicPr>
          <p:blipFill>
            <a:blip r:embed="rId3"/>
            <a:stretch>
              <a:fillRect/>
            </a:stretch>
          </p:blipFill>
          <p:spPr>
            <a:xfrm>
              <a:off x="4718713" y="4474186"/>
              <a:ext cx="4651651" cy="2755631"/>
            </a:xfrm>
            <a:prstGeom prst="rect">
              <a:avLst/>
            </a:prstGeom>
          </p:spPr>
        </p:pic>
        <p:sp>
          <p:nvSpPr>
            <p:cNvPr id="9" name="TextBox 8">
              <a:extLst>
                <a:ext uri="{FF2B5EF4-FFF2-40B4-BE49-F238E27FC236}">
                  <a16:creationId xmlns:a16="http://schemas.microsoft.com/office/drawing/2014/main" id="{4782C8DE-03DA-4144-9459-0948E8334F8C}"/>
                </a:ext>
              </a:extLst>
            </p:cNvPr>
            <p:cNvSpPr txBox="1"/>
            <p:nvPr/>
          </p:nvSpPr>
          <p:spPr>
            <a:xfrm rot="16200000">
              <a:off x="4644308" y="5627874"/>
              <a:ext cx="546945" cy="307777"/>
            </a:xfrm>
            <a:prstGeom prst="rect">
              <a:avLst/>
            </a:prstGeom>
            <a:solidFill>
              <a:schemeClr val="bg1"/>
            </a:solidFill>
          </p:spPr>
          <p:txBody>
            <a:bodyPr wrap="none" rtlCol="0">
              <a:spAutoFit/>
            </a:bodyPr>
            <a:lstStyle/>
            <a:p>
              <a:r>
                <a:rPr lang="en-US" sz="1400" dirty="0"/>
                <a:t>Time</a:t>
              </a:r>
              <a:endParaRPr lang="en-IL" sz="1400" dirty="0"/>
            </a:p>
          </p:txBody>
        </p:sp>
      </p:grpSp>
      <p:grpSp>
        <p:nvGrpSpPr>
          <p:cNvPr id="10" name="Group 9">
            <a:extLst>
              <a:ext uri="{FF2B5EF4-FFF2-40B4-BE49-F238E27FC236}">
                <a16:creationId xmlns:a16="http://schemas.microsoft.com/office/drawing/2014/main" id="{F00D1DA9-20DA-4E0A-935F-DCAF9DD28F3D}"/>
              </a:ext>
            </a:extLst>
          </p:cNvPr>
          <p:cNvGrpSpPr/>
          <p:nvPr/>
        </p:nvGrpSpPr>
        <p:grpSpPr>
          <a:xfrm>
            <a:off x="6246150" y="2287525"/>
            <a:ext cx="5600086" cy="3382034"/>
            <a:chOff x="4682134" y="4483465"/>
            <a:chExt cx="4602879" cy="2755631"/>
          </a:xfrm>
        </p:grpSpPr>
        <p:pic>
          <p:nvPicPr>
            <p:cNvPr id="11" name="Picture 10">
              <a:extLst>
                <a:ext uri="{FF2B5EF4-FFF2-40B4-BE49-F238E27FC236}">
                  <a16:creationId xmlns:a16="http://schemas.microsoft.com/office/drawing/2014/main" id="{7D9DED9A-2783-4E37-AA04-B035DFB07F47}"/>
                </a:ext>
              </a:extLst>
            </p:cNvPr>
            <p:cNvPicPr>
              <a:picLocks noChangeAspect="1"/>
            </p:cNvPicPr>
            <p:nvPr/>
          </p:nvPicPr>
          <p:blipFill>
            <a:blip r:embed="rId4"/>
            <a:stretch>
              <a:fillRect/>
            </a:stretch>
          </p:blipFill>
          <p:spPr>
            <a:xfrm>
              <a:off x="4682134" y="4483465"/>
              <a:ext cx="4602879" cy="2755631"/>
            </a:xfrm>
            <a:prstGeom prst="rect">
              <a:avLst/>
            </a:prstGeom>
          </p:spPr>
        </p:pic>
        <p:sp>
          <p:nvSpPr>
            <p:cNvPr id="12" name="TextBox 11">
              <a:extLst>
                <a:ext uri="{FF2B5EF4-FFF2-40B4-BE49-F238E27FC236}">
                  <a16:creationId xmlns:a16="http://schemas.microsoft.com/office/drawing/2014/main" id="{AB2F7F4E-E470-4127-92E8-11A951038765}"/>
                </a:ext>
              </a:extLst>
            </p:cNvPr>
            <p:cNvSpPr txBox="1"/>
            <p:nvPr/>
          </p:nvSpPr>
          <p:spPr>
            <a:xfrm rot="16200000">
              <a:off x="4600467" y="5627874"/>
              <a:ext cx="546945" cy="307777"/>
            </a:xfrm>
            <a:prstGeom prst="rect">
              <a:avLst/>
            </a:prstGeom>
            <a:solidFill>
              <a:schemeClr val="bg1"/>
            </a:solidFill>
          </p:spPr>
          <p:txBody>
            <a:bodyPr wrap="none" rtlCol="0">
              <a:spAutoFit/>
            </a:bodyPr>
            <a:lstStyle/>
            <a:p>
              <a:r>
                <a:rPr lang="en-US" sz="1400" dirty="0"/>
                <a:t>Time</a:t>
              </a:r>
              <a:endParaRPr lang="en-IL" sz="1400" dirty="0"/>
            </a:p>
          </p:txBody>
        </p:sp>
      </p:grpSp>
    </p:spTree>
    <p:extLst>
      <p:ext uri="{BB962C8B-B14F-4D97-AF65-F5344CB8AC3E}">
        <p14:creationId xmlns:p14="http://schemas.microsoft.com/office/powerpoint/2010/main" val="1219490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Performance Analysis – </a:t>
            </a:r>
            <a:r>
              <a:rPr lang="en-US" b="1" dirty="0"/>
              <a:t>Results</a:t>
            </a:r>
            <a:endParaRPr lang="en-IL" b="1"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37</a:t>
            </a:fld>
            <a:endParaRPr lang="en-US"/>
          </a:p>
        </p:txBody>
      </p:sp>
      <p:grpSp>
        <p:nvGrpSpPr>
          <p:cNvPr id="8" name="Group 7">
            <a:extLst>
              <a:ext uri="{FF2B5EF4-FFF2-40B4-BE49-F238E27FC236}">
                <a16:creationId xmlns:a16="http://schemas.microsoft.com/office/drawing/2014/main" id="{A0FDAEC2-35E8-40D3-A24B-4C21EE09631E}"/>
              </a:ext>
            </a:extLst>
          </p:cNvPr>
          <p:cNvGrpSpPr/>
          <p:nvPr/>
        </p:nvGrpSpPr>
        <p:grpSpPr>
          <a:xfrm>
            <a:off x="6206291" y="2307881"/>
            <a:ext cx="5666249" cy="3382034"/>
            <a:chOff x="9178892" y="4483465"/>
            <a:chExt cx="4535817" cy="2755631"/>
          </a:xfrm>
        </p:grpSpPr>
        <p:pic>
          <p:nvPicPr>
            <p:cNvPr id="9" name="Picture 8">
              <a:extLst>
                <a:ext uri="{FF2B5EF4-FFF2-40B4-BE49-F238E27FC236}">
                  <a16:creationId xmlns:a16="http://schemas.microsoft.com/office/drawing/2014/main" id="{66C08808-1D5A-4CA9-BB2E-3C8A126F26E3}"/>
                </a:ext>
              </a:extLst>
            </p:cNvPr>
            <p:cNvPicPr>
              <a:picLocks noChangeAspect="1"/>
            </p:cNvPicPr>
            <p:nvPr/>
          </p:nvPicPr>
          <p:blipFill>
            <a:blip r:embed="rId3"/>
            <a:stretch>
              <a:fillRect/>
            </a:stretch>
          </p:blipFill>
          <p:spPr>
            <a:xfrm>
              <a:off x="9178892" y="4483465"/>
              <a:ext cx="4535817" cy="2755631"/>
            </a:xfrm>
            <a:prstGeom prst="rect">
              <a:avLst/>
            </a:prstGeom>
          </p:spPr>
        </p:pic>
        <p:sp>
          <p:nvSpPr>
            <p:cNvPr id="10" name="TextBox 9">
              <a:extLst>
                <a:ext uri="{FF2B5EF4-FFF2-40B4-BE49-F238E27FC236}">
                  <a16:creationId xmlns:a16="http://schemas.microsoft.com/office/drawing/2014/main" id="{BAEA5730-C509-48DD-9075-A46A1475FE0F}"/>
                </a:ext>
              </a:extLst>
            </p:cNvPr>
            <p:cNvSpPr txBox="1"/>
            <p:nvPr/>
          </p:nvSpPr>
          <p:spPr>
            <a:xfrm rot="16200000">
              <a:off x="9064629" y="5513574"/>
              <a:ext cx="546945" cy="307777"/>
            </a:xfrm>
            <a:prstGeom prst="rect">
              <a:avLst/>
            </a:prstGeom>
            <a:solidFill>
              <a:schemeClr val="bg1"/>
            </a:solidFill>
          </p:spPr>
          <p:txBody>
            <a:bodyPr wrap="none" rtlCol="0">
              <a:spAutoFit/>
            </a:bodyPr>
            <a:lstStyle/>
            <a:p>
              <a:r>
                <a:rPr lang="en-US" sz="1400" dirty="0"/>
                <a:t>Time</a:t>
              </a:r>
              <a:endParaRPr lang="en-IL" sz="1400" dirty="0"/>
            </a:p>
          </p:txBody>
        </p:sp>
      </p:grpSp>
      <p:grpSp>
        <p:nvGrpSpPr>
          <p:cNvPr id="5" name="Group 4">
            <a:extLst>
              <a:ext uri="{FF2B5EF4-FFF2-40B4-BE49-F238E27FC236}">
                <a16:creationId xmlns:a16="http://schemas.microsoft.com/office/drawing/2014/main" id="{E796AED1-6706-4087-9A57-D54E2C48CDC4}"/>
              </a:ext>
            </a:extLst>
          </p:cNvPr>
          <p:cNvGrpSpPr/>
          <p:nvPr/>
        </p:nvGrpSpPr>
        <p:grpSpPr>
          <a:xfrm>
            <a:off x="319460" y="2307881"/>
            <a:ext cx="5666249" cy="3382034"/>
            <a:chOff x="9272580" y="4483458"/>
            <a:chExt cx="4596782" cy="2755631"/>
          </a:xfrm>
        </p:grpSpPr>
        <p:pic>
          <p:nvPicPr>
            <p:cNvPr id="6" name="Picture 5">
              <a:extLst>
                <a:ext uri="{FF2B5EF4-FFF2-40B4-BE49-F238E27FC236}">
                  <a16:creationId xmlns:a16="http://schemas.microsoft.com/office/drawing/2014/main" id="{E33BE665-F52D-4983-AC20-192C4AEAC331}"/>
                </a:ext>
              </a:extLst>
            </p:cNvPr>
            <p:cNvPicPr>
              <a:picLocks noChangeAspect="1"/>
            </p:cNvPicPr>
            <p:nvPr/>
          </p:nvPicPr>
          <p:blipFill>
            <a:blip r:embed="rId4"/>
            <a:stretch>
              <a:fillRect/>
            </a:stretch>
          </p:blipFill>
          <p:spPr>
            <a:xfrm>
              <a:off x="9272580" y="4483458"/>
              <a:ext cx="4596782" cy="2755631"/>
            </a:xfrm>
            <a:prstGeom prst="rect">
              <a:avLst/>
            </a:prstGeom>
          </p:spPr>
        </p:pic>
        <p:sp>
          <p:nvSpPr>
            <p:cNvPr id="7" name="TextBox 6">
              <a:extLst>
                <a:ext uri="{FF2B5EF4-FFF2-40B4-BE49-F238E27FC236}">
                  <a16:creationId xmlns:a16="http://schemas.microsoft.com/office/drawing/2014/main" id="{6848984A-B063-4DAF-BC23-4B956E0DFE8F}"/>
                </a:ext>
              </a:extLst>
            </p:cNvPr>
            <p:cNvSpPr txBox="1"/>
            <p:nvPr/>
          </p:nvSpPr>
          <p:spPr>
            <a:xfrm rot="16200000">
              <a:off x="9208049" y="5506858"/>
              <a:ext cx="546945" cy="307777"/>
            </a:xfrm>
            <a:prstGeom prst="rect">
              <a:avLst/>
            </a:prstGeom>
            <a:solidFill>
              <a:schemeClr val="bg1"/>
            </a:solidFill>
          </p:spPr>
          <p:txBody>
            <a:bodyPr wrap="none" rtlCol="0">
              <a:spAutoFit/>
            </a:bodyPr>
            <a:lstStyle/>
            <a:p>
              <a:r>
                <a:rPr lang="en-US" sz="1400" dirty="0"/>
                <a:t>Time</a:t>
              </a:r>
              <a:endParaRPr lang="en-IL" sz="1400" dirty="0"/>
            </a:p>
          </p:txBody>
        </p:sp>
      </p:grpSp>
    </p:spTree>
    <p:extLst>
      <p:ext uri="{BB962C8B-B14F-4D97-AF65-F5344CB8AC3E}">
        <p14:creationId xmlns:p14="http://schemas.microsoft.com/office/powerpoint/2010/main" val="440361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Performance Analysis – </a:t>
            </a:r>
            <a:r>
              <a:rPr lang="en-US" b="1" dirty="0"/>
              <a:t>Results</a:t>
            </a:r>
            <a:endParaRPr lang="en-IL" b="1"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38</a:t>
            </a:fld>
            <a:endParaRPr lang="en-US"/>
          </a:p>
        </p:txBody>
      </p:sp>
      <p:pic>
        <p:nvPicPr>
          <p:cNvPr id="10" name="Picture 9">
            <a:extLst>
              <a:ext uri="{FF2B5EF4-FFF2-40B4-BE49-F238E27FC236}">
                <a16:creationId xmlns:a16="http://schemas.microsoft.com/office/drawing/2014/main" id="{D2D1AFE2-C32C-4999-9EBC-B4BE454E9CDF}"/>
              </a:ext>
            </a:extLst>
          </p:cNvPr>
          <p:cNvPicPr>
            <a:picLocks noChangeAspect="1"/>
          </p:cNvPicPr>
          <p:nvPr/>
        </p:nvPicPr>
        <p:blipFill>
          <a:blip r:embed="rId3"/>
          <a:stretch>
            <a:fillRect/>
          </a:stretch>
        </p:blipFill>
        <p:spPr>
          <a:xfrm>
            <a:off x="6223201" y="2044758"/>
            <a:ext cx="5584420" cy="3200677"/>
          </a:xfrm>
          <a:prstGeom prst="rect">
            <a:avLst/>
          </a:prstGeom>
        </p:spPr>
      </p:pic>
      <p:pic>
        <p:nvPicPr>
          <p:cNvPr id="14" name="Picture 13">
            <a:extLst>
              <a:ext uri="{FF2B5EF4-FFF2-40B4-BE49-F238E27FC236}">
                <a16:creationId xmlns:a16="http://schemas.microsoft.com/office/drawing/2014/main" id="{48FDEB23-7F45-4D3F-B553-042F7E724826}"/>
              </a:ext>
            </a:extLst>
          </p:cNvPr>
          <p:cNvPicPr>
            <a:picLocks noChangeAspect="1"/>
          </p:cNvPicPr>
          <p:nvPr/>
        </p:nvPicPr>
        <p:blipFill>
          <a:blip r:embed="rId4"/>
          <a:stretch>
            <a:fillRect/>
          </a:stretch>
        </p:blipFill>
        <p:spPr>
          <a:xfrm>
            <a:off x="384380" y="2044757"/>
            <a:ext cx="5584420" cy="3200677"/>
          </a:xfrm>
          <a:prstGeom prst="rect">
            <a:avLst/>
          </a:prstGeom>
        </p:spPr>
      </p:pic>
    </p:spTree>
    <p:extLst>
      <p:ext uri="{BB962C8B-B14F-4D97-AF65-F5344CB8AC3E}">
        <p14:creationId xmlns:p14="http://schemas.microsoft.com/office/powerpoint/2010/main" val="946724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a:bodyPr>
          <a:lstStyle/>
          <a:p>
            <a:pPr lvl="1">
              <a:lnSpc>
                <a:spcPct val="150000"/>
              </a:lnSpc>
              <a:buFont typeface="Arial" panose="020B0604020202020204" pitchFamily="34" charset="0"/>
              <a:buChar char="•"/>
            </a:pPr>
            <a:r>
              <a:rPr lang="en-US" dirty="0">
                <a:solidFill>
                  <a:schemeClr val="tx1">
                    <a:lumMod val="50000"/>
                    <a:lumOff val="50000"/>
                  </a:schemeClr>
                </a:solidFill>
              </a:rPr>
              <a:t>Background</a:t>
            </a:r>
          </a:p>
          <a:p>
            <a:pPr lvl="1">
              <a:lnSpc>
                <a:spcPct val="150000"/>
              </a:lnSpc>
              <a:buFont typeface="Arial" panose="020B0604020202020204" pitchFamily="34" charset="0"/>
              <a:buChar char="•"/>
            </a:pPr>
            <a:r>
              <a:rPr lang="en-US" dirty="0">
                <a:solidFill>
                  <a:schemeClr val="tx1">
                    <a:lumMod val="50000"/>
                    <a:lumOff val="50000"/>
                  </a:schemeClr>
                </a:solidFill>
              </a:rPr>
              <a:t>Project’s goals</a:t>
            </a:r>
          </a:p>
          <a:p>
            <a:pPr lvl="1">
              <a:lnSpc>
                <a:spcPct val="150000"/>
              </a:lnSpc>
              <a:buFont typeface="Arial" panose="020B0604020202020204" pitchFamily="34" charset="0"/>
              <a:buChar char="•"/>
            </a:pPr>
            <a:r>
              <a:rPr lang="en-US" dirty="0">
                <a:solidFill>
                  <a:schemeClr val="tx1">
                    <a:lumMod val="50000"/>
                    <a:lumOff val="50000"/>
                  </a:schemeClr>
                </a:solidFill>
              </a:rPr>
              <a:t>TXHashMap structure</a:t>
            </a:r>
          </a:p>
          <a:p>
            <a:pPr lvl="1">
              <a:lnSpc>
                <a:spcPct val="150000"/>
              </a:lnSpc>
              <a:buFont typeface="Arial" panose="020B0604020202020204" pitchFamily="34" charset="0"/>
              <a:buChar char="•"/>
            </a:pPr>
            <a:r>
              <a:rPr lang="en-US" dirty="0">
                <a:solidFill>
                  <a:schemeClr val="tx1">
                    <a:lumMod val="50000"/>
                    <a:lumOff val="50000"/>
                  </a:schemeClr>
                </a:solidFill>
              </a:rPr>
              <a:t>Operations and multiple hash maps</a:t>
            </a:r>
          </a:p>
          <a:p>
            <a:pPr lvl="1">
              <a:lnSpc>
                <a:spcPct val="150000"/>
              </a:lnSpc>
              <a:buFont typeface="Arial" panose="020B0604020202020204" pitchFamily="34" charset="0"/>
              <a:buChar char="•"/>
            </a:pPr>
            <a:r>
              <a:rPr lang="en-US" dirty="0">
                <a:solidFill>
                  <a:schemeClr val="tx1">
                    <a:lumMod val="50000"/>
                    <a:lumOff val="50000"/>
                  </a:schemeClr>
                </a:solidFill>
              </a:rPr>
              <a:t>Resize</a:t>
            </a:r>
          </a:p>
          <a:p>
            <a:pPr lvl="1">
              <a:lnSpc>
                <a:spcPct val="150000"/>
              </a:lnSpc>
              <a:buFont typeface="Arial" panose="020B0604020202020204" pitchFamily="34" charset="0"/>
              <a:buChar char="•"/>
            </a:pPr>
            <a:r>
              <a:rPr lang="en-US" dirty="0">
                <a:solidFill>
                  <a:schemeClr val="tx1">
                    <a:lumMod val="50000"/>
                    <a:lumOff val="50000"/>
                  </a:schemeClr>
                </a:solidFill>
              </a:rPr>
              <a:t>Singleton</a:t>
            </a:r>
          </a:p>
          <a:p>
            <a:pPr lvl="1">
              <a:lnSpc>
                <a:spcPct val="150000"/>
              </a:lnSpc>
              <a:buFont typeface="Arial" panose="020B0604020202020204" pitchFamily="34" charset="0"/>
              <a:buChar char="•"/>
            </a:pPr>
            <a:r>
              <a:rPr lang="en-US" dirty="0">
                <a:solidFill>
                  <a:schemeClr val="tx1">
                    <a:lumMod val="50000"/>
                    <a:lumOff val="50000"/>
                  </a:schemeClr>
                </a:solidFill>
              </a:rPr>
              <a:t>Performance Analysis</a:t>
            </a:r>
          </a:p>
          <a:p>
            <a:pPr lvl="1">
              <a:lnSpc>
                <a:spcPct val="150000"/>
              </a:lnSpc>
              <a:buFont typeface="Arial" panose="020B0604020202020204" pitchFamily="34" charset="0"/>
              <a:buChar char="•"/>
            </a:pPr>
            <a:r>
              <a:rPr lang="en-US" b="1" dirty="0"/>
              <a:t>Conclusions</a:t>
            </a:r>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39</a:t>
            </a:fld>
            <a:endParaRPr lang="en-US" dirty="0"/>
          </a:p>
        </p:txBody>
      </p:sp>
    </p:spTree>
    <p:extLst>
      <p:ext uri="{BB962C8B-B14F-4D97-AF65-F5344CB8AC3E}">
        <p14:creationId xmlns:p14="http://schemas.microsoft.com/office/powerpoint/2010/main" val="30629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a:t>
            </a:r>
            <a:r>
              <a:rPr lang="en-US" dirty="0"/>
              <a:t> </a:t>
            </a:r>
          </a:p>
        </p:txBody>
      </p:sp>
      <p:sp>
        <p:nvSpPr>
          <p:cNvPr id="3" name="Content Placeholder 2"/>
          <p:cNvSpPr>
            <a:spLocks noGrp="1"/>
          </p:cNvSpPr>
          <p:nvPr>
            <p:ph idx="1"/>
          </p:nvPr>
        </p:nvSpPr>
        <p:spPr>
          <a:xfrm>
            <a:off x="1097280" y="1845734"/>
            <a:ext cx="10058400" cy="4393020"/>
          </a:xfrm>
        </p:spPr>
        <p:txBody>
          <a:bodyPr>
            <a:normAutofit fontScale="92500" lnSpcReduction="20000"/>
          </a:bodyPr>
          <a:lstStyle/>
          <a:p>
            <a:pPr marL="0" indent="0">
              <a:lnSpc>
                <a:spcPct val="150000"/>
              </a:lnSpc>
              <a:buNone/>
            </a:pPr>
            <a:r>
              <a:rPr lang="en-US" b="1" dirty="0"/>
              <a:t>Transactional memory</a:t>
            </a:r>
            <a:r>
              <a:rPr lang="en-US" dirty="0"/>
              <a:t> attempts to simplify the concurrent programming</a:t>
            </a:r>
          </a:p>
          <a:p>
            <a:pPr lvl="1">
              <a:buFont typeface="Arial" panose="020B0604020202020204" pitchFamily="34" charset="0"/>
              <a:buChar char="•"/>
            </a:pPr>
            <a:r>
              <a:rPr lang="en-US" dirty="0"/>
              <a:t>A method that originates in databases</a:t>
            </a:r>
          </a:p>
          <a:p>
            <a:pPr lvl="1">
              <a:lnSpc>
                <a:spcPct val="150000"/>
              </a:lnSpc>
              <a:buFont typeface="Arial" panose="020B0604020202020204" pitchFamily="34" charset="0"/>
              <a:buChar char="•"/>
            </a:pPr>
            <a:r>
              <a:rPr lang="en-US" dirty="0"/>
              <a:t>Models a critical section as a transaction</a:t>
            </a:r>
          </a:p>
          <a:p>
            <a:pPr marL="0" indent="0">
              <a:lnSpc>
                <a:spcPct val="150000"/>
              </a:lnSpc>
              <a:buNone/>
            </a:pPr>
            <a:r>
              <a:rPr lang="en-US" b="1" dirty="0"/>
              <a:t>Correctness of transaction </a:t>
            </a:r>
          </a:p>
          <a:p>
            <a:pPr lvl="1">
              <a:lnSpc>
                <a:spcPct val="150000"/>
              </a:lnSpc>
              <a:buFont typeface="Arial" panose="020B0604020202020204" pitchFamily="34" charset="0"/>
              <a:buChar char="•"/>
            </a:pPr>
            <a:r>
              <a:rPr lang="en-US" dirty="0"/>
              <a:t>Each transaction is required to maintain:</a:t>
            </a:r>
          </a:p>
          <a:p>
            <a:pPr lvl="2">
              <a:lnSpc>
                <a:spcPct val="200000"/>
              </a:lnSpc>
              <a:buFont typeface="Arial" panose="020B0604020202020204" pitchFamily="34" charset="0"/>
              <a:buChar char="•"/>
            </a:pPr>
            <a:r>
              <a:rPr lang="en-US" sz="1800" dirty="0"/>
              <a:t> </a:t>
            </a:r>
            <a:r>
              <a:rPr lang="en-US" sz="1800" b="1" dirty="0"/>
              <a:t>A</a:t>
            </a:r>
            <a:r>
              <a:rPr lang="en-US" sz="1800" dirty="0"/>
              <a:t>tomicity </a:t>
            </a:r>
          </a:p>
          <a:p>
            <a:pPr lvl="2">
              <a:lnSpc>
                <a:spcPct val="200000"/>
              </a:lnSpc>
              <a:buFont typeface="Arial" panose="020B0604020202020204" pitchFamily="34" charset="0"/>
              <a:buChar char="•"/>
            </a:pPr>
            <a:r>
              <a:rPr lang="en-US" sz="1800" dirty="0"/>
              <a:t> </a:t>
            </a:r>
            <a:r>
              <a:rPr lang="en-US" sz="1800" b="1" dirty="0"/>
              <a:t>C</a:t>
            </a:r>
            <a:r>
              <a:rPr lang="en-US" sz="1800" dirty="0"/>
              <a:t>onsistency</a:t>
            </a:r>
            <a:endParaRPr lang="he-IL" sz="1800" dirty="0"/>
          </a:p>
          <a:p>
            <a:pPr lvl="2">
              <a:lnSpc>
                <a:spcPct val="200000"/>
              </a:lnSpc>
              <a:buFont typeface="Arial" panose="020B0604020202020204" pitchFamily="34" charset="0"/>
              <a:buChar char="•"/>
            </a:pPr>
            <a:r>
              <a:rPr lang="en-US" sz="1800" dirty="0"/>
              <a:t> </a:t>
            </a:r>
            <a:r>
              <a:rPr lang="en-US" sz="1800" b="1" dirty="0"/>
              <a:t>I</a:t>
            </a:r>
            <a:r>
              <a:rPr lang="en-US" sz="1800" dirty="0"/>
              <a:t>solation</a:t>
            </a:r>
          </a:p>
          <a:p>
            <a:pPr lvl="2">
              <a:lnSpc>
                <a:spcPct val="200000"/>
              </a:lnSpc>
              <a:buFont typeface="Arial" panose="020B0604020202020204" pitchFamily="34" charset="0"/>
              <a:buChar char="•"/>
            </a:pPr>
            <a:r>
              <a:rPr lang="en-US" sz="1800" dirty="0"/>
              <a:t> </a:t>
            </a:r>
            <a:r>
              <a:rPr lang="en-US" sz="1800" b="1" strike="sngStrike" dirty="0"/>
              <a:t>D</a:t>
            </a:r>
            <a:r>
              <a:rPr lang="en-US" sz="1800" strike="sngStrike" dirty="0"/>
              <a:t>urability</a:t>
            </a:r>
          </a:p>
          <a:p>
            <a:pPr lvl="1">
              <a:lnSpc>
                <a:spcPct val="150000"/>
              </a:lnSpc>
              <a:buFont typeface="Arial" panose="020B0604020202020204" pitchFamily="34" charset="0"/>
              <a:buChar char="•"/>
            </a:pPr>
            <a:endParaRPr lang="en-US" dirty="0"/>
          </a:p>
          <a:p>
            <a:pPr lvl="2">
              <a:lnSpc>
                <a:spcPct val="150000"/>
              </a:lnSpc>
              <a:buFont typeface="Arial" panose="020B0604020202020204" pitchFamily="34" charset="0"/>
              <a:buChar char="•"/>
            </a:pPr>
            <a:endParaRPr lang="en-US" dirty="0"/>
          </a:p>
          <a:p>
            <a:pPr marL="201168" lvl="1" indent="0">
              <a:lnSpc>
                <a:spcPct val="150000"/>
              </a:lnSpc>
              <a:buNone/>
            </a:pPr>
            <a:endParaRPr lang="en-US" dirty="0"/>
          </a:p>
          <a:p>
            <a:pPr marL="201168" lvl="1" indent="0">
              <a:lnSpc>
                <a:spcPct val="150000"/>
              </a:lnSpc>
              <a:buNone/>
            </a:pPr>
            <a:endParaRPr lang="en-US" dirty="0"/>
          </a:p>
          <a:p>
            <a:pPr lvl="1">
              <a:lnSpc>
                <a:spcPct val="150000"/>
              </a:lnSpc>
              <a:buFont typeface="Arial" panose="020B0604020202020204" pitchFamily="34" charset="0"/>
              <a:buChar char="•"/>
            </a:pPr>
            <a:endParaRPr lang="en-US" dirty="0"/>
          </a:p>
          <a:p>
            <a:pPr lvl="2">
              <a:lnSpc>
                <a:spcPct val="150000"/>
              </a:lnSpc>
              <a:buFont typeface="Arial" panose="020B0604020202020204" pitchFamily="34" charset="0"/>
              <a:buChar char="•"/>
            </a:pPr>
            <a:endParaRPr lang="en-US" dirty="0"/>
          </a:p>
          <a:p>
            <a:pPr marL="201168" lvl="1" indent="0">
              <a:buNone/>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201168" lvl="1" indent="0">
              <a:buNone/>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4</a:t>
            </a:fld>
            <a:endParaRPr lang="en-US" dirty="0"/>
          </a:p>
        </p:txBody>
      </p:sp>
    </p:spTree>
    <p:extLst>
      <p:ext uri="{BB962C8B-B14F-4D97-AF65-F5344CB8AC3E}">
        <p14:creationId xmlns:p14="http://schemas.microsoft.com/office/powerpoint/2010/main" val="1175898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B16-FD43-4B6A-ACFE-FD286D4BC5F7}"/>
              </a:ext>
            </a:extLst>
          </p:cNvPr>
          <p:cNvSpPr>
            <a:spLocks noGrp="1"/>
          </p:cNvSpPr>
          <p:nvPr>
            <p:ph type="title"/>
          </p:nvPr>
        </p:nvSpPr>
        <p:spPr/>
        <p:txBody>
          <a:bodyPr/>
          <a:lstStyle/>
          <a:p>
            <a:r>
              <a:rPr lang="en-US" dirty="0"/>
              <a:t>Conclusions</a:t>
            </a:r>
            <a:endParaRPr lang="en-IL" dirty="0"/>
          </a:p>
        </p:txBody>
      </p:sp>
      <p:sp>
        <p:nvSpPr>
          <p:cNvPr id="3" name="Content Placeholder 2">
            <a:extLst>
              <a:ext uri="{FF2B5EF4-FFF2-40B4-BE49-F238E27FC236}">
                <a16:creationId xmlns:a16="http://schemas.microsoft.com/office/drawing/2014/main" id="{8733BF95-B3E9-4C7D-BB2C-F41D34DC1BA1}"/>
              </a:ext>
            </a:extLst>
          </p:cNvPr>
          <p:cNvSpPr>
            <a:spLocks noGrp="1"/>
          </p:cNvSpPr>
          <p:nvPr>
            <p:ph idx="1"/>
          </p:nvPr>
        </p:nvSpPr>
        <p:spPr/>
        <p:txBody>
          <a:bodyPr/>
          <a:lstStyle/>
          <a:p>
            <a:pPr>
              <a:lnSpc>
                <a:spcPct val="150000"/>
              </a:lnSpc>
              <a:buFont typeface="Arial" panose="020B0604020202020204" pitchFamily="34" charset="0"/>
              <a:buChar char="•"/>
            </a:pPr>
            <a:r>
              <a:rPr lang="en-US" dirty="0"/>
              <a:t> Suggested and implemented transactional hash table</a:t>
            </a:r>
          </a:p>
          <a:p>
            <a:pPr>
              <a:lnSpc>
                <a:spcPct val="150000"/>
              </a:lnSpc>
              <a:buFont typeface="Arial" panose="020B0604020202020204" pitchFamily="34" charset="0"/>
              <a:buChar char="•"/>
            </a:pPr>
            <a:r>
              <a:rPr lang="en-US" dirty="0"/>
              <a:t> Finer grained concurrency control</a:t>
            </a:r>
          </a:p>
          <a:p>
            <a:pPr>
              <a:lnSpc>
                <a:spcPct val="150000"/>
              </a:lnSpc>
              <a:buFont typeface="Arial" panose="020B0604020202020204" pitchFamily="34" charset="0"/>
              <a:buChar char="•"/>
            </a:pPr>
            <a:r>
              <a:rPr lang="en-US" dirty="0"/>
              <a:t> Support for multiple hash maps</a:t>
            </a:r>
          </a:p>
          <a:p>
            <a:pPr>
              <a:lnSpc>
                <a:spcPct val="150000"/>
              </a:lnSpc>
              <a:buFont typeface="Arial" panose="020B0604020202020204" pitchFamily="34" charset="0"/>
              <a:buChar char="•"/>
            </a:pPr>
            <a:r>
              <a:rPr lang="en-US" dirty="0"/>
              <a:t> Resize difficulties and solution</a:t>
            </a:r>
          </a:p>
          <a:p>
            <a:pPr>
              <a:lnSpc>
                <a:spcPct val="150000"/>
              </a:lnSpc>
              <a:buFont typeface="Arial" panose="020B0604020202020204" pitchFamily="34" charset="0"/>
              <a:buChar char="•"/>
            </a:pPr>
            <a:r>
              <a:rPr lang="en-US" dirty="0"/>
              <a:t> Singleton support</a:t>
            </a:r>
          </a:p>
          <a:p>
            <a:pPr>
              <a:lnSpc>
                <a:spcPct val="150000"/>
              </a:lnSpc>
              <a:buFont typeface="Arial" panose="020B0604020202020204" pitchFamily="34" charset="0"/>
              <a:buChar char="•"/>
            </a:pPr>
            <a:r>
              <a:rPr lang="en-US" dirty="0"/>
              <a:t> Improved performance in smaller transactions</a:t>
            </a:r>
            <a:endParaRPr lang="en-IL" dirty="0"/>
          </a:p>
        </p:txBody>
      </p:sp>
      <p:sp>
        <p:nvSpPr>
          <p:cNvPr id="4" name="Slide Number Placeholder 3">
            <a:extLst>
              <a:ext uri="{FF2B5EF4-FFF2-40B4-BE49-F238E27FC236}">
                <a16:creationId xmlns:a16="http://schemas.microsoft.com/office/drawing/2014/main" id="{FCDF751B-A257-4C00-9FD2-E651FB01AD53}"/>
              </a:ext>
            </a:extLst>
          </p:cNvPr>
          <p:cNvSpPr>
            <a:spLocks noGrp="1"/>
          </p:cNvSpPr>
          <p:nvPr>
            <p:ph type="sldNum" sz="quarter" idx="12"/>
          </p:nvPr>
        </p:nvSpPr>
        <p:spPr/>
        <p:txBody>
          <a:bodyPr/>
          <a:lstStyle/>
          <a:p>
            <a:fld id="{83088339-553C-4EED-9B0A-DF9022915A3C}" type="slidenum">
              <a:rPr lang="en-US" smtClean="0"/>
              <a:t>40</a:t>
            </a:fld>
            <a:endParaRPr lang="en-US"/>
          </a:p>
        </p:txBody>
      </p:sp>
    </p:spTree>
    <p:extLst>
      <p:ext uri="{BB962C8B-B14F-4D97-AF65-F5344CB8AC3E}">
        <p14:creationId xmlns:p14="http://schemas.microsoft.com/office/powerpoint/2010/main" val="2008771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p:txBody>
          <a:bodyPr>
            <a:normAutofit/>
          </a:bodyPr>
          <a:lstStyle/>
          <a:p>
            <a:pPr>
              <a:lnSpc>
                <a:spcPct val="200000"/>
              </a:lnSpc>
              <a:buFont typeface="Arial" panose="020B0604020202020204" pitchFamily="34" charset="0"/>
              <a:buChar char="•"/>
            </a:pPr>
            <a:r>
              <a:rPr lang="en-US" dirty="0"/>
              <a:t> Concurrent resize</a:t>
            </a:r>
          </a:p>
          <a:p>
            <a:pPr>
              <a:lnSpc>
                <a:spcPct val="200000"/>
              </a:lnSpc>
              <a:buFont typeface="Arial" panose="020B0604020202020204" pitchFamily="34" charset="0"/>
              <a:buChar char="•"/>
            </a:pPr>
            <a:r>
              <a:rPr lang="en-US" dirty="0"/>
              <a:t> Nesting support</a:t>
            </a:r>
          </a:p>
          <a:p>
            <a:pPr>
              <a:lnSpc>
                <a:spcPct val="200000"/>
              </a:lnSpc>
              <a:buFont typeface="Arial" panose="020B0604020202020204" pitchFamily="34" charset="0"/>
              <a:buChar char="•"/>
            </a:pPr>
            <a:r>
              <a:rPr lang="en-US" dirty="0"/>
              <a:t> Structure optimizations </a:t>
            </a:r>
          </a:p>
          <a:p>
            <a:pPr lvl="1">
              <a:lnSpc>
                <a:spcPct val="200000"/>
              </a:lnSpc>
              <a:buFont typeface="Arial" panose="020B0604020202020204" pitchFamily="34" charset="0"/>
              <a:buChar char="•"/>
            </a:pPr>
            <a:r>
              <a:rPr lang="en-US" dirty="0"/>
              <a:t>Treeify</a:t>
            </a:r>
          </a:p>
          <a:p>
            <a:pPr>
              <a:lnSpc>
                <a:spcPct val="200000"/>
              </a:lnSpc>
              <a:buFont typeface="Arial" panose="020B0604020202020204" pitchFamily="34" charset="0"/>
              <a:buChar char="•"/>
            </a:pPr>
            <a:r>
              <a:rPr lang="en-US" dirty="0"/>
              <a:t> Alternative conflict resolution </a:t>
            </a:r>
          </a:p>
        </p:txBody>
      </p:sp>
      <p:sp>
        <p:nvSpPr>
          <p:cNvPr id="4" name="Slide Number Placeholder 3">
            <a:extLst>
              <a:ext uri="{FF2B5EF4-FFF2-40B4-BE49-F238E27FC236}">
                <a16:creationId xmlns:a16="http://schemas.microsoft.com/office/drawing/2014/main" id="{2D651138-FC80-4BA8-8A6D-DB996EC96628}"/>
              </a:ext>
            </a:extLst>
          </p:cNvPr>
          <p:cNvSpPr>
            <a:spLocks noGrp="1"/>
          </p:cNvSpPr>
          <p:nvPr>
            <p:ph type="sldNum" sz="quarter" idx="12"/>
          </p:nvPr>
        </p:nvSpPr>
        <p:spPr/>
        <p:txBody>
          <a:bodyPr/>
          <a:lstStyle/>
          <a:p>
            <a:fld id="{83088339-553C-4EED-9B0A-DF9022915A3C}" type="slidenum">
              <a:rPr lang="en-US" smtClean="0"/>
              <a:t>41</a:t>
            </a:fld>
            <a:endParaRPr lang="en-US"/>
          </a:p>
        </p:txBody>
      </p:sp>
    </p:spTree>
    <p:extLst>
      <p:ext uri="{BB962C8B-B14F-4D97-AF65-F5344CB8AC3E}">
        <p14:creationId xmlns:p14="http://schemas.microsoft.com/office/powerpoint/2010/main" val="160886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p:txBody>
          <a:bodyPr/>
          <a:lstStyle/>
          <a:p>
            <a:r>
              <a:rPr lang="en-US" dirty="0"/>
              <a:t>Backup slides</a:t>
            </a:r>
            <a:endParaRPr lang="en-IL"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42</a:t>
            </a:fld>
            <a:endParaRPr lang="en-US"/>
          </a:p>
        </p:txBody>
      </p:sp>
    </p:spTree>
    <p:extLst>
      <p:ext uri="{BB962C8B-B14F-4D97-AF65-F5344CB8AC3E}">
        <p14:creationId xmlns:p14="http://schemas.microsoft.com/office/powerpoint/2010/main" val="768343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p:txBody>
          <a:bodyPr/>
          <a:lstStyle/>
          <a:p>
            <a:r>
              <a:rPr lang="en-US" dirty="0"/>
              <a:t>[10,50,100]k </a:t>
            </a:r>
            <a:r>
              <a:rPr lang="en-US" b="1" dirty="0"/>
              <a:t>Put</a:t>
            </a:r>
            <a:r>
              <a:rPr lang="en-US" dirty="0"/>
              <a:t> Op – Key Range 100k</a:t>
            </a:r>
            <a:endParaRPr lang="en-IL"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43</a:t>
            </a:fld>
            <a:endParaRPr lang="en-US"/>
          </a:p>
        </p:txBody>
      </p:sp>
      <p:pic>
        <p:nvPicPr>
          <p:cNvPr id="3" name="Picture 2">
            <a:extLst>
              <a:ext uri="{FF2B5EF4-FFF2-40B4-BE49-F238E27FC236}">
                <a16:creationId xmlns:a16="http://schemas.microsoft.com/office/drawing/2014/main" id="{8F6C5ED5-F768-4C5C-AEF5-6010CC5D9377}"/>
              </a:ext>
            </a:extLst>
          </p:cNvPr>
          <p:cNvPicPr>
            <a:picLocks noChangeAspect="1"/>
          </p:cNvPicPr>
          <p:nvPr/>
        </p:nvPicPr>
        <p:blipFill>
          <a:blip r:embed="rId2"/>
          <a:stretch>
            <a:fillRect/>
          </a:stretch>
        </p:blipFill>
        <p:spPr>
          <a:xfrm>
            <a:off x="0" y="1737361"/>
            <a:ext cx="4718713" cy="2755631"/>
          </a:xfrm>
          <a:prstGeom prst="rect">
            <a:avLst/>
          </a:prstGeom>
        </p:spPr>
      </p:pic>
      <p:pic>
        <p:nvPicPr>
          <p:cNvPr id="6" name="Picture 5">
            <a:extLst>
              <a:ext uri="{FF2B5EF4-FFF2-40B4-BE49-F238E27FC236}">
                <a16:creationId xmlns:a16="http://schemas.microsoft.com/office/drawing/2014/main" id="{3C74C9D2-3E5C-4D27-B370-84C10F92AAF4}"/>
              </a:ext>
            </a:extLst>
          </p:cNvPr>
          <p:cNvPicPr>
            <a:picLocks noChangeAspect="1"/>
          </p:cNvPicPr>
          <p:nvPr/>
        </p:nvPicPr>
        <p:blipFill>
          <a:blip r:embed="rId3"/>
          <a:stretch>
            <a:fillRect/>
          </a:stretch>
        </p:blipFill>
        <p:spPr>
          <a:xfrm>
            <a:off x="4718713" y="1737361"/>
            <a:ext cx="4645555" cy="2755631"/>
          </a:xfrm>
          <a:prstGeom prst="rect">
            <a:avLst/>
          </a:prstGeom>
        </p:spPr>
      </p:pic>
      <p:pic>
        <p:nvPicPr>
          <p:cNvPr id="8" name="Picture 7">
            <a:extLst>
              <a:ext uri="{FF2B5EF4-FFF2-40B4-BE49-F238E27FC236}">
                <a16:creationId xmlns:a16="http://schemas.microsoft.com/office/drawing/2014/main" id="{D5FCA233-B33E-40A8-A604-5954F022F8EE}"/>
              </a:ext>
            </a:extLst>
          </p:cNvPr>
          <p:cNvPicPr>
            <a:picLocks noChangeAspect="1"/>
          </p:cNvPicPr>
          <p:nvPr/>
        </p:nvPicPr>
        <p:blipFill>
          <a:blip r:embed="rId4"/>
          <a:stretch>
            <a:fillRect/>
          </a:stretch>
        </p:blipFill>
        <p:spPr>
          <a:xfrm>
            <a:off x="9364268" y="1737360"/>
            <a:ext cx="4602879" cy="2755631"/>
          </a:xfrm>
          <a:prstGeom prst="rect">
            <a:avLst/>
          </a:prstGeom>
        </p:spPr>
      </p:pic>
      <p:pic>
        <p:nvPicPr>
          <p:cNvPr id="10" name="Picture 9">
            <a:extLst>
              <a:ext uri="{FF2B5EF4-FFF2-40B4-BE49-F238E27FC236}">
                <a16:creationId xmlns:a16="http://schemas.microsoft.com/office/drawing/2014/main" id="{A2AC8058-1013-4915-8409-6FDE943B89E9}"/>
              </a:ext>
            </a:extLst>
          </p:cNvPr>
          <p:cNvPicPr>
            <a:picLocks noChangeAspect="1"/>
          </p:cNvPicPr>
          <p:nvPr/>
        </p:nvPicPr>
        <p:blipFill>
          <a:blip r:embed="rId5"/>
          <a:stretch>
            <a:fillRect/>
          </a:stretch>
        </p:blipFill>
        <p:spPr>
          <a:xfrm>
            <a:off x="0" y="4492991"/>
            <a:ext cx="4718713" cy="2755631"/>
          </a:xfrm>
          <a:prstGeom prst="rect">
            <a:avLst/>
          </a:prstGeom>
        </p:spPr>
      </p:pic>
      <p:pic>
        <p:nvPicPr>
          <p:cNvPr id="11" name="Picture 10">
            <a:extLst>
              <a:ext uri="{FF2B5EF4-FFF2-40B4-BE49-F238E27FC236}">
                <a16:creationId xmlns:a16="http://schemas.microsoft.com/office/drawing/2014/main" id="{4CCCFF87-F418-492C-B78B-CFABE2A4AB94}"/>
              </a:ext>
            </a:extLst>
          </p:cNvPr>
          <p:cNvPicPr>
            <a:picLocks noChangeAspect="1"/>
          </p:cNvPicPr>
          <p:nvPr/>
        </p:nvPicPr>
        <p:blipFill>
          <a:blip r:embed="rId6"/>
          <a:stretch>
            <a:fillRect/>
          </a:stretch>
        </p:blipFill>
        <p:spPr>
          <a:xfrm>
            <a:off x="4715665" y="4492990"/>
            <a:ext cx="4651651" cy="2755631"/>
          </a:xfrm>
          <a:prstGeom prst="rect">
            <a:avLst/>
          </a:prstGeom>
        </p:spPr>
      </p:pic>
      <p:pic>
        <p:nvPicPr>
          <p:cNvPr id="13" name="Picture 12">
            <a:extLst>
              <a:ext uri="{FF2B5EF4-FFF2-40B4-BE49-F238E27FC236}">
                <a16:creationId xmlns:a16="http://schemas.microsoft.com/office/drawing/2014/main" id="{12DBC48A-D3D7-4A67-9CC5-789CAFE7408C}"/>
              </a:ext>
            </a:extLst>
          </p:cNvPr>
          <p:cNvPicPr>
            <a:picLocks noChangeAspect="1"/>
          </p:cNvPicPr>
          <p:nvPr/>
        </p:nvPicPr>
        <p:blipFill>
          <a:blip r:embed="rId7"/>
          <a:stretch>
            <a:fillRect/>
          </a:stretch>
        </p:blipFill>
        <p:spPr>
          <a:xfrm>
            <a:off x="9364267" y="4492990"/>
            <a:ext cx="4602879" cy="2755631"/>
          </a:xfrm>
          <a:prstGeom prst="rect">
            <a:avLst/>
          </a:prstGeom>
        </p:spPr>
      </p:pic>
    </p:spTree>
    <p:extLst>
      <p:ext uri="{BB962C8B-B14F-4D97-AF65-F5344CB8AC3E}">
        <p14:creationId xmlns:p14="http://schemas.microsoft.com/office/powerpoint/2010/main" val="3151562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a:xfrm>
            <a:off x="1097279" y="286603"/>
            <a:ext cx="10818495" cy="1450757"/>
          </a:xfrm>
        </p:spPr>
        <p:txBody>
          <a:bodyPr/>
          <a:lstStyle/>
          <a:p>
            <a:r>
              <a:rPr lang="en-US" dirty="0"/>
              <a:t>100k,500k, 1000k </a:t>
            </a:r>
            <a:r>
              <a:rPr lang="en-US" b="1" dirty="0"/>
              <a:t>Put</a:t>
            </a:r>
            <a:r>
              <a:rPr lang="en-US" dirty="0"/>
              <a:t> Op – Key Range 100k</a:t>
            </a:r>
            <a:endParaRPr lang="en-IL"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44</a:t>
            </a:fld>
            <a:endParaRPr lang="en-US"/>
          </a:p>
        </p:txBody>
      </p:sp>
      <p:pic>
        <p:nvPicPr>
          <p:cNvPr id="5" name="Picture 4">
            <a:extLst>
              <a:ext uri="{FF2B5EF4-FFF2-40B4-BE49-F238E27FC236}">
                <a16:creationId xmlns:a16="http://schemas.microsoft.com/office/drawing/2014/main" id="{A3C2F7EB-4966-4ADC-9BF4-64770295767E}"/>
              </a:ext>
            </a:extLst>
          </p:cNvPr>
          <p:cNvPicPr>
            <a:picLocks noChangeAspect="1"/>
          </p:cNvPicPr>
          <p:nvPr/>
        </p:nvPicPr>
        <p:blipFill>
          <a:blip r:embed="rId2"/>
          <a:stretch>
            <a:fillRect/>
          </a:stretch>
        </p:blipFill>
        <p:spPr>
          <a:xfrm>
            <a:off x="0" y="1737360"/>
            <a:ext cx="4694327" cy="2755631"/>
          </a:xfrm>
          <a:prstGeom prst="rect">
            <a:avLst/>
          </a:prstGeom>
        </p:spPr>
      </p:pic>
      <p:pic>
        <p:nvPicPr>
          <p:cNvPr id="7" name="Picture 6">
            <a:extLst>
              <a:ext uri="{FF2B5EF4-FFF2-40B4-BE49-F238E27FC236}">
                <a16:creationId xmlns:a16="http://schemas.microsoft.com/office/drawing/2014/main" id="{04073E43-8031-4F49-8C23-4434E80882F5}"/>
              </a:ext>
            </a:extLst>
          </p:cNvPr>
          <p:cNvPicPr>
            <a:picLocks noChangeAspect="1"/>
          </p:cNvPicPr>
          <p:nvPr/>
        </p:nvPicPr>
        <p:blipFill>
          <a:blip r:embed="rId3"/>
          <a:stretch>
            <a:fillRect/>
          </a:stretch>
        </p:blipFill>
        <p:spPr>
          <a:xfrm>
            <a:off x="4694327" y="1737360"/>
            <a:ext cx="4615072" cy="2755631"/>
          </a:xfrm>
          <a:prstGeom prst="rect">
            <a:avLst/>
          </a:prstGeom>
        </p:spPr>
      </p:pic>
      <p:pic>
        <p:nvPicPr>
          <p:cNvPr id="9" name="Picture 8">
            <a:extLst>
              <a:ext uri="{FF2B5EF4-FFF2-40B4-BE49-F238E27FC236}">
                <a16:creationId xmlns:a16="http://schemas.microsoft.com/office/drawing/2014/main" id="{C97CF995-03C6-4ED6-931E-B0B96FF9ADB0}"/>
              </a:ext>
            </a:extLst>
          </p:cNvPr>
          <p:cNvPicPr>
            <a:picLocks noChangeAspect="1"/>
          </p:cNvPicPr>
          <p:nvPr/>
        </p:nvPicPr>
        <p:blipFill>
          <a:blip r:embed="rId4"/>
          <a:stretch>
            <a:fillRect/>
          </a:stretch>
        </p:blipFill>
        <p:spPr>
          <a:xfrm>
            <a:off x="9309399" y="1737359"/>
            <a:ext cx="4548010" cy="2755631"/>
          </a:xfrm>
          <a:prstGeom prst="rect">
            <a:avLst/>
          </a:prstGeom>
        </p:spPr>
      </p:pic>
      <p:pic>
        <p:nvPicPr>
          <p:cNvPr id="15" name="Picture 14">
            <a:extLst>
              <a:ext uri="{FF2B5EF4-FFF2-40B4-BE49-F238E27FC236}">
                <a16:creationId xmlns:a16="http://schemas.microsoft.com/office/drawing/2014/main" id="{06132FEF-2599-43FE-84CD-6FB1C1A66A97}"/>
              </a:ext>
            </a:extLst>
          </p:cNvPr>
          <p:cNvPicPr>
            <a:picLocks noChangeAspect="1"/>
          </p:cNvPicPr>
          <p:nvPr/>
        </p:nvPicPr>
        <p:blipFill>
          <a:blip r:embed="rId5"/>
          <a:stretch>
            <a:fillRect/>
          </a:stretch>
        </p:blipFill>
        <p:spPr>
          <a:xfrm>
            <a:off x="0" y="4492990"/>
            <a:ext cx="4694327" cy="2755631"/>
          </a:xfrm>
          <a:prstGeom prst="rect">
            <a:avLst/>
          </a:prstGeom>
        </p:spPr>
      </p:pic>
      <p:pic>
        <p:nvPicPr>
          <p:cNvPr id="16" name="Picture 15">
            <a:extLst>
              <a:ext uri="{FF2B5EF4-FFF2-40B4-BE49-F238E27FC236}">
                <a16:creationId xmlns:a16="http://schemas.microsoft.com/office/drawing/2014/main" id="{EE878787-FBD1-473E-B742-1C150D2FEA82}"/>
              </a:ext>
            </a:extLst>
          </p:cNvPr>
          <p:cNvPicPr>
            <a:picLocks noChangeAspect="1"/>
          </p:cNvPicPr>
          <p:nvPr/>
        </p:nvPicPr>
        <p:blipFill>
          <a:blip r:embed="rId6"/>
          <a:stretch>
            <a:fillRect/>
          </a:stretch>
        </p:blipFill>
        <p:spPr>
          <a:xfrm>
            <a:off x="4694327" y="4492989"/>
            <a:ext cx="4615072" cy="2755631"/>
          </a:xfrm>
          <a:prstGeom prst="rect">
            <a:avLst/>
          </a:prstGeom>
        </p:spPr>
      </p:pic>
      <p:pic>
        <p:nvPicPr>
          <p:cNvPr id="17" name="Picture 16">
            <a:extLst>
              <a:ext uri="{FF2B5EF4-FFF2-40B4-BE49-F238E27FC236}">
                <a16:creationId xmlns:a16="http://schemas.microsoft.com/office/drawing/2014/main" id="{0E037C27-78CF-46DE-9B42-05061FA6D7A8}"/>
              </a:ext>
            </a:extLst>
          </p:cNvPr>
          <p:cNvPicPr>
            <a:picLocks noChangeAspect="1"/>
          </p:cNvPicPr>
          <p:nvPr/>
        </p:nvPicPr>
        <p:blipFill>
          <a:blip r:embed="rId7"/>
          <a:stretch>
            <a:fillRect/>
          </a:stretch>
        </p:blipFill>
        <p:spPr>
          <a:xfrm>
            <a:off x="9309399" y="4492988"/>
            <a:ext cx="4548010" cy="2755631"/>
          </a:xfrm>
          <a:prstGeom prst="rect">
            <a:avLst/>
          </a:prstGeom>
        </p:spPr>
      </p:pic>
    </p:spTree>
    <p:extLst>
      <p:ext uri="{BB962C8B-B14F-4D97-AF65-F5344CB8AC3E}">
        <p14:creationId xmlns:p14="http://schemas.microsoft.com/office/powerpoint/2010/main" val="250024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a:xfrm>
            <a:off x="621029" y="277078"/>
            <a:ext cx="11094721" cy="1450757"/>
          </a:xfrm>
        </p:spPr>
        <p:txBody>
          <a:bodyPr/>
          <a:lstStyle/>
          <a:p>
            <a:r>
              <a:rPr lang="en-US" dirty="0"/>
              <a:t>200k, 1000k, 2000k </a:t>
            </a:r>
            <a:r>
              <a:rPr lang="en-US" b="1" dirty="0"/>
              <a:t>Put</a:t>
            </a:r>
            <a:r>
              <a:rPr lang="en-US" dirty="0"/>
              <a:t> Op – Key Range 100k</a:t>
            </a:r>
            <a:endParaRPr lang="en-IL"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45</a:t>
            </a:fld>
            <a:endParaRPr lang="en-US"/>
          </a:p>
        </p:txBody>
      </p:sp>
      <p:pic>
        <p:nvPicPr>
          <p:cNvPr id="3" name="Picture 2">
            <a:extLst>
              <a:ext uri="{FF2B5EF4-FFF2-40B4-BE49-F238E27FC236}">
                <a16:creationId xmlns:a16="http://schemas.microsoft.com/office/drawing/2014/main" id="{FD93BC37-2413-495A-896C-5141EEBD7AF9}"/>
              </a:ext>
            </a:extLst>
          </p:cNvPr>
          <p:cNvPicPr>
            <a:picLocks noChangeAspect="1"/>
          </p:cNvPicPr>
          <p:nvPr/>
        </p:nvPicPr>
        <p:blipFill>
          <a:blip r:embed="rId2"/>
          <a:stretch>
            <a:fillRect/>
          </a:stretch>
        </p:blipFill>
        <p:spPr>
          <a:xfrm>
            <a:off x="0" y="1727835"/>
            <a:ext cx="4682134" cy="2755631"/>
          </a:xfrm>
          <a:prstGeom prst="rect">
            <a:avLst/>
          </a:prstGeom>
        </p:spPr>
      </p:pic>
      <p:pic>
        <p:nvPicPr>
          <p:cNvPr id="6" name="Picture 5">
            <a:extLst>
              <a:ext uri="{FF2B5EF4-FFF2-40B4-BE49-F238E27FC236}">
                <a16:creationId xmlns:a16="http://schemas.microsoft.com/office/drawing/2014/main" id="{586836A5-94BF-43C7-9075-09C58674D544}"/>
              </a:ext>
            </a:extLst>
          </p:cNvPr>
          <p:cNvPicPr>
            <a:picLocks noChangeAspect="1"/>
          </p:cNvPicPr>
          <p:nvPr/>
        </p:nvPicPr>
        <p:blipFill>
          <a:blip r:embed="rId3"/>
          <a:stretch>
            <a:fillRect/>
          </a:stretch>
        </p:blipFill>
        <p:spPr>
          <a:xfrm>
            <a:off x="4682134" y="1727834"/>
            <a:ext cx="4602879" cy="2755631"/>
          </a:xfrm>
          <a:prstGeom prst="rect">
            <a:avLst/>
          </a:prstGeom>
        </p:spPr>
      </p:pic>
      <p:pic>
        <p:nvPicPr>
          <p:cNvPr id="8" name="Picture 7">
            <a:extLst>
              <a:ext uri="{FF2B5EF4-FFF2-40B4-BE49-F238E27FC236}">
                <a16:creationId xmlns:a16="http://schemas.microsoft.com/office/drawing/2014/main" id="{35438456-9F5D-4000-8303-31354BBA83FE}"/>
              </a:ext>
            </a:extLst>
          </p:cNvPr>
          <p:cNvPicPr>
            <a:picLocks noChangeAspect="1"/>
          </p:cNvPicPr>
          <p:nvPr/>
        </p:nvPicPr>
        <p:blipFill>
          <a:blip r:embed="rId4"/>
          <a:stretch>
            <a:fillRect/>
          </a:stretch>
        </p:blipFill>
        <p:spPr>
          <a:xfrm>
            <a:off x="9285013" y="1727834"/>
            <a:ext cx="4541914" cy="2755631"/>
          </a:xfrm>
          <a:prstGeom prst="rect">
            <a:avLst/>
          </a:prstGeom>
        </p:spPr>
      </p:pic>
      <p:grpSp>
        <p:nvGrpSpPr>
          <p:cNvPr id="23" name="Group 22">
            <a:extLst>
              <a:ext uri="{FF2B5EF4-FFF2-40B4-BE49-F238E27FC236}">
                <a16:creationId xmlns:a16="http://schemas.microsoft.com/office/drawing/2014/main" id="{A780F3FC-1573-4A2A-9212-6FE88410A0A2}"/>
              </a:ext>
            </a:extLst>
          </p:cNvPr>
          <p:cNvGrpSpPr/>
          <p:nvPr/>
        </p:nvGrpSpPr>
        <p:grpSpPr>
          <a:xfrm>
            <a:off x="4682134" y="4483465"/>
            <a:ext cx="4602879" cy="2755631"/>
            <a:chOff x="4682134" y="4483465"/>
            <a:chExt cx="4602879" cy="2755631"/>
          </a:xfrm>
        </p:grpSpPr>
        <p:pic>
          <p:nvPicPr>
            <p:cNvPr id="19" name="Picture 18">
              <a:extLst>
                <a:ext uri="{FF2B5EF4-FFF2-40B4-BE49-F238E27FC236}">
                  <a16:creationId xmlns:a16="http://schemas.microsoft.com/office/drawing/2014/main" id="{8C0EEE23-456E-431B-8055-F725F89D53C2}"/>
                </a:ext>
              </a:extLst>
            </p:cNvPr>
            <p:cNvPicPr>
              <a:picLocks noChangeAspect="1"/>
            </p:cNvPicPr>
            <p:nvPr/>
          </p:nvPicPr>
          <p:blipFill>
            <a:blip r:embed="rId5"/>
            <a:stretch>
              <a:fillRect/>
            </a:stretch>
          </p:blipFill>
          <p:spPr>
            <a:xfrm>
              <a:off x="4682134" y="4483465"/>
              <a:ext cx="4602879" cy="2755631"/>
            </a:xfrm>
            <a:prstGeom prst="rect">
              <a:avLst/>
            </a:prstGeom>
          </p:spPr>
        </p:pic>
        <p:sp>
          <p:nvSpPr>
            <p:cNvPr id="22" name="TextBox 21">
              <a:extLst>
                <a:ext uri="{FF2B5EF4-FFF2-40B4-BE49-F238E27FC236}">
                  <a16:creationId xmlns:a16="http://schemas.microsoft.com/office/drawing/2014/main" id="{D2D16B6D-F8D6-4D95-A622-648CD2FB6BB8}"/>
                </a:ext>
              </a:extLst>
            </p:cNvPr>
            <p:cNvSpPr txBox="1"/>
            <p:nvPr/>
          </p:nvSpPr>
          <p:spPr>
            <a:xfrm rot="16200000">
              <a:off x="4644308" y="5627874"/>
              <a:ext cx="546945" cy="307777"/>
            </a:xfrm>
            <a:prstGeom prst="rect">
              <a:avLst/>
            </a:prstGeom>
            <a:solidFill>
              <a:schemeClr val="bg1"/>
            </a:solidFill>
          </p:spPr>
          <p:txBody>
            <a:bodyPr wrap="none" rtlCol="0">
              <a:spAutoFit/>
            </a:bodyPr>
            <a:lstStyle/>
            <a:p>
              <a:r>
                <a:rPr lang="en-US" sz="1400" dirty="0"/>
                <a:t>Time</a:t>
              </a:r>
              <a:endParaRPr lang="en-IL" sz="1400" dirty="0"/>
            </a:p>
          </p:txBody>
        </p:sp>
      </p:grpSp>
      <p:grpSp>
        <p:nvGrpSpPr>
          <p:cNvPr id="25" name="Group 24">
            <a:extLst>
              <a:ext uri="{FF2B5EF4-FFF2-40B4-BE49-F238E27FC236}">
                <a16:creationId xmlns:a16="http://schemas.microsoft.com/office/drawing/2014/main" id="{37BABD83-CC3B-4FB5-A5B8-4B6782AEEDE0}"/>
              </a:ext>
            </a:extLst>
          </p:cNvPr>
          <p:cNvGrpSpPr/>
          <p:nvPr/>
        </p:nvGrpSpPr>
        <p:grpSpPr>
          <a:xfrm>
            <a:off x="0" y="4483465"/>
            <a:ext cx="4682134" cy="2755631"/>
            <a:chOff x="0" y="4483465"/>
            <a:chExt cx="4682134" cy="2755631"/>
          </a:xfrm>
        </p:grpSpPr>
        <p:pic>
          <p:nvPicPr>
            <p:cNvPr id="14" name="Picture 13">
              <a:extLst>
                <a:ext uri="{FF2B5EF4-FFF2-40B4-BE49-F238E27FC236}">
                  <a16:creationId xmlns:a16="http://schemas.microsoft.com/office/drawing/2014/main" id="{8EB3DB9D-1463-4CAF-A9A9-C713912F0278}"/>
                </a:ext>
              </a:extLst>
            </p:cNvPr>
            <p:cNvPicPr>
              <a:picLocks noChangeAspect="1"/>
            </p:cNvPicPr>
            <p:nvPr/>
          </p:nvPicPr>
          <p:blipFill>
            <a:blip r:embed="rId6"/>
            <a:stretch>
              <a:fillRect/>
            </a:stretch>
          </p:blipFill>
          <p:spPr>
            <a:xfrm>
              <a:off x="0" y="4483465"/>
              <a:ext cx="4682134" cy="2755631"/>
            </a:xfrm>
            <a:prstGeom prst="rect">
              <a:avLst/>
            </a:prstGeom>
          </p:spPr>
        </p:pic>
        <p:sp>
          <p:nvSpPr>
            <p:cNvPr id="24" name="TextBox 23">
              <a:extLst>
                <a:ext uri="{FF2B5EF4-FFF2-40B4-BE49-F238E27FC236}">
                  <a16:creationId xmlns:a16="http://schemas.microsoft.com/office/drawing/2014/main" id="{2F7F5B22-6B94-497E-A6D6-81D2E9BD7D7F}"/>
                </a:ext>
              </a:extLst>
            </p:cNvPr>
            <p:cNvSpPr txBox="1"/>
            <p:nvPr/>
          </p:nvSpPr>
          <p:spPr>
            <a:xfrm rot="16200000">
              <a:off x="-96724" y="5499242"/>
              <a:ext cx="546945" cy="307777"/>
            </a:xfrm>
            <a:prstGeom prst="rect">
              <a:avLst/>
            </a:prstGeom>
            <a:solidFill>
              <a:schemeClr val="bg1"/>
            </a:solidFill>
          </p:spPr>
          <p:txBody>
            <a:bodyPr wrap="none" rtlCol="0">
              <a:spAutoFit/>
            </a:bodyPr>
            <a:lstStyle/>
            <a:p>
              <a:r>
                <a:rPr lang="en-US" sz="1400" dirty="0"/>
                <a:t>Time</a:t>
              </a:r>
              <a:endParaRPr lang="en-IL" sz="1400" dirty="0"/>
            </a:p>
          </p:txBody>
        </p:sp>
      </p:grpSp>
      <p:grpSp>
        <p:nvGrpSpPr>
          <p:cNvPr id="27" name="Group 26">
            <a:extLst>
              <a:ext uri="{FF2B5EF4-FFF2-40B4-BE49-F238E27FC236}">
                <a16:creationId xmlns:a16="http://schemas.microsoft.com/office/drawing/2014/main" id="{A41D8153-16EF-4D5A-BDA3-CEDCE42EA1BA}"/>
              </a:ext>
            </a:extLst>
          </p:cNvPr>
          <p:cNvGrpSpPr/>
          <p:nvPr/>
        </p:nvGrpSpPr>
        <p:grpSpPr>
          <a:xfrm>
            <a:off x="9285013" y="4483464"/>
            <a:ext cx="4541914" cy="2755631"/>
            <a:chOff x="9285013" y="4483464"/>
            <a:chExt cx="4541914" cy="2755631"/>
          </a:xfrm>
        </p:grpSpPr>
        <p:pic>
          <p:nvPicPr>
            <p:cNvPr id="21" name="Picture 20">
              <a:extLst>
                <a:ext uri="{FF2B5EF4-FFF2-40B4-BE49-F238E27FC236}">
                  <a16:creationId xmlns:a16="http://schemas.microsoft.com/office/drawing/2014/main" id="{3FE41C09-39C1-45CA-9202-7D2165FDC81C}"/>
                </a:ext>
              </a:extLst>
            </p:cNvPr>
            <p:cNvPicPr>
              <a:picLocks noChangeAspect="1"/>
            </p:cNvPicPr>
            <p:nvPr/>
          </p:nvPicPr>
          <p:blipFill>
            <a:blip r:embed="rId7"/>
            <a:stretch>
              <a:fillRect/>
            </a:stretch>
          </p:blipFill>
          <p:spPr>
            <a:xfrm>
              <a:off x="9285013" y="4483464"/>
              <a:ext cx="4541914" cy="2755631"/>
            </a:xfrm>
            <a:prstGeom prst="rect">
              <a:avLst/>
            </a:prstGeom>
          </p:spPr>
        </p:pic>
        <p:sp>
          <p:nvSpPr>
            <p:cNvPr id="26" name="TextBox 25">
              <a:extLst>
                <a:ext uri="{FF2B5EF4-FFF2-40B4-BE49-F238E27FC236}">
                  <a16:creationId xmlns:a16="http://schemas.microsoft.com/office/drawing/2014/main" id="{B9E941EA-D5C0-417F-9D01-C78EEC815E5D}"/>
                </a:ext>
              </a:extLst>
            </p:cNvPr>
            <p:cNvSpPr txBox="1"/>
            <p:nvPr/>
          </p:nvSpPr>
          <p:spPr>
            <a:xfrm rot="16200000">
              <a:off x="9244684" y="5499241"/>
              <a:ext cx="546945" cy="307777"/>
            </a:xfrm>
            <a:prstGeom prst="rect">
              <a:avLst/>
            </a:prstGeom>
            <a:solidFill>
              <a:schemeClr val="bg1"/>
            </a:solidFill>
          </p:spPr>
          <p:txBody>
            <a:bodyPr wrap="none" rtlCol="0">
              <a:spAutoFit/>
            </a:bodyPr>
            <a:lstStyle/>
            <a:p>
              <a:r>
                <a:rPr lang="en-US" sz="1400" dirty="0"/>
                <a:t>Time</a:t>
              </a:r>
              <a:endParaRPr lang="en-IL" sz="1400" dirty="0"/>
            </a:p>
          </p:txBody>
        </p:sp>
      </p:grpSp>
    </p:spTree>
    <p:extLst>
      <p:ext uri="{BB962C8B-B14F-4D97-AF65-F5344CB8AC3E}">
        <p14:creationId xmlns:p14="http://schemas.microsoft.com/office/powerpoint/2010/main" val="2334828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a:xfrm>
            <a:off x="621029" y="277078"/>
            <a:ext cx="11094721" cy="1450757"/>
          </a:xfrm>
        </p:spPr>
        <p:txBody>
          <a:bodyPr/>
          <a:lstStyle/>
          <a:p>
            <a:r>
              <a:rPr lang="en-US" dirty="0"/>
              <a:t>200k, 1000k, 2000k </a:t>
            </a:r>
            <a:r>
              <a:rPr lang="en-US" b="1" dirty="0"/>
              <a:t>Put</a:t>
            </a:r>
            <a:r>
              <a:rPr lang="en-US" dirty="0"/>
              <a:t> Op – Key Range </a:t>
            </a:r>
            <a:r>
              <a:rPr lang="en-US" b="1" dirty="0"/>
              <a:t>10k</a:t>
            </a:r>
            <a:endParaRPr lang="en-IL" b="1"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46</a:t>
            </a:fld>
            <a:endParaRPr lang="en-US"/>
          </a:p>
        </p:txBody>
      </p:sp>
      <p:pic>
        <p:nvPicPr>
          <p:cNvPr id="5" name="Picture 4">
            <a:extLst>
              <a:ext uri="{FF2B5EF4-FFF2-40B4-BE49-F238E27FC236}">
                <a16:creationId xmlns:a16="http://schemas.microsoft.com/office/drawing/2014/main" id="{1F39D2DC-4EAD-4EA0-9BC4-FC340E48AD86}"/>
              </a:ext>
            </a:extLst>
          </p:cNvPr>
          <p:cNvPicPr>
            <a:picLocks noChangeAspect="1"/>
          </p:cNvPicPr>
          <p:nvPr/>
        </p:nvPicPr>
        <p:blipFill>
          <a:blip r:embed="rId3"/>
          <a:stretch>
            <a:fillRect/>
          </a:stretch>
        </p:blipFill>
        <p:spPr>
          <a:xfrm>
            <a:off x="0" y="1727834"/>
            <a:ext cx="4718713" cy="2755631"/>
          </a:xfrm>
          <a:prstGeom prst="rect">
            <a:avLst/>
          </a:prstGeom>
        </p:spPr>
      </p:pic>
      <p:pic>
        <p:nvPicPr>
          <p:cNvPr id="7" name="Picture 6">
            <a:extLst>
              <a:ext uri="{FF2B5EF4-FFF2-40B4-BE49-F238E27FC236}">
                <a16:creationId xmlns:a16="http://schemas.microsoft.com/office/drawing/2014/main" id="{907B642A-8325-444E-A25D-0A137E7FE651}"/>
              </a:ext>
            </a:extLst>
          </p:cNvPr>
          <p:cNvPicPr>
            <a:picLocks noChangeAspect="1"/>
          </p:cNvPicPr>
          <p:nvPr/>
        </p:nvPicPr>
        <p:blipFill>
          <a:blip r:embed="rId4"/>
          <a:stretch>
            <a:fillRect/>
          </a:stretch>
        </p:blipFill>
        <p:spPr>
          <a:xfrm>
            <a:off x="4718713" y="1727833"/>
            <a:ext cx="4651651" cy="2755631"/>
          </a:xfrm>
          <a:prstGeom prst="rect">
            <a:avLst/>
          </a:prstGeom>
        </p:spPr>
      </p:pic>
      <p:pic>
        <p:nvPicPr>
          <p:cNvPr id="9" name="Picture 8">
            <a:extLst>
              <a:ext uri="{FF2B5EF4-FFF2-40B4-BE49-F238E27FC236}">
                <a16:creationId xmlns:a16="http://schemas.microsoft.com/office/drawing/2014/main" id="{CAD44604-0B97-4916-B13A-8D7958E0B2D3}"/>
              </a:ext>
            </a:extLst>
          </p:cNvPr>
          <p:cNvPicPr>
            <a:picLocks noChangeAspect="1"/>
          </p:cNvPicPr>
          <p:nvPr/>
        </p:nvPicPr>
        <p:blipFill>
          <a:blip r:embed="rId5"/>
          <a:stretch>
            <a:fillRect/>
          </a:stretch>
        </p:blipFill>
        <p:spPr>
          <a:xfrm>
            <a:off x="9370364" y="1727833"/>
            <a:ext cx="4596782" cy="2755631"/>
          </a:xfrm>
          <a:prstGeom prst="rect">
            <a:avLst/>
          </a:prstGeom>
        </p:spPr>
      </p:pic>
      <p:grpSp>
        <p:nvGrpSpPr>
          <p:cNvPr id="31" name="Group 30">
            <a:extLst>
              <a:ext uri="{FF2B5EF4-FFF2-40B4-BE49-F238E27FC236}">
                <a16:creationId xmlns:a16="http://schemas.microsoft.com/office/drawing/2014/main" id="{59CF1E82-5DA3-47B4-BDED-BD809626FB3D}"/>
              </a:ext>
            </a:extLst>
          </p:cNvPr>
          <p:cNvGrpSpPr/>
          <p:nvPr/>
        </p:nvGrpSpPr>
        <p:grpSpPr>
          <a:xfrm>
            <a:off x="4718713" y="4474186"/>
            <a:ext cx="4651651" cy="2755631"/>
            <a:chOff x="4718713" y="4474186"/>
            <a:chExt cx="4651651" cy="2755631"/>
          </a:xfrm>
        </p:grpSpPr>
        <p:pic>
          <p:nvPicPr>
            <p:cNvPr id="18" name="Picture 17">
              <a:extLst>
                <a:ext uri="{FF2B5EF4-FFF2-40B4-BE49-F238E27FC236}">
                  <a16:creationId xmlns:a16="http://schemas.microsoft.com/office/drawing/2014/main" id="{B43EFB7F-988C-41B1-B8DA-58FFCB7D1CC2}"/>
                </a:ext>
              </a:extLst>
            </p:cNvPr>
            <p:cNvPicPr>
              <a:picLocks noChangeAspect="1"/>
            </p:cNvPicPr>
            <p:nvPr/>
          </p:nvPicPr>
          <p:blipFill>
            <a:blip r:embed="rId6"/>
            <a:stretch>
              <a:fillRect/>
            </a:stretch>
          </p:blipFill>
          <p:spPr>
            <a:xfrm>
              <a:off x="4718713" y="4474186"/>
              <a:ext cx="4651651" cy="2755631"/>
            </a:xfrm>
            <a:prstGeom prst="rect">
              <a:avLst/>
            </a:prstGeom>
          </p:spPr>
        </p:pic>
        <p:sp>
          <p:nvSpPr>
            <p:cNvPr id="25" name="TextBox 24">
              <a:extLst>
                <a:ext uri="{FF2B5EF4-FFF2-40B4-BE49-F238E27FC236}">
                  <a16:creationId xmlns:a16="http://schemas.microsoft.com/office/drawing/2014/main" id="{ABA26C44-CF17-4F8D-8D1C-99D8D17D5255}"/>
                </a:ext>
              </a:extLst>
            </p:cNvPr>
            <p:cNvSpPr txBox="1"/>
            <p:nvPr/>
          </p:nvSpPr>
          <p:spPr>
            <a:xfrm rot="16200000">
              <a:off x="4644308" y="5627874"/>
              <a:ext cx="546945" cy="307777"/>
            </a:xfrm>
            <a:prstGeom prst="rect">
              <a:avLst/>
            </a:prstGeom>
            <a:solidFill>
              <a:schemeClr val="bg1"/>
            </a:solidFill>
          </p:spPr>
          <p:txBody>
            <a:bodyPr wrap="none" rtlCol="0">
              <a:spAutoFit/>
            </a:bodyPr>
            <a:lstStyle/>
            <a:p>
              <a:r>
                <a:rPr lang="en-US" sz="1400" dirty="0"/>
                <a:t>Time</a:t>
              </a:r>
              <a:endParaRPr lang="en-IL" sz="1400" dirty="0"/>
            </a:p>
          </p:txBody>
        </p:sp>
      </p:grpSp>
      <p:grpSp>
        <p:nvGrpSpPr>
          <p:cNvPr id="30" name="Group 29">
            <a:extLst>
              <a:ext uri="{FF2B5EF4-FFF2-40B4-BE49-F238E27FC236}">
                <a16:creationId xmlns:a16="http://schemas.microsoft.com/office/drawing/2014/main" id="{F8ADD560-103E-4EA6-9B84-241A328E3733}"/>
              </a:ext>
            </a:extLst>
          </p:cNvPr>
          <p:cNvGrpSpPr/>
          <p:nvPr/>
        </p:nvGrpSpPr>
        <p:grpSpPr>
          <a:xfrm>
            <a:off x="0" y="4464908"/>
            <a:ext cx="4718713" cy="2755631"/>
            <a:chOff x="0" y="4464908"/>
            <a:chExt cx="4718713" cy="2755631"/>
          </a:xfrm>
        </p:grpSpPr>
        <p:pic>
          <p:nvPicPr>
            <p:cNvPr id="16" name="Picture 15">
              <a:extLst>
                <a:ext uri="{FF2B5EF4-FFF2-40B4-BE49-F238E27FC236}">
                  <a16:creationId xmlns:a16="http://schemas.microsoft.com/office/drawing/2014/main" id="{E3DB406F-9C26-41AE-9889-F081C8F83559}"/>
                </a:ext>
              </a:extLst>
            </p:cNvPr>
            <p:cNvPicPr>
              <a:picLocks noChangeAspect="1"/>
            </p:cNvPicPr>
            <p:nvPr/>
          </p:nvPicPr>
          <p:blipFill>
            <a:blip r:embed="rId7"/>
            <a:stretch>
              <a:fillRect/>
            </a:stretch>
          </p:blipFill>
          <p:spPr>
            <a:xfrm>
              <a:off x="0" y="4464908"/>
              <a:ext cx="4718713" cy="2755631"/>
            </a:xfrm>
            <a:prstGeom prst="rect">
              <a:avLst/>
            </a:prstGeom>
          </p:spPr>
        </p:pic>
        <p:sp>
          <p:nvSpPr>
            <p:cNvPr id="28" name="TextBox 27">
              <a:extLst>
                <a:ext uri="{FF2B5EF4-FFF2-40B4-BE49-F238E27FC236}">
                  <a16:creationId xmlns:a16="http://schemas.microsoft.com/office/drawing/2014/main" id="{2FC61035-C92E-403A-87BB-0110063D0DD9}"/>
                </a:ext>
              </a:extLst>
            </p:cNvPr>
            <p:cNvSpPr txBox="1"/>
            <p:nvPr/>
          </p:nvSpPr>
          <p:spPr>
            <a:xfrm rot="16200000">
              <a:off x="-104333" y="5490714"/>
              <a:ext cx="546945" cy="307777"/>
            </a:xfrm>
            <a:prstGeom prst="rect">
              <a:avLst/>
            </a:prstGeom>
            <a:solidFill>
              <a:schemeClr val="bg1"/>
            </a:solidFill>
          </p:spPr>
          <p:txBody>
            <a:bodyPr wrap="none" rtlCol="0">
              <a:spAutoFit/>
            </a:bodyPr>
            <a:lstStyle/>
            <a:p>
              <a:r>
                <a:rPr lang="en-US" sz="1400" dirty="0"/>
                <a:t>Time</a:t>
              </a:r>
              <a:endParaRPr lang="en-IL" sz="1400" dirty="0"/>
            </a:p>
          </p:txBody>
        </p:sp>
      </p:grpSp>
      <p:grpSp>
        <p:nvGrpSpPr>
          <p:cNvPr id="32" name="Group 31">
            <a:extLst>
              <a:ext uri="{FF2B5EF4-FFF2-40B4-BE49-F238E27FC236}">
                <a16:creationId xmlns:a16="http://schemas.microsoft.com/office/drawing/2014/main" id="{3EC00EDA-9C3A-487F-B402-D041B85DC0D9}"/>
              </a:ext>
            </a:extLst>
          </p:cNvPr>
          <p:cNvGrpSpPr/>
          <p:nvPr/>
        </p:nvGrpSpPr>
        <p:grpSpPr>
          <a:xfrm>
            <a:off x="9370364" y="4483464"/>
            <a:ext cx="4596782" cy="2755631"/>
            <a:chOff x="9370364" y="4483464"/>
            <a:chExt cx="4596782" cy="2755631"/>
          </a:xfrm>
        </p:grpSpPr>
        <p:pic>
          <p:nvPicPr>
            <p:cNvPr id="24" name="Picture 23">
              <a:extLst>
                <a:ext uri="{FF2B5EF4-FFF2-40B4-BE49-F238E27FC236}">
                  <a16:creationId xmlns:a16="http://schemas.microsoft.com/office/drawing/2014/main" id="{A5E260D6-B20F-4F81-BEFB-8E4A7A96D72F}"/>
                </a:ext>
              </a:extLst>
            </p:cNvPr>
            <p:cNvPicPr>
              <a:picLocks noChangeAspect="1"/>
            </p:cNvPicPr>
            <p:nvPr/>
          </p:nvPicPr>
          <p:blipFill>
            <a:blip r:embed="rId8"/>
            <a:stretch>
              <a:fillRect/>
            </a:stretch>
          </p:blipFill>
          <p:spPr>
            <a:xfrm>
              <a:off x="9370364" y="4483464"/>
              <a:ext cx="4596782" cy="2755631"/>
            </a:xfrm>
            <a:prstGeom prst="rect">
              <a:avLst/>
            </a:prstGeom>
          </p:spPr>
        </p:pic>
        <p:sp>
          <p:nvSpPr>
            <p:cNvPr id="29" name="TextBox 28">
              <a:extLst>
                <a:ext uri="{FF2B5EF4-FFF2-40B4-BE49-F238E27FC236}">
                  <a16:creationId xmlns:a16="http://schemas.microsoft.com/office/drawing/2014/main" id="{5713D8AD-7585-484F-9034-F8E97D63FC07}"/>
                </a:ext>
              </a:extLst>
            </p:cNvPr>
            <p:cNvSpPr txBox="1"/>
            <p:nvPr/>
          </p:nvSpPr>
          <p:spPr>
            <a:xfrm rot="16200000">
              <a:off x="9343582" y="5559294"/>
              <a:ext cx="546945" cy="307777"/>
            </a:xfrm>
            <a:prstGeom prst="rect">
              <a:avLst/>
            </a:prstGeom>
            <a:solidFill>
              <a:schemeClr val="bg1"/>
            </a:solidFill>
          </p:spPr>
          <p:txBody>
            <a:bodyPr wrap="none" rtlCol="0">
              <a:spAutoFit/>
            </a:bodyPr>
            <a:lstStyle/>
            <a:p>
              <a:r>
                <a:rPr lang="en-US" sz="1400" dirty="0"/>
                <a:t>Time</a:t>
              </a:r>
              <a:endParaRPr lang="en-IL" sz="1400" dirty="0"/>
            </a:p>
          </p:txBody>
        </p:sp>
      </p:grpSp>
    </p:spTree>
    <p:extLst>
      <p:ext uri="{BB962C8B-B14F-4D97-AF65-F5344CB8AC3E}">
        <p14:creationId xmlns:p14="http://schemas.microsoft.com/office/powerpoint/2010/main" val="4121539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p:txBody>
          <a:bodyPr/>
          <a:lstStyle/>
          <a:p>
            <a:r>
              <a:rPr lang="en-US" dirty="0"/>
              <a:t>10k,50k,100k </a:t>
            </a:r>
            <a:r>
              <a:rPr lang="en-US" b="1" dirty="0"/>
              <a:t>Get</a:t>
            </a:r>
            <a:r>
              <a:rPr lang="en-US" dirty="0"/>
              <a:t> Op – Key Range 100k</a:t>
            </a:r>
            <a:endParaRPr lang="en-IL"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47</a:t>
            </a:fld>
            <a:endParaRPr lang="en-US"/>
          </a:p>
        </p:txBody>
      </p:sp>
      <p:pic>
        <p:nvPicPr>
          <p:cNvPr id="5" name="Picture 4">
            <a:extLst>
              <a:ext uri="{FF2B5EF4-FFF2-40B4-BE49-F238E27FC236}">
                <a16:creationId xmlns:a16="http://schemas.microsoft.com/office/drawing/2014/main" id="{B2C83E95-36C6-49B1-A902-064AA5166968}"/>
              </a:ext>
            </a:extLst>
          </p:cNvPr>
          <p:cNvPicPr>
            <a:picLocks noChangeAspect="1"/>
          </p:cNvPicPr>
          <p:nvPr/>
        </p:nvPicPr>
        <p:blipFill>
          <a:blip r:embed="rId2"/>
          <a:stretch>
            <a:fillRect/>
          </a:stretch>
        </p:blipFill>
        <p:spPr>
          <a:xfrm>
            <a:off x="88568" y="1737360"/>
            <a:ext cx="4718713" cy="2755631"/>
          </a:xfrm>
          <a:prstGeom prst="rect">
            <a:avLst/>
          </a:prstGeom>
        </p:spPr>
      </p:pic>
      <p:pic>
        <p:nvPicPr>
          <p:cNvPr id="7" name="Picture 6">
            <a:extLst>
              <a:ext uri="{FF2B5EF4-FFF2-40B4-BE49-F238E27FC236}">
                <a16:creationId xmlns:a16="http://schemas.microsoft.com/office/drawing/2014/main" id="{664323A3-F500-4E07-8CDC-160D6FD43DCE}"/>
              </a:ext>
            </a:extLst>
          </p:cNvPr>
          <p:cNvPicPr>
            <a:picLocks noChangeAspect="1"/>
          </p:cNvPicPr>
          <p:nvPr/>
        </p:nvPicPr>
        <p:blipFill>
          <a:blip r:embed="rId3"/>
          <a:stretch>
            <a:fillRect/>
          </a:stretch>
        </p:blipFill>
        <p:spPr>
          <a:xfrm>
            <a:off x="4807281" y="1737359"/>
            <a:ext cx="4651651" cy="2755631"/>
          </a:xfrm>
          <a:prstGeom prst="rect">
            <a:avLst/>
          </a:prstGeom>
        </p:spPr>
      </p:pic>
      <p:pic>
        <p:nvPicPr>
          <p:cNvPr id="9" name="Picture 8">
            <a:extLst>
              <a:ext uri="{FF2B5EF4-FFF2-40B4-BE49-F238E27FC236}">
                <a16:creationId xmlns:a16="http://schemas.microsoft.com/office/drawing/2014/main" id="{78D109CE-C86F-47D9-A3A7-C0B75F180B58}"/>
              </a:ext>
            </a:extLst>
          </p:cNvPr>
          <p:cNvPicPr>
            <a:picLocks noChangeAspect="1"/>
          </p:cNvPicPr>
          <p:nvPr/>
        </p:nvPicPr>
        <p:blipFill>
          <a:blip r:embed="rId4"/>
          <a:stretch>
            <a:fillRect/>
          </a:stretch>
        </p:blipFill>
        <p:spPr>
          <a:xfrm>
            <a:off x="9458932" y="1737358"/>
            <a:ext cx="4596782" cy="2755631"/>
          </a:xfrm>
          <a:prstGeom prst="rect">
            <a:avLst/>
          </a:prstGeom>
        </p:spPr>
      </p:pic>
      <p:pic>
        <p:nvPicPr>
          <p:cNvPr id="10" name="Picture 9">
            <a:extLst>
              <a:ext uri="{FF2B5EF4-FFF2-40B4-BE49-F238E27FC236}">
                <a16:creationId xmlns:a16="http://schemas.microsoft.com/office/drawing/2014/main" id="{1364E212-02A7-40B8-A641-3C951B7697B8}"/>
              </a:ext>
            </a:extLst>
          </p:cNvPr>
          <p:cNvPicPr>
            <a:picLocks noChangeAspect="1"/>
          </p:cNvPicPr>
          <p:nvPr/>
        </p:nvPicPr>
        <p:blipFill>
          <a:blip r:embed="rId5"/>
          <a:stretch>
            <a:fillRect/>
          </a:stretch>
        </p:blipFill>
        <p:spPr>
          <a:xfrm>
            <a:off x="88568" y="4492989"/>
            <a:ext cx="4718713" cy="2755631"/>
          </a:xfrm>
          <a:prstGeom prst="rect">
            <a:avLst/>
          </a:prstGeom>
        </p:spPr>
      </p:pic>
      <p:pic>
        <p:nvPicPr>
          <p:cNvPr id="11" name="Picture 10">
            <a:extLst>
              <a:ext uri="{FF2B5EF4-FFF2-40B4-BE49-F238E27FC236}">
                <a16:creationId xmlns:a16="http://schemas.microsoft.com/office/drawing/2014/main" id="{18B775FB-6511-42F6-9F79-35F95DDDF648}"/>
              </a:ext>
            </a:extLst>
          </p:cNvPr>
          <p:cNvPicPr>
            <a:picLocks noChangeAspect="1"/>
          </p:cNvPicPr>
          <p:nvPr/>
        </p:nvPicPr>
        <p:blipFill>
          <a:blip r:embed="rId6"/>
          <a:stretch>
            <a:fillRect/>
          </a:stretch>
        </p:blipFill>
        <p:spPr>
          <a:xfrm>
            <a:off x="4807281" y="4492987"/>
            <a:ext cx="4651651" cy="2755631"/>
          </a:xfrm>
          <a:prstGeom prst="rect">
            <a:avLst/>
          </a:prstGeom>
        </p:spPr>
      </p:pic>
      <p:pic>
        <p:nvPicPr>
          <p:cNvPr id="13" name="Picture 12">
            <a:extLst>
              <a:ext uri="{FF2B5EF4-FFF2-40B4-BE49-F238E27FC236}">
                <a16:creationId xmlns:a16="http://schemas.microsoft.com/office/drawing/2014/main" id="{7335CDC7-F893-4A52-ABD8-0B1D9DBB4BFB}"/>
              </a:ext>
            </a:extLst>
          </p:cNvPr>
          <p:cNvPicPr>
            <a:picLocks noChangeAspect="1"/>
          </p:cNvPicPr>
          <p:nvPr/>
        </p:nvPicPr>
        <p:blipFill>
          <a:blip r:embed="rId7"/>
          <a:stretch>
            <a:fillRect/>
          </a:stretch>
        </p:blipFill>
        <p:spPr>
          <a:xfrm>
            <a:off x="9438763" y="4492985"/>
            <a:ext cx="4596782" cy="2755631"/>
          </a:xfrm>
          <a:prstGeom prst="rect">
            <a:avLst/>
          </a:prstGeom>
        </p:spPr>
      </p:pic>
    </p:spTree>
    <p:extLst>
      <p:ext uri="{BB962C8B-B14F-4D97-AF65-F5344CB8AC3E}">
        <p14:creationId xmlns:p14="http://schemas.microsoft.com/office/powerpoint/2010/main" val="665998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a:xfrm>
            <a:off x="1097279" y="286603"/>
            <a:ext cx="10818495" cy="1450757"/>
          </a:xfrm>
        </p:spPr>
        <p:txBody>
          <a:bodyPr/>
          <a:lstStyle/>
          <a:p>
            <a:r>
              <a:rPr lang="en-US" dirty="0"/>
              <a:t>100k,500k, 1000k </a:t>
            </a:r>
            <a:r>
              <a:rPr lang="en-US" b="1" dirty="0"/>
              <a:t>Get</a:t>
            </a:r>
            <a:r>
              <a:rPr lang="en-US" dirty="0"/>
              <a:t> Op – Key Range 100k</a:t>
            </a:r>
            <a:endParaRPr lang="en-IL"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48</a:t>
            </a:fld>
            <a:endParaRPr lang="en-US"/>
          </a:p>
        </p:txBody>
      </p:sp>
      <p:pic>
        <p:nvPicPr>
          <p:cNvPr id="6" name="Picture 5">
            <a:extLst>
              <a:ext uri="{FF2B5EF4-FFF2-40B4-BE49-F238E27FC236}">
                <a16:creationId xmlns:a16="http://schemas.microsoft.com/office/drawing/2014/main" id="{26F87473-1C26-4CE2-ACB0-8D4FC45C6B34}"/>
              </a:ext>
            </a:extLst>
          </p:cNvPr>
          <p:cNvPicPr>
            <a:picLocks noChangeAspect="1"/>
          </p:cNvPicPr>
          <p:nvPr/>
        </p:nvPicPr>
        <p:blipFill>
          <a:blip r:embed="rId2"/>
          <a:stretch>
            <a:fillRect/>
          </a:stretch>
        </p:blipFill>
        <p:spPr>
          <a:xfrm>
            <a:off x="0" y="1737360"/>
            <a:ext cx="4694327" cy="2755631"/>
          </a:xfrm>
          <a:prstGeom prst="rect">
            <a:avLst/>
          </a:prstGeom>
        </p:spPr>
      </p:pic>
      <p:pic>
        <p:nvPicPr>
          <p:cNvPr id="8" name="Picture 7">
            <a:extLst>
              <a:ext uri="{FF2B5EF4-FFF2-40B4-BE49-F238E27FC236}">
                <a16:creationId xmlns:a16="http://schemas.microsoft.com/office/drawing/2014/main" id="{F02947FA-A607-48C4-A291-AB5490895231}"/>
              </a:ext>
            </a:extLst>
          </p:cNvPr>
          <p:cNvPicPr>
            <a:picLocks noChangeAspect="1"/>
          </p:cNvPicPr>
          <p:nvPr/>
        </p:nvPicPr>
        <p:blipFill>
          <a:blip r:embed="rId3"/>
          <a:stretch>
            <a:fillRect/>
          </a:stretch>
        </p:blipFill>
        <p:spPr>
          <a:xfrm>
            <a:off x="4694327" y="1737359"/>
            <a:ext cx="4621169" cy="2755631"/>
          </a:xfrm>
          <a:prstGeom prst="rect">
            <a:avLst/>
          </a:prstGeom>
        </p:spPr>
      </p:pic>
      <p:pic>
        <p:nvPicPr>
          <p:cNvPr id="11" name="Picture 10">
            <a:extLst>
              <a:ext uri="{FF2B5EF4-FFF2-40B4-BE49-F238E27FC236}">
                <a16:creationId xmlns:a16="http://schemas.microsoft.com/office/drawing/2014/main" id="{4A3A8DB8-ED11-4C9B-9910-6F32F1668223}"/>
              </a:ext>
            </a:extLst>
          </p:cNvPr>
          <p:cNvPicPr>
            <a:picLocks noChangeAspect="1"/>
          </p:cNvPicPr>
          <p:nvPr/>
        </p:nvPicPr>
        <p:blipFill>
          <a:blip r:embed="rId4"/>
          <a:stretch>
            <a:fillRect/>
          </a:stretch>
        </p:blipFill>
        <p:spPr>
          <a:xfrm>
            <a:off x="9315496" y="1737358"/>
            <a:ext cx="4548010" cy="2755631"/>
          </a:xfrm>
          <a:prstGeom prst="rect">
            <a:avLst/>
          </a:prstGeom>
        </p:spPr>
      </p:pic>
      <p:pic>
        <p:nvPicPr>
          <p:cNvPr id="12" name="Picture 11">
            <a:extLst>
              <a:ext uri="{FF2B5EF4-FFF2-40B4-BE49-F238E27FC236}">
                <a16:creationId xmlns:a16="http://schemas.microsoft.com/office/drawing/2014/main" id="{E9CD8486-AFCD-4800-8B23-2232387C1B2E}"/>
              </a:ext>
            </a:extLst>
          </p:cNvPr>
          <p:cNvPicPr>
            <a:picLocks noChangeAspect="1"/>
          </p:cNvPicPr>
          <p:nvPr/>
        </p:nvPicPr>
        <p:blipFill>
          <a:blip r:embed="rId5"/>
          <a:stretch>
            <a:fillRect/>
          </a:stretch>
        </p:blipFill>
        <p:spPr>
          <a:xfrm>
            <a:off x="0" y="4492989"/>
            <a:ext cx="4694327" cy="2755631"/>
          </a:xfrm>
          <a:prstGeom prst="rect">
            <a:avLst/>
          </a:prstGeom>
        </p:spPr>
      </p:pic>
      <p:pic>
        <p:nvPicPr>
          <p:cNvPr id="13" name="Picture 12">
            <a:extLst>
              <a:ext uri="{FF2B5EF4-FFF2-40B4-BE49-F238E27FC236}">
                <a16:creationId xmlns:a16="http://schemas.microsoft.com/office/drawing/2014/main" id="{F23E7133-690F-48C7-9351-5805E43BF8CD}"/>
              </a:ext>
            </a:extLst>
          </p:cNvPr>
          <p:cNvPicPr>
            <a:picLocks noChangeAspect="1"/>
          </p:cNvPicPr>
          <p:nvPr/>
        </p:nvPicPr>
        <p:blipFill>
          <a:blip r:embed="rId6"/>
          <a:stretch>
            <a:fillRect/>
          </a:stretch>
        </p:blipFill>
        <p:spPr>
          <a:xfrm>
            <a:off x="4694327" y="4492988"/>
            <a:ext cx="4621169" cy="2755631"/>
          </a:xfrm>
          <a:prstGeom prst="rect">
            <a:avLst/>
          </a:prstGeom>
        </p:spPr>
      </p:pic>
      <p:pic>
        <p:nvPicPr>
          <p:cNvPr id="14" name="Picture 13">
            <a:extLst>
              <a:ext uri="{FF2B5EF4-FFF2-40B4-BE49-F238E27FC236}">
                <a16:creationId xmlns:a16="http://schemas.microsoft.com/office/drawing/2014/main" id="{0090FEDE-AB81-4232-BC7A-57992D4FCB6E}"/>
              </a:ext>
            </a:extLst>
          </p:cNvPr>
          <p:cNvPicPr>
            <a:picLocks noChangeAspect="1"/>
          </p:cNvPicPr>
          <p:nvPr/>
        </p:nvPicPr>
        <p:blipFill>
          <a:blip r:embed="rId7"/>
          <a:stretch>
            <a:fillRect/>
          </a:stretch>
        </p:blipFill>
        <p:spPr>
          <a:xfrm>
            <a:off x="9315496" y="4492986"/>
            <a:ext cx="4548010" cy="2755631"/>
          </a:xfrm>
          <a:prstGeom prst="rect">
            <a:avLst/>
          </a:prstGeom>
        </p:spPr>
      </p:pic>
    </p:spTree>
    <p:extLst>
      <p:ext uri="{BB962C8B-B14F-4D97-AF65-F5344CB8AC3E}">
        <p14:creationId xmlns:p14="http://schemas.microsoft.com/office/powerpoint/2010/main" val="1044964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a:xfrm>
            <a:off x="621029" y="277078"/>
            <a:ext cx="11094721" cy="1450757"/>
          </a:xfrm>
        </p:spPr>
        <p:txBody>
          <a:bodyPr/>
          <a:lstStyle/>
          <a:p>
            <a:r>
              <a:rPr lang="en-US" dirty="0"/>
              <a:t>200k, 1000k, 2000k </a:t>
            </a:r>
            <a:r>
              <a:rPr lang="en-US" b="1" dirty="0"/>
              <a:t>Get</a:t>
            </a:r>
            <a:r>
              <a:rPr lang="en-US" dirty="0"/>
              <a:t> Op – Key Range 100k</a:t>
            </a:r>
            <a:endParaRPr lang="en-IL"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49</a:t>
            </a:fld>
            <a:endParaRPr lang="en-US"/>
          </a:p>
        </p:txBody>
      </p:sp>
      <p:pic>
        <p:nvPicPr>
          <p:cNvPr id="3" name="Picture 2">
            <a:extLst>
              <a:ext uri="{FF2B5EF4-FFF2-40B4-BE49-F238E27FC236}">
                <a16:creationId xmlns:a16="http://schemas.microsoft.com/office/drawing/2014/main" id="{6F1F2B81-AC8C-4914-94AE-8DCDF639DAE4}"/>
              </a:ext>
            </a:extLst>
          </p:cNvPr>
          <p:cNvPicPr>
            <a:picLocks noChangeAspect="1"/>
          </p:cNvPicPr>
          <p:nvPr/>
        </p:nvPicPr>
        <p:blipFill>
          <a:blip r:embed="rId3"/>
          <a:stretch>
            <a:fillRect/>
          </a:stretch>
        </p:blipFill>
        <p:spPr>
          <a:xfrm>
            <a:off x="-112217" y="1727835"/>
            <a:ext cx="4682134" cy="2755631"/>
          </a:xfrm>
          <a:prstGeom prst="rect">
            <a:avLst/>
          </a:prstGeom>
        </p:spPr>
      </p:pic>
      <p:pic>
        <p:nvPicPr>
          <p:cNvPr id="6" name="Picture 5">
            <a:extLst>
              <a:ext uri="{FF2B5EF4-FFF2-40B4-BE49-F238E27FC236}">
                <a16:creationId xmlns:a16="http://schemas.microsoft.com/office/drawing/2014/main" id="{0695FD60-3C69-432F-BFDE-D3234974032E}"/>
              </a:ext>
            </a:extLst>
          </p:cNvPr>
          <p:cNvPicPr>
            <a:picLocks noChangeAspect="1"/>
          </p:cNvPicPr>
          <p:nvPr/>
        </p:nvPicPr>
        <p:blipFill>
          <a:blip r:embed="rId4"/>
          <a:stretch>
            <a:fillRect/>
          </a:stretch>
        </p:blipFill>
        <p:spPr>
          <a:xfrm>
            <a:off x="4569917" y="1727834"/>
            <a:ext cx="4608975" cy="2755631"/>
          </a:xfrm>
          <a:prstGeom prst="rect">
            <a:avLst/>
          </a:prstGeom>
        </p:spPr>
      </p:pic>
      <p:pic>
        <p:nvPicPr>
          <p:cNvPr id="8" name="Picture 7">
            <a:extLst>
              <a:ext uri="{FF2B5EF4-FFF2-40B4-BE49-F238E27FC236}">
                <a16:creationId xmlns:a16="http://schemas.microsoft.com/office/drawing/2014/main" id="{D6DE7D2B-BAD6-49B8-B096-3A6587892477}"/>
              </a:ext>
            </a:extLst>
          </p:cNvPr>
          <p:cNvPicPr>
            <a:picLocks noChangeAspect="1"/>
          </p:cNvPicPr>
          <p:nvPr/>
        </p:nvPicPr>
        <p:blipFill>
          <a:blip r:embed="rId5"/>
          <a:stretch>
            <a:fillRect/>
          </a:stretch>
        </p:blipFill>
        <p:spPr>
          <a:xfrm>
            <a:off x="9178892" y="1727834"/>
            <a:ext cx="4535817" cy="2755631"/>
          </a:xfrm>
          <a:prstGeom prst="rect">
            <a:avLst/>
          </a:prstGeom>
        </p:spPr>
      </p:pic>
      <p:pic>
        <p:nvPicPr>
          <p:cNvPr id="10" name="Picture 9">
            <a:extLst>
              <a:ext uri="{FF2B5EF4-FFF2-40B4-BE49-F238E27FC236}">
                <a16:creationId xmlns:a16="http://schemas.microsoft.com/office/drawing/2014/main" id="{82E4D5B1-9C4E-4386-B572-16302FE44A29}"/>
              </a:ext>
            </a:extLst>
          </p:cNvPr>
          <p:cNvPicPr>
            <a:picLocks noChangeAspect="1"/>
          </p:cNvPicPr>
          <p:nvPr/>
        </p:nvPicPr>
        <p:blipFill>
          <a:blip r:embed="rId6"/>
          <a:stretch>
            <a:fillRect/>
          </a:stretch>
        </p:blipFill>
        <p:spPr>
          <a:xfrm>
            <a:off x="-112217" y="4483463"/>
            <a:ext cx="4682134" cy="2755631"/>
          </a:xfrm>
          <a:prstGeom prst="rect">
            <a:avLst/>
          </a:prstGeom>
        </p:spPr>
      </p:pic>
      <p:pic>
        <p:nvPicPr>
          <p:cNvPr id="12" name="Picture 11">
            <a:extLst>
              <a:ext uri="{FF2B5EF4-FFF2-40B4-BE49-F238E27FC236}">
                <a16:creationId xmlns:a16="http://schemas.microsoft.com/office/drawing/2014/main" id="{49F75903-FFB5-4057-98F4-86D78356964D}"/>
              </a:ext>
            </a:extLst>
          </p:cNvPr>
          <p:cNvPicPr>
            <a:picLocks noChangeAspect="1"/>
          </p:cNvPicPr>
          <p:nvPr/>
        </p:nvPicPr>
        <p:blipFill>
          <a:blip r:embed="rId7"/>
          <a:stretch>
            <a:fillRect/>
          </a:stretch>
        </p:blipFill>
        <p:spPr>
          <a:xfrm>
            <a:off x="4569916" y="4483464"/>
            <a:ext cx="4608975" cy="2755631"/>
          </a:xfrm>
          <a:prstGeom prst="rect">
            <a:avLst/>
          </a:prstGeom>
        </p:spPr>
      </p:pic>
      <p:grpSp>
        <p:nvGrpSpPr>
          <p:cNvPr id="17" name="Group 16">
            <a:extLst>
              <a:ext uri="{FF2B5EF4-FFF2-40B4-BE49-F238E27FC236}">
                <a16:creationId xmlns:a16="http://schemas.microsoft.com/office/drawing/2014/main" id="{76B042F5-E4D3-43BE-A725-A6CBB8BE9464}"/>
              </a:ext>
            </a:extLst>
          </p:cNvPr>
          <p:cNvGrpSpPr/>
          <p:nvPr/>
        </p:nvGrpSpPr>
        <p:grpSpPr>
          <a:xfrm>
            <a:off x="9178891" y="4483462"/>
            <a:ext cx="4535817" cy="2755631"/>
            <a:chOff x="9178891" y="4483462"/>
            <a:chExt cx="4535817" cy="2755631"/>
          </a:xfrm>
        </p:grpSpPr>
        <p:pic>
          <p:nvPicPr>
            <p:cNvPr id="14" name="Picture 13">
              <a:extLst>
                <a:ext uri="{FF2B5EF4-FFF2-40B4-BE49-F238E27FC236}">
                  <a16:creationId xmlns:a16="http://schemas.microsoft.com/office/drawing/2014/main" id="{14B57289-3C43-4962-BBC7-32F96BF542AC}"/>
                </a:ext>
              </a:extLst>
            </p:cNvPr>
            <p:cNvPicPr>
              <a:picLocks noChangeAspect="1"/>
            </p:cNvPicPr>
            <p:nvPr/>
          </p:nvPicPr>
          <p:blipFill>
            <a:blip r:embed="rId8"/>
            <a:stretch>
              <a:fillRect/>
            </a:stretch>
          </p:blipFill>
          <p:spPr>
            <a:xfrm>
              <a:off x="9178891" y="4483462"/>
              <a:ext cx="4535817" cy="2755631"/>
            </a:xfrm>
            <a:prstGeom prst="rect">
              <a:avLst/>
            </a:prstGeom>
          </p:spPr>
        </p:pic>
        <p:sp>
          <p:nvSpPr>
            <p:cNvPr id="16" name="TextBox 15">
              <a:extLst>
                <a:ext uri="{FF2B5EF4-FFF2-40B4-BE49-F238E27FC236}">
                  <a16:creationId xmlns:a16="http://schemas.microsoft.com/office/drawing/2014/main" id="{2B487C6A-9325-4011-8E96-68F18C3096BB}"/>
                </a:ext>
              </a:extLst>
            </p:cNvPr>
            <p:cNvSpPr txBox="1"/>
            <p:nvPr/>
          </p:nvSpPr>
          <p:spPr>
            <a:xfrm rot="16200000">
              <a:off x="9076882" y="5513574"/>
              <a:ext cx="546945" cy="307777"/>
            </a:xfrm>
            <a:prstGeom prst="rect">
              <a:avLst/>
            </a:prstGeom>
            <a:solidFill>
              <a:schemeClr val="bg1"/>
            </a:solidFill>
          </p:spPr>
          <p:txBody>
            <a:bodyPr wrap="none" rtlCol="0">
              <a:spAutoFit/>
            </a:bodyPr>
            <a:lstStyle/>
            <a:p>
              <a:r>
                <a:rPr lang="en-US" sz="1400" dirty="0"/>
                <a:t>Time</a:t>
              </a:r>
              <a:endParaRPr lang="en-IL" sz="1400" dirty="0"/>
            </a:p>
          </p:txBody>
        </p:sp>
      </p:grpSp>
    </p:spTree>
    <p:extLst>
      <p:ext uri="{BB962C8B-B14F-4D97-AF65-F5344CB8AC3E}">
        <p14:creationId xmlns:p14="http://schemas.microsoft.com/office/powerpoint/2010/main" val="99286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GB" dirty="0"/>
              <a:t>Background</a:t>
            </a:r>
            <a:endParaRPr lang="en-US" dirty="0"/>
          </a:p>
        </p:txBody>
      </p:sp>
      <p:sp>
        <p:nvSpPr>
          <p:cNvPr id="3" name="Content Placeholder 2"/>
          <p:cNvSpPr>
            <a:spLocks noGrp="1"/>
          </p:cNvSpPr>
          <p:nvPr>
            <p:ph idx="1"/>
          </p:nvPr>
        </p:nvSpPr>
        <p:spPr>
          <a:xfrm>
            <a:off x="1097280" y="1845734"/>
            <a:ext cx="10058400" cy="4023360"/>
          </a:xfrm>
        </p:spPr>
        <p:txBody>
          <a:bodyPr>
            <a:normAutofit fontScale="92500" lnSpcReduction="10000"/>
          </a:bodyPr>
          <a:lstStyle/>
          <a:p>
            <a:pPr marL="201168" lvl="1" indent="0">
              <a:lnSpc>
                <a:spcPct val="150000"/>
              </a:lnSpc>
              <a:buNone/>
            </a:pPr>
            <a:r>
              <a:rPr lang="en-US" b="1" dirty="0">
                <a:solidFill>
                  <a:prstClr val="black"/>
                </a:solidFill>
              </a:rPr>
              <a:t>STM</a:t>
            </a:r>
            <a:r>
              <a:rPr lang="en-US" dirty="0">
                <a:solidFill>
                  <a:prstClr val="black"/>
                </a:solidFill>
              </a:rPr>
              <a:t> - </a:t>
            </a:r>
            <a:r>
              <a:rPr lang="en-GB" dirty="0"/>
              <a:t>Software Transactional Memory</a:t>
            </a:r>
            <a:endParaRPr lang="en-US" dirty="0"/>
          </a:p>
          <a:p>
            <a:pPr lvl="1">
              <a:lnSpc>
                <a:spcPct val="150000"/>
              </a:lnSpc>
              <a:buFont typeface="Arial" panose="020B0604020202020204" pitchFamily="34" charset="0"/>
              <a:buChar char="•"/>
            </a:pPr>
            <a:r>
              <a:rPr lang="en-US" dirty="0"/>
              <a:t>Software implementation for the transactional model</a:t>
            </a:r>
          </a:p>
          <a:p>
            <a:pPr lvl="1">
              <a:lnSpc>
                <a:spcPct val="150000"/>
              </a:lnSpc>
              <a:buFont typeface="Arial" panose="020B0604020202020204" pitchFamily="34" charset="0"/>
              <a:buChar char="•"/>
            </a:pPr>
            <a:r>
              <a:rPr lang="en-US" dirty="0"/>
              <a:t>Transactions either commit atomically or abort</a:t>
            </a:r>
          </a:p>
          <a:p>
            <a:pPr lvl="1">
              <a:lnSpc>
                <a:spcPct val="150000"/>
              </a:lnSpc>
              <a:buFont typeface="Arial" panose="020B0604020202020204" pitchFamily="34" charset="0"/>
              <a:buChar char="•"/>
            </a:pPr>
            <a:endParaRPr lang="en-US" dirty="0"/>
          </a:p>
          <a:p>
            <a:pPr lvl="1">
              <a:lnSpc>
                <a:spcPct val="150000"/>
              </a:lnSpc>
              <a:buFont typeface="Arial" panose="020B0604020202020204" pitchFamily="34" charset="0"/>
              <a:buChar char="•"/>
            </a:pPr>
            <a:endParaRPr lang="en-US" dirty="0"/>
          </a:p>
          <a:p>
            <a:pPr lvl="1">
              <a:lnSpc>
                <a:spcPct val="150000"/>
              </a:lnSpc>
              <a:buFont typeface="Arial" panose="020B0604020202020204" pitchFamily="34" charset="0"/>
              <a:buChar char="•"/>
            </a:pPr>
            <a:endParaRPr lang="en-US" dirty="0"/>
          </a:p>
          <a:p>
            <a:pPr lvl="1">
              <a:lnSpc>
                <a:spcPct val="150000"/>
              </a:lnSpc>
              <a:buFont typeface="Arial" panose="020B0604020202020204" pitchFamily="34" charset="0"/>
              <a:buChar char="•"/>
            </a:pPr>
            <a:endParaRPr lang="en-US" dirty="0"/>
          </a:p>
          <a:p>
            <a:pPr lvl="1">
              <a:lnSpc>
                <a:spcPct val="150000"/>
              </a:lnSpc>
              <a:buFont typeface="Arial" panose="020B0604020202020204" pitchFamily="34" charset="0"/>
              <a:buChar char="•"/>
            </a:pPr>
            <a:r>
              <a:rPr lang="en-US" dirty="0"/>
              <a:t>use GVC, local memory. </a:t>
            </a:r>
          </a:p>
          <a:p>
            <a:pPr lvl="1">
              <a:lnSpc>
                <a:spcPct val="150000"/>
              </a:lnSpc>
              <a:buFont typeface="Arial" panose="020B0604020202020204" pitchFamily="34" charset="0"/>
              <a:buChar char="•"/>
            </a:pPr>
            <a:r>
              <a:rPr lang="en-US" dirty="0">
                <a:solidFill>
                  <a:schemeClr val="tx1"/>
                </a:solidFill>
              </a:rPr>
              <a:t>Incurs </a:t>
            </a:r>
            <a:r>
              <a:rPr lang="en-US" b="1" dirty="0">
                <a:solidFill>
                  <a:schemeClr val="tx1"/>
                </a:solidFill>
              </a:rPr>
              <a:t>high performance overhead</a:t>
            </a:r>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a:xfrm>
            <a:off x="9900458" y="6459785"/>
            <a:ext cx="1312025" cy="365125"/>
          </a:xfrm>
        </p:spPr>
        <p:txBody>
          <a:bodyPr/>
          <a:lstStyle/>
          <a:p>
            <a:fld id="{83088339-553C-4EED-9B0A-DF9022915A3C}" type="slidenum">
              <a:rPr lang="en-US" smtClean="0"/>
              <a:t>5</a:t>
            </a:fld>
            <a:endParaRPr lang="en-US"/>
          </a:p>
        </p:txBody>
      </p:sp>
      <p:sp>
        <p:nvSpPr>
          <p:cNvPr id="7" name="TextBox 6">
            <a:extLst>
              <a:ext uri="{FF2B5EF4-FFF2-40B4-BE49-F238E27FC236}">
                <a16:creationId xmlns:a16="http://schemas.microsoft.com/office/drawing/2014/main" id="{314E98F1-DAA1-47D5-B523-EF7C72BEC0C1}"/>
              </a:ext>
            </a:extLst>
          </p:cNvPr>
          <p:cNvSpPr txBox="1"/>
          <p:nvPr/>
        </p:nvSpPr>
        <p:spPr>
          <a:xfrm>
            <a:off x="4008411" y="3144224"/>
            <a:ext cx="5001329" cy="1815882"/>
          </a:xfrm>
          <a:prstGeom prst="rect">
            <a:avLst/>
          </a:prstGeom>
          <a:noFill/>
        </p:spPr>
        <p:txBody>
          <a:bodyPr wrap="square" rtlCol="0">
            <a:spAutoFit/>
          </a:bodyPr>
          <a:lstStyle/>
          <a:p>
            <a:pPr marL="201168" lvl="1" fontAlgn="base">
              <a:spcBef>
                <a:spcPct val="0"/>
              </a:spcBef>
              <a:spcAft>
                <a:spcPct val="0"/>
              </a:spcAft>
            </a:pPr>
            <a:r>
              <a:rPr lang="en-IL" altLang="en-IL" sz="1600" i="1" dirty="0">
                <a:solidFill>
                  <a:srgbClr val="63A537"/>
                </a:solidFill>
              </a:rPr>
              <a:t>// Insert a node into a doubly linked list atomically </a:t>
            </a:r>
            <a:endParaRPr lang="en-US" altLang="en-IL" sz="1600" i="1" dirty="0">
              <a:solidFill>
                <a:srgbClr val="63A537"/>
              </a:solidFill>
            </a:endParaRPr>
          </a:p>
          <a:p>
            <a:pPr marL="201168" lvl="1" fontAlgn="base">
              <a:spcBef>
                <a:spcPct val="0"/>
              </a:spcBef>
              <a:spcAft>
                <a:spcPct val="0"/>
              </a:spcAft>
            </a:pPr>
            <a:r>
              <a:rPr lang="en-US" altLang="en-IL" sz="1600" i="1" dirty="0">
                <a:solidFill>
                  <a:srgbClr val="006600"/>
                </a:solidFill>
              </a:rPr>
              <a:t>transaction</a:t>
            </a:r>
            <a:r>
              <a:rPr lang="en-IL" altLang="en-IL" sz="1600" i="1" dirty="0">
                <a:solidFill>
                  <a:srgbClr val="006600"/>
                </a:solidFill>
              </a:rPr>
              <a:t> {  </a:t>
            </a:r>
            <a:endParaRPr lang="en-US" altLang="en-IL" sz="1600" i="1" dirty="0">
              <a:solidFill>
                <a:srgbClr val="006600"/>
              </a:solidFill>
            </a:endParaRPr>
          </a:p>
          <a:p>
            <a:pPr marL="658368" lvl="2" fontAlgn="base">
              <a:spcBef>
                <a:spcPct val="0"/>
              </a:spcBef>
              <a:spcAft>
                <a:spcPct val="0"/>
              </a:spcAft>
            </a:pPr>
            <a:r>
              <a:rPr lang="en-IL" altLang="en-IL" sz="1600" i="1" dirty="0" err="1">
                <a:solidFill>
                  <a:srgbClr val="006600"/>
                </a:solidFill>
              </a:rPr>
              <a:t>newNode</a:t>
            </a:r>
            <a:r>
              <a:rPr lang="en-IL" altLang="en-IL" sz="1600" i="1" dirty="0">
                <a:solidFill>
                  <a:srgbClr val="006600"/>
                </a:solidFill>
              </a:rPr>
              <a:t> → </a:t>
            </a:r>
            <a:r>
              <a:rPr lang="en-IL" altLang="en-IL" sz="1600" i="1" dirty="0" err="1">
                <a:solidFill>
                  <a:srgbClr val="006600"/>
                </a:solidFill>
              </a:rPr>
              <a:t>prev</a:t>
            </a:r>
            <a:r>
              <a:rPr lang="en-IL" altLang="en-IL" sz="1600" i="1" dirty="0">
                <a:solidFill>
                  <a:srgbClr val="006600"/>
                </a:solidFill>
              </a:rPr>
              <a:t> = node; </a:t>
            </a:r>
            <a:endParaRPr lang="en-US" altLang="en-IL" sz="1600" i="1" dirty="0">
              <a:solidFill>
                <a:srgbClr val="006600"/>
              </a:solidFill>
            </a:endParaRPr>
          </a:p>
          <a:p>
            <a:pPr marL="658368" lvl="2" fontAlgn="base">
              <a:spcBef>
                <a:spcPct val="0"/>
              </a:spcBef>
              <a:spcAft>
                <a:spcPct val="0"/>
              </a:spcAft>
            </a:pPr>
            <a:r>
              <a:rPr lang="en-IL" altLang="en-IL" sz="1600" i="1" dirty="0" err="1">
                <a:solidFill>
                  <a:srgbClr val="006600"/>
                </a:solidFill>
              </a:rPr>
              <a:t>newNode</a:t>
            </a:r>
            <a:r>
              <a:rPr lang="en-IL" altLang="en-IL" sz="1600" i="1" dirty="0">
                <a:solidFill>
                  <a:srgbClr val="006600"/>
                </a:solidFill>
              </a:rPr>
              <a:t> → next = node → next; </a:t>
            </a:r>
            <a:endParaRPr lang="en-US" altLang="en-IL" sz="1600" i="1" dirty="0">
              <a:solidFill>
                <a:srgbClr val="006600"/>
              </a:solidFill>
            </a:endParaRPr>
          </a:p>
          <a:p>
            <a:pPr marL="658368" lvl="2" fontAlgn="base">
              <a:spcBef>
                <a:spcPct val="0"/>
              </a:spcBef>
              <a:spcAft>
                <a:spcPct val="0"/>
              </a:spcAft>
            </a:pPr>
            <a:r>
              <a:rPr lang="en-IL" altLang="en-IL" sz="1600" i="1" dirty="0">
                <a:solidFill>
                  <a:srgbClr val="006600"/>
                </a:solidFill>
              </a:rPr>
              <a:t>node → next → </a:t>
            </a:r>
            <a:r>
              <a:rPr lang="en-IL" altLang="en-IL" sz="1600" i="1" dirty="0" err="1">
                <a:solidFill>
                  <a:srgbClr val="006600"/>
                </a:solidFill>
              </a:rPr>
              <a:t>prev</a:t>
            </a:r>
            <a:r>
              <a:rPr lang="en-IL" altLang="en-IL" sz="1600" i="1" dirty="0">
                <a:solidFill>
                  <a:srgbClr val="006600"/>
                </a:solidFill>
              </a:rPr>
              <a:t> = </a:t>
            </a:r>
            <a:r>
              <a:rPr lang="en-IL" altLang="en-IL" sz="1600" i="1" dirty="0" err="1">
                <a:solidFill>
                  <a:srgbClr val="006600"/>
                </a:solidFill>
              </a:rPr>
              <a:t>newNode</a:t>
            </a:r>
            <a:r>
              <a:rPr lang="en-IL" altLang="en-IL" sz="1600" i="1" dirty="0">
                <a:solidFill>
                  <a:srgbClr val="006600"/>
                </a:solidFill>
              </a:rPr>
              <a:t>; </a:t>
            </a:r>
            <a:endParaRPr lang="en-US" altLang="en-IL" sz="1600" i="1" dirty="0">
              <a:solidFill>
                <a:srgbClr val="006600"/>
              </a:solidFill>
            </a:endParaRPr>
          </a:p>
          <a:p>
            <a:pPr marL="658368" lvl="2" fontAlgn="base">
              <a:spcBef>
                <a:spcPct val="0"/>
              </a:spcBef>
              <a:spcAft>
                <a:spcPct val="0"/>
              </a:spcAft>
            </a:pPr>
            <a:r>
              <a:rPr lang="en-IL" altLang="en-IL" sz="1600" i="1" dirty="0">
                <a:solidFill>
                  <a:srgbClr val="006600"/>
                </a:solidFill>
              </a:rPr>
              <a:t>node → next = </a:t>
            </a:r>
            <a:r>
              <a:rPr lang="en-IL" altLang="en-IL" sz="1600" i="1" dirty="0" err="1">
                <a:solidFill>
                  <a:srgbClr val="006600"/>
                </a:solidFill>
              </a:rPr>
              <a:t>newNode</a:t>
            </a:r>
            <a:r>
              <a:rPr lang="en-IL" altLang="en-IL" sz="1600" i="1" dirty="0">
                <a:solidFill>
                  <a:srgbClr val="006600"/>
                </a:solidFill>
              </a:rPr>
              <a:t>;</a:t>
            </a:r>
            <a:endParaRPr lang="en-US" altLang="en-IL" sz="1600" i="1" dirty="0">
              <a:solidFill>
                <a:srgbClr val="006600"/>
              </a:solidFill>
            </a:endParaRPr>
          </a:p>
          <a:p>
            <a:pPr marL="201168" lvl="1" fontAlgn="base">
              <a:spcBef>
                <a:spcPct val="0"/>
              </a:spcBef>
              <a:spcAft>
                <a:spcPct val="0"/>
              </a:spcAft>
            </a:pPr>
            <a:r>
              <a:rPr lang="en-IL" altLang="en-IL" sz="1600" i="1" dirty="0">
                <a:solidFill>
                  <a:srgbClr val="006600"/>
                </a:solidFill>
              </a:rPr>
              <a:t>} </a:t>
            </a:r>
          </a:p>
        </p:txBody>
      </p:sp>
    </p:spTree>
    <p:extLst>
      <p:ext uri="{BB962C8B-B14F-4D97-AF65-F5344CB8AC3E}">
        <p14:creationId xmlns:p14="http://schemas.microsoft.com/office/powerpoint/2010/main" val="36487431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a:xfrm>
            <a:off x="621029" y="277078"/>
            <a:ext cx="11094721" cy="1450757"/>
          </a:xfrm>
        </p:spPr>
        <p:txBody>
          <a:bodyPr/>
          <a:lstStyle/>
          <a:p>
            <a:r>
              <a:rPr lang="en-US" dirty="0"/>
              <a:t>200k, 1000k, 2000k </a:t>
            </a:r>
            <a:r>
              <a:rPr lang="en-US" b="1" dirty="0"/>
              <a:t>Get</a:t>
            </a:r>
            <a:r>
              <a:rPr lang="en-US" dirty="0"/>
              <a:t> Op – Key Range </a:t>
            </a:r>
            <a:r>
              <a:rPr lang="en-US" b="1" dirty="0"/>
              <a:t>10k</a:t>
            </a:r>
            <a:endParaRPr lang="en-IL" b="1"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50</a:t>
            </a:fld>
            <a:endParaRPr lang="en-US"/>
          </a:p>
        </p:txBody>
      </p:sp>
      <p:pic>
        <p:nvPicPr>
          <p:cNvPr id="5" name="Picture 4">
            <a:extLst>
              <a:ext uri="{FF2B5EF4-FFF2-40B4-BE49-F238E27FC236}">
                <a16:creationId xmlns:a16="http://schemas.microsoft.com/office/drawing/2014/main" id="{0A0620F1-49AE-4541-942D-A91DF89C60F0}"/>
              </a:ext>
            </a:extLst>
          </p:cNvPr>
          <p:cNvPicPr>
            <a:picLocks noChangeAspect="1"/>
          </p:cNvPicPr>
          <p:nvPr/>
        </p:nvPicPr>
        <p:blipFill>
          <a:blip r:embed="rId3"/>
          <a:stretch>
            <a:fillRect/>
          </a:stretch>
        </p:blipFill>
        <p:spPr>
          <a:xfrm>
            <a:off x="0" y="1727834"/>
            <a:ext cx="4718713" cy="2755631"/>
          </a:xfrm>
          <a:prstGeom prst="rect">
            <a:avLst/>
          </a:prstGeom>
        </p:spPr>
      </p:pic>
      <p:pic>
        <p:nvPicPr>
          <p:cNvPr id="7" name="Picture 6">
            <a:extLst>
              <a:ext uri="{FF2B5EF4-FFF2-40B4-BE49-F238E27FC236}">
                <a16:creationId xmlns:a16="http://schemas.microsoft.com/office/drawing/2014/main" id="{997CEB4C-9AAC-4A0A-99F5-D598D0E0E2E9}"/>
              </a:ext>
            </a:extLst>
          </p:cNvPr>
          <p:cNvPicPr>
            <a:picLocks noChangeAspect="1"/>
          </p:cNvPicPr>
          <p:nvPr/>
        </p:nvPicPr>
        <p:blipFill>
          <a:blip r:embed="rId4"/>
          <a:stretch>
            <a:fillRect/>
          </a:stretch>
        </p:blipFill>
        <p:spPr>
          <a:xfrm>
            <a:off x="4718713" y="1727834"/>
            <a:ext cx="4651651" cy="2755631"/>
          </a:xfrm>
          <a:prstGeom prst="rect">
            <a:avLst/>
          </a:prstGeom>
        </p:spPr>
      </p:pic>
      <p:pic>
        <p:nvPicPr>
          <p:cNvPr id="9" name="Picture 8">
            <a:extLst>
              <a:ext uri="{FF2B5EF4-FFF2-40B4-BE49-F238E27FC236}">
                <a16:creationId xmlns:a16="http://schemas.microsoft.com/office/drawing/2014/main" id="{6D95AAEC-0590-48E3-AB1A-D2F56BC8760D}"/>
              </a:ext>
            </a:extLst>
          </p:cNvPr>
          <p:cNvPicPr>
            <a:picLocks noChangeAspect="1"/>
          </p:cNvPicPr>
          <p:nvPr/>
        </p:nvPicPr>
        <p:blipFill>
          <a:blip r:embed="rId5"/>
          <a:stretch>
            <a:fillRect/>
          </a:stretch>
        </p:blipFill>
        <p:spPr>
          <a:xfrm>
            <a:off x="9272580" y="1727833"/>
            <a:ext cx="4596782" cy="2755631"/>
          </a:xfrm>
          <a:prstGeom prst="rect">
            <a:avLst/>
          </a:prstGeom>
        </p:spPr>
      </p:pic>
      <p:pic>
        <p:nvPicPr>
          <p:cNvPr id="20" name="Picture 19">
            <a:extLst>
              <a:ext uri="{FF2B5EF4-FFF2-40B4-BE49-F238E27FC236}">
                <a16:creationId xmlns:a16="http://schemas.microsoft.com/office/drawing/2014/main" id="{4CCC4B75-E0EC-43B0-9B77-811A6A7B1D11}"/>
              </a:ext>
            </a:extLst>
          </p:cNvPr>
          <p:cNvPicPr>
            <a:picLocks noChangeAspect="1"/>
          </p:cNvPicPr>
          <p:nvPr/>
        </p:nvPicPr>
        <p:blipFill>
          <a:blip r:embed="rId6"/>
          <a:stretch>
            <a:fillRect/>
          </a:stretch>
        </p:blipFill>
        <p:spPr>
          <a:xfrm>
            <a:off x="-2" y="4483454"/>
            <a:ext cx="4718713" cy="2755631"/>
          </a:xfrm>
          <a:prstGeom prst="rect">
            <a:avLst/>
          </a:prstGeom>
        </p:spPr>
      </p:pic>
      <p:pic>
        <p:nvPicPr>
          <p:cNvPr id="22" name="Picture 21">
            <a:extLst>
              <a:ext uri="{FF2B5EF4-FFF2-40B4-BE49-F238E27FC236}">
                <a16:creationId xmlns:a16="http://schemas.microsoft.com/office/drawing/2014/main" id="{BBC087AD-5B4D-4639-B178-F67A66C56EA0}"/>
              </a:ext>
            </a:extLst>
          </p:cNvPr>
          <p:cNvPicPr>
            <a:picLocks noChangeAspect="1"/>
          </p:cNvPicPr>
          <p:nvPr/>
        </p:nvPicPr>
        <p:blipFill>
          <a:blip r:embed="rId7"/>
          <a:stretch>
            <a:fillRect/>
          </a:stretch>
        </p:blipFill>
        <p:spPr>
          <a:xfrm>
            <a:off x="4718712" y="4483455"/>
            <a:ext cx="4651651" cy="2755631"/>
          </a:xfrm>
          <a:prstGeom prst="rect">
            <a:avLst/>
          </a:prstGeom>
        </p:spPr>
      </p:pic>
      <p:grpSp>
        <p:nvGrpSpPr>
          <p:cNvPr id="26" name="Group 25">
            <a:extLst>
              <a:ext uri="{FF2B5EF4-FFF2-40B4-BE49-F238E27FC236}">
                <a16:creationId xmlns:a16="http://schemas.microsoft.com/office/drawing/2014/main" id="{A97CF338-CE0F-43DB-B55F-A3AD13E8D637}"/>
              </a:ext>
            </a:extLst>
          </p:cNvPr>
          <p:cNvGrpSpPr/>
          <p:nvPr/>
        </p:nvGrpSpPr>
        <p:grpSpPr>
          <a:xfrm>
            <a:off x="9272580" y="4483458"/>
            <a:ext cx="4596782" cy="2755631"/>
            <a:chOff x="9272580" y="4483458"/>
            <a:chExt cx="4596782" cy="2755631"/>
          </a:xfrm>
        </p:grpSpPr>
        <p:pic>
          <p:nvPicPr>
            <p:cNvPr id="24" name="Picture 23">
              <a:extLst>
                <a:ext uri="{FF2B5EF4-FFF2-40B4-BE49-F238E27FC236}">
                  <a16:creationId xmlns:a16="http://schemas.microsoft.com/office/drawing/2014/main" id="{9B03CB98-6D1F-42FB-B5B8-C56E52A22253}"/>
                </a:ext>
              </a:extLst>
            </p:cNvPr>
            <p:cNvPicPr>
              <a:picLocks noChangeAspect="1"/>
            </p:cNvPicPr>
            <p:nvPr/>
          </p:nvPicPr>
          <p:blipFill>
            <a:blip r:embed="rId8"/>
            <a:stretch>
              <a:fillRect/>
            </a:stretch>
          </p:blipFill>
          <p:spPr>
            <a:xfrm>
              <a:off x="9272580" y="4483458"/>
              <a:ext cx="4596782" cy="2755631"/>
            </a:xfrm>
            <a:prstGeom prst="rect">
              <a:avLst/>
            </a:prstGeom>
          </p:spPr>
        </p:pic>
        <p:sp>
          <p:nvSpPr>
            <p:cNvPr id="25" name="TextBox 24">
              <a:extLst>
                <a:ext uri="{FF2B5EF4-FFF2-40B4-BE49-F238E27FC236}">
                  <a16:creationId xmlns:a16="http://schemas.microsoft.com/office/drawing/2014/main" id="{0F71F7A5-9FA4-4FB1-BC64-EEFE1F30E015}"/>
                </a:ext>
              </a:extLst>
            </p:cNvPr>
            <p:cNvSpPr txBox="1"/>
            <p:nvPr/>
          </p:nvSpPr>
          <p:spPr>
            <a:xfrm rot="16200000">
              <a:off x="9208049" y="5506858"/>
              <a:ext cx="546945" cy="307777"/>
            </a:xfrm>
            <a:prstGeom prst="rect">
              <a:avLst/>
            </a:prstGeom>
            <a:solidFill>
              <a:schemeClr val="bg1"/>
            </a:solidFill>
          </p:spPr>
          <p:txBody>
            <a:bodyPr wrap="none" rtlCol="0">
              <a:spAutoFit/>
            </a:bodyPr>
            <a:lstStyle/>
            <a:p>
              <a:r>
                <a:rPr lang="en-US" sz="1400" dirty="0"/>
                <a:t>Time</a:t>
              </a:r>
              <a:endParaRPr lang="en-IL" sz="1400" dirty="0"/>
            </a:p>
          </p:txBody>
        </p:sp>
      </p:grpSp>
    </p:spTree>
    <p:extLst>
      <p:ext uri="{BB962C8B-B14F-4D97-AF65-F5344CB8AC3E}">
        <p14:creationId xmlns:p14="http://schemas.microsoft.com/office/powerpoint/2010/main" val="3466531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a:xfrm>
            <a:off x="621029" y="277078"/>
            <a:ext cx="11094721" cy="1450757"/>
          </a:xfrm>
        </p:spPr>
        <p:txBody>
          <a:bodyPr/>
          <a:lstStyle/>
          <a:p>
            <a:r>
              <a:rPr lang="en-US" b="1" dirty="0"/>
              <a:t>Threads</a:t>
            </a:r>
            <a:r>
              <a:rPr lang="en-US" dirty="0"/>
              <a:t> – 1000k </a:t>
            </a:r>
            <a:r>
              <a:rPr lang="en-US" b="1" dirty="0"/>
              <a:t>Put</a:t>
            </a:r>
            <a:r>
              <a:rPr lang="en-US" dirty="0"/>
              <a:t> Op – Key Range 10k</a:t>
            </a:r>
            <a:endParaRPr lang="en-IL" b="1"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51</a:t>
            </a:fld>
            <a:endParaRPr lang="en-US"/>
          </a:p>
        </p:txBody>
      </p:sp>
      <p:pic>
        <p:nvPicPr>
          <p:cNvPr id="14" name="Picture 13">
            <a:extLst>
              <a:ext uri="{FF2B5EF4-FFF2-40B4-BE49-F238E27FC236}">
                <a16:creationId xmlns:a16="http://schemas.microsoft.com/office/drawing/2014/main" id="{9CBBF18C-1D79-41EC-A405-391B23F2CEC9}"/>
              </a:ext>
            </a:extLst>
          </p:cNvPr>
          <p:cNvPicPr>
            <a:picLocks noChangeAspect="1"/>
          </p:cNvPicPr>
          <p:nvPr/>
        </p:nvPicPr>
        <p:blipFill>
          <a:blip r:embed="rId3"/>
          <a:stretch>
            <a:fillRect/>
          </a:stretch>
        </p:blipFill>
        <p:spPr>
          <a:xfrm>
            <a:off x="117497" y="4276373"/>
            <a:ext cx="4331941" cy="2453364"/>
          </a:xfrm>
          <a:prstGeom prst="rect">
            <a:avLst/>
          </a:prstGeom>
        </p:spPr>
      </p:pic>
      <p:pic>
        <p:nvPicPr>
          <p:cNvPr id="15" name="Picture 14">
            <a:extLst>
              <a:ext uri="{FF2B5EF4-FFF2-40B4-BE49-F238E27FC236}">
                <a16:creationId xmlns:a16="http://schemas.microsoft.com/office/drawing/2014/main" id="{35395238-D87B-4905-8041-AA05BA2D70B9}"/>
              </a:ext>
            </a:extLst>
          </p:cNvPr>
          <p:cNvPicPr>
            <a:picLocks noChangeAspect="1"/>
          </p:cNvPicPr>
          <p:nvPr/>
        </p:nvPicPr>
        <p:blipFill>
          <a:blip r:embed="rId4"/>
          <a:stretch>
            <a:fillRect/>
          </a:stretch>
        </p:blipFill>
        <p:spPr>
          <a:xfrm>
            <a:off x="105429" y="1727836"/>
            <a:ext cx="4331941" cy="2453364"/>
          </a:xfrm>
          <a:prstGeom prst="rect">
            <a:avLst/>
          </a:prstGeom>
        </p:spPr>
      </p:pic>
      <p:pic>
        <p:nvPicPr>
          <p:cNvPr id="23" name="Picture 22">
            <a:extLst>
              <a:ext uri="{FF2B5EF4-FFF2-40B4-BE49-F238E27FC236}">
                <a16:creationId xmlns:a16="http://schemas.microsoft.com/office/drawing/2014/main" id="{9B92973A-1FF1-4388-8190-32A3F41139E4}"/>
              </a:ext>
            </a:extLst>
          </p:cNvPr>
          <p:cNvPicPr>
            <a:picLocks noChangeAspect="1"/>
          </p:cNvPicPr>
          <p:nvPr/>
        </p:nvPicPr>
        <p:blipFill>
          <a:blip r:embed="rId5"/>
          <a:stretch>
            <a:fillRect/>
          </a:stretch>
        </p:blipFill>
        <p:spPr>
          <a:xfrm>
            <a:off x="6096000" y="1775422"/>
            <a:ext cx="4280537" cy="2453364"/>
          </a:xfrm>
          <a:prstGeom prst="rect">
            <a:avLst/>
          </a:prstGeom>
        </p:spPr>
      </p:pic>
      <p:pic>
        <p:nvPicPr>
          <p:cNvPr id="25" name="Picture 24">
            <a:extLst>
              <a:ext uri="{FF2B5EF4-FFF2-40B4-BE49-F238E27FC236}">
                <a16:creationId xmlns:a16="http://schemas.microsoft.com/office/drawing/2014/main" id="{4019E91E-FEE8-4B4E-8C6E-9252E91CEC1C}"/>
              </a:ext>
            </a:extLst>
          </p:cNvPr>
          <p:cNvPicPr>
            <a:picLocks noChangeAspect="1"/>
          </p:cNvPicPr>
          <p:nvPr/>
        </p:nvPicPr>
        <p:blipFill>
          <a:blip r:embed="rId6"/>
          <a:stretch>
            <a:fillRect/>
          </a:stretch>
        </p:blipFill>
        <p:spPr>
          <a:xfrm>
            <a:off x="6095999" y="4228786"/>
            <a:ext cx="4280537" cy="2453364"/>
          </a:xfrm>
          <a:prstGeom prst="rect">
            <a:avLst/>
          </a:prstGeom>
        </p:spPr>
      </p:pic>
    </p:spTree>
    <p:extLst>
      <p:ext uri="{BB962C8B-B14F-4D97-AF65-F5344CB8AC3E}">
        <p14:creationId xmlns:p14="http://schemas.microsoft.com/office/powerpoint/2010/main" val="2033058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C27F-517B-4207-A052-923547C1B90C}"/>
              </a:ext>
            </a:extLst>
          </p:cNvPr>
          <p:cNvSpPr>
            <a:spLocks noGrp="1"/>
          </p:cNvSpPr>
          <p:nvPr>
            <p:ph type="title"/>
          </p:nvPr>
        </p:nvSpPr>
        <p:spPr>
          <a:xfrm>
            <a:off x="621029" y="277078"/>
            <a:ext cx="11094721" cy="1450757"/>
          </a:xfrm>
        </p:spPr>
        <p:txBody>
          <a:bodyPr/>
          <a:lstStyle/>
          <a:p>
            <a:r>
              <a:rPr lang="en-US" b="1" dirty="0"/>
              <a:t>Threads</a:t>
            </a:r>
            <a:r>
              <a:rPr lang="en-US" dirty="0"/>
              <a:t> – 1000k </a:t>
            </a:r>
            <a:r>
              <a:rPr lang="en-US" b="1" dirty="0"/>
              <a:t>Get</a:t>
            </a:r>
            <a:r>
              <a:rPr lang="en-US" dirty="0"/>
              <a:t> Op – Key Range 10k</a:t>
            </a:r>
            <a:endParaRPr lang="en-IL" b="1" dirty="0"/>
          </a:p>
        </p:txBody>
      </p:sp>
      <p:sp>
        <p:nvSpPr>
          <p:cNvPr id="4" name="Slide Number Placeholder 3">
            <a:extLst>
              <a:ext uri="{FF2B5EF4-FFF2-40B4-BE49-F238E27FC236}">
                <a16:creationId xmlns:a16="http://schemas.microsoft.com/office/drawing/2014/main" id="{A2A92E52-C7D5-43FD-8ECB-B88A11184225}"/>
              </a:ext>
            </a:extLst>
          </p:cNvPr>
          <p:cNvSpPr>
            <a:spLocks noGrp="1"/>
          </p:cNvSpPr>
          <p:nvPr>
            <p:ph type="sldNum" sz="quarter" idx="12"/>
          </p:nvPr>
        </p:nvSpPr>
        <p:spPr/>
        <p:txBody>
          <a:bodyPr/>
          <a:lstStyle/>
          <a:p>
            <a:fld id="{83088339-553C-4EED-9B0A-DF9022915A3C}" type="slidenum">
              <a:rPr lang="en-US" smtClean="0"/>
              <a:t>52</a:t>
            </a:fld>
            <a:endParaRPr lang="en-US"/>
          </a:p>
        </p:txBody>
      </p:sp>
      <p:pic>
        <p:nvPicPr>
          <p:cNvPr id="3" name="Picture 2">
            <a:extLst>
              <a:ext uri="{FF2B5EF4-FFF2-40B4-BE49-F238E27FC236}">
                <a16:creationId xmlns:a16="http://schemas.microsoft.com/office/drawing/2014/main" id="{F758BE68-CB7C-467B-BA90-38E73D194982}"/>
              </a:ext>
            </a:extLst>
          </p:cNvPr>
          <p:cNvPicPr>
            <a:picLocks noChangeAspect="1"/>
          </p:cNvPicPr>
          <p:nvPr/>
        </p:nvPicPr>
        <p:blipFill>
          <a:blip r:embed="rId2"/>
          <a:stretch>
            <a:fillRect/>
          </a:stretch>
        </p:blipFill>
        <p:spPr>
          <a:xfrm>
            <a:off x="0" y="1727835"/>
            <a:ext cx="5645385" cy="3200677"/>
          </a:xfrm>
          <a:prstGeom prst="rect">
            <a:avLst/>
          </a:prstGeom>
        </p:spPr>
      </p:pic>
      <p:pic>
        <p:nvPicPr>
          <p:cNvPr id="7" name="Picture 6">
            <a:extLst>
              <a:ext uri="{FF2B5EF4-FFF2-40B4-BE49-F238E27FC236}">
                <a16:creationId xmlns:a16="http://schemas.microsoft.com/office/drawing/2014/main" id="{AE3D5509-B837-4AD9-9784-D38A2FD0EB16}"/>
              </a:ext>
            </a:extLst>
          </p:cNvPr>
          <p:cNvPicPr>
            <a:picLocks noChangeAspect="1"/>
          </p:cNvPicPr>
          <p:nvPr/>
        </p:nvPicPr>
        <p:blipFill>
          <a:blip r:embed="rId3"/>
          <a:stretch>
            <a:fillRect/>
          </a:stretch>
        </p:blipFill>
        <p:spPr>
          <a:xfrm>
            <a:off x="5857875" y="1727835"/>
            <a:ext cx="5645385" cy="3200677"/>
          </a:xfrm>
          <a:prstGeom prst="rect">
            <a:avLst/>
          </a:prstGeom>
        </p:spPr>
      </p:pic>
    </p:spTree>
    <p:extLst>
      <p:ext uri="{BB962C8B-B14F-4D97-AF65-F5344CB8AC3E}">
        <p14:creationId xmlns:p14="http://schemas.microsoft.com/office/powerpoint/2010/main" val="295118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98C2-25D3-4695-B996-F5CAB00C4586}"/>
              </a:ext>
            </a:extLst>
          </p:cNvPr>
          <p:cNvSpPr>
            <a:spLocks noGrp="1"/>
          </p:cNvSpPr>
          <p:nvPr>
            <p:ph type="title"/>
          </p:nvPr>
        </p:nvSpPr>
        <p:spPr/>
        <p:txBody>
          <a:bodyPr/>
          <a:lstStyle/>
          <a:p>
            <a:endParaRPr lang="en-IL"/>
          </a:p>
        </p:txBody>
      </p:sp>
      <p:sp>
        <p:nvSpPr>
          <p:cNvPr id="4" name="Slide Number Placeholder 3">
            <a:extLst>
              <a:ext uri="{FF2B5EF4-FFF2-40B4-BE49-F238E27FC236}">
                <a16:creationId xmlns:a16="http://schemas.microsoft.com/office/drawing/2014/main" id="{3B726305-2B20-469B-A775-B902E0BE5598}"/>
              </a:ext>
            </a:extLst>
          </p:cNvPr>
          <p:cNvSpPr>
            <a:spLocks noGrp="1"/>
          </p:cNvSpPr>
          <p:nvPr>
            <p:ph type="sldNum" sz="quarter" idx="12"/>
          </p:nvPr>
        </p:nvSpPr>
        <p:spPr/>
        <p:txBody>
          <a:bodyPr/>
          <a:lstStyle/>
          <a:p>
            <a:fld id="{83088339-553C-4EED-9B0A-DF9022915A3C}" type="slidenum">
              <a:rPr lang="en-US" smtClean="0"/>
              <a:t>53</a:t>
            </a:fld>
            <a:endParaRPr lang="en-US"/>
          </a:p>
        </p:txBody>
      </p:sp>
    </p:spTree>
    <p:extLst>
      <p:ext uri="{BB962C8B-B14F-4D97-AF65-F5344CB8AC3E}">
        <p14:creationId xmlns:p14="http://schemas.microsoft.com/office/powerpoint/2010/main" val="2487814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B135-9A3E-47EF-AA09-B04397B1FD51}"/>
              </a:ext>
            </a:extLst>
          </p:cNvPr>
          <p:cNvSpPr>
            <a:spLocks noGrp="1"/>
          </p:cNvSpPr>
          <p:nvPr>
            <p:ph type="title"/>
          </p:nvPr>
        </p:nvSpPr>
        <p:spPr/>
        <p:txBody>
          <a:bodyPr/>
          <a:lstStyle/>
          <a:p>
            <a:r>
              <a:rPr lang="he-IL" dirty="0"/>
              <a:t>עזרים</a:t>
            </a:r>
            <a:endParaRPr lang="en-IL" dirty="0"/>
          </a:p>
        </p:txBody>
      </p:sp>
      <p:sp>
        <p:nvSpPr>
          <p:cNvPr id="4" name="Slide Number Placeholder 3">
            <a:extLst>
              <a:ext uri="{FF2B5EF4-FFF2-40B4-BE49-F238E27FC236}">
                <a16:creationId xmlns:a16="http://schemas.microsoft.com/office/drawing/2014/main" id="{30CB22A5-7A23-42BA-B389-A054367CAB22}"/>
              </a:ext>
            </a:extLst>
          </p:cNvPr>
          <p:cNvSpPr>
            <a:spLocks noGrp="1"/>
          </p:cNvSpPr>
          <p:nvPr>
            <p:ph type="sldNum" sz="quarter" idx="12"/>
          </p:nvPr>
        </p:nvSpPr>
        <p:spPr/>
        <p:txBody>
          <a:bodyPr/>
          <a:lstStyle/>
          <a:p>
            <a:fld id="{83088339-553C-4EED-9B0A-DF9022915A3C}" type="slidenum">
              <a:rPr lang="en-US" smtClean="0"/>
              <a:t>54</a:t>
            </a:fld>
            <a:endParaRPr lang="en-US"/>
          </a:p>
        </p:txBody>
      </p:sp>
      <p:grpSp>
        <p:nvGrpSpPr>
          <p:cNvPr id="5" name="Group 4">
            <a:extLst>
              <a:ext uri="{FF2B5EF4-FFF2-40B4-BE49-F238E27FC236}">
                <a16:creationId xmlns:a16="http://schemas.microsoft.com/office/drawing/2014/main" id="{2B335055-1294-4702-95ED-0F9950DCE082}"/>
              </a:ext>
            </a:extLst>
          </p:cNvPr>
          <p:cNvGrpSpPr/>
          <p:nvPr/>
        </p:nvGrpSpPr>
        <p:grpSpPr>
          <a:xfrm>
            <a:off x="7638704" y="2140889"/>
            <a:ext cx="4145832" cy="2576222"/>
            <a:chOff x="2242268" y="2361538"/>
            <a:chExt cx="4145832" cy="2576222"/>
          </a:xfrm>
        </p:grpSpPr>
        <p:sp>
          <p:nvSpPr>
            <p:cNvPr id="6" name="Rectangle: Rounded Corners 5">
              <a:extLst>
                <a:ext uri="{FF2B5EF4-FFF2-40B4-BE49-F238E27FC236}">
                  <a16:creationId xmlns:a16="http://schemas.microsoft.com/office/drawing/2014/main" id="{05F3CA2A-DE88-437B-9661-0E9ACB7A464C}"/>
                </a:ext>
              </a:extLst>
            </p:cNvPr>
            <p:cNvSpPr/>
            <p:nvPr/>
          </p:nvSpPr>
          <p:spPr>
            <a:xfrm>
              <a:off x="2242268" y="2361538"/>
              <a:ext cx="4145832" cy="2576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solidFill>
                  <a:schemeClr val="tx1">
                    <a:lumMod val="75000"/>
                    <a:lumOff val="25000"/>
                  </a:schemeClr>
                </a:solidFill>
              </a:endParaRPr>
            </a:p>
          </p:txBody>
        </p:sp>
        <p:sp>
          <p:nvSpPr>
            <p:cNvPr id="7" name="TextBox 6">
              <a:extLst>
                <a:ext uri="{FF2B5EF4-FFF2-40B4-BE49-F238E27FC236}">
                  <a16:creationId xmlns:a16="http://schemas.microsoft.com/office/drawing/2014/main" id="{033884A7-5CE7-48CF-BEB5-FD864ABE9BD2}"/>
                </a:ext>
              </a:extLst>
            </p:cNvPr>
            <p:cNvSpPr txBox="1"/>
            <p:nvPr/>
          </p:nvSpPr>
          <p:spPr>
            <a:xfrm>
              <a:off x="3227469" y="2509812"/>
              <a:ext cx="351378" cy="200055"/>
            </a:xfrm>
            <a:prstGeom prst="rect">
              <a:avLst/>
            </a:prstGeom>
            <a:noFill/>
          </p:spPr>
          <p:txBody>
            <a:bodyPr wrap="none" rtlCol="0">
              <a:spAutoFit/>
            </a:bodyPr>
            <a:lstStyle/>
            <a:p>
              <a:r>
                <a:rPr lang="en-US" sz="700" dirty="0">
                  <a:solidFill>
                    <a:schemeClr val="tx1">
                      <a:lumMod val="75000"/>
                      <a:lumOff val="25000"/>
                    </a:schemeClr>
                  </a:solidFill>
                </a:rPr>
                <a:t>Map</a:t>
              </a:r>
              <a:endParaRPr lang="en-IL" sz="1100" dirty="0">
                <a:solidFill>
                  <a:schemeClr val="tx1">
                    <a:lumMod val="75000"/>
                    <a:lumOff val="25000"/>
                  </a:schemeClr>
                </a:solidFill>
              </a:endParaRPr>
            </a:p>
          </p:txBody>
        </p:sp>
        <p:grpSp>
          <p:nvGrpSpPr>
            <p:cNvPr id="8" name="Group 7">
              <a:extLst>
                <a:ext uri="{FF2B5EF4-FFF2-40B4-BE49-F238E27FC236}">
                  <a16:creationId xmlns:a16="http://schemas.microsoft.com/office/drawing/2014/main" id="{2F2A72AE-C0F0-4995-8558-3D7CD8D6739B}"/>
                </a:ext>
              </a:extLst>
            </p:cNvPr>
            <p:cNvGrpSpPr/>
            <p:nvPr/>
          </p:nvGrpSpPr>
          <p:grpSpPr>
            <a:xfrm>
              <a:off x="2772905" y="2735249"/>
              <a:ext cx="688010" cy="1940118"/>
              <a:chOff x="2772905" y="2735249"/>
              <a:chExt cx="688010" cy="1940118"/>
            </a:xfrm>
          </p:grpSpPr>
          <p:grpSp>
            <p:nvGrpSpPr>
              <p:cNvPr id="31" name="Group 30">
                <a:extLst>
                  <a:ext uri="{FF2B5EF4-FFF2-40B4-BE49-F238E27FC236}">
                    <a16:creationId xmlns:a16="http://schemas.microsoft.com/office/drawing/2014/main" id="{20259DFB-442C-4D66-8093-46BE81B1FD33}"/>
                  </a:ext>
                </a:extLst>
              </p:cNvPr>
              <p:cNvGrpSpPr/>
              <p:nvPr/>
            </p:nvGrpSpPr>
            <p:grpSpPr>
              <a:xfrm>
                <a:off x="2830664" y="2735249"/>
                <a:ext cx="572494" cy="1940118"/>
                <a:chOff x="2830664" y="2735249"/>
                <a:chExt cx="572494" cy="1940118"/>
              </a:xfrm>
            </p:grpSpPr>
            <p:sp>
              <p:nvSpPr>
                <p:cNvPr id="37" name="Rectangle: Rounded Corners 36">
                  <a:extLst>
                    <a:ext uri="{FF2B5EF4-FFF2-40B4-BE49-F238E27FC236}">
                      <a16:creationId xmlns:a16="http://schemas.microsoft.com/office/drawing/2014/main" id="{C662A65B-95AB-4796-9772-14898366FBAD}"/>
                    </a:ext>
                  </a:extLst>
                </p:cNvPr>
                <p:cNvSpPr/>
                <p:nvPr/>
              </p:nvSpPr>
              <p:spPr>
                <a:xfrm>
                  <a:off x="2830664" y="2735249"/>
                  <a:ext cx="572494" cy="19401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dirty="0">
                    <a:solidFill>
                      <a:schemeClr val="tx1">
                        <a:lumMod val="75000"/>
                        <a:lumOff val="25000"/>
                      </a:schemeClr>
                    </a:solidFill>
                  </a:endParaRPr>
                </a:p>
              </p:txBody>
            </p:sp>
            <p:cxnSp>
              <p:nvCxnSpPr>
                <p:cNvPr id="38" name="Straight Connector 37">
                  <a:extLst>
                    <a:ext uri="{FF2B5EF4-FFF2-40B4-BE49-F238E27FC236}">
                      <a16:creationId xmlns:a16="http://schemas.microsoft.com/office/drawing/2014/main" id="{937B751E-CE95-41F6-8C63-AABCD7361F03}"/>
                    </a:ext>
                  </a:extLst>
                </p:cNvPr>
                <p:cNvCxnSpPr/>
                <p:nvPr/>
              </p:nvCxnSpPr>
              <p:spPr>
                <a:xfrm>
                  <a:off x="2830664" y="2980242"/>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2C1369-5E0A-415A-8717-32B5B02B02C5}"/>
                    </a:ext>
                  </a:extLst>
                </p:cNvPr>
                <p:cNvCxnSpPr/>
                <p:nvPr/>
              </p:nvCxnSpPr>
              <p:spPr>
                <a:xfrm>
                  <a:off x="2830664" y="3231067"/>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BB242A-B5CB-4AF6-9FDD-D68257902804}"/>
                    </a:ext>
                  </a:extLst>
                </p:cNvPr>
                <p:cNvCxnSpPr/>
                <p:nvPr/>
              </p:nvCxnSpPr>
              <p:spPr>
                <a:xfrm>
                  <a:off x="2830664" y="3472367"/>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17E5A88-D6FD-41E4-A370-F14952CEC3B9}"/>
                    </a:ext>
                  </a:extLst>
                </p:cNvPr>
                <p:cNvCxnSpPr/>
                <p:nvPr/>
              </p:nvCxnSpPr>
              <p:spPr>
                <a:xfrm>
                  <a:off x="2830664" y="3723192"/>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31BAD79-8303-4A46-83B7-2B2FE20D82BA}"/>
                    </a:ext>
                  </a:extLst>
                </p:cNvPr>
                <p:cNvCxnSpPr/>
                <p:nvPr/>
              </p:nvCxnSpPr>
              <p:spPr>
                <a:xfrm>
                  <a:off x="2830664" y="3950205"/>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2911CB-6EB5-4E14-A004-572E8DF2C2BB}"/>
                    </a:ext>
                  </a:extLst>
                </p:cNvPr>
                <p:cNvCxnSpPr/>
                <p:nvPr/>
              </p:nvCxnSpPr>
              <p:spPr>
                <a:xfrm>
                  <a:off x="2830664" y="4191505"/>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7B9919-7C5A-4719-9460-B95F7D823824}"/>
                    </a:ext>
                  </a:extLst>
                </p:cNvPr>
                <p:cNvCxnSpPr/>
                <p:nvPr/>
              </p:nvCxnSpPr>
              <p:spPr>
                <a:xfrm>
                  <a:off x="2830664" y="4442330"/>
                  <a:ext cx="57249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E82BD864-2DE8-42DB-A2E4-C47945BA60FF}"/>
                  </a:ext>
                </a:extLst>
              </p:cNvPr>
              <p:cNvSpPr txBox="1"/>
              <p:nvPr/>
            </p:nvSpPr>
            <p:spPr>
              <a:xfrm>
                <a:off x="2772906" y="2754803"/>
                <a:ext cx="688009" cy="200055"/>
              </a:xfrm>
              <a:prstGeom prst="rect">
                <a:avLst/>
              </a:prstGeom>
              <a:noFill/>
            </p:spPr>
            <p:txBody>
              <a:bodyPr wrap="none" rtlCol="0">
                <a:spAutoFit/>
              </a:bodyPr>
              <a:lstStyle/>
              <a:p>
                <a:r>
                  <a:rPr lang="en-US" sz="700" dirty="0">
                    <a:solidFill>
                      <a:schemeClr val="tx1">
                        <a:lumMod val="75000"/>
                        <a:lumOff val="25000"/>
                      </a:schemeClr>
                    </a:solidFill>
                  </a:rPr>
                  <a:t>HashNodeList</a:t>
                </a:r>
                <a:endParaRPr lang="en-IL" sz="1100" dirty="0">
                  <a:solidFill>
                    <a:schemeClr val="tx1">
                      <a:lumMod val="75000"/>
                      <a:lumOff val="25000"/>
                    </a:schemeClr>
                  </a:solidFill>
                </a:endParaRPr>
              </a:p>
            </p:txBody>
          </p:sp>
          <p:sp>
            <p:nvSpPr>
              <p:cNvPr id="33" name="TextBox 32">
                <a:extLst>
                  <a:ext uri="{FF2B5EF4-FFF2-40B4-BE49-F238E27FC236}">
                    <a16:creationId xmlns:a16="http://schemas.microsoft.com/office/drawing/2014/main" id="{7DB7832D-87B6-41D6-A0ED-489A559BCA2D}"/>
                  </a:ext>
                </a:extLst>
              </p:cNvPr>
              <p:cNvSpPr txBox="1"/>
              <p:nvPr/>
            </p:nvSpPr>
            <p:spPr>
              <a:xfrm>
                <a:off x="2772905" y="3007867"/>
                <a:ext cx="688009" cy="200055"/>
              </a:xfrm>
              <a:prstGeom prst="rect">
                <a:avLst/>
              </a:prstGeom>
              <a:noFill/>
            </p:spPr>
            <p:txBody>
              <a:bodyPr wrap="none" rtlCol="0">
                <a:spAutoFit/>
              </a:bodyPr>
              <a:lstStyle/>
              <a:p>
                <a:r>
                  <a:rPr lang="en-US" sz="700" dirty="0">
                    <a:solidFill>
                      <a:schemeClr val="tx1">
                        <a:lumMod val="75000"/>
                        <a:lumOff val="25000"/>
                      </a:schemeClr>
                    </a:solidFill>
                  </a:rPr>
                  <a:t>HashNodeList</a:t>
                </a:r>
                <a:endParaRPr lang="en-IL" sz="1100" dirty="0">
                  <a:solidFill>
                    <a:schemeClr val="tx1">
                      <a:lumMod val="75000"/>
                      <a:lumOff val="25000"/>
                    </a:schemeClr>
                  </a:solidFill>
                </a:endParaRPr>
              </a:p>
            </p:txBody>
          </p:sp>
          <p:sp>
            <p:nvSpPr>
              <p:cNvPr id="34" name="TextBox 33">
                <a:extLst>
                  <a:ext uri="{FF2B5EF4-FFF2-40B4-BE49-F238E27FC236}">
                    <a16:creationId xmlns:a16="http://schemas.microsoft.com/office/drawing/2014/main" id="{F6AA8574-8E52-4110-A567-51AAB87F6761}"/>
                  </a:ext>
                </a:extLst>
              </p:cNvPr>
              <p:cNvSpPr txBox="1"/>
              <p:nvPr/>
            </p:nvSpPr>
            <p:spPr>
              <a:xfrm>
                <a:off x="2978890" y="3007867"/>
                <a:ext cx="276038" cy="523220"/>
              </a:xfrm>
              <a:prstGeom prst="rect">
                <a:avLst/>
              </a:prstGeom>
              <a:noFill/>
            </p:spPr>
            <p:txBody>
              <a:bodyPr wrap="none" rtlCol="0">
                <a:spAutoFit/>
              </a:bodyPr>
              <a:lstStyle/>
              <a:p>
                <a:r>
                  <a:rPr lang="en-US" sz="2800" dirty="0">
                    <a:solidFill>
                      <a:schemeClr val="tx1">
                        <a:lumMod val="75000"/>
                        <a:lumOff val="25000"/>
                      </a:schemeClr>
                    </a:solidFill>
                  </a:rPr>
                  <a:t>.</a:t>
                </a:r>
                <a:endParaRPr lang="en-US" sz="700" dirty="0">
                  <a:solidFill>
                    <a:schemeClr val="tx1">
                      <a:lumMod val="75000"/>
                      <a:lumOff val="25000"/>
                    </a:schemeClr>
                  </a:solidFill>
                </a:endParaRPr>
              </a:p>
            </p:txBody>
          </p:sp>
          <p:sp>
            <p:nvSpPr>
              <p:cNvPr id="35" name="TextBox 34">
                <a:extLst>
                  <a:ext uri="{FF2B5EF4-FFF2-40B4-BE49-F238E27FC236}">
                    <a16:creationId xmlns:a16="http://schemas.microsoft.com/office/drawing/2014/main" id="{30EEF816-6E35-4822-982B-7BEEDCA17E4B}"/>
                  </a:ext>
                </a:extLst>
              </p:cNvPr>
              <p:cNvSpPr txBox="1"/>
              <p:nvPr/>
            </p:nvSpPr>
            <p:spPr>
              <a:xfrm>
                <a:off x="2978890" y="3250063"/>
                <a:ext cx="276038" cy="523220"/>
              </a:xfrm>
              <a:prstGeom prst="rect">
                <a:avLst/>
              </a:prstGeom>
              <a:noFill/>
            </p:spPr>
            <p:txBody>
              <a:bodyPr wrap="none" rtlCol="0">
                <a:spAutoFit/>
              </a:bodyPr>
              <a:lstStyle/>
              <a:p>
                <a:r>
                  <a:rPr lang="en-US" sz="2800" dirty="0">
                    <a:solidFill>
                      <a:schemeClr val="tx1">
                        <a:lumMod val="75000"/>
                        <a:lumOff val="25000"/>
                      </a:schemeClr>
                    </a:solidFill>
                  </a:rPr>
                  <a:t>.</a:t>
                </a:r>
                <a:endParaRPr lang="en-US" sz="700" dirty="0">
                  <a:solidFill>
                    <a:schemeClr val="tx1">
                      <a:lumMod val="75000"/>
                      <a:lumOff val="25000"/>
                    </a:schemeClr>
                  </a:solidFill>
                </a:endParaRPr>
              </a:p>
            </p:txBody>
          </p:sp>
          <p:sp>
            <p:nvSpPr>
              <p:cNvPr id="36" name="TextBox 35">
                <a:extLst>
                  <a:ext uri="{FF2B5EF4-FFF2-40B4-BE49-F238E27FC236}">
                    <a16:creationId xmlns:a16="http://schemas.microsoft.com/office/drawing/2014/main" id="{0F300272-8BE2-4FD1-9C56-B2C0D13D7A3D}"/>
                  </a:ext>
                </a:extLst>
              </p:cNvPr>
              <p:cNvSpPr txBox="1"/>
              <p:nvPr/>
            </p:nvSpPr>
            <p:spPr>
              <a:xfrm>
                <a:off x="2978890" y="3481430"/>
                <a:ext cx="276038" cy="523220"/>
              </a:xfrm>
              <a:prstGeom prst="rect">
                <a:avLst/>
              </a:prstGeom>
              <a:noFill/>
            </p:spPr>
            <p:txBody>
              <a:bodyPr wrap="none" rtlCol="0">
                <a:spAutoFit/>
              </a:bodyPr>
              <a:lstStyle/>
              <a:p>
                <a:r>
                  <a:rPr lang="en-US" sz="2800" dirty="0">
                    <a:solidFill>
                      <a:schemeClr val="tx1">
                        <a:lumMod val="75000"/>
                        <a:lumOff val="25000"/>
                      </a:schemeClr>
                    </a:solidFill>
                  </a:rPr>
                  <a:t>.</a:t>
                </a:r>
                <a:endParaRPr lang="en-US" sz="700" dirty="0">
                  <a:solidFill>
                    <a:schemeClr val="tx1">
                      <a:lumMod val="75000"/>
                      <a:lumOff val="25000"/>
                    </a:schemeClr>
                  </a:solidFill>
                </a:endParaRPr>
              </a:p>
            </p:txBody>
          </p:sp>
        </p:grpSp>
        <p:cxnSp>
          <p:nvCxnSpPr>
            <p:cNvPr id="9" name="Straight Arrow Connector 8">
              <a:extLst>
                <a:ext uri="{FF2B5EF4-FFF2-40B4-BE49-F238E27FC236}">
                  <a16:creationId xmlns:a16="http://schemas.microsoft.com/office/drawing/2014/main" id="{A2C5BE06-55A5-4B23-A704-02FE2CAC6BF5}"/>
                </a:ext>
              </a:extLst>
            </p:cNvPr>
            <p:cNvCxnSpPr>
              <a:stCxn id="32" idx="3"/>
            </p:cNvCxnSpPr>
            <p:nvPr/>
          </p:nvCxnSpPr>
          <p:spPr>
            <a:xfrm flipV="1">
              <a:off x="3460915" y="2854830"/>
              <a:ext cx="306223" cy="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0" name="Rectangle: Rounded Corners 9">
              <a:extLst>
                <a:ext uri="{FF2B5EF4-FFF2-40B4-BE49-F238E27FC236}">
                  <a16:creationId xmlns:a16="http://schemas.microsoft.com/office/drawing/2014/main" id="{D85A9FDE-1FD2-41C8-9A53-F706E2828599}"/>
                </a:ext>
              </a:extLst>
            </p:cNvPr>
            <p:cNvSpPr/>
            <p:nvPr/>
          </p:nvSpPr>
          <p:spPr>
            <a:xfrm>
              <a:off x="3776269" y="2749964"/>
              <a:ext cx="2271713" cy="6361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L">
                <a:solidFill>
                  <a:schemeClr val="tx1">
                    <a:lumMod val="75000"/>
                    <a:lumOff val="25000"/>
                  </a:schemeClr>
                </a:solidFill>
              </a:endParaRPr>
            </a:p>
          </p:txBody>
        </p:sp>
        <p:grpSp>
          <p:nvGrpSpPr>
            <p:cNvPr id="11" name="Group 10">
              <a:extLst>
                <a:ext uri="{FF2B5EF4-FFF2-40B4-BE49-F238E27FC236}">
                  <a16:creationId xmlns:a16="http://schemas.microsoft.com/office/drawing/2014/main" id="{8BC39F4D-6A08-442D-BAEE-7B649A673305}"/>
                </a:ext>
              </a:extLst>
            </p:cNvPr>
            <p:cNvGrpSpPr/>
            <p:nvPr/>
          </p:nvGrpSpPr>
          <p:grpSpPr>
            <a:xfrm>
              <a:off x="3886764" y="2809108"/>
              <a:ext cx="381836" cy="497920"/>
              <a:chOff x="3886764" y="2819087"/>
              <a:chExt cx="381836" cy="497920"/>
            </a:xfrm>
          </p:grpSpPr>
          <p:sp>
            <p:nvSpPr>
              <p:cNvPr id="27" name="Pentagon 26">
                <a:extLst>
                  <a:ext uri="{FF2B5EF4-FFF2-40B4-BE49-F238E27FC236}">
                    <a16:creationId xmlns:a16="http://schemas.microsoft.com/office/drawing/2014/main" id="{63C6F6E8-AF43-42FB-BB36-9975437E7BB6}"/>
                  </a:ext>
                </a:extLst>
              </p:cNvPr>
              <p:cNvSpPr/>
              <p:nvPr/>
            </p:nvSpPr>
            <p:spPr>
              <a:xfrm>
                <a:off x="3929380" y="2819087"/>
                <a:ext cx="306223" cy="497920"/>
              </a:xfrm>
              <a:prstGeom prst="pen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a:solidFill>
                    <a:schemeClr val="tx1">
                      <a:lumMod val="75000"/>
                      <a:lumOff val="25000"/>
                    </a:schemeClr>
                  </a:solidFill>
                </a:endParaRPr>
              </a:p>
            </p:txBody>
          </p:sp>
          <p:cxnSp>
            <p:nvCxnSpPr>
              <p:cNvPr id="28" name="Straight Connector 27">
                <a:extLst>
                  <a:ext uri="{FF2B5EF4-FFF2-40B4-BE49-F238E27FC236}">
                    <a16:creationId xmlns:a16="http://schemas.microsoft.com/office/drawing/2014/main" id="{E7BAA658-BFCB-4829-A064-09A24D50CC56}"/>
                  </a:ext>
                </a:extLst>
              </p:cNvPr>
              <p:cNvCxnSpPr>
                <a:cxnSpLocks/>
                <a:stCxn id="27" idx="1"/>
                <a:endCxn id="27" idx="5"/>
              </p:cNvCxnSpPr>
              <p:nvPr/>
            </p:nvCxnSpPr>
            <p:spPr>
              <a:xfrm>
                <a:off x="3929380" y="3009275"/>
                <a:ext cx="306223"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E11BCAD-F8C2-4B88-AC99-BFDDFEA77FBE}"/>
                  </a:ext>
                </a:extLst>
              </p:cNvPr>
              <p:cNvSpPr txBox="1"/>
              <p:nvPr/>
            </p:nvSpPr>
            <p:spPr>
              <a:xfrm>
                <a:off x="3929380" y="2848034"/>
                <a:ext cx="316112" cy="200055"/>
              </a:xfrm>
              <a:prstGeom prst="rect">
                <a:avLst/>
              </a:prstGeom>
              <a:noFill/>
            </p:spPr>
            <p:txBody>
              <a:bodyPr wrap="none" rtlCol="0">
                <a:spAutoFit/>
              </a:bodyPr>
              <a:lstStyle/>
              <a:p>
                <a:r>
                  <a:rPr lang="en-US" sz="700" dirty="0">
                    <a:solidFill>
                      <a:schemeClr val="tx1">
                        <a:lumMod val="75000"/>
                        <a:lumOff val="25000"/>
                      </a:schemeClr>
                    </a:solidFill>
                  </a:rPr>
                  <a:t>Key</a:t>
                </a:r>
                <a:endParaRPr lang="en-IL" sz="1100" dirty="0">
                  <a:solidFill>
                    <a:schemeClr val="tx1">
                      <a:lumMod val="75000"/>
                      <a:lumOff val="25000"/>
                    </a:schemeClr>
                  </a:solidFill>
                </a:endParaRPr>
              </a:p>
            </p:txBody>
          </p:sp>
          <p:sp>
            <p:nvSpPr>
              <p:cNvPr id="30" name="TextBox 29">
                <a:extLst>
                  <a:ext uri="{FF2B5EF4-FFF2-40B4-BE49-F238E27FC236}">
                    <a16:creationId xmlns:a16="http://schemas.microsoft.com/office/drawing/2014/main" id="{5420A4A1-430A-4982-A560-8751AEB2C49A}"/>
                  </a:ext>
                </a:extLst>
              </p:cNvPr>
              <p:cNvSpPr txBox="1"/>
              <p:nvPr/>
            </p:nvSpPr>
            <p:spPr>
              <a:xfrm>
                <a:off x="3886764" y="3007866"/>
                <a:ext cx="381836" cy="200055"/>
              </a:xfrm>
              <a:prstGeom prst="rect">
                <a:avLst/>
              </a:prstGeom>
              <a:noFill/>
            </p:spPr>
            <p:txBody>
              <a:bodyPr wrap="none" rtlCol="0">
                <a:spAutoFit/>
              </a:bodyPr>
              <a:lstStyle/>
              <a:p>
                <a:pPr algn="ctr"/>
                <a:r>
                  <a:rPr lang="en-US" sz="700" dirty="0">
                    <a:solidFill>
                      <a:schemeClr val="tx1">
                        <a:lumMod val="75000"/>
                        <a:lumOff val="25000"/>
                      </a:schemeClr>
                    </a:solidFill>
                  </a:rPr>
                  <a:t>Node</a:t>
                </a:r>
                <a:endParaRPr lang="en-IL" sz="1100" dirty="0">
                  <a:solidFill>
                    <a:schemeClr val="tx1">
                      <a:lumMod val="75000"/>
                      <a:lumOff val="25000"/>
                    </a:schemeClr>
                  </a:solidFill>
                </a:endParaRPr>
              </a:p>
            </p:txBody>
          </p:sp>
        </p:grpSp>
        <p:grpSp>
          <p:nvGrpSpPr>
            <p:cNvPr id="12" name="Group 11">
              <a:extLst>
                <a:ext uri="{FF2B5EF4-FFF2-40B4-BE49-F238E27FC236}">
                  <a16:creationId xmlns:a16="http://schemas.microsoft.com/office/drawing/2014/main" id="{D41B5B18-FA70-4E2A-BA87-65CCE503B6C5}"/>
                </a:ext>
              </a:extLst>
            </p:cNvPr>
            <p:cNvGrpSpPr/>
            <p:nvPr/>
          </p:nvGrpSpPr>
          <p:grpSpPr>
            <a:xfrm>
              <a:off x="4423021" y="2809108"/>
              <a:ext cx="381836" cy="497920"/>
              <a:chOff x="3888367" y="2819087"/>
              <a:chExt cx="381836" cy="497920"/>
            </a:xfrm>
          </p:grpSpPr>
          <p:sp>
            <p:nvSpPr>
              <p:cNvPr id="23" name="Pentagon 22">
                <a:extLst>
                  <a:ext uri="{FF2B5EF4-FFF2-40B4-BE49-F238E27FC236}">
                    <a16:creationId xmlns:a16="http://schemas.microsoft.com/office/drawing/2014/main" id="{60D74DED-9E99-4820-9C40-7DBC01F7664C}"/>
                  </a:ext>
                </a:extLst>
              </p:cNvPr>
              <p:cNvSpPr/>
              <p:nvPr/>
            </p:nvSpPr>
            <p:spPr>
              <a:xfrm>
                <a:off x="3929380" y="2819087"/>
                <a:ext cx="306223" cy="497920"/>
              </a:xfrm>
              <a:prstGeom prst="pen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a:solidFill>
                    <a:schemeClr val="tx1">
                      <a:lumMod val="75000"/>
                      <a:lumOff val="25000"/>
                    </a:schemeClr>
                  </a:solidFill>
                </a:endParaRPr>
              </a:p>
            </p:txBody>
          </p:sp>
          <p:cxnSp>
            <p:nvCxnSpPr>
              <p:cNvPr id="24" name="Straight Connector 23">
                <a:extLst>
                  <a:ext uri="{FF2B5EF4-FFF2-40B4-BE49-F238E27FC236}">
                    <a16:creationId xmlns:a16="http://schemas.microsoft.com/office/drawing/2014/main" id="{77EAEAAD-586D-4BC7-AC05-0CFE44C821FA}"/>
                  </a:ext>
                </a:extLst>
              </p:cNvPr>
              <p:cNvCxnSpPr>
                <a:cxnSpLocks/>
                <a:stCxn id="23" idx="1"/>
                <a:endCxn id="23" idx="5"/>
              </p:cNvCxnSpPr>
              <p:nvPr/>
            </p:nvCxnSpPr>
            <p:spPr>
              <a:xfrm>
                <a:off x="3929380" y="3009275"/>
                <a:ext cx="306223"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E5A8602-3EBB-4BA8-A9FA-8E67C30FE352}"/>
                  </a:ext>
                </a:extLst>
              </p:cNvPr>
              <p:cNvSpPr txBox="1"/>
              <p:nvPr/>
            </p:nvSpPr>
            <p:spPr>
              <a:xfrm>
                <a:off x="3929380" y="2848034"/>
                <a:ext cx="316112" cy="200055"/>
              </a:xfrm>
              <a:prstGeom prst="rect">
                <a:avLst/>
              </a:prstGeom>
              <a:noFill/>
            </p:spPr>
            <p:txBody>
              <a:bodyPr wrap="none" rtlCol="0">
                <a:spAutoFit/>
              </a:bodyPr>
              <a:lstStyle/>
              <a:p>
                <a:r>
                  <a:rPr lang="en-US" sz="700" dirty="0">
                    <a:solidFill>
                      <a:schemeClr val="tx1">
                        <a:lumMod val="75000"/>
                        <a:lumOff val="25000"/>
                      </a:schemeClr>
                    </a:solidFill>
                  </a:rPr>
                  <a:t>Key</a:t>
                </a:r>
                <a:endParaRPr lang="en-IL" sz="1100" dirty="0">
                  <a:solidFill>
                    <a:schemeClr val="tx1">
                      <a:lumMod val="75000"/>
                      <a:lumOff val="25000"/>
                    </a:schemeClr>
                  </a:solidFill>
                </a:endParaRPr>
              </a:p>
            </p:txBody>
          </p:sp>
          <p:sp>
            <p:nvSpPr>
              <p:cNvPr id="26" name="TextBox 25">
                <a:extLst>
                  <a:ext uri="{FF2B5EF4-FFF2-40B4-BE49-F238E27FC236}">
                    <a16:creationId xmlns:a16="http://schemas.microsoft.com/office/drawing/2014/main" id="{318E5F9F-47E6-4790-9359-CC5CFCCFC02F}"/>
                  </a:ext>
                </a:extLst>
              </p:cNvPr>
              <p:cNvSpPr txBox="1"/>
              <p:nvPr/>
            </p:nvSpPr>
            <p:spPr>
              <a:xfrm>
                <a:off x="3888367" y="3007866"/>
                <a:ext cx="381836" cy="200055"/>
              </a:xfrm>
              <a:prstGeom prst="rect">
                <a:avLst/>
              </a:prstGeom>
              <a:noFill/>
            </p:spPr>
            <p:txBody>
              <a:bodyPr wrap="none" rtlCol="0">
                <a:spAutoFit/>
              </a:bodyPr>
              <a:lstStyle/>
              <a:p>
                <a:pPr algn="ctr"/>
                <a:r>
                  <a:rPr lang="en-US" sz="700" dirty="0">
                    <a:solidFill>
                      <a:schemeClr val="tx1">
                        <a:lumMod val="75000"/>
                        <a:lumOff val="25000"/>
                      </a:schemeClr>
                    </a:solidFill>
                  </a:rPr>
                  <a:t>Node</a:t>
                </a:r>
                <a:endParaRPr lang="en-IL" sz="700" dirty="0">
                  <a:solidFill>
                    <a:schemeClr val="tx1">
                      <a:lumMod val="75000"/>
                      <a:lumOff val="25000"/>
                    </a:schemeClr>
                  </a:solidFill>
                </a:endParaRPr>
              </a:p>
            </p:txBody>
          </p:sp>
        </p:grpSp>
        <p:grpSp>
          <p:nvGrpSpPr>
            <p:cNvPr id="13" name="Group 12">
              <a:extLst>
                <a:ext uri="{FF2B5EF4-FFF2-40B4-BE49-F238E27FC236}">
                  <a16:creationId xmlns:a16="http://schemas.microsoft.com/office/drawing/2014/main" id="{519E9CA9-6659-4D74-8C3B-D6B121ABE7B6}"/>
                </a:ext>
              </a:extLst>
            </p:cNvPr>
            <p:cNvGrpSpPr/>
            <p:nvPr/>
          </p:nvGrpSpPr>
          <p:grpSpPr>
            <a:xfrm>
              <a:off x="4957675" y="2809108"/>
              <a:ext cx="381836" cy="497920"/>
              <a:chOff x="3888367" y="2819087"/>
              <a:chExt cx="381836" cy="497920"/>
            </a:xfrm>
          </p:grpSpPr>
          <p:sp>
            <p:nvSpPr>
              <p:cNvPr id="19" name="Pentagon 18">
                <a:extLst>
                  <a:ext uri="{FF2B5EF4-FFF2-40B4-BE49-F238E27FC236}">
                    <a16:creationId xmlns:a16="http://schemas.microsoft.com/office/drawing/2014/main" id="{EA689866-FA44-44CB-949B-8370D0192B1F}"/>
                  </a:ext>
                </a:extLst>
              </p:cNvPr>
              <p:cNvSpPr/>
              <p:nvPr/>
            </p:nvSpPr>
            <p:spPr>
              <a:xfrm>
                <a:off x="3929380" y="2819087"/>
                <a:ext cx="306223" cy="497920"/>
              </a:xfrm>
              <a:prstGeom prst="pen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a:solidFill>
                    <a:schemeClr val="tx1">
                      <a:lumMod val="75000"/>
                      <a:lumOff val="25000"/>
                    </a:schemeClr>
                  </a:solidFill>
                </a:endParaRPr>
              </a:p>
            </p:txBody>
          </p:sp>
          <p:cxnSp>
            <p:nvCxnSpPr>
              <p:cNvPr id="20" name="Straight Connector 19">
                <a:extLst>
                  <a:ext uri="{FF2B5EF4-FFF2-40B4-BE49-F238E27FC236}">
                    <a16:creationId xmlns:a16="http://schemas.microsoft.com/office/drawing/2014/main" id="{281CF830-066F-4996-B9AE-C89AD0F9BE14}"/>
                  </a:ext>
                </a:extLst>
              </p:cNvPr>
              <p:cNvCxnSpPr>
                <a:cxnSpLocks/>
                <a:stCxn id="19" idx="1"/>
                <a:endCxn id="19" idx="5"/>
              </p:cNvCxnSpPr>
              <p:nvPr/>
            </p:nvCxnSpPr>
            <p:spPr>
              <a:xfrm>
                <a:off x="3929380" y="3009275"/>
                <a:ext cx="30622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FF16686-45CC-474D-A8EB-DCC36B7B0512}"/>
                  </a:ext>
                </a:extLst>
              </p:cNvPr>
              <p:cNvSpPr txBox="1"/>
              <p:nvPr/>
            </p:nvSpPr>
            <p:spPr>
              <a:xfrm>
                <a:off x="3929380" y="2848034"/>
                <a:ext cx="316112" cy="200055"/>
              </a:xfrm>
              <a:prstGeom prst="rect">
                <a:avLst/>
              </a:prstGeom>
              <a:noFill/>
            </p:spPr>
            <p:txBody>
              <a:bodyPr wrap="none" rtlCol="0">
                <a:spAutoFit/>
              </a:bodyPr>
              <a:lstStyle/>
              <a:p>
                <a:r>
                  <a:rPr lang="en-US" sz="700" dirty="0">
                    <a:solidFill>
                      <a:schemeClr val="tx1">
                        <a:lumMod val="75000"/>
                        <a:lumOff val="25000"/>
                      </a:schemeClr>
                    </a:solidFill>
                  </a:rPr>
                  <a:t>Key</a:t>
                </a:r>
                <a:endParaRPr lang="en-IL" sz="1100" dirty="0">
                  <a:solidFill>
                    <a:schemeClr val="tx1">
                      <a:lumMod val="75000"/>
                      <a:lumOff val="25000"/>
                    </a:schemeClr>
                  </a:solidFill>
                </a:endParaRPr>
              </a:p>
            </p:txBody>
          </p:sp>
          <p:sp>
            <p:nvSpPr>
              <p:cNvPr id="22" name="TextBox 21">
                <a:extLst>
                  <a:ext uri="{FF2B5EF4-FFF2-40B4-BE49-F238E27FC236}">
                    <a16:creationId xmlns:a16="http://schemas.microsoft.com/office/drawing/2014/main" id="{97660BC4-767A-4075-9CC8-C78ECBC729DE}"/>
                  </a:ext>
                </a:extLst>
              </p:cNvPr>
              <p:cNvSpPr txBox="1"/>
              <p:nvPr/>
            </p:nvSpPr>
            <p:spPr>
              <a:xfrm>
                <a:off x="3888367" y="3007866"/>
                <a:ext cx="381836" cy="200055"/>
              </a:xfrm>
              <a:prstGeom prst="rect">
                <a:avLst/>
              </a:prstGeom>
              <a:noFill/>
            </p:spPr>
            <p:txBody>
              <a:bodyPr wrap="none" rtlCol="0">
                <a:spAutoFit/>
              </a:bodyPr>
              <a:lstStyle/>
              <a:p>
                <a:pPr algn="ctr"/>
                <a:r>
                  <a:rPr lang="en-US" sz="700" dirty="0">
                    <a:solidFill>
                      <a:schemeClr val="tx1">
                        <a:lumMod val="75000"/>
                        <a:lumOff val="25000"/>
                      </a:schemeClr>
                    </a:solidFill>
                  </a:rPr>
                  <a:t>Node</a:t>
                </a:r>
                <a:endParaRPr lang="en-IL" sz="1100" dirty="0">
                  <a:solidFill>
                    <a:schemeClr val="tx1">
                      <a:lumMod val="75000"/>
                      <a:lumOff val="25000"/>
                    </a:schemeClr>
                  </a:solidFill>
                </a:endParaRPr>
              </a:p>
            </p:txBody>
          </p:sp>
        </p:grpSp>
        <p:grpSp>
          <p:nvGrpSpPr>
            <p:cNvPr id="14" name="Group 13">
              <a:extLst>
                <a:ext uri="{FF2B5EF4-FFF2-40B4-BE49-F238E27FC236}">
                  <a16:creationId xmlns:a16="http://schemas.microsoft.com/office/drawing/2014/main" id="{2E883FDF-607D-40D2-B35D-16E226FA6810}"/>
                </a:ext>
              </a:extLst>
            </p:cNvPr>
            <p:cNvGrpSpPr/>
            <p:nvPr/>
          </p:nvGrpSpPr>
          <p:grpSpPr>
            <a:xfrm>
              <a:off x="5492328" y="2809108"/>
              <a:ext cx="381836" cy="497920"/>
              <a:chOff x="3888367" y="2819087"/>
              <a:chExt cx="381836" cy="497920"/>
            </a:xfrm>
          </p:grpSpPr>
          <p:sp>
            <p:nvSpPr>
              <p:cNvPr id="15" name="Pentagon 14">
                <a:extLst>
                  <a:ext uri="{FF2B5EF4-FFF2-40B4-BE49-F238E27FC236}">
                    <a16:creationId xmlns:a16="http://schemas.microsoft.com/office/drawing/2014/main" id="{B85E346B-D4E8-4E31-BFA6-42BA45A1D431}"/>
                  </a:ext>
                </a:extLst>
              </p:cNvPr>
              <p:cNvSpPr/>
              <p:nvPr/>
            </p:nvSpPr>
            <p:spPr>
              <a:xfrm>
                <a:off x="3929380" y="2819087"/>
                <a:ext cx="306223" cy="497920"/>
              </a:xfrm>
              <a:prstGeom prst="pen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a:solidFill>
                    <a:schemeClr val="tx1">
                      <a:lumMod val="75000"/>
                      <a:lumOff val="25000"/>
                    </a:schemeClr>
                  </a:solidFill>
                </a:endParaRPr>
              </a:p>
            </p:txBody>
          </p:sp>
          <p:cxnSp>
            <p:nvCxnSpPr>
              <p:cNvPr id="16" name="Straight Connector 15">
                <a:extLst>
                  <a:ext uri="{FF2B5EF4-FFF2-40B4-BE49-F238E27FC236}">
                    <a16:creationId xmlns:a16="http://schemas.microsoft.com/office/drawing/2014/main" id="{1E14F4B0-E1D8-4EA5-A70D-C5B882631282}"/>
                  </a:ext>
                </a:extLst>
              </p:cNvPr>
              <p:cNvCxnSpPr>
                <a:cxnSpLocks/>
                <a:stCxn id="15" idx="1"/>
                <a:endCxn id="15" idx="5"/>
              </p:cNvCxnSpPr>
              <p:nvPr/>
            </p:nvCxnSpPr>
            <p:spPr>
              <a:xfrm>
                <a:off x="3929380" y="3009275"/>
                <a:ext cx="30622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4B7BB7C-D935-4617-8529-345CA01D189F}"/>
                  </a:ext>
                </a:extLst>
              </p:cNvPr>
              <p:cNvSpPr txBox="1"/>
              <p:nvPr/>
            </p:nvSpPr>
            <p:spPr>
              <a:xfrm>
                <a:off x="3929380" y="2848034"/>
                <a:ext cx="316112" cy="200055"/>
              </a:xfrm>
              <a:prstGeom prst="rect">
                <a:avLst/>
              </a:prstGeom>
              <a:noFill/>
            </p:spPr>
            <p:txBody>
              <a:bodyPr wrap="none" rtlCol="0">
                <a:spAutoFit/>
              </a:bodyPr>
              <a:lstStyle/>
              <a:p>
                <a:r>
                  <a:rPr lang="en-US" sz="700" dirty="0">
                    <a:solidFill>
                      <a:schemeClr val="tx1">
                        <a:lumMod val="75000"/>
                        <a:lumOff val="25000"/>
                      </a:schemeClr>
                    </a:solidFill>
                  </a:rPr>
                  <a:t>Key</a:t>
                </a:r>
                <a:endParaRPr lang="en-IL" sz="1100" dirty="0">
                  <a:solidFill>
                    <a:schemeClr val="tx1">
                      <a:lumMod val="75000"/>
                      <a:lumOff val="25000"/>
                    </a:schemeClr>
                  </a:solidFill>
                </a:endParaRPr>
              </a:p>
            </p:txBody>
          </p:sp>
          <p:sp>
            <p:nvSpPr>
              <p:cNvPr id="18" name="TextBox 17">
                <a:extLst>
                  <a:ext uri="{FF2B5EF4-FFF2-40B4-BE49-F238E27FC236}">
                    <a16:creationId xmlns:a16="http://schemas.microsoft.com/office/drawing/2014/main" id="{370593C3-4D33-4865-AD7C-4E8899675443}"/>
                  </a:ext>
                </a:extLst>
              </p:cNvPr>
              <p:cNvSpPr txBox="1"/>
              <p:nvPr/>
            </p:nvSpPr>
            <p:spPr>
              <a:xfrm>
                <a:off x="3888367" y="3007866"/>
                <a:ext cx="381836" cy="200055"/>
              </a:xfrm>
              <a:prstGeom prst="rect">
                <a:avLst/>
              </a:prstGeom>
              <a:noFill/>
            </p:spPr>
            <p:txBody>
              <a:bodyPr wrap="none" rtlCol="0">
                <a:spAutoFit/>
              </a:bodyPr>
              <a:lstStyle/>
              <a:p>
                <a:pPr algn="ctr"/>
                <a:r>
                  <a:rPr lang="en-US" sz="700" dirty="0">
                    <a:solidFill>
                      <a:schemeClr val="tx1">
                        <a:lumMod val="75000"/>
                        <a:lumOff val="25000"/>
                      </a:schemeClr>
                    </a:solidFill>
                  </a:rPr>
                  <a:t>Node</a:t>
                </a:r>
                <a:endParaRPr lang="en-IL" sz="1100" dirty="0">
                  <a:solidFill>
                    <a:schemeClr val="tx1">
                      <a:lumMod val="75000"/>
                      <a:lumOff val="25000"/>
                    </a:schemeClr>
                  </a:solidFill>
                </a:endParaRPr>
              </a:p>
            </p:txBody>
          </p:sp>
        </p:grpSp>
      </p:grpSp>
      <p:grpSp>
        <p:nvGrpSpPr>
          <p:cNvPr id="45" name="Group 44">
            <a:extLst>
              <a:ext uri="{FF2B5EF4-FFF2-40B4-BE49-F238E27FC236}">
                <a16:creationId xmlns:a16="http://schemas.microsoft.com/office/drawing/2014/main" id="{23F078BB-4F49-41B8-88E3-FA2A7FAA3864}"/>
              </a:ext>
            </a:extLst>
          </p:cNvPr>
          <p:cNvGrpSpPr/>
          <p:nvPr/>
        </p:nvGrpSpPr>
        <p:grpSpPr>
          <a:xfrm>
            <a:off x="6852977" y="1862971"/>
            <a:ext cx="688010" cy="1450975"/>
            <a:chOff x="2130491" y="2520950"/>
            <a:chExt cx="688010" cy="1450975"/>
          </a:xfrm>
        </p:grpSpPr>
        <p:sp>
          <p:nvSpPr>
            <p:cNvPr id="46" name="Rectangle: Rounded Corners 45">
              <a:extLst>
                <a:ext uri="{FF2B5EF4-FFF2-40B4-BE49-F238E27FC236}">
                  <a16:creationId xmlns:a16="http://schemas.microsoft.com/office/drawing/2014/main" id="{3116C3A4-31A7-4341-8B63-D34BA897B01C}"/>
                </a:ext>
              </a:extLst>
            </p:cNvPr>
            <p:cNvSpPr/>
            <p:nvPr/>
          </p:nvSpPr>
          <p:spPr>
            <a:xfrm>
              <a:off x="2188250" y="2520950"/>
              <a:ext cx="572494" cy="14509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L" dirty="0">
                <a:solidFill>
                  <a:schemeClr val="tx1">
                    <a:lumMod val="75000"/>
                    <a:lumOff val="25000"/>
                  </a:schemeClr>
                </a:solidFill>
              </a:endParaRPr>
            </a:p>
          </p:txBody>
        </p:sp>
        <p:cxnSp>
          <p:nvCxnSpPr>
            <p:cNvPr id="47" name="Straight Connector 46">
              <a:extLst>
                <a:ext uri="{FF2B5EF4-FFF2-40B4-BE49-F238E27FC236}">
                  <a16:creationId xmlns:a16="http://schemas.microsoft.com/office/drawing/2014/main" id="{7BCCA3B2-0BC6-42A2-9495-7C09E20A117A}"/>
                </a:ext>
              </a:extLst>
            </p:cNvPr>
            <p:cNvCxnSpPr/>
            <p:nvPr/>
          </p:nvCxnSpPr>
          <p:spPr>
            <a:xfrm>
              <a:off x="2188250" y="2765943"/>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24F02F3-E6E7-4F3D-B884-AFA8C91CCD35}"/>
                </a:ext>
              </a:extLst>
            </p:cNvPr>
            <p:cNvCxnSpPr/>
            <p:nvPr/>
          </p:nvCxnSpPr>
          <p:spPr>
            <a:xfrm>
              <a:off x="2188250" y="3016768"/>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A50B52-EA4C-463A-97AD-B9197A7ABC8F}"/>
                </a:ext>
              </a:extLst>
            </p:cNvPr>
            <p:cNvCxnSpPr/>
            <p:nvPr/>
          </p:nvCxnSpPr>
          <p:spPr>
            <a:xfrm>
              <a:off x="2188250" y="3258068"/>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6124485-66DF-4786-A57B-11ECEF2DE07B}"/>
                </a:ext>
              </a:extLst>
            </p:cNvPr>
            <p:cNvCxnSpPr/>
            <p:nvPr/>
          </p:nvCxnSpPr>
          <p:spPr>
            <a:xfrm>
              <a:off x="2188250" y="3508893"/>
              <a:ext cx="572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C58F507-973E-4D38-9A28-87D7FB4C9810}"/>
                </a:ext>
              </a:extLst>
            </p:cNvPr>
            <p:cNvCxnSpPr/>
            <p:nvPr/>
          </p:nvCxnSpPr>
          <p:spPr>
            <a:xfrm>
              <a:off x="2188250" y="3735906"/>
              <a:ext cx="572494"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9FFD2F9-4B60-42B5-85CB-325670F15723}"/>
                </a:ext>
              </a:extLst>
            </p:cNvPr>
            <p:cNvSpPr txBox="1"/>
            <p:nvPr/>
          </p:nvSpPr>
          <p:spPr>
            <a:xfrm>
              <a:off x="2130492" y="2540504"/>
              <a:ext cx="688009" cy="200055"/>
            </a:xfrm>
            <a:prstGeom prst="rect">
              <a:avLst/>
            </a:prstGeom>
            <a:noFill/>
          </p:spPr>
          <p:txBody>
            <a:bodyPr wrap="none" rtlCol="0">
              <a:spAutoFit/>
            </a:bodyPr>
            <a:lstStyle/>
            <a:p>
              <a:r>
                <a:rPr lang="en-US" sz="700" dirty="0">
                  <a:solidFill>
                    <a:schemeClr val="tx1">
                      <a:lumMod val="75000"/>
                      <a:lumOff val="25000"/>
                    </a:schemeClr>
                  </a:solidFill>
                </a:rPr>
                <a:t>HashNodeList</a:t>
              </a:r>
              <a:endParaRPr lang="en-IL" sz="1100" dirty="0">
                <a:solidFill>
                  <a:schemeClr val="tx1">
                    <a:lumMod val="75000"/>
                    <a:lumOff val="25000"/>
                  </a:schemeClr>
                </a:solidFill>
              </a:endParaRPr>
            </a:p>
          </p:txBody>
        </p:sp>
        <p:sp>
          <p:nvSpPr>
            <p:cNvPr id="53" name="TextBox 52">
              <a:extLst>
                <a:ext uri="{FF2B5EF4-FFF2-40B4-BE49-F238E27FC236}">
                  <a16:creationId xmlns:a16="http://schemas.microsoft.com/office/drawing/2014/main" id="{F311B59B-A449-4F09-A4E7-53BA6DCF1DFD}"/>
                </a:ext>
              </a:extLst>
            </p:cNvPr>
            <p:cNvSpPr txBox="1"/>
            <p:nvPr/>
          </p:nvSpPr>
          <p:spPr>
            <a:xfrm>
              <a:off x="2130491" y="2793568"/>
              <a:ext cx="688009" cy="200055"/>
            </a:xfrm>
            <a:prstGeom prst="rect">
              <a:avLst/>
            </a:prstGeom>
            <a:noFill/>
          </p:spPr>
          <p:txBody>
            <a:bodyPr wrap="none" rtlCol="0">
              <a:spAutoFit/>
            </a:bodyPr>
            <a:lstStyle/>
            <a:p>
              <a:r>
                <a:rPr lang="en-US" sz="700" dirty="0">
                  <a:solidFill>
                    <a:schemeClr val="tx1">
                      <a:lumMod val="75000"/>
                      <a:lumOff val="25000"/>
                    </a:schemeClr>
                  </a:solidFill>
                </a:rPr>
                <a:t>HashNodeList</a:t>
              </a:r>
              <a:endParaRPr lang="en-IL" sz="1100" dirty="0">
                <a:solidFill>
                  <a:schemeClr val="tx1">
                    <a:lumMod val="75000"/>
                    <a:lumOff val="25000"/>
                  </a:schemeClr>
                </a:solidFill>
              </a:endParaRPr>
            </a:p>
          </p:txBody>
        </p:sp>
        <p:sp>
          <p:nvSpPr>
            <p:cNvPr id="54" name="TextBox 53">
              <a:extLst>
                <a:ext uri="{FF2B5EF4-FFF2-40B4-BE49-F238E27FC236}">
                  <a16:creationId xmlns:a16="http://schemas.microsoft.com/office/drawing/2014/main" id="{290EC8C5-FAEB-4783-80EC-47311EEC4482}"/>
                </a:ext>
              </a:extLst>
            </p:cNvPr>
            <p:cNvSpPr txBox="1"/>
            <p:nvPr/>
          </p:nvSpPr>
          <p:spPr>
            <a:xfrm>
              <a:off x="2336476" y="2793568"/>
              <a:ext cx="276038" cy="523220"/>
            </a:xfrm>
            <a:prstGeom prst="rect">
              <a:avLst/>
            </a:prstGeom>
            <a:noFill/>
          </p:spPr>
          <p:txBody>
            <a:bodyPr wrap="none" rtlCol="0">
              <a:spAutoFit/>
            </a:bodyPr>
            <a:lstStyle/>
            <a:p>
              <a:r>
                <a:rPr lang="en-US" sz="2800" dirty="0">
                  <a:solidFill>
                    <a:schemeClr val="tx1">
                      <a:lumMod val="75000"/>
                      <a:lumOff val="25000"/>
                    </a:schemeClr>
                  </a:solidFill>
                </a:rPr>
                <a:t>.</a:t>
              </a:r>
              <a:endParaRPr lang="en-US" sz="700" dirty="0">
                <a:solidFill>
                  <a:schemeClr val="tx1">
                    <a:lumMod val="75000"/>
                    <a:lumOff val="25000"/>
                  </a:schemeClr>
                </a:solidFill>
              </a:endParaRPr>
            </a:p>
          </p:txBody>
        </p:sp>
        <p:sp>
          <p:nvSpPr>
            <p:cNvPr id="55" name="TextBox 54">
              <a:extLst>
                <a:ext uri="{FF2B5EF4-FFF2-40B4-BE49-F238E27FC236}">
                  <a16:creationId xmlns:a16="http://schemas.microsoft.com/office/drawing/2014/main" id="{29AA52F9-00AF-4A1B-AFDC-638D2D5FD14E}"/>
                </a:ext>
              </a:extLst>
            </p:cNvPr>
            <p:cNvSpPr txBox="1"/>
            <p:nvPr/>
          </p:nvSpPr>
          <p:spPr>
            <a:xfrm>
              <a:off x="2336476" y="3035764"/>
              <a:ext cx="276038" cy="523220"/>
            </a:xfrm>
            <a:prstGeom prst="rect">
              <a:avLst/>
            </a:prstGeom>
            <a:noFill/>
          </p:spPr>
          <p:txBody>
            <a:bodyPr wrap="none" rtlCol="0">
              <a:spAutoFit/>
            </a:bodyPr>
            <a:lstStyle/>
            <a:p>
              <a:r>
                <a:rPr lang="en-US" sz="2800" dirty="0">
                  <a:solidFill>
                    <a:schemeClr val="tx1">
                      <a:lumMod val="75000"/>
                      <a:lumOff val="25000"/>
                    </a:schemeClr>
                  </a:solidFill>
                </a:rPr>
                <a:t>.</a:t>
              </a:r>
              <a:endParaRPr lang="en-US" sz="700" dirty="0">
                <a:solidFill>
                  <a:schemeClr val="tx1">
                    <a:lumMod val="75000"/>
                    <a:lumOff val="25000"/>
                  </a:schemeClr>
                </a:solidFill>
              </a:endParaRPr>
            </a:p>
          </p:txBody>
        </p:sp>
        <p:sp>
          <p:nvSpPr>
            <p:cNvPr id="56" name="TextBox 55">
              <a:extLst>
                <a:ext uri="{FF2B5EF4-FFF2-40B4-BE49-F238E27FC236}">
                  <a16:creationId xmlns:a16="http://schemas.microsoft.com/office/drawing/2014/main" id="{112B98D8-A1B9-4873-A313-98098B416FC2}"/>
                </a:ext>
              </a:extLst>
            </p:cNvPr>
            <p:cNvSpPr txBox="1"/>
            <p:nvPr/>
          </p:nvSpPr>
          <p:spPr>
            <a:xfrm>
              <a:off x="2336476" y="3267131"/>
              <a:ext cx="276038" cy="523220"/>
            </a:xfrm>
            <a:prstGeom prst="rect">
              <a:avLst/>
            </a:prstGeom>
            <a:noFill/>
          </p:spPr>
          <p:txBody>
            <a:bodyPr wrap="none" rtlCol="0">
              <a:spAutoFit/>
            </a:bodyPr>
            <a:lstStyle/>
            <a:p>
              <a:r>
                <a:rPr lang="en-US" sz="2800" dirty="0">
                  <a:solidFill>
                    <a:schemeClr val="tx1">
                      <a:lumMod val="75000"/>
                      <a:lumOff val="25000"/>
                    </a:schemeClr>
                  </a:solidFill>
                </a:rPr>
                <a:t>.</a:t>
              </a:r>
              <a:endParaRPr lang="en-US" sz="700" dirty="0">
                <a:solidFill>
                  <a:schemeClr val="tx1">
                    <a:lumMod val="75000"/>
                    <a:lumOff val="25000"/>
                  </a:schemeClr>
                </a:solidFill>
              </a:endParaRPr>
            </a:p>
          </p:txBody>
        </p:sp>
      </p:grpSp>
      <p:grpSp>
        <p:nvGrpSpPr>
          <p:cNvPr id="57" name="Group 56">
            <a:extLst>
              <a:ext uri="{FF2B5EF4-FFF2-40B4-BE49-F238E27FC236}">
                <a16:creationId xmlns:a16="http://schemas.microsoft.com/office/drawing/2014/main" id="{EFF1669D-B87D-461F-AFED-F08810088F02}"/>
              </a:ext>
            </a:extLst>
          </p:cNvPr>
          <p:cNvGrpSpPr/>
          <p:nvPr/>
        </p:nvGrpSpPr>
        <p:grpSpPr>
          <a:xfrm>
            <a:off x="1171341" y="2135589"/>
            <a:ext cx="3279748" cy="2545079"/>
            <a:chOff x="2002613" y="2805295"/>
            <a:chExt cx="3279748" cy="2545079"/>
          </a:xfrm>
        </p:grpSpPr>
        <p:sp>
          <p:nvSpPr>
            <p:cNvPr id="58" name="Rectangle: Rounded Corners 57">
              <a:extLst>
                <a:ext uri="{FF2B5EF4-FFF2-40B4-BE49-F238E27FC236}">
                  <a16:creationId xmlns:a16="http://schemas.microsoft.com/office/drawing/2014/main" id="{B6D13C02-791B-4F75-8EF7-330E26FE8AA0}"/>
                </a:ext>
              </a:extLst>
            </p:cNvPr>
            <p:cNvSpPr/>
            <p:nvPr/>
          </p:nvSpPr>
          <p:spPr>
            <a:xfrm>
              <a:off x="2002613" y="3136165"/>
              <a:ext cx="3279748" cy="22142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L"/>
            </a:p>
          </p:txBody>
        </p:sp>
        <p:sp>
          <p:nvSpPr>
            <p:cNvPr id="59" name="TextBox 58">
              <a:extLst>
                <a:ext uri="{FF2B5EF4-FFF2-40B4-BE49-F238E27FC236}">
                  <a16:creationId xmlns:a16="http://schemas.microsoft.com/office/drawing/2014/main" id="{74C01CA2-A49C-45EF-919E-7797622E1620}"/>
                </a:ext>
              </a:extLst>
            </p:cNvPr>
            <p:cNvSpPr txBox="1"/>
            <p:nvPr/>
          </p:nvSpPr>
          <p:spPr>
            <a:xfrm>
              <a:off x="2741527" y="2805295"/>
              <a:ext cx="1787605" cy="341632"/>
            </a:xfrm>
            <a:prstGeom prst="rect">
              <a:avLst/>
            </a:prstGeom>
            <a:noFill/>
          </p:spPr>
          <p:txBody>
            <a:bodyPr wrap="none" rtlCol="0">
              <a:spAutoFit/>
            </a:bodyPr>
            <a:lstStyle/>
            <a:p>
              <a:pPr marL="201168" lvl="1" defTabSz="914400">
                <a:lnSpc>
                  <a:spcPct val="90000"/>
                </a:lnSpc>
                <a:spcBef>
                  <a:spcPts val="200"/>
                </a:spcBef>
                <a:spcAft>
                  <a:spcPts val="400"/>
                </a:spcAft>
                <a:buClr>
                  <a:schemeClr val="accent1"/>
                </a:buClr>
                <a:defRPr/>
              </a:pPr>
              <a:r>
                <a:rPr lang="en-US" b="1" dirty="0">
                  <a:solidFill>
                    <a:schemeClr val="tx1">
                      <a:lumMod val="75000"/>
                      <a:lumOff val="25000"/>
                    </a:schemeClr>
                  </a:solidFill>
                </a:rPr>
                <a:t>LocalHashMap</a:t>
              </a:r>
              <a:endParaRPr lang="en-IL" b="1" dirty="0">
                <a:solidFill>
                  <a:schemeClr val="tx1">
                    <a:lumMod val="75000"/>
                    <a:lumOff val="25000"/>
                  </a:schemeClr>
                </a:solidFill>
              </a:endParaRPr>
            </a:p>
          </p:txBody>
        </p:sp>
        <p:grpSp>
          <p:nvGrpSpPr>
            <p:cNvPr id="60" name="Group 59">
              <a:extLst>
                <a:ext uri="{FF2B5EF4-FFF2-40B4-BE49-F238E27FC236}">
                  <a16:creationId xmlns:a16="http://schemas.microsoft.com/office/drawing/2014/main" id="{B7EFE25E-F7DE-4D96-ADB2-4FEF8DB51EED}"/>
                </a:ext>
              </a:extLst>
            </p:cNvPr>
            <p:cNvGrpSpPr/>
            <p:nvPr/>
          </p:nvGrpSpPr>
          <p:grpSpPr>
            <a:xfrm>
              <a:off x="2355126" y="3529837"/>
              <a:ext cx="2443585" cy="1310767"/>
              <a:chOff x="2294670" y="2626373"/>
              <a:chExt cx="6552201" cy="3083290"/>
            </a:xfrm>
          </p:grpSpPr>
          <p:pic>
            <p:nvPicPr>
              <p:cNvPr id="63" name="Picture 62">
                <a:extLst>
                  <a:ext uri="{FF2B5EF4-FFF2-40B4-BE49-F238E27FC236}">
                    <a16:creationId xmlns:a16="http://schemas.microsoft.com/office/drawing/2014/main" id="{E94380A7-7B47-45A3-B85F-456740353C40}"/>
                  </a:ext>
                </a:extLst>
              </p:cNvPr>
              <p:cNvPicPr>
                <a:picLocks noChangeAspect="1"/>
              </p:cNvPicPr>
              <p:nvPr/>
            </p:nvPicPr>
            <p:blipFill>
              <a:blip r:embed="rId2"/>
              <a:stretch>
                <a:fillRect/>
              </a:stretch>
            </p:blipFill>
            <p:spPr>
              <a:xfrm>
                <a:off x="2294670" y="2626374"/>
                <a:ext cx="4955026" cy="3083289"/>
              </a:xfrm>
              <a:prstGeom prst="rect">
                <a:avLst/>
              </a:prstGeom>
            </p:spPr>
          </p:pic>
          <p:pic>
            <p:nvPicPr>
              <p:cNvPr id="64" name="Picture 63">
                <a:extLst>
                  <a:ext uri="{FF2B5EF4-FFF2-40B4-BE49-F238E27FC236}">
                    <a16:creationId xmlns:a16="http://schemas.microsoft.com/office/drawing/2014/main" id="{78322793-10E0-4F41-9EDD-60A9ED2BC5D1}"/>
                  </a:ext>
                </a:extLst>
              </p:cNvPr>
              <p:cNvPicPr>
                <a:picLocks noChangeAspect="1"/>
              </p:cNvPicPr>
              <p:nvPr/>
            </p:nvPicPr>
            <p:blipFill>
              <a:blip r:embed="rId3"/>
              <a:stretch>
                <a:fillRect/>
              </a:stretch>
            </p:blipFill>
            <p:spPr>
              <a:xfrm>
                <a:off x="7401179" y="2626373"/>
                <a:ext cx="1445692" cy="3083289"/>
              </a:xfrm>
              <a:prstGeom prst="rect">
                <a:avLst/>
              </a:prstGeom>
            </p:spPr>
          </p:pic>
        </p:grpSp>
        <p:sp>
          <p:nvSpPr>
            <p:cNvPr id="61" name="TextBox 60">
              <a:extLst>
                <a:ext uri="{FF2B5EF4-FFF2-40B4-BE49-F238E27FC236}">
                  <a16:creationId xmlns:a16="http://schemas.microsoft.com/office/drawing/2014/main" id="{18DB254E-E7D7-4B9C-A3FE-C95FCD508A04}"/>
                </a:ext>
              </a:extLst>
            </p:cNvPr>
            <p:cNvSpPr txBox="1"/>
            <p:nvPr/>
          </p:nvSpPr>
          <p:spPr>
            <a:xfrm>
              <a:off x="2744651" y="3263732"/>
              <a:ext cx="1068882" cy="286232"/>
            </a:xfrm>
            <a:prstGeom prst="rect">
              <a:avLst/>
            </a:prstGeom>
            <a:noFill/>
          </p:spPr>
          <p:txBody>
            <a:bodyPr wrap="none" rtlCol="0">
              <a:spAutoFit/>
            </a:bodyPr>
            <a:lstStyle/>
            <a:p>
              <a:pPr marL="201168" lvl="1" defTabSz="914400">
                <a:lnSpc>
                  <a:spcPct val="90000"/>
                </a:lnSpc>
                <a:spcBef>
                  <a:spcPts val="200"/>
                </a:spcBef>
                <a:spcAft>
                  <a:spcPts val="400"/>
                </a:spcAft>
                <a:buClr>
                  <a:schemeClr val="accent1"/>
                </a:buClr>
                <a:defRPr/>
              </a:pPr>
              <a:r>
                <a:rPr lang="en-US" sz="1400" b="1" dirty="0">
                  <a:solidFill>
                    <a:schemeClr val="tx1">
                      <a:lumMod val="75000"/>
                      <a:lumOff val="25000"/>
                    </a:schemeClr>
                  </a:solidFill>
                </a:rPr>
                <a:t>Write set</a:t>
              </a:r>
              <a:endParaRPr lang="en-IL" sz="1400" b="1" dirty="0">
                <a:solidFill>
                  <a:schemeClr val="tx1">
                    <a:lumMod val="75000"/>
                    <a:lumOff val="25000"/>
                  </a:schemeClr>
                </a:solidFill>
              </a:endParaRPr>
            </a:p>
          </p:txBody>
        </p:sp>
        <p:sp>
          <p:nvSpPr>
            <p:cNvPr id="62" name="TextBox 61">
              <a:extLst>
                <a:ext uri="{FF2B5EF4-FFF2-40B4-BE49-F238E27FC236}">
                  <a16:creationId xmlns:a16="http://schemas.microsoft.com/office/drawing/2014/main" id="{7E31D4FB-ADCF-4415-BFEB-BCE971070F8C}"/>
                </a:ext>
              </a:extLst>
            </p:cNvPr>
            <p:cNvSpPr txBox="1"/>
            <p:nvPr/>
          </p:nvSpPr>
          <p:spPr>
            <a:xfrm>
              <a:off x="3927050" y="3263732"/>
              <a:ext cx="1023678" cy="286232"/>
            </a:xfrm>
            <a:prstGeom prst="rect">
              <a:avLst/>
            </a:prstGeom>
            <a:noFill/>
          </p:spPr>
          <p:txBody>
            <a:bodyPr wrap="none" rtlCol="0">
              <a:spAutoFit/>
            </a:bodyPr>
            <a:lstStyle/>
            <a:p>
              <a:pPr marL="201168" lvl="1" defTabSz="914400">
                <a:lnSpc>
                  <a:spcPct val="90000"/>
                </a:lnSpc>
                <a:spcBef>
                  <a:spcPts val="200"/>
                </a:spcBef>
                <a:spcAft>
                  <a:spcPts val="400"/>
                </a:spcAft>
                <a:buClr>
                  <a:schemeClr val="accent1"/>
                </a:buClr>
                <a:defRPr/>
              </a:pPr>
              <a:r>
                <a:rPr lang="en-US" sz="1400" b="1" dirty="0">
                  <a:solidFill>
                    <a:schemeClr val="tx1">
                      <a:lumMod val="75000"/>
                      <a:lumOff val="25000"/>
                    </a:schemeClr>
                  </a:solidFill>
                </a:rPr>
                <a:t>Read set</a:t>
              </a:r>
              <a:endParaRPr lang="en-IL" sz="1400" b="1" dirty="0">
                <a:solidFill>
                  <a:schemeClr val="tx1">
                    <a:lumMod val="75000"/>
                    <a:lumOff val="25000"/>
                  </a:schemeClr>
                </a:solidFill>
              </a:endParaRPr>
            </a:p>
          </p:txBody>
        </p:sp>
      </p:grpSp>
    </p:spTree>
    <p:extLst>
      <p:ext uri="{BB962C8B-B14F-4D97-AF65-F5344CB8AC3E}">
        <p14:creationId xmlns:p14="http://schemas.microsoft.com/office/powerpoint/2010/main" val="176460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CBCB-FB8B-4531-AC12-55484D161EB2}"/>
              </a:ext>
            </a:extLst>
          </p:cNvPr>
          <p:cNvSpPr>
            <a:spLocks noGrp="1"/>
          </p:cNvSpPr>
          <p:nvPr>
            <p:ph type="title"/>
          </p:nvPr>
        </p:nvSpPr>
        <p:spPr/>
        <p:txBody>
          <a:bodyPr/>
          <a:lstStyle/>
          <a:p>
            <a:endParaRPr lang="en-IL"/>
          </a:p>
        </p:txBody>
      </p:sp>
      <p:sp>
        <p:nvSpPr>
          <p:cNvPr id="4" name="Slide Number Placeholder 3">
            <a:extLst>
              <a:ext uri="{FF2B5EF4-FFF2-40B4-BE49-F238E27FC236}">
                <a16:creationId xmlns:a16="http://schemas.microsoft.com/office/drawing/2014/main" id="{FE30E34A-5295-4D0C-8B0E-BCC2BE8B9AB8}"/>
              </a:ext>
            </a:extLst>
          </p:cNvPr>
          <p:cNvSpPr>
            <a:spLocks noGrp="1"/>
          </p:cNvSpPr>
          <p:nvPr>
            <p:ph type="sldNum" sz="quarter" idx="12"/>
          </p:nvPr>
        </p:nvSpPr>
        <p:spPr/>
        <p:txBody>
          <a:bodyPr/>
          <a:lstStyle/>
          <a:p>
            <a:fld id="{83088339-553C-4EED-9B0A-DF9022915A3C}" type="slidenum">
              <a:rPr lang="en-US" smtClean="0"/>
              <a:t>55</a:t>
            </a:fld>
            <a:endParaRPr lang="en-US"/>
          </a:p>
        </p:txBody>
      </p:sp>
      <p:sp>
        <p:nvSpPr>
          <p:cNvPr id="5" name="Content Placeholder 2">
            <a:extLst>
              <a:ext uri="{FF2B5EF4-FFF2-40B4-BE49-F238E27FC236}">
                <a16:creationId xmlns:a16="http://schemas.microsoft.com/office/drawing/2014/main" id="{47C2B168-5A7D-4829-9D61-7A4674B3265A}"/>
              </a:ext>
            </a:extLst>
          </p:cNvPr>
          <p:cNvSpPr>
            <a:spLocks noGrp="1"/>
          </p:cNvSpPr>
          <p:nvPr>
            <p:ph idx="1"/>
          </p:nvPr>
        </p:nvSpPr>
        <p:spPr>
          <a:xfrm>
            <a:off x="953697" y="1860848"/>
            <a:ext cx="10058400" cy="4023360"/>
          </a:xfrm>
        </p:spPr>
        <p:txBody>
          <a:bodyPr>
            <a:normAutofit/>
          </a:bodyPr>
          <a:lstStyle/>
          <a:p>
            <a:pPr>
              <a:buFont typeface="Arial" panose="020B0604020202020204" pitchFamily="34" charset="0"/>
              <a:buChar char="•"/>
            </a:pPr>
            <a:endParaRPr lang="en-US" dirty="0"/>
          </a:p>
          <a:p>
            <a:endParaRPr lang="en-US" dirty="0"/>
          </a:p>
        </p:txBody>
      </p:sp>
      <p:sp>
        <p:nvSpPr>
          <p:cNvPr id="6" name="Rectangle: Rounded Corners 5">
            <a:extLst>
              <a:ext uri="{FF2B5EF4-FFF2-40B4-BE49-F238E27FC236}">
                <a16:creationId xmlns:a16="http://schemas.microsoft.com/office/drawing/2014/main" id="{1F6AB28A-A560-448B-BF1D-615023FAECE9}"/>
              </a:ext>
            </a:extLst>
          </p:cNvPr>
          <p:cNvSpPr/>
          <p:nvPr/>
        </p:nvSpPr>
        <p:spPr>
          <a:xfrm>
            <a:off x="1503848" y="2410814"/>
            <a:ext cx="8879504" cy="3422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Rounded Corners 6">
            <a:extLst>
              <a:ext uri="{FF2B5EF4-FFF2-40B4-BE49-F238E27FC236}">
                <a16:creationId xmlns:a16="http://schemas.microsoft.com/office/drawing/2014/main" id="{DC826D0A-C2EC-483C-AC78-E7261079F49C}"/>
              </a:ext>
            </a:extLst>
          </p:cNvPr>
          <p:cNvSpPr/>
          <p:nvPr/>
        </p:nvSpPr>
        <p:spPr>
          <a:xfrm>
            <a:off x="4638534" y="2877648"/>
            <a:ext cx="1565061" cy="111089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LocalTXData</a:t>
            </a:r>
          </a:p>
          <a:p>
            <a:pPr algn="ctr"/>
            <a:r>
              <a:rPr lang="en-US" dirty="0"/>
              <a:t>TX.begin()</a:t>
            </a:r>
          </a:p>
          <a:p>
            <a:pPr algn="ctr"/>
            <a:r>
              <a:rPr lang="en-US" dirty="0"/>
              <a:t>TX.end()</a:t>
            </a:r>
            <a:endParaRPr lang="en-IL" dirty="0"/>
          </a:p>
        </p:txBody>
      </p:sp>
      <p:sp>
        <p:nvSpPr>
          <p:cNvPr id="8" name="TextBox 7">
            <a:extLst>
              <a:ext uri="{FF2B5EF4-FFF2-40B4-BE49-F238E27FC236}">
                <a16:creationId xmlns:a16="http://schemas.microsoft.com/office/drawing/2014/main" id="{DDCF7B17-5554-440C-B2B4-BF327B50D5A0}"/>
              </a:ext>
            </a:extLst>
          </p:cNvPr>
          <p:cNvSpPr txBox="1"/>
          <p:nvPr/>
        </p:nvSpPr>
        <p:spPr>
          <a:xfrm>
            <a:off x="1335921" y="2018633"/>
            <a:ext cx="854401" cy="341632"/>
          </a:xfrm>
          <a:prstGeom prst="rect">
            <a:avLst/>
          </a:prstGeom>
          <a:noFill/>
        </p:spPr>
        <p:txBody>
          <a:bodyPr wrap="none" rtlCol="0">
            <a:spAutoFit/>
          </a:bodyPr>
          <a:lstStyle/>
          <a:p>
            <a:pPr marL="201168" lvl="1" defTabSz="914400">
              <a:lnSpc>
                <a:spcPct val="90000"/>
              </a:lnSpc>
              <a:spcBef>
                <a:spcPts val="200"/>
              </a:spcBef>
              <a:spcAft>
                <a:spcPts val="400"/>
              </a:spcAft>
              <a:buClr>
                <a:schemeClr val="accent1"/>
              </a:buClr>
              <a:defRPr/>
            </a:pPr>
            <a:r>
              <a:rPr lang="en-US" b="1" dirty="0">
                <a:solidFill>
                  <a:schemeClr val="tx1">
                    <a:lumMod val="75000"/>
                    <a:lumOff val="25000"/>
                  </a:schemeClr>
                </a:solidFill>
              </a:rPr>
              <a:t>TDSL</a:t>
            </a:r>
            <a:endParaRPr lang="en-IL" b="1" dirty="0">
              <a:solidFill>
                <a:schemeClr val="tx1">
                  <a:lumMod val="75000"/>
                  <a:lumOff val="25000"/>
                </a:schemeClr>
              </a:solidFill>
            </a:endParaRPr>
          </a:p>
        </p:txBody>
      </p:sp>
      <p:sp>
        <p:nvSpPr>
          <p:cNvPr id="9" name="TextBox 8">
            <a:extLst>
              <a:ext uri="{FF2B5EF4-FFF2-40B4-BE49-F238E27FC236}">
                <a16:creationId xmlns:a16="http://schemas.microsoft.com/office/drawing/2014/main" id="{47AA6C9D-9C66-409A-8CEE-910947AA3EA9}"/>
              </a:ext>
            </a:extLst>
          </p:cNvPr>
          <p:cNvSpPr txBox="1"/>
          <p:nvPr/>
        </p:nvSpPr>
        <p:spPr>
          <a:xfrm>
            <a:off x="5005159" y="2536016"/>
            <a:ext cx="628377" cy="341632"/>
          </a:xfrm>
          <a:prstGeom prst="rect">
            <a:avLst/>
          </a:prstGeom>
          <a:noFill/>
        </p:spPr>
        <p:txBody>
          <a:bodyPr wrap="none" rtlCol="0">
            <a:spAutoFit/>
          </a:bodyPr>
          <a:lstStyle/>
          <a:p>
            <a:pPr marL="201168" lvl="1" defTabSz="914400">
              <a:lnSpc>
                <a:spcPct val="90000"/>
              </a:lnSpc>
              <a:spcBef>
                <a:spcPts val="200"/>
              </a:spcBef>
              <a:spcAft>
                <a:spcPts val="400"/>
              </a:spcAft>
              <a:buClr>
                <a:schemeClr val="accent1"/>
              </a:buClr>
              <a:defRPr/>
            </a:pPr>
            <a:r>
              <a:rPr lang="en-US" b="1" dirty="0">
                <a:solidFill>
                  <a:schemeClr val="tx1">
                    <a:lumMod val="75000"/>
                    <a:lumOff val="25000"/>
                  </a:schemeClr>
                </a:solidFill>
              </a:rPr>
              <a:t>TX</a:t>
            </a:r>
            <a:endParaRPr lang="en-IL" b="1" dirty="0">
              <a:solidFill>
                <a:schemeClr val="tx1">
                  <a:lumMod val="75000"/>
                  <a:lumOff val="25000"/>
                </a:schemeClr>
              </a:solidFill>
            </a:endParaRPr>
          </a:p>
        </p:txBody>
      </p:sp>
      <p:grpSp>
        <p:nvGrpSpPr>
          <p:cNvPr id="10" name="Group 9">
            <a:extLst>
              <a:ext uri="{FF2B5EF4-FFF2-40B4-BE49-F238E27FC236}">
                <a16:creationId xmlns:a16="http://schemas.microsoft.com/office/drawing/2014/main" id="{EA9292E8-C528-4951-9AF8-485E14EE36C6}"/>
              </a:ext>
            </a:extLst>
          </p:cNvPr>
          <p:cNvGrpSpPr/>
          <p:nvPr/>
        </p:nvGrpSpPr>
        <p:grpSpPr>
          <a:xfrm>
            <a:off x="2624806" y="4589309"/>
            <a:ext cx="5633576" cy="619676"/>
            <a:chOff x="2624806" y="4589309"/>
            <a:chExt cx="5633576" cy="619676"/>
          </a:xfrm>
        </p:grpSpPr>
        <p:sp>
          <p:nvSpPr>
            <p:cNvPr id="11" name="Rectangle 10">
              <a:extLst>
                <a:ext uri="{FF2B5EF4-FFF2-40B4-BE49-F238E27FC236}">
                  <a16:creationId xmlns:a16="http://schemas.microsoft.com/office/drawing/2014/main" id="{557E31F5-EB32-443C-A27C-3A3154BA8FB6}"/>
                </a:ext>
              </a:extLst>
            </p:cNvPr>
            <p:cNvSpPr/>
            <p:nvPr/>
          </p:nvSpPr>
          <p:spPr>
            <a:xfrm>
              <a:off x="2624806" y="4589309"/>
              <a:ext cx="1162819" cy="619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Skip List</a:t>
              </a:r>
              <a:endParaRPr lang="en-IL" dirty="0"/>
            </a:p>
          </p:txBody>
        </p:sp>
        <p:sp>
          <p:nvSpPr>
            <p:cNvPr id="12" name="Rectangle 11">
              <a:extLst>
                <a:ext uri="{FF2B5EF4-FFF2-40B4-BE49-F238E27FC236}">
                  <a16:creationId xmlns:a16="http://schemas.microsoft.com/office/drawing/2014/main" id="{E5B63410-B180-46FF-8304-2554BCD78A42}"/>
                </a:ext>
              </a:extLst>
            </p:cNvPr>
            <p:cNvSpPr/>
            <p:nvPr/>
          </p:nvSpPr>
          <p:spPr>
            <a:xfrm>
              <a:off x="4115058" y="4589309"/>
              <a:ext cx="1162819" cy="619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Queue</a:t>
              </a:r>
              <a:endParaRPr lang="en-IL" dirty="0"/>
            </a:p>
          </p:txBody>
        </p:sp>
        <p:sp>
          <p:nvSpPr>
            <p:cNvPr id="13" name="Rectangle 12">
              <a:extLst>
                <a:ext uri="{FF2B5EF4-FFF2-40B4-BE49-F238E27FC236}">
                  <a16:creationId xmlns:a16="http://schemas.microsoft.com/office/drawing/2014/main" id="{2F2638BA-CDFC-478B-9334-3C7A5F937B5F}"/>
                </a:ext>
              </a:extLst>
            </p:cNvPr>
            <p:cNvSpPr/>
            <p:nvPr/>
          </p:nvSpPr>
          <p:spPr>
            <a:xfrm>
              <a:off x="7095563" y="4589309"/>
              <a:ext cx="1162819" cy="619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b="1" dirty="0"/>
                <a:t>Producer-Consumer Pool</a:t>
              </a:r>
              <a:endParaRPr lang="en-IL" sz="1100" b="1" dirty="0"/>
            </a:p>
          </p:txBody>
        </p:sp>
        <p:sp>
          <p:nvSpPr>
            <p:cNvPr id="14" name="Rectangle 13">
              <a:extLst>
                <a:ext uri="{FF2B5EF4-FFF2-40B4-BE49-F238E27FC236}">
                  <a16:creationId xmlns:a16="http://schemas.microsoft.com/office/drawing/2014/main" id="{3BF76E96-4B81-441B-BD0C-F50DB6BC1C02}"/>
                </a:ext>
              </a:extLst>
            </p:cNvPr>
            <p:cNvSpPr/>
            <p:nvPr/>
          </p:nvSpPr>
          <p:spPr>
            <a:xfrm>
              <a:off x="5605310" y="4589309"/>
              <a:ext cx="1162819" cy="619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RB Tree</a:t>
              </a:r>
              <a:endParaRPr lang="en-IL" dirty="0"/>
            </a:p>
          </p:txBody>
        </p:sp>
      </p:grpSp>
      <p:cxnSp>
        <p:nvCxnSpPr>
          <p:cNvPr id="15" name="Straight Arrow Connector 14">
            <a:extLst>
              <a:ext uri="{FF2B5EF4-FFF2-40B4-BE49-F238E27FC236}">
                <a16:creationId xmlns:a16="http://schemas.microsoft.com/office/drawing/2014/main" id="{369726DA-8E8C-4362-991E-97D472AEBECD}"/>
              </a:ext>
            </a:extLst>
          </p:cNvPr>
          <p:cNvCxnSpPr>
            <a:stCxn id="7" idx="2"/>
            <a:endCxn id="11" idx="0"/>
          </p:cNvCxnSpPr>
          <p:nvPr/>
        </p:nvCxnSpPr>
        <p:spPr>
          <a:xfrm flipH="1">
            <a:off x="3206216" y="3988546"/>
            <a:ext cx="2214849"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9B483468-FF54-4B9D-8995-CB63A7B56393}"/>
              </a:ext>
            </a:extLst>
          </p:cNvPr>
          <p:cNvCxnSpPr>
            <a:cxnSpLocks/>
            <a:stCxn id="7" idx="2"/>
            <a:endCxn id="12" idx="0"/>
          </p:cNvCxnSpPr>
          <p:nvPr/>
        </p:nvCxnSpPr>
        <p:spPr>
          <a:xfrm flipH="1">
            <a:off x="4696468" y="3988546"/>
            <a:ext cx="724597"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44A179B6-A08B-4277-BAAE-3413D8DC9446}"/>
              </a:ext>
            </a:extLst>
          </p:cNvPr>
          <p:cNvCxnSpPr>
            <a:cxnSpLocks/>
            <a:stCxn id="7" idx="2"/>
            <a:endCxn id="14" idx="0"/>
          </p:cNvCxnSpPr>
          <p:nvPr/>
        </p:nvCxnSpPr>
        <p:spPr>
          <a:xfrm>
            <a:off x="5421065" y="3988546"/>
            <a:ext cx="765655"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89A5EDF-5818-463B-8E7A-386938592B60}"/>
              </a:ext>
            </a:extLst>
          </p:cNvPr>
          <p:cNvCxnSpPr>
            <a:cxnSpLocks/>
            <a:stCxn id="7" idx="2"/>
            <a:endCxn id="13" idx="0"/>
          </p:cNvCxnSpPr>
          <p:nvPr/>
        </p:nvCxnSpPr>
        <p:spPr>
          <a:xfrm>
            <a:off x="5421065" y="3988546"/>
            <a:ext cx="2255908"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sp>
        <p:nvSpPr>
          <p:cNvPr id="33" name="Rectangle 32">
            <a:extLst>
              <a:ext uri="{FF2B5EF4-FFF2-40B4-BE49-F238E27FC236}">
                <a16:creationId xmlns:a16="http://schemas.microsoft.com/office/drawing/2014/main" id="{70AFF232-9C65-4C90-B8D2-61129AF75000}"/>
              </a:ext>
            </a:extLst>
          </p:cNvPr>
          <p:cNvSpPr/>
          <p:nvPr/>
        </p:nvSpPr>
        <p:spPr>
          <a:xfrm>
            <a:off x="8731246" y="4589309"/>
            <a:ext cx="1162819" cy="619676"/>
          </a:xfrm>
          <a:prstGeom prst="rect">
            <a:avLst/>
          </a:prstGeom>
          <a:ln w="28575"/>
          <a:effectLst>
            <a:glow rad="812800">
              <a:schemeClr val="bg1">
                <a:alpha val="46000"/>
              </a:schemeClr>
            </a:glow>
            <a:softEdge rad="0"/>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t>Hash Table</a:t>
            </a:r>
            <a:endParaRPr lang="en-IL" sz="1600" b="1" dirty="0"/>
          </a:p>
        </p:txBody>
      </p:sp>
      <p:cxnSp>
        <p:nvCxnSpPr>
          <p:cNvPr id="34" name="Straight Arrow Connector 33">
            <a:extLst>
              <a:ext uri="{FF2B5EF4-FFF2-40B4-BE49-F238E27FC236}">
                <a16:creationId xmlns:a16="http://schemas.microsoft.com/office/drawing/2014/main" id="{D2D47F77-6D81-47FB-9783-D8D38A162944}"/>
              </a:ext>
            </a:extLst>
          </p:cNvPr>
          <p:cNvCxnSpPr>
            <a:cxnSpLocks/>
            <a:stCxn id="7" idx="2"/>
            <a:endCxn id="33" idx="0"/>
          </p:cNvCxnSpPr>
          <p:nvPr/>
        </p:nvCxnSpPr>
        <p:spPr>
          <a:xfrm>
            <a:off x="5421065" y="3988546"/>
            <a:ext cx="3891591"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30166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73BB-77BA-4DCD-9484-D7C63CAFED36}"/>
              </a:ext>
            </a:extLst>
          </p:cNvPr>
          <p:cNvSpPr>
            <a:spLocks noGrp="1"/>
          </p:cNvSpPr>
          <p:nvPr>
            <p:ph type="title"/>
          </p:nvPr>
        </p:nvSpPr>
        <p:spPr/>
        <p:txBody>
          <a:bodyPr/>
          <a:lstStyle/>
          <a:p>
            <a:endParaRPr lang="LID4096"/>
          </a:p>
        </p:txBody>
      </p:sp>
      <p:sp>
        <p:nvSpPr>
          <p:cNvPr id="4" name="Slide Number Placeholder 3">
            <a:extLst>
              <a:ext uri="{FF2B5EF4-FFF2-40B4-BE49-F238E27FC236}">
                <a16:creationId xmlns:a16="http://schemas.microsoft.com/office/drawing/2014/main" id="{AB2C510A-78B7-42CB-A9AA-FB7204F91FA2}"/>
              </a:ext>
            </a:extLst>
          </p:cNvPr>
          <p:cNvSpPr>
            <a:spLocks noGrp="1"/>
          </p:cNvSpPr>
          <p:nvPr>
            <p:ph type="sldNum" sz="quarter" idx="12"/>
          </p:nvPr>
        </p:nvSpPr>
        <p:spPr/>
        <p:txBody>
          <a:bodyPr/>
          <a:lstStyle/>
          <a:p>
            <a:fld id="{83088339-553C-4EED-9B0A-DF9022915A3C}" type="slidenum">
              <a:rPr lang="en-US" smtClean="0"/>
              <a:t>56</a:t>
            </a:fld>
            <a:endParaRPr lang="en-US"/>
          </a:p>
        </p:txBody>
      </p:sp>
      <p:grpSp>
        <p:nvGrpSpPr>
          <p:cNvPr id="5" name="Group 4">
            <a:extLst>
              <a:ext uri="{FF2B5EF4-FFF2-40B4-BE49-F238E27FC236}">
                <a16:creationId xmlns:a16="http://schemas.microsoft.com/office/drawing/2014/main" id="{B0AB81E7-DF50-4774-964B-4AAF9A65E73C}"/>
              </a:ext>
            </a:extLst>
          </p:cNvPr>
          <p:cNvGrpSpPr/>
          <p:nvPr/>
        </p:nvGrpSpPr>
        <p:grpSpPr>
          <a:xfrm>
            <a:off x="2333109" y="4475468"/>
            <a:ext cx="6167073" cy="1632438"/>
            <a:chOff x="2333109" y="4475468"/>
            <a:chExt cx="6167073" cy="1632438"/>
          </a:xfrm>
        </p:grpSpPr>
        <p:sp>
          <p:nvSpPr>
            <p:cNvPr id="6" name="Rectangle 5">
              <a:extLst>
                <a:ext uri="{FF2B5EF4-FFF2-40B4-BE49-F238E27FC236}">
                  <a16:creationId xmlns:a16="http://schemas.microsoft.com/office/drawing/2014/main" id="{ECD4C01D-9C4F-49E9-8CA9-9DF35A25E2F7}"/>
                </a:ext>
              </a:extLst>
            </p:cNvPr>
            <p:cNvSpPr/>
            <p:nvPr/>
          </p:nvSpPr>
          <p:spPr>
            <a:xfrm>
              <a:off x="2333109" y="4491959"/>
              <a:ext cx="2467431" cy="1615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Rectangle 6">
              <a:extLst>
                <a:ext uri="{FF2B5EF4-FFF2-40B4-BE49-F238E27FC236}">
                  <a16:creationId xmlns:a16="http://schemas.microsoft.com/office/drawing/2014/main" id="{2892F419-A925-4462-90F7-6F4714F7F5C8}"/>
                </a:ext>
              </a:extLst>
            </p:cNvPr>
            <p:cNvSpPr/>
            <p:nvPr/>
          </p:nvSpPr>
          <p:spPr>
            <a:xfrm>
              <a:off x="6032751" y="4475468"/>
              <a:ext cx="2467431" cy="1582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Picture 7">
              <a:extLst>
                <a:ext uri="{FF2B5EF4-FFF2-40B4-BE49-F238E27FC236}">
                  <a16:creationId xmlns:a16="http://schemas.microsoft.com/office/drawing/2014/main" id="{28A7B0B1-A795-4526-B969-9995204CAD06}"/>
                </a:ext>
              </a:extLst>
            </p:cNvPr>
            <p:cNvPicPr>
              <a:picLocks noChangeAspect="1"/>
            </p:cNvPicPr>
            <p:nvPr/>
          </p:nvPicPr>
          <p:blipFill>
            <a:blip r:embed="rId2"/>
            <a:stretch>
              <a:fillRect/>
            </a:stretch>
          </p:blipFill>
          <p:spPr>
            <a:xfrm>
              <a:off x="2485323" y="4548834"/>
              <a:ext cx="2159385" cy="1508904"/>
            </a:xfrm>
            <a:prstGeom prst="rect">
              <a:avLst/>
            </a:prstGeom>
          </p:spPr>
        </p:pic>
        <p:pic>
          <p:nvPicPr>
            <p:cNvPr id="9" name="Picture 8">
              <a:extLst>
                <a:ext uri="{FF2B5EF4-FFF2-40B4-BE49-F238E27FC236}">
                  <a16:creationId xmlns:a16="http://schemas.microsoft.com/office/drawing/2014/main" id="{4AFE1C4A-4FDF-44AF-BEB0-5E23807EA031}"/>
                </a:ext>
              </a:extLst>
            </p:cNvPr>
            <p:cNvPicPr>
              <a:picLocks noChangeAspect="1"/>
            </p:cNvPicPr>
            <p:nvPr/>
          </p:nvPicPr>
          <p:blipFill rotWithShape="1">
            <a:blip r:embed="rId3"/>
            <a:srcRect r="12485"/>
            <a:stretch/>
          </p:blipFill>
          <p:spPr>
            <a:xfrm>
              <a:off x="6126480" y="4548834"/>
              <a:ext cx="2159385" cy="1153923"/>
            </a:xfrm>
            <a:prstGeom prst="rect">
              <a:avLst/>
            </a:prstGeom>
          </p:spPr>
        </p:pic>
      </p:grpSp>
    </p:spTree>
    <p:extLst>
      <p:ext uri="{BB962C8B-B14F-4D97-AF65-F5344CB8AC3E}">
        <p14:creationId xmlns:p14="http://schemas.microsoft.com/office/powerpoint/2010/main" val="46267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 – TDSL</a:t>
            </a:r>
            <a:endParaRPr lang="en-US" dirty="0"/>
          </a:p>
        </p:txBody>
      </p:sp>
      <p:sp>
        <p:nvSpPr>
          <p:cNvPr id="3" name="Content Placeholder 2"/>
          <p:cNvSpPr>
            <a:spLocks noGrp="1"/>
          </p:cNvSpPr>
          <p:nvPr>
            <p:ph idx="1"/>
          </p:nvPr>
        </p:nvSpPr>
        <p:spPr/>
        <p:txBody>
          <a:bodyPr>
            <a:normAutofit/>
          </a:bodyPr>
          <a:lstStyle/>
          <a:p>
            <a:pPr marL="201168" lvl="1" indent="0">
              <a:buNone/>
            </a:pPr>
            <a:r>
              <a:rPr lang="en-US" b="1" i="1" dirty="0"/>
              <a:t>TDSL </a:t>
            </a:r>
            <a:r>
              <a:rPr lang="en-US" dirty="0"/>
              <a:t>– Transactional Data Structure Library [Spiegelman, Golan-</a:t>
            </a:r>
            <a:r>
              <a:rPr lang="en-US" dirty="0" err="1"/>
              <a:t>Gueta</a:t>
            </a:r>
            <a:r>
              <a:rPr lang="en-US" dirty="0"/>
              <a:t>, and </a:t>
            </a:r>
            <a:r>
              <a:rPr lang="en-US" dirty="0" err="1"/>
              <a:t>Keidar</a:t>
            </a:r>
            <a:r>
              <a:rPr lang="en-US" dirty="0"/>
              <a:t>]</a:t>
            </a:r>
          </a:p>
          <a:p>
            <a:pPr lvl="1">
              <a:lnSpc>
                <a:spcPct val="200000"/>
              </a:lnSpc>
              <a:buFont typeface="Arial" panose="020B0604020202020204" pitchFamily="34" charset="0"/>
              <a:buChar char="•"/>
            </a:pPr>
            <a:r>
              <a:rPr lang="en-US" dirty="0"/>
              <a:t>Aims</a:t>
            </a:r>
            <a:r>
              <a:rPr lang="he-IL" dirty="0"/>
              <a:t> </a:t>
            </a:r>
            <a:r>
              <a:rPr lang="en-US" dirty="0"/>
              <a:t>to improve the performance of STM</a:t>
            </a:r>
          </a:p>
          <a:p>
            <a:pPr lvl="1">
              <a:lnSpc>
                <a:spcPct val="200000"/>
              </a:lnSpc>
              <a:buFont typeface="Arial" panose="020B0604020202020204" pitchFamily="34" charset="0"/>
              <a:buChar char="•"/>
            </a:pPr>
            <a:r>
              <a:rPr lang="en-US" dirty="0"/>
              <a:t>Provides transactional semantics</a:t>
            </a:r>
            <a:endParaRPr lang="he-IL" dirty="0"/>
          </a:p>
          <a:p>
            <a:pPr lvl="1">
              <a:lnSpc>
                <a:spcPct val="200000"/>
              </a:lnSpc>
              <a:buFont typeface="Arial" panose="020B0604020202020204" pitchFamily="34" charset="0"/>
              <a:buChar char="•"/>
            </a:pPr>
            <a:r>
              <a:rPr lang="en-US" dirty="0"/>
              <a:t>Individual optimizations for different data structures</a:t>
            </a:r>
          </a:p>
          <a:p>
            <a:pPr lvl="1">
              <a:lnSpc>
                <a:spcPct val="200000"/>
              </a:lnSpc>
              <a:buFont typeface="Arial" panose="020B0604020202020204" pitchFamily="34" charset="0"/>
              <a:buChar char="•"/>
            </a:pPr>
            <a:r>
              <a:rPr lang="en-US" dirty="0"/>
              <a:t>Supports singleton operations</a:t>
            </a:r>
          </a:p>
          <a:p>
            <a:pPr lvl="2">
              <a:lnSpc>
                <a:spcPct val="200000"/>
              </a:lnSpc>
              <a:buFont typeface="Arial" panose="020B0604020202020204" pitchFamily="34" charset="0"/>
              <a:buChar char="•"/>
            </a:pPr>
            <a:r>
              <a:rPr lang="en-US" dirty="0"/>
              <a:t>Single operation that doesn’t abort</a:t>
            </a:r>
          </a:p>
          <a:p>
            <a:pPr marL="201168" lvl="1" indent="0">
              <a:lnSpc>
                <a:spcPct val="150000"/>
              </a:lnSpc>
              <a:buNone/>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6</a:t>
            </a:fld>
            <a:endParaRPr lang="en-US"/>
          </a:p>
        </p:txBody>
      </p:sp>
    </p:spTree>
    <p:extLst>
      <p:ext uri="{BB962C8B-B14F-4D97-AF65-F5344CB8AC3E}">
        <p14:creationId xmlns:p14="http://schemas.microsoft.com/office/powerpoint/2010/main" val="338421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TDSL Today </a:t>
            </a:r>
            <a:endParaRPr lang="en-US" dirty="0"/>
          </a:p>
        </p:txBody>
      </p:sp>
      <p:sp>
        <p:nvSpPr>
          <p:cNvPr id="3" name="Content Placeholder 2"/>
          <p:cNvSpPr>
            <a:spLocks noGrp="1"/>
          </p:cNvSpPr>
          <p:nvPr>
            <p:ph idx="1"/>
          </p:nvPr>
        </p:nvSpPr>
        <p:spPr>
          <a:xfrm>
            <a:off x="953697" y="1860848"/>
            <a:ext cx="10058400" cy="4023360"/>
          </a:xfrm>
        </p:spPr>
        <p:txBody>
          <a:bodyPr>
            <a:normAutofit/>
          </a:bodyPr>
          <a:lstStyle/>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7</a:t>
            </a:fld>
            <a:endParaRPr lang="en-US"/>
          </a:p>
        </p:txBody>
      </p:sp>
      <p:sp>
        <p:nvSpPr>
          <p:cNvPr id="5" name="Rectangle: Rounded Corners 4">
            <a:extLst>
              <a:ext uri="{FF2B5EF4-FFF2-40B4-BE49-F238E27FC236}">
                <a16:creationId xmlns:a16="http://schemas.microsoft.com/office/drawing/2014/main" id="{E92354C6-552A-453E-9C36-0C7BC5FF5DAD}"/>
              </a:ext>
            </a:extLst>
          </p:cNvPr>
          <p:cNvSpPr/>
          <p:nvPr/>
        </p:nvSpPr>
        <p:spPr>
          <a:xfrm>
            <a:off x="1503848" y="2410814"/>
            <a:ext cx="7761064" cy="3422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Rounded Corners 5">
            <a:extLst>
              <a:ext uri="{FF2B5EF4-FFF2-40B4-BE49-F238E27FC236}">
                <a16:creationId xmlns:a16="http://schemas.microsoft.com/office/drawing/2014/main" id="{D634FAA7-D160-4233-8B6D-4D472971E55D}"/>
              </a:ext>
            </a:extLst>
          </p:cNvPr>
          <p:cNvSpPr/>
          <p:nvPr/>
        </p:nvSpPr>
        <p:spPr>
          <a:xfrm>
            <a:off x="4638534" y="2877648"/>
            <a:ext cx="1565061" cy="111089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LocalTXData</a:t>
            </a:r>
          </a:p>
          <a:p>
            <a:pPr algn="ctr"/>
            <a:r>
              <a:rPr lang="en-US" dirty="0"/>
              <a:t>TX.begin()</a:t>
            </a:r>
          </a:p>
          <a:p>
            <a:pPr algn="ctr"/>
            <a:r>
              <a:rPr lang="en-US" dirty="0"/>
              <a:t>TX.end()</a:t>
            </a:r>
            <a:endParaRPr lang="en-IL" dirty="0"/>
          </a:p>
        </p:txBody>
      </p:sp>
      <p:sp>
        <p:nvSpPr>
          <p:cNvPr id="17" name="TextBox 16">
            <a:extLst>
              <a:ext uri="{FF2B5EF4-FFF2-40B4-BE49-F238E27FC236}">
                <a16:creationId xmlns:a16="http://schemas.microsoft.com/office/drawing/2014/main" id="{F3274CEE-05EA-4788-9C71-61559FA8DCB3}"/>
              </a:ext>
            </a:extLst>
          </p:cNvPr>
          <p:cNvSpPr txBox="1"/>
          <p:nvPr/>
        </p:nvSpPr>
        <p:spPr>
          <a:xfrm>
            <a:off x="1335921" y="2018633"/>
            <a:ext cx="854401" cy="341632"/>
          </a:xfrm>
          <a:prstGeom prst="rect">
            <a:avLst/>
          </a:prstGeom>
          <a:noFill/>
        </p:spPr>
        <p:txBody>
          <a:bodyPr wrap="none" rtlCol="0">
            <a:spAutoFit/>
          </a:bodyPr>
          <a:lstStyle/>
          <a:p>
            <a:pPr marL="201168" lvl="1" defTabSz="914400">
              <a:lnSpc>
                <a:spcPct val="90000"/>
              </a:lnSpc>
              <a:spcBef>
                <a:spcPts val="200"/>
              </a:spcBef>
              <a:spcAft>
                <a:spcPts val="400"/>
              </a:spcAft>
              <a:buClr>
                <a:schemeClr val="accent1"/>
              </a:buClr>
              <a:defRPr/>
            </a:pPr>
            <a:r>
              <a:rPr lang="en-US" b="1" dirty="0">
                <a:solidFill>
                  <a:schemeClr val="tx1">
                    <a:lumMod val="75000"/>
                    <a:lumOff val="25000"/>
                  </a:schemeClr>
                </a:solidFill>
              </a:rPr>
              <a:t>TDSL</a:t>
            </a:r>
            <a:endParaRPr lang="en-IL" b="1" dirty="0">
              <a:solidFill>
                <a:schemeClr val="tx1">
                  <a:lumMod val="75000"/>
                  <a:lumOff val="25000"/>
                </a:schemeClr>
              </a:solidFill>
            </a:endParaRPr>
          </a:p>
        </p:txBody>
      </p:sp>
      <p:sp>
        <p:nvSpPr>
          <p:cNvPr id="20" name="TextBox 19">
            <a:extLst>
              <a:ext uri="{FF2B5EF4-FFF2-40B4-BE49-F238E27FC236}">
                <a16:creationId xmlns:a16="http://schemas.microsoft.com/office/drawing/2014/main" id="{988245A7-8456-461B-B035-254B3C4C8674}"/>
              </a:ext>
            </a:extLst>
          </p:cNvPr>
          <p:cNvSpPr txBox="1"/>
          <p:nvPr/>
        </p:nvSpPr>
        <p:spPr>
          <a:xfrm>
            <a:off x="5005159" y="2536016"/>
            <a:ext cx="628377" cy="341632"/>
          </a:xfrm>
          <a:prstGeom prst="rect">
            <a:avLst/>
          </a:prstGeom>
          <a:noFill/>
        </p:spPr>
        <p:txBody>
          <a:bodyPr wrap="none" rtlCol="0">
            <a:spAutoFit/>
          </a:bodyPr>
          <a:lstStyle/>
          <a:p>
            <a:pPr marL="201168" lvl="1" defTabSz="914400">
              <a:lnSpc>
                <a:spcPct val="90000"/>
              </a:lnSpc>
              <a:spcBef>
                <a:spcPts val="200"/>
              </a:spcBef>
              <a:spcAft>
                <a:spcPts val="400"/>
              </a:spcAft>
              <a:buClr>
                <a:schemeClr val="accent1"/>
              </a:buClr>
              <a:defRPr/>
            </a:pPr>
            <a:r>
              <a:rPr lang="en-US" b="1" dirty="0">
                <a:solidFill>
                  <a:schemeClr val="tx1">
                    <a:lumMod val="75000"/>
                    <a:lumOff val="25000"/>
                  </a:schemeClr>
                </a:solidFill>
              </a:rPr>
              <a:t>TX</a:t>
            </a:r>
            <a:endParaRPr lang="en-IL" b="1" dirty="0">
              <a:solidFill>
                <a:schemeClr val="tx1">
                  <a:lumMod val="75000"/>
                  <a:lumOff val="25000"/>
                </a:schemeClr>
              </a:solidFill>
            </a:endParaRPr>
          </a:p>
        </p:txBody>
      </p:sp>
      <p:grpSp>
        <p:nvGrpSpPr>
          <p:cNvPr id="26" name="Group 25">
            <a:extLst>
              <a:ext uri="{FF2B5EF4-FFF2-40B4-BE49-F238E27FC236}">
                <a16:creationId xmlns:a16="http://schemas.microsoft.com/office/drawing/2014/main" id="{EC22EFCB-4359-403D-B581-3C4BAF47622C}"/>
              </a:ext>
            </a:extLst>
          </p:cNvPr>
          <p:cNvGrpSpPr/>
          <p:nvPr/>
        </p:nvGrpSpPr>
        <p:grpSpPr>
          <a:xfrm>
            <a:off x="2624806" y="4589309"/>
            <a:ext cx="5633576" cy="619676"/>
            <a:chOff x="2624806" y="4589309"/>
            <a:chExt cx="5633576" cy="619676"/>
          </a:xfrm>
        </p:grpSpPr>
        <p:sp>
          <p:nvSpPr>
            <p:cNvPr id="21" name="Rectangle 20">
              <a:extLst>
                <a:ext uri="{FF2B5EF4-FFF2-40B4-BE49-F238E27FC236}">
                  <a16:creationId xmlns:a16="http://schemas.microsoft.com/office/drawing/2014/main" id="{A6E306F7-7DD8-4036-BA3E-37242A32CBD7}"/>
                </a:ext>
              </a:extLst>
            </p:cNvPr>
            <p:cNvSpPr/>
            <p:nvPr/>
          </p:nvSpPr>
          <p:spPr>
            <a:xfrm>
              <a:off x="2624806" y="4589309"/>
              <a:ext cx="1162819" cy="619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Skip List</a:t>
              </a:r>
              <a:endParaRPr lang="en-IL" dirty="0"/>
            </a:p>
          </p:txBody>
        </p:sp>
        <p:sp>
          <p:nvSpPr>
            <p:cNvPr id="23" name="Rectangle 22">
              <a:extLst>
                <a:ext uri="{FF2B5EF4-FFF2-40B4-BE49-F238E27FC236}">
                  <a16:creationId xmlns:a16="http://schemas.microsoft.com/office/drawing/2014/main" id="{CE2E108D-5E7D-48B5-9ED5-501A89AB073F}"/>
                </a:ext>
              </a:extLst>
            </p:cNvPr>
            <p:cNvSpPr/>
            <p:nvPr/>
          </p:nvSpPr>
          <p:spPr>
            <a:xfrm>
              <a:off x="4115058" y="4589309"/>
              <a:ext cx="1162819" cy="619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Queue</a:t>
              </a:r>
              <a:endParaRPr lang="en-IL" dirty="0"/>
            </a:p>
          </p:txBody>
        </p:sp>
        <p:sp>
          <p:nvSpPr>
            <p:cNvPr id="24" name="Rectangle 23">
              <a:extLst>
                <a:ext uri="{FF2B5EF4-FFF2-40B4-BE49-F238E27FC236}">
                  <a16:creationId xmlns:a16="http://schemas.microsoft.com/office/drawing/2014/main" id="{0327E2D0-E78F-4518-86DC-8F0D66CB8CEC}"/>
                </a:ext>
              </a:extLst>
            </p:cNvPr>
            <p:cNvSpPr/>
            <p:nvPr/>
          </p:nvSpPr>
          <p:spPr>
            <a:xfrm>
              <a:off x="7095563" y="4589309"/>
              <a:ext cx="1162819" cy="619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b="1" dirty="0"/>
                <a:t>Producer-Consumer Pool</a:t>
              </a:r>
              <a:endParaRPr lang="en-IL" sz="1100" b="1" dirty="0"/>
            </a:p>
          </p:txBody>
        </p:sp>
        <p:sp>
          <p:nvSpPr>
            <p:cNvPr id="25" name="Rectangle 24">
              <a:extLst>
                <a:ext uri="{FF2B5EF4-FFF2-40B4-BE49-F238E27FC236}">
                  <a16:creationId xmlns:a16="http://schemas.microsoft.com/office/drawing/2014/main" id="{A308DEBA-B149-43ED-B8CD-73C2D9E29E3C}"/>
                </a:ext>
              </a:extLst>
            </p:cNvPr>
            <p:cNvSpPr/>
            <p:nvPr/>
          </p:nvSpPr>
          <p:spPr>
            <a:xfrm>
              <a:off x="5605310" y="4589309"/>
              <a:ext cx="1162819" cy="619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RB Tree</a:t>
              </a:r>
              <a:endParaRPr lang="en-IL" dirty="0"/>
            </a:p>
          </p:txBody>
        </p:sp>
      </p:grpSp>
      <p:cxnSp>
        <p:nvCxnSpPr>
          <p:cNvPr id="39" name="Straight Arrow Connector 38">
            <a:extLst>
              <a:ext uri="{FF2B5EF4-FFF2-40B4-BE49-F238E27FC236}">
                <a16:creationId xmlns:a16="http://schemas.microsoft.com/office/drawing/2014/main" id="{D382D99C-4C18-419D-9891-2160A73E2F83}"/>
              </a:ext>
            </a:extLst>
          </p:cNvPr>
          <p:cNvCxnSpPr>
            <a:stCxn id="6" idx="2"/>
            <a:endCxn id="21" idx="0"/>
          </p:cNvCxnSpPr>
          <p:nvPr/>
        </p:nvCxnSpPr>
        <p:spPr>
          <a:xfrm flipH="1">
            <a:off x="3206216" y="3988546"/>
            <a:ext cx="2214849"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a:extLst>
              <a:ext uri="{FF2B5EF4-FFF2-40B4-BE49-F238E27FC236}">
                <a16:creationId xmlns:a16="http://schemas.microsoft.com/office/drawing/2014/main" id="{3E81796E-5452-43A5-8767-29DAB7974597}"/>
              </a:ext>
            </a:extLst>
          </p:cNvPr>
          <p:cNvCxnSpPr>
            <a:cxnSpLocks/>
            <a:stCxn id="6" idx="2"/>
            <a:endCxn id="23" idx="0"/>
          </p:cNvCxnSpPr>
          <p:nvPr/>
        </p:nvCxnSpPr>
        <p:spPr>
          <a:xfrm flipH="1">
            <a:off x="4696468" y="3988546"/>
            <a:ext cx="724597"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EC8FDE19-DD72-410B-9CFA-FEA03CAD4527}"/>
              </a:ext>
            </a:extLst>
          </p:cNvPr>
          <p:cNvCxnSpPr>
            <a:cxnSpLocks/>
            <a:stCxn id="6" idx="2"/>
            <a:endCxn id="25" idx="0"/>
          </p:cNvCxnSpPr>
          <p:nvPr/>
        </p:nvCxnSpPr>
        <p:spPr>
          <a:xfrm>
            <a:off x="5421065" y="3988546"/>
            <a:ext cx="765655"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a:extLst>
              <a:ext uri="{FF2B5EF4-FFF2-40B4-BE49-F238E27FC236}">
                <a16:creationId xmlns:a16="http://schemas.microsoft.com/office/drawing/2014/main" id="{790F7087-5FF2-49D0-AA58-1FB2DEC6C8EB}"/>
              </a:ext>
            </a:extLst>
          </p:cNvPr>
          <p:cNvCxnSpPr>
            <a:cxnSpLocks/>
            <a:stCxn id="6" idx="2"/>
            <a:endCxn id="24" idx="0"/>
          </p:cNvCxnSpPr>
          <p:nvPr/>
        </p:nvCxnSpPr>
        <p:spPr>
          <a:xfrm>
            <a:off x="5421065" y="3988546"/>
            <a:ext cx="2255908" cy="600763"/>
          </a:xfrm>
          <a:prstGeom prst="straightConnector1">
            <a:avLst/>
          </a:prstGeom>
          <a:ln w="38100">
            <a:headEnd type="triangle"/>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6963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4520-C97C-454E-AB05-7D6032B979A9}"/>
              </a:ext>
            </a:extLst>
          </p:cNvPr>
          <p:cNvSpPr>
            <a:spLocks noGrp="1"/>
          </p:cNvSpPr>
          <p:nvPr>
            <p:ph type="title"/>
          </p:nvPr>
        </p:nvSpPr>
        <p:spPr/>
        <p:txBody>
          <a:bodyPr/>
          <a:lstStyle/>
          <a:p>
            <a:r>
              <a:rPr lang="en-US" dirty="0"/>
              <a:t>TDSL Today – </a:t>
            </a:r>
            <a:r>
              <a:rPr lang="en-US" b="1" i="1" dirty="0"/>
              <a:t>Flow</a:t>
            </a:r>
            <a:endParaRPr lang="en-IL" dirty="0"/>
          </a:p>
        </p:txBody>
      </p:sp>
      <p:sp>
        <p:nvSpPr>
          <p:cNvPr id="3" name="Content Placeholder 2">
            <a:extLst>
              <a:ext uri="{FF2B5EF4-FFF2-40B4-BE49-F238E27FC236}">
                <a16:creationId xmlns:a16="http://schemas.microsoft.com/office/drawing/2014/main" id="{802D7C50-3E6A-41D4-A388-112A6E1A68B2}"/>
              </a:ext>
            </a:extLst>
          </p:cNvPr>
          <p:cNvSpPr>
            <a:spLocks noGrp="1"/>
          </p:cNvSpPr>
          <p:nvPr>
            <p:ph idx="1"/>
          </p:nvPr>
        </p:nvSpPr>
        <p:spPr>
          <a:xfrm>
            <a:off x="1097280" y="1845733"/>
            <a:ext cx="10952152" cy="4378085"/>
          </a:xfrm>
        </p:spPr>
        <p:txBody>
          <a:bodyPr>
            <a:normAutofit fontScale="92500" lnSpcReduction="20000"/>
          </a:bodyPr>
          <a:lstStyle/>
          <a:p>
            <a:pPr lvl="1">
              <a:lnSpc>
                <a:spcPct val="200000"/>
              </a:lnSpc>
              <a:buFont typeface="Arial" panose="020B0604020202020204" pitchFamily="34" charset="0"/>
              <a:buChar char="•"/>
            </a:pPr>
            <a:r>
              <a:rPr lang="en-US" dirty="0"/>
              <a:t>TX.begin()</a:t>
            </a:r>
          </a:p>
          <a:p>
            <a:pPr lvl="2">
              <a:lnSpc>
                <a:spcPct val="200000"/>
              </a:lnSpc>
              <a:buFont typeface="Arial" panose="020B0604020202020204" pitchFamily="34" charset="0"/>
              <a:buChar char="•"/>
            </a:pPr>
            <a:r>
              <a:rPr lang="en-US" dirty="0"/>
              <a:t>Get transaction GVC and initialize local storage</a:t>
            </a:r>
          </a:p>
          <a:p>
            <a:pPr lvl="1">
              <a:lnSpc>
                <a:spcPct val="200000"/>
              </a:lnSpc>
              <a:buFont typeface="Arial" panose="020B0604020202020204" pitchFamily="34" charset="0"/>
              <a:buChar char="•"/>
            </a:pPr>
            <a:r>
              <a:rPr lang="en-US" dirty="0"/>
              <a:t>TX Data structures operations</a:t>
            </a:r>
          </a:p>
          <a:p>
            <a:pPr lvl="2">
              <a:lnSpc>
                <a:spcPct val="200000"/>
              </a:lnSpc>
              <a:buFont typeface="Arial" panose="020B0604020202020204" pitchFamily="34" charset="0"/>
              <a:buChar char="•"/>
            </a:pPr>
            <a:r>
              <a:rPr lang="en-US" dirty="0"/>
              <a:t>Operations are logged using read/write sets</a:t>
            </a:r>
          </a:p>
          <a:p>
            <a:pPr lvl="2">
              <a:lnSpc>
                <a:spcPct val="200000"/>
              </a:lnSpc>
              <a:buFont typeface="Arial" panose="020B0604020202020204" pitchFamily="34" charset="0"/>
              <a:buChar char="•"/>
            </a:pPr>
            <a:r>
              <a:rPr lang="en-US" dirty="0"/>
              <a:t>May cause an early abort</a:t>
            </a:r>
          </a:p>
          <a:p>
            <a:pPr lvl="1">
              <a:lnSpc>
                <a:spcPct val="200000"/>
              </a:lnSpc>
              <a:buFont typeface="Arial" panose="020B0604020202020204" pitchFamily="34" charset="0"/>
              <a:buChar char="•"/>
            </a:pPr>
            <a:r>
              <a:rPr lang="en-US" dirty="0"/>
              <a:t>TX.end()</a:t>
            </a:r>
          </a:p>
          <a:p>
            <a:pPr lvl="2">
              <a:lnSpc>
                <a:spcPct val="200000"/>
              </a:lnSpc>
              <a:buFont typeface="Arial" panose="020B0604020202020204" pitchFamily="34" charset="0"/>
              <a:buChar char="•"/>
            </a:pPr>
            <a:r>
              <a:rPr lang="en-US" dirty="0"/>
              <a:t>Lock</a:t>
            </a:r>
          </a:p>
          <a:p>
            <a:pPr lvl="2">
              <a:lnSpc>
                <a:spcPct val="200000"/>
              </a:lnSpc>
              <a:buFont typeface="Arial" panose="020B0604020202020204" pitchFamily="34" charset="0"/>
              <a:buChar char="•"/>
            </a:pPr>
            <a:r>
              <a:rPr lang="en-US" dirty="0"/>
              <a:t>Validate</a:t>
            </a:r>
          </a:p>
          <a:p>
            <a:pPr lvl="2">
              <a:lnSpc>
                <a:spcPct val="200000"/>
              </a:lnSpc>
              <a:buFont typeface="Arial" panose="020B0604020202020204" pitchFamily="34" charset="0"/>
              <a:buChar char="•"/>
            </a:pPr>
            <a:r>
              <a:rPr lang="en-US" dirty="0"/>
              <a:t>Commit</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endParaRPr lang="en-IL" dirty="0"/>
          </a:p>
        </p:txBody>
      </p:sp>
      <p:sp>
        <p:nvSpPr>
          <p:cNvPr id="4" name="Slide Number Placeholder 3">
            <a:extLst>
              <a:ext uri="{FF2B5EF4-FFF2-40B4-BE49-F238E27FC236}">
                <a16:creationId xmlns:a16="http://schemas.microsoft.com/office/drawing/2014/main" id="{405F5659-A55B-4DBD-A172-8C340F669EA3}"/>
              </a:ext>
            </a:extLst>
          </p:cNvPr>
          <p:cNvSpPr>
            <a:spLocks noGrp="1"/>
          </p:cNvSpPr>
          <p:nvPr>
            <p:ph type="sldNum" sz="quarter" idx="12"/>
          </p:nvPr>
        </p:nvSpPr>
        <p:spPr/>
        <p:txBody>
          <a:bodyPr/>
          <a:lstStyle/>
          <a:p>
            <a:fld id="{83088339-553C-4EED-9B0A-DF9022915A3C}" type="slidenum">
              <a:rPr lang="en-US" smtClean="0"/>
              <a:t>8</a:t>
            </a:fld>
            <a:endParaRPr lang="en-US"/>
          </a:p>
        </p:txBody>
      </p:sp>
      <p:pic>
        <p:nvPicPr>
          <p:cNvPr id="5" name="Picture 4">
            <a:extLst>
              <a:ext uri="{FF2B5EF4-FFF2-40B4-BE49-F238E27FC236}">
                <a16:creationId xmlns:a16="http://schemas.microsoft.com/office/drawing/2014/main" id="{C1D96C82-7821-441B-A2E5-9F38358570D4}"/>
              </a:ext>
            </a:extLst>
          </p:cNvPr>
          <p:cNvPicPr>
            <a:picLocks noChangeAspect="1"/>
          </p:cNvPicPr>
          <p:nvPr/>
        </p:nvPicPr>
        <p:blipFill>
          <a:blip r:embed="rId3"/>
          <a:stretch>
            <a:fillRect/>
          </a:stretch>
        </p:blipFill>
        <p:spPr>
          <a:xfrm>
            <a:off x="5282065" y="2710778"/>
            <a:ext cx="5506917" cy="2293271"/>
          </a:xfrm>
          <a:prstGeom prst="rect">
            <a:avLst/>
          </a:prstGeom>
          <a:ln>
            <a:solidFill>
              <a:schemeClr val="accent2"/>
            </a:solidFill>
          </a:ln>
        </p:spPr>
      </p:pic>
    </p:spTree>
    <p:extLst>
      <p:ext uri="{BB962C8B-B14F-4D97-AF65-F5344CB8AC3E}">
        <p14:creationId xmlns:p14="http://schemas.microsoft.com/office/powerpoint/2010/main" val="29806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a:bodyPr>
          <a:lstStyle/>
          <a:p>
            <a:pPr lvl="1">
              <a:lnSpc>
                <a:spcPct val="150000"/>
              </a:lnSpc>
              <a:buFont typeface="Arial" panose="020B0604020202020204" pitchFamily="34" charset="0"/>
              <a:buChar char="•"/>
            </a:pPr>
            <a:r>
              <a:rPr lang="en-US" dirty="0">
                <a:solidFill>
                  <a:schemeClr val="tx1">
                    <a:lumMod val="50000"/>
                    <a:lumOff val="50000"/>
                  </a:schemeClr>
                </a:solidFill>
              </a:rPr>
              <a:t>Background</a:t>
            </a:r>
          </a:p>
          <a:p>
            <a:pPr lvl="1">
              <a:lnSpc>
                <a:spcPct val="150000"/>
              </a:lnSpc>
              <a:buFont typeface="Arial" panose="020B0604020202020204" pitchFamily="34" charset="0"/>
              <a:buChar char="•"/>
            </a:pPr>
            <a:r>
              <a:rPr lang="en-US" b="1" dirty="0"/>
              <a:t>Project’s goals</a:t>
            </a:r>
          </a:p>
          <a:p>
            <a:pPr lvl="1">
              <a:lnSpc>
                <a:spcPct val="150000"/>
              </a:lnSpc>
              <a:buFont typeface="Arial" panose="020B0604020202020204" pitchFamily="34" charset="0"/>
              <a:buChar char="•"/>
            </a:pPr>
            <a:r>
              <a:rPr lang="en-US" dirty="0">
                <a:solidFill>
                  <a:schemeClr val="tx1">
                    <a:lumMod val="50000"/>
                    <a:lumOff val="50000"/>
                  </a:schemeClr>
                </a:solidFill>
              </a:rPr>
              <a:t>TXHashMap structure</a:t>
            </a:r>
          </a:p>
          <a:p>
            <a:pPr lvl="1">
              <a:lnSpc>
                <a:spcPct val="150000"/>
              </a:lnSpc>
              <a:buFont typeface="Arial" panose="020B0604020202020204" pitchFamily="34" charset="0"/>
              <a:buChar char="•"/>
            </a:pPr>
            <a:r>
              <a:rPr lang="en-US" dirty="0">
                <a:solidFill>
                  <a:schemeClr val="tx1">
                    <a:lumMod val="50000"/>
                    <a:lumOff val="50000"/>
                  </a:schemeClr>
                </a:solidFill>
              </a:rPr>
              <a:t>Operations and multiple hash maps</a:t>
            </a:r>
          </a:p>
          <a:p>
            <a:pPr lvl="1">
              <a:lnSpc>
                <a:spcPct val="150000"/>
              </a:lnSpc>
              <a:buFont typeface="Arial" panose="020B0604020202020204" pitchFamily="34" charset="0"/>
              <a:buChar char="•"/>
            </a:pPr>
            <a:r>
              <a:rPr lang="en-US" dirty="0">
                <a:solidFill>
                  <a:schemeClr val="tx1">
                    <a:lumMod val="50000"/>
                    <a:lumOff val="50000"/>
                  </a:schemeClr>
                </a:solidFill>
              </a:rPr>
              <a:t>Resize</a:t>
            </a:r>
          </a:p>
          <a:p>
            <a:pPr lvl="1">
              <a:lnSpc>
                <a:spcPct val="150000"/>
              </a:lnSpc>
              <a:buFont typeface="Arial" panose="020B0604020202020204" pitchFamily="34" charset="0"/>
              <a:buChar char="•"/>
            </a:pPr>
            <a:r>
              <a:rPr lang="en-US" dirty="0">
                <a:solidFill>
                  <a:schemeClr val="tx1">
                    <a:lumMod val="50000"/>
                    <a:lumOff val="50000"/>
                  </a:schemeClr>
                </a:solidFill>
              </a:rPr>
              <a:t>Singleton</a:t>
            </a:r>
          </a:p>
          <a:p>
            <a:pPr lvl="1">
              <a:lnSpc>
                <a:spcPct val="150000"/>
              </a:lnSpc>
              <a:buFont typeface="Arial" panose="020B0604020202020204" pitchFamily="34" charset="0"/>
              <a:buChar char="•"/>
            </a:pPr>
            <a:r>
              <a:rPr lang="en-US" dirty="0">
                <a:solidFill>
                  <a:schemeClr val="tx1">
                    <a:lumMod val="50000"/>
                    <a:lumOff val="50000"/>
                  </a:schemeClr>
                </a:solidFill>
              </a:rPr>
              <a:t>Performance Analysis</a:t>
            </a:r>
          </a:p>
          <a:p>
            <a:pPr lvl="1">
              <a:lnSpc>
                <a:spcPct val="150000"/>
              </a:lnSpc>
              <a:buFont typeface="Arial" panose="020B0604020202020204" pitchFamily="34" charset="0"/>
              <a:buChar char="•"/>
            </a:pPr>
            <a:r>
              <a:rPr lang="en-US" dirty="0">
                <a:solidFill>
                  <a:schemeClr val="tx1">
                    <a:lumMod val="50000"/>
                    <a:lumOff val="50000"/>
                  </a:schemeClr>
                </a:solidFill>
              </a:rPr>
              <a:t>Conclusions</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243A395-80D9-44D2-95C3-2ABE6BA04E0A}"/>
              </a:ext>
            </a:extLst>
          </p:cNvPr>
          <p:cNvSpPr>
            <a:spLocks noGrp="1"/>
          </p:cNvSpPr>
          <p:nvPr>
            <p:ph type="sldNum" sz="quarter" idx="12"/>
          </p:nvPr>
        </p:nvSpPr>
        <p:spPr/>
        <p:txBody>
          <a:bodyPr/>
          <a:lstStyle/>
          <a:p>
            <a:fld id="{83088339-553C-4EED-9B0A-DF9022915A3C}" type="slidenum">
              <a:rPr lang="en-US" smtClean="0"/>
              <a:t>9</a:t>
            </a:fld>
            <a:endParaRPr lang="en-US" dirty="0"/>
          </a:p>
        </p:txBody>
      </p:sp>
    </p:spTree>
    <p:extLst>
      <p:ext uri="{BB962C8B-B14F-4D97-AF65-F5344CB8AC3E}">
        <p14:creationId xmlns:p14="http://schemas.microsoft.com/office/powerpoint/2010/main" val="352796029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4952</TotalTime>
  <Words>5448</Words>
  <Application>Microsoft Office PowerPoint</Application>
  <PresentationFormat>Widescreen</PresentationFormat>
  <Paragraphs>814</Paragraphs>
  <Slides>56</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David</vt:lpstr>
      <vt:lpstr>Wingdings</vt:lpstr>
      <vt:lpstr>Retrospect</vt:lpstr>
      <vt:lpstr>PowerPoint Presentation</vt:lpstr>
      <vt:lpstr>Agenda</vt:lpstr>
      <vt:lpstr>Background</vt:lpstr>
      <vt:lpstr>Background </vt:lpstr>
      <vt:lpstr>Background</vt:lpstr>
      <vt:lpstr>Background – TDSL</vt:lpstr>
      <vt:lpstr>TDSL Today </vt:lpstr>
      <vt:lpstr>TDSL Today – Flow</vt:lpstr>
      <vt:lpstr>Agenda</vt:lpstr>
      <vt:lpstr>Our Goal – Transactional Hash Table</vt:lpstr>
      <vt:lpstr>Our Goal – Challenges</vt:lpstr>
      <vt:lpstr>Agenda</vt:lpstr>
      <vt:lpstr>Our Solution – Inner Structure</vt:lpstr>
      <vt:lpstr>Our Solution – Inner Structure</vt:lpstr>
      <vt:lpstr>Our Solution – Local TX Data</vt:lpstr>
      <vt:lpstr>Our Solution – Local TX Data</vt:lpstr>
      <vt:lpstr>Agenda</vt:lpstr>
      <vt:lpstr>Our Solution – Get(K) operation</vt:lpstr>
      <vt:lpstr>Our Solution – Unlocked list iteration</vt:lpstr>
      <vt:lpstr>Our Solution – Put(K, V) operation</vt:lpstr>
      <vt:lpstr>Our Solution – Multiple Hash tables</vt:lpstr>
      <vt:lpstr>Agenda</vt:lpstr>
      <vt:lpstr>Our Solution – Resize</vt:lpstr>
      <vt:lpstr>Resize - Size</vt:lpstr>
      <vt:lpstr>Resize - Swapping tables</vt:lpstr>
      <vt:lpstr>Resize - Flow</vt:lpstr>
      <vt:lpstr>Resize – Post-resize handling</vt:lpstr>
      <vt:lpstr>Agenda</vt:lpstr>
      <vt:lpstr>Our Solution – Singleton operations</vt:lpstr>
      <vt:lpstr>Singleton operations – GVC</vt:lpstr>
      <vt:lpstr>Singleton operations – GVC read only</vt:lpstr>
      <vt:lpstr>Singleton operations – Flow</vt:lpstr>
      <vt:lpstr>Agenda</vt:lpstr>
      <vt:lpstr>Performance Analysis</vt:lpstr>
      <vt:lpstr>Performance Analysis – Parameters</vt:lpstr>
      <vt:lpstr>Performance Analysis – Results</vt:lpstr>
      <vt:lpstr>Performance Analysis – Results</vt:lpstr>
      <vt:lpstr>Performance Analysis – Results</vt:lpstr>
      <vt:lpstr>Agenda</vt:lpstr>
      <vt:lpstr>Conclusions</vt:lpstr>
      <vt:lpstr>What’s Next?</vt:lpstr>
      <vt:lpstr>Backup slides</vt:lpstr>
      <vt:lpstr>[10,50,100]k Put Op – Key Range 100k</vt:lpstr>
      <vt:lpstr>100k,500k, 1000k Put Op – Key Range 100k</vt:lpstr>
      <vt:lpstr>200k, 1000k, 2000k Put Op – Key Range 100k</vt:lpstr>
      <vt:lpstr>200k, 1000k, 2000k Put Op – Key Range 10k</vt:lpstr>
      <vt:lpstr>10k,50k,100k Get Op – Key Range 100k</vt:lpstr>
      <vt:lpstr>100k,500k, 1000k Get Op – Key Range 100k</vt:lpstr>
      <vt:lpstr>200k, 1000k, 2000k Get Op – Key Range 100k</vt:lpstr>
      <vt:lpstr>200k, 1000k, 2000k Get Op – Key Range 10k</vt:lpstr>
      <vt:lpstr>Threads – 1000k Put Op – Key Range 10k</vt:lpstr>
      <vt:lpstr>Threads – 1000k Get Op – Key Range 10k</vt:lpstr>
      <vt:lpstr>PowerPoint Presentation</vt:lpstr>
      <vt:lpstr>עזרים</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ממשק לקומפוזיציה בין מחלקות טרנסקציוניות</dc:title>
  <dc:creator>Sapir Malka</dc:creator>
  <cp:lastModifiedBy>Sapir Malka</cp:lastModifiedBy>
  <cp:revision>386</cp:revision>
  <dcterms:created xsi:type="dcterms:W3CDTF">2019-12-09T11:13:22Z</dcterms:created>
  <dcterms:modified xsi:type="dcterms:W3CDTF">2021-01-28T14:33:26Z</dcterms:modified>
</cp:coreProperties>
</file>