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80" r:id="rId5"/>
    <p:sldId id="273" r:id="rId6"/>
    <p:sldId id="288" r:id="rId7"/>
    <p:sldId id="289" r:id="rId8"/>
    <p:sldId id="272" r:id="rId9"/>
    <p:sldId id="282" r:id="rId10"/>
    <p:sldId id="283" r:id="rId11"/>
    <p:sldId id="275" r:id="rId12"/>
    <p:sldId id="284" r:id="rId13"/>
    <p:sldId id="286" r:id="rId14"/>
    <p:sldId id="290" r:id="rId15"/>
    <p:sldId id="285" r:id="rId16"/>
    <p:sldId id="291" r:id="rId17"/>
    <p:sldId id="287" r:id="rId18"/>
    <p:sldId id="278" r:id="rId19"/>
    <p:sldId id="279"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9/3/2024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9/3/2024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9/3/2024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9/3/2024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3.xml"/><Relationship Id="rId4" Type="http://schemas.openxmlformats.org/officeDocument/2006/relationships/hyperlink" Target="https://www.youtub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3139321"/>
          </a:xfrm>
          <a:prstGeom prst="rect">
            <a:avLst/>
          </a:prstGeom>
          <a:solidFill>
            <a:schemeClr val="accent6">
              <a:lumMod val="60000"/>
              <a:lumOff val="40000"/>
            </a:schemeClr>
          </a:solidFill>
        </p:spPr>
        <p:txBody>
          <a:bodyPr wrap="square" rtlCol="0">
            <a:spAutoFit/>
          </a:bodyPr>
          <a:lstStyle/>
          <a:p>
            <a:r>
              <a:rPr lang="en-US" sz="2000" dirty="0"/>
              <a:t>Team Details:</a:t>
            </a:r>
          </a:p>
          <a:p>
            <a:pPr algn="ctr"/>
            <a:r>
              <a:rPr lang="en-US" sz="2000" dirty="0"/>
              <a:t>G5, Team-11</a:t>
            </a:r>
          </a:p>
          <a:p>
            <a:endParaRPr lang="en-US" sz="2000" dirty="0"/>
          </a:p>
          <a:p>
            <a:r>
              <a:rPr lang="en-US" sz="2000" dirty="0"/>
              <a:t>GOURI SHARMA(2310990423)</a:t>
            </a:r>
          </a:p>
          <a:p>
            <a:r>
              <a:rPr lang="en-US" sz="2000" dirty="0"/>
              <a:t>DHRUV SHARMA(2310990410)</a:t>
            </a:r>
          </a:p>
          <a:p>
            <a:r>
              <a:rPr lang="en-US" sz="2000" dirty="0"/>
              <a:t>ARYAN SINGLA(2310990389)</a:t>
            </a:r>
          </a:p>
          <a:p>
            <a:r>
              <a:rPr lang="en-US" sz="2000" dirty="0"/>
              <a:t>ARYAN GARG(2310990387)</a:t>
            </a:r>
          </a:p>
          <a:p>
            <a:r>
              <a:rPr lang="en-US" sz="2000" dirty="0"/>
              <a:t>                  </a:t>
            </a:r>
          </a:p>
          <a:p>
            <a:r>
              <a:rPr lang="en-US" sz="2000" dirty="0">
                <a:latin typeface="Times New Roman" pitchFamily="18" charset="0"/>
                <a:cs typeface="Times New Roman" pitchFamily="18" charset="0"/>
              </a:rPr>
              <a:t>Faculty Coordinator: Mr. Amitabh Shrivastava</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983671"/>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9411-C38A-400E-B3A7-A0C4380F8E49}"/>
              </a:ext>
            </a:extLst>
          </p:cNvPr>
          <p:cNvSpPr>
            <a:spLocks noGrp="1"/>
          </p:cNvSpPr>
          <p:nvPr>
            <p:ph type="ctrTitle"/>
          </p:nvPr>
        </p:nvSpPr>
        <p:spPr>
          <a:xfrm>
            <a:off x="-2484784" y="0"/>
            <a:ext cx="8153400" cy="1052735"/>
          </a:xfrm>
        </p:spPr>
        <p:txBody>
          <a:bodyPr/>
          <a:lstStyle/>
          <a:p>
            <a:r>
              <a:rPr lang="en-US" b="0" dirty="0"/>
              <a:t>Key</a:t>
            </a:r>
            <a:r>
              <a:rPr lang="en-US" dirty="0"/>
              <a:t> </a:t>
            </a:r>
            <a:r>
              <a:rPr lang="en-US" b="0" dirty="0"/>
              <a:t>Features</a:t>
            </a:r>
          </a:p>
        </p:txBody>
      </p:sp>
      <p:sp>
        <p:nvSpPr>
          <p:cNvPr id="3" name="Subtitle 2">
            <a:extLst>
              <a:ext uri="{FF2B5EF4-FFF2-40B4-BE49-F238E27FC236}">
                <a16:creationId xmlns:a16="http://schemas.microsoft.com/office/drawing/2014/main" id="{F827100D-D75A-40D9-9FF9-6A506709865F}"/>
              </a:ext>
            </a:extLst>
          </p:cNvPr>
          <p:cNvSpPr>
            <a:spLocks noGrp="1"/>
          </p:cNvSpPr>
          <p:nvPr>
            <p:ph type="subTitle" idx="1"/>
          </p:nvPr>
        </p:nvSpPr>
        <p:spPr>
          <a:xfrm>
            <a:off x="539552" y="1371600"/>
            <a:ext cx="8064896" cy="4724400"/>
          </a:xfrm>
        </p:spPr>
        <p:txBody>
          <a:bodyPr/>
          <a:lstStyle/>
          <a:p>
            <a:pPr algn="l"/>
            <a:r>
              <a:rPr lang="en-US" sz="1400" b="1" i="0" dirty="0">
                <a:solidFill>
                  <a:srgbClr val="374151"/>
                </a:solidFill>
                <a:effectLst/>
                <a:latin typeface="__Inter_36bd41"/>
              </a:rPr>
              <a:t> </a:t>
            </a:r>
            <a:r>
              <a:rPr lang="en-US" sz="2400" b="1" i="0" dirty="0">
                <a:solidFill>
                  <a:srgbClr val="374151"/>
                </a:solidFill>
                <a:effectLst/>
                <a:latin typeface="Times New Roman" panose="02020603050405020304" pitchFamily="18" charset="0"/>
                <a:cs typeface="Times New Roman" panose="02020603050405020304" pitchFamily="18" charset="0"/>
              </a:rPr>
              <a:t>Product Reviews and Ratings</a:t>
            </a:r>
            <a:r>
              <a:rPr lang="en-US" sz="2400" b="0" i="0" dirty="0">
                <a:solidFill>
                  <a:srgbClr val="374151"/>
                </a:solidFill>
                <a:effectLst/>
                <a:latin typeface="Times New Roman" panose="02020603050405020304" pitchFamily="18" charset="0"/>
                <a:cs typeface="Times New Roman" panose="02020603050405020304" pitchFamily="18" charset="0"/>
              </a:rPr>
              <a:t>: Customers can leave reviews and ratings to help others make informed purchasing decisions.</a:t>
            </a:r>
          </a:p>
          <a:p>
            <a:pPr algn="l"/>
            <a:r>
              <a:rPr lang="en-US" sz="2400" b="1" dirty="0">
                <a:solidFill>
                  <a:schemeClr val="tx1"/>
                </a:solidFill>
                <a:latin typeface="Times New Roman" panose="02020603050405020304" pitchFamily="18" charset="0"/>
                <a:cs typeface="Times New Roman" panose="02020603050405020304" pitchFamily="18" charset="0"/>
              </a:rPr>
              <a:t>24/7 Customer Support</a:t>
            </a:r>
            <a:r>
              <a:rPr lang="en-US" sz="2400" dirty="0">
                <a:solidFill>
                  <a:schemeClr val="tx1"/>
                </a:solidFill>
                <a:latin typeface="Times New Roman" panose="02020603050405020304" pitchFamily="18" charset="0"/>
                <a:cs typeface="Times New Roman" panose="02020603050405020304" pitchFamily="18" charset="0"/>
              </a:rPr>
              <a:t>:</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A dedicated customer support team is available around the clock to assist users with any queries, ensuring a smooth and hassle-free experience.</a:t>
            </a:r>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932689"/>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528638" y="1196752"/>
            <a:ext cx="8075810" cy="584775"/>
          </a:xfrm>
          <a:prstGeom prst="rect">
            <a:avLst/>
          </a:prstGeom>
        </p:spPr>
        <p:txBody>
          <a:bodyPr wrap="square">
            <a:spAutoFit/>
          </a:bodyPr>
          <a:lstStyle/>
          <a:p>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Homepage</a:t>
            </a:r>
          </a:p>
        </p:txBody>
      </p:sp>
      <p:pic>
        <p:nvPicPr>
          <p:cNvPr id="5" name="Picture 4">
            <a:extLst>
              <a:ext uri="{FF2B5EF4-FFF2-40B4-BE49-F238E27FC236}">
                <a16:creationId xmlns:a16="http://schemas.microsoft.com/office/drawing/2014/main" id="{0169BD9F-A4CD-411F-B86E-B493C9DB1CD7}"/>
              </a:ext>
            </a:extLst>
          </p:cNvPr>
          <p:cNvPicPr>
            <a:picLocks noChangeAspect="1"/>
          </p:cNvPicPr>
          <p:nvPr/>
        </p:nvPicPr>
        <p:blipFill>
          <a:blip r:embed="rId2"/>
          <a:stretch>
            <a:fillRect/>
          </a:stretch>
        </p:blipFill>
        <p:spPr>
          <a:xfrm>
            <a:off x="395536" y="1916832"/>
            <a:ext cx="8424936" cy="4144055"/>
          </a:xfrm>
          <a:prstGeom prst="rect">
            <a:avLst/>
          </a:prstGeom>
        </p:spPr>
      </p:pic>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101C-C0CF-4575-9724-A9C984FBE97F}"/>
              </a:ext>
            </a:extLst>
          </p:cNvPr>
          <p:cNvSpPr>
            <a:spLocks noGrp="1"/>
          </p:cNvSpPr>
          <p:nvPr>
            <p:ph type="ctrTitle"/>
          </p:nvPr>
        </p:nvSpPr>
        <p:spPr>
          <a:xfrm>
            <a:off x="-1620688" y="1"/>
            <a:ext cx="7272808" cy="1055438"/>
          </a:xfrm>
        </p:spPr>
        <p:txBody>
          <a:bodyPr/>
          <a:lstStyle/>
          <a:p>
            <a:r>
              <a:rPr lang="en-US" b="0" dirty="0"/>
              <a:t>Project Highlights</a:t>
            </a:r>
          </a:p>
        </p:txBody>
      </p:sp>
      <p:sp>
        <p:nvSpPr>
          <p:cNvPr id="3" name="Subtitle 2">
            <a:extLst>
              <a:ext uri="{FF2B5EF4-FFF2-40B4-BE49-F238E27FC236}">
                <a16:creationId xmlns:a16="http://schemas.microsoft.com/office/drawing/2014/main" id="{6865254C-368A-45C2-B3C5-97393C2DAD86}"/>
              </a:ext>
            </a:extLst>
          </p:cNvPr>
          <p:cNvSpPr>
            <a:spLocks noGrp="1"/>
          </p:cNvSpPr>
          <p:nvPr>
            <p:ph type="subTitle" idx="1"/>
          </p:nvPr>
        </p:nvSpPr>
        <p:spPr>
          <a:xfrm>
            <a:off x="557212" y="1196752"/>
            <a:ext cx="8129587" cy="4899247"/>
          </a:xfrm>
        </p:spPr>
        <p:txBody>
          <a:bodyPr/>
          <a:lstStyle/>
          <a:p>
            <a:r>
              <a:rPr lang="en-US" b="1" dirty="0">
                <a:solidFill>
                  <a:schemeClr val="tx1"/>
                </a:solidFill>
                <a:latin typeface="Times New Roman" panose="02020603050405020304" pitchFamily="18" charset="0"/>
                <a:cs typeface="Times New Roman" panose="02020603050405020304" pitchFamily="18" charset="0"/>
              </a:rPr>
              <a:t>Products Page</a:t>
            </a:r>
          </a:p>
        </p:txBody>
      </p:sp>
      <p:pic>
        <p:nvPicPr>
          <p:cNvPr id="6" name="Picture 5">
            <a:extLst>
              <a:ext uri="{FF2B5EF4-FFF2-40B4-BE49-F238E27FC236}">
                <a16:creationId xmlns:a16="http://schemas.microsoft.com/office/drawing/2014/main" id="{B6D98315-E74A-4A1B-8B70-6768B4753731}"/>
              </a:ext>
            </a:extLst>
          </p:cNvPr>
          <p:cNvPicPr>
            <a:picLocks noChangeAspect="1"/>
          </p:cNvPicPr>
          <p:nvPr/>
        </p:nvPicPr>
        <p:blipFill>
          <a:blip r:embed="rId2"/>
          <a:stretch>
            <a:fillRect/>
          </a:stretch>
        </p:blipFill>
        <p:spPr>
          <a:xfrm>
            <a:off x="457201" y="1988840"/>
            <a:ext cx="8363272" cy="3957184"/>
          </a:xfrm>
          <a:prstGeom prst="rect">
            <a:avLst/>
          </a:prstGeom>
        </p:spPr>
      </p:pic>
    </p:spTree>
    <p:extLst>
      <p:ext uri="{BB962C8B-B14F-4D97-AF65-F5344CB8AC3E}">
        <p14:creationId xmlns:p14="http://schemas.microsoft.com/office/powerpoint/2010/main" val="893573426"/>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5B67-DBA3-48FD-8A0B-0EFD8B5CC437}"/>
              </a:ext>
            </a:extLst>
          </p:cNvPr>
          <p:cNvSpPr>
            <a:spLocks noGrp="1"/>
          </p:cNvSpPr>
          <p:nvPr>
            <p:ph type="ctrTitle"/>
          </p:nvPr>
        </p:nvSpPr>
        <p:spPr>
          <a:xfrm>
            <a:off x="-1476672" y="0"/>
            <a:ext cx="7056784" cy="1124742"/>
          </a:xfrm>
        </p:spPr>
        <p:txBody>
          <a:bodyPr/>
          <a:lstStyle/>
          <a:p>
            <a:r>
              <a:rPr lang="en-US" b="0" dirty="0"/>
              <a:t>Projects Highlights</a:t>
            </a:r>
          </a:p>
        </p:txBody>
      </p:sp>
      <p:sp>
        <p:nvSpPr>
          <p:cNvPr id="3" name="Subtitle 2">
            <a:extLst>
              <a:ext uri="{FF2B5EF4-FFF2-40B4-BE49-F238E27FC236}">
                <a16:creationId xmlns:a16="http://schemas.microsoft.com/office/drawing/2014/main" id="{064A0D82-F382-4C7A-BB07-1A46A1D888B4}"/>
              </a:ext>
            </a:extLst>
          </p:cNvPr>
          <p:cNvSpPr>
            <a:spLocks noGrp="1"/>
          </p:cNvSpPr>
          <p:nvPr>
            <p:ph type="subTitle" idx="1"/>
          </p:nvPr>
        </p:nvSpPr>
        <p:spPr>
          <a:xfrm>
            <a:off x="533400" y="1124743"/>
            <a:ext cx="8153400" cy="5155331"/>
          </a:xfrm>
        </p:spPr>
        <p:txBody>
          <a:bodyPr/>
          <a:lstStyle/>
          <a:p>
            <a:r>
              <a:rPr lang="en-US" b="1" dirty="0">
                <a:solidFill>
                  <a:schemeClr val="tx1"/>
                </a:solidFill>
                <a:latin typeface="Times New Roman" panose="02020603050405020304" pitchFamily="18" charset="0"/>
                <a:cs typeface="Times New Roman" panose="02020603050405020304" pitchFamily="18" charset="0"/>
              </a:rPr>
              <a:t>Login Page</a:t>
            </a:r>
          </a:p>
        </p:txBody>
      </p:sp>
      <p:pic>
        <p:nvPicPr>
          <p:cNvPr id="5" name="Picture 4">
            <a:extLst>
              <a:ext uri="{FF2B5EF4-FFF2-40B4-BE49-F238E27FC236}">
                <a16:creationId xmlns:a16="http://schemas.microsoft.com/office/drawing/2014/main" id="{09BD6B7F-6B4C-49D0-A11F-087BF6301887}"/>
              </a:ext>
            </a:extLst>
          </p:cNvPr>
          <p:cNvPicPr>
            <a:picLocks noChangeAspect="1"/>
          </p:cNvPicPr>
          <p:nvPr/>
        </p:nvPicPr>
        <p:blipFill>
          <a:blip r:embed="rId2"/>
          <a:stretch>
            <a:fillRect/>
          </a:stretch>
        </p:blipFill>
        <p:spPr>
          <a:xfrm>
            <a:off x="682588" y="2313637"/>
            <a:ext cx="7855024" cy="3419620"/>
          </a:xfrm>
          <a:prstGeom prst="rect">
            <a:avLst/>
          </a:prstGeom>
        </p:spPr>
      </p:pic>
    </p:spTree>
    <p:extLst>
      <p:ext uri="{BB962C8B-B14F-4D97-AF65-F5344CB8AC3E}">
        <p14:creationId xmlns:p14="http://schemas.microsoft.com/office/powerpoint/2010/main" val="3166859987"/>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0779-FD08-4ADC-8949-424DB1733613}"/>
              </a:ext>
            </a:extLst>
          </p:cNvPr>
          <p:cNvSpPr>
            <a:spLocks noGrp="1"/>
          </p:cNvSpPr>
          <p:nvPr>
            <p:ph type="ctrTitle"/>
          </p:nvPr>
        </p:nvSpPr>
        <p:spPr>
          <a:xfrm>
            <a:off x="-1476672" y="0"/>
            <a:ext cx="6963072" cy="1052735"/>
          </a:xfrm>
        </p:spPr>
        <p:txBody>
          <a:bodyPr/>
          <a:lstStyle/>
          <a:p>
            <a:r>
              <a:rPr lang="en-US" b="0" dirty="0"/>
              <a:t>Project Highlights</a:t>
            </a:r>
          </a:p>
        </p:txBody>
      </p:sp>
      <p:sp>
        <p:nvSpPr>
          <p:cNvPr id="3" name="Subtitle 2">
            <a:extLst>
              <a:ext uri="{FF2B5EF4-FFF2-40B4-BE49-F238E27FC236}">
                <a16:creationId xmlns:a16="http://schemas.microsoft.com/office/drawing/2014/main" id="{A8C48386-9B25-4574-B82D-4C6A8B8D6A1E}"/>
              </a:ext>
            </a:extLst>
          </p:cNvPr>
          <p:cNvSpPr>
            <a:spLocks noGrp="1"/>
          </p:cNvSpPr>
          <p:nvPr>
            <p:ph type="subTitle" idx="1"/>
          </p:nvPr>
        </p:nvSpPr>
        <p:spPr>
          <a:xfrm>
            <a:off x="533400" y="1268760"/>
            <a:ext cx="8153400" cy="4968551"/>
          </a:xfrm>
        </p:spPr>
        <p:txBody>
          <a:bodyPr/>
          <a:lstStyle/>
          <a:p>
            <a:r>
              <a:rPr lang="en-US" b="1" dirty="0">
                <a:solidFill>
                  <a:schemeClr val="tx1"/>
                </a:solidFill>
                <a:latin typeface="Times New Roman" panose="02020603050405020304" pitchFamily="18" charset="0"/>
                <a:cs typeface="Times New Roman" panose="02020603050405020304" pitchFamily="18" charset="0"/>
              </a:rPr>
              <a:t>Contact Us Page</a:t>
            </a:r>
          </a:p>
        </p:txBody>
      </p:sp>
      <p:pic>
        <p:nvPicPr>
          <p:cNvPr id="5" name="Picture 4">
            <a:extLst>
              <a:ext uri="{FF2B5EF4-FFF2-40B4-BE49-F238E27FC236}">
                <a16:creationId xmlns:a16="http://schemas.microsoft.com/office/drawing/2014/main" id="{DCB2BC45-C0D5-4F52-AA6C-A70DD6C809DB}"/>
              </a:ext>
            </a:extLst>
          </p:cNvPr>
          <p:cNvPicPr>
            <a:picLocks noChangeAspect="1"/>
          </p:cNvPicPr>
          <p:nvPr/>
        </p:nvPicPr>
        <p:blipFill>
          <a:blip r:embed="rId2"/>
          <a:stretch>
            <a:fillRect/>
          </a:stretch>
        </p:blipFill>
        <p:spPr>
          <a:xfrm>
            <a:off x="1215099" y="2849830"/>
            <a:ext cx="6713802" cy="1158340"/>
          </a:xfrm>
          <a:prstGeom prst="rect">
            <a:avLst/>
          </a:prstGeom>
        </p:spPr>
      </p:pic>
    </p:spTree>
    <p:extLst>
      <p:ext uri="{BB962C8B-B14F-4D97-AF65-F5344CB8AC3E}">
        <p14:creationId xmlns:p14="http://schemas.microsoft.com/office/powerpoint/2010/main" val="3543967962"/>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0BAB-1604-4E8B-A9FF-22FFCD808AF4}"/>
              </a:ext>
            </a:extLst>
          </p:cNvPr>
          <p:cNvSpPr>
            <a:spLocks noGrp="1"/>
          </p:cNvSpPr>
          <p:nvPr>
            <p:ph type="ctrTitle"/>
          </p:nvPr>
        </p:nvSpPr>
        <p:spPr>
          <a:xfrm>
            <a:off x="-2052736" y="0"/>
            <a:ext cx="7992888" cy="1052735"/>
          </a:xfrm>
        </p:spPr>
        <p:txBody>
          <a:bodyPr/>
          <a:lstStyle/>
          <a:p>
            <a:r>
              <a:rPr lang="en-US" b="0" dirty="0"/>
              <a:t>Project Highlights</a:t>
            </a:r>
          </a:p>
        </p:txBody>
      </p:sp>
      <p:sp>
        <p:nvSpPr>
          <p:cNvPr id="3" name="Subtitle 2">
            <a:extLst>
              <a:ext uri="{FF2B5EF4-FFF2-40B4-BE49-F238E27FC236}">
                <a16:creationId xmlns:a16="http://schemas.microsoft.com/office/drawing/2014/main" id="{AD76A4BD-8A43-4E9E-B9C3-7974E463B490}"/>
              </a:ext>
            </a:extLst>
          </p:cNvPr>
          <p:cNvSpPr>
            <a:spLocks noGrp="1"/>
          </p:cNvSpPr>
          <p:nvPr>
            <p:ph type="subTitle" idx="1"/>
          </p:nvPr>
        </p:nvSpPr>
        <p:spPr>
          <a:xfrm>
            <a:off x="533400" y="836712"/>
            <a:ext cx="8153400" cy="5259288"/>
          </a:xfrm>
        </p:spPr>
        <p:txBody>
          <a:bodyPr/>
          <a:lstStyle/>
          <a:p>
            <a:r>
              <a:rPr lang="en-US" b="1" dirty="0">
                <a:solidFill>
                  <a:schemeClr val="tx1"/>
                </a:solidFill>
                <a:latin typeface="Times New Roman" panose="02020603050405020304" pitchFamily="18" charset="0"/>
                <a:cs typeface="Times New Roman" panose="02020603050405020304" pitchFamily="18" charset="0"/>
              </a:rPr>
              <a:t>Homepage HTML </a:t>
            </a:r>
          </a:p>
        </p:txBody>
      </p:sp>
      <p:pic>
        <p:nvPicPr>
          <p:cNvPr id="5" name="Picture 4">
            <a:extLst>
              <a:ext uri="{FF2B5EF4-FFF2-40B4-BE49-F238E27FC236}">
                <a16:creationId xmlns:a16="http://schemas.microsoft.com/office/drawing/2014/main" id="{4D7868FA-D459-4458-B5A3-5D9B224FE4CB}"/>
              </a:ext>
            </a:extLst>
          </p:cNvPr>
          <p:cNvPicPr>
            <a:picLocks noChangeAspect="1"/>
          </p:cNvPicPr>
          <p:nvPr/>
        </p:nvPicPr>
        <p:blipFill>
          <a:blip r:embed="rId2"/>
          <a:stretch>
            <a:fillRect/>
          </a:stretch>
        </p:blipFill>
        <p:spPr>
          <a:xfrm>
            <a:off x="755576" y="1412777"/>
            <a:ext cx="7632848" cy="5112568"/>
          </a:xfrm>
          <a:prstGeom prst="rect">
            <a:avLst/>
          </a:prstGeom>
        </p:spPr>
      </p:pic>
    </p:spTree>
    <p:extLst>
      <p:ext uri="{BB962C8B-B14F-4D97-AF65-F5344CB8AC3E}">
        <p14:creationId xmlns:p14="http://schemas.microsoft.com/office/powerpoint/2010/main" val="1046223158"/>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C5B4-66F6-5881-31F9-F9F7366F8E29}"/>
              </a:ext>
            </a:extLst>
          </p:cNvPr>
          <p:cNvSpPr>
            <a:spLocks noGrp="1"/>
          </p:cNvSpPr>
          <p:nvPr>
            <p:ph type="ctrTitle"/>
          </p:nvPr>
        </p:nvSpPr>
        <p:spPr>
          <a:xfrm>
            <a:off x="-540568" y="-18559"/>
            <a:ext cx="5486400" cy="914400"/>
          </a:xfrm>
        </p:spPr>
        <p:txBody>
          <a:bodyPr/>
          <a:lstStyle/>
          <a:p>
            <a:r>
              <a:rPr lang="en-US" b="0" dirty="0"/>
              <a:t>Project Highlights</a:t>
            </a:r>
            <a:endParaRPr lang="en-IN" dirty="0"/>
          </a:p>
        </p:txBody>
      </p:sp>
      <p:sp>
        <p:nvSpPr>
          <p:cNvPr id="7" name="TextBox 6">
            <a:extLst>
              <a:ext uri="{FF2B5EF4-FFF2-40B4-BE49-F238E27FC236}">
                <a16:creationId xmlns:a16="http://schemas.microsoft.com/office/drawing/2014/main" id="{05913294-1C5E-7BC7-45B3-B75A6F45A8AD}"/>
              </a:ext>
            </a:extLst>
          </p:cNvPr>
          <p:cNvSpPr txBox="1"/>
          <p:nvPr/>
        </p:nvSpPr>
        <p:spPr>
          <a:xfrm rot="10800000" flipH="1" flipV="1">
            <a:off x="3563888" y="910461"/>
            <a:ext cx="3024337" cy="646331"/>
          </a:xfrm>
          <a:prstGeom prst="rect">
            <a:avLst/>
          </a:prstGeom>
          <a:noFill/>
        </p:spPr>
        <p:txBody>
          <a:bodyPr wrap="square" rtlCol="0">
            <a:spAutoFit/>
          </a:bodyPr>
          <a:lstStyle/>
          <a:p>
            <a:r>
              <a:rPr lang="en-US" sz="3600" dirty="0"/>
              <a:t>CSS File</a:t>
            </a:r>
            <a:endParaRPr lang="en-IN" sz="3600" dirty="0"/>
          </a:p>
        </p:txBody>
      </p:sp>
      <p:pic>
        <p:nvPicPr>
          <p:cNvPr id="4" name="Picture 3">
            <a:extLst>
              <a:ext uri="{FF2B5EF4-FFF2-40B4-BE49-F238E27FC236}">
                <a16:creationId xmlns:a16="http://schemas.microsoft.com/office/drawing/2014/main" id="{8AB2E1D2-D49C-4153-A3B0-EB153241C970}"/>
              </a:ext>
            </a:extLst>
          </p:cNvPr>
          <p:cNvPicPr>
            <a:picLocks noChangeAspect="1"/>
          </p:cNvPicPr>
          <p:nvPr/>
        </p:nvPicPr>
        <p:blipFill>
          <a:blip r:embed="rId2"/>
          <a:stretch>
            <a:fillRect/>
          </a:stretch>
        </p:blipFill>
        <p:spPr>
          <a:xfrm>
            <a:off x="647360" y="1484783"/>
            <a:ext cx="7849280" cy="5000101"/>
          </a:xfrm>
          <a:prstGeom prst="rect">
            <a:avLst/>
          </a:prstGeom>
        </p:spPr>
      </p:pic>
    </p:spTree>
    <p:extLst>
      <p:ext uri="{BB962C8B-B14F-4D97-AF65-F5344CB8AC3E}">
        <p14:creationId xmlns:p14="http://schemas.microsoft.com/office/powerpoint/2010/main" val="3404851731"/>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8177-B22E-4A60-ADFA-ADA0EE7C22F7}"/>
              </a:ext>
            </a:extLst>
          </p:cNvPr>
          <p:cNvSpPr>
            <a:spLocks noGrp="1"/>
          </p:cNvSpPr>
          <p:nvPr>
            <p:ph type="ctrTitle"/>
          </p:nvPr>
        </p:nvSpPr>
        <p:spPr>
          <a:xfrm>
            <a:off x="533400" y="0"/>
            <a:ext cx="5262736" cy="1052735"/>
          </a:xfrm>
        </p:spPr>
        <p:txBody>
          <a:bodyPr/>
          <a:lstStyle/>
          <a:p>
            <a:pPr algn="l"/>
            <a:r>
              <a:rPr lang="en-US" b="0" dirty="0"/>
              <a:t>Project Highlights</a:t>
            </a:r>
          </a:p>
        </p:txBody>
      </p:sp>
      <p:sp>
        <p:nvSpPr>
          <p:cNvPr id="3" name="Subtitle 2">
            <a:extLst>
              <a:ext uri="{FF2B5EF4-FFF2-40B4-BE49-F238E27FC236}">
                <a16:creationId xmlns:a16="http://schemas.microsoft.com/office/drawing/2014/main" id="{BED13B39-E1B3-46C7-93A1-761624ACFE85}"/>
              </a:ext>
            </a:extLst>
          </p:cNvPr>
          <p:cNvSpPr>
            <a:spLocks noGrp="1"/>
          </p:cNvSpPr>
          <p:nvPr>
            <p:ph type="subTitle" idx="1"/>
          </p:nvPr>
        </p:nvSpPr>
        <p:spPr>
          <a:xfrm>
            <a:off x="533400" y="914401"/>
            <a:ext cx="8153400" cy="5682951"/>
          </a:xfrm>
        </p:spPr>
        <p:txBody>
          <a:bodyPr/>
          <a:lstStyle/>
          <a:p>
            <a:r>
              <a:rPr lang="en-US" sz="2800" b="1" dirty="0">
                <a:solidFill>
                  <a:schemeClr val="tx1"/>
                </a:solidFill>
                <a:latin typeface="Times New Roman" panose="02020603050405020304" pitchFamily="18" charset="0"/>
                <a:cs typeface="Times New Roman" panose="02020603050405020304" pitchFamily="18" charset="0"/>
              </a:rPr>
              <a:t>Tags used in HOMEPAGE</a:t>
            </a:r>
          </a:p>
          <a:p>
            <a:r>
              <a:rPr lang="en-US" sz="2800" dirty="0">
                <a:solidFill>
                  <a:schemeClr val="tx1"/>
                </a:solidFill>
                <a:latin typeface="Times New Roman" pitchFamily="18" charset="0"/>
                <a:cs typeface="Times New Roman" pitchFamily="18" charset="0"/>
              </a:rPr>
              <a:t> </a:t>
            </a:r>
            <a:r>
              <a:rPr lang="en-US" sz="2800" b="1" u="sng" dirty="0">
                <a:solidFill>
                  <a:schemeClr val="tx1"/>
                </a:solidFill>
                <a:latin typeface="Times New Roman" pitchFamily="18" charset="0"/>
                <a:cs typeface="Times New Roman" pitchFamily="18" charset="0"/>
              </a:rPr>
              <a:t>Tags</a:t>
            </a:r>
            <a:r>
              <a:rPr lang="en-US" sz="2800" b="1" dirty="0">
                <a:solidFill>
                  <a:schemeClr val="tx1"/>
                </a:solidFill>
                <a:latin typeface="Times New Roman" pitchFamily="18" charset="0"/>
                <a:cs typeface="Times New Roman" pitchFamily="18" charset="0"/>
              </a:rPr>
              <a:t>                                    </a:t>
            </a:r>
            <a:r>
              <a:rPr lang="en-US" sz="2800" b="1" u="sng" dirty="0">
                <a:solidFill>
                  <a:schemeClr val="tx1"/>
                </a:solidFill>
                <a:latin typeface="Times New Roman" pitchFamily="18" charset="0"/>
                <a:cs typeface="Times New Roman" pitchFamily="18" charset="0"/>
              </a:rPr>
              <a:t>Description</a:t>
            </a:r>
          </a:p>
          <a:p>
            <a:pPr algn="l"/>
            <a:r>
              <a:rPr lang="en-US" sz="2800" dirty="0">
                <a:solidFill>
                  <a:schemeClr val="tx1"/>
                </a:solidFill>
                <a:latin typeface="Times New Roman" pitchFamily="18" charset="0"/>
                <a:cs typeface="Times New Roman" pitchFamily="18" charset="0"/>
              </a:rPr>
              <a:t>1.&lt;!DOCTYPE&gt;           Defines the document</a:t>
            </a:r>
          </a:p>
          <a:p>
            <a:pPr algn="l"/>
            <a:r>
              <a:rPr lang="en-US" sz="2800" dirty="0">
                <a:solidFill>
                  <a:schemeClr val="tx1"/>
                </a:solidFill>
                <a:latin typeface="Times New Roman" pitchFamily="18" charset="0"/>
                <a:cs typeface="Times New Roman" pitchFamily="18" charset="0"/>
              </a:rPr>
              <a:t>2.&lt;div&gt;                         Defines a section in a document</a:t>
            </a:r>
          </a:p>
          <a:p>
            <a:pPr algn="l"/>
            <a:r>
              <a:rPr lang="en-US" sz="2800" dirty="0">
                <a:solidFill>
                  <a:schemeClr val="tx1"/>
                </a:solidFill>
                <a:latin typeface="Times New Roman" pitchFamily="18" charset="0"/>
                <a:cs typeface="Times New Roman" pitchFamily="18" charset="0"/>
              </a:rPr>
              <a:t>3.&lt;footer&gt;                     Defines a footer for a section</a:t>
            </a:r>
          </a:p>
          <a:p>
            <a:pPr algn="l"/>
            <a:r>
              <a:rPr lang="en-US" sz="2800" dirty="0">
                <a:solidFill>
                  <a:schemeClr val="tx1"/>
                </a:solidFill>
                <a:latin typeface="Times New Roman" pitchFamily="18" charset="0"/>
                <a:cs typeface="Times New Roman" pitchFamily="18" charset="0"/>
              </a:rPr>
              <a:t>4.&lt;header&gt;                    Defines a header for a section </a:t>
            </a:r>
          </a:p>
          <a:p>
            <a:pPr algn="l"/>
            <a:r>
              <a:rPr lang="en-US" sz="2800" dirty="0">
                <a:solidFill>
                  <a:schemeClr val="tx1"/>
                </a:solidFill>
                <a:latin typeface="Times New Roman" pitchFamily="18" charset="0"/>
                <a:cs typeface="Times New Roman" pitchFamily="18" charset="0"/>
              </a:rPr>
              <a:t>5.&lt;script&gt;                      Defines a client-side script</a:t>
            </a:r>
          </a:p>
          <a:p>
            <a:pPr algn="l"/>
            <a:r>
              <a:rPr lang="en-US" sz="2800" dirty="0">
                <a:solidFill>
                  <a:schemeClr val="tx1"/>
                </a:solidFill>
                <a:latin typeface="Times New Roman" pitchFamily="18" charset="0"/>
                <a:cs typeface="Times New Roman" pitchFamily="18" charset="0"/>
              </a:rPr>
              <a:t>6.&lt;ul&gt;                            Defines a unordered list</a:t>
            </a:r>
          </a:p>
          <a:p>
            <a:pPr algn="l"/>
            <a:r>
              <a:rPr lang="en-US" sz="2800" dirty="0">
                <a:solidFill>
                  <a:schemeClr val="tx1"/>
                </a:solidFill>
                <a:latin typeface="Times New Roman" pitchFamily="18" charset="0"/>
                <a:cs typeface="Times New Roman" pitchFamily="18" charset="0"/>
              </a:rPr>
              <a:t>7.&lt;li&gt;                             Defines a list item</a:t>
            </a:r>
          </a:p>
          <a:p>
            <a:pPr algn="l"/>
            <a:r>
              <a:rPr lang="en-US" sz="2800" dirty="0">
                <a:solidFill>
                  <a:schemeClr val="tx1"/>
                </a:solidFill>
                <a:latin typeface="Times New Roman" pitchFamily="18" charset="0"/>
                <a:cs typeface="Times New Roman" pitchFamily="18" charset="0"/>
              </a:rPr>
              <a:t>8.&lt;h1&gt;to&lt;h6&gt;                Defines a HTML headings</a:t>
            </a:r>
          </a:p>
        </p:txBody>
      </p:sp>
    </p:spTree>
    <p:extLst>
      <p:ext uri="{BB962C8B-B14F-4D97-AF65-F5344CB8AC3E}">
        <p14:creationId xmlns:p14="http://schemas.microsoft.com/office/powerpoint/2010/main" val="3972134084"/>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453278" y="428178"/>
            <a:ext cx="8136904" cy="5509200"/>
          </a:xfrm>
          <a:prstGeom prst="rect">
            <a:avLst/>
          </a:prstGeom>
        </p:spPr>
        <p:txBody>
          <a:bodyPr wrap="square">
            <a:spAutoFit/>
          </a:bodyPr>
          <a:lstStyle/>
          <a:p>
            <a:endParaRPr lang="en-US" sz="3200" b="0" i="0" dirty="0">
              <a:solidFill>
                <a:srgbClr val="374151"/>
              </a:solidFill>
              <a:effectLst/>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Bite&amp;Dine</a:t>
            </a:r>
            <a:r>
              <a:rPr lang="en-US" sz="3200" dirty="0">
                <a:latin typeface="Times New Roman" panose="02020603050405020304" pitchFamily="18" charset="0"/>
                <a:cs typeface="Times New Roman" panose="02020603050405020304" pitchFamily="18" charset="0"/>
              </a:rPr>
              <a:t>  offers a platform that not only simplifies the online food ordering process but also enhances it. We understand that every customer is unique, and so are their dining preferences. </a:t>
            </a:r>
            <a:r>
              <a:rPr lang="en-US" sz="3200" dirty="0" err="1">
                <a:latin typeface="Times New Roman" panose="02020603050405020304" pitchFamily="18" charset="0"/>
                <a:cs typeface="Times New Roman" panose="02020603050405020304" pitchFamily="18" charset="0"/>
              </a:rPr>
              <a:t>Bite&amp;Dine</a:t>
            </a:r>
            <a:r>
              <a:rPr lang="en-US" sz="3200" dirty="0">
                <a:latin typeface="Times New Roman" panose="02020603050405020304" pitchFamily="18" charset="0"/>
                <a:cs typeface="Times New Roman" panose="02020603050405020304" pitchFamily="18" charset="0"/>
              </a:rPr>
              <a:t> bridges the gap between quality dining and online convenience, offering a curated selection of top-tier restaurants, personalized recommendations, and a user-friendly experience that makes ordering food a pleasure, not a chore.</a:t>
            </a:r>
            <a:r>
              <a:rPr lang="en-US" sz="3200" b="0" i="0" dirty="0">
                <a:solidFill>
                  <a:srgbClr val="374151"/>
                </a:solidFill>
                <a:effectLst/>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6001643"/>
          </a:xfrm>
          <a:prstGeom prst="rect">
            <a:avLst/>
          </a:prstGeom>
        </p:spPr>
        <p:txBody>
          <a:bodyPr wrap="square">
            <a:spAutoFit/>
          </a:bodyPr>
          <a:lstStyle/>
          <a:p>
            <a:r>
              <a:rPr lang="en-US" sz="3200" dirty="0">
                <a:latin typeface="Times New Roman" pitchFamily="18" charset="0"/>
                <a:cs typeface="Times New Roman" pitchFamily="18" charset="0"/>
              </a:rPr>
              <a:t>The following references were used in the development of this project:</a:t>
            </a:r>
          </a:p>
          <a:p>
            <a:pPr marL="514350" indent="-514350">
              <a:buAutoNum type="arabicPeriod"/>
            </a:pPr>
            <a:r>
              <a:rPr lang="en-US" sz="3200" dirty="0">
                <a:latin typeface="Times New Roman" pitchFamily="18" charset="0"/>
                <a:cs typeface="Times New Roman" pitchFamily="18" charset="0"/>
              </a:rPr>
              <a:t>w3Schools:</a:t>
            </a:r>
            <a:r>
              <a:rPr lang="en-US" sz="3200" dirty="0">
                <a:hlinkClick r:id="rId2"/>
              </a:rPr>
              <a:t>https://www.w3schools.com/</a:t>
            </a:r>
            <a:endParaRPr lang="en-US" sz="3200" dirty="0"/>
          </a:p>
          <a:p>
            <a:pPr marL="514350" indent="-514350">
              <a:buAutoNum type="arabicPeriod"/>
            </a:pPr>
            <a:endParaRPr lang="en-US" sz="3200" dirty="0">
              <a:latin typeface="Times New Roman" pitchFamily="18" charset="0"/>
              <a:cs typeface="Times New Roman" pitchFamily="18" charset="0"/>
            </a:endParaRPr>
          </a:p>
          <a:p>
            <a:pPr marL="514350" indent="-514350">
              <a:buAutoNum type="arabicPeriod"/>
            </a:pPr>
            <a:r>
              <a:rPr lang="en-US" sz="3200" dirty="0" err="1">
                <a:latin typeface="Times New Roman" pitchFamily="18" charset="0"/>
                <a:cs typeface="Times New Roman" pitchFamily="18" charset="0"/>
              </a:rPr>
              <a:t>GeeksforGeeks:</a:t>
            </a:r>
            <a:r>
              <a:rPr lang="en-US" sz="3200" dirty="0" err="1">
                <a:latin typeface="Times New Roman" pitchFamily="18" charset="0"/>
                <a:cs typeface="Times New Roman" pitchFamily="18" charset="0"/>
                <a:hlinkClick r:id="rId3"/>
              </a:rPr>
              <a:t>https</a:t>
            </a:r>
            <a:r>
              <a:rPr lang="en-US" sz="3200" dirty="0">
                <a:latin typeface="Times New Roman" pitchFamily="18" charset="0"/>
                <a:cs typeface="Times New Roman" pitchFamily="18" charset="0"/>
                <a:hlinkClick r:id="rId3"/>
              </a:rPr>
              <a:t>://www.geeksforgeeks.org/</a:t>
            </a:r>
            <a:endParaRPr lang="en-US" sz="3200" dirty="0">
              <a:latin typeface="Times New Roman" pitchFamily="18" charset="0"/>
              <a:cs typeface="Times New Roman" pitchFamily="18" charset="0"/>
            </a:endParaRPr>
          </a:p>
          <a:p>
            <a:pPr marL="514350" indent="-514350">
              <a:buAutoNum type="arabicPeriod"/>
            </a:pPr>
            <a:endParaRPr lang="en-US" sz="3200" dirty="0">
              <a:highlight>
                <a:srgbClr val="000000"/>
              </a:highlight>
              <a:latin typeface="Times New Roman" pitchFamily="18" charset="0"/>
              <a:cs typeface="Times New Roman" pitchFamily="18" charset="0"/>
            </a:endParaRPr>
          </a:p>
          <a:p>
            <a:pPr marL="514350" indent="-514350">
              <a:buAutoNum type="arabicPeriod" startAt="3"/>
            </a:pPr>
            <a:r>
              <a:rPr lang="en-US" sz="3200" dirty="0" err="1">
                <a:latin typeface="Times New Roman" pitchFamily="18" charset="0"/>
                <a:cs typeface="Times New Roman" pitchFamily="18" charset="0"/>
              </a:rPr>
              <a:t>Youtube</a:t>
            </a:r>
            <a:r>
              <a:rPr lang="en-US" sz="3200" dirty="0">
                <a:latin typeface="Times New Roman" pitchFamily="18" charset="0"/>
                <a:cs typeface="Times New Roman" pitchFamily="18" charset="0"/>
              </a:rPr>
              <a:t>: </a:t>
            </a:r>
            <a:r>
              <a:rPr lang="en-US" sz="3200" b="0" i="0" u="none" strike="noStrike" dirty="0">
                <a:solidFill>
                  <a:srgbClr val="1A0DAB"/>
                </a:solidFill>
                <a:effectLst/>
                <a:latin typeface="arial" panose="020B0604020202020204" pitchFamily="34" charset="0"/>
                <a:hlinkClick r:id="rId4"/>
              </a:rPr>
              <a:t>https://www.youtube.com/</a:t>
            </a:r>
            <a:endParaRPr lang="en-US" sz="3200" b="0" i="0" u="none" strike="noStrike" dirty="0">
              <a:solidFill>
                <a:srgbClr val="1A0DAB"/>
              </a:solidFill>
              <a:effectLst/>
              <a:latin typeface="arial" panose="020B0604020202020204" pitchFamily="34" charset="0"/>
              <a:cs typeface="Times New Roman" pitchFamily="18" charset="0"/>
            </a:endParaRPr>
          </a:p>
          <a:p>
            <a:pPr marL="514350" indent="-514350">
              <a:buAutoNum type="arabicPeriod" startAt="3"/>
            </a:pPr>
            <a:endParaRPr lang="en-US" sz="3200" dirty="0">
              <a:solidFill>
                <a:srgbClr val="1A0DAB"/>
              </a:solidFill>
              <a:latin typeface="arial" panose="020B0604020202020204" pitchFamily="34" charset="0"/>
              <a:cs typeface="Times New Roman" pitchFamily="18" charset="0"/>
            </a:endParaRPr>
          </a:p>
          <a:p>
            <a:endParaRPr lang="en-US" sz="3200" b="0" i="0" u="none" strike="noStrike" dirty="0">
              <a:effectLst/>
              <a:latin typeface="arial" panose="020B0604020202020204" pitchFamily="34" charset="0"/>
            </a:endParaRPr>
          </a:p>
          <a:p>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  </a:t>
            </a:r>
          </a:p>
        </p:txBody>
      </p:sp>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479029" y="1124744"/>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179512" y="1052736"/>
            <a:ext cx="8506147" cy="5693866"/>
          </a:xfrm>
          <a:prstGeom prst="rect">
            <a:avLst/>
          </a:prstGeom>
        </p:spPr>
        <p:txBody>
          <a:bodyPr wrap="square">
            <a:spAutoFit/>
          </a:bodyPr>
          <a:lstStyle/>
          <a:p>
            <a:r>
              <a:rPr lang="en-US" sz="2800" dirty="0">
                <a:latin typeface="Times New Roman" pitchFamily="18" charset="0"/>
                <a:cs typeface="Times New Roman" pitchFamily="18" charset="0"/>
              </a:rPr>
              <a:t>Title of the project:</a:t>
            </a:r>
          </a:p>
          <a:p>
            <a:endParaRPr lang="en-US" sz="2800" dirty="0">
              <a:latin typeface="Times New Roman" pitchFamily="18" charset="0"/>
              <a:cs typeface="Times New Roman" pitchFamily="18" charset="0"/>
            </a:endParaRPr>
          </a:p>
          <a:p>
            <a:pPr algn="ctr"/>
            <a:r>
              <a:rPr lang="en-US" sz="2800" b="1" dirty="0">
                <a:latin typeface="Times New Roman" pitchFamily="18" charset="0"/>
                <a:cs typeface="Times New Roman" pitchFamily="18" charset="0"/>
              </a:rPr>
              <a:t>RESTAURANT WEBPAGE</a:t>
            </a:r>
          </a:p>
          <a:p>
            <a:pPr algn="ctr"/>
            <a:r>
              <a:rPr lang="en-US" sz="2800" dirty="0">
                <a:latin typeface="Times New Roman" pitchFamily="18" charset="0"/>
                <a:cs typeface="Times New Roman" pitchFamily="18" charset="0"/>
              </a:rPr>
              <a:t>                          </a:t>
            </a:r>
          </a:p>
          <a:p>
            <a:r>
              <a:rPr lang="en-US" sz="2800" dirty="0">
                <a:latin typeface="Times New Roman" pitchFamily="18" charset="0"/>
                <a:cs typeface="Times New Roman" pitchFamily="18" charset="0"/>
              </a:rPr>
              <a:t>Tagline of the project:</a:t>
            </a:r>
          </a:p>
          <a:p>
            <a:endParaRPr lang="en-US"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     Bite&amp;Dine: Savor Every Click, Relish Every Bite</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Team Details:</a:t>
            </a:r>
          </a:p>
          <a:p>
            <a:r>
              <a:rPr lang="en-US" sz="2800" dirty="0">
                <a:latin typeface="Times New Roman" pitchFamily="18" charset="0"/>
                <a:cs typeface="Times New Roman" pitchFamily="18" charset="0"/>
              </a:rPr>
              <a:t>                   </a:t>
            </a:r>
            <a:r>
              <a:rPr lang="en-US" sz="2800" b="1" dirty="0">
                <a:latin typeface="Times New Roman" panose="02020603050405020304" pitchFamily="18" charset="0"/>
                <a:cs typeface="Times New Roman" panose="02020603050405020304" pitchFamily="18" charset="0"/>
              </a:rPr>
              <a:t>Gouri Sharma (2310990423)</a:t>
            </a:r>
          </a:p>
          <a:p>
            <a:r>
              <a:rPr lang="en-US" sz="2800" b="1" dirty="0">
                <a:latin typeface="Times New Roman" panose="02020603050405020304" pitchFamily="18" charset="0"/>
                <a:cs typeface="Times New Roman" panose="02020603050405020304" pitchFamily="18" charset="0"/>
              </a:rPr>
              <a:t>                   Dhruv Sharma (2310990410)</a:t>
            </a:r>
          </a:p>
          <a:p>
            <a:r>
              <a:rPr lang="en-US" sz="2800" b="1" dirty="0">
                <a:latin typeface="Times New Roman" panose="02020603050405020304" pitchFamily="18" charset="0"/>
                <a:cs typeface="Times New Roman" panose="02020603050405020304" pitchFamily="18" charset="0"/>
              </a:rPr>
              <a:t>                   Aryan Singla (2310990389)</a:t>
            </a:r>
          </a:p>
          <a:p>
            <a:r>
              <a:rPr lang="en-US" sz="2800" b="1" dirty="0">
                <a:latin typeface="Times New Roman" panose="02020603050405020304" pitchFamily="18" charset="0"/>
                <a:cs typeface="Times New Roman" panose="02020603050405020304" pitchFamily="18" charset="0"/>
              </a:rPr>
              <a:t>                   Aryan Garg (2310990387)</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E02E-BD03-4EED-8A50-778CDD01384C}"/>
              </a:ext>
            </a:extLst>
          </p:cNvPr>
          <p:cNvSpPr>
            <a:spLocks noGrp="1"/>
          </p:cNvSpPr>
          <p:nvPr>
            <p:ph type="ctrTitle"/>
          </p:nvPr>
        </p:nvSpPr>
        <p:spPr>
          <a:xfrm>
            <a:off x="-2340768" y="1"/>
            <a:ext cx="7827168" cy="1052736"/>
          </a:xfrm>
        </p:spPr>
        <p:txBody>
          <a:bodyPr/>
          <a:lstStyle/>
          <a:p>
            <a:r>
              <a:rPr lang="en-US" b="0" dirty="0"/>
              <a:t>Introduction</a:t>
            </a:r>
          </a:p>
        </p:txBody>
      </p:sp>
      <p:sp>
        <p:nvSpPr>
          <p:cNvPr id="3" name="Subtitle 2">
            <a:extLst>
              <a:ext uri="{FF2B5EF4-FFF2-40B4-BE49-F238E27FC236}">
                <a16:creationId xmlns:a16="http://schemas.microsoft.com/office/drawing/2014/main" id="{0899D07E-8D1A-4B3E-B72A-4B42A7BC184C}"/>
              </a:ext>
            </a:extLst>
          </p:cNvPr>
          <p:cNvSpPr>
            <a:spLocks noGrp="1"/>
          </p:cNvSpPr>
          <p:nvPr>
            <p:ph type="subTitle" idx="1"/>
          </p:nvPr>
        </p:nvSpPr>
        <p:spPr>
          <a:xfrm>
            <a:off x="495300" y="1066800"/>
            <a:ext cx="8153400" cy="4724400"/>
          </a:xfrm>
        </p:spPr>
        <p:txBody>
          <a:bodyPr/>
          <a:lstStyle/>
          <a:p>
            <a:pPr marL="457200" indent="-4572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Welcome to </a:t>
            </a:r>
            <a:r>
              <a:rPr lang="en-US" sz="2800" b="1" dirty="0">
                <a:solidFill>
                  <a:schemeClr val="tx1"/>
                </a:solidFill>
                <a:latin typeface="Times New Roman" panose="02020603050405020304" pitchFamily="18" charset="0"/>
                <a:cs typeface="Times New Roman" panose="02020603050405020304" pitchFamily="18" charset="0"/>
              </a:rPr>
              <a:t>Bite&amp;Dine</a:t>
            </a:r>
            <a:r>
              <a:rPr lang="en-US" sz="2800" dirty="0">
                <a:solidFill>
                  <a:schemeClr val="tx1"/>
                </a:solidFill>
                <a:latin typeface="Times New Roman" panose="02020603050405020304" pitchFamily="18" charset="0"/>
                <a:cs typeface="Times New Roman" panose="02020603050405020304" pitchFamily="18" charset="0"/>
              </a:rPr>
              <a:t>—your ultimate destination for a seamless and delightful online dining experience. Whether you're a food enthusiast or just looking for a quick bite, Bite&amp;Dine is designed to cater to all your culinary needs with just a few clicks.</a:t>
            </a:r>
            <a:r>
              <a:rPr lang="en-US" sz="2800" b="0" i="0" dirty="0">
                <a:solidFill>
                  <a:schemeClr val="tx1"/>
                </a:solidFill>
                <a:effectLst/>
                <a:latin typeface="Times New Roman" panose="02020603050405020304" pitchFamily="18" charset="0"/>
                <a:cs typeface="Times New Roman" panose="02020603050405020304" pitchFamily="18" charset="0"/>
              </a:rPr>
              <a:t>. </a:t>
            </a:r>
          </a:p>
          <a:p>
            <a:pPr marL="457200" indent="-4572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Our intuitive interface makes it easy for you to discover new variety of delicacies, browse menus, and place orders effortlessly. With a streamlined ordering process, enjoying your favorite meals has never been easier.</a:t>
            </a:r>
            <a:r>
              <a:rPr lang="en-US" sz="2800" b="0" i="0" dirty="0">
                <a:solidFill>
                  <a:schemeClr val="tx1"/>
                </a:solidFill>
                <a:effectLst/>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003074"/>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179512" y="1124744"/>
            <a:ext cx="8784976" cy="5016758"/>
          </a:xfrm>
          <a:prstGeom prst="rect">
            <a:avLst/>
          </a:prstGeom>
        </p:spPr>
        <p:txBody>
          <a:bodyPr wrap="square">
            <a:spAutoFit/>
          </a:bodyPr>
          <a:lstStyle/>
          <a:p>
            <a:pPr algn="l"/>
            <a:r>
              <a:rPr lang="en-US" sz="2000" dirty="0">
                <a:latin typeface="Times New Roman" panose="02020603050405020304" pitchFamily="18" charset="0"/>
                <a:cs typeface="Times New Roman" panose="02020603050405020304" pitchFamily="18" charset="0"/>
              </a:rPr>
              <a:t>In today's fast-paced world, dining preferences have evolved significantly. Consumers seek the convenience of ordering food online without compromising on quality, variety, or the dining experience . However, online food platforms often fail to provide a seamless, personalized, and customer-centric service. Users frequently encounter issues such as </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limited  options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cumbersome interfaces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generic recommendations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ack of transparency in delivery</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minimal customer support.</a:t>
            </a:r>
            <a:endParaRPr lang="en-US" sz="2000" b="0" i="0" dirty="0">
              <a:solidFill>
                <a:srgbClr val="374151"/>
              </a:solidFill>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focusing on customer satisfaction, providing user-friendly interface, and delivering exclusive deals, </a:t>
            </a:r>
            <a:r>
              <a:rPr lang="en-US" sz="2000" dirty="0" err="1">
                <a:latin typeface="Times New Roman" panose="02020603050405020304" pitchFamily="18" charset="0"/>
                <a:cs typeface="Times New Roman" panose="02020603050405020304" pitchFamily="18" charset="0"/>
              </a:rPr>
              <a:t>Bite&amp;Dine</a:t>
            </a:r>
            <a:r>
              <a:rPr lang="en-US" sz="2000" dirty="0">
                <a:latin typeface="Times New Roman" panose="02020603050405020304" pitchFamily="18" charset="0"/>
                <a:cs typeface="Times New Roman" panose="02020603050405020304" pitchFamily="18" charset="0"/>
              </a:rPr>
              <a:t> ensures that users can enjoy their favorite meals effortlessly and confidently. </a:t>
            </a:r>
            <a:r>
              <a:rPr lang="en-US" sz="2000" dirty="0" err="1">
                <a:latin typeface="Times New Roman" panose="02020603050405020304" pitchFamily="18" charset="0"/>
                <a:cs typeface="Times New Roman" panose="02020603050405020304" pitchFamily="18" charset="0"/>
              </a:rPr>
              <a:t>Bite&amp;Dine</a:t>
            </a:r>
            <a:r>
              <a:rPr lang="en-US" sz="2000" dirty="0">
                <a:latin typeface="Times New Roman" panose="02020603050405020304" pitchFamily="18" charset="0"/>
                <a:cs typeface="Times New Roman" panose="02020603050405020304" pitchFamily="18" charset="0"/>
              </a:rPr>
              <a:t> is the solution for those who demand more from their online dining experience—a platform where convenience meets culinary excellence.</a:t>
            </a:r>
          </a:p>
          <a:p>
            <a:r>
              <a:rPr lang="en-US" sz="2000" dirty="0">
                <a:latin typeface="Times New Roman" panose="02020603050405020304" pitchFamily="18" charset="0"/>
                <a:cs typeface="Times New Roman" panose="02020603050405020304" pitchFamily="18" charset="0"/>
              </a:rPr>
              <a:t> </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12913-978B-450F-A906-96725BF5004B}"/>
              </a:ext>
            </a:extLst>
          </p:cNvPr>
          <p:cNvSpPr>
            <a:spLocks noGrp="1"/>
          </p:cNvSpPr>
          <p:nvPr>
            <p:ph type="ctrTitle"/>
          </p:nvPr>
        </p:nvSpPr>
        <p:spPr>
          <a:xfrm>
            <a:off x="-1620688" y="-171400"/>
            <a:ext cx="7107088" cy="1368151"/>
          </a:xfrm>
        </p:spPr>
        <p:txBody>
          <a:bodyPr/>
          <a:lstStyle/>
          <a:p>
            <a:r>
              <a:rPr lang="en-US" b="0" dirty="0"/>
              <a:t>Technical details</a:t>
            </a:r>
          </a:p>
        </p:txBody>
      </p:sp>
      <p:sp>
        <p:nvSpPr>
          <p:cNvPr id="3" name="Subtitle 2">
            <a:extLst>
              <a:ext uri="{FF2B5EF4-FFF2-40B4-BE49-F238E27FC236}">
                <a16:creationId xmlns:a16="http://schemas.microsoft.com/office/drawing/2014/main" id="{5F041CCC-A2B2-4227-864E-C98D2A847595}"/>
              </a:ext>
            </a:extLst>
          </p:cNvPr>
          <p:cNvSpPr>
            <a:spLocks noGrp="1"/>
          </p:cNvSpPr>
          <p:nvPr>
            <p:ph type="subTitle" idx="1"/>
          </p:nvPr>
        </p:nvSpPr>
        <p:spPr>
          <a:xfrm>
            <a:off x="467544" y="1196752"/>
            <a:ext cx="8280920" cy="4868416"/>
          </a:xfrm>
        </p:spPr>
        <p:txBody>
          <a:bodyPr/>
          <a:lstStyle/>
          <a:p>
            <a:pPr algn="l"/>
            <a:r>
              <a:rPr lang="en-US" sz="2800" dirty="0">
                <a:solidFill>
                  <a:schemeClr val="tx1"/>
                </a:solidFill>
                <a:latin typeface="Times New Roman" panose="02020603050405020304" pitchFamily="18" charset="0"/>
                <a:cs typeface="Times New Roman" panose="02020603050405020304" pitchFamily="18" charset="0"/>
              </a:rPr>
              <a:t>The project “RESTAURANT WEBPAGE” is made by using </a:t>
            </a:r>
            <a:r>
              <a:rPr lang="en-US" sz="2800" b="1" dirty="0">
                <a:solidFill>
                  <a:schemeClr val="tx1"/>
                </a:solidFill>
                <a:latin typeface="Times New Roman" panose="02020603050405020304" pitchFamily="18" charset="0"/>
                <a:cs typeface="Times New Roman" panose="02020603050405020304" pitchFamily="18" charset="0"/>
              </a:rPr>
              <a:t>HTML, CSS, </a:t>
            </a:r>
            <a:r>
              <a:rPr lang="en-US" sz="2800" b="1" dirty="0" err="1">
                <a:solidFill>
                  <a:schemeClr val="tx1"/>
                </a:solidFill>
                <a:latin typeface="Times New Roman" panose="02020603050405020304" pitchFamily="18" charset="0"/>
                <a:cs typeface="Times New Roman" panose="02020603050405020304" pitchFamily="18" charset="0"/>
              </a:rPr>
              <a:t>JAVAScript</a:t>
            </a:r>
            <a:r>
              <a:rPr lang="en-US" sz="2800" dirty="0">
                <a:solidFill>
                  <a:schemeClr val="tx1"/>
                </a:solidFill>
                <a:latin typeface="Times New Roman" panose="02020603050405020304" pitchFamily="18" charset="0"/>
                <a:cs typeface="Times New Roman" panose="02020603050405020304" pitchFamily="18" charset="0"/>
              </a:rPr>
              <a:t>.</a:t>
            </a:r>
          </a:p>
          <a:p>
            <a:pPr algn="l"/>
            <a:endParaRPr lang="en-US" sz="2800" dirty="0">
              <a:solidFill>
                <a:schemeClr val="tx1"/>
              </a:solidFill>
              <a:latin typeface="Times New Roman" panose="02020603050405020304" pitchFamily="18" charset="0"/>
              <a:cs typeface="Times New Roman" panose="02020603050405020304" pitchFamily="18" charset="0"/>
            </a:endParaRPr>
          </a:p>
          <a:p>
            <a:pPr algn="l"/>
            <a:r>
              <a:rPr lang="en-US" sz="2800" b="1" u="sng" dirty="0">
                <a:solidFill>
                  <a:schemeClr val="tx1"/>
                </a:solidFill>
                <a:latin typeface="Times New Roman" panose="02020603050405020304" pitchFamily="18" charset="0"/>
                <a:cs typeface="Times New Roman" panose="02020603050405020304" pitchFamily="18" charset="0"/>
              </a:rPr>
              <a:t>HTML:</a:t>
            </a:r>
            <a:r>
              <a:rPr lang="en-US" sz="2800" dirty="0">
                <a:solidFill>
                  <a:schemeClr val="tx1"/>
                </a:solidFill>
                <a:latin typeface="Times New Roman" panose="02020603050405020304" pitchFamily="18" charset="0"/>
                <a:cs typeface="Times New Roman" panose="02020603050405020304" pitchFamily="18" charset="0"/>
              </a:rPr>
              <a:t> It is used to create basic structure i.e. webpage development of the project which uses various types of tags such as ‘anchor tags(&lt;a&gt;,&lt;/a&gt;)’, ‘paragraph tags(&lt;p&gt;,&lt;/p&gt;) etc.</a:t>
            </a:r>
          </a:p>
          <a:p>
            <a:pPr algn="l"/>
            <a:endParaRPr lang="en-US" sz="2800" dirty="0">
              <a:solidFill>
                <a:schemeClr val="tx1"/>
              </a:solidFill>
              <a:latin typeface="Times New Roman" panose="02020603050405020304" pitchFamily="18" charset="0"/>
              <a:cs typeface="Times New Roman" panose="02020603050405020304" pitchFamily="18" charset="0"/>
            </a:endParaRPr>
          </a:p>
          <a:p>
            <a:pPr algn="l"/>
            <a:r>
              <a:rPr lang="en-US" sz="2800" b="1" u="sng" dirty="0">
                <a:solidFill>
                  <a:schemeClr val="tx1"/>
                </a:solidFill>
                <a:latin typeface="Times New Roman" panose="02020603050405020304" pitchFamily="18" charset="0"/>
                <a:cs typeface="Times New Roman" panose="02020603050405020304" pitchFamily="18" charset="0"/>
              </a:rPr>
              <a:t>CSS: </a:t>
            </a:r>
            <a:r>
              <a:rPr lang="en-US" sz="2800" dirty="0">
                <a:solidFill>
                  <a:schemeClr val="tx1"/>
                </a:solidFill>
                <a:latin typeface="Times New Roman" panose="02020603050405020304" pitchFamily="18" charset="0"/>
                <a:cs typeface="Times New Roman" panose="02020603050405020304" pitchFamily="18" charset="0"/>
              </a:rPr>
              <a:t>It is used to decorate and add various styles</a:t>
            </a:r>
          </a:p>
          <a:p>
            <a:pPr algn="l"/>
            <a:r>
              <a:rPr lang="en-US" sz="2800" dirty="0">
                <a:solidFill>
                  <a:schemeClr val="tx1"/>
                </a:solidFill>
                <a:latin typeface="Times New Roman" panose="02020603050405020304" pitchFamily="18" charset="0"/>
                <a:cs typeface="Times New Roman" panose="02020603050405020304" pitchFamily="18" charset="0"/>
              </a:rPr>
              <a:t>for development of webpage. In our project we </a:t>
            </a:r>
            <a:endParaRPr lang="en-US" sz="2800" b="1"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129997"/>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185D-9AB1-4258-8D7D-F9AEC2F4AE36}"/>
              </a:ext>
            </a:extLst>
          </p:cNvPr>
          <p:cNvSpPr>
            <a:spLocks noGrp="1"/>
          </p:cNvSpPr>
          <p:nvPr>
            <p:ph type="ctrTitle"/>
          </p:nvPr>
        </p:nvSpPr>
        <p:spPr>
          <a:xfrm>
            <a:off x="-1836712" y="0"/>
            <a:ext cx="7416824" cy="1052735"/>
          </a:xfrm>
        </p:spPr>
        <p:txBody>
          <a:bodyPr/>
          <a:lstStyle/>
          <a:p>
            <a:r>
              <a:rPr lang="en-US" b="0" dirty="0"/>
              <a:t>Technical details</a:t>
            </a:r>
          </a:p>
        </p:txBody>
      </p:sp>
      <p:sp>
        <p:nvSpPr>
          <p:cNvPr id="3" name="Subtitle 2">
            <a:extLst>
              <a:ext uri="{FF2B5EF4-FFF2-40B4-BE49-F238E27FC236}">
                <a16:creationId xmlns:a16="http://schemas.microsoft.com/office/drawing/2014/main" id="{8E3BD0A7-28E8-4041-899D-19FE020CB08B}"/>
              </a:ext>
            </a:extLst>
          </p:cNvPr>
          <p:cNvSpPr>
            <a:spLocks noGrp="1"/>
          </p:cNvSpPr>
          <p:nvPr>
            <p:ph type="subTitle" idx="1"/>
          </p:nvPr>
        </p:nvSpPr>
        <p:spPr>
          <a:xfrm>
            <a:off x="539552" y="1052735"/>
            <a:ext cx="8064896" cy="5328593"/>
          </a:xfrm>
        </p:spPr>
        <p:txBody>
          <a:bodyPr/>
          <a:lstStyle/>
          <a:p>
            <a:pPr algn="l"/>
            <a:r>
              <a:rPr lang="en-US" sz="2800" dirty="0">
                <a:solidFill>
                  <a:schemeClr val="tx1"/>
                </a:solidFill>
                <a:latin typeface="Times New Roman" panose="02020603050405020304" pitchFamily="18" charset="0"/>
                <a:cs typeface="Times New Roman" panose="02020603050405020304" pitchFamily="18" charset="0"/>
              </a:rPr>
              <a:t>had also used CSS tools such as padding, borders, colors etc. to make our project attractive.</a:t>
            </a:r>
          </a:p>
          <a:p>
            <a:pPr algn="l"/>
            <a:endParaRPr lang="en-US" sz="2800" dirty="0">
              <a:solidFill>
                <a:schemeClr val="tx1"/>
              </a:solidFill>
              <a:latin typeface="Times New Roman" panose="02020603050405020304" pitchFamily="18" charset="0"/>
              <a:cs typeface="Times New Roman" panose="02020603050405020304" pitchFamily="18" charset="0"/>
            </a:endParaRPr>
          </a:p>
          <a:p>
            <a:pPr algn="l"/>
            <a:r>
              <a:rPr lang="en-US" sz="2800" b="1" u="sng" dirty="0" err="1">
                <a:solidFill>
                  <a:schemeClr val="tx1"/>
                </a:solidFill>
                <a:latin typeface="Times New Roman" panose="02020603050405020304" pitchFamily="18" charset="0"/>
                <a:cs typeface="Times New Roman" panose="02020603050405020304" pitchFamily="18" charset="0"/>
              </a:rPr>
              <a:t>JAVAScript</a:t>
            </a:r>
            <a:r>
              <a:rPr lang="en-US" sz="2800" b="1" u="sng"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It is used to create a interface and dynamic webpage to interact with the users and to execute complex operations. We had used various terms like ‘script tags’, ‘calling element by it’s id’, ‘concept of variables’ etc.</a:t>
            </a:r>
          </a:p>
        </p:txBody>
      </p:sp>
      <p:pic>
        <p:nvPicPr>
          <p:cNvPr id="6" name="Picture 5">
            <a:extLst>
              <a:ext uri="{FF2B5EF4-FFF2-40B4-BE49-F238E27FC236}">
                <a16:creationId xmlns:a16="http://schemas.microsoft.com/office/drawing/2014/main" id="{3472B104-2DEB-4F10-AB7D-488595862B83}"/>
              </a:ext>
            </a:extLst>
          </p:cNvPr>
          <p:cNvPicPr>
            <a:picLocks noChangeAspect="1"/>
          </p:cNvPicPr>
          <p:nvPr/>
        </p:nvPicPr>
        <p:blipFill>
          <a:blip r:embed="rId2"/>
          <a:stretch>
            <a:fillRect/>
          </a:stretch>
        </p:blipFill>
        <p:spPr>
          <a:xfrm>
            <a:off x="2987824" y="4941168"/>
            <a:ext cx="2853175" cy="1440160"/>
          </a:xfrm>
          <a:prstGeom prst="rect">
            <a:avLst/>
          </a:prstGeom>
        </p:spPr>
      </p:pic>
    </p:spTree>
    <p:extLst>
      <p:ext uri="{BB962C8B-B14F-4D97-AF65-F5344CB8AC3E}">
        <p14:creationId xmlns:p14="http://schemas.microsoft.com/office/powerpoint/2010/main" val="2560729114"/>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484784"/>
            <a:ext cx="8136904" cy="4524315"/>
          </a:xfrm>
          <a:prstGeom prst="rect">
            <a:avLst/>
          </a:prstGeom>
        </p:spPr>
        <p:txBody>
          <a:bodyPr wrap="square">
            <a:spAutoFit/>
          </a:bodyPr>
          <a:lstStyle/>
          <a:p>
            <a:r>
              <a:rPr lang="en-US" sz="3200" dirty="0">
                <a:latin typeface="Times New Roman" pitchFamily="18" charset="0"/>
                <a:cs typeface="Times New Roman" pitchFamily="18" charset="0"/>
              </a:rPr>
              <a:t>          </a:t>
            </a:r>
            <a:r>
              <a:rPr lang="en-US" sz="3200" b="1" u="sng" dirty="0">
                <a:latin typeface="Times New Roman" pitchFamily="18" charset="0"/>
                <a:cs typeface="Times New Roman" pitchFamily="18" charset="0"/>
              </a:rPr>
              <a:t>Tags</a:t>
            </a:r>
            <a:r>
              <a:rPr lang="en-US" sz="3200" b="1" dirty="0">
                <a:latin typeface="Times New Roman" pitchFamily="18" charset="0"/>
                <a:cs typeface="Times New Roman" pitchFamily="18" charset="0"/>
              </a:rPr>
              <a:t>                                  </a:t>
            </a:r>
            <a:r>
              <a:rPr lang="en-US" sz="3200" b="1" u="sng" dirty="0">
                <a:latin typeface="Times New Roman" pitchFamily="18" charset="0"/>
                <a:cs typeface="Times New Roman" pitchFamily="18" charset="0"/>
              </a:rPr>
              <a:t>Description</a:t>
            </a:r>
          </a:p>
          <a:p>
            <a:r>
              <a:rPr lang="en-US" sz="3200" dirty="0">
                <a:latin typeface="Times New Roman" pitchFamily="18" charset="0"/>
                <a:cs typeface="Times New Roman" pitchFamily="18" charset="0"/>
              </a:rPr>
              <a:t>1.&lt;!DOCTYPE&gt;           Define the document 2.&lt;div&gt;              Defines a section in a document</a:t>
            </a:r>
          </a:p>
          <a:p>
            <a:r>
              <a:rPr lang="en-US" sz="3200" dirty="0">
                <a:latin typeface="Times New Roman" pitchFamily="18" charset="0"/>
                <a:cs typeface="Times New Roman" pitchFamily="18" charset="0"/>
              </a:rPr>
              <a:t>3.&lt;footer&gt;              Defines a footer for a section</a:t>
            </a:r>
          </a:p>
          <a:p>
            <a:r>
              <a:rPr lang="en-US" sz="3200" dirty="0">
                <a:latin typeface="Times New Roman" pitchFamily="18" charset="0"/>
                <a:cs typeface="Times New Roman" pitchFamily="18" charset="0"/>
              </a:rPr>
              <a:t>4.&lt;header&gt;            Defines a header for a section</a:t>
            </a:r>
          </a:p>
          <a:p>
            <a:r>
              <a:rPr lang="en-US" sz="3200" dirty="0">
                <a:latin typeface="Times New Roman" pitchFamily="18" charset="0"/>
                <a:cs typeface="Times New Roman" pitchFamily="18" charset="0"/>
              </a:rPr>
              <a:t>5.&lt;script&gt;                Defines a client-side script</a:t>
            </a:r>
          </a:p>
          <a:p>
            <a:r>
              <a:rPr lang="en-US" sz="3200" dirty="0">
                <a:latin typeface="Times New Roman" pitchFamily="18" charset="0"/>
                <a:cs typeface="Times New Roman" pitchFamily="18" charset="0"/>
              </a:rPr>
              <a:t>6.&lt;ul&gt;                        Defines a unordered list</a:t>
            </a:r>
          </a:p>
          <a:p>
            <a:r>
              <a:rPr lang="en-US" sz="3200" dirty="0">
                <a:latin typeface="Times New Roman" pitchFamily="18" charset="0"/>
                <a:cs typeface="Times New Roman" pitchFamily="18" charset="0"/>
              </a:rPr>
              <a:t>7.&lt;li&gt;                             Defines a list item</a:t>
            </a:r>
          </a:p>
          <a:p>
            <a:r>
              <a:rPr lang="en-US" sz="3200" dirty="0">
                <a:latin typeface="Times New Roman" pitchFamily="18" charset="0"/>
                <a:cs typeface="Times New Roman" pitchFamily="18" charset="0"/>
              </a:rPr>
              <a:t>8.&lt;h1&gt;to&lt;h6&gt;            Defines a HTML headings</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4F58-56D9-43F1-9F51-18B481EF0F4A}"/>
              </a:ext>
            </a:extLst>
          </p:cNvPr>
          <p:cNvSpPr>
            <a:spLocks noGrp="1"/>
          </p:cNvSpPr>
          <p:nvPr>
            <p:ph type="ctrTitle"/>
          </p:nvPr>
        </p:nvSpPr>
        <p:spPr>
          <a:xfrm>
            <a:off x="-2340768" y="-171400"/>
            <a:ext cx="7827168" cy="1440160"/>
          </a:xfrm>
        </p:spPr>
        <p:txBody>
          <a:bodyPr/>
          <a:lstStyle/>
          <a:p>
            <a:r>
              <a:rPr lang="en-US" b="0" dirty="0"/>
              <a:t>Key</a:t>
            </a:r>
            <a:r>
              <a:rPr lang="en-US" dirty="0"/>
              <a:t> </a:t>
            </a:r>
            <a:r>
              <a:rPr lang="en-US" b="0" dirty="0"/>
              <a:t>Features</a:t>
            </a:r>
          </a:p>
        </p:txBody>
      </p:sp>
      <p:sp>
        <p:nvSpPr>
          <p:cNvPr id="18" name="Subtitle 17">
            <a:extLst>
              <a:ext uri="{FF2B5EF4-FFF2-40B4-BE49-F238E27FC236}">
                <a16:creationId xmlns:a16="http://schemas.microsoft.com/office/drawing/2014/main" id="{319DFF90-4CA3-2358-7AEF-749BC85D2E8E}"/>
              </a:ext>
            </a:extLst>
          </p:cNvPr>
          <p:cNvSpPr>
            <a:spLocks noGrp="1"/>
          </p:cNvSpPr>
          <p:nvPr>
            <p:ph type="subTitle" idx="1"/>
          </p:nvPr>
        </p:nvSpPr>
        <p:spPr>
          <a:xfrm>
            <a:off x="323528" y="1066800"/>
            <a:ext cx="8153400" cy="4724400"/>
          </a:xfrm>
        </p:spPr>
        <p:txBody>
          <a:bodyPr/>
          <a:lstStyle/>
          <a:p>
            <a:pPr algn="l"/>
            <a:r>
              <a:rPr lang="en-US" sz="2400" b="1" dirty="0">
                <a:solidFill>
                  <a:schemeClr val="tx1"/>
                </a:solidFill>
                <a:latin typeface="Times New Roman" panose="02020603050405020304" pitchFamily="18" charset="0"/>
                <a:cs typeface="Times New Roman" panose="02020603050405020304" pitchFamily="18" charset="0"/>
              </a:rPr>
              <a:t>User-Friendly Interface</a:t>
            </a:r>
            <a:r>
              <a:rPr lang="en-US" sz="2400" dirty="0">
                <a:solidFill>
                  <a:schemeClr val="tx1"/>
                </a:solidFill>
                <a:latin typeface="Times New Roman" panose="02020603050405020304" pitchFamily="18" charset="0"/>
                <a:cs typeface="Times New Roman" panose="02020603050405020304" pitchFamily="18" charset="0"/>
              </a:rPr>
              <a:t>:</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The platform is designed for ease of use, allowing users to navigate menus, place orders, and discover new dining options effortlessly. The clean and intuitive design makes the entire process seamless and enjoyable</a:t>
            </a:r>
            <a:r>
              <a:rPr lang="en-US" dirty="0"/>
              <a:t>.</a:t>
            </a:r>
          </a:p>
          <a:p>
            <a:pPr algn="l"/>
            <a:r>
              <a:rPr lang="en-US" sz="2400" b="1" dirty="0">
                <a:solidFill>
                  <a:schemeClr val="tx1"/>
                </a:solidFill>
                <a:latin typeface="Times New Roman" panose="02020603050405020304" pitchFamily="18" charset="0"/>
                <a:cs typeface="Times New Roman" panose="02020603050405020304" pitchFamily="18" charset="0"/>
              </a:rPr>
              <a:t>Personalized Recommendations</a:t>
            </a:r>
            <a:r>
              <a:rPr lang="en-US" sz="2400" dirty="0">
                <a:solidFill>
                  <a:schemeClr val="tx1"/>
                </a:solidFill>
                <a:latin typeface="Times New Roman" panose="02020603050405020304" pitchFamily="18" charset="0"/>
                <a:cs typeface="Times New Roman" panose="02020603050405020304" pitchFamily="18" charset="0"/>
              </a:rPr>
              <a:t>:</a:t>
            </a:r>
            <a:br>
              <a:rPr lang="en-US"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Bite&amp;Dine’s</a:t>
            </a:r>
            <a:r>
              <a:rPr lang="en-US" sz="2400" dirty="0">
                <a:solidFill>
                  <a:schemeClr val="tx1"/>
                </a:solidFill>
                <a:latin typeface="Times New Roman" panose="02020603050405020304" pitchFamily="18" charset="0"/>
                <a:cs typeface="Times New Roman" panose="02020603050405020304" pitchFamily="18" charset="0"/>
              </a:rPr>
              <a:t> smart recommendation engine suggests dishes and restaurants based on users' past orders and ratings, making each dining experience uniquely tailored to individual preferences.</a:t>
            </a:r>
          </a:p>
          <a:p>
            <a:pPr algn="l"/>
            <a:r>
              <a:rPr lang="en-US" sz="2400" b="1" dirty="0">
                <a:solidFill>
                  <a:schemeClr val="tx1"/>
                </a:solidFill>
                <a:latin typeface="Times New Roman" panose="02020603050405020304" pitchFamily="18" charset="0"/>
                <a:cs typeface="Times New Roman" panose="02020603050405020304" pitchFamily="18" charset="0"/>
              </a:rPr>
              <a:t>Exclusive Deals and Offers</a:t>
            </a:r>
            <a:r>
              <a:rPr lang="en-US" sz="2400" dirty="0">
                <a:solidFill>
                  <a:schemeClr val="tx1"/>
                </a:solidFill>
                <a:latin typeface="Times New Roman" panose="02020603050405020304" pitchFamily="18" charset="0"/>
                <a:cs typeface="Times New Roman" panose="02020603050405020304" pitchFamily="18" charset="0"/>
              </a:rPr>
              <a:t>:</a:t>
            </a:r>
            <a:br>
              <a:rPr lang="en-US"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Bite&amp;Dine</a:t>
            </a:r>
            <a:r>
              <a:rPr lang="en-US" sz="2400" dirty="0">
                <a:solidFill>
                  <a:schemeClr val="tx1"/>
                </a:solidFill>
                <a:latin typeface="Times New Roman" panose="02020603050405020304" pitchFamily="18" charset="0"/>
                <a:cs typeface="Times New Roman" panose="02020603050405020304" pitchFamily="18" charset="0"/>
              </a:rPr>
              <a:t> offers exclusive discounts, loyalty rewards, and special deals that are only available to its users, providing great value with every order.</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956456"/>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987</TotalTime>
  <Words>962</Words>
  <Application>Microsoft Office PowerPoint</Application>
  <PresentationFormat>On-screen Show (4:3)</PresentationFormat>
  <Paragraphs>111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__Inter_36bd41</vt:lpstr>
      <vt:lpstr>Arial</vt:lpstr>
      <vt:lpstr>Arial</vt:lpstr>
      <vt:lpstr>Arial Black</vt:lpstr>
      <vt:lpstr>Calibri</vt:lpstr>
      <vt:lpstr>Times New Roman</vt:lpstr>
      <vt:lpstr>Bubble Sort</vt:lpstr>
      <vt:lpstr>PowerPoint Presentation</vt:lpstr>
      <vt:lpstr>PowerPoint Presentation</vt:lpstr>
      <vt:lpstr>PowerPoint Presentation</vt:lpstr>
      <vt:lpstr>Introduction</vt:lpstr>
      <vt:lpstr>PowerPoint Presentation</vt:lpstr>
      <vt:lpstr>Technical details</vt:lpstr>
      <vt:lpstr>Technical details</vt:lpstr>
      <vt:lpstr>PowerPoint Presentation</vt:lpstr>
      <vt:lpstr>Key Features</vt:lpstr>
      <vt:lpstr>Key Features</vt:lpstr>
      <vt:lpstr>PowerPoint Presentation</vt:lpstr>
      <vt:lpstr>Project Highlights</vt:lpstr>
      <vt:lpstr>Projects Highlights</vt:lpstr>
      <vt:lpstr>Project Highlights</vt:lpstr>
      <vt:lpstr>Project Highlights</vt:lpstr>
      <vt:lpstr>Project Highlights</vt:lpstr>
      <vt:lpstr>Project Highlights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DHRUV SHARMA</cp:lastModifiedBy>
  <cp:revision>72</cp:revision>
  <dcterms:created xsi:type="dcterms:W3CDTF">2022-12-12T14:14:34Z</dcterms:created>
  <dcterms:modified xsi:type="dcterms:W3CDTF">2024-09-03T06:49:37Z</dcterms:modified>
</cp:coreProperties>
</file>