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8519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80085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51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41547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181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1689941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1663332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294663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267521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F7866-73BE-46E6-A284-B4CD729EA3B0}"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324018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F7866-73BE-46E6-A284-B4CD729EA3B0}"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378780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F7866-73BE-46E6-A284-B4CD729EA3B0}"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25851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F7866-73BE-46E6-A284-B4CD729EA3B0}"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46070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F7866-73BE-46E6-A284-B4CD729EA3B0}"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289194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EF7866-73BE-46E6-A284-B4CD729EA3B0}"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148901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EF7866-73BE-46E6-A284-B4CD729EA3B0}"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C2B00-47B2-41CA-B96A-D70B04BAA2C6}" type="slidenum">
              <a:rPr lang="en-IN" smtClean="0"/>
              <a:t>‹#›</a:t>
            </a:fld>
            <a:endParaRPr lang="en-IN"/>
          </a:p>
        </p:txBody>
      </p:sp>
    </p:spTree>
    <p:extLst>
      <p:ext uri="{BB962C8B-B14F-4D97-AF65-F5344CB8AC3E}">
        <p14:creationId xmlns:p14="http://schemas.microsoft.com/office/powerpoint/2010/main" val="218673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EF7866-73BE-46E6-A284-B4CD729EA3B0}" type="datetimeFigureOut">
              <a:rPr lang="en-IN" smtClean="0"/>
              <a:t>24-12-2022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1C2B00-47B2-41CA-B96A-D70B04BAA2C6}" type="slidenum">
              <a:rPr lang="en-IN" smtClean="0"/>
              <a:t>‹#›</a:t>
            </a:fld>
            <a:endParaRPr lang="en-IN"/>
          </a:p>
        </p:txBody>
      </p:sp>
    </p:spTree>
    <p:extLst>
      <p:ext uri="{BB962C8B-B14F-4D97-AF65-F5344CB8AC3E}">
        <p14:creationId xmlns:p14="http://schemas.microsoft.com/office/powerpoint/2010/main" val="19102569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ull_Object_pattern" TargetMode="External"/><Relationship Id="rId2" Type="http://schemas.openxmlformats.org/officeDocument/2006/relationships/hyperlink" Target="https://blog.ploeh.dk/2011/05/24/DesignSmellTemporalCoupl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spring-frame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F81B-118E-A8A1-82A2-02164BCBDFF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E7C7C54-CB43-CE07-F560-530708692DC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03F03C4-3DC1-9974-499A-F590D3634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76"/>
            <a:ext cx="12192000" cy="6941976"/>
          </a:xfrm>
          <a:prstGeom prst="rect">
            <a:avLst/>
          </a:prstGeom>
        </p:spPr>
      </p:pic>
    </p:spTree>
    <p:extLst>
      <p:ext uri="{BB962C8B-B14F-4D97-AF65-F5344CB8AC3E}">
        <p14:creationId xmlns:p14="http://schemas.microsoft.com/office/powerpoint/2010/main" val="526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A78A-2BEF-DFDC-7405-C183676C6D8D}"/>
              </a:ext>
            </a:extLst>
          </p:cNvPr>
          <p:cNvSpPr>
            <a:spLocks noGrp="1"/>
          </p:cNvSpPr>
          <p:nvPr>
            <p:ph type="title"/>
          </p:nvPr>
        </p:nvSpPr>
        <p:spPr>
          <a:xfrm>
            <a:off x="677334" y="581609"/>
            <a:ext cx="8596668" cy="911290"/>
          </a:xfrm>
        </p:spPr>
        <p:txBody>
          <a:bodyPr>
            <a:normAutofit/>
          </a:bodyPr>
          <a:lstStyle/>
          <a:p>
            <a:r>
              <a:rPr lang="en-US" sz="4000" b="1" i="1" dirty="0"/>
              <a:t>Property</a:t>
            </a:r>
            <a:endParaRPr lang="en-IN" sz="4000" b="1" i="1" dirty="0"/>
          </a:p>
        </p:txBody>
      </p:sp>
      <p:sp>
        <p:nvSpPr>
          <p:cNvPr id="3" name="Content Placeholder 2">
            <a:extLst>
              <a:ext uri="{FF2B5EF4-FFF2-40B4-BE49-F238E27FC236}">
                <a16:creationId xmlns:a16="http://schemas.microsoft.com/office/drawing/2014/main" id="{552DE0CA-EC2B-7ED4-F78E-46453A139895}"/>
              </a:ext>
            </a:extLst>
          </p:cNvPr>
          <p:cNvSpPr>
            <a:spLocks noGrp="1"/>
          </p:cNvSpPr>
          <p:nvPr>
            <p:ph idx="1"/>
          </p:nvPr>
        </p:nvSpPr>
        <p:spPr>
          <a:xfrm>
            <a:off x="677334" y="1619413"/>
            <a:ext cx="8596668" cy="3880773"/>
          </a:xfrm>
        </p:spPr>
        <p:txBody>
          <a:bodyPr/>
          <a:lstStyle/>
          <a:p>
            <a:pPr algn="just" fontAlgn="base">
              <a:buFont typeface="Arial" panose="020B0604020202020204" pitchFamily="34" charset="0"/>
              <a:buChar char="•"/>
            </a:pPr>
            <a:r>
              <a:rPr lang="en-US" sz="2000" i="0" dirty="0">
                <a:solidFill>
                  <a:schemeClr val="tx1">
                    <a:lumMod val="95000"/>
                    <a:lumOff val="5000"/>
                  </a:schemeClr>
                </a:solidFill>
                <a:effectLst/>
                <a:latin typeface="Source Serif Pro" panose="020B0604020202020204" pitchFamily="18" charset="0"/>
              </a:rPr>
              <a:t>You should use property injection in case the dependency is truly optional</a:t>
            </a:r>
          </a:p>
          <a:p>
            <a:pPr algn="just" fontAlgn="base">
              <a:buFont typeface="Arial" panose="020B0604020202020204" pitchFamily="34" charset="0"/>
              <a:buChar char="•"/>
            </a:pPr>
            <a:r>
              <a:rPr lang="en-US" sz="2000" i="0" dirty="0">
                <a:solidFill>
                  <a:schemeClr val="tx1">
                    <a:lumMod val="95000"/>
                    <a:lumOff val="5000"/>
                  </a:schemeClr>
                </a:solidFill>
                <a:effectLst/>
                <a:latin typeface="Source Serif Pro" panose="020B0604020202020204" pitchFamily="18" charset="0"/>
              </a:rPr>
              <a:t>Property Injection however causes </a:t>
            </a:r>
            <a:r>
              <a:rPr lang="en-US" sz="2000" i="0" strike="noStrike" dirty="0">
                <a:solidFill>
                  <a:schemeClr val="tx1">
                    <a:lumMod val="95000"/>
                    <a:lumOff val="5000"/>
                  </a:schemeClr>
                </a:solidFill>
                <a:effectLst/>
                <a:latin typeface="Source Serif Pro" panose="020B0604020202020204" pitchFamily="18" charset="0"/>
                <a:hlinkClick r:id="rId2">
                  <a:extLst>
                    <a:ext uri="{A12FA001-AC4F-418D-AE19-62706E023703}">
                      <ahyp:hlinkClr xmlns:ahyp="http://schemas.microsoft.com/office/drawing/2018/hyperlinkcolor" val="tx"/>
                    </a:ext>
                  </a:extLst>
                </a:hlinkClick>
              </a:rPr>
              <a:t>Temporal Coupling</a:t>
            </a:r>
            <a:r>
              <a:rPr lang="en-US" sz="2000" i="0" dirty="0">
                <a:solidFill>
                  <a:schemeClr val="tx1">
                    <a:lumMod val="95000"/>
                    <a:lumOff val="5000"/>
                  </a:schemeClr>
                </a:solidFill>
                <a:effectLst/>
                <a:latin typeface="Source Serif Pro" panose="020B0604020202020204" pitchFamily="18" charset="0"/>
              </a:rPr>
              <a:t> and when writing Line of Business applications, your dependencies should never be optional: you should instead apply the </a:t>
            </a:r>
            <a:r>
              <a:rPr lang="en-US" sz="2000" i="0" strike="noStrike" dirty="0">
                <a:solidFill>
                  <a:schemeClr val="tx1">
                    <a:lumMod val="95000"/>
                    <a:lumOff val="5000"/>
                  </a:schemeClr>
                </a:solidFill>
                <a:effectLst/>
                <a:latin typeface="Source Serif Pro" panose="020B0604020202020204" pitchFamily="18" charset="0"/>
                <a:hlinkClick r:id="rId3">
                  <a:extLst>
                    <a:ext uri="{A12FA001-AC4F-418D-AE19-62706E023703}">
                      <ahyp:hlinkClr xmlns:ahyp="http://schemas.microsoft.com/office/drawing/2018/hyperlinkcolor" val="tx"/>
                    </a:ext>
                  </a:extLst>
                </a:hlinkClick>
              </a:rPr>
              <a:t>Null Object pattern</a:t>
            </a:r>
            <a:r>
              <a:rPr lang="en-US" sz="2000" i="0" dirty="0">
                <a:solidFill>
                  <a:schemeClr val="tx1">
                    <a:lumMod val="95000"/>
                    <a:lumOff val="5000"/>
                  </a:schemeClr>
                </a:solidFill>
                <a:effectLst/>
                <a:latin typeface="Source Serif Pro" panose="020B0604020202020204" pitchFamily="18" charset="0"/>
              </a:rPr>
              <a:t>.</a:t>
            </a:r>
          </a:p>
          <a:p>
            <a:pPr algn="just" fontAlgn="base">
              <a:buFont typeface="Arial" panose="020B0604020202020204" pitchFamily="34" charset="0"/>
              <a:buChar char="•"/>
            </a:pPr>
            <a:r>
              <a:rPr lang="en-US" sz="2000" i="0" dirty="0">
                <a:solidFill>
                  <a:schemeClr val="tx1">
                    <a:lumMod val="95000"/>
                    <a:lumOff val="5000"/>
                  </a:schemeClr>
                </a:solidFill>
                <a:effectLst/>
                <a:latin typeface="Source Serif Pro" panose="020B0604020202020204" pitchFamily="18" charset="0"/>
              </a:rPr>
              <a:t>property injection is considered bad in 98% of all scenarios because it hides dependencies and there is no guarantee that the object will be injected when the class is created.</a:t>
            </a:r>
          </a:p>
          <a:p>
            <a:pPr algn="just" fontAlgn="base">
              <a:buFont typeface="Arial" panose="020B0604020202020204" pitchFamily="34" charset="0"/>
              <a:buChar char="•"/>
            </a:pPr>
            <a:r>
              <a:rPr lang="en-US" sz="2000" i="0" dirty="0">
                <a:solidFill>
                  <a:schemeClr val="tx1">
                    <a:lumMod val="95000"/>
                    <a:lumOff val="5000"/>
                  </a:schemeClr>
                </a:solidFill>
                <a:effectLst/>
                <a:latin typeface="Source Serif Pro" panose="020B0604020202020204" pitchFamily="18" charset="0"/>
              </a:rPr>
              <a:t>The built-in IoC container does not support property injection. You will have to use a third-party IoC container.</a:t>
            </a:r>
          </a:p>
          <a:p>
            <a:pPr marL="0" indent="0">
              <a:buNone/>
            </a:pPr>
            <a:endParaRPr lang="en-IN" dirty="0"/>
          </a:p>
        </p:txBody>
      </p:sp>
    </p:spTree>
    <p:extLst>
      <p:ext uri="{BB962C8B-B14F-4D97-AF65-F5344CB8AC3E}">
        <p14:creationId xmlns:p14="http://schemas.microsoft.com/office/powerpoint/2010/main" val="126481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2A97-6589-0C1B-31C5-E7F3A4C0B50A}"/>
              </a:ext>
            </a:extLst>
          </p:cNvPr>
          <p:cNvSpPr>
            <a:spLocks noGrp="1"/>
          </p:cNvSpPr>
          <p:nvPr>
            <p:ph type="title"/>
          </p:nvPr>
        </p:nvSpPr>
        <p:spPr>
          <a:xfrm>
            <a:off x="677334" y="497633"/>
            <a:ext cx="8596668" cy="967273"/>
          </a:xfrm>
        </p:spPr>
        <p:txBody>
          <a:bodyPr>
            <a:normAutofit/>
          </a:bodyPr>
          <a:lstStyle/>
          <a:p>
            <a:r>
              <a:rPr lang="en-US" sz="4000" b="1" i="1" dirty="0"/>
              <a:t>Method</a:t>
            </a:r>
            <a:endParaRPr lang="en-IN" sz="4000" b="1" i="1" dirty="0"/>
          </a:p>
        </p:txBody>
      </p:sp>
      <p:sp>
        <p:nvSpPr>
          <p:cNvPr id="3" name="Content Placeholder 2">
            <a:extLst>
              <a:ext uri="{FF2B5EF4-FFF2-40B4-BE49-F238E27FC236}">
                <a16:creationId xmlns:a16="http://schemas.microsoft.com/office/drawing/2014/main" id="{CEA00BDF-AB0B-749C-B3B8-15D764715AA1}"/>
              </a:ext>
            </a:extLst>
          </p:cNvPr>
          <p:cNvSpPr>
            <a:spLocks noGrp="1"/>
          </p:cNvSpPr>
          <p:nvPr>
            <p:ph idx="1"/>
          </p:nvPr>
        </p:nvSpPr>
        <p:spPr>
          <a:xfrm>
            <a:off x="677334" y="1600752"/>
            <a:ext cx="8596668" cy="4137575"/>
          </a:xfrm>
        </p:spPr>
        <p:txBody>
          <a:bodyPr>
            <a:normAutofit fontScale="92500" lnSpcReduction="10000"/>
          </a:bodyPr>
          <a:lstStyle/>
          <a:p>
            <a:pPr algn="just"/>
            <a:r>
              <a:rPr lang="en-US" sz="2200" b="0" i="0" dirty="0">
                <a:solidFill>
                  <a:schemeClr val="tx1">
                    <a:lumMod val="95000"/>
                    <a:lumOff val="5000"/>
                  </a:schemeClr>
                </a:solidFill>
                <a:effectLst/>
                <a:latin typeface="Source Serif Pro" panose="02040603050405020204" pitchFamily="18" charset="0"/>
              </a:rPr>
              <a:t>Thus method injection is useful in two scenarios: when the implementation of dependency will vary, and when the dependency needs to be renewed after each use. In both cases, it’s up to the caller to decide what implementation to pass to the method.</a:t>
            </a:r>
          </a:p>
          <a:p>
            <a:pPr algn="just"/>
            <a:r>
              <a:rPr lang="en-US" sz="2200" dirty="0">
                <a:solidFill>
                  <a:schemeClr val="tx1">
                    <a:lumMod val="95000"/>
                    <a:lumOff val="5000"/>
                  </a:schemeClr>
                </a:solidFill>
                <a:latin typeface="Source Serif Pro" panose="02040603050405020204" pitchFamily="18" charset="0"/>
              </a:rPr>
              <a:t>Example -</a:t>
            </a:r>
            <a:endParaRPr lang="en-US" sz="2200" b="0" i="0" dirty="0">
              <a:solidFill>
                <a:schemeClr val="tx1">
                  <a:lumMod val="95000"/>
                  <a:lumOff val="5000"/>
                </a:schemeClr>
              </a:solidFill>
              <a:effectLst/>
              <a:latin typeface="Source Serif Pro" panose="02040603050405020204" pitchFamily="18" charset="0"/>
            </a:endParaRPr>
          </a:p>
          <a:p>
            <a:pPr marL="0" indent="0">
              <a:buNone/>
            </a:pPr>
            <a:r>
              <a:rPr lang="en-IN" sz="2000" b="0" i="0" dirty="0">
                <a:solidFill>
                  <a:schemeClr val="tx1">
                    <a:lumMod val="95000"/>
                    <a:lumOff val="5000"/>
                  </a:schemeClr>
                </a:solidFill>
                <a:effectLst/>
                <a:latin typeface="Times New Roman" panose="02020603050405020304" pitchFamily="18" charset="0"/>
              </a:rPr>
              <a:t>	class </a:t>
            </a:r>
            <a:r>
              <a:rPr lang="en-IN" sz="2000" b="0" i="0" dirty="0" err="1">
                <a:solidFill>
                  <a:schemeClr val="tx1">
                    <a:lumMod val="95000"/>
                    <a:lumOff val="5000"/>
                  </a:schemeClr>
                </a:solidFill>
                <a:effectLst/>
                <a:latin typeface="Times New Roman" panose="02020603050405020304" pitchFamily="18" charset="0"/>
              </a:rPr>
              <a:t>CarPaintingRobotWithMethodInjection</a:t>
            </a:r>
            <a:r>
              <a:rPr lang="en-IN" sz="2000" b="0" i="0" dirty="0">
                <a:solidFill>
                  <a:schemeClr val="tx1">
                    <a:lumMod val="95000"/>
                    <a:lumOff val="5000"/>
                  </a:schemeClr>
                </a:solidFill>
                <a:effectLst/>
                <a:latin typeface="Times New Roman" panose="02020603050405020304" pitchFamily="18" charset="0"/>
              </a:rPr>
              <a:t> {</a:t>
            </a:r>
          </a:p>
          <a:p>
            <a:pPr marL="0" indent="0">
              <a:buNone/>
            </a:pPr>
            <a:r>
              <a:rPr lang="en-IN" sz="2000" b="0" i="0" dirty="0">
                <a:solidFill>
                  <a:schemeClr val="tx1">
                    <a:lumMod val="95000"/>
                    <a:lumOff val="5000"/>
                  </a:schemeClr>
                </a:solidFill>
                <a:effectLst/>
                <a:latin typeface="Times New Roman" panose="02020603050405020304" pitchFamily="18" charset="0"/>
              </a:rPr>
              <a:t> 		public </a:t>
            </a:r>
            <a:r>
              <a:rPr lang="en-IN" sz="2000" b="0" i="0" dirty="0" err="1">
                <a:solidFill>
                  <a:schemeClr val="tx1">
                    <a:lumMod val="95000"/>
                    <a:lumOff val="5000"/>
                  </a:schemeClr>
                </a:solidFill>
                <a:effectLst/>
                <a:latin typeface="Times New Roman" panose="02020603050405020304" pitchFamily="18" charset="0"/>
              </a:rPr>
              <a:t>PaintCar</a:t>
            </a:r>
            <a:r>
              <a:rPr lang="en-IN" sz="2000" b="0" i="0" dirty="0">
                <a:solidFill>
                  <a:schemeClr val="tx1">
                    <a:lumMod val="95000"/>
                    <a:lumOff val="5000"/>
                  </a:schemeClr>
                </a:solidFill>
                <a:effectLst/>
                <a:latin typeface="Times New Roman" panose="02020603050405020304" pitchFamily="18" charset="0"/>
              </a:rPr>
              <a:t>(</a:t>
            </a:r>
            <a:r>
              <a:rPr lang="en-IN" sz="2000" b="0" i="0" dirty="0" err="1">
                <a:solidFill>
                  <a:schemeClr val="tx1">
                    <a:lumMod val="95000"/>
                    <a:lumOff val="5000"/>
                  </a:schemeClr>
                </a:solidFill>
                <a:effectLst/>
                <a:latin typeface="Times New Roman" panose="02020603050405020304" pitchFamily="18" charset="0"/>
              </a:rPr>
              <a:t>aColor</a:t>
            </a:r>
            <a:r>
              <a:rPr lang="en-IN" sz="2000" b="0" i="0" dirty="0">
                <a:solidFill>
                  <a:schemeClr val="tx1">
                    <a:lumMod val="95000"/>
                    <a:lumOff val="5000"/>
                  </a:schemeClr>
                </a:solidFill>
                <a:effectLst/>
                <a:latin typeface="Times New Roman" panose="02020603050405020304" pitchFamily="18" charset="0"/>
              </a:rPr>
              <a:t>: string, </a:t>
            </a:r>
            <a:r>
              <a:rPr lang="en-IN" sz="2000" b="0" i="0" dirty="0" err="1">
                <a:solidFill>
                  <a:schemeClr val="tx1">
                    <a:lumMod val="95000"/>
                    <a:lumOff val="5000"/>
                  </a:schemeClr>
                </a:solidFill>
                <a:effectLst/>
                <a:latin typeface="Times New Roman" panose="02020603050405020304" pitchFamily="18" charset="0"/>
              </a:rPr>
              <a:t>aPaintGunTip</a:t>
            </a:r>
            <a:r>
              <a:rPr lang="en-IN" sz="2000" b="0" i="0" dirty="0">
                <a:solidFill>
                  <a:schemeClr val="tx1">
                    <a:lumMod val="95000"/>
                    <a:lumOff val="5000"/>
                  </a:schemeClr>
                </a:solidFill>
                <a:effectLst/>
                <a:latin typeface="Times New Roman" panose="02020603050405020304" pitchFamily="18" charset="0"/>
              </a:rPr>
              <a:t>: </a:t>
            </a:r>
            <a:r>
              <a:rPr lang="en-IN" sz="2000" b="0" i="0" dirty="0" err="1">
                <a:solidFill>
                  <a:schemeClr val="tx1">
                    <a:lumMod val="95000"/>
                    <a:lumOff val="5000"/>
                  </a:schemeClr>
                </a:solidFill>
                <a:effectLst/>
                <a:latin typeface="Times New Roman" panose="02020603050405020304" pitchFamily="18" charset="0"/>
              </a:rPr>
              <a:t>IPaintGunTip</a:t>
            </a:r>
            <a:r>
              <a:rPr lang="en-IN" sz="2000" b="0" i="0" dirty="0">
                <a:solidFill>
                  <a:schemeClr val="tx1">
                    <a:lumMod val="95000"/>
                    <a:lumOff val="5000"/>
                  </a:schemeClr>
                </a:solidFill>
                <a:effectLst/>
                <a:latin typeface="Times New Roman" panose="02020603050405020304" pitchFamily="18" charset="0"/>
              </a:rPr>
              <a:t>) {</a:t>
            </a:r>
          </a:p>
          <a:p>
            <a:pPr marL="0" indent="0">
              <a:buNone/>
            </a:pPr>
            <a:r>
              <a:rPr lang="en-IN" sz="2000" dirty="0">
                <a:solidFill>
                  <a:schemeClr val="tx1">
                    <a:lumMod val="95000"/>
                    <a:lumOff val="5000"/>
                  </a:schemeClr>
                </a:solidFill>
                <a:latin typeface="Times New Roman" panose="02020603050405020304" pitchFamily="18" charset="0"/>
              </a:rPr>
              <a:t>			</a:t>
            </a:r>
            <a:r>
              <a:rPr lang="en-IN" sz="2000" b="0" i="0" dirty="0">
                <a:solidFill>
                  <a:schemeClr val="tx1">
                    <a:lumMod val="95000"/>
                    <a:lumOff val="5000"/>
                  </a:schemeClr>
                </a:solidFill>
                <a:effectLst/>
                <a:latin typeface="Times New Roman" panose="02020603050405020304" pitchFamily="18" charset="0"/>
              </a:rPr>
              <a:t> </a:t>
            </a:r>
            <a:r>
              <a:rPr lang="en-IN" sz="2000" b="0" i="0" dirty="0" err="1">
                <a:solidFill>
                  <a:schemeClr val="tx1">
                    <a:lumMod val="95000"/>
                    <a:lumOff val="5000"/>
                  </a:schemeClr>
                </a:solidFill>
                <a:effectLst/>
                <a:latin typeface="Times New Roman" panose="02020603050405020304" pitchFamily="18" charset="0"/>
              </a:rPr>
              <a:t>CheckNeitherNullNorUndefined</a:t>
            </a:r>
            <a:r>
              <a:rPr lang="en-IN" sz="2000" b="0" i="0" dirty="0">
                <a:solidFill>
                  <a:schemeClr val="tx1">
                    <a:lumMod val="95000"/>
                    <a:lumOff val="5000"/>
                  </a:schemeClr>
                </a:solidFill>
                <a:effectLst/>
                <a:latin typeface="Times New Roman" panose="02020603050405020304" pitchFamily="18" charset="0"/>
              </a:rPr>
              <a:t>(</a:t>
            </a:r>
            <a:r>
              <a:rPr lang="en-IN" sz="2000" b="0" i="0" dirty="0" err="1">
                <a:solidFill>
                  <a:schemeClr val="tx1">
                    <a:lumMod val="95000"/>
                    <a:lumOff val="5000"/>
                  </a:schemeClr>
                </a:solidFill>
                <a:effectLst/>
                <a:latin typeface="Times New Roman" panose="02020603050405020304" pitchFamily="18" charset="0"/>
              </a:rPr>
              <a:t>aPaintGunTip</a:t>
            </a:r>
            <a:r>
              <a:rPr lang="en-IN" sz="2000" b="0" i="0" dirty="0">
                <a:solidFill>
                  <a:schemeClr val="tx1">
                    <a:lumMod val="95000"/>
                    <a:lumOff val="5000"/>
                  </a:schemeClr>
                </a:solidFill>
                <a:effectLst/>
                <a:latin typeface="Times New Roman" panose="02020603050405020304" pitchFamily="18" charset="0"/>
              </a:rPr>
              <a:t>);</a:t>
            </a:r>
          </a:p>
          <a:p>
            <a:pPr marL="0" indent="0">
              <a:buNone/>
            </a:pPr>
            <a:r>
              <a:rPr lang="en-IN" sz="2000" dirty="0">
                <a:solidFill>
                  <a:schemeClr val="tx1">
                    <a:lumMod val="95000"/>
                    <a:lumOff val="5000"/>
                  </a:schemeClr>
                </a:solidFill>
                <a:latin typeface="Times New Roman" panose="02020603050405020304" pitchFamily="18" charset="0"/>
              </a:rPr>
              <a:t>			</a:t>
            </a:r>
            <a:r>
              <a:rPr lang="en-IN" sz="2000" b="0" i="0" dirty="0" err="1">
                <a:solidFill>
                  <a:schemeClr val="tx1">
                    <a:lumMod val="95000"/>
                    <a:lumOff val="5000"/>
                  </a:schemeClr>
                </a:solidFill>
                <a:effectLst/>
                <a:latin typeface="Times New Roman" panose="02020603050405020304" pitchFamily="18" charset="0"/>
              </a:rPr>
              <a:t>aPaintGunTip.SprayCar</a:t>
            </a:r>
            <a:r>
              <a:rPr lang="en-IN" sz="2000" b="0" i="0" dirty="0">
                <a:solidFill>
                  <a:schemeClr val="tx1">
                    <a:lumMod val="95000"/>
                    <a:lumOff val="5000"/>
                  </a:schemeClr>
                </a:solidFill>
                <a:effectLst/>
                <a:latin typeface="Times New Roman" panose="02020603050405020304" pitchFamily="18" charset="0"/>
              </a:rPr>
              <a:t>(</a:t>
            </a:r>
            <a:r>
              <a:rPr lang="en-IN" sz="2000" b="0" i="0" dirty="0" err="1">
                <a:solidFill>
                  <a:schemeClr val="tx1">
                    <a:lumMod val="95000"/>
                    <a:lumOff val="5000"/>
                  </a:schemeClr>
                </a:solidFill>
                <a:effectLst/>
                <a:latin typeface="Times New Roman" panose="02020603050405020304" pitchFamily="18" charset="0"/>
              </a:rPr>
              <a:t>aColor</a:t>
            </a:r>
            <a:r>
              <a:rPr lang="en-IN" sz="2000" b="0" i="0" dirty="0">
                <a:solidFill>
                  <a:schemeClr val="tx1">
                    <a:lumMod val="95000"/>
                    <a:lumOff val="5000"/>
                  </a:schemeClr>
                </a:solidFill>
                <a:effectLst/>
                <a:latin typeface="Times New Roman" panose="02020603050405020304" pitchFamily="18" charset="0"/>
              </a:rPr>
              <a:t>); </a:t>
            </a:r>
          </a:p>
          <a:p>
            <a:pPr marL="0" indent="0">
              <a:buNone/>
            </a:pPr>
            <a:r>
              <a:rPr lang="en-IN" sz="2000" dirty="0">
                <a:solidFill>
                  <a:schemeClr val="tx1">
                    <a:lumMod val="95000"/>
                    <a:lumOff val="5000"/>
                  </a:schemeClr>
                </a:solidFill>
                <a:latin typeface="Times New Roman" panose="02020603050405020304" pitchFamily="18" charset="0"/>
              </a:rPr>
              <a:t>		</a:t>
            </a:r>
            <a:r>
              <a:rPr lang="en-IN" sz="2000" b="0" i="0" dirty="0">
                <a:solidFill>
                  <a:schemeClr val="tx1">
                    <a:lumMod val="95000"/>
                    <a:lumOff val="5000"/>
                  </a:schemeClr>
                </a:solidFill>
                <a:effectLst/>
                <a:latin typeface="Times New Roman" panose="02020603050405020304" pitchFamily="18" charset="0"/>
              </a:rPr>
              <a:t>}</a:t>
            </a:r>
          </a:p>
          <a:p>
            <a:pPr marL="0" indent="0">
              <a:buNone/>
            </a:pPr>
            <a:r>
              <a:rPr lang="en-IN" sz="2000" b="0" i="0" dirty="0">
                <a:solidFill>
                  <a:srgbClr val="000000"/>
                </a:solidFill>
                <a:effectLst/>
                <a:latin typeface="Times New Roman" panose="02020603050405020304" pitchFamily="18" charset="0"/>
              </a:rPr>
              <a:t>	 }</a:t>
            </a:r>
            <a:endParaRPr lang="en-US" sz="2000" b="0" i="0" dirty="0">
              <a:solidFill>
                <a:schemeClr val="tx1">
                  <a:lumMod val="95000"/>
                  <a:lumOff val="5000"/>
                </a:schemeClr>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67284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DBEC-FFA9-B0EB-900A-EC494D7CA329}"/>
              </a:ext>
            </a:extLst>
          </p:cNvPr>
          <p:cNvSpPr>
            <a:spLocks noGrp="1"/>
          </p:cNvSpPr>
          <p:nvPr>
            <p:ph type="title"/>
          </p:nvPr>
        </p:nvSpPr>
        <p:spPr>
          <a:xfrm>
            <a:off x="677334" y="609600"/>
            <a:ext cx="8596668" cy="1013927"/>
          </a:xfrm>
        </p:spPr>
        <p:txBody>
          <a:bodyPr>
            <a:normAutofit/>
          </a:bodyPr>
          <a:lstStyle/>
          <a:p>
            <a:r>
              <a:rPr lang="en-US" sz="4000" b="1" i="1" dirty="0"/>
              <a:t>Conclusion</a:t>
            </a:r>
            <a:endParaRPr lang="en-IN" sz="4000" b="1" i="1" dirty="0"/>
          </a:p>
        </p:txBody>
      </p:sp>
      <p:sp>
        <p:nvSpPr>
          <p:cNvPr id="3" name="Content Placeholder 2">
            <a:extLst>
              <a:ext uri="{FF2B5EF4-FFF2-40B4-BE49-F238E27FC236}">
                <a16:creationId xmlns:a16="http://schemas.microsoft.com/office/drawing/2014/main" id="{46E94866-6DD6-5A72-0621-A2CD6AFF9CC4}"/>
              </a:ext>
            </a:extLst>
          </p:cNvPr>
          <p:cNvSpPr>
            <a:spLocks noGrp="1"/>
          </p:cNvSpPr>
          <p:nvPr>
            <p:ph idx="1"/>
          </p:nvPr>
        </p:nvSpPr>
        <p:spPr>
          <a:xfrm>
            <a:off x="677334" y="1740711"/>
            <a:ext cx="8596668" cy="3880773"/>
          </a:xfrm>
        </p:spPr>
        <p:txBody>
          <a:bodyPr>
            <a:normAutofit/>
          </a:bodyPr>
          <a:lstStyle/>
          <a:p>
            <a:pPr algn="just" fontAlgn="base"/>
            <a:r>
              <a:rPr lang="en-US" sz="2000" b="0" dirty="0">
                <a:solidFill>
                  <a:schemeClr val="tx1">
                    <a:lumMod val="95000"/>
                    <a:lumOff val="5000"/>
                  </a:schemeClr>
                </a:solidFill>
                <a:effectLst/>
                <a:latin typeface="Source Serif Pro" panose="02040603050405020204" pitchFamily="18" charset="0"/>
              </a:rPr>
              <a:t>Dependency injection is a powerful, useful, and critical technique to use in order to write clean, loosely coupled, easy to maintain code. There are three ways to do dependency injection, each having its own use case. Learn when to use these three techniques, and you will be well on your way to writing excellent, testable, and lovely code.</a:t>
            </a:r>
          </a:p>
        </p:txBody>
      </p:sp>
    </p:spTree>
    <p:extLst>
      <p:ext uri="{BB962C8B-B14F-4D97-AF65-F5344CB8AC3E}">
        <p14:creationId xmlns:p14="http://schemas.microsoft.com/office/powerpoint/2010/main" val="63777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703C02-69C8-D8EF-FDF6-FBA9B69DBE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499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5107-7F8D-C00C-B08E-5EE05609D606}"/>
              </a:ext>
            </a:extLst>
          </p:cNvPr>
          <p:cNvSpPr>
            <a:spLocks noGrp="1"/>
          </p:cNvSpPr>
          <p:nvPr>
            <p:ph type="title"/>
          </p:nvPr>
        </p:nvSpPr>
        <p:spPr>
          <a:xfrm>
            <a:off x="2382417" y="764373"/>
            <a:ext cx="8610600" cy="2006819"/>
          </a:xfrm>
        </p:spPr>
        <p:txBody>
          <a:bodyPr>
            <a:normAutofit/>
          </a:bodyPr>
          <a:lstStyle/>
          <a:p>
            <a:r>
              <a:rPr lang="en-US" sz="4400" b="1" i="1" dirty="0"/>
              <a:t>Concept of what we learn </a:t>
            </a:r>
            <a:endParaRPr lang="en-IN" sz="4400" b="1" i="1" dirty="0"/>
          </a:p>
        </p:txBody>
      </p:sp>
      <p:sp>
        <p:nvSpPr>
          <p:cNvPr id="3" name="Content Placeholder 2">
            <a:extLst>
              <a:ext uri="{FF2B5EF4-FFF2-40B4-BE49-F238E27FC236}">
                <a16:creationId xmlns:a16="http://schemas.microsoft.com/office/drawing/2014/main" id="{D6F1C5EE-BC7D-D9DB-199A-8F91F53CD3E0}"/>
              </a:ext>
            </a:extLst>
          </p:cNvPr>
          <p:cNvSpPr>
            <a:spLocks noGrp="1"/>
          </p:cNvSpPr>
          <p:nvPr>
            <p:ph idx="1"/>
          </p:nvPr>
        </p:nvSpPr>
        <p:spPr>
          <a:xfrm>
            <a:off x="625151" y="2360644"/>
            <a:ext cx="10820400" cy="3732983"/>
          </a:xfrm>
        </p:spPr>
        <p:txBody>
          <a:bodyPr>
            <a:normAutofit fontScale="92500" lnSpcReduction="20000"/>
          </a:bodyPr>
          <a:lstStyle/>
          <a:p>
            <a:r>
              <a:rPr lang="en-US" sz="2400" i="1" dirty="0"/>
              <a:t>INTRODUCTION OF </a:t>
            </a:r>
            <a:r>
              <a:rPr lang="en-US" sz="2400" dirty="0"/>
              <a:t>INVERSION OF CONTROL </a:t>
            </a:r>
          </a:p>
          <a:p>
            <a:pPr marL="0" indent="0">
              <a:buNone/>
            </a:pPr>
            <a:r>
              <a:rPr lang="en-US" sz="2400" i="1" dirty="0"/>
              <a:t>				TYPES OF -</a:t>
            </a:r>
          </a:p>
          <a:p>
            <a:pPr marL="0" indent="0">
              <a:buNone/>
            </a:pPr>
            <a:r>
              <a:rPr lang="en-US" sz="2400" i="1" dirty="0"/>
              <a:t>						</a:t>
            </a:r>
            <a:r>
              <a:rPr lang="en-US" sz="2400" i="1" dirty="0" err="1"/>
              <a:t>BeanFactory</a:t>
            </a:r>
            <a:endParaRPr lang="en-US" sz="2400" i="1" dirty="0"/>
          </a:p>
          <a:p>
            <a:pPr marL="0" indent="0">
              <a:buNone/>
            </a:pPr>
            <a:r>
              <a:rPr lang="en-US" sz="2400" i="1" dirty="0"/>
              <a:t>						</a:t>
            </a:r>
            <a:r>
              <a:rPr lang="en-US" sz="2400" i="1" dirty="0" err="1"/>
              <a:t>ApplicationContext</a:t>
            </a:r>
            <a:endParaRPr lang="en-US" sz="2400" i="1" dirty="0"/>
          </a:p>
          <a:p>
            <a:r>
              <a:rPr lang="en-US" sz="2400" i="1" dirty="0"/>
              <a:t>INTRODUCTION OF DEPENDANCY INJECTION</a:t>
            </a:r>
          </a:p>
          <a:p>
            <a:pPr marL="0" indent="0">
              <a:buNone/>
            </a:pPr>
            <a:r>
              <a:rPr lang="en-US" sz="2400" i="1" dirty="0"/>
              <a:t>				TYPES OF -</a:t>
            </a:r>
          </a:p>
          <a:p>
            <a:pPr marL="0" indent="0">
              <a:buNone/>
            </a:pPr>
            <a:r>
              <a:rPr lang="en-US" sz="2400" i="1" dirty="0"/>
              <a:t>						CONSTRUCTOR </a:t>
            </a:r>
          </a:p>
          <a:p>
            <a:pPr marL="0" indent="0">
              <a:buNone/>
            </a:pPr>
            <a:r>
              <a:rPr lang="en-US" sz="2400" i="1" dirty="0"/>
              <a:t>						PROPERTY</a:t>
            </a:r>
          </a:p>
          <a:p>
            <a:pPr marL="0" indent="0">
              <a:buNone/>
            </a:pPr>
            <a:r>
              <a:rPr lang="en-US" sz="2400" i="1" dirty="0"/>
              <a:t>						METHOD</a:t>
            </a:r>
          </a:p>
          <a:p>
            <a:endParaRPr lang="en-IN" i="1" dirty="0"/>
          </a:p>
        </p:txBody>
      </p:sp>
    </p:spTree>
    <p:extLst>
      <p:ext uri="{BB962C8B-B14F-4D97-AF65-F5344CB8AC3E}">
        <p14:creationId xmlns:p14="http://schemas.microsoft.com/office/powerpoint/2010/main" val="28901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F77C-42CE-45A8-6398-DB81E6EF6EBF}"/>
              </a:ext>
            </a:extLst>
          </p:cNvPr>
          <p:cNvSpPr>
            <a:spLocks noGrp="1"/>
          </p:cNvSpPr>
          <p:nvPr>
            <p:ph type="title"/>
          </p:nvPr>
        </p:nvSpPr>
        <p:spPr>
          <a:xfrm>
            <a:off x="677334" y="609600"/>
            <a:ext cx="8596668" cy="985936"/>
          </a:xfrm>
        </p:spPr>
        <p:txBody>
          <a:bodyPr/>
          <a:lstStyle/>
          <a:p>
            <a:r>
              <a:rPr lang="en-US" b="1" i="1" dirty="0"/>
              <a:t>INVERSION OF CONTROL </a:t>
            </a:r>
            <a:endParaRPr lang="en-IN" b="1" i="1" dirty="0"/>
          </a:p>
        </p:txBody>
      </p:sp>
      <p:sp>
        <p:nvSpPr>
          <p:cNvPr id="3" name="Content Placeholder 2">
            <a:extLst>
              <a:ext uri="{FF2B5EF4-FFF2-40B4-BE49-F238E27FC236}">
                <a16:creationId xmlns:a16="http://schemas.microsoft.com/office/drawing/2014/main" id="{40C21839-51B2-B6A4-BD74-2D7156FED645}"/>
              </a:ext>
            </a:extLst>
          </p:cNvPr>
          <p:cNvSpPr>
            <a:spLocks noGrp="1"/>
          </p:cNvSpPr>
          <p:nvPr>
            <p:ph idx="1"/>
          </p:nvPr>
        </p:nvSpPr>
        <p:spPr>
          <a:xfrm>
            <a:off x="677334" y="1759373"/>
            <a:ext cx="8596668" cy="4165565"/>
          </a:xfrm>
        </p:spPr>
        <p:txBody>
          <a:bodyPr>
            <a:normAutofit/>
          </a:bodyPr>
          <a:lstStyle/>
          <a:p>
            <a:pPr marL="0" indent="0" algn="just">
              <a:buNone/>
            </a:pPr>
            <a:r>
              <a:rPr lang="en-US" sz="2000" b="0" i="0" dirty="0">
                <a:solidFill>
                  <a:schemeClr val="tx1">
                    <a:lumMod val="95000"/>
                    <a:lumOff val="5000"/>
                  </a:schemeClr>
                </a:solidFill>
                <a:effectLst/>
                <a:latin typeface="urw-din"/>
              </a:rPr>
              <a:t>Spring IoC (Inversion of Control) Container is the core of </a:t>
            </a:r>
            <a:r>
              <a:rPr lang="en-US" sz="2000" b="0" i="0" u="sng" dirty="0">
                <a:solidFill>
                  <a:schemeClr val="tx1">
                    <a:lumMod val="95000"/>
                    <a:lumOff val="5000"/>
                  </a:schemeClr>
                </a:solidFill>
                <a:effectLst/>
                <a:latin typeface="urw-din"/>
                <a:hlinkClick r:id="rId2">
                  <a:extLst>
                    <a:ext uri="{A12FA001-AC4F-418D-AE19-62706E023703}">
                      <ahyp:hlinkClr xmlns:ahyp="http://schemas.microsoft.com/office/drawing/2018/hyperlinkcolor" val="tx"/>
                    </a:ext>
                  </a:extLst>
                </a:hlinkClick>
              </a:rPr>
              <a:t>Spring Framework</a:t>
            </a:r>
            <a:r>
              <a:rPr lang="en-US" sz="2000" b="0" i="0" dirty="0">
                <a:solidFill>
                  <a:schemeClr val="tx1">
                    <a:lumMod val="95000"/>
                    <a:lumOff val="5000"/>
                  </a:schemeClr>
                </a:solidFill>
                <a:effectLst/>
                <a:latin typeface="urw-din"/>
              </a:rPr>
              <a:t>. It creates the objects, configures and assembles their dependencies, manages their entire life cycle. The Container uses Dependency Injection(DI) to manage the components that make up the application. It gets the information about the objects from a configuration file(XML) or Java Code or Java Annotations and Java POJO class. These objects are called Beans. Since the Controlling of Java objects and their lifecycle is not done by the developers, hence the name Inversion Of </a:t>
            </a:r>
            <a:r>
              <a:rPr lang="en-US" sz="2000" b="0" i="0" dirty="0" err="1">
                <a:solidFill>
                  <a:schemeClr val="tx1">
                    <a:lumMod val="95000"/>
                    <a:lumOff val="5000"/>
                  </a:schemeClr>
                </a:solidFill>
                <a:effectLst/>
                <a:latin typeface="urw-din"/>
              </a:rPr>
              <a:t>Control.file</a:t>
            </a:r>
            <a:r>
              <a:rPr lang="en-US" sz="2000" b="0" i="0" dirty="0">
                <a:solidFill>
                  <a:schemeClr val="tx1">
                    <a:lumMod val="95000"/>
                    <a:lumOff val="5000"/>
                  </a:schemeClr>
                </a:solidFill>
                <a:effectLst/>
                <a:latin typeface="urw-din"/>
              </a:rPr>
              <a:t>(XML) or Java Code or Java Annotations and Java POJO class. These objects are called Beans. Since the Controlling of Java objects and their lifecycle is not done by the developers, hence the name Inversion Of Control.</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6908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5E18-421F-4860-A344-B5B28894DB8E}"/>
              </a:ext>
            </a:extLst>
          </p:cNvPr>
          <p:cNvSpPr>
            <a:spLocks noGrp="1"/>
          </p:cNvSpPr>
          <p:nvPr>
            <p:ph type="title"/>
          </p:nvPr>
        </p:nvSpPr>
        <p:spPr>
          <a:xfrm>
            <a:off x="304110" y="609600"/>
            <a:ext cx="8596668" cy="1320800"/>
          </a:xfrm>
        </p:spPr>
        <p:txBody>
          <a:bodyPr>
            <a:normAutofit/>
          </a:bodyPr>
          <a:lstStyle/>
          <a:p>
            <a:r>
              <a:rPr lang="en-US" sz="4000" b="1" i="1" dirty="0" err="1">
                <a:solidFill>
                  <a:schemeClr val="accent1">
                    <a:lumMod val="75000"/>
                  </a:schemeClr>
                </a:solidFill>
              </a:rPr>
              <a:t>BeanFactory</a:t>
            </a:r>
            <a:endParaRPr lang="en-IN" sz="4000" b="1" i="1" dirty="0">
              <a:solidFill>
                <a:schemeClr val="accent1">
                  <a:lumMod val="75000"/>
                </a:schemeClr>
              </a:solidFill>
            </a:endParaRPr>
          </a:p>
        </p:txBody>
      </p:sp>
      <p:sp>
        <p:nvSpPr>
          <p:cNvPr id="3" name="Content Placeholder 2">
            <a:extLst>
              <a:ext uri="{FF2B5EF4-FFF2-40B4-BE49-F238E27FC236}">
                <a16:creationId xmlns:a16="http://schemas.microsoft.com/office/drawing/2014/main" id="{9C225B66-021B-7888-BE4A-04B99E7B8279}"/>
              </a:ext>
            </a:extLst>
          </p:cNvPr>
          <p:cNvSpPr>
            <a:spLocks noGrp="1"/>
          </p:cNvSpPr>
          <p:nvPr>
            <p:ph idx="1"/>
          </p:nvPr>
        </p:nvSpPr>
        <p:spPr>
          <a:xfrm>
            <a:off x="593358" y="1930400"/>
            <a:ext cx="8596668" cy="3880773"/>
          </a:xfrm>
        </p:spPr>
        <p:txBody>
          <a:bodyPr>
            <a:normAutofit/>
          </a:bodyPr>
          <a:lstStyle/>
          <a:p>
            <a:pPr algn="just"/>
            <a:r>
              <a:rPr lang="en-US" sz="2000" b="0" i="0" dirty="0">
                <a:solidFill>
                  <a:schemeClr val="tx1">
                    <a:lumMod val="95000"/>
                    <a:lumOff val="5000"/>
                  </a:schemeClr>
                </a:solidFill>
                <a:effectLst/>
                <a:latin typeface="urw-din"/>
              </a:rPr>
              <a:t>The first foremost thing when we talk about spring is dependency injection which is possible because spring is actually a container and behaves as a factory of Beans. Just like the  </a:t>
            </a:r>
            <a:r>
              <a:rPr lang="en-US" sz="2000" b="0" i="0" dirty="0" err="1">
                <a:solidFill>
                  <a:schemeClr val="tx1">
                    <a:lumMod val="95000"/>
                    <a:lumOff val="5000"/>
                  </a:schemeClr>
                </a:solidFill>
                <a:effectLst/>
                <a:latin typeface="urw-din"/>
              </a:rPr>
              <a:t>BeanFactory</a:t>
            </a:r>
            <a:r>
              <a:rPr lang="en-US" sz="2000" b="0" i="0" dirty="0">
                <a:solidFill>
                  <a:schemeClr val="tx1">
                    <a:lumMod val="95000"/>
                    <a:lumOff val="5000"/>
                  </a:schemeClr>
                </a:solidFill>
                <a:effectLst/>
                <a:latin typeface="urw-din"/>
              </a:rPr>
              <a:t> interface is the simplest container providing an advanced configuration mechanism to instantiate, configure and manage the life cycle of beans. Beans are java objects that are configured at run-time by Spring IoC Container. </a:t>
            </a:r>
            <a:r>
              <a:rPr lang="en-US" sz="2000" b="0" i="0" dirty="0" err="1">
                <a:solidFill>
                  <a:schemeClr val="tx1">
                    <a:lumMod val="95000"/>
                    <a:lumOff val="5000"/>
                  </a:schemeClr>
                </a:solidFill>
                <a:effectLst/>
                <a:latin typeface="urw-din"/>
              </a:rPr>
              <a:t>BeanFactory</a:t>
            </a:r>
            <a:r>
              <a:rPr lang="en-US" sz="2000" b="0" i="0" dirty="0">
                <a:solidFill>
                  <a:schemeClr val="tx1">
                    <a:lumMod val="95000"/>
                    <a:lumOff val="5000"/>
                  </a:schemeClr>
                </a:solidFill>
                <a:effectLst/>
                <a:latin typeface="urw-din"/>
              </a:rPr>
              <a:t> represents a basic</a:t>
            </a:r>
            <a:r>
              <a:rPr lang="en-US" sz="2000" b="1" i="0" dirty="0">
                <a:solidFill>
                  <a:schemeClr val="tx1">
                    <a:lumMod val="95000"/>
                    <a:lumOff val="5000"/>
                  </a:schemeClr>
                </a:solidFill>
                <a:effectLst/>
                <a:latin typeface="urw-din"/>
              </a:rPr>
              <a:t> IoC container</a:t>
            </a:r>
            <a:r>
              <a:rPr lang="en-US" sz="2000" b="0" i="0" dirty="0">
                <a:solidFill>
                  <a:schemeClr val="tx1">
                    <a:lumMod val="95000"/>
                    <a:lumOff val="5000"/>
                  </a:schemeClr>
                </a:solidFill>
                <a:effectLst/>
                <a:latin typeface="urw-din"/>
              </a:rPr>
              <a:t> which is a parent interface of </a:t>
            </a:r>
            <a:r>
              <a:rPr lang="en-US" sz="2000" b="1" i="0" dirty="0" err="1">
                <a:solidFill>
                  <a:schemeClr val="tx1">
                    <a:lumMod val="95000"/>
                    <a:lumOff val="5000"/>
                  </a:schemeClr>
                </a:solidFill>
                <a:effectLst/>
                <a:latin typeface="urw-din"/>
              </a:rPr>
              <a:t>ApplicationContext</a:t>
            </a:r>
            <a:r>
              <a:rPr lang="en-US" sz="2000" b="1" i="0" dirty="0">
                <a:solidFill>
                  <a:schemeClr val="tx1">
                    <a:lumMod val="95000"/>
                    <a:lumOff val="5000"/>
                  </a:schemeClr>
                </a:solidFill>
                <a:effectLst/>
                <a:latin typeface="urw-din"/>
              </a:rPr>
              <a:t>.</a:t>
            </a:r>
          </a:p>
          <a:p>
            <a:pPr algn="just"/>
            <a:r>
              <a:rPr lang="en-US" sz="2000" b="0" i="0" dirty="0">
                <a:solidFill>
                  <a:schemeClr val="tx1">
                    <a:lumMod val="95000"/>
                    <a:lumOff val="5000"/>
                  </a:schemeClr>
                </a:solidFill>
                <a:effectLst/>
                <a:latin typeface="urw-din"/>
              </a:rPr>
              <a:t> </a:t>
            </a:r>
            <a:r>
              <a:rPr lang="en-US" sz="2000" b="1" i="0" dirty="0" err="1">
                <a:solidFill>
                  <a:schemeClr val="tx1">
                    <a:lumMod val="95000"/>
                    <a:lumOff val="5000"/>
                  </a:schemeClr>
                </a:solidFill>
                <a:effectLst/>
                <a:latin typeface="urw-din"/>
              </a:rPr>
              <a:t>BeanFactory</a:t>
            </a:r>
            <a:r>
              <a:rPr lang="en-US" sz="2000" b="0" i="0" dirty="0">
                <a:solidFill>
                  <a:schemeClr val="tx1">
                    <a:lumMod val="95000"/>
                    <a:lumOff val="5000"/>
                  </a:schemeClr>
                </a:solidFill>
                <a:effectLst/>
                <a:latin typeface="urw-din"/>
              </a:rPr>
              <a:t> uses Beans and their dependencies metadata to create and configure them at run-time. </a:t>
            </a:r>
            <a:r>
              <a:rPr lang="en-US" sz="2000" b="0" i="0" dirty="0" err="1">
                <a:solidFill>
                  <a:schemeClr val="tx1">
                    <a:lumMod val="95000"/>
                    <a:lumOff val="5000"/>
                  </a:schemeClr>
                </a:solidFill>
                <a:effectLst/>
                <a:latin typeface="urw-din"/>
              </a:rPr>
              <a:t>BeanFactory</a:t>
            </a:r>
            <a:r>
              <a:rPr lang="en-US" sz="2000" b="0" i="0" dirty="0">
                <a:solidFill>
                  <a:schemeClr val="tx1">
                    <a:lumMod val="95000"/>
                    <a:lumOff val="5000"/>
                  </a:schemeClr>
                </a:solidFill>
                <a:effectLst/>
                <a:latin typeface="urw-din"/>
              </a:rPr>
              <a:t> loads the bean definitions and dependency amongst the beans based on a configuration file(XML) or the beans can be directly returned when required using Java Configuration. There are other types of configuration files like LDAP, RDMS, properties file, etc.</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02690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A3D9-8D4C-9014-6D45-0237BD613DA7}"/>
              </a:ext>
            </a:extLst>
          </p:cNvPr>
          <p:cNvSpPr>
            <a:spLocks noGrp="1"/>
          </p:cNvSpPr>
          <p:nvPr>
            <p:ph type="title"/>
          </p:nvPr>
        </p:nvSpPr>
        <p:spPr>
          <a:xfrm>
            <a:off x="481391" y="562947"/>
            <a:ext cx="8596668" cy="1320800"/>
          </a:xfrm>
        </p:spPr>
        <p:txBody>
          <a:bodyPr>
            <a:normAutofit/>
          </a:bodyPr>
          <a:lstStyle/>
          <a:p>
            <a:r>
              <a:rPr lang="en-US" sz="4000" b="1" i="1" dirty="0" err="1"/>
              <a:t>ApplicationContext</a:t>
            </a:r>
            <a:endParaRPr lang="en-IN" sz="4000" b="1" i="1" dirty="0"/>
          </a:p>
        </p:txBody>
      </p:sp>
      <p:sp>
        <p:nvSpPr>
          <p:cNvPr id="3" name="Content Placeholder 2">
            <a:extLst>
              <a:ext uri="{FF2B5EF4-FFF2-40B4-BE49-F238E27FC236}">
                <a16:creationId xmlns:a16="http://schemas.microsoft.com/office/drawing/2014/main" id="{FE60F8DA-D7EE-22A1-C49A-DA8CCC110943}"/>
              </a:ext>
            </a:extLst>
          </p:cNvPr>
          <p:cNvSpPr>
            <a:spLocks noGrp="1"/>
          </p:cNvSpPr>
          <p:nvPr>
            <p:ph idx="1"/>
          </p:nvPr>
        </p:nvSpPr>
        <p:spPr>
          <a:xfrm>
            <a:off x="612020" y="1883747"/>
            <a:ext cx="8596668" cy="3880773"/>
          </a:xfrm>
        </p:spPr>
        <p:txBody>
          <a:bodyPr/>
          <a:lstStyle/>
          <a:p>
            <a:pPr algn="just" fontAlgn="base"/>
            <a:r>
              <a:rPr lang="en-US" sz="2000" b="0" i="0" dirty="0">
                <a:solidFill>
                  <a:schemeClr val="tx1">
                    <a:lumMod val="85000"/>
                    <a:lumOff val="15000"/>
                  </a:schemeClr>
                </a:solidFill>
                <a:effectLst/>
                <a:latin typeface="urw-din"/>
              </a:rPr>
              <a:t>Spring IoC container is responsible for instantiating, wiring, configuring, and managing the entire life cycle of objects. </a:t>
            </a:r>
            <a:r>
              <a:rPr lang="en-US" sz="2000" b="0" i="0" dirty="0" err="1">
                <a:solidFill>
                  <a:schemeClr val="tx1">
                    <a:lumMod val="85000"/>
                    <a:lumOff val="15000"/>
                  </a:schemeClr>
                </a:solidFill>
                <a:effectLst/>
                <a:latin typeface="urw-din"/>
              </a:rPr>
              <a:t>BeanFactory</a:t>
            </a:r>
            <a:r>
              <a:rPr lang="en-US" sz="2000" b="0" i="0" dirty="0">
                <a:solidFill>
                  <a:schemeClr val="tx1">
                    <a:lumMod val="85000"/>
                    <a:lumOff val="15000"/>
                  </a:schemeClr>
                </a:solidFill>
                <a:effectLst/>
                <a:latin typeface="urw-din"/>
              </a:rPr>
              <a:t> and </a:t>
            </a:r>
            <a:r>
              <a:rPr lang="en-US" sz="2000" b="0" i="0" dirty="0" err="1">
                <a:solidFill>
                  <a:schemeClr val="tx1">
                    <a:lumMod val="85000"/>
                    <a:lumOff val="15000"/>
                  </a:schemeClr>
                </a:solidFill>
                <a:effectLst/>
                <a:latin typeface="urw-din"/>
              </a:rPr>
              <a:t>ApplicationContext</a:t>
            </a:r>
            <a:r>
              <a:rPr lang="en-US" sz="2000" b="0" i="0" dirty="0">
                <a:solidFill>
                  <a:schemeClr val="tx1">
                    <a:lumMod val="85000"/>
                    <a:lumOff val="15000"/>
                  </a:schemeClr>
                </a:solidFill>
                <a:effectLst/>
                <a:latin typeface="urw-din"/>
              </a:rPr>
              <a:t> represent the Spring IoC Containers. </a:t>
            </a:r>
            <a:r>
              <a:rPr lang="en-US" sz="2000" b="0" i="0" dirty="0" err="1">
                <a:solidFill>
                  <a:schemeClr val="tx1">
                    <a:lumMod val="85000"/>
                    <a:lumOff val="15000"/>
                  </a:schemeClr>
                </a:solidFill>
                <a:effectLst/>
                <a:latin typeface="urw-din"/>
              </a:rPr>
              <a:t>ApplicationContext</a:t>
            </a:r>
            <a:r>
              <a:rPr lang="en-US" sz="2000" b="0" i="0" dirty="0">
                <a:solidFill>
                  <a:schemeClr val="tx1">
                    <a:lumMod val="85000"/>
                    <a:lumOff val="15000"/>
                  </a:schemeClr>
                </a:solidFill>
                <a:effectLst/>
                <a:latin typeface="urw-din"/>
              </a:rPr>
              <a:t> is the sub-interface of </a:t>
            </a:r>
            <a:r>
              <a:rPr lang="en-US" sz="2000" b="0" i="0" dirty="0" err="1">
                <a:solidFill>
                  <a:schemeClr val="tx1">
                    <a:lumMod val="85000"/>
                    <a:lumOff val="15000"/>
                  </a:schemeClr>
                </a:solidFill>
                <a:effectLst/>
                <a:latin typeface="urw-din"/>
              </a:rPr>
              <a:t>BeanFactory</a:t>
            </a:r>
            <a:r>
              <a:rPr lang="en-US" sz="2000" b="0" i="0" dirty="0">
                <a:solidFill>
                  <a:schemeClr val="tx1">
                    <a:lumMod val="85000"/>
                    <a:lumOff val="15000"/>
                  </a:schemeClr>
                </a:solidFill>
                <a:effectLst/>
                <a:latin typeface="urw-din"/>
              </a:rPr>
              <a:t>. </a:t>
            </a:r>
            <a:r>
              <a:rPr lang="en-US" sz="2000" b="0" i="0" dirty="0" err="1">
                <a:solidFill>
                  <a:schemeClr val="tx1">
                    <a:lumMod val="85000"/>
                    <a:lumOff val="15000"/>
                  </a:schemeClr>
                </a:solidFill>
                <a:effectLst/>
                <a:latin typeface="urw-din"/>
              </a:rPr>
              <a:t>BeanFactory</a:t>
            </a:r>
            <a:r>
              <a:rPr lang="en-US" sz="2000" b="0" i="0" dirty="0">
                <a:solidFill>
                  <a:schemeClr val="tx1">
                    <a:lumMod val="85000"/>
                    <a:lumOff val="15000"/>
                  </a:schemeClr>
                </a:solidFill>
                <a:effectLst/>
                <a:latin typeface="urw-din"/>
              </a:rPr>
              <a:t> provides basic functionalities and is recommended to use for lightweight applications like mobile and applets. </a:t>
            </a:r>
            <a:r>
              <a:rPr lang="en-US" sz="2000" b="0" i="0" dirty="0" err="1">
                <a:solidFill>
                  <a:schemeClr val="tx1">
                    <a:lumMod val="85000"/>
                    <a:lumOff val="15000"/>
                  </a:schemeClr>
                </a:solidFill>
                <a:effectLst/>
                <a:latin typeface="urw-din"/>
              </a:rPr>
              <a:t>ApplicationContext</a:t>
            </a:r>
            <a:r>
              <a:rPr lang="en-US" sz="2000" b="0" i="0" dirty="0">
                <a:solidFill>
                  <a:schemeClr val="tx1">
                    <a:lumMod val="85000"/>
                    <a:lumOff val="15000"/>
                  </a:schemeClr>
                </a:solidFill>
                <a:effectLst/>
                <a:latin typeface="urw-din"/>
              </a:rPr>
              <a:t> provides basic features in addition to enterprise-specific functionalities which are as follows:</a:t>
            </a:r>
          </a:p>
          <a:p>
            <a:pPr algn="just" fontAlgn="base">
              <a:buFont typeface="Wingdings" panose="05000000000000000000" pitchFamily="2" charset="2"/>
              <a:buChar char="v"/>
            </a:pPr>
            <a:r>
              <a:rPr lang="en-US" b="0" i="0" dirty="0">
                <a:solidFill>
                  <a:schemeClr val="tx1">
                    <a:lumMod val="85000"/>
                    <a:lumOff val="15000"/>
                  </a:schemeClr>
                </a:solidFill>
                <a:effectLst/>
                <a:latin typeface="urw-din"/>
              </a:rPr>
              <a:t>Publishing events to registered listeners by resolving property files.</a:t>
            </a:r>
          </a:p>
          <a:p>
            <a:pPr algn="just" fontAlgn="base">
              <a:buFont typeface="Wingdings" panose="05000000000000000000" pitchFamily="2" charset="2"/>
              <a:buChar char="v"/>
            </a:pPr>
            <a:r>
              <a:rPr lang="en-US" b="0" i="0" dirty="0">
                <a:solidFill>
                  <a:schemeClr val="tx1">
                    <a:lumMod val="85000"/>
                    <a:lumOff val="15000"/>
                  </a:schemeClr>
                </a:solidFill>
                <a:effectLst/>
                <a:latin typeface="urw-din"/>
              </a:rPr>
              <a:t>Methods for accessing application components.</a:t>
            </a:r>
          </a:p>
          <a:p>
            <a:pPr algn="just" fontAlgn="base">
              <a:buFont typeface="Wingdings" panose="05000000000000000000" pitchFamily="2" charset="2"/>
              <a:buChar char="v"/>
            </a:pPr>
            <a:r>
              <a:rPr lang="en-US" b="0" i="0" dirty="0">
                <a:solidFill>
                  <a:schemeClr val="tx1">
                    <a:lumMod val="85000"/>
                    <a:lumOff val="15000"/>
                  </a:schemeClr>
                </a:solidFill>
                <a:effectLst/>
                <a:latin typeface="urw-din"/>
              </a:rPr>
              <a:t>Supports Internationalization.</a:t>
            </a:r>
          </a:p>
          <a:p>
            <a:pPr algn="just" fontAlgn="base">
              <a:buFont typeface="Wingdings" panose="05000000000000000000" pitchFamily="2" charset="2"/>
              <a:buChar char="v"/>
            </a:pPr>
            <a:r>
              <a:rPr lang="en-US" b="0" i="0" dirty="0">
                <a:solidFill>
                  <a:schemeClr val="tx1">
                    <a:lumMod val="85000"/>
                    <a:lumOff val="15000"/>
                  </a:schemeClr>
                </a:solidFill>
                <a:effectLst/>
                <a:latin typeface="urw-din"/>
              </a:rPr>
              <a:t>Loading File resources in a generic fashion.</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56318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D7C7-F129-6EA0-477E-B5DD2D8E1989}"/>
              </a:ext>
            </a:extLst>
          </p:cNvPr>
          <p:cNvSpPr>
            <a:spLocks noGrp="1"/>
          </p:cNvSpPr>
          <p:nvPr>
            <p:ph type="title"/>
          </p:nvPr>
        </p:nvSpPr>
        <p:spPr>
          <a:xfrm>
            <a:off x="304110" y="590939"/>
            <a:ext cx="8596668" cy="1320800"/>
          </a:xfrm>
        </p:spPr>
        <p:txBody>
          <a:bodyPr/>
          <a:lstStyle/>
          <a:p>
            <a:r>
              <a:rPr lang="en-US" b="1" i="1" dirty="0"/>
              <a:t>Dependency Injection</a:t>
            </a:r>
            <a:endParaRPr lang="en-IN" b="1" i="1" dirty="0"/>
          </a:p>
        </p:txBody>
      </p:sp>
      <p:sp>
        <p:nvSpPr>
          <p:cNvPr id="3" name="Content Placeholder 2">
            <a:extLst>
              <a:ext uri="{FF2B5EF4-FFF2-40B4-BE49-F238E27FC236}">
                <a16:creationId xmlns:a16="http://schemas.microsoft.com/office/drawing/2014/main" id="{B001183A-3453-5987-F2B5-212A7B0F2392}"/>
              </a:ext>
            </a:extLst>
          </p:cNvPr>
          <p:cNvSpPr>
            <a:spLocks noGrp="1"/>
          </p:cNvSpPr>
          <p:nvPr>
            <p:ph idx="1"/>
          </p:nvPr>
        </p:nvSpPr>
        <p:spPr>
          <a:xfrm>
            <a:off x="649342" y="1675398"/>
            <a:ext cx="8596668" cy="3880773"/>
          </a:xfrm>
        </p:spPr>
        <p:txBody>
          <a:bodyPr/>
          <a:lstStyle/>
          <a:p>
            <a:pPr algn="just"/>
            <a:r>
              <a:rPr lang="en-US" sz="2000" b="0" i="0" dirty="0">
                <a:solidFill>
                  <a:srgbClr val="181717"/>
                </a:solidFill>
                <a:effectLst/>
                <a:latin typeface="Verdana" panose="020B0604030504040204" pitchFamily="34" charset="0"/>
              </a:rPr>
              <a:t>In the previous chapter, related to DIP, we created and used abstraction to make the classes loosely coupled. Here, we are going to implement Dependency Injection and strategy pattern together to move the dependency object creation completely out of the class. This is our third step in making the classes completely loose coupled</a:t>
            </a:r>
            <a:r>
              <a:rPr lang="en-US" b="0" i="0" dirty="0">
                <a:solidFill>
                  <a:srgbClr val="181717"/>
                </a:solidFill>
                <a:effectLst/>
                <a:latin typeface="Verdana" panose="020B0604030504040204" pitchFamily="34" charset="0"/>
              </a:rPr>
              <a:t>.</a:t>
            </a:r>
            <a:endParaRPr lang="en-IN" dirty="0"/>
          </a:p>
        </p:txBody>
      </p:sp>
      <p:pic>
        <p:nvPicPr>
          <p:cNvPr id="6" name="Picture 5">
            <a:extLst>
              <a:ext uri="{FF2B5EF4-FFF2-40B4-BE49-F238E27FC236}">
                <a16:creationId xmlns:a16="http://schemas.microsoft.com/office/drawing/2014/main" id="{C6DAF7C3-62FD-CA8C-AF9E-1C243C435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890" y="4034839"/>
            <a:ext cx="6847718" cy="2477928"/>
          </a:xfrm>
          <a:prstGeom prst="rect">
            <a:avLst/>
          </a:prstGeom>
        </p:spPr>
      </p:pic>
    </p:spTree>
    <p:extLst>
      <p:ext uri="{BB962C8B-B14F-4D97-AF65-F5344CB8AC3E}">
        <p14:creationId xmlns:p14="http://schemas.microsoft.com/office/powerpoint/2010/main" val="18675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BA679-9F2F-7859-5FAE-31500A87274C}"/>
              </a:ext>
            </a:extLst>
          </p:cNvPr>
          <p:cNvSpPr>
            <a:spLocks noGrp="1"/>
          </p:cNvSpPr>
          <p:nvPr>
            <p:ph idx="1"/>
          </p:nvPr>
        </p:nvSpPr>
        <p:spPr>
          <a:xfrm>
            <a:off x="509382" y="565054"/>
            <a:ext cx="8690601" cy="5285240"/>
          </a:xfrm>
        </p:spPr>
        <p:txBody>
          <a:bodyPr>
            <a:normAutofit/>
          </a:bodyPr>
          <a:lstStyle/>
          <a:p>
            <a:pPr algn="just"/>
            <a:r>
              <a:rPr lang="en-US" sz="2000" b="0" i="0" dirty="0">
                <a:solidFill>
                  <a:srgbClr val="181717"/>
                </a:solidFill>
                <a:effectLst/>
                <a:latin typeface="Verdana" panose="020B0604030504040204" pitchFamily="34" charset="0"/>
              </a:rPr>
              <a:t>Dependency Injection (DI) 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a:p>
            <a:pPr marL="0" indent="0" algn="just">
              <a:buNone/>
            </a:pPr>
            <a:endParaRPr lang="en-US" b="0" i="0" dirty="0">
              <a:solidFill>
                <a:srgbClr val="181717"/>
              </a:solidFill>
              <a:effectLst/>
              <a:latin typeface="Verdana" panose="020B0604030504040204" pitchFamily="34" charset="0"/>
            </a:endParaRPr>
          </a:p>
          <a:p>
            <a:pPr marL="0" indent="0" algn="just">
              <a:buNone/>
            </a:pPr>
            <a:r>
              <a:rPr lang="en-US" b="0" i="0" dirty="0">
                <a:solidFill>
                  <a:srgbClr val="181717"/>
                </a:solidFill>
                <a:effectLst/>
                <a:latin typeface="Verdana" panose="020B0604030504040204" pitchFamily="34" charset="0"/>
              </a:rPr>
              <a:t> The Dependency Injection pattern involves 3 types of classes.</a:t>
            </a:r>
          </a:p>
          <a:p>
            <a:pPr algn="just">
              <a:buFont typeface="+mj-lt"/>
              <a:buAutoNum type="arabicPeriod"/>
            </a:pPr>
            <a:r>
              <a:rPr lang="en-US" b="1" i="0" dirty="0">
                <a:solidFill>
                  <a:srgbClr val="181717"/>
                </a:solidFill>
                <a:effectLst/>
                <a:latin typeface="Verdana" panose="020B0604030504040204" pitchFamily="34" charset="0"/>
              </a:rPr>
              <a:t>Client Class:</a:t>
            </a:r>
            <a:r>
              <a:rPr lang="en-US" b="0" i="0" dirty="0">
                <a:solidFill>
                  <a:srgbClr val="181717"/>
                </a:solidFill>
                <a:effectLst/>
                <a:latin typeface="Verdana" panose="020B0604030504040204" pitchFamily="34" charset="0"/>
              </a:rPr>
              <a:t> The client class (dependent class) is a class which depends on the service class</a:t>
            </a:r>
          </a:p>
          <a:p>
            <a:pPr algn="just">
              <a:buFont typeface="+mj-lt"/>
              <a:buAutoNum type="arabicPeriod"/>
            </a:pPr>
            <a:r>
              <a:rPr lang="en-US" b="1" i="0" dirty="0">
                <a:solidFill>
                  <a:srgbClr val="181717"/>
                </a:solidFill>
                <a:effectLst/>
                <a:latin typeface="Verdana" panose="020B0604030504040204" pitchFamily="34" charset="0"/>
              </a:rPr>
              <a:t>Service Class:</a:t>
            </a:r>
            <a:r>
              <a:rPr lang="en-US" b="0" i="0" dirty="0">
                <a:solidFill>
                  <a:srgbClr val="181717"/>
                </a:solidFill>
                <a:effectLst/>
                <a:latin typeface="Verdana" panose="020B0604030504040204" pitchFamily="34" charset="0"/>
              </a:rPr>
              <a:t> The service class (dependency) is a class that provides service to the client class.</a:t>
            </a:r>
          </a:p>
          <a:p>
            <a:pPr algn="just">
              <a:buFont typeface="+mj-lt"/>
              <a:buAutoNum type="arabicPeriod"/>
            </a:pPr>
            <a:r>
              <a:rPr lang="en-US" b="1" i="0" dirty="0">
                <a:solidFill>
                  <a:srgbClr val="181717"/>
                </a:solidFill>
                <a:effectLst/>
                <a:latin typeface="Verdana" panose="020B0604030504040204" pitchFamily="34" charset="0"/>
              </a:rPr>
              <a:t>Injector Class:</a:t>
            </a:r>
            <a:r>
              <a:rPr lang="en-US" b="0" i="0" dirty="0">
                <a:solidFill>
                  <a:srgbClr val="181717"/>
                </a:solidFill>
                <a:effectLst/>
                <a:latin typeface="Verdana" panose="020B0604030504040204" pitchFamily="34" charset="0"/>
              </a:rPr>
              <a:t> The injector class injects the service class object into the client class.</a:t>
            </a:r>
          </a:p>
        </p:txBody>
      </p:sp>
    </p:spTree>
    <p:extLst>
      <p:ext uri="{BB962C8B-B14F-4D97-AF65-F5344CB8AC3E}">
        <p14:creationId xmlns:p14="http://schemas.microsoft.com/office/powerpoint/2010/main" val="103166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8AAA45-6A77-B423-913A-DDCE9C100165}"/>
              </a:ext>
            </a:extLst>
          </p:cNvPr>
          <p:cNvSpPr>
            <a:spLocks noGrp="1"/>
          </p:cNvSpPr>
          <p:nvPr>
            <p:ph idx="1"/>
          </p:nvPr>
        </p:nvSpPr>
        <p:spPr>
          <a:xfrm>
            <a:off x="630238" y="649094"/>
            <a:ext cx="8597900" cy="5322498"/>
          </a:xfrm>
        </p:spPr>
        <p:txBody>
          <a:bodyPr/>
          <a:lstStyle/>
          <a:p>
            <a:pPr algn="just"/>
            <a:r>
              <a:rPr lang="en-US" b="0" i="0" dirty="0">
                <a:solidFill>
                  <a:srgbClr val="181717"/>
                </a:solidFill>
                <a:effectLst/>
                <a:latin typeface="Verdana" panose="020B0604030504040204" pitchFamily="34" charset="0"/>
              </a:rPr>
              <a:t>The following figure illustrates the relationship between these classes: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C2C25C74-231F-D38D-C4BE-9B3DF3D09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861" y="1533718"/>
            <a:ext cx="4705863" cy="2525097"/>
          </a:xfrm>
          <a:prstGeom prst="rect">
            <a:avLst/>
          </a:prstGeom>
        </p:spPr>
      </p:pic>
      <p:sp>
        <p:nvSpPr>
          <p:cNvPr id="8" name="Rectangle 1">
            <a:extLst>
              <a:ext uri="{FF2B5EF4-FFF2-40B4-BE49-F238E27FC236}">
                <a16:creationId xmlns:a16="http://schemas.microsoft.com/office/drawing/2014/main" id="{A11B3C1F-BBDB-55EC-456F-8BFDBFE8720E}"/>
              </a:ext>
            </a:extLst>
          </p:cNvPr>
          <p:cNvSpPr>
            <a:spLocks noChangeArrowheads="1"/>
          </p:cNvSpPr>
          <p:nvPr/>
        </p:nvSpPr>
        <p:spPr bwMode="auto">
          <a:xfrm>
            <a:off x="895902" y="4650318"/>
            <a:ext cx="833223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As you can see, the injector class creates an object of the service class, and injects that object </a:t>
            </a:r>
            <a:r>
              <a:rPr kumimoji="0" lang="en-US" altLang="en-US" sz="1400" b="0" i="0" u="none" strike="noStrike" cap="none" normalizeH="0" baseline="0" dirty="0">
                <a:ln>
                  <a:noFill/>
                </a:ln>
                <a:solidFill>
                  <a:schemeClr val="tx1"/>
                </a:solidFill>
                <a:effectLst/>
                <a:latin typeface="Arial" panose="020B0604020202020204" pitchFamily="34" charset="0"/>
              </a:rPr>
              <a:t>to </a:t>
            </a:r>
            <a:r>
              <a:rPr kumimoji="0" lang="en-US" altLang="en-US" b="0" i="0" u="none" strike="noStrike" cap="none" normalizeH="0" baseline="0" dirty="0">
                <a:ln>
                  <a:noFill/>
                </a:ln>
                <a:solidFill>
                  <a:schemeClr val="tx1"/>
                </a:solidFill>
                <a:effectLst/>
                <a:latin typeface="Arial" panose="020B0604020202020204" pitchFamily="34" charset="0"/>
              </a:rPr>
              <a:t>a client object. In this way, the DI pattern separates the responsibility of creating an object of the service class out of the client class.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rgbClr val="000000"/>
                </a:solidFill>
                <a:effectLst/>
                <a:latin typeface="inherit"/>
                <a:cs typeface="Times New Roman" panose="02020603050405020304" pitchFamily="18" charset="0"/>
              </a:rPr>
            </a:b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0002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BDE0-C3F5-331C-5633-6A12A790601E}"/>
              </a:ext>
            </a:extLst>
          </p:cNvPr>
          <p:cNvSpPr>
            <a:spLocks noGrp="1"/>
          </p:cNvSpPr>
          <p:nvPr>
            <p:ph type="title"/>
          </p:nvPr>
        </p:nvSpPr>
        <p:spPr>
          <a:xfrm>
            <a:off x="677334" y="609600"/>
            <a:ext cx="8596668" cy="1125894"/>
          </a:xfrm>
        </p:spPr>
        <p:txBody>
          <a:bodyPr>
            <a:normAutofit/>
          </a:bodyPr>
          <a:lstStyle/>
          <a:p>
            <a:r>
              <a:rPr lang="en-US" b="1" i="1" kern="1200" dirty="0">
                <a:solidFill>
                  <a:schemeClr val="accent1">
                    <a:lumMod val="75000"/>
                  </a:schemeClr>
                </a:solidFill>
                <a:effectLst/>
                <a:latin typeface="Trebuchet MS" panose="020B0603020202020204" pitchFamily="34" charset="0"/>
                <a:ea typeface="+mn-ea"/>
                <a:cs typeface="+mn-cs"/>
              </a:rPr>
              <a:t>CONSTRUCTOR -</a:t>
            </a:r>
            <a:endParaRPr lang="en-IN" sz="6000" b="1" i="1" dirty="0">
              <a:solidFill>
                <a:schemeClr val="accent1">
                  <a:lumMod val="75000"/>
                </a:schemeClr>
              </a:solidFill>
            </a:endParaRPr>
          </a:p>
        </p:txBody>
      </p:sp>
      <p:sp>
        <p:nvSpPr>
          <p:cNvPr id="3" name="Content Placeholder 2">
            <a:extLst>
              <a:ext uri="{FF2B5EF4-FFF2-40B4-BE49-F238E27FC236}">
                <a16:creationId xmlns:a16="http://schemas.microsoft.com/office/drawing/2014/main" id="{A3B8CA85-064E-DDE4-0F1A-F6BD629752CF}"/>
              </a:ext>
            </a:extLst>
          </p:cNvPr>
          <p:cNvSpPr>
            <a:spLocks noGrp="1"/>
          </p:cNvSpPr>
          <p:nvPr>
            <p:ph idx="1"/>
          </p:nvPr>
        </p:nvSpPr>
        <p:spPr>
          <a:xfrm>
            <a:off x="677334" y="1479454"/>
            <a:ext cx="8596668" cy="5443860"/>
          </a:xfrm>
        </p:spPr>
        <p:txBody>
          <a:bodyPr>
            <a:normAutofit lnSpcReduction="10000"/>
          </a:bodyPr>
          <a:lstStyle/>
          <a:p>
            <a:pPr marL="0" indent="0">
              <a:buNone/>
            </a:pPr>
            <a:r>
              <a:rPr lang="en-US" b="1" i="0" u="sng" dirty="0">
                <a:solidFill>
                  <a:schemeClr val="tx1">
                    <a:lumMod val="95000"/>
                    <a:lumOff val="5000"/>
                  </a:schemeClr>
                </a:solidFill>
                <a:effectLst/>
                <a:latin typeface="urw-din"/>
              </a:rPr>
              <a:t>Constructor</a:t>
            </a:r>
            <a:r>
              <a:rPr lang="en-US" b="1" i="0" dirty="0">
                <a:solidFill>
                  <a:schemeClr val="tx1">
                    <a:lumMod val="95000"/>
                    <a:lumOff val="5000"/>
                  </a:schemeClr>
                </a:solidFill>
                <a:effectLst/>
                <a:latin typeface="urw-din"/>
              </a:rPr>
              <a:t> </a:t>
            </a:r>
            <a:r>
              <a:rPr lang="en-US" b="1" i="0" u="sng" dirty="0">
                <a:solidFill>
                  <a:schemeClr val="tx1">
                    <a:lumMod val="95000"/>
                    <a:lumOff val="5000"/>
                  </a:schemeClr>
                </a:solidFill>
                <a:effectLst/>
                <a:latin typeface="urw-din"/>
              </a:rPr>
              <a:t>Dependency</a:t>
            </a:r>
            <a:r>
              <a:rPr lang="en-US" b="1" i="0" dirty="0">
                <a:solidFill>
                  <a:schemeClr val="tx1">
                    <a:lumMod val="95000"/>
                    <a:lumOff val="5000"/>
                  </a:schemeClr>
                </a:solidFill>
                <a:effectLst/>
                <a:latin typeface="urw-din"/>
              </a:rPr>
              <a:t> </a:t>
            </a:r>
            <a:r>
              <a:rPr lang="en-US" b="1" i="0" u="sng" dirty="0">
                <a:solidFill>
                  <a:schemeClr val="tx1">
                    <a:lumMod val="95000"/>
                    <a:lumOff val="5000"/>
                  </a:schemeClr>
                </a:solidFill>
                <a:effectLst/>
                <a:latin typeface="urw-din"/>
              </a:rPr>
              <a:t>Injection</a:t>
            </a:r>
            <a:r>
              <a:rPr lang="en-US" b="1" i="0" dirty="0">
                <a:solidFill>
                  <a:schemeClr val="tx1">
                    <a:lumMod val="95000"/>
                    <a:lumOff val="5000"/>
                  </a:schemeClr>
                </a:solidFill>
                <a:effectLst/>
                <a:latin typeface="urw-din"/>
              </a:rPr>
              <a:t> (</a:t>
            </a:r>
            <a:r>
              <a:rPr lang="en-US" b="1" i="0" u="sng" dirty="0">
                <a:solidFill>
                  <a:schemeClr val="tx1">
                    <a:lumMod val="95000"/>
                    <a:lumOff val="5000"/>
                  </a:schemeClr>
                </a:solidFill>
                <a:effectLst/>
                <a:latin typeface="urw-din"/>
              </a:rPr>
              <a:t>CDI</a:t>
            </a:r>
            <a:r>
              <a:rPr lang="en-US" b="1" i="0" dirty="0">
                <a:solidFill>
                  <a:schemeClr val="tx1">
                    <a:lumMod val="95000"/>
                    <a:lumOff val="5000"/>
                  </a:schemeClr>
                </a:solidFill>
                <a:effectLst/>
                <a:latin typeface="urw-din"/>
              </a:rPr>
              <a:t>)</a:t>
            </a:r>
            <a:r>
              <a:rPr lang="en-US" b="0" i="0" dirty="0">
                <a:solidFill>
                  <a:schemeClr val="tx1">
                    <a:lumMod val="95000"/>
                    <a:lumOff val="5000"/>
                  </a:schemeClr>
                </a:solidFill>
                <a:effectLst/>
                <a:latin typeface="urw-din"/>
              </a:rPr>
              <a:t>: In this, the DI will be injected with the help of </a:t>
            </a:r>
            <a:r>
              <a:rPr lang="en-US" dirty="0">
                <a:solidFill>
                  <a:schemeClr val="tx1">
                    <a:lumMod val="95000"/>
                    <a:lumOff val="5000"/>
                  </a:schemeClr>
                </a:solidFill>
                <a:latin typeface="urw-din"/>
              </a:rPr>
              <a:t>constructors</a:t>
            </a:r>
            <a:r>
              <a:rPr lang="en-US" b="0" i="0" dirty="0">
                <a:solidFill>
                  <a:schemeClr val="tx1">
                    <a:lumMod val="95000"/>
                    <a:lumOff val="5000"/>
                  </a:schemeClr>
                </a:solidFill>
                <a:effectLst/>
                <a:latin typeface="urw-din"/>
              </a:rPr>
              <a:t>. Now to set the DI as CDI in bean, it is done through the </a:t>
            </a:r>
            <a:r>
              <a:rPr lang="en-US" b="1" i="0" dirty="0">
                <a:solidFill>
                  <a:schemeClr val="tx1">
                    <a:lumMod val="95000"/>
                    <a:lumOff val="5000"/>
                  </a:schemeClr>
                </a:solidFill>
                <a:effectLst/>
                <a:latin typeface="urw-din"/>
              </a:rPr>
              <a:t>bean-configuration file</a:t>
            </a:r>
            <a:r>
              <a:rPr lang="en-US" b="0" i="0" dirty="0">
                <a:solidFill>
                  <a:schemeClr val="tx1">
                    <a:lumMod val="95000"/>
                    <a:lumOff val="5000"/>
                  </a:schemeClr>
                </a:solidFill>
                <a:effectLst/>
                <a:latin typeface="urw-din"/>
              </a:rPr>
              <a:t> For this, the property to be set with the CDI is declared under the </a:t>
            </a:r>
            <a:r>
              <a:rPr lang="en-US" b="1" i="0" dirty="0">
                <a:solidFill>
                  <a:schemeClr val="tx1">
                    <a:lumMod val="95000"/>
                    <a:lumOff val="5000"/>
                  </a:schemeClr>
                </a:solidFill>
                <a:effectLst/>
                <a:latin typeface="urw-din"/>
              </a:rPr>
              <a:t>&lt;constructor-</a:t>
            </a:r>
            <a:r>
              <a:rPr lang="en-US" b="1" i="0" dirty="0" err="1">
                <a:solidFill>
                  <a:schemeClr val="tx1">
                    <a:lumMod val="95000"/>
                    <a:lumOff val="5000"/>
                  </a:schemeClr>
                </a:solidFill>
                <a:effectLst/>
                <a:latin typeface="urw-din"/>
              </a:rPr>
              <a:t>arg</a:t>
            </a:r>
            <a:r>
              <a:rPr lang="en-US" b="1" i="0" dirty="0">
                <a:solidFill>
                  <a:schemeClr val="tx1">
                    <a:lumMod val="95000"/>
                    <a:lumOff val="5000"/>
                  </a:schemeClr>
                </a:solidFill>
                <a:effectLst/>
                <a:latin typeface="urw-din"/>
              </a:rPr>
              <a:t>&gt;</a:t>
            </a:r>
            <a:r>
              <a:rPr lang="en-US" b="0" i="0" dirty="0">
                <a:solidFill>
                  <a:schemeClr val="tx1">
                    <a:lumMod val="95000"/>
                    <a:lumOff val="5000"/>
                  </a:schemeClr>
                </a:solidFill>
                <a:effectLst/>
                <a:latin typeface="urw-din"/>
              </a:rPr>
              <a:t> tag in the bean-config file.</a:t>
            </a:r>
          </a:p>
          <a:p>
            <a:pPr marL="0" indent="0">
              <a:buNone/>
            </a:pPr>
            <a:br>
              <a:rPr lang="en-US" dirty="0">
                <a:solidFill>
                  <a:schemeClr val="tx1">
                    <a:lumMod val="95000"/>
                    <a:lumOff val="5000"/>
                  </a:schemeClr>
                </a:solidFill>
              </a:rPr>
            </a:br>
            <a:r>
              <a:rPr lang="en-US" b="1" i="0" dirty="0">
                <a:solidFill>
                  <a:schemeClr val="tx1">
                    <a:lumMod val="95000"/>
                    <a:lumOff val="5000"/>
                  </a:schemeClr>
                </a:solidFill>
                <a:effectLst/>
                <a:latin typeface="urw-din"/>
              </a:rPr>
              <a:t>Example: Let us take the same example :</a:t>
            </a:r>
          </a:p>
          <a:p>
            <a:pPr marL="0" indent="0">
              <a:buNone/>
            </a:pPr>
            <a:r>
              <a:rPr lang="en-US" b="1" i="0" dirty="0">
                <a:solidFill>
                  <a:schemeClr val="tx1">
                    <a:lumMod val="95000"/>
                    <a:lumOff val="5000"/>
                  </a:schemeClr>
                </a:solidFill>
                <a:effectLst/>
                <a:latin typeface="urw-din"/>
              </a:rPr>
              <a:t>Java –</a:t>
            </a:r>
          </a:p>
          <a:p>
            <a:pPr marL="0" indent="0">
              <a:buNone/>
            </a:pPr>
            <a:r>
              <a:rPr lang="en-US" sz="1500" b="1" dirty="0">
                <a:solidFill>
                  <a:schemeClr val="tx1">
                    <a:lumMod val="95000"/>
                    <a:lumOff val="5000"/>
                  </a:schemeClr>
                </a:solidFill>
                <a:latin typeface="urw-din"/>
              </a:rPr>
              <a:t>Package com.geeksforgeeks.org;</a:t>
            </a:r>
          </a:p>
          <a:p>
            <a:pPr marL="0" indent="0">
              <a:buNone/>
            </a:pPr>
            <a:r>
              <a:rPr lang="en-US" sz="1500" b="1" i="0" dirty="0">
                <a:solidFill>
                  <a:schemeClr val="tx1">
                    <a:lumMod val="95000"/>
                    <a:lumOff val="5000"/>
                  </a:schemeClr>
                </a:solidFill>
                <a:effectLst/>
                <a:latin typeface="urw-din"/>
              </a:rPr>
              <a:t>Import </a:t>
            </a:r>
            <a:r>
              <a:rPr lang="en-US" sz="1500" b="1" i="0" dirty="0" err="1">
                <a:solidFill>
                  <a:schemeClr val="tx1">
                    <a:lumMod val="95000"/>
                    <a:lumOff val="5000"/>
                  </a:schemeClr>
                </a:solidFill>
                <a:effectLst/>
                <a:latin typeface="urw-din"/>
              </a:rPr>
              <a:t>com.g</a:t>
            </a:r>
            <a:r>
              <a:rPr lang="en-US" sz="1500" b="1" dirty="0" err="1">
                <a:solidFill>
                  <a:schemeClr val="tx1">
                    <a:lumMod val="95000"/>
                    <a:lumOff val="5000"/>
                  </a:schemeClr>
                </a:solidFill>
                <a:latin typeface="urw-din"/>
              </a:rPr>
              <a:t>eeksforgeeks.org.Igeek</a:t>
            </a:r>
            <a:r>
              <a:rPr lang="en-US" sz="1500" b="1" dirty="0">
                <a:solidFill>
                  <a:schemeClr val="tx1">
                    <a:lumMod val="95000"/>
                    <a:lumOff val="5000"/>
                  </a:schemeClr>
                </a:solidFill>
                <a:latin typeface="urw-din"/>
              </a:rPr>
              <a:t>;</a:t>
            </a:r>
          </a:p>
          <a:p>
            <a:pPr marL="0" indent="0">
              <a:buNone/>
            </a:pPr>
            <a:r>
              <a:rPr lang="en-US" sz="1500" b="1" i="0" dirty="0">
                <a:solidFill>
                  <a:schemeClr val="tx1">
                    <a:lumMod val="95000"/>
                    <a:lumOff val="5000"/>
                  </a:schemeClr>
                </a:solidFill>
                <a:effectLst/>
                <a:latin typeface="urw-din"/>
              </a:rPr>
              <a:t>Publi</a:t>
            </a:r>
            <a:r>
              <a:rPr lang="en-US" sz="1500" b="1" dirty="0">
                <a:solidFill>
                  <a:schemeClr val="tx1">
                    <a:lumMod val="95000"/>
                    <a:lumOff val="5000"/>
                  </a:schemeClr>
                </a:solidFill>
                <a:latin typeface="urw-din"/>
              </a:rPr>
              <a:t>c class GFG {</a:t>
            </a:r>
          </a:p>
          <a:p>
            <a:pPr marL="0" indent="0">
              <a:buNone/>
            </a:pPr>
            <a:r>
              <a:rPr lang="en-US" sz="1500" b="1" i="0" dirty="0">
                <a:solidFill>
                  <a:schemeClr val="tx1">
                    <a:lumMod val="95000"/>
                    <a:lumOff val="5000"/>
                  </a:schemeClr>
                </a:solidFill>
                <a:effectLst/>
                <a:latin typeface="urw-din"/>
              </a:rPr>
              <a:t>	</a:t>
            </a:r>
            <a:r>
              <a:rPr lang="en-US" sz="1500" b="1" i="0" dirty="0" err="1">
                <a:solidFill>
                  <a:schemeClr val="tx1">
                    <a:lumMod val="95000"/>
                    <a:lumOff val="5000"/>
                  </a:schemeClr>
                </a:solidFill>
                <a:effectLst/>
                <a:latin typeface="urw-din"/>
              </a:rPr>
              <a:t>Igeek</a:t>
            </a:r>
            <a:r>
              <a:rPr lang="en-US" sz="1500" b="1" i="0" dirty="0">
                <a:solidFill>
                  <a:schemeClr val="tx1">
                    <a:lumMod val="95000"/>
                    <a:lumOff val="5000"/>
                  </a:schemeClr>
                </a:solidFill>
                <a:effectLst/>
                <a:latin typeface="urw-din"/>
              </a:rPr>
              <a:t> g</a:t>
            </a:r>
            <a:r>
              <a:rPr lang="en-US" sz="1500" b="1" dirty="0">
                <a:solidFill>
                  <a:schemeClr val="tx1">
                    <a:lumMod val="95000"/>
                    <a:lumOff val="5000"/>
                  </a:schemeClr>
                </a:solidFill>
                <a:latin typeface="urw-din"/>
              </a:rPr>
              <a:t>eek;</a:t>
            </a:r>
          </a:p>
          <a:p>
            <a:pPr marL="0" indent="0">
              <a:buNone/>
            </a:pPr>
            <a:r>
              <a:rPr lang="en-US" sz="1500" b="1" i="0" dirty="0">
                <a:solidFill>
                  <a:schemeClr val="tx1">
                    <a:lumMod val="95000"/>
                    <a:lumOff val="5000"/>
                  </a:schemeClr>
                </a:solidFill>
                <a:effectLst/>
                <a:latin typeface="urw-din"/>
              </a:rPr>
              <a:t>	GFG(</a:t>
            </a:r>
            <a:r>
              <a:rPr lang="en-US" sz="1500" b="1" i="0" dirty="0" err="1">
                <a:solidFill>
                  <a:schemeClr val="tx1">
                    <a:lumMod val="95000"/>
                    <a:lumOff val="5000"/>
                  </a:schemeClr>
                </a:solidFill>
                <a:effectLst/>
                <a:latin typeface="urw-din"/>
              </a:rPr>
              <a:t>Igeek</a:t>
            </a:r>
            <a:r>
              <a:rPr lang="en-US" sz="1500" b="1" i="0" dirty="0">
                <a:solidFill>
                  <a:schemeClr val="tx1">
                    <a:lumMod val="95000"/>
                    <a:lumOff val="5000"/>
                  </a:schemeClr>
                </a:solidFill>
                <a:effectLst/>
                <a:latin typeface="urw-din"/>
              </a:rPr>
              <a:t> geek)</a:t>
            </a:r>
          </a:p>
          <a:p>
            <a:pPr marL="0" indent="0">
              <a:buNone/>
            </a:pPr>
            <a:r>
              <a:rPr lang="en-US" sz="1500" b="1" dirty="0">
                <a:solidFill>
                  <a:schemeClr val="tx1">
                    <a:lumMod val="95000"/>
                    <a:lumOff val="5000"/>
                  </a:schemeClr>
                </a:solidFill>
                <a:latin typeface="urw-din"/>
              </a:rPr>
              <a:t>	{</a:t>
            </a:r>
          </a:p>
          <a:p>
            <a:pPr marL="0" indent="0">
              <a:buNone/>
            </a:pPr>
            <a:r>
              <a:rPr lang="en-US" sz="1500" b="1" i="0" dirty="0">
                <a:solidFill>
                  <a:schemeClr val="tx1">
                    <a:lumMod val="95000"/>
                    <a:lumOff val="5000"/>
                  </a:schemeClr>
                </a:solidFill>
                <a:effectLst/>
                <a:latin typeface="urw-din"/>
              </a:rPr>
              <a:t>		</a:t>
            </a:r>
            <a:r>
              <a:rPr lang="en-US" sz="1500" b="1" i="0" dirty="0" err="1">
                <a:solidFill>
                  <a:schemeClr val="tx1">
                    <a:lumMod val="95000"/>
                    <a:lumOff val="5000"/>
                  </a:schemeClr>
                </a:solidFill>
                <a:effectLst/>
                <a:latin typeface="urw-din"/>
              </a:rPr>
              <a:t>this.geek</a:t>
            </a:r>
            <a:r>
              <a:rPr lang="en-US" sz="1500" b="1" i="0" dirty="0">
                <a:solidFill>
                  <a:schemeClr val="tx1">
                    <a:lumMod val="95000"/>
                    <a:lumOff val="5000"/>
                  </a:schemeClr>
                </a:solidFill>
                <a:effectLst/>
                <a:latin typeface="urw-din"/>
              </a:rPr>
              <a:t> = geek;</a:t>
            </a:r>
          </a:p>
          <a:p>
            <a:pPr marL="0" indent="0">
              <a:buNone/>
            </a:pPr>
            <a:r>
              <a:rPr lang="en-US" sz="1500" b="1" dirty="0">
                <a:solidFill>
                  <a:schemeClr val="tx1">
                    <a:lumMod val="95000"/>
                    <a:lumOff val="5000"/>
                  </a:schemeClr>
                </a:solidFill>
                <a:latin typeface="urw-din"/>
              </a:rPr>
              <a:t>	}</a:t>
            </a:r>
          </a:p>
          <a:p>
            <a:pPr marL="0" indent="0">
              <a:buNone/>
            </a:pPr>
            <a:r>
              <a:rPr lang="en-US" sz="1500" b="1" i="0" dirty="0">
                <a:solidFill>
                  <a:schemeClr val="tx1">
                    <a:lumMod val="95000"/>
                    <a:lumOff val="5000"/>
                  </a:schemeClr>
                </a:solidFill>
                <a:effectLst/>
                <a:latin typeface="urw-din"/>
              </a:rPr>
              <a:t>}</a:t>
            </a:r>
            <a:endParaRPr lang="en-US" b="1" i="0" dirty="0">
              <a:solidFill>
                <a:schemeClr val="tx1">
                  <a:lumMod val="95000"/>
                  <a:lumOff val="5000"/>
                </a:schemeClr>
              </a:solidFill>
              <a:effectLst/>
              <a:latin typeface="urw-din"/>
            </a:endParaRPr>
          </a:p>
          <a:p>
            <a:pPr marL="0" indent="0">
              <a:buNone/>
            </a:pPr>
            <a:endParaRPr lang="en-US" b="1" i="0" dirty="0">
              <a:solidFill>
                <a:schemeClr val="tx1">
                  <a:lumMod val="95000"/>
                  <a:lumOff val="5000"/>
                </a:schemeClr>
              </a:solidFill>
              <a:effectLst/>
              <a:latin typeface="urw-din"/>
            </a:endParaRPr>
          </a:p>
        </p:txBody>
      </p:sp>
    </p:spTree>
    <p:extLst>
      <p:ext uri="{BB962C8B-B14F-4D97-AF65-F5344CB8AC3E}">
        <p14:creationId xmlns:p14="http://schemas.microsoft.com/office/powerpoint/2010/main" val="14442776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1079</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inherit</vt:lpstr>
      <vt:lpstr>Source Serif Pro</vt:lpstr>
      <vt:lpstr>Times New Roman</vt:lpstr>
      <vt:lpstr>Trebuchet MS</vt:lpstr>
      <vt:lpstr>urw-din</vt:lpstr>
      <vt:lpstr>Verdana</vt:lpstr>
      <vt:lpstr>Wingdings</vt:lpstr>
      <vt:lpstr>Wingdings 3</vt:lpstr>
      <vt:lpstr>Facet</vt:lpstr>
      <vt:lpstr>PowerPoint Presentation</vt:lpstr>
      <vt:lpstr>Concept of what we learn </vt:lpstr>
      <vt:lpstr>INVERSION OF CONTROL </vt:lpstr>
      <vt:lpstr>BeanFactory</vt:lpstr>
      <vt:lpstr>ApplicationContext</vt:lpstr>
      <vt:lpstr>Dependency Injection</vt:lpstr>
      <vt:lpstr>PowerPoint Presentation</vt:lpstr>
      <vt:lpstr>PowerPoint Presentation</vt:lpstr>
      <vt:lpstr>CONSTRUCTOR -</vt:lpstr>
      <vt:lpstr>Property</vt:lpstr>
      <vt:lpstr>Method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Kumar</dc:creator>
  <cp:lastModifiedBy>Mohan Kumar</cp:lastModifiedBy>
  <cp:revision>1</cp:revision>
  <dcterms:created xsi:type="dcterms:W3CDTF">2022-12-24T08:16:52Z</dcterms:created>
  <dcterms:modified xsi:type="dcterms:W3CDTF">2022-12-24T09:29:39Z</dcterms:modified>
</cp:coreProperties>
</file>