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Lato" panose="020F0502020204030203" pitchFamily="34" charset="0"/>
      <p:regular r:id="rId17"/>
    </p:embeddedFont>
    <p:embeddedFont>
      <p:font typeface="Lat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80481" y="6213936"/>
            <a:ext cx="2582365" cy="14656"/>
          </a:xfrm>
          <a:prstGeom prst="line">
            <a:avLst/>
          </a:prstGeom>
          <a:ln w="666750" cap="rnd">
            <a:solidFill>
              <a:srgbClr val="F2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2842555">
            <a:off x="7319934" y="3765048"/>
            <a:ext cx="15031066" cy="6533848"/>
            <a:chOff x="0" y="0"/>
            <a:chExt cx="5084583" cy="22102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4583" cy="2210215"/>
            </a:xfrm>
            <a:custGeom>
              <a:avLst/>
              <a:gdLst/>
              <a:ahLst/>
              <a:cxnLst/>
              <a:rect l="l" t="t" r="r" b="b"/>
              <a:pathLst>
                <a:path w="5084583" h="2210215">
                  <a:moveTo>
                    <a:pt x="0" y="0"/>
                  </a:moveTo>
                  <a:lnTo>
                    <a:pt x="5084583" y="0"/>
                  </a:lnTo>
                  <a:lnTo>
                    <a:pt x="5084583" y="2210215"/>
                  </a:lnTo>
                  <a:lnTo>
                    <a:pt x="0" y="2210215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844759" y="3287293"/>
            <a:ext cx="5216434" cy="5811968"/>
          </a:xfrm>
          <a:custGeom>
            <a:avLst/>
            <a:gdLst/>
            <a:ahLst/>
            <a:cxnLst/>
            <a:rect l="l" t="t" r="r" b="b"/>
            <a:pathLst>
              <a:path w="5216434" h="5811968">
                <a:moveTo>
                  <a:pt x="0" y="0"/>
                </a:moveTo>
                <a:lnTo>
                  <a:pt x="5216434" y="0"/>
                </a:lnTo>
                <a:lnTo>
                  <a:pt x="5216434" y="5811968"/>
                </a:lnTo>
                <a:lnTo>
                  <a:pt x="0" y="581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1028700"/>
            <a:ext cx="1621088" cy="911862"/>
          </a:xfrm>
          <a:custGeom>
            <a:avLst/>
            <a:gdLst/>
            <a:ahLst/>
            <a:cxnLst/>
            <a:rect l="l" t="t" r="r" b="b"/>
            <a:pathLst>
              <a:path w="1621088" h="911862">
                <a:moveTo>
                  <a:pt x="0" y="0"/>
                </a:moveTo>
                <a:lnTo>
                  <a:pt x="1621088" y="0"/>
                </a:lnTo>
                <a:lnTo>
                  <a:pt x="1621088" y="911862"/>
                </a:lnTo>
                <a:lnTo>
                  <a:pt x="0" y="911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078585" y="3121380"/>
            <a:ext cx="774168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Zomato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78585" y="4501347"/>
            <a:ext cx="6474457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from Global Restaurant Data using Power BI, Tableau &amp; Excel</a:t>
            </a:r>
          </a:p>
          <a:p>
            <a:pPr algn="l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77690" y="5915169"/>
            <a:ext cx="238794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4497" y="6807650"/>
            <a:ext cx="5494332" cy="306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Aditi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Dayasagar H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Vamshi Kandula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Gurram Durga Pavani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Shreyas Pravin Kulkarni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Mohammed Farook Ahamed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Krushna Basveshwar Honrao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13829084" y="7157889"/>
            <a:ext cx="7191471" cy="3911830"/>
            <a:chOff x="0" y="0"/>
            <a:chExt cx="6465700" cy="35170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5700" cy="3517044"/>
            </a:xfrm>
            <a:custGeom>
              <a:avLst/>
              <a:gdLst/>
              <a:ahLst/>
              <a:cxnLst/>
              <a:rect l="l" t="t" r="r" b="b"/>
              <a:pathLst>
                <a:path w="6465700" h="3517044">
                  <a:moveTo>
                    <a:pt x="0" y="0"/>
                  </a:moveTo>
                  <a:lnTo>
                    <a:pt x="6465700" y="0"/>
                  </a:lnTo>
                  <a:lnTo>
                    <a:pt x="6465700" y="3517044"/>
                  </a:lnTo>
                  <a:lnTo>
                    <a:pt x="0" y="3517044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842555">
            <a:off x="-2178741" y="-773127"/>
            <a:ext cx="4042341" cy="2298930"/>
            <a:chOff x="0" y="0"/>
            <a:chExt cx="3634384" cy="20669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5999" y="1435232"/>
            <a:ext cx="16473301" cy="8966068"/>
            <a:chOff x="0" y="0"/>
            <a:chExt cx="21964401" cy="11954757"/>
          </a:xfrm>
        </p:grpSpPr>
        <p:sp>
          <p:nvSpPr>
            <p:cNvPr id="7" name="Freeform 7"/>
            <p:cNvSpPr/>
            <p:nvPr/>
          </p:nvSpPr>
          <p:spPr>
            <a:xfrm>
              <a:off x="7752921" y="0"/>
              <a:ext cx="972845" cy="717473"/>
            </a:xfrm>
            <a:custGeom>
              <a:avLst/>
              <a:gdLst/>
              <a:ahLst/>
              <a:cxnLst/>
              <a:rect l="l" t="t" r="r" b="b"/>
              <a:pathLst>
                <a:path w="972845" h="717473">
                  <a:moveTo>
                    <a:pt x="0" y="0"/>
                  </a:moveTo>
                  <a:lnTo>
                    <a:pt x="972845" y="0"/>
                  </a:lnTo>
                  <a:lnTo>
                    <a:pt x="972845" y="717473"/>
                  </a:lnTo>
                  <a:lnTo>
                    <a:pt x="0" y="7174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323601" y="0"/>
              <a:ext cx="587494" cy="717550"/>
            </a:xfrm>
            <a:custGeom>
              <a:avLst/>
              <a:gdLst/>
              <a:ahLst/>
              <a:cxnLst/>
              <a:rect l="l" t="t" r="r" b="b"/>
              <a:pathLst>
                <a:path w="587494" h="717550">
                  <a:moveTo>
                    <a:pt x="0" y="0"/>
                  </a:moveTo>
                  <a:lnTo>
                    <a:pt x="587494" y="0"/>
                  </a:lnTo>
                  <a:lnTo>
                    <a:pt x="587494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15148579" y="0"/>
              <a:ext cx="711200" cy="717550"/>
              <a:chOff x="0" y="0"/>
              <a:chExt cx="598656" cy="60400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98656" cy="604001"/>
              </a:xfrm>
              <a:custGeom>
                <a:avLst/>
                <a:gdLst/>
                <a:ahLst/>
                <a:cxnLst/>
                <a:rect l="l" t="t" r="r" b="b"/>
                <a:pathLst>
                  <a:path w="598656" h="604001">
                    <a:moveTo>
                      <a:pt x="299328" y="0"/>
                    </a:moveTo>
                    <a:lnTo>
                      <a:pt x="369990" y="230707"/>
                    </a:lnTo>
                    <a:lnTo>
                      <a:pt x="598656" y="230707"/>
                    </a:lnTo>
                    <a:lnTo>
                      <a:pt x="413661" y="373293"/>
                    </a:lnTo>
                    <a:lnTo>
                      <a:pt x="484323" y="604001"/>
                    </a:lnTo>
                    <a:lnTo>
                      <a:pt x="299328" y="461416"/>
                    </a:lnTo>
                    <a:lnTo>
                      <a:pt x="114333" y="604001"/>
                    </a:lnTo>
                    <a:lnTo>
                      <a:pt x="184995" y="373293"/>
                    </a:lnTo>
                    <a:lnTo>
                      <a:pt x="0" y="230707"/>
                    </a:lnTo>
                    <a:lnTo>
                      <a:pt x="228666" y="230707"/>
                    </a:lnTo>
                    <a:lnTo>
                      <a:pt x="2993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2272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168372" y="255560"/>
                <a:ext cx="261912" cy="2197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85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7752921" y="3784600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0"/>
                  </a:moveTo>
                  <a:lnTo>
                    <a:pt x="717550" y="0"/>
                  </a:lnTo>
                  <a:lnTo>
                    <a:pt x="717550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148579" y="3784600"/>
              <a:ext cx="680776" cy="717550"/>
            </a:xfrm>
            <a:custGeom>
              <a:avLst/>
              <a:gdLst/>
              <a:ahLst/>
              <a:cxnLst/>
              <a:rect l="l" t="t" r="r" b="b"/>
              <a:pathLst>
                <a:path w="680776" h="717550">
                  <a:moveTo>
                    <a:pt x="0" y="0"/>
                  </a:moveTo>
                  <a:lnTo>
                    <a:pt x="680775" y="0"/>
                  </a:lnTo>
                  <a:lnTo>
                    <a:pt x="680775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7736324" y="7409877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0"/>
                  </a:moveTo>
                  <a:lnTo>
                    <a:pt x="717550" y="0"/>
                  </a:lnTo>
                  <a:lnTo>
                    <a:pt x="717550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23601" y="1645519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Over 90% of listings are from India, primarily New Delhi, Gurgaon, and Noida, reflecting Zomato’s core focus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23601" y="964788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Restaurant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Concentration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736324" y="1645519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Only 25.66% offer online delivery and 12.12% offer table booking—major expansion opportunity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5148579" y="1645519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Average rating 2.89; most in "Average" or "Poor" categories, signaling quality improvement need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23601" y="5271621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Majority in the medium (₹250–₹500) range, but premium-priced outlets show higher satisfaction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23601" y="4649541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Pricing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Patterns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736324" y="5271621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Asian and Western cuisines dominate high-cost; Indian most common across all price segments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5149046" y="5271621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Tier 1 cities dominate; minimal presence in Tier 2/3 cities—potential market expansion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736324" y="9016400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Peak activity in March and September, suggesting seasonality or campaign influence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736324" y="964788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Service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Gaps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5149046" y="964788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Rating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Trends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736324" y="4649541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Cuisines &amp;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Cost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5149046" y="4649541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Regional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Imbalance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752921" y="8273477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Monthly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Trends</a:t>
              </a:r>
            </a:p>
          </p:txBody>
        </p:sp>
        <p:sp>
          <p:nvSpPr>
            <p:cNvPr id="29" name="Freeform 29"/>
            <p:cNvSpPr/>
            <p:nvPr/>
          </p:nvSpPr>
          <p:spPr>
            <a:xfrm rot="-120000" flipH="1">
              <a:off x="79605" y="7236272"/>
              <a:ext cx="4525332" cy="4640933"/>
            </a:xfrm>
            <a:custGeom>
              <a:avLst/>
              <a:gdLst/>
              <a:ahLst/>
              <a:cxnLst/>
              <a:rect l="l" t="t" r="r" b="b"/>
              <a:pathLst>
                <a:path w="4525332" h="4640933">
                  <a:moveTo>
                    <a:pt x="4525332" y="0"/>
                  </a:moveTo>
                  <a:lnTo>
                    <a:pt x="0" y="0"/>
                  </a:lnTo>
                  <a:lnTo>
                    <a:pt x="0" y="4640933"/>
                  </a:lnTo>
                  <a:lnTo>
                    <a:pt x="4525332" y="4640933"/>
                  </a:lnTo>
                  <a:lnTo>
                    <a:pt x="4525332" y="0"/>
                  </a:lnTo>
                  <a:close/>
                </a:path>
              </a:pathLst>
            </a:custGeom>
            <a:blipFill>
              <a:blip r:embed="rId12"/>
              <a:stretch>
                <a:fillRect t="-4320" b="-432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 flipH="1">
              <a:off x="323601" y="3784600"/>
              <a:ext cx="636826" cy="717550"/>
            </a:xfrm>
            <a:custGeom>
              <a:avLst/>
              <a:gdLst/>
              <a:ahLst/>
              <a:cxnLst/>
              <a:rect l="l" t="t" r="r" b="b"/>
              <a:pathLst>
                <a:path w="636826" h="717550">
                  <a:moveTo>
                    <a:pt x="636826" y="0"/>
                  </a:moveTo>
                  <a:lnTo>
                    <a:pt x="0" y="0"/>
                  </a:lnTo>
                  <a:lnTo>
                    <a:pt x="0" y="717550"/>
                  </a:lnTo>
                  <a:lnTo>
                    <a:pt x="636826" y="717550"/>
                  </a:lnTo>
                  <a:lnTo>
                    <a:pt x="636826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845411" y="180975"/>
            <a:ext cx="659717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23672"/>
            <a:ext cx="4988461" cy="3716381"/>
            <a:chOff x="0" y="0"/>
            <a:chExt cx="1313833" cy="97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431637"/>
            <a:ext cx="4988461" cy="3244394"/>
            <a:chOff x="0" y="0"/>
            <a:chExt cx="6651281" cy="4325859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Customer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Experience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22528"/>
              <a:ext cx="6651281" cy="2103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There's a strong opportunity to improve customer satisfaction, given that the average rating for most restaurants is below 3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2718680" y="65341"/>
              <a:ext cx="1213922" cy="1157019"/>
              <a:chOff x="0" y="0"/>
              <a:chExt cx="812800" cy="7747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774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74700">
                    <a:moveTo>
                      <a:pt x="406400" y="0"/>
                    </a:moveTo>
                    <a:lnTo>
                      <a:pt x="502338" y="295909"/>
                    </a:lnTo>
                    <a:lnTo>
                      <a:pt x="812800" y="295909"/>
                    </a:lnTo>
                    <a:lnTo>
                      <a:pt x="561631" y="478791"/>
                    </a:lnTo>
                    <a:lnTo>
                      <a:pt x="657569" y="774700"/>
                    </a:lnTo>
                    <a:lnTo>
                      <a:pt x="406400" y="591819"/>
                    </a:lnTo>
                    <a:lnTo>
                      <a:pt x="155231" y="774700"/>
                    </a:lnTo>
                    <a:lnTo>
                      <a:pt x="251169" y="478791"/>
                    </a:lnTo>
                    <a:lnTo>
                      <a:pt x="0" y="295909"/>
                    </a:lnTo>
                    <a:lnTo>
                      <a:pt x="310462" y="29590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228600" y="209550"/>
                <a:ext cx="355600" cy="400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6649770" y="1923672"/>
            <a:ext cx="4988461" cy="3716381"/>
            <a:chOff x="0" y="0"/>
            <a:chExt cx="1313833" cy="978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49770" y="1431637"/>
            <a:ext cx="4988461" cy="3644444"/>
            <a:chOff x="0" y="0"/>
            <a:chExt cx="6651281" cy="4859259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Premium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Segment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2222528"/>
              <a:ext cx="6651281" cy="2636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Premium restaurants, though few, consistently deliver higher satisfaction, indicating an underserved market for high-quality dining experiences</a:t>
              </a:r>
            </a:p>
          </p:txBody>
        </p:sp>
        <p:sp>
          <p:nvSpPr>
            <p:cNvPr id="29" name="Freeform 29"/>
            <p:cNvSpPr/>
            <p:nvPr/>
          </p:nvSpPr>
          <p:spPr>
            <a:xfrm>
              <a:off x="2741883" y="65341"/>
              <a:ext cx="1167516" cy="1024495"/>
            </a:xfrm>
            <a:custGeom>
              <a:avLst/>
              <a:gdLst/>
              <a:ahLst/>
              <a:cxnLst/>
              <a:rect l="l" t="t" r="r" b="b"/>
              <a:pathLst>
                <a:path w="1167516" h="1024495">
                  <a:moveTo>
                    <a:pt x="0" y="0"/>
                  </a:moveTo>
                  <a:lnTo>
                    <a:pt x="1167515" y="0"/>
                  </a:lnTo>
                  <a:lnTo>
                    <a:pt x="1167515" y="1024495"/>
                  </a:lnTo>
                  <a:lnTo>
                    <a:pt x="0" y="1024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266880" y="1923672"/>
            <a:ext cx="4988461" cy="3716381"/>
            <a:chOff x="0" y="0"/>
            <a:chExt cx="1313833" cy="978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266880" y="1431637"/>
            <a:ext cx="4988461" cy="4044494"/>
            <a:chOff x="0" y="0"/>
            <a:chExt cx="6651281" cy="5392659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Service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Expansion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2222528"/>
              <a:ext cx="6651281" cy="3170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Online delivery and table booking services are significantly underutilized, representing substantial untapped growth potential for Zomato and its partners</a:t>
              </a:r>
            </a:p>
          </p:txBody>
        </p:sp>
        <p:sp>
          <p:nvSpPr>
            <p:cNvPr id="42" name="Freeform 42"/>
            <p:cNvSpPr/>
            <p:nvPr/>
          </p:nvSpPr>
          <p:spPr>
            <a:xfrm>
              <a:off x="2743200" y="141432"/>
              <a:ext cx="1182796" cy="872312"/>
            </a:xfrm>
            <a:custGeom>
              <a:avLst/>
              <a:gdLst/>
              <a:ahLst/>
              <a:cxnLst/>
              <a:rect l="l" t="t" r="r" b="b"/>
              <a:pathLst>
                <a:path w="1182796" h="872312">
                  <a:moveTo>
                    <a:pt x="0" y="0"/>
                  </a:moveTo>
                  <a:lnTo>
                    <a:pt x="1182796" y="0"/>
                  </a:lnTo>
                  <a:lnTo>
                    <a:pt x="1182796" y="872312"/>
                  </a:lnTo>
                  <a:lnTo>
                    <a:pt x="0" y="872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522930" y="6394540"/>
            <a:ext cx="4988461" cy="3716381"/>
            <a:chOff x="0" y="0"/>
            <a:chExt cx="1313833" cy="978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3522930" y="5904744"/>
            <a:ext cx="4988461" cy="3644444"/>
            <a:chOff x="0" y="0"/>
            <a:chExt cx="6651281" cy="4859259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Market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Penetration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2222528"/>
              <a:ext cx="6651281" cy="2636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Focus on expanding into Tier 2 and Tier 3 cities is crucial, as metro areas currently dominate the dataset, leaving vast potential markets unexplored</a:t>
              </a:r>
            </a:p>
          </p:txBody>
        </p:sp>
        <p:sp>
          <p:nvSpPr>
            <p:cNvPr id="55" name="Freeform 55"/>
            <p:cNvSpPr/>
            <p:nvPr/>
          </p:nvSpPr>
          <p:spPr>
            <a:xfrm>
              <a:off x="2890916" y="170695"/>
              <a:ext cx="869449" cy="916415"/>
            </a:xfrm>
            <a:custGeom>
              <a:avLst/>
              <a:gdLst/>
              <a:ahLst/>
              <a:cxnLst/>
              <a:rect l="l" t="t" r="r" b="b"/>
              <a:pathLst>
                <a:path w="869449" h="916415">
                  <a:moveTo>
                    <a:pt x="0" y="0"/>
                  </a:moveTo>
                  <a:lnTo>
                    <a:pt x="869449" y="0"/>
                  </a:lnTo>
                  <a:lnTo>
                    <a:pt x="869449" y="916415"/>
                  </a:lnTo>
                  <a:lnTo>
                    <a:pt x="0" y="916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782175" y="6394540"/>
            <a:ext cx="4988461" cy="3716381"/>
            <a:chOff x="0" y="0"/>
            <a:chExt cx="1313833" cy="978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9772650" y="5904744"/>
            <a:ext cx="4988461" cy="3644444"/>
            <a:chOff x="0" y="0"/>
            <a:chExt cx="6651281" cy="4859259"/>
          </a:xfrm>
        </p:grpSpPr>
        <p:grpSp>
          <p:nvGrpSpPr>
            <p:cNvPr id="60" name="Group 60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66" name="TextBox 66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Decision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Making</a:t>
              </a: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2222528"/>
              <a:ext cx="6651281" cy="2636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developed dashboards provide robust tools for proactive decision-making in pricing strategies, market expansion initiatives, and optimizing service offerings.</a:t>
              </a:r>
            </a:p>
          </p:txBody>
        </p:sp>
        <p:sp>
          <p:nvSpPr>
            <p:cNvPr id="68" name="Freeform 68"/>
            <p:cNvSpPr/>
            <p:nvPr/>
          </p:nvSpPr>
          <p:spPr>
            <a:xfrm>
              <a:off x="2841330" y="139700"/>
              <a:ext cx="968621" cy="978405"/>
            </a:xfrm>
            <a:custGeom>
              <a:avLst/>
              <a:gdLst/>
              <a:ahLst/>
              <a:cxnLst/>
              <a:rect l="l" t="t" r="r" b="b"/>
              <a:pathLst>
                <a:path w="968621" h="978405">
                  <a:moveTo>
                    <a:pt x="0" y="0"/>
                  </a:moveTo>
                  <a:lnTo>
                    <a:pt x="968621" y="0"/>
                  </a:lnTo>
                  <a:lnTo>
                    <a:pt x="968621" y="978405"/>
                  </a:lnTo>
                  <a:lnTo>
                    <a:pt x="0" y="978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4042212" y="271629"/>
            <a:ext cx="10203575" cy="757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5844" b="1" spc="-292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Final Insights &amp; </a:t>
            </a:r>
            <a:r>
              <a:rPr lang="en-US" sz="5844" b="1" spc="-292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5900642"/>
            <a:ext cx="18288000" cy="3681507"/>
            <a:chOff x="0" y="0"/>
            <a:chExt cx="24384000" cy="4908677"/>
          </a:xfrm>
        </p:grpSpPr>
        <p:sp>
          <p:nvSpPr>
            <p:cNvPr id="7" name="Freeform 7"/>
            <p:cNvSpPr/>
            <p:nvPr/>
          </p:nvSpPr>
          <p:spPr>
            <a:xfrm>
              <a:off x="1371600" y="1109842"/>
              <a:ext cx="6754627" cy="3798835"/>
            </a:xfrm>
            <a:custGeom>
              <a:avLst/>
              <a:gdLst/>
              <a:ahLst/>
              <a:cxnLst/>
              <a:rect l="l" t="t" r="r" b="b"/>
              <a:pathLst>
                <a:path w="6754627" h="3798835">
                  <a:moveTo>
                    <a:pt x="0" y="0"/>
                  </a:moveTo>
                  <a:lnTo>
                    <a:pt x="6754627" y="0"/>
                  </a:lnTo>
                  <a:lnTo>
                    <a:pt x="6754627" y="3798836"/>
                  </a:lnTo>
                  <a:lnTo>
                    <a:pt x="0" y="3798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8821817" y="1109842"/>
              <a:ext cx="6740366" cy="3798835"/>
            </a:xfrm>
            <a:custGeom>
              <a:avLst/>
              <a:gdLst/>
              <a:ahLst/>
              <a:cxnLst/>
              <a:rect l="l" t="t" r="r" b="b"/>
              <a:pathLst>
                <a:path w="6740366" h="3798835">
                  <a:moveTo>
                    <a:pt x="0" y="0"/>
                  </a:moveTo>
                  <a:lnTo>
                    <a:pt x="6740366" y="0"/>
                  </a:lnTo>
                  <a:lnTo>
                    <a:pt x="6740366" y="3798836"/>
                  </a:lnTo>
                  <a:lnTo>
                    <a:pt x="0" y="3798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6260683" y="1109842"/>
              <a:ext cx="6740366" cy="3798835"/>
            </a:xfrm>
            <a:custGeom>
              <a:avLst/>
              <a:gdLst/>
              <a:ahLst/>
              <a:cxnLst/>
              <a:rect l="l" t="t" r="r" b="b"/>
              <a:pathLst>
                <a:path w="6740366" h="3798835">
                  <a:moveTo>
                    <a:pt x="0" y="0"/>
                  </a:moveTo>
                  <a:lnTo>
                    <a:pt x="6740365" y="0"/>
                  </a:lnTo>
                  <a:lnTo>
                    <a:pt x="6740365" y="3798836"/>
                  </a:lnTo>
                  <a:lnTo>
                    <a:pt x="0" y="3798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0" y="0"/>
              <a:ext cx="24384000" cy="871678"/>
              <a:chOff x="0" y="0"/>
              <a:chExt cx="4816593" cy="17218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816592" cy="172183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172183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172183"/>
                    </a:lnTo>
                    <a:lnTo>
                      <a:pt x="0" y="172183"/>
                    </a:lnTo>
                    <a:close/>
                  </a:path>
                </a:pathLst>
              </a:custGeom>
              <a:solidFill>
                <a:srgbClr val="FF3C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4816593" cy="2293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811311" y="12677"/>
              <a:ext cx="2761377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Power BI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973092" y="257175"/>
            <a:ext cx="6341817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6999" b="1" spc="-34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Dashboard’s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E2CB1F-E606-339E-D35B-A74A32A29096}"/>
              </a:ext>
            </a:extLst>
          </p:cNvPr>
          <p:cNvGrpSpPr/>
          <p:nvPr/>
        </p:nvGrpSpPr>
        <p:grpSpPr>
          <a:xfrm>
            <a:off x="0" y="1353718"/>
            <a:ext cx="18288000" cy="4138679"/>
            <a:chOff x="0" y="1353718"/>
            <a:chExt cx="18288000" cy="4138679"/>
          </a:xfrm>
        </p:grpSpPr>
        <p:sp>
          <p:nvSpPr>
            <p:cNvPr id="2" name="Freeform 2"/>
            <p:cNvSpPr/>
            <p:nvPr/>
          </p:nvSpPr>
          <p:spPr>
            <a:xfrm>
              <a:off x="10021892" y="2119770"/>
              <a:ext cx="6568803" cy="3372627"/>
            </a:xfrm>
            <a:custGeom>
              <a:avLst/>
              <a:gdLst/>
              <a:ahLst/>
              <a:cxnLst/>
              <a:rect l="l" t="t" r="r" b="b"/>
              <a:pathLst>
                <a:path w="6568803" h="3372627">
                  <a:moveTo>
                    <a:pt x="0" y="0"/>
                  </a:moveTo>
                  <a:lnTo>
                    <a:pt x="6568802" y="0"/>
                  </a:lnTo>
                  <a:lnTo>
                    <a:pt x="6568802" y="3372627"/>
                  </a:lnTo>
                  <a:lnTo>
                    <a:pt x="0" y="337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"/>
            <p:cNvGrpSpPr/>
            <p:nvPr/>
          </p:nvGrpSpPr>
          <p:grpSpPr>
            <a:xfrm>
              <a:off x="0" y="1353718"/>
              <a:ext cx="18288000" cy="653759"/>
              <a:chOff x="0" y="0"/>
              <a:chExt cx="4816593" cy="17218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172183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172183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172183"/>
                    </a:lnTo>
                    <a:lnTo>
                      <a:pt x="0" y="172183"/>
                    </a:lnTo>
                    <a:close/>
                  </a:path>
                </a:pathLst>
              </a:custGeom>
              <a:solidFill>
                <a:srgbClr val="FF3C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4816593" cy="2293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1655877" y="2146474"/>
              <a:ext cx="6079576" cy="3345923"/>
            </a:xfrm>
            <a:custGeom>
              <a:avLst/>
              <a:gdLst/>
              <a:ahLst/>
              <a:cxnLst/>
              <a:rect l="l" t="t" r="r" b="b"/>
              <a:pathLst>
                <a:path w="6079576" h="3345923">
                  <a:moveTo>
                    <a:pt x="0" y="0"/>
                  </a:moveTo>
                  <a:lnTo>
                    <a:pt x="6079576" y="0"/>
                  </a:lnTo>
                  <a:lnTo>
                    <a:pt x="6079576" y="3345923"/>
                  </a:lnTo>
                  <a:lnTo>
                    <a:pt x="0" y="3345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022703" y="1353718"/>
              <a:ext cx="1345924" cy="5803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Excel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2414120" y="1390402"/>
              <a:ext cx="1784345" cy="5803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Tableau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-1427128" y="1998581"/>
            <a:ext cx="20938701" cy="6533848"/>
            <a:chOff x="0" y="0"/>
            <a:chExt cx="7082968" cy="2210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82968" cy="2210215"/>
            </a:xfrm>
            <a:custGeom>
              <a:avLst/>
              <a:gdLst/>
              <a:ahLst/>
              <a:cxnLst/>
              <a:rect l="l" t="t" r="r" b="b"/>
              <a:pathLst>
                <a:path w="7082968" h="2210215">
                  <a:moveTo>
                    <a:pt x="0" y="0"/>
                  </a:moveTo>
                  <a:lnTo>
                    <a:pt x="7082968" y="0"/>
                  </a:lnTo>
                  <a:lnTo>
                    <a:pt x="7082968" y="2210215"/>
                  </a:lnTo>
                  <a:lnTo>
                    <a:pt x="0" y="2210215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009377" y="4783564"/>
            <a:ext cx="8065690" cy="1200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8"/>
              </a:lnSpc>
            </a:pPr>
            <a:r>
              <a:rPr lang="en-US" sz="9324" b="1" spc="-466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66154" y="1162050"/>
            <a:ext cx="6155693" cy="1483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5929" b="1" spc="-296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Project</a:t>
            </a:r>
          </a:p>
          <a:p>
            <a:pPr algn="ctr">
              <a:lnSpc>
                <a:spcPts val="5632"/>
              </a:lnSpc>
            </a:pPr>
            <a:r>
              <a:rPr lang="en-US" sz="5929" b="1" spc="-296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52011" y="3372649"/>
            <a:ext cx="4674816" cy="6098338"/>
            <a:chOff x="0" y="0"/>
            <a:chExt cx="6233088" cy="813111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6233088" cy="8131117"/>
              <a:chOff x="0" y="0"/>
              <a:chExt cx="1581357" cy="20628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81358" cy="2062895"/>
              </a:xfrm>
              <a:custGeom>
                <a:avLst/>
                <a:gdLst/>
                <a:ahLst/>
                <a:cxnLst/>
                <a:rect l="l" t="t" r="r" b="b"/>
                <a:pathLst>
                  <a:path w="1581358" h="2062895">
                    <a:moveTo>
                      <a:pt x="1456897" y="2062895"/>
                    </a:moveTo>
                    <a:lnTo>
                      <a:pt x="124460" y="2062895"/>
                    </a:lnTo>
                    <a:cubicBezTo>
                      <a:pt x="55880" y="2062895"/>
                      <a:pt x="0" y="2007015"/>
                      <a:pt x="0" y="193843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56898" y="0"/>
                    </a:lnTo>
                    <a:cubicBezTo>
                      <a:pt x="1525478" y="0"/>
                      <a:pt x="1581358" y="55880"/>
                      <a:pt x="1581358" y="124460"/>
                    </a:cubicBezTo>
                    <a:lnTo>
                      <a:pt x="1581358" y="1938435"/>
                    </a:lnTo>
                    <a:cubicBezTo>
                      <a:pt x="1581358" y="2007015"/>
                      <a:pt x="1525478" y="2062895"/>
                      <a:pt x="1456898" y="2062895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486755" y="782307"/>
              <a:ext cx="5259578" cy="2149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4294" b="1" spc="-214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Extensive Data Coverage</a:t>
              </a:r>
            </a:p>
            <a:p>
              <a:pPr algn="l">
                <a:lnSpc>
                  <a:spcPts val="4079"/>
                </a:lnSpc>
              </a:pPr>
              <a:endParaRPr lang="en-US" sz="4294" b="1" spc="-214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86755" y="2855709"/>
              <a:ext cx="5243020" cy="3464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Analyzed over 9,500 restaurants across 15 countries and 141 cities.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Provides a broad and deep understanding of the global restaurant landscape.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6592" y="3372649"/>
            <a:ext cx="4674816" cy="6098338"/>
            <a:chOff x="0" y="0"/>
            <a:chExt cx="6233088" cy="813111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6233088" cy="8131117"/>
              <a:chOff x="0" y="0"/>
              <a:chExt cx="1581357" cy="206289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81358" cy="2062895"/>
              </a:xfrm>
              <a:custGeom>
                <a:avLst/>
                <a:gdLst/>
                <a:ahLst/>
                <a:cxnLst/>
                <a:rect l="l" t="t" r="r" b="b"/>
                <a:pathLst>
                  <a:path w="1581358" h="2062895">
                    <a:moveTo>
                      <a:pt x="1456897" y="2062895"/>
                    </a:moveTo>
                    <a:lnTo>
                      <a:pt x="124460" y="2062895"/>
                    </a:lnTo>
                    <a:cubicBezTo>
                      <a:pt x="55880" y="2062895"/>
                      <a:pt x="0" y="2007015"/>
                      <a:pt x="0" y="193843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56898" y="0"/>
                    </a:lnTo>
                    <a:cubicBezTo>
                      <a:pt x="1525478" y="0"/>
                      <a:pt x="1581358" y="55880"/>
                      <a:pt x="1581358" y="124460"/>
                    </a:cubicBezTo>
                    <a:lnTo>
                      <a:pt x="1581358" y="1938435"/>
                    </a:lnTo>
                    <a:cubicBezTo>
                      <a:pt x="1581358" y="2007015"/>
                      <a:pt x="1525478" y="2062895"/>
                      <a:pt x="1456898" y="2062895"/>
                    </a:cubicBezTo>
                    <a:close/>
                  </a:path>
                </a:pathLst>
              </a:custGeom>
              <a:solidFill>
                <a:srgbClr val="F2272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504295" y="2840538"/>
              <a:ext cx="5259578" cy="4632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Developed three distinct Power BI dashboards for pricing, delivery, and overall analysis.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Tableau and Excel dashboards for granular breakdowns.</a:t>
              </a:r>
            </a:p>
            <a:p>
              <a:pPr algn="l">
                <a:lnSpc>
                  <a:spcPts val="3450"/>
                </a:lnSpc>
              </a:pPr>
              <a:endParaRPr lang="en-US" sz="2300" spc="-4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04295" y="782307"/>
              <a:ext cx="5259578" cy="2134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4294" b="1" spc="-214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Multi-Platform Dashboards</a:t>
              </a:r>
            </a:p>
            <a:p>
              <a:pPr algn="l">
                <a:lnSpc>
                  <a:spcPts val="4079"/>
                </a:lnSpc>
              </a:pPr>
              <a:endParaRPr lang="en-US" sz="4294" b="1" spc="-21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87483" y="3372649"/>
            <a:ext cx="4674816" cy="6098338"/>
            <a:chOff x="0" y="0"/>
            <a:chExt cx="6233088" cy="813111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6233088" cy="8131117"/>
              <a:chOff x="0" y="0"/>
              <a:chExt cx="1581357" cy="20628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81358" cy="2062895"/>
              </a:xfrm>
              <a:custGeom>
                <a:avLst/>
                <a:gdLst/>
                <a:ahLst/>
                <a:cxnLst/>
                <a:rect l="l" t="t" r="r" b="b"/>
                <a:pathLst>
                  <a:path w="1581358" h="2062895">
                    <a:moveTo>
                      <a:pt x="1456897" y="2062895"/>
                    </a:moveTo>
                    <a:lnTo>
                      <a:pt x="124460" y="2062895"/>
                    </a:lnTo>
                    <a:cubicBezTo>
                      <a:pt x="55880" y="2062895"/>
                      <a:pt x="0" y="2007015"/>
                      <a:pt x="0" y="193843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56898" y="0"/>
                    </a:lnTo>
                    <a:cubicBezTo>
                      <a:pt x="1525478" y="0"/>
                      <a:pt x="1581358" y="55880"/>
                      <a:pt x="1581358" y="124460"/>
                    </a:cubicBezTo>
                    <a:lnTo>
                      <a:pt x="1581358" y="1938435"/>
                    </a:lnTo>
                    <a:cubicBezTo>
                      <a:pt x="1581358" y="2007015"/>
                      <a:pt x="1525478" y="2062895"/>
                      <a:pt x="1456898" y="2062895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455533" y="2840538"/>
              <a:ext cx="5259578" cy="4632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Restaurant availability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Dynamic customer rating trends 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Pricing behaviors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Accessibility of online delivery 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Accessibility of table booking.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86755" y="782307"/>
              <a:ext cx="5259578" cy="1458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4294" b="1" spc="-214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Key Focus Areas</a:t>
              </a:r>
            </a:p>
            <a:p>
              <a:pPr algn="l">
                <a:lnSpc>
                  <a:spcPts val="4079"/>
                </a:lnSpc>
              </a:pPr>
              <a:endParaRPr lang="en-US" sz="4294" b="1" spc="-214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6606807" y="3557005"/>
            <a:ext cx="15653380" cy="7054562"/>
            <a:chOff x="0" y="0"/>
            <a:chExt cx="5295094" cy="2386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5094" cy="2386358"/>
            </a:xfrm>
            <a:custGeom>
              <a:avLst/>
              <a:gdLst/>
              <a:ahLst/>
              <a:cxnLst/>
              <a:rect l="l" t="t" r="r" b="b"/>
              <a:pathLst>
                <a:path w="5295094" h="2386358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63053" y="1954580"/>
            <a:ext cx="1097286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Global </a:t>
            </a:r>
            <a:r>
              <a:rPr lang="en-US" sz="7544" b="1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Restaurant Coverage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30818" y="7905843"/>
            <a:ext cx="15426364" cy="1352457"/>
            <a:chOff x="0" y="0"/>
            <a:chExt cx="20568486" cy="1803276"/>
          </a:xfrm>
        </p:grpSpPr>
        <p:sp>
          <p:nvSpPr>
            <p:cNvPr id="6" name="TextBox 6"/>
            <p:cNvSpPr txBox="1"/>
            <p:nvPr/>
          </p:nvSpPr>
          <p:spPr>
            <a:xfrm>
              <a:off x="332474" y="114300"/>
              <a:ext cx="252301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9,551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82616" y="114300"/>
              <a:ext cx="214304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141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305765" y="114300"/>
              <a:ext cx="252301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1,825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687336" y="114300"/>
              <a:ext cx="2618010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15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Total Restaurants</a:t>
              </a:r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3797597" y="38100"/>
              <a:ext cx="0" cy="1765176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8195085" y="38100"/>
              <a:ext cx="0" cy="1765176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12363659" y="0"/>
              <a:ext cx="0" cy="1765176"/>
            </a:xfrm>
            <a:prstGeom prst="line">
              <a:avLst/>
            </a:prstGeom>
            <a:ln w="63500" cap="rnd">
              <a:solidFill>
                <a:srgbClr val="F4F4F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16770888" y="38100"/>
              <a:ext cx="0" cy="1765176"/>
            </a:xfrm>
            <a:prstGeom prst="line">
              <a:avLst/>
            </a:prstGeom>
            <a:ln w="63500" cap="rnd">
              <a:solidFill>
                <a:srgbClr val="F4F4F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7661890" y="114300"/>
              <a:ext cx="252301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2.89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402359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Total Countries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804718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Total Cities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973291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Total Cuisines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380521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Average Rating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63053" y="3575513"/>
            <a:ext cx="8726666" cy="2939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comprehensive dataset includes a vast number of dining establishments, reflecting Zomato's extensive reach.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are drawn from a diverse set of nations, offering a global perspective on restaurant trends.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dataset captures an impressive variety of culinary types, showcasing global gastronomic diversity.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overall average rating across all restaurants provides a general gauge of customer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53948" y="2557140"/>
            <a:ext cx="652964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Customer Rating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53948" y="3701559"/>
            <a:ext cx="4576066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Breakdown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3948" y="5402364"/>
            <a:ext cx="6529649" cy="399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majority of restaurants fall into the "</a:t>
            </a: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Good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 category, highlighting a large volume of eateries providing satisfactory service. 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However, a significant number "</a:t>
            </a: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Poor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 pointing to quality concerns. 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"</a:t>
            </a: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Excellent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 category is notably limited, indicating a gap in premium service offerings.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000227" y="1757676"/>
            <a:ext cx="8392423" cy="6290498"/>
            <a:chOff x="0" y="0"/>
            <a:chExt cx="11189897" cy="8387331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18990" y="-1062456"/>
              <a:ext cx="13427876" cy="10568776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4982896" y="-38100"/>
              <a:ext cx="3205662" cy="862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Excellent (&gt;4.5)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3.2%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9144000" y="2376165"/>
            <a:ext cx="8230712" cy="6205699"/>
          </a:xfrm>
          <a:custGeom>
            <a:avLst/>
            <a:gdLst/>
            <a:ahLst/>
            <a:cxnLst/>
            <a:rect l="l" t="t" r="r" b="b"/>
            <a:pathLst>
              <a:path w="8230712" h="6205699">
                <a:moveTo>
                  <a:pt x="0" y="0"/>
                </a:moveTo>
                <a:lnTo>
                  <a:pt x="8230712" y="0"/>
                </a:lnTo>
                <a:lnTo>
                  <a:pt x="8230712" y="6205699"/>
                </a:lnTo>
                <a:lnTo>
                  <a:pt x="0" y="6205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4" r="-14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053948" y="2557140"/>
            <a:ext cx="5921878" cy="1868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Price Bucket </a:t>
            </a:r>
          </a:p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EC3434"/>
                </a:solidFill>
                <a:latin typeface="Lato Bold"/>
                <a:ea typeface="Lato Bold"/>
                <a:cs typeface="Lato Bold"/>
                <a:sym typeface="Lato Bold"/>
              </a:rPr>
              <a:t>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3626" y="5086350"/>
            <a:ext cx="7452560" cy="399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Dominant Price Segment: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Most restaurants on Zomato fall within the Medium(₹250–₹500) range, reflecting the platform’s focus on the mid-range dining market that values both affordability and quality.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220"/>
              </a:lnSpc>
            </a:pP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Premium Category Performance: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Although the Premium (₹1000+) segment has the fewest listings, it records the highest average rating (3.7), indicating strong customer satisfaction and a growth opportunity for Zomato to expand its premium offerings.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54" y="1156070"/>
            <a:ext cx="9544741" cy="797486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162050"/>
            <a:ext cx="7434874" cy="150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2"/>
              </a:lnSpc>
            </a:pPr>
            <a:r>
              <a:rPr lang="en-US" sz="6044" b="1" spc="-302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Cuisine Trends Across</a:t>
            </a:r>
          </a:p>
          <a:p>
            <a:pPr algn="l">
              <a:lnSpc>
                <a:spcPts val="5742"/>
              </a:lnSpc>
            </a:pPr>
            <a:r>
              <a:rPr lang="en-US" sz="6044" b="1" spc="-302">
                <a:solidFill>
                  <a:srgbClr val="EC3434"/>
                </a:solidFill>
                <a:latin typeface="Lato Bold"/>
                <a:ea typeface="Lato Bold"/>
                <a:cs typeface="Lato Bold"/>
                <a:sym typeface="Lato Bold"/>
              </a:rPr>
              <a:t>Price Segments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858770"/>
            <a:ext cx="7434874" cy="639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Medium segment (₹250–₹500) dominates with the highest count for all three cuisines — North Indian (407) being the most prevalent overall.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North Indian + Chinese is highly popular in both Medium (227) and High (203) segments, showing strong multi-cuisine appeal in value and premium tiers.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the Premium segment, even though volumes are low, all three cuisines are present, suggesting demand for curated, high-end dining experiences.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Low segment sees heavy preference for North Indian (374) but limited presence of Chinese and multi-cuisine combinations, indicating narrower variety.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roup 5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8002" y="0"/>
            <a:ext cx="9669998" cy="10287000"/>
            <a:chOff x="0" y="0"/>
            <a:chExt cx="5258129" cy="55936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58129" cy="5593628"/>
            </a:xfrm>
            <a:custGeom>
              <a:avLst/>
              <a:gdLst/>
              <a:ahLst/>
              <a:cxnLst/>
              <a:rect l="l" t="t" r="r" b="b"/>
              <a:pathLst>
                <a:path w="5258129" h="5593628">
                  <a:moveTo>
                    <a:pt x="0" y="0"/>
                  </a:moveTo>
                  <a:lnTo>
                    <a:pt x="5258129" y="0"/>
                  </a:lnTo>
                  <a:lnTo>
                    <a:pt x="5258129" y="5593628"/>
                  </a:lnTo>
                  <a:lnTo>
                    <a:pt x="0" y="5593628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53873" y="1209675"/>
            <a:ext cx="659717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Table </a:t>
            </a:r>
            <a:r>
              <a:rPr lang="en-US" sz="7544" b="1" spc="-377">
                <a:solidFill>
                  <a:srgbClr val="EC3434"/>
                </a:solidFill>
                <a:latin typeface="Lato Bold"/>
                <a:ea typeface="Lato Bold"/>
                <a:cs typeface="Lato Bold"/>
                <a:sym typeface="Lato Bold"/>
              </a:rPr>
              <a:t>Availability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3873" y="7641436"/>
            <a:ext cx="6597179" cy="1998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 booking is available in just 12.1% of restaurants. Key cities like New Delhi, Gurgaon, and Noida show higher adoption of delivery services, indicating regional disparities and areas for expansion.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149437" y="7641436"/>
            <a:ext cx="6607127" cy="159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spc="-4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Only 25.7% of restaurants offer online delivery. This represents a significant gap, especially in areas with high demand for convenience.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44" y="1741771"/>
            <a:ext cx="5872883" cy="649834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588386" y="1209675"/>
            <a:ext cx="659717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Online </a:t>
            </a:r>
            <a:r>
              <a:rPr lang="en-US" sz="7544" b="1" spc="-37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Delivery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79" y="2116654"/>
            <a:ext cx="5747791" cy="57477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3948" y="2557140"/>
            <a:ext cx="6259528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Monthly </a:t>
            </a:r>
            <a:r>
              <a:rPr lang="en-US" sz="7544" b="1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Trends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53948" y="3908834"/>
            <a:ext cx="5126555" cy="519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Consistent peaks in restaurant openings during March and September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pattern could suggest seasonal influences, business planning cycles, or specific marketing campaigns driving new registrations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Understanding these peaks can help Zomato optimize its onboarding and support resources.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" name="Group 4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14987" y="1366758"/>
            <a:ext cx="10084705" cy="8298965"/>
            <a:chOff x="-1120523" y="-1120523"/>
            <a:chExt cx="13446272" cy="11065286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20523" y="-1120523"/>
              <a:ext cx="13446272" cy="11065286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1405337" y="5744690"/>
              <a:ext cx="520859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746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503607" y="5744691"/>
              <a:ext cx="504825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745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176054" y="1958398"/>
              <a:ext cx="545147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838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36654" y="3260706"/>
              <a:ext cx="530384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798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645210" y="4602018"/>
              <a:ext cx="54848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780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339406" y="2633469"/>
              <a:ext cx="526415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815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408875" y="2275329"/>
              <a:ext cx="547529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826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176194" y="4025406"/>
              <a:ext cx="54229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796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028632" y="1917190"/>
              <a:ext cx="545147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838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981456" y="3081635"/>
              <a:ext cx="55483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801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559147" y="4602018"/>
              <a:ext cx="49657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779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357201" y="3618845"/>
              <a:ext cx="530384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789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13770" y="5143500"/>
            <a:ext cx="5774230" cy="5143500"/>
            <a:chOff x="0" y="0"/>
            <a:chExt cx="7698973" cy="6858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7" b="7"/>
            <a:stretch>
              <a:fillRect/>
            </a:stretch>
          </p:blipFill>
          <p:spPr>
            <a:xfrm>
              <a:off x="0" y="0"/>
              <a:ext cx="7698973" cy="6858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2513770" y="0"/>
            <a:ext cx="5774230" cy="5143500"/>
            <a:chOff x="0" y="0"/>
            <a:chExt cx="7698973" cy="68580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7" b="7"/>
            <a:stretch>
              <a:fillRect/>
            </a:stretch>
          </p:blipFill>
          <p:spPr>
            <a:xfrm>
              <a:off x="0" y="0"/>
              <a:ext cx="7698973" cy="6858000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0" y="5045983"/>
            <a:ext cx="18288000" cy="450526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162050"/>
            <a:ext cx="10336213" cy="142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5744" b="1" spc="-28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Dominance of </a:t>
            </a:r>
            <a:r>
              <a:rPr lang="en-US" sz="5744" b="1" spc="-28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Indian Metro Cities</a:t>
            </a:r>
          </a:p>
          <a:p>
            <a:pPr algn="l">
              <a:lnSpc>
                <a:spcPts val="5457"/>
              </a:lnSpc>
            </a:pPr>
            <a:endParaRPr lang="en-US" sz="5744" b="1" spc="-287">
              <a:solidFill>
                <a:srgbClr val="F22727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629859"/>
            <a:ext cx="11126487" cy="142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2"/>
              </a:lnSpc>
            </a:pPr>
            <a:r>
              <a:rPr lang="en-US" sz="5739" b="1" spc="-286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Minimal</a:t>
            </a:r>
            <a:r>
              <a:rPr lang="en-US" sz="5739" b="1" spc="-286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 International Growth</a:t>
            </a:r>
          </a:p>
          <a:p>
            <a:pPr algn="l">
              <a:lnSpc>
                <a:spcPts val="5452"/>
              </a:lnSpc>
            </a:pPr>
            <a:endParaRPr lang="en-US" sz="5739" b="1" spc="-286">
              <a:solidFill>
                <a:srgbClr val="F22727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687820"/>
            <a:ext cx="10336213" cy="359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contrast to the Indian market, other cities and countries like South Africa and Australia show noticeably minimal growth in new restaurant listings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indicates either lower market penetration, different local dining habits, or less aggressive expansion strategies in these regions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presents a strategic question for Zomato regarding future international market development.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246903"/>
            <a:ext cx="10336213" cy="23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top three cities for restaurant listings are overwhelmingly from India: New Delhi (5,473), followed by Gurgaon and Noida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concentration highlights Zomato's strong operational foothold and market saturation in these key Indian metropolitan areas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929</Words>
  <Application>Microsoft Office PowerPoint</Application>
  <PresentationFormat>Custom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Lato Bold</vt:lpstr>
      <vt:lpstr>Calibri</vt:lpstr>
      <vt:lpstr>Lato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 Presentation</dc:title>
  <cp:lastModifiedBy>Ms0609</cp:lastModifiedBy>
  <cp:revision>3</cp:revision>
  <dcterms:created xsi:type="dcterms:W3CDTF">2006-08-16T00:00:00Z</dcterms:created>
  <dcterms:modified xsi:type="dcterms:W3CDTF">2025-07-30T07:01:41Z</dcterms:modified>
  <dc:identifier>DAGuExXciKY</dc:identifier>
</cp:coreProperties>
</file>