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Canva Sans" panose="020B0604020202020204" charset="0"/>
      <p:regular r:id="rId15"/>
    </p:embeddedFont>
    <p:embeddedFont>
      <p:font typeface="Canva Sans Bold" panose="020B0604020202020204" charset="0"/>
      <p:regular r:id="rId16"/>
    </p:embeddedFont>
    <p:embeddedFont>
      <p:font typeface="Lato" panose="020F0502020204030203" pitchFamily="34" charset="0"/>
      <p:regular r:id="rId17"/>
    </p:embeddedFont>
    <p:embeddedFont>
      <p:font typeface="Lato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35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1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3080481" y="6213936"/>
            <a:ext cx="2582365" cy="14656"/>
          </a:xfrm>
          <a:prstGeom prst="line">
            <a:avLst/>
          </a:prstGeom>
          <a:ln w="666750" cap="rnd">
            <a:solidFill>
              <a:srgbClr val="F227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 rot="-2842555">
            <a:off x="7319934" y="3765048"/>
            <a:ext cx="15031066" cy="6533848"/>
            <a:chOff x="0" y="0"/>
            <a:chExt cx="5084583" cy="22102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84583" cy="2210215"/>
            </a:xfrm>
            <a:custGeom>
              <a:avLst/>
              <a:gdLst/>
              <a:ahLst/>
              <a:cxnLst/>
              <a:rect l="l" t="t" r="r" b="b"/>
              <a:pathLst>
                <a:path w="5084583" h="2210215">
                  <a:moveTo>
                    <a:pt x="0" y="0"/>
                  </a:moveTo>
                  <a:lnTo>
                    <a:pt x="5084583" y="0"/>
                  </a:lnTo>
                  <a:lnTo>
                    <a:pt x="5084583" y="2210215"/>
                  </a:lnTo>
                  <a:lnTo>
                    <a:pt x="0" y="2210215"/>
                  </a:lnTo>
                  <a:close/>
                </a:path>
              </a:pathLst>
            </a:custGeom>
            <a:solidFill>
              <a:srgbClr val="F22727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9844759" y="3287293"/>
            <a:ext cx="5216434" cy="5811968"/>
          </a:xfrm>
          <a:custGeom>
            <a:avLst/>
            <a:gdLst/>
            <a:ahLst/>
            <a:cxnLst/>
            <a:rect l="l" t="t" r="r" b="b"/>
            <a:pathLst>
              <a:path w="5216434" h="5811968">
                <a:moveTo>
                  <a:pt x="0" y="0"/>
                </a:moveTo>
                <a:lnTo>
                  <a:pt x="5216434" y="0"/>
                </a:lnTo>
                <a:lnTo>
                  <a:pt x="5216434" y="5811968"/>
                </a:lnTo>
                <a:lnTo>
                  <a:pt x="0" y="58119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028700" y="1028700"/>
            <a:ext cx="1621088" cy="911862"/>
          </a:xfrm>
          <a:custGeom>
            <a:avLst/>
            <a:gdLst/>
            <a:ahLst/>
            <a:cxnLst/>
            <a:rect l="l" t="t" r="r" b="b"/>
            <a:pathLst>
              <a:path w="1621088" h="911862">
                <a:moveTo>
                  <a:pt x="0" y="0"/>
                </a:moveTo>
                <a:lnTo>
                  <a:pt x="1621088" y="0"/>
                </a:lnTo>
                <a:lnTo>
                  <a:pt x="1621088" y="911862"/>
                </a:lnTo>
                <a:lnTo>
                  <a:pt x="0" y="9118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3078585" y="3121380"/>
            <a:ext cx="7741689" cy="963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67"/>
              </a:lnSpc>
            </a:pPr>
            <a:r>
              <a:rPr lang="en-US" sz="7544" b="1" spc="-377">
                <a:solidFill>
                  <a:srgbClr val="010326"/>
                </a:solidFill>
                <a:latin typeface="Lato Bold"/>
                <a:ea typeface="Lato Bold"/>
                <a:cs typeface="Lato Bold"/>
                <a:sym typeface="Lato Bold"/>
              </a:rPr>
              <a:t>Zomato Analysis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078585" y="4501347"/>
            <a:ext cx="6474457" cy="1417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Insights from Global Restaurant Data using Power BI, Tableau &amp; Excel</a:t>
            </a:r>
          </a:p>
          <a:p>
            <a:pPr algn="l">
              <a:lnSpc>
                <a:spcPts val="3779"/>
              </a:lnSpc>
            </a:pPr>
            <a:endParaRPr lang="en-US" sz="27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177690" y="5915169"/>
            <a:ext cx="2387947" cy="53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Group 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24497" y="6807650"/>
            <a:ext cx="5494332" cy="404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dirty="0">
                <a:solidFill>
                  <a:srgbClr val="010326"/>
                </a:solidFill>
                <a:latin typeface="Lato"/>
                <a:ea typeface="Lato"/>
                <a:cs typeface="Lato"/>
                <a:sym typeface="Lato"/>
              </a:rPr>
              <a:t>Shreyas Pravin Kulkarni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842555">
            <a:off x="13829084" y="7157889"/>
            <a:ext cx="7191471" cy="3911830"/>
            <a:chOff x="0" y="0"/>
            <a:chExt cx="6465700" cy="35170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465700" cy="3517044"/>
            </a:xfrm>
            <a:custGeom>
              <a:avLst/>
              <a:gdLst/>
              <a:ahLst/>
              <a:cxnLst/>
              <a:rect l="l" t="t" r="r" b="b"/>
              <a:pathLst>
                <a:path w="6465700" h="3517044">
                  <a:moveTo>
                    <a:pt x="0" y="0"/>
                  </a:moveTo>
                  <a:lnTo>
                    <a:pt x="6465700" y="0"/>
                  </a:lnTo>
                  <a:lnTo>
                    <a:pt x="6465700" y="3517044"/>
                  </a:lnTo>
                  <a:lnTo>
                    <a:pt x="0" y="3517044"/>
                  </a:lnTo>
                  <a:close/>
                </a:path>
              </a:pathLst>
            </a:custGeom>
            <a:solidFill>
              <a:srgbClr val="F2272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-2842555">
            <a:off x="-2178741" y="-773127"/>
            <a:ext cx="4042341" cy="2298930"/>
            <a:chOff x="0" y="0"/>
            <a:chExt cx="3634384" cy="206691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34384" cy="2066919"/>
            </a:xfrm>
            <a:custGeom>
              <a:avLst/>
              <a:gdLst/>
              <a:ahLst/>
              <a:cxnLst/>
              <a:rect l="l" t="t" r="r" b="b"/>
              <a:pathLst>
                <a:path w="3634384" h="2066919">
                  <a:moveTo>
                    <a:pt x="0" y="0"/>
                  </a:moveTo>
                  <a:lnTo>
                    <a:pt x="3634384" y="0"/>
                  </a:lnTo>
                  <a:lnTo>
                    <a:pt x="3634384" y="2066919"/>
                  </a:lnTo>
                  <a:lnTo>
                    <a:pt x="0" y="2066919"/>
                  </a:lnTo>
                  <a:close/>
                </a:path>
              </a:pathLst>
            </a:custGeom>
            <a:solidFill>
              <a:srgbClr val="F2272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85999" y="1435232"/>
            <a:ext cx="16473301" cy="8966068"/>
            <a:chOff x="0" y="0"/>
            <a:chExt cx="21964401" cy="11954757"/>
          </a:xfrm>
        </p:grpSpPr>
        <p:sp>
          <p:nvSpPr>
            <p:cNvPr id="7" name="Freeform 7"/>
            <p:cNvSpPr/>
            <p:nvPr/>
          </p:nvSpPr>
          <p:spPr>
            <a:xfrm>
              <a:off x="7752921" y="0"/>
              <a:ext cx="972845" cy="717473"/>
            </a:xfrm>
            <a:custGeom>
              <a:avLst/>
              <a:gdLst/>
              <a:ahLst/>
              <a:cxnLst/>
              <a:rect l="l" t="t" r="r" b="b"/>
              <a:pathLst>
                <a:path w="972845" h="717473">
                  <a:moveTo>
                    <a:pt x="0" y="0"/>
                  </a:moveTo>
                  <a:lnTo>
                    <a:pt x="972845" y="0"/>
                  </a:lnTo>
                  <a:lnTo>
                    <a:pt x="972845" y="717473"/>
                  </a:lnTo>
                  <a:lnTo>
                    <a:pt x="0" y="7174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/>
            <p:nvPr/>
          </p:nvSpPr>
          <p:spPr>
            <a:xfrm>
              <a:off x="323601" y="0"/>
              <a:ext cx="587494" cy="717550"/>
            </a:xfrm>
            <a:custGeom>
              <a:avLst/>
              <a:gdLst/>
              <a:ahLst/>
              <a:cxnLst/>
              <a:rect l="l" t="t" r="r" b="b"/>
              <a:pathLst>
                <a:path w="587494" h="717550">
                  <a:moveTo>
                    <a:pt x="0" y="0"/>
                  </a:moveTo>
                  <a:lnTo>
                    <a:pt x="587494" y="0"/>
                  </a:lnTo>
                  <a:lnTo>
                    <a:pt x="587494" y="717550"/>
                  </a:lnTo>
                  <a:lnTo>
                    <a:pt x="0" y="717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9"/>
            <p:cNvGrpSpPr/>
            <p:nvPr/>
          </p:nvGrpSpPr>
          <p:grpSpPr>
            <a:xfrm>
              <a:off x="15148579" y="0"/>
              <a:ext cx="711200" cy="717550"/>
              <a:chOff x="0" y="0"/>
              <a:chExt cx="598656" cy="604001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98656" cy="604001"/>
              </a:xfrm>
              <a:custGeom>
                <a:avLst/>
                <a:gdLst/>
                <a:ahLst/>
                <a:cxnLst/>
                <a:rect l="l" t="t" r="r" b="b"/>
                <a:pathLst>
                  <a:path w="598656" h="604001">
                    <a:moveTo>
                      <a:pt x="299328" y="0"/>
                    </a:moveTo>
                    <a:lnTo>
                      <a:pt x="369990" y="230707"/>
                    </a:lnTo>
                    <a:lnTo>
                      <a:pt x="598656" y="230707"/>
                    </a:lnTo>
                    <a:lnTo>
                      <a:pt x="413661" y="373293"/>
                    </a:lnTo>
                    <a:lnTo>
                      <a:pt x="484323" y="604001"/>
                    </a:lnTo>
                    <a:lnTo>
                      <a:pt x="299328" y="461416"/>
                    </a:lnTo>
                    <a:lnTo>
                      <a:pt x="114333" y="604001"/>
                    </a:lnTo>
                    <a:lnTo>
                      <a:pt x="184995" y="373293"/>
                    </a:lnTo>
                    <a:lnTo>
                      <a:pt x="0" y="230707"/>
                    </a:lnTo>
                    <a:lnTo>
                      <a:pt x="228666" y="230707"/>
                    </a:lnTo>
                    <a:lnTo>
                      <a:pt x="299328" y="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F22727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168372" y="255560"/>
                <a:ext cx="261912" cy="21972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85"/>
                  </a:lnSpc>
                </a:pPr>
                <a:endParaRPr/>
              </a:p>
            </p:txBody>
          </p:sp>
        </p:grpSp>
        <p:sp>
          <p:nvSpPr>
            <p:cNvPr id="12" name="Freeform 12"/>
            <p:cNvSpPr/>
            <p:nvPr/>
          </p:nvSpPr>
          <p:spPr>
            <a:xfrm>
              <a:off x="7752921" y="3784600"/>
              <a:ext cx="717550" cy="717550"/>
            </a:xfrm>
            <a:custGeom>
              <a:avLst/>
              <a:gdLst/>
              <a:ahLst/>
              <a:cxnLst/>
              <a:rect l="l" t="t" r="r" b="b"/>
              <a:pathLst>
                <a:path w="717550" h="717550">
                  <a:moveTo>
                    <a:pt x="0" y="0"/>
                  </a:moveTo>
                  <a:lnTo>
                    <a:pt x="717550" y="0"/>
                  </a:lnTo>
                  <a:lnTo>
                    <a:pt x="717550" y="717550"/>
                  </a:lnTo>
                  <a:lnTo>
                    <a:pt x="0" y="717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15148579" y="3784600"/>
              <a:ext cx="680776" cy="717550"/>
            </a:xfrm>
            <a:custGeom>
              <a:avLst/>
              <a:gdLst/>
              <a:ahLst/>
              <a:cxnLst/>
              <a:rect l="l" t="t" r="r" b="b"/>
              <a:pathLst>
                <a:path w="680776" h="717550">
                  <a:moveTo>
                    <a:pt x="0" y="0"/>
                  </a:moveTo>
                  <a:lnTo>
                    <a:pt x="680775" y="0"/>
                  </a:lnTo>
                  <a:lnTo>
                    <a:pt x="680775" y="717550"/>
                  </a:lnTo>
                  <a:lnTo>
                    <a:pt x="0" y="717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7736324" y="7409877"/>
              <a:ext cx="717550" cy="717550"/>
            </a:xfrm>
            <a:custGeom>
              <a:avLst/>
              <a:gdLst/>
              <a:ahLst/>
              <a:cxnLst/>
              <a:rect l="l" t="t" r="r" b="b"/>
              <a:pathLst>
                <a:path w="717550" h="717550">
                  <a:moveTo>
                    <a:pt x="0" y="0"/>
                  </a:moveTo>
                  <a:lnTo>
                    <a:pt x="717550" y="0"/>
                  </a:lnTo>
                  <a:lnTo>
                    <a:pt x="717550" y="717550"/>
                  </a:lnTo>
                  <a:lnTo>
                    <a:pt x="0" y="717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323601" y="1645519"/>
              <a:ext cx="6815355" cy="1579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20"/>
                </a:lnSpc>
                <a:spcBef>
                  <a:spcPct val="0"/>
                </a:spcBef>
              </a:pPr>
              <a:r>
                <a:rPr lang="en-US" sz="2300" spc="-46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Over 90% of listings are from India, primarily New Delhi, Gurgaon, and Noida, reflecting Zomato’s core focus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323601" y="964788"/>
              <a:ext cx="5723558" cy="5522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87"/>
                </a:lnSpc>
              </a:pPr>
              <a:r>
                <a:rPr lang="en-US" sz="3144" b="1" spc="-157">
                  <a:solidFill>
                    <a:srgbClr val="010326"/>
                  </a:solidFill>
                  <a:latin typeface="Lato Bold"/>
                  <a:ea typeface="Lato Bold"/>
                  <a:cs typeface="Lato Bold"/>
                  <a:sym typeface="Lato Bold"/>
                </a:rPr>
                <a:t>Restaurant </a:t>
              </a:r>
              <a:r>
                <a:rPr lang="en-US" sz="3144" b="1" spc="-157">
                  <a:solidFill>
                    <a:srgbClr val="F22727"/>
                  </a:solidFill>
                  <a:latin typeface="Lato Bold"/>
                  <a:ea typeface="Lato Bold"/>
                  <a:cs typeface="Lato Bold"/>
                  <a:sym typeface="Lato Bold"/>
                </a:rPr>
                <a:t>Concentration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736324" y="1645519"/>
              <a:ext cx="6815355" cy="1579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20"/>
                </a:lnSpc>
                <a:spcBef>
                  <a:spcPct val="0"/>
                </a:spcBef>
              </a:pPr>
              <a:r>
                <a:rPr lang="en-US" sz="2300" spc="-46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Only 25.66% offer online delivery and 12.12% offer table booking—major expansion opportunity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5148579" y="1645519"/>
              <a:ext cx="6815355" cy="1579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20"/>
                </a:lnSpc>
                <a:spcBef>
                  <a:spcPct val="0"/>
                </a:spcBef>
              </a:pPr>
              <a:r>
                <a:rPr lang="en-US" sz="2300" spc="-46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Average rating 2.89; most in "Average" or "Poor" categories, signaling quality improvement need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323601" y="5271621"/>
              <a:ext cx="6815355" cy="1579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20"/>
                </a:lnSpc>
                <a:spcBef>
                  <a:spcPct val="0"/>
                </a:spcBef>
              </a:pPr>
              <a:r>
                <a:rPr lang="en-US" sz="2300" spc="-46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Majority in the medium (₹250–₹500) range, but premium-priced outlets show higher satisfaction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323601" y="4649541"/>
              <a:ext cx="5723558" cy="5522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87"/>
                </a:lnSpc>
              </a:pPr>
              <a:r>
                <a:rPr lang="en-US" sz="3144" b="1" spc="-157">
                  <a:solidFill>
                    <a:srgbClr val="010326"/>
                  </a:solidFill>
                  <a:latin typeface="Lato Bold"/>
                  <a:ea typeface="Lato Bold"/>
                  <a:cs typeface="Lato Bold"/>
                  <a:sym typeface="Lato Bold"/>
                </a:rPr>
                <a:t>Pricing </a:t>
              </a:r>
              <a:r>
                <a:rPr lang="en-US" sz="3144" b="1" spc="-157">
                  <a:solidFill>
                    <a:srgbClr val="F22727"/>
                  </a:solidFill>
                  <a:latin typeface="Lato Bold"/>
                  <a:ea typeface="Lato Bold"/>
                  <a:cs typeface="Lato Bold"/>
                  <a:sym typeface="Lato Bold"/>
                </a:rPr>
                <a:t>Patterns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736324" y="5271621"/>
              <a:ext cx="6815355" cy="1579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20"/>
                </a:lnSpc>
                <a:spcBef>
                  <a:spcPct val="0"/>
                </a:spcBef>
              </a:pPr>
              <a:r>
                <a:rPr lang="en-US" sz="2300" spc="-46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Asian and Western cuisines dominate high-cost; Indian most common across all price segments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5149046" y="5271621"/>
              <a:ext cx="6815355" cy="1579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20"/>
                </a:lnSpc>
                <a:spcBef>
                  <a:spcPct val="0"/>
                </a:spcBef>
              </a:pPr>
              <a:r>
                <a:rPr lang="en-US" sz="2300" spc="-46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Tier 1 cities dominate; minimal presence in Tier 2/3 cities—potential market expansion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736324" y="9016400"/>
              <a:ext cx="6815355" cy="1579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20"/>
                </a:lnSpc>
                <a:spcBef>
                  <a:spcPct val="0"/>
                </a:spcBef>
              </a:pPr>
              <a:r>
                <a:rPr lang="en-US" sz="2300" spc="-46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Peak activity in March and September, suggesting seasonality or campaign influence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736324" y="964788"/>
              <a:ext cx="5723558" cy="5522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87"/>
                </a:lnSpc>
              </a:pPr>
              <a:r>
                <a:rPr lang="en-US" sz="3144" b="1" spc="-157">
                  <a:solidFill>
                    <a:srgbClr val="010326"/>
                  </a:solidFill>
                  <a:latin typeface="Lato Bold"/>
                  <a:ea typeface="Lato Bold"/>
                  <a:cs typeface="Lato Bold"/>
                  <a:sym typeface="Lato Bold"/>
                </a:rPr>
                <a:t>Service </a:t>
              </a:r>
              <a:r>
                <a:rPr lang="en-US" sz="3144" b="1" spc="-157">
                  <a:solidFill>
                    <a:srgbClr val="F22727"/>
                  </a:solidFill>
                  <a:latin typeface="Lato Bold"/>
                  <a:ea typeface="Lato Bold"/>
                  <a:cs typeface="Lato Bold"/>
                  <a:sym typeface="Lato Bold"/>
                </a:rPr>
                <a:t>Gaps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15149046" y="964788"/>
              <a:ext cx="5723558" cy="5522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87"/>
                </a:lnSpc>
              </a:pPr>
              <a:r>
                <a:rPr lang="en-US" sz="3144" b="1" spc="-157">
                  <a:solidFill>
                    <a:srgbClr val="010326"/>
                  </a:solidFill>
                  <a:latin typeface="Lato Bold"/>
                  <a:ea typeface="Lato Bold"/>
                  <a:cs typeface="Lato Bold"/>
                  <a:sym typeface="Lato Bold"/>
                </a:rPr>
                <a:t>Rating </a:t>
              </a:r>
              <a:r>
                <a:rPr lang="en-US" sz="3144" b="1" spc="-157">
                  <a:solidFill>
                    <a:srgbClr val="F22727"/>
                  </a:solidFill>
                  <a:latin typeface="Lato Bold"/>
                  <a:ea typeface="Lato Bold"/>
                  <a:cs typeface="Lato Bold"/>
                  <a:sym typeface="Lato Bold"/>
                </a:rPr>
                <a:t>Trends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7736324" y="4649541"/>
              <a:ext cx="5723558" cy="5522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87"/>
                </a:lnSpc>
              </a:pPr>
              <a:r>
                <a:rPr lang="en-US" sz="3144" b="1" spc="-157">
                  <a:solidFill>
                    <a:srgbClr val="010326"/>
                  </a:solidFill>
                  <a:latin typeface="Lato Bold"/>
                  <a:ea typeface="Lato Bold"/>
                  <a:cs typeface="Lato Bold"/>
                  <a:sym typeface="Lato Bold"/>
                </a:rPr>
                <a:t>Cuisines &amp; </a:t>
              </a:r>
              <a:r>
                <a:rPr lang="en-US" sz="3144" b="1" spc="-157">
                  <a:solidFill>
                    <a:srgbClr val="F22727"/>
                  </a:solidFill>
                  <a:latin typeface="Lato Bold"/>
                  <a:ea typeface="Lato Bold"/>
                  <a:cs typeface="Lato Bold"/>
                  <a:sym typeface="Lato Bold"/>
                </a:rPr>
                <a:t>Cost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15149046" y="4649541"/>
              <a:ext cx="5723558" cy="5522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87"/>
                </a:lnSpc>
              </a:pPr>
              <a:r>
                <a:rPr lang="en-US" sz="3144" b="1" spc="-157">
                  <a:solidFill>
                    <a:srgbClr val="010326"/>
                  </a:solidFill>
                  <a:latin typeface="Lato Bold"/>
                  <a:ea typeface="Lato Bold"/>
                  <a:cs typeface="Lato Bold"/>
                  <a:sym typeface="Lato Bold"/>
                </a:rPr>
                <a:t>Regional </a:t>
              </a:r>
              <a:r>
                <a:rPr lang="en-US" sz="3144" b="1" spc="-157">
                  <a:solidFill>
                    <a:srgbClr val="F22727"/>
                  </a:solidFill>
                  <a:latin typeface="Lato Bold"/>
                  <a:ea typeface="Lato Bold"/>
                  <a:cs typeface="Lato Bold"/>
                  <a:sym typeface="Lato Bold"/>
                </a:rPr>
                <a:t>Imbalance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752921" y="8273477"/>
              <a:ext cx="5723558" cy="5522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87"/>
                </a:lnSpc>
              </a:pPr>
              <a:r>
                <a:rPr lang="en-US" sz="3144" b="1" spc="-157">
                  <a:solidFill>
                    <a:srgbClr val="010326"/>
                  </a:solidFill>
                  <a:latin typeface="Lato Bold"/>
                  <a:ea typeface="Lato Bold"/>
                  <a:cs typeface="Lato Bold"/>
                  <a:sym typeface="Lato Bold"/>
                </a:rPr>
                <a:t>Monthly </a:t>
              </a:r>
              <a:r>
                <a:rPr lang="en-US" sz="3144" b="1" spc="-157">
                  <a:solidFill>
                    <a:srgbClr val="F22727"/>
                  </a:solidFill>
                  <a:latin typeface="Lato Bold"/>
                  <a:ea typeface="Lato Bold"/>
                  <a:cs typeface="Lato Bold"/>
                  <a:sym typeface="Lato Bold"/>
                </a:rPr>
                <a:t>Trends</a:t>
              </a:r>
            </a:p>
          </p:txBody>
        </p:sp>
        <p:sp>
          <p:nvSpPr>
            <p:cNvPr id="29" name="Freeform 29"/>
            <p:cNvSpPr/>
            <p:nvPr/>
          </p:nvSpPr>
          <p:spPr>
            <a:xfrm rot="-120000" flipH="1">
              <a:off x="79605" y="7236272"/>
              <a:ext cx="4525332" cy="4640933"/>
            </a:xfrm>
            <a:custGeom>
              <a:avLst/>
              <a:gdLst/>
              <a:ahLst/>
              <a:cxnLst/>
              <a:rect l="l" t="t" r="r" b="b"/>
              <a:pathLst>
                <a:path w="4525332" h="4640933">
                  <a:moveTo>
                    <a:pt x="4525332" y="0"/>
                  </a:moveTo>
                  <a:lnTo>
                    <a:pt x="0" y="0"/>
                  </a:lnTo>
                  <a:lnTo>
                    <a:pt x="0" y="4640933"/>
                  </a:lnTo>
                  <a:lnTo>
                    <a:pt x="4525332" y="4640933"/>
                  </a:lnTo>
                  <a:lnTo>
                    <a:pt x="4525332" y="0"/>
                  </a:lnTo>
                  <a:close/>
                </a:path>
              </a:pathLst>
            </a:custGeom>
            <a:blipFill>
              <a:blip r:embed="rId12"/>
              <a:stretch>
                <a:fillRect t="-4320" b="-4320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0"/>
            <p:cNvSpPr/>
            <p:nvPr/>
          </p:nvSpPr>
          <p:spPr>
            <a:xfrm flipH="1">
              <a:off x="323601" y="3784600"/>
              <a:ext cx="636826" cy="717550"/>
            </a:xfrm>
            <a:custGeom>
              <a:avLst/>
              <a:gdLst/>
              <a:ahLst/>
              <a:cxnLst/>
              <a:rect l="l" t="t" r="r" b="b"/>
              <a:pathLst>
                <a:path w="636826" h="717550">
                  <a:moveTo>
                    <a:pt x="636826" y="0"/>
                  </a:moveTo>
                  <a:lnTo>
                    <a:pt x="0" y="0"/>
                  </a:lnTo>
                  <a:lnTo>
                    <a:pt x="0" y="717550"/>
                  </a:lnTo>
                  <a:lnTo>
                    <a:pt x="636826" y="717550"/>
                  </a:lnTo>
                  <a:lnTo>
                    <a:pt x="636826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5845411" y="180975"/>
            <a:ext cx="6597179" cy="963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67"/>
              </a:lnSpc>
            </a:pPr>
            <a:r>
              <a:rPr lang="en-US" sz="7544" b="1" spc="-377">
                <a:solidFill>
                  <a:srgbClr val="010326"/>
                </a:solidFill>
                <a:latin typeface="Lato Bold"/>
                <a:ea typeface="Lato Bold"/>
                <a:cs typeface="Lato Bold"/>
                <a:sym typeface="Lato Bold"/>
              </a:rPr>
              <a:t>Insights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923672"/>
            <a:ext cx="4988461" cy="3716381"/>
            <a:chOff x="0" y="0"/>
            <a:chExt cx="1313833" cy="978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13833" cy="978800"/>
            </a:xfrm>
            <a:custGeom>
              <a:avLst/>
              <a:gdLst/>
              <a:ahLst/>
              <a:cxnLst/>
              <a:rect l="l" t="t" r="r" b="b"/>
              <a:pathLst>
                <a:path w="1313833" h="978800">
                  <a:moveTo>
                    <a:pt x="26383" y="0"/>
                  </a:moveTo>
                  <a:lnTo>
                    <a:pt x="1287450" y="0"/>
                  </a:lnTo>
                  <a:cubicBezTo>
                    <a:pt x="1302021" y="0"/>
                    <a:pt x="1313833" y="11812"/>
                    <a:pt x="1313833" y="26383"/>
                  </a:cubicBezTo>
                  <a:lnTo>
                    <a:pt x="1313833" y="952417"/>
                  </a:lnTo>
                  <a:cubicBezTo>
                    <a:pt x="1313833" y="966988"/>
                    <a:pt x="1302021" y="978800"/>
                    <a:pt x="1287450" y="978800"/>
                  </a:cubicBezTo>
                  <a:lnTo>
                    <a:pt x="26383" y="978800"/>
                  </a:lnTo>
                  <a:cubicBezTo>
                    <a:pt x="11812" y="978800"/>
                    <a:pt x="0" y="966988"/>
                    <a:pt x="0" y="952417"/>
                  </a:cubicBezTo>
                  <a:lnTo>
                    <a:pt x="0" y="26383"/>
                  </a:lnTo>
                  <a:cubicBezTo>
                    <a:pt x="0" y="11812"/>
                    <a:pt x="11812" y="0"/>
                    <a:pt x="2638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313833" cy="1035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1431637"/>
            <a:ext cx="4988461" cy="3244394"/>
            <a:chOff x="0" y="0"/>
            <a:chExt cx="6651281" cy="4325859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647820"/>
              <a:ext cx="6651281" cy="183111"/>
              <a:chOff x="0" y="0"/>
              <a:chExt cx="1527015" cy="42039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527015" cy="42039"/>
              </a:xfrm>
              <a:custGeom>
                <a:avLst/>
                <a:gdLst/>
                <a:ahLst/>
                <a:cxnLst/>
                <a:rect l="l" t="t" r="r" b="b"/>
                <a:pathLst>
                  <a:path w="1527015" h="42039">
                    <a:moveTo>
                      <a:pt x="21020" y="0"/>
                    </a:moveTo>
                    <a:lnTo>
                      <a:pt x="1505995" y="0"/>
                    </a:lnTo>
                    <a:cubicBezTo>
                      <a:pt x="1511570" y="0"/>
                      <a:pt x="1516916" y="2215"/>
                      <a:pt x="1520858" y="6156"/>
                    </a:cubicBezTo>
                    <a:cubicBezTo>
                      <a:pt x="1524800" y="10098"/>
                      <a:pt x="1527015" y="15445"/>
                      <a:pt x="1527015" y="21020"/>
                    </a:cubicBezTo>
                    <a:lnTo>
                      <a:pt x="1527015" y="21020"/>
                    </a:lnTo>
                    <a:cubicBezTo>
                      <a:pt x="1527015" y="26594"/>
                      <a:pt x="1524800" y="31941"/>
                      <a:pt x="1520858" y="35883"/>
                    </a:cubicBezTo>
                    <a:cubicBezTo>
                      <a:pt x="1516916" y="39824"/>
                      <a:pt x="1511570" y="42039"/>
                      <a:pt x="1505995" y="42039"/>
                    </a:cubicBezTo>
                    <a:lnTo>
                      <a:pt x="21020" y="42039"/>
                    </a:lnTo>
                    <a:cubicBezTo>
                      <a:pt x="15445" y="42039"/>
                      <a:pt x="10098" y="39824"/>
                      <a:pt x="6156" y="35883"/>
                    </a:cubicBezTo>
                    <a:cubicBezTo>
                      <a:pt x="2215" y="31941"/>
                      <a:pt x="0" y="26594"/>
                      <a:pt x="0" y="21020"/>
                    </a:cubicBezTo>
                    <a:lnTo>
                      <a:pt x="0" y="21020"/>
                    </a:lnTo>
                    <a:cubicBezTo>
                      <a:pt x="0" y="15445"/>
                      <a:pt x="2215" y="10098"/>
                      <a:pt x="6156" y="6156"/>
                    </a:cubicBezTo>
                    <a:cubicBezTo>
                      <a:pt x="10098" y="2215"/>
                      <a:pt x="15445" y="0"/>
                      <a:pt x="2102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57150"/>
                <a:ext cx="1527015" cy="99189"/>
              </a:xfrm>
              <a:prstGeom prst="rect">
                <a:avLst/>
              </a:prstGeom>
            </p:spPr>
            <p:txBody>
              <a:bodyPr lIns="43708" tIns="43708" rIns="43708" bIns="43708" rtlCol="0" anchor="ctr"/>
              <a:lstStyle/>
              <a:p>
                <a:pPr algn="ctr">
                  <a:lnSpc>
                    <a:spcPts val="321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2610549" y="0"/>
              <a:ext cx="1430182" cy="1295640"/>
              <a:chOff x="0" y="0"/>
              <a:chExt cx="989609" cy="896512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989609" cy="896512"/>
              </a:xfrm>
              <a:custGeom>
                <a:avLst/>
                <a:gdLst/>
                <a:ahLst/>
                <a:cxnLst/>
                <a:rect l="l" t="t" r="r" b="b"/>
                <a:pathLst>
                  <a:path w="989609" h="896512">
                    <a:moveTo>
                      <a:pt x="494804" y="0"/>
                    </a:moveTo>
                    <a:cubicBezTo>
                      <a:pt x="221531" y="0"/>
                      <a:pt x="0" y="200691"/>
                      <a:pt x="0" y="448256"/>
                    </a:cubicBezTo>
                    <a:cubicBezTo>
                      <a:pt x="0" y="695821"/>
                      <a:pt x="221531" y="896512"/>
                      <a:pt x="494804" y="896512"/>
                    </a:cubicBezTo>
                    <a:cubicBezTo>
                      <a:pt x="768077" y="896512"/>
                      <a:pt x="989609" y="695821"/>
                      <a:pt x="989609" y="448256"/>
                    </a:cubicBezTo>
                    <a:cubicBezTo>
                      <a:pt x="989609" y="200691"/>
                      <a:pt x="768077" y="0"/>
                      <a:pt x="49480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92776" y="26898"/>
                <a:ext cx="804057" cy="785566"/>
              </a:xfrm>
              <a:prstGeom prst="rect">
                <a:avLst/>
              </a:prstGeom>
            </p:spPr>
            <p:txBody>
              <a:bodyPr lIns="43708" tIns="43708" rIns="43708" bIns="43708" rtlCol="0" anchor="ctr"/>
              <a:lstStyle/>
              <a:p>
                <a:pPr algn="ctr">
                  <a:lnSpc>
                    <a:spcPts val="321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521188" y="1390890"/>
              <a:ext cx="5608905" cy="6760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40"/>
                </a:lnSpc>
              </a:pPr>
              <a:r>
                <a:rPr lang="en-US" sz="3100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Customer </a:t>
              </a:r>
              <a:r>
                <a:rPr lang="en-US" sz="3100" b="1">
                  <a:solidFill>
                    <a:srgbClr val="F22727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Experience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2222528"/>
              <a:ext cx="6651281" cy="21033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20"/>
                </a:lnSpc>
              </a:pPr>
              <a:r>
                <a:rPr lang="en-US" sz="23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There's a strong opportunity to improve customer satisfaction, given that the average rating for most restaurants is below 3</a:t>
              </a:r>
            </a:p>
          </p:txBody>
        </p:sp>
        <p:grpSp>
          <p:nvGrpSpPr>
            <p:cNvPr id="14" name="Group 14"/>
            <p:cNvGrpSpPr/>
            <p:nvPr/>
          </p:nvGrpSpPr>
          <p:grpSpPr>
            <a:xfrm>
              <a:off x="2718680" y="65341"/>
              <a:ext cx="1213922" cy="1157019"/>
              <a:chOff x="0" y="0"/>
              <a:chExt cx="812800" cy="7747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774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74700">
                    <a:moveTo>
                      <a:pt x="406400" y="0"/>
                    </a:moveTo>
                    <a:lnTo>
                      <a:pt x="502338" y="295909"/>
                    </a:lnTo>
                    <a:lnTo>
                      <a:pt x="812800" y="295909"/>
                    </a:lnTo>
                    <a:lnTo>
                      <a:pt x="561631" y="478791"/>
                    </a:lnTo>
                    <a:lnTo>
                      <a:pt x="657569" y="774700"/>
                    </a:lnTo>
                    <a:lnTo>
                      <a:pt x="406400" y="591819"/>
                    </a:lnTo>
                    <a:lnTo>
                      <a:pt x="155231" y="774700"/>
                    </a:lnTo>
                    <a:lnTo>
                      <a:pt x="251169" y="478791"/>
                    </a:lnTo>
                    <a:lnTo>
                      <a:pt x="0" y="295909"/>
                    </a:lnTo>
                    <a:lnTo>
                      <a:pt x="310462" y="295909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228600" y="209550"/>
                <a:ext cx="355600" cy="4000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19"/>
                  </a:lnSpc>
                </a:pPr>
                <a:endParaRPr/>
              </a:p>
            </p:txBody>
          </p:sp>
        </p:grpSp>
      </p:grpSp>
      <p:grpSp>
        <p:nvGrpSpPr>
          <p:cNvPr id="17" name="Group 17"/>
          <p:cNvGrpSpPr/>
          <p:nvPr/>
        </p:nvGrpSpPr>
        <p:grpSpPr>
          <a:xfrm>
            <a:off x="6649770" y="1923672"/>
            <a:ext cx="4988461" cy="3716381"/>
            <a:chOff x="0" y="0"/>
            <a:chExt cx="1313833" cy="978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313833" cy="978800"/>
            </a:xfrm>
            <a:custGeom>
              <a:avLst/>
              <a:gdLst/>
              <a:ahLst/>
              <a:cxnLst/>
              <a:rect l="l" t="t" r="r" b="b"/>
              <a:pathLst>
                <a:path w="1313833" h="978800">
                  <a:moveTo>
                    <a:pt x="26383" y="0"/>
                  </a:moveTo>
                  <a:lnTo>
                    <a:pt x="1287450" y="0"/>
                  </a:lnTo>
                  <a:cubicBezTo>
                    <a:pt x="1302021" y="0"/>
                    <a:pt x="1313833" y="11812"/>
                    <a:pt x="1313833" y="26383"/>
                  </a:cubicBezTo>
                  <a:lnTo>
                    <a:pt x="1313833" y="952417"/>
                  </a:lnTo>
                  <a:cubicBezTo>
                    <a:pt x="1313833" y="966988"/>
                    <a:pt x="1302021" y="978800"/>
                    <a:pt x="1287450" y="978800"/>
                  </a:cubicBezTo>
                  <a:lnTo>
                    <a:pt x="26383" y="978800"/>
                  </a:lnTo>
                  <a:cubicBezTo>
                    <a:pt x="11812" y="978800"/>
                    <a:pt x="0" y="966988"/>
                    <a:pt x="0" y="952417"/>
                  </a:cubicBezTo>
                  <a:lnTo>
                    <a:pt x="0" y="26383"/>
                  </a:lnTo>
                  <a:cubicBezTo>
                    <a:pt x="0" y="11812"/>
                    <a:pt x="11812" y="0"/>
                    <a:pt x="2638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1313833" cy="1035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6649770" y="1431637"/>
            <a:ext cx="4988461" cy="3644444"/>
            <a:chOff x="0" y="0"/>
            <a:chExt cx="6651281" cy="4859259"/>
          </a:xfrm>
        </p:grpSpPr>
        <p:grpSp>
          <p:nvGrpSpPr>
            <p:cNvPr id="21" name="Group 21"/>
            <p:cNvGrpSpPr/>
            <p:nvPr/>
          </p:nvGrpSpPr>
          <p:grpSpPr>
            <a:xfrm>
              <a:off x="0" y="647820"/>
              <a:ext cx="6651281" cy="183111"/>
              <a:chOff x="0" y="0"/>
              <a:chExt cx="1527015" cy="42039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1527015" cy="42039"/>
              </a:xfrm>
              <a:custGeom>
                <a:avLst/>
                <a:gdLst/>
                <a:ahLst/>
                <a:cxnLst/>
                <a:rect l="l" t="t" r="r" b="b"/>
                <a:pathLst>
                  <a:path w="1527015" h="42039">
                    <a:moveTo>
                      <a:pt x="21020" y="0"/>
                    </a:moveTo>
                    <a:lnTo>
                      <a:pt x="1505995" y="0"/>
                    </a:lnTo>
                    <a:cubicBezTo>
                      <a:pt x="1511570" y="0"/>
                      <a:pt x="1516916" y="2215"/>
                      <a:pt x="1520858" y="6156"/>
                    </a:cubicBezTo>
                    <a:cubicBezTo>
                      <a:pt x="1524800" y="10098"/>
                      <a:pt x="1527015" y="15445"/>
                      <a:pt x="1527015" y="21020"/>
                    </a:cubicBezTo>
                    <a:lnTo>
                      <a:pt x="1527015" y="21020"/>
                    </a:lnTo>
                    <a:cubicBezTo>
                      <a:pt x="1527015" y="26594"/>
                      <a:pt x="1524800" y="31941"/>
                      <a:pt x="1520858" y="35883"/>
                    </a:cubicBezTo>
                    <a:cubicBezTo>
                      <a:pt x="1516916" y="39824"/>
                      <a:pt x="1511570" y="42039"/>
                      <a:pt x="1505995" y="42039"/>
                    </a:cubicBezTo>
                    <a:lnTo>
                      <a:pt x="21020" y="42039"/>
                    </a:lnTo>
                    <a:cubicBezTo>
                      <a:pt x="15445" y="42039"/>
                      <a:pt x="10098" y="39824"/>
                      <a:pt x="6156" y="35883"/>
                    </a:cubicBezTo>
                    <a:cubicBezTo>
                      <a:pt x="2215" y="31941"/>
                      <a:pt x="0" y="26594"/>
                      <a:pt x="0" y="21020"/>
                    </a:cubicBezTo>
                    <a:lnTo>
                      <a:pt x="0" y="21020"/>
                    </a:lnTo>
                    <a:cubicBezTo>
                      <a:pt x="0" y="15445"/>
                      <a:pt x="2215" y="10098"/>
                      <a:pt x="6156" y="6156"/>
                    </a:cubicBezTo>
                    <a:cubicBezTo>
                      <a:pt x="10098" y="2215"/>
                      <a:pt x="15445" y="0"/>
                      <a:pt x="2102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0" y="-57150"/>
                <a:ext cx="1527015" cy="99189"/>
              </a:xfrm>
              <a:prstGeom prst="rect">
                <a:avLst/>
              </a:prstGeom>
            </p:spPr>
            <p:txBody>
              <a:bodyPr lIns="43708" tIns="43708" rIns="43708" bIns="43708" rtlCol="0" anchor="ctr"/>
              <a:lstStyle/>
              <a:p>
                <a:pPr algn="ctr">
                  <a:lnSpc>
                    <a:spcPts val="3219"/>
                  </a:lnSpc>
                </a:pPr>
                <a:endParaRPr/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>
              <a:off x="2610549" y="0"/>
              <a:ext cx="1430182" cy="1295640"/>
              <a:chOff x="0" y="0"/>
              <a:chExt cx="989609" cy="896512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989609" cy="896512"/>
              </a:xfrm>
              <a:custGeom>
                <a:avLst/>
                <a:gdLst/>
                <a:ahLst/>
                <a:cxnLst/>
                <a:rect l="l" t="t" r="r" b="b"/>
                <a:pathLst>
                  <a:path w="989609" h="896512">
                    <a:moveTo>
                      <a:pt x="494804" y="0"/>
                    </a:moveTo>
                    <a:cubicBezTo>
                      <a:pt x="221531" y="0"/>
                      <a:pt x="0" y="200691"/>
                      <a:pt x="0" y="448256"/>
                    </a:cubicBezTo>
                    <a:cubicBezTo>
                      <a:pt x="0" y="695821"/>
                      <a:pt x="221531" y="896512"/>
                      <a:pt x="494804" y="896512"/>
                    </a:cubicBezTo>
                    <a:cubicBezTo>
                      <a:pt x="768077" y="896512"/>
                      <a:pt x="989609" y="695821"/>
                      <a:pt x="989609" y="448256"/>
                    </a:cubicBezTo>
                    <a:cubicBezTo>
                      <a:pt x="989609" y="200691"/>
                      <a:pt x="768077" y="0"/>
                      <a:pt x="49480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TextBox 26"/>
              <p:cNvSpPr txBox="1"/>
              <p:nvPr/>
            </p:nvSpPr>
            <p:spPr>
              <a:xfrm>
                <a:off x="92776" y="26898"/>
                <a:ext cx="804057" cy="785566"/>
              </a:xfrm>
              <a:prstGeom prst="rect">
                <a:avLst/>
              </a:prstGeom>
            </p:spPr>
            <p:txBody>
              <a:bodyPr lIns="43708" tIns="43708" rIns="43708" bIns="43708" rtlCol="0" anchor="ctr"/>
              <a:lstStyle/>
              <a:p>
                <a:pPr algn="ctr">
                  <a:lnSpc>
                    <a:spcPts val="3219"/>
                  </a:lnSpc>
                </a:pPr>
                <a:endParaRPr/>
              </a:p>
            </p:txBody>
          </p:sp>
        </p:grpSp>
        <p:sp>
          <p:nvSpPr>
            <p:cNvPr id="27" name="TextBox 27"/>
            <p:cNvSpPr txBox="1"/>
            <p:nvPr/>
          </p:nvSpPr>
          <p:spPr>
            <a:xfrm>
              <a:off x="521188" y="1390890"/>
              <a:ext cx="5608905" cy="6760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40"/>
                </a:lnSpc>
              </a:pPr>
              <a:r>
                <a:rPr lang="en-US" sz="3100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Premium </a:t>
              </a:r>
              <a:r>
                <a:rPr lang="en-US" sz="3100" b="1">
                  <a:solidFill>
                    <a:srgbClr val="F22727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Segment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2222528"/>
              <a:ext cx="6651281" cy="26367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20"/>
                </a:lnSpc>
              </a:pPr>
              <a:r>
                <a:rPr lang="en-US" sz="23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Premium restaurants, though few, consistently deliver higher satisfaction, indicating an underserved market for high-quality dining experiences</a:t>
              </a:r>
            </a:p>
          </p:txBody>
        </p:sp>
        <p:sp>
          <p:nvSpPr>
            <p:cNvPr id="29" name="Freeform 29"/>
            <p:cNvSpPr/>
            <p:nvPr/>
          </p:nvSpPr>
          <p:spPr>
            <a:xfrm>
              <a:off x="2741883" y="65341"/>
              <a:ext cx="1167516" cy="1024495"/>
            </a:xfrm>
            <a:custGeom>
              <a:avLst/>
              <a:gdLst/>
              <a:ahLst/>
              <a:cxnLst/>
              <a:rect l="l" t="t" r="r" b="b"/>
              <a:pathLst>
                <a:path w="1167516" h="1024495">
                  <a:moveTo>
                    <a:pt x="0" y="0"/>
                  </a:moveTo>
                  <a:lnTo>
                    <a:pt x="1167515" y="0"/>
                  </a:lnTo>
                  <a:lnTo>
                    <a:pt x="1167515" y="1024495"/>
                  </a:lnTo>
                  <a:lnTo>
                    <a:pt x="0" y="1024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2266880" y="1923672"/>
            <a:ext cx="4988461" cy="3716381"/>
            <a:chOff x="0" y="0"/>
            <a:chExt cx="1313833" cy="978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313833" cy="978800"/>
            </a:xfrm>
            <a:custGeom>
              <a:avLst/>
              <a:gdLst/>
              <a:ahLst/>
              <a:cxnLst/>
              <a:rect l="l" t="t" r="r" b="b"/>
              <a:pathLst>
                <a:path w="1313833" h="978800">
                  <a:moveTo>
                    <a:pt x="26383" y="0"/>
                  </a:moveTo>
                  <a:lnTo>
                    <a:pt x="1287450" y="0"/>
                  </a:lnTo>
                  <a:cubicBezTo>
                    <a:pt x="1302021" y="0"/>
                    <a:pt x="1313833" y="11812"/>
                    <a:pt x="1313833" y="26383"/>
                  </a:cubicBezTo>
                  <a:lnTo>
                    <a:pt x="1313833" y="952417"/>
                  </a:lnTo>
                  <a:cubicBezTo>
                    <a:pt x="1313833" y="966988"/>
                    <a:pt x="1302021" y="978800"/>
                    <a:pt x="1287450" y="978800"/>
                  </a:cubicBezTo>
                  <a:lnTo>
                    <a:pt x="26383" y="978800"/>
                  </a:lnTo>
                  <a:cubicBezTo>
                    <a:pt x="11812" y="978800"/>
                    <a:pt x="0" y="966988"/>
                    <a:pt x="0" y="952417"/>
                  </a:cubicBezTo>
                  <a:lnTo>
                    <a:pt x="0" y="26383"/>
                  </a:lnTo>
                  <a:cubicBezTo>
                    <a:pt x="0" y="11812"/>
                    <a:pt x="11812" y="0"/>
                    <a:pt x="2638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57150"/>
              <a:ext cx="1313833" cy="1035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2266880" y="1431637"/>
            <a:ext cx="4988461" cy="4044494"/>
            <a:chOff x="0" y="0"/>
            <a:chExt cx="6651281" cy="5392659"/>
          </a:xfrm>
        </p:grpSpPr>
        <p:grpSp>
          <p:nvGrpSpPr>
            <p:cNvPr id="34" name="Group 34"/>
            <p:cNvGrpSpPr/>
            <p:nvPr/>
          </p:nvGrpSpPr>
          <p:grpSpPr>
            <a:xfrm>
              <a:off x="0" y="647820"/>
              <a:ext cx="6651281" cy="183111"/>
              <a:chOff x="0" y="0"/>
              <a:chExt cx="1527015" cy="42039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1527015" cy="42039"/>
              </a:xfrm>
              <a:custGeom>
                <a:avLst/>
                <a:gdLst/>
                <a:ahLst/>
                <a:cxnLst/>
                <a:rect l="l" t="t" r="r" b="b"/>
                <a:pathLst>
                  <a:path w="1527015" h="42039">
                    <a:moveTo>
                      <a:pt x="21020" y="0"/>
                    </a:moveTo>
                    <a:lnTo>
                      <a:pt x="1505995" y="0"/>
                    </a:lnTo>
                    <a:cubicBezTo>
                      <a:pt x="1511570" y="0"/>
                      <a:pt x="1516916" y="2215"/>
                      <a:pt x="1520858" y="6156"/>
                    </a:cubicBezTo>
                    <a:cubicBezTo>
                      <a:pt x="1524800" y="10098"/>
                      <a:pt x="1527015" y="15445"/>
                      <a:pt x="1527015" y="21020"/>
                    </a:cubicBezTo>
                    <a:lnTo>
                      <a:pt x="1527015" y="21020"/>
                    </a:lnTo>
                    <a:cubicBezTo>
                      <a:pt x="1527015" y="26594"/>
                      <a:pt x="1524800" y="31941"/>
                      <a:pt x="1520858" y="35883"/>
                    </a:cubicBezTo>
                    <a:cubicBezTo>
                      <a:pt x="1516916" y="39824"/>
                      <a:pt x="1511570" y="42039"/>
                      <a:pt x="1505995" y="42039"/>
                    </a:cubicBezTo>
                    <a:lnTo>
                      <a:pt x="21020" y="42039"/>
                    </a:lnTo>
                    <a:cubicBezTo>
                      <a:pt x="15445" y="42039"/>
                      <a:pt x="10098" y="39824"/>
                      <a:pt x="6156" y="35883"/>
                    </a:cubicBezTo>
                    <a:cubicBezTo>
                      <a:pt x="2215" y="31941"/>
                      <a:pt x="0" y="26594"/>
                      <a:pt x="0" y="21020"/>
                    </a:cubicBezTo>
                    <a:lnTo>
                      <a:pt x="0" y="21020"/>
                    </a:lnTo>
                    <a:cubicBezTo>
                      <a:pt x="0" y="15445"/>
                      <a:pt x="2215" y="10098"/>
                      <a:pt x="6156" y="6156"/>
                    </a:cubicBezTo>
                    <a:cubicBezTo>
                      <a:pt x="10098" y="2215"/>
                      <a:pt x="15445" y="0"/>
                      <a:pt x="2102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TextBox 36"/>
              <p:cNvSpPr txBox="1"/>
              <p:nvPr/>
            </p:nvSpPr>
            <p:spPr>
              <a:xfrm>
                <a:off x="0" y="-57150"/>
                <a:ext cx="1527015" cy="99189"/>
              </a:xfrm>
              <a:prstGeom prst="rect">
                <a:avLst/>
              </a:prstGeom>
            </p:spPr>
            <p:txBody>
              <a:bodyPr lIns="43708" tIns="43708" rIns="43708" bIns="43708" rtlCol="0" anchor="ctr"/>
              <a:lstStyle/>
              <a:p>
                <a:pPr algn="ctr">
                  <a:lnSpc>
                    <a:spcPts val="3219"/>
                  </a:lnSpc>
                </a:pPr>
                <a:endParaRPr/>
              </a:p>
            </p:txBody>
          </p:sp>
        </p:grpSp>
        <p:grpSp>
          <p:nvGrpSpPr>
            <p:cNvPr id="37" name="Group 37"/>
            <p:cNvGrpSpPr/>
            <p:nvPr/>
          </p:nvGrpSpPr>
          <p:grpSpPr>
            <a:xfrm>
              <a:off x="2610549" y="0"/>
              <a:ext cx="1430182" cy="1295640"/>
              <a:chOff x="0" y="0"/>
              <a:chExt cx="989609" cy="896512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0" y="0"/>
                <a:ext cx="989609" cy="896512"/>
              </a:xfrm>
              <a:custGeom>
                <a:avLst/>
                <a:gdLst/>
                <a:ahLst/>
                <a:cxnLst/>
                <a:rect l="l" t="t" r="r" b="b"/>
                <a:pathLst>
                  <a:path w="989609" h="896512">
                    <a:moveTo>
                      <a:pt x="494804" y="0"/>
                    </a:moveTo>
                    <a:cubicBezTo>
                      <a:pt x="221531" y="0"/>
                      <a:pt x="0" y="200691"/>
                      <a:pt x="0" y="448256"/>
                    </a:cubicBezTo>
                    <a:cubicBezTo>
                      <a:pt x="0" y="695821"/>
                      <a:pt x="221531" y="896512"/>
                      <a:pt x="494804" y="896512"/>
                    </a:cubicBezTo>
                    <a:cubicBezTo>
                      <a:pt x="768077" y="896512"/>
                      <a:pt x="989609" y="695821"/>
                      <a:pt x="989609" y="448256"/>
                    </a:cubicBezTo>
                    <a:cubicBezTo>
                      <a:pt x="989609" y="200691"/>
                      <a:pt x="768077" y="0"/>
                      <a:pt x="49480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TextBox 39"/>
              <p:cNvSpPr txBox="1"/>
              <p:nvPr/>
            </p:nvSpPr>
            <p:spPr>
              <a:xfrm>
                <a:off x="92776" y="26898"/>
                <a:ext cx="804057" cy="785566"/>
              </a:xfrm>
              <a:prstGeom prst="rect">
                <a:avLst/>
              </a:prstGeom>
            </p:spPr>
            <p:txBody>
              <a:bodyPr lIns="43708" tIns="43708" rIns="43708" bIns="43708" rtlCol="0" anchor="ctr"/>
              <a:lstStyle/>
              <a:p>
                <a:pPr algn="ctr">
                  <a:lnSpc>
                    <a:spcPts val="3219"/>
                  </a:lnSpc>
                </a:pPr>
                <a:endParaRPr/>
              </a:p>
            </p:txBody>
          </p:sp>
        </p:grpSp>
        <p:sp>
          <p:nvSpPr>
            <p:cNvPr id="40" name="TextBox 40"/>
            <p:cNvSpPr txBox="1"/>
            <p:nvPr/>
          </p:nvSpPr>
          <p:spPr>
            <a:xfrm>
              <a:off x="521188" y="1390890"/>
              <a:ext cx="5608905" cy="6760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40"/>
                </a:lnSpc>
              </a:pPr>
              <a:r>
                <a:rPr lang="en-US" sz="3100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Service </a:t>
              </a:r>
              <a:r>
                <a:rPr lang="en-US" sz="3100" b="1">
                  <a:solidFill>
                    <a:srgbClr val="F22727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Expansion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0" y="2222528"/>
              <a:ext cx="6651281" cy="31701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20"/>
                </a:lnSpc>
              </a:pPr>
              <a:r>
                <a:rPr lang="en-US" sz="23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Online delivery and table booking services are significantly underutilized, representing substantial untapped growth potential for Zomato and its partners</a:t>
              </a:r>
            </a:p>
          </p:txBody>
        </p:sp>
        <p:sp>
          <p:nvSpPr>
            <p:cNvPr id="42" name="Freeform 42"/>
            <p:cNvSpPr/>
            <p:nvPr/>
          </p:nvSpPr>
          <p:spPr>
            <a:xfrm>
              <a:off x="2743200" y="141432"/>
              <a:ext cx="1182796" cy="872312"/>
            </a:xfrm>
            <a:custGeom>
              <a:avLst/>
              <a:gdLst/>
              <a:ahLst/>
              <a:cxnLst/>
              <a:rect l="l" t="t" r="r" b="b"/>
              <a:pathLst>
                <a:path w="1182796" h="872312">
                  <a:moveTo>
                    <a:pt x="0" y="0"/>
                  </a:moveTo>
                  <a:lnTo>
                    <a:pt x="1182796" y="0"/>
                  </a:lnTo>
                  <a:lnTo>
                    <a:pt x="1182796" y="872312"/>
                  </a:lnTo>
                  <a:lnTo>
                    <a:pt x="0" y="8723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3522930" y="6394540"/>
            <a:ext cx="4988461" cy="3716381"/>
            <a:chOff x="0" y="0"/>
            <a:chExt cx="1313833" cy="9788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1313833" cy="978800"/>
            </a:xfrm>
            <a:custGeom>
              <a:avLst/>
              <a:gdLst/>
              <a:ahLst/>
              <a:cxnLst/>
              <a:rect l="l" t="t" r="r" b="b"/>
              <a:pathLst>
                <a:path w="1313833" h="978800">
                  <a:moveTo>
                    <a:pt x="26383" y="0"/>
                  </a:moveTo>
                  <a:lnTo>
                    <a:pt x="1287450" y="0"/>
                  </a:lnTo>
                  <a:cubicBezTo>
                    <a:pt x="1302021" y="0"/>
                    <a:pt x="1313833" y="11812"/>
                    <a:pt x="1313833" y="26383"/>
                  </a:cubicBezTo>
                  <a:lnTo>
                    <a:pt x="1313833" y="952417"/>
                  </a:lnTo>
                  <a:cubicBezTo>
                    <a:pt x="1313833" y="966988"/>
                    <a:pt x="1302021" y="978800"/>
                    <a:pt x="1287450" y="978800"/>
                  </a:cubicBezTo>
                  <a:lnTo>
                    <a:pt x="26383" y="978800"/>
                  </a:lnTo>
                  <a:cubicBezTo>
                    <a:pt x="11812" y="978800"/>
                    <a:pt x="0" y="966988"/>
                    <a:pt x="0" y="952417"/>
                  </a:cubicBezTo>
                  <a:lnTo>
                    <a:pt x="0" y="26383"/>
                  </a:lnTo>
                  <a:cubicBezTo>
                    <a:pt x="0" y="11812"/>
                    <a:pt x="11812" y="0"/>
                    <a:pt x="2638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0" y="-57150"/>
              <a:ext cx="1313833" cy="1035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endParaRPr/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3522930" y="5904744"/>
            <a:ext cx="4988461" cy="3644444"/>
            <a:chOff x="0" y="0"/>
            <a:chExt cx="6651281" cy="4859259"/>
          </a:xfrm>
        </p:grpSpPr>
        <p:grpSp>
          <p:nvGrpSpPr>
            <p:cNvPr id="47" name="Group 47"/>
            <p:cNvGrpSpPr/>
            <p:nvPr/>
          </p:nvGrpSpPr>
          <p:grpSpPr>
            <a:xfrm>
              <a:off x="0" y="647820"/>
              <a:ext cx="6651281" cy="183111"/>
              <a:chOff x="0" y="0"/>
              <a:chExt cx="1527015" cy="42039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0" y="0"/>
                <a:ext cx="1527015" cy="42039"/>
              </a:xfrm>
              <a:custGeom>
                <a:avLst/>
                <a:gdLst/>
                <a:ahLst/>
                <a:cxnLst/>
                <a:rect l="l" t="t" r="r" b="b"/>
                <a:pathLst>
                  <a:path w="1527015" h="42039">
                    <a:moveTo>
                      <a:pt x="21020" y="0"/>
                    </a:moveTo>
                    <a:lnTo>
                      <a:pt x="1505995" y="0"/>
                    </a:lnTo>
                    <a:cubicBezTo>
                      <a:pt x="1511570" y="0"/>
                      <a:pt x="1516916" y="2215"/>
                      <a:pt x="1520858" y="6156"/>
                    </a:cubicBezTo>
                    <a:cubicBezTo>
                      <a:pt x="1524800" y="10098"/>
                      <a:pt x="1527015" y="15445"/>
                      <a:pt x="1527015" y="21020"/>
                    </a:cubicBezTo>
                    <a:lnTo>
                      <a:pt x="1527015" y="21020"/>
                    </a:lnTo>
                    <a:cubicBezTo>
                      <a:pt x="1527015" y="26594"/>
                      <a:pt x="1524800" y="31941"/>
                      <a:pt x="1520858" y="35883"/>
                    </a:cubicBezTo>
                    <a:cubicBezTo>
                      <a:pt x="1516916" y="39824"/>
                      <a:pt x="1511570" y="42039"/>
                      <a:pt x="1505995" y="42039"/>
                    </a:cubicBezTo>
                    <a:lnTo>
                      <a:pt x="21020" y="42039"/>
                    </a:lnTo>
                    <a:cubicBezTo>
                      <a:pt x="15445" y="42039"/>
                      <a:pt x="10098" y="39824"/>
                      <a:pt x="6156" y="35883"/>
                    </a:cubicBezTo>
                    <a:cubicBezTo>
                      <a:pt x="2215" y="31941"/>
                      <a:pt x="0" y="26594"/>
                      <a:pt x="0" y="21020"/>
                    </a:cubicBezTo>
                    <a:lnTo>
                      <a:pt x="0" y="21020"/>
                    </a:lnTo>
                    <a:cubicBezTo>
                      <a:pt x="0" y="15445"/>
                      <a:pt x="2215" y="10098"/>
                      <a:pt x="6156" y="6156"/>
                    </a:cubicBezTo>
                    <a:cubicBezTo>
                      <a:pt x="10098" y="2215"/>
                      <a:pt x="15445" y="0"/>
                      <a:pt x="2102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TextBox 49"/>
              <p:cNvSpPr txBox="1"/>
              <p:nvPr/>
            </p:nvSpPr>
            <p:spPr>
              <a:xfrm>
                <a:off x="0" y="-57150"/>
                <a:ext cx="1527015" cy="99189"/>
              </a:xfrm>
              <a:prstGeom prst="rect">
                <a:avLst/>
              </a:prstGeom>
            </p:spPr>
            <p:txBody>
              <a:bodyPr lIns="43708" tIns="43708" rIns="43708" bIns="43708" rtlCol="0" anchor="ctr"/>
              <a:lstStyle/>
              <a:p>
                <a:pPr algn="ctr">
                  <a:lnSpc>
                    <a:spcPts val="3219"/>
                  </a:lnSpc>
                </a:pPr>
                <a:endParaRPr/>
              </a:p>
            </p:txBody>
          </p:sp>
        </p:grpSp>
        <p:grpSp>
          <p:nvGrpSpPr>
            <p:cNvPr id="50" name="Group 50"/>
            <p:cNvGrpSpPr/>
            <p:nvPr/>
          </p:nvGrpSpPr>
          <p:grpSpPr>
            <a:xfrm>
              <a:off x="2610549" y="0"/>
              <a:ext cx="1430182" cy="1295640"/>
              <a:chOff x="0" y="0"/>
              <a:chExt cx="989609" cy="896512"/>
            </a:xfrm>
          </p:grpSpPr>
          <p:sp>
            <p:nvSpPr>
              <p:cNvPr id="51" name="Freeform 51"/>
              <p:cNvSpPr/>
              <p:nvPr/>
            </p:nvSpPr>
            <p:spPr>
              <a:xfrm>
                <a:off x="0" y="0"/>
                <a:ext cx="989609" cy="896512"/>
              </a:xfrm>
              <a:custGeom>
                <a:avLst/>
                <a:gdLst/>
                <a:ahLst/>
                <a:cxnLst/>
                <a:rect l="l" t="t" r="r" b="b"/>
                <a:pathLst>
                  <a:path w="989609" h="896512">
                    <a:moveTo>
                      <a:pt x="494804" y="0"/>
                    </a:moveTo>
                    <a:cubicBezTo>
                      <a:pt x="221531" y="0"/>
                      <a:pt x="0" y="200691"/>
                      <a:pt x="0" y="448256"/>
                    </a:cubicBezTo>
                    <a:cubicBezTo>
                      <a:pt x="0" y="695821"/>
                      <a:pt x="221531" y="896512"/>
                      <a:pt x="494804" y="896512"/>
                    </a:cubicBezTo>
                    <a:cubicBezTo>
                      <a:pt x="768077" y="896512"/>
                      <a:pt x="989609" y="695821"/>
                      <a:pt x="989609" y="448256"/>
                    </a:cubicBezTo>
                    <a:cubicBezTo>
                      <a:pt x="989609" y="200691"/>
                      <a:pt x="768077" y="0"/>
                      <a:pt x="49480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TextBox 52"/>
              <p:cNvSpPr txBox="1"/>
              <p:nvPr/>
            </p:nvSpPr>
            <p:spPr>
              <a:xfrm>
                <a:off x="92776" y="26898"/>
                <a:ext cx="804057" cy="785566"/>
              </a:xfrm>
              <a:prstGeom prst="rect">
                <a:avLst/>
              </a:prstGeom>
            </p:spPr>
            <p:txBody>
              <a:bodyPr lIns="43708" tIns="43708" rIns="43708" bIns="43708" rtlCol="0" anchor="ctr"/>
              <a:lstStyle/>
              <a:p>
                <a:pPr algn="ctr">
                  <a:lnSpc>
                    <a:spcPts val="3219"/>
                  </a:lnSpc>
                </a:pPr>
                <a:endParaRPr/>
              </a:p>
            </p:txBody>
          </p:sp>
        </p:grpSp>
        <p:sp>
          <p:nvSpPr>
            <p:cNvPr id="53" name="TextBox 53"/>
            <p:cNvSpPr txBox="1"/>
            <p:nvPr/>
          </p:nvSpPr>
          <p:spPr>
            <a:xfrm>
              <a:off x="521188" y="1390890"/>
              <a:ext cx="5608905" cy="6760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40"/>
                </a:lnSpc>
              </a:pPr>
              <a:r>
                <a:rPr lang="en-US" sz="3100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Market </a:t>
              </a:r>
              <a:r>
                <a:rPr lang="en-US" sz="3100" b="1">
                  <a:solidFill>
                    <a:srgbClr val="F22727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Penetration</a:t>
              </a:r>
            </a:p>
          </p:txBody>
        </p:sp>
        <p:sp>
          <p:nvSpPr>
            <p:cNvPr id="54" name="TextBox 54"/>
            <p:cNvSpPr txBox="1"/>
            <p:nvPr/>
          </p:nvSpPr>
          <p:spPr>
            <a:xfrm>
              <a:off x="0" y="2222528"/>
              <a:ext cx="6651281" cy="26367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20"/>
                </a:lnSpc>
              </a:pPr>
              <a:r>
                <a:rPr lang="en-US" sz="23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Focus on expanding into Tier 2 and Tier 3 cities is crucial, as metro areas currently dominate the dataset, leaving vast potential markets unexplored</a:t>
              </a:r>
            </a:p>
          </p:txBody>
        </p:sp>
        <p:sp>
          <p:nvSpPr>
            <p:cNvPr id="55" name="Freeform 55"/>
            <p:cNvSpPr/>
            <p:nvPr/>
          </p:nvSpPr>
          <p:spPr>
            <a:xfrm>
              <a:off x="2890916" y="170695"/>
              <a:ext cx="869449" cy="916415"/>
            </a:xfrm>
            <a:custGeom>
              <a:avLst/>
              <a:gdLst/>
              <a:ahLst/>
              <a:cxnLst/>
              <a:rect l="l" t="t" r="r" b="b"/>
              <a:pathLst>
                <a:path w="869449" h="916415">
                  <a:moveTo>
                    <a:pt x="0" y="0"/>
                  </a:moveTo>
                  <a:lnTo>
                    <a:pt x="869449" y="0"/>
                  </a:lnTo>
                  <a:lnTo>
                    <a:pt x="869449" y="916415"/>
                  </a:lnTo>
                  <a:lnTo>
                    <a:pt x="0" y="9164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9782175" y="6394540"/>
            <a:ext cx="4988461" cy="3716381"/>
            <a:chOff x="0" y="0"/>
            <a:chExt cx="1313833" cy="978800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1313833" cy="978800"/>
            </a:xfrm>
            <a:custGeom>
              <a:avLst/>
              <a:gdLst/>
              <a:ahLst/>
              <a:cxnLst/>
              <a:rect l="l" t="t" r="r" b="b"/>
              <a:pathLst>
                <a:path w="1313833" h="978800">
                  <a:moveTo>
                    <a:pt x="26383" y="0"/>
                  </a:moveTo>
                  <a:lnTo>
                    <a:pt x="1287450" y="0"/>
                  </a:lnTo>
                  <a:cubicBezTo>
                    <a:pt x="1302021" y="0"/>
                    <a:pt x="1313833" y="11812"/>
                    <a:pt x="1313833" y="26383"/>
                  </a:cubicBezTo>
                  <a:lnTo>
                    <a:pt x="1313833" y="952417"/>
                  </a:lnTo>
                  <a:cubicBezTo>
                    <a:pt x="1313833" y="966988"/>
                    <a:pt x="1302021" y="978800"/>
                    <a:pt x="1287450" y="978800"/>
                  </a:cubicBezTo>
                  <a:lnTo>
                    <a:pt x="26383" y="978800"/>
                  </a:lnTo>
                  <a:cubicBezTo>
                    <a:pt x="11812" y="978800"/>
                    <a:pt x="0" y="966988"/>
                    <a:pt x="0" y="952417"/>
                  </a:cubicBezTo>
                  <a:lnTo>
                    <a:pt x="0" y="26383"/>
                  </a:lnTo>
                  <a:cubicBezTo>
                    <a:pt x="0" y="11812"/>
                    <a:pt x="11812" y="0"/>
                    <a:pt x="2638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TextBox 58"/>
            <p:cNvSpPr txBox="1"/>
            <p:nvPr/>
          </p:nvSpPr>
          <p:spPr>
            <a:xfrm>
              <a:off x="0" y="-57150"/>
              <a:ext cx="1313833" cy="1035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endParaRPr/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9772650" y="5904744"/>
            <a:ext cx="4988461" cy="3644444"/>
            <a:chOff x="0" y="0"/>
            <a:chExt cx="6651281" cy="4859259"/>
          </a:xfrm>
        </p:grpSpPr>
        <p:grpSp>
          <p:nvGrpSpPr>
            <p:cNvPr id="60" name="Group 60"/>
            <p:cNvGrpSpPr/>
            <p:nvPr/>
          </p:nvGrpSpPr>
          <p:grpSpPr>
            <a:xfrm>
              <a:off x="0" y="647820"/>
              <a:ext cx="6651281" cy="183111"/>
              <a:chOff x="0" y="0"/>
              <a:chExt cx="1527015" cy="42039"/>
            </a:xfrm>
          </p:grpSpPr>
          <p:sp>
            <p:nvSpPr>
              <p:cNvPr id="61" name="Freeform 61"/>
              <p:cNvSpPr/>
              <p:nvPr/>
            </p:nvSpPr>
            <p:spPr>
              <a:xfrm>
                <a:off x="0" y="0"/>
                <a:ext cx="1527015" cy="42039"/>
              </a:xfrm>
              <a:custGeom>
                <a:avLst/>
                <a:gdLst/>
                <a:ahLst/>
                <a:cxnLst/>
                <a:rect l="l" t="t" r="r" b="b"/>
                <a:pathLst>
                  <a:path w="1527015" h="42039">
                    <a:moveTo>
                      <a:pt x="21020" y="0"/>
                    </a:moveTo>
                    <a:lnTo>
                      <a:pt x="1505995" y="0"/>
                    </a:lnTo>
                    <a:cubicBezTo>
                      <a:pt x="1511570" y="0"/>
                      <a:pt x="1516916" y="2215"/>
                      <a:pt x="1520858" y="6156"/>
                    </a:cubicBezTo>
                    <a:cubicBezTo>
                      <a:pt x="1524800" y="10098"/>
                      <a:pt x="1527015" y="15445"/>
                      <a:pt x="1527015" y="21020"/>
                    </a:cubicBezTo>
                    <a:lnTo>
                      <a:pt x="1527015" y="21020"/>
                    </a:lnTo>
                    <a:cubicBezTo>
                      <a:pt x="1527015" y="26594"/>
                      <a:pt x="1524800" y="31941"/>
                      <a:pt x="1520858" y="35883"/>
                    </a:cubicBezTo>
                    <a:cubicBezTo>
                      <a:pt x="1516916" y="39824"/>
                      <a:pt x="1511570" y="42039"/>
                      <a:pt x="1505995" y="42039"/>
                    </a:cubicBezTo>
                    <a:lnTo>
                      <a:pt x="21020" y="42039"/>
                    </a:lnTo>
                    <a:cubicBezTo>
                      <a:pt x="15445" y="42039"/>
                      <a:pt x="10098" y="39824"/>
                      <a:pt x="6156" y="35883"/>
                    </a:cubicBezTo>
                    <a:cubicBezTo>
                      <a:pt x="2215" y="31941"/>
                      <a:pt x="0" y="26594"/>
                      <a:pt x="0" y="21020"/>
                    </a:cubicBezTo>
                    <a:lnTo>
                      <a:pt x="0" y="21020"/>
                    </a:lnTo>
                    <a:cubicBezTo>
                      <a:pt x="0" y="15445"/>
                      <a:pt x="2215" y="10098"/>
                      <a:pt x="6156" y="6156"/>
                    </a:cubicBezTo>
                    <a:cubicBezTo>
                      <a:pt x="10098" y="2215"/>
                      <a:pt x="15445" y="0"/>
                      <a:pt x="2102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TextBox 62"/>
              <p:cNvSpPr txBox="1"/>
              <p:nvPr/>
            </p:nvSpPr>
            <p:spPr>
              <a:xfrm>
                <a:off x="0" y="-57150"/>
                <a:ext cx="1527015" cy="99189"/>
              </a:xfrm>
              <a:prstGeom prst="rect">
                <a:avLst/>
              </a:prstGeom>
            </p:spPr>
            <p:txBody>
              <a:bodyPr lIns="43708" tIns="43708" rIns="43708" bIns="43708" rtlCol="0" anchor="ctr"/>
              <a:lstStyle/>
              <a:p>
                <a:pPr algn="ctr">
                  <a:lnSpc>
                    <a:spcPts val="3219"/>
                  </a:lnSpc>
                </a:pPr>
                <a:endParaRPr/>
              </a:p>
            </p:txBody>
          </p:sp>
        </p:grpSp>
        <p:grpSp>
          <p:nvGrpSpPr>
            <p:cNvPr id="63" name="Group 63"/>
            <p:cNvGrpSpPr/>
            <p:nvPr/>
          </p:nvGrpSpPr>
          <p:grpSpPr>
            <a:xfrm>
              <a:off x="2610549" y="0"/>
              <a:ext cx="1430182" cy="1295640"/>
              <a:chOff x="0" y="0"/>
              <a:chExt cx="989609" cy="896512"/>
            </a:xfrm>
          </p:grpSpPr>
          <p:sp>
            <p:nvSpPr>
              <p:cNvPr id="64" name="Freeform 64"/>
              <p:cNvSpPr/>
              <p:nvPr/>
            </p:nvSpPr>
            <p:spPr>
              <a:xfrm>
                <a:off x="0" y="0"/>
                <a:ext cx="989609" cy="896512"/>
              </a:xfrm>
              <a:custGeom>
                <a:avLst/>
                <a:gdLst/>
                <a:ahLst/>
                <a:cxnLst/>
                <a:rect l="l" t="t" r="r" b="b"/>
                <a:pathLst>
                  <a:path w="989609" h="896512">
                    <a:moveTo>
                      <a:pt x="494804" y="0"/>
                    </a:moveTo>
                    <a:cubicBezTo>
                      <a:pt x="221531" y="0"/>
                      <a:pt x="0" y="200691"/>
                      <a:pt x="0" y="448256"/>
                    </a:cubicBezTo>
                    <a:cubicBezTo>
                      <a:pt x="0" y="695821"/>
                      <a:pt x="221531" y="896512"/>
                      <a:pt x="494804" y="896512"/>
                    </a:cubicBezTo>
                    <a:cubicBezTo>
                      <a:pt x="768077" y="896512"/>
                      <a:pt x="989609" y="695821"/>
                      <a:pt x="989609" y="448256"/>
                    </a:cubicBezTo>
                    <a:cubicBezTo>
                      <a:pt x="989609" y="200691"/>
                      <a:pt x="768077" y="0"/>
                      <a:pt x="49480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TextBox 65"/>
              <p:cNvSpPr txBox="1"/>
              <p:nvPr/>
            </p:nvSpPr>
            <p:spPr>
              <a:xfrm>
                <a:off x="92776" y="26898"/>
                <a:ext cx="804057" cy="785566"/>
              </a:xfrm>
              <a:prstGeom prst="rect">
                <a:avLst/>
              </a:prstGeom>
            </p:spPr>
            <p:txBody>
              <a:bodyPr lIns="43708" tIns="43708" rIns="43708" bIns="43708" rtlCol="0" anchor="ctr"/>
              <a:lstStyle/>
              <a:p>
                <a:pPr algn="ctr">
                  <a:lnSpc>
                    <a:spcPts val="3219"/>
                  </a:lnSpc>
                </a:pPr>
                <a:endParaRPr/>
              </a:p>
            </p:txBody>
          </p:sp>
        </p:grpSp>
        <p:sp>
          <p:nvSpPr>
            <p:cNvPr id="66" name="TextBox 66"/>
            <p:cNvSpPr txBox="1"/>
            <p:nvPr/>
          </p:nvSpPr>
          <p:spPr>
            <a:xfrm>
              <a:off x="521188" y="1390890"/>
              <a:ext cx="5608905" cy="6760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40"/>
                </a:lnSpc>
              </a:pPr>
              <a:r>
                <a:rPr lang="en-US" sz="3100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Decision </a:t>
              </a:r>
              <a:r>
                <a:rPr lang="en-US" sz="3100" b="1">
                  <a:solidFill>
                    <a:srgbClr val="F22727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Making</a:t>
              </a:r>
            </a:p>
          </p:txBody>
        </p:sp>
        <p:sp>
          <p:nvSpPr>
            <p:cNvPr id="67" name="TextBox 67"/>
            <p:cNvSpPr txBox="1"/>
            <p:nvPr/>
          </p:nvSpPr>
          <p:spPr>
            <a:xfrm>
              <a:off x="0" y="2222528"/>
              <a:ext cx="6651281" cy="26367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20"/>
                </a:lnSpc>
              </a:pPr>
              <a:r>
                <a:rPr lang="en-US" sz="23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The developed dashboards provide robust tools for proactive decision-making in pricing strategies, market expansion initiatives, and optimizing service offerings.</a:t>
              </a:r>
            </a:p>
          </p:txBody>
        </p:sp>
        <p:sp>
          <p:nvSpPr>
            <p:cNvPr id="68" name="Freeform 68"/>
            <p:cNvSpPr/>
            <p:nvPr/>
          </p:nvSpPr>
          <p:spPr>
            <a:xfrm>
              <a:off x="2841330" y="139700"/>
              <a:ext cx="968621" cy="978405"/>
            </a:xfrm>
            <a:custGeom>
              <a:avLst/>
              <a:gdLst/>
              <a:ahLst/>
              <a:cxnLst/>
              <a:rect l="l" t="t" r="r" b="b"/>
              <a:pathLst>
                <a:path w="968621" h="978405">
                  <a:moveTo>
                    <a:pt x="0" y="0"/>
                  </a:moveTo>
                  <a:lnTo>
                    <a:pt x="968621" y="0"/>
                  </a:lnTo>
                  <a:lnTo>
                    <a:pt x="968621" y="978405"/>
                  </a:lnTo>
                  <a:lnTo>
                    <a:pt x="0" y="9784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" name="TextBox 69"/>
          <p:cNvSpPr txBox="1"/>
          <p:nvPr/>
        </p:nvSpPr>
        <p:spPr>
          <a:xfrm>
            <a:off x="4042212" y="271629"/>
            <a:ext cx="10203575" cy="757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52"/>
              </a:lnSpc>
            </a:pPr>
            <a:r>
              <a:rPr lang="en-US" sz="5844" b="1" spc="-292">
                <a:solidFill>
                  <a:srgbClr val="010326"/>
                </a:solidFill>
                <a:latin typeface="Lato Bold"/>
                <a:ea typeface="Lato Bold"/>
                <a:cs typeface="Lato Bold"/>
                <a:sym typeface="Lato Bold"/>
              </a:rPr>
              <a:t>Final Insights &amp; </a:t>
            </a:r>
            <a:r>
              <a:rPr lang="en-US" sz="5844" b="1" spc="-292">
                <a:solidFill>
                  <a:srgbClr val="F22727"/>
                </a:solidFill>
                <a:latin typeface="Lato Bold"/>
                <a:ea typeface="Lato Bold"/>
                <a:cs typeface="Lato Bold"/>
                <a:sym typeface="Lato Bold"/>
              </a:rPr>
              <a:t>Recommendations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0" y="5900642"/>
            <a:ext cx="18288000" cy="3681507"/>
            <a:chOff x="0" y="0"/>
            <a:chExt cx="24384000" cy="4908677"/>
          </a:xfrm>
        </p:grpSpPr>
        <p:sp>
          <p:nvSpPr>
            <p:cNvPr id="7" name="Freeform 7"/>
            <p:cNvSpPr/>
            <p:nvPr/>
          </p:nvSpPr>
          <p:spPr>
            <a:xfrm>
              <a:off x="1371600" y="1109842"/>
              <a:ext cx="6754627" cy="3798835"/>
            </a:xfrm>
            <a:custGeom>
              <a:avLst/>
              <a:gdLst/>
              <a:ahLst/>
              <a:cxnLst/>
              <a:rect l="l" t="t" r="r" b="b"/>
              <a:pathLst>
                <a:path w="6754627" h="3798835">
                  <a:moveTo>
                    <a:pt x="0" y="0"/>
                  </a:moveTo>
                  <a:lnTo>
                    <a:pt x="6754627" y="0"/>
                  </a:lnTo>
                  <a:lnTo>
                    <a:pt x="6754627" y="3798836"/>
                  </a:lnTo>
                  <a:lnTo>
                    <a:pt x="0" y="37988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/>
            <p:nvPr/>
          </p:nvSpPr>
          <p:spPr>
            <a:xfrm>
              <a:off x="8821817" y="1109842"/>
              <a:ext cx="6740366" cy="3798835"/>
            </a:xfrm>
            <a:custGeom>
              <a:avLst/>
              <a:gdLst/>
              <a:ahLst/>
              <a:cxnLst/>
              <a:rect l="l" t="t" r="r" b="b"/>
              <a:pathLst>
                <a:path w="6740366" h="3798835">
                  <a:moveTo>
                    <a:pt x="0" y="0"/>
                  </a:moveTo>
                  <a:lnTo>
                    <a:pt x="6740366" y="0"/>
                  </a:lnTo>
                  <a:lnTo>
                    <a:pt x="6740366" y="3798836"/>
                  </a:lnTo>
                  <a:lnTo>
                    <a:pt x="0" y="37988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16260683" y="1109842"/>
              <a:ext cx="6740366" cy="3798835"/>
            </a:xfrm>
            <a:custGeom>
              <a:avLst/>
              <a:gdLst/>
              <a:ahLst/>
              <a:cxnLst/>
              <a:rect l="l" t="t" r="r" b="b"/>
              <a:pathLst>
                <a:path w="6740366" h="3798835">
                  <a:moveTo>
                    <a:pt x="0" y="0"/>
                  </a:moveTo>
                  <a:lnTo>
                    <a:pt x="6740365" y="0"/>
                  </a:lnTo>
                  <a:lnTo>
                    <a:pt x="6740365" y="3798836"/>
                  </a:lnTo>
                  <a:lnTo>
                    <a:pt x="0" y="37988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" name="Group 10"/>
            <p:cNvGrpSpPr/>
            <p:nvPr/>
          </p:nvGrpSpPr>
          <p:grpSpPr>
            <a:xfrm>
              <a:off x="0" y="0"/>
              <a:ext cx="24384000" cy="871678"/>
              <a:chOff x="0" y="0"/>
              <a:chExt cx="4816593" cy="172183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4816592" cy="172183"/>
              </a:xfrm>
              <a:custGeom>
                <a:avLst/>
                <a:gdLst/>
                <a:ahLst/>
                <a:cxnLst/>
                <a:rect l="l" t="t" r="r" b="b"/>
                <a:pathLst>
                  <a:path w="4816592" h="172183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172183"/>
                    </a:lnTo>
                    <a:lnTo>
                      <a:pt x="0" y="172183"/>
                    </a:lnTo>
                    <a:close/>
                  </a:path>
                </a:pathLst>
              </a:custGeom>
              <a:solidFill>
                <a:srgbClr val="FF3C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57150"/>
                <a:ext cx="4816593" cy="2293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1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10811311" y="12677"/>
              <a:ext cx="2761377" cy="76559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b="1" dirty="0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Power BI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5973092" y="257175"/>
            <a:ext cx="6341817" cy="898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9"/>
              </a:lnSpc>
            </a:pPr>
            <a:r>
              <a:rPr lang="en-US" sz="6999" b="1" spc="-34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Dashboard’s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E2CB1F-E606-339E-D35B-A74A32A29096}"/>
              </a:ext>
            </a:extLst>
          </p:cNvPr>
          <p:cNvGrpSpPr/>
          <p:nvPr/>
        </p:nvGrpSpPr>
        <p:grpSpPr>
          <a:xfrm>
            <a:off x="0" y="1353718"/>
            <a:ext cx="18288000" cy="4138679"/>
            <a:chOff x="0" y="1353718"/>
            <a:chExt cx="18288000" cy="4138679"/>
          </a:xfrm>
        </p:grpSpPr>
        <p:sp>
          <p:nvSpPr>
            <p:cNvPr id="2" name="Freeform 2"/>
            <p:cNvSpPr/>
            <p:nvPr/>
          </p:nvSpPr>
          <p:spPr>
            <a:xfrm>
              <a:off x="10021892" y="2119770"/>
              <a:ext cx="6568803" cy="3372627"/>
            </a:xfrm>
            <a:custGeom>
              <a:avLst/>
              <a:gdLst/>
              <a:ahLst/>
              <a:cxnLst/>
              <a:rect l="l" t="t" r="r" b="b"/>
              <a:pathLst>
                <a:path w="6568803" h="3372627">
                  <a:moveTo>
                    <a:pt x="0" y="0"/>
                  </a:moveTo>
                  <a:lnTo>
                    <a:pt x="6568802" y="0"/>
                  </a:lnTo>
                  <a:lnTo>
                    <a:pt x="6568802" y="3372627"/>
                  </a:lnTo>
                  <a:lnTo>
                    <a:pt x="0" y="33726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3"/>
            <p:cNvGrpSpPr/>
            <p:nvPr/>
          </p:nvGrpSpPr>
          <p:grpSpPr>
            <a:xfrm>
              <a:off x="0" y="1353718"/>
              <a:ext cx="18288000" cy="653759"/>
              <a:chOff x="0" y="0"/>
              <a:chExt cx="4816593" cy="17218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816592" cy="172183"/>
              </a:xfrm>
              <a:custGeom>
                <a:avLst/>
                <a:gdLst/>
                <a:ahLst/>
                <a:cxnLst/>
                <a:rect l="l" t="t" r="r" b="b"/>
                <a:pathLst>
                  <a:path w="4816592" h="172183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172183"/>
                    </a:lnTo>
                    <a:lnTo>
                      <a:pt x="0" y="172183"/>
                    </a:lnTo>
                    <a:close/>
                  </a:path>
                </a:pathLst>
              </a:custGeom>
              <a:solidFill>
                <a:srgbClr val="FF3C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57150"/>
                <a:ext cx="4816593" cy="2293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19"/>
                  </a:lnSpc>
                </a:pPr>
                <a:endParaRPr/>
              </a:p>
            </p:txBody>
          </p:sp>
        </p:grpSp>
        <p:sp>
          <p:nvSpPr>
            <p:cNvPr id="14" name="Freeform 14"/>
            <p:cNvSpPr/>
            <p:nvPr/>
          </p:nvSpPr>
          <p:spPr>
            <a:xfrm>
              <a:off x="1655877" y="2146474"/>
              <a:ext cx="6079576" cy="3345923"/>
            </a:xfrm>
            <a:custGeom>
              <a:avLst/>
              <a:gdLst/>
              <a:ahLst/>
              <a:cxnLst/>
              <a:rect l="l" t="t" r="r" b="b"/>
              <a:pathLst>
                <a:path w="6079576" h="3345923">
                  <a:moveTo>
                    <a:pt x="0" y="0"/>
                  </a:moveTo>
                  <a:lnTo>
                    <a:pt x="6079576" y="0"/>
                  </a:lnTo>
                  <a:lnTo>
                    <a:pt x="6079576" y="3345923"/>
                  </a:lnTo>
                  <a:lnTo>
                    <a:pt x="0" y="33459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4022703" y="1353718"/>
              <a:ext cx="1345924" cy="58039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b="1" dirty="0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Excel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2414120" y="1390402"/>
              <a:ext cx="1784345" cy="58039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b="1" dirty="0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Tableau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842555">
            <a:off x="-1427128" y="1998581"/>
            <a:ext cx="20938701" cy="6533848"/>
            <a:chOff x="0" y="0"/>
            <a:chExt cx="7082968" cy="22102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082968" cy="2210215"/>
            </a:xfrm>
            <a:custGeom>
              <a:avLst/>
              <a:gdLst/>
              <a:ahLst/>
              <a:cxnLst/>
              <a:rect l="l" t="t" r="r" b="b"/>
              <a:pathLst>
                <a:path w="7082968" h="2210215">
                  <a:moveTo>
                    <a:pt x="0" y="0"/>
                  </a:moveTo>
                  <a:lnTo>
                    <a:pt x="7082968" y="0"/>
                  </a:lnTo>
                  <a:lnTo>
                    <a:pt x="7082968" y="2210215"/>
                  </a:lnTo>
                  <a:lnTo>
                    <a:pt x="0" y="2210215"/>
                  </a:lnTo>
                  <a:close/>
                </a:path>
              </a:pathLst>
            </a:custGeom>
            <a:solidFill>
              <a:srgbClr val="F22727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5009377" y="4783564"/>
            <a:ext cx="8065690" cy="1200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58"/>
              </a:lnSpc>
            </a:pPr>
            <a:r>
              <a:rPr lang="en-US" sz="9324" b="1" spc="-466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66154" y="1162050"/>
            <a:ext cx="6155693" cy="1483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32"/>
              </a:lnSpc>
            </a:pPr>
            <a:r>
              <a:rPr lang="en-US" sz="5929" b="1" spc="-296">
                <a:solidFill>
                  <a:srgbClr val="010326"/>
                </a:solidFill>
                <a:latin typeface="Lato Bold"/>
                <a:ea typeface="Lato Bold"/>
                <a:cs typeface="Lato Bold"/>
                <a:sym typeface="Lato Bold"/>
              </a:rPr>
              <a:t>Project</a:t>
            </a:r>
          </a:p>
          <a:p>
            <a:pPr algn="ctr">
              <a:lnSpc>
                <a:spcPts val="5632"/>
              </a:lnSpc>
            </a:pPr>
            <a:r>
              <a:rPr lang="en-US" sz="5929" b="1" spc="-296">
                <a:solidFill>
                  <a:srgbClr val="F22727"/>
                </a:solidFill>
                <a:latin typeface="Lato Bold"/>
                <a:ea typeface="Lato Bold"/>
                <a:cs typeface="Lato Bold"/>
                <a:sym typeface="Lato Bold"/>
              </a:rPr>
              <a:t>Overview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52011" y="3372649"/>
            <a:ext cx="4674816" cy="6098338"/>
            <a:chOff x="0" y="0"/>
            <a:chExt cx="6233088" cy="8131117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6233088" cy="8131117"/>
              <a:chOff x="0" y="0"/>
              <a:chExt cx="1581357" cy="2062895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581358" cy="2062895"/>
              </a:xfrm>
              <a:custGeom>
                <a:avLst/>
                <a:gdLst/>
                <a:ahLst/>
                <a:cxnLst/>
                <a:rect l="l" t="t" r="r" b="b"/>
                <a:pathLst>
                  <a:path w="1581358" h="2062895">
                    <a:moveTo>
                      <a:pt x="1456897" y="2062895"/>
                    </a:moveTo>
                    <a:lnTo>
                      <a:pt x="124460" y="2062895"/>
                    </a:lnTo>
                    <a:cubicBezTo>
                      <a:pt x="55880" y="2062895"/>
                      <a:pt x="0" y="2007015"/>
                      <a:pt x="0" y="1938435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56898" y="0"/>
                    </a:lnTo>
                    <a:cubicBezTo>
                      <a:pt x="1525478" y="0"/>
                      <a:pt x="1581358" y="55880"/>
                      <a:pt x="1581358" y="124460"/>
                    </a:cubicBezTo>
                    <a:lnTo>
                      <a:pt x="1581358" y="1938435"/>
                    </a:lnTo>
                    <a:cubicBezTo>
                      <a:pt x="1581358" y="2007015"/>
                      <a:pt x="1525478" y="2062895"/>
                      <a:pt x="1456898" y="2062895"/>
                    </a:cubicBezTo>
                    <a:close/>
                  </a:path>
                </a:pathLst>
              </a:custGeom>
              <a:solidFill>
                <a:srgbClr val="F4F4F4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486755" y="782307"/>
              <a:ext cx="5259578" cy="21496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079"/>
                </a:lnSpc>
              </a:pPr>
              <a:r>
                <a:rPr lang="en-US" sz="4294" b="1" spc="-214">
                  <a:solidFill>
                    <a:srgbClr val="010326"/>
                  </a:solidFill>
                  <a:latin typeface="Lato Bold"/>
                  <a:ea typeface="Lato Bold"/>
                  <a:cs typeface="Lato Bold"/>
                  <a:sym typeface="Lato Bold"/>
                </a:rPr>
                <a:t>Extensive Data Coverage</a:t>
              </a:r>
            </a:p>
            <a:p>
              <a:pPr algn="l">
                <a:lnSpc>
                  <a:spcPts val="4079"/>
                </a:lnSpc>
              </a:pPr>
              <a:endParaRPr lang="en-US" sz="4294" b="1" spc="-214">
                <a:solidFill>
                  <a:srgbClr val="010326"/>
                </a:solidFill>
                <a:latin typeface="Lato Bold"/>
                <a:ea typeface="Lato Bold"/>
                <a:cs typeface="Lato Bold"/>
                <a:sym typeface="Lato Bold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486755" y="2855709"/>
              <a:ext cx="5243020" cy="34645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6571" lvl="1" indent="-248285" algn="l">
                <a:lnSpc>
                  <a:spcPts val="3450"/>
                </a:lnSpc>
                <a:buFont typeface="Arial"/>
                <a:buChar char="•"/>
              </a:pPr>
              <a:r>
                <a:rPr lang="en-US" sz="2300" spc="-46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Analyzed over 9,500 restaurants across 15 countries and 141 cities.</a:t>
              </a:r>
            </a:p>
            <a:p>
              <a:pPr marL="496571" lvl="1" indent="-248285" algn="l">
                <a:lnSpc>
                  <a:spcPts val="3450"/>
                </a:lnSpc>
                <a:buFont typeface="Arial"/>
                <a:buChar char="•"/>
              </a:pPr>
              <a:r>
                <a:rPr lang="en-US" sz="2300" spc="-46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Provides a broad and deep understanding of the global restaurant landscape.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806592" y="3372649"/>
            <a:ext cx="4674816" cy="6098338"/>
            <a:chOff x="0" y="0"/>
            <a:chExt cx="6233088" cy="8131117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6233088" cy="8131117"/>
              <a:chOff x="0" y="0"/>
              <a:chExt cx="1581357" cy="2062895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581358" cy="2062895"/>
              </a:xfrm>
              <a:custGeom>
                <a:avLst/>
                <a:gdLst/>
                <a:ahLst/>
                <a:cxnLst/>
                <a:rect l="l" t="t" r="r" b="b"/>
                <a:pathLst>
                  <a:path w="1581358" h="2062895">
                    <a:moveTo>
                      <a:pt x="1456897" y="2062895"/>
                    </a:moveTo>
                    <a:lnTo>
                      <a:pt x="124460" y="2062895"/>
                    </a:lnTo>
                    <a:cubicBezTo>
                      <a:pt x="55880" y="2062895"/>
                      <a:pt x="0" y="2007015"/>
                      <a:pt x="0" y="1938435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56898" y="0"/>
                    </a:lnTo>
                    <a:cubicBezTo>
                      <a:pt x="1525478" y="0"/>
                      <a:pt x="1581358" y="55880"/>
                      <a:pt x="1581358" y="124460"/>
                    </a:cubicBezTo>
                    <a:lnTo>
                      <a:pt x="1581358" y="1938435"/>
                    </a:lnTo>
                    <a:cubicBezTo>
                      <a:pt x="1581358" y="2007015"/>
                      <a:pt x="1525478" y="2062895"/>
                      <a:pt x="1456898" y="2062895"/>
                    </a:cubicBezTo>
                    <a:close/>
                  </a:path>
                </a:pathLst>
              </a:custGeom>
              <a:solidFill>
                <a:srgbClr val="F22727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504295" y="2840538"/>
              <a:ext cx="5259578" cy="46329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6571" lvl="1" indent="-248285" algn="l">
                <a:lnSpc>
                  <a:spcPts val="3450"/>
                </a:lnSpc>
                <a:buFont typeface="Arial"/>
                <a:buChar char="•"/>
              </a:pPr>
              <a:r>
                <a:rPr lang="en-US" sz="2300" spc="-46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Developed three distinct Power BI dashboards for pricing, delivery, and overall analysis.</a:t>
              </a:r>
            </a:p>
            <a:p>
              <a:pPr marL="496571" lvl="1" indent="-248285" algn="l">
                <a:lnSpc>
                  <a:spcPts val="3450"/>
                </a:lnSpc>
                <a:buFont typeface="Arial"/>
                <a:buChar char="•"/>
              </a:pPr>
              <a:r>
                <a:rPr lang="en-US" sz="2300" spc="-46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Tableau and Excel dashboards for granular breakdowns.</a:t>
              </a:r>
            </a:p>
            <a:p>
              <a:pPr algn="l">
                <a:lnSpc>
                  <a:spcPts val="3450"/>
                </a:lnSpc>
              </a:pPr>
              <a:endParaRPr lang="en-US" sz="2300" spc="-46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504295" y="782307"/>
              <a:ext cx="5259578" cy="21344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079"/>
                </a:lnSpc>
              </a:pPr>
              <a:r>
                <a:rPr lang="en-US" sz="4294" b="1" spc="-214">
                  <a:solidFill>
                    <a:srgbClr val="FFFFFF"/>
                  </a:solidFill>
                  <a:latin typeface="Lato Bold"/>
                  <a:ea typeface="Lato Bold"/>
                  <a:cs typeface="Lato Bold"/>
                  <a:sym typeface="Lato Bold"/>
                </a:rPr>
                <a:t>Multi-Platform Dashboards</a:t>
              </a:r>
            </a:p>
            <a:p>
              <a:pPr algn="l">
                <a:lnSpc>
                  <a:spcPts val="4079"/>
                </a:lnSpc>
              </a:pPr>
              <a:endParaRPr lang="en-US" sz="4294" b="1" spc="-214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1987483" y="3372649"/>
            <a:ext cx="4674816" cy="6098338"/>
            <a:chOff x="0" y="0"/>
            <a:chExt cx="6233088" cy="8131117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6233088" cy="8131117"/>
              <a:chOff x="0" y="0"/>
              <a:chExt cx="1581357" cy="2062895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581358" cy="2062895"/>
              </a:xfrm>
              <a:custGeom>
                <a:avLst/>
                <a:gdLst/>
                <a:ahLst/>
                <a:cxnLst/>
                <a:rect l="l" t="t" r="r" b="b"/>
                <a:pathLst>
                  <a:path w="1581358" h="2062895">
                    <a:moveTo>
                      <a:pt x="1456897" y="2062895"/>
                    </a:moveTo>
                    <a:lnTo>
                      <a:pt x="124460" y="2062895"/>
                    </a:lnTo>
                    <a:cubicBezTo>
                      <a:pt x="55880" y="2062895"/>
                      <a:pt x="0" y="2007015"/>
                      <a:pt x="0" y="1938435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56898" y="0"/>
                    </a:lnTo>
                    <a:cubicBezTo>
                      <a:pt x="1525478" y="0"/>
                      <a:pt x="1581358" y="55880"/>
                      <a:pt x="1581358" y="124460"/>
                    </a:cubicBezTo>
                    <a:lnTo>
                      <a:pt x="1581358" y="1938435"/>
                    </a:lnTo>
                    <a:cubicBezTo>
                      <a:pt x="1581358" y="2007015"/>
                      <a:pt x="1525478" y="2062895"/>
                      <a:pt x="1456898" y="2062895"/>
                    </a:cubicBezTo>
                    <a:close/>
                  </a:path>
                </a:pathLst>
              </a:custGeom>
              <a:solidFill>
                <a:srgbClr val="F4F4F4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" name="TextBox 16"/>
            <p:cNvSpPr txBox="1"/>
            <p:nvPr/>
          </p:nvSpPr>
          <p:spPr>
            <a:xfrm>
              <a:off x="455533" y="2840538"/>
              <a:ext cx="5259578" cy="46329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6571" lvl="1" indent="-248285" algn="l">
                <a:lnSpc>
                  <a:spcPts val="3450"/>
                </a:lnSpc>
                <a:buFont typeface="Arial"/>
                <a:buChar char="•"/>
              </a:pPr>
              <a:r>
                <a:rPr lang="en-US" sz="2300" spc="-46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Restaurant availability</a:t>
              </a:r>
            </a:p>
            <a:p>
              <a:pPr marL="496571" lvl="1" indent="-248285" algn="l">
                <a:lnSpc>
                  <a:spcPts val="3450"/>
                </a:lnSpc>
                <a:buFont typeface="Arial"/>
                <a:buChar char="•"/>
              </a:pPr>
              <a:r>
                <a:rPr lang="en-US" sz="2300" spc="-46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Dynamic customer rating trends </a:t>
              </a:r>
            </a:p>
            <a:p>
              <a:pPr marL="496571" lvl="1" indent="-248285" algn="l">
                <a:lnSpc>
                  <a:spcPts val="3450"/>
                </a:lnSpc>
                <a:buFont typeface="Arial"/>
                <a:buChar char="•"/>
              </a:pPr>
              <a:r>
                <a:rPr lang="en-US" sz="2300" spc="-46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Pricing behaviors</a:t>
              </a:r>
            </a:p>
            <a:p>
              <a:pPr marL="496571" lvl="1" indent="-248285" algn="l">
                <a:lnSpc>
                  <a:spcPts val="3450"/>
                </a:lnSpc>
                <a:buFont typeface="Arial"/>
                <a:buChar char="•"/>
              </a:pPr>
              <a:r>
                <a:rPr lang="en-US" sz="2300" spc="-46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Accessibility of online delivery </a:t>
              </a:r>
            </a:p>
            <a:p>
              <a:pPr marL="496571" lvl="1" indent="-248285" algn="l">
                <a:lnSpc>
                  <a:spcPts val="3450"/>
                </a:lnSpc>
                <a:buFont typeface="Arial"/>
                <a:buChar char="•"/>
              </a:pPr>
              <a:r>
                <a:rPr lang="en-US" sz="2300" spc="-46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Accessibility of table booking.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486755" y="782307"/>
              <a:ext cx="5259578" cy="14587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079"/>
                </a:lnSpc>
              </a:pPr>
              <a:r>
                <a:rPr lang="en-US" sz="4294" b="1" spc="-214">
                  <a:solidFill>
                    <a:srgbClr val="010326"/>
                  </a:solidFill>
                  <a:latin typeface="Lato Bold"/>
                  <a:ea typeface="Lato Bold"/>
                  <a:cs typeface="Lato Bold"/>
                  <a:sym typeface="Lato Bold"/>
                </a:rPr>
                <a:t>Key Focus Areas</a:t>
              </a:r>
            </a:p>
            <a:p>
              <a:pPr algn="l">
                <a:lnSpc>
                  <a:spcPts val="4079"/>
                </a:lnSpc>
              </a:pPr>
              <a:endParaRPr lang="en-US" sz="4294" b="1" spc="-214">
                <a:solidFill>
                  <a:srgbClr val="010326"/>
                </a:solidFill>
                <a:latin typeface="Lato Bold"/>
                <a:ea typeface="Lato Bold"/>
                <a:cs typeface="Lato Bold"/>
                <a:sym typeface="Lato Bold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842555">
            <a:off x="6606807" y="3557005"/>
            <a:ext cx="15653380" cy="7054562"/>
            <a:chOff x="0" y="0"/>
            <a:chExt cx="5295094" cy="2386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95094" cy="2386358"/>
            </a:xfrm>
            <a:custGeom>
              <a:avLst/>
              <a:gdLst/>
              <a:ahLst/>
              <a:cxnLst/>
              <a:rect l="l" t="t" r="r" b="b"/>
              <a:pathLst>
                <a:path w="5295094" h="2386358">
                  <a:moveTo>
                    <a:pt x="0" y="0"/>
                  </a:moveTo>
                  <a:lnTo>
                    <a:pt x="5295094" y="0"/>
                  </a:lnTo>
                  <a:lnTo>
                    <a:pt x="5295094" y="2386358"/>
                  </a:lnTo>
                  <a:lnTo>
                    <a:pt x="0" y="2386358"/>
                  </a:lnTo>
                  <a:close/>
                </a:path>
              </a:pathLst>
            </a:custGeom>
            <a:solidFill>
              <a:srgbClr val="F22727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2063053" y="1954580"/>
            <a:ext cx="10972869" cy="963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67"/>
              </a:lnSpc>
            </a:pPr>
            <a:r>
              <a:rPr lang="en-US" sz="7544" b="1" spc="-377">
                <a:solidFill>
                  <a:srgbClr val="010326"/>
                </a:solidFill>
                <a:latin typeface="Lato Bold"/>
                <a:ea typeface="Lato Bold"/>
                <a:cs typeface="Lato Bold"/>
                <a:sym typeface="Lato Bold"/>
              </a:rPr>
              <a:t>Global </a:t>
            </a:r>
            <a:r>
              <a:rPr lang="en-US" sz="7544" b="1" spc="-377">
                <a:solidFill>
                  <a:srgbClr val="F22727"/>
                </a:solidFill>
                <a:latin typeface="Lato Bold"/>
                <a:ea typeface="Lato Bold"/>
                <a:cs typeface="Lato Bold"/>
                <a:sym typeface="Lato Bold"/>
              </a:rPr>
              <a:t>Restaurant Coverage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430818" y="7905843"/>
            <a:ext cx="15426364" cy="1352457"/>
            <a:chOff x="0" y="0"/>
            <a:chExt cx="20568486" cy="1803276"/>
          </a:xfrm>
        </p:grpSpPr>
        <p:sp>
          <p:nvSpPr>
            <p:cNvPr id="6" name="TextBox 6"/>
            <p:cNvSpPr txBox="1"/>
            <p:nvPr/>
          </p:nvSpPr>
          <p:spPr>
            <a:xfrm>
              <a:off x="332474" y="114300"/>
              <a:ext cx="2523017" cy="8974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49"/>
                </a:lnSpc>
                <a:spcBef>
                  <a:spcPct val="0"/>
                </a:spcBef>
              </a:pPr>
              <a:r>
                <a:rPr lang="en-US" sz="4999" b="1" u="none" strike="noStrike" spc="-99">
                  <a:solidFill>
                    <a:srgbClr val="000000"/>
                  </a:solidFill>
                  <a:latin typeface="Lato Bold"/>
                  <a:ea typeface="Lato Bold"/>
                  <a:cs typeface="Lato Bold"/>
                  <a:sym typeface="Lato Bold"/>
                </a:rPr>
                <a:t>9,551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9282616" y="114300"/>
              <a:ext cx="2143047" cy="8974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49"/>
                </a:lnSpc>
                <a:spcBef>
                  <a:spcPct val="0"/>
                </a:spcBef>
              </a:pPr>
              <a:r>
                <a:rPr lang="en-US" sz="4999" b="1" u="none" strike="noStrike" spc="-99">
                  <a:solidFill>
                    <a:srgbClr val="FFFFFF"/>
                  </a:solidFill>
                  <a:latin typeface="Lato Bold"/>
                  <a:ea typeface="Lato Bold"/>
                  <a:cs typeface="Lato Bold"/>
                  <a:sym typeface="Lato Bold"/>
                </a:rPr>
                <a:t>141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3305765" y="114300"/>
              <a:ext cx="2523017" cy="8974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49"/>
                </a:lnSpc>
                <a:spcBef>
                  <a:spcPct val="0"/>
                </a:spcBef>
              </a:pPr>
              <a:r>
                <a:rPr lang="en-US" sz="4999" b="1" u="none" strike="noStrike" spc="-99">
                  <a:solidFill>
                    <a:srgbClr val="FFFFFF"/>
                  </a:solidFill>
                  <a:latin typeface="Lato Bold"/>
                  <a:ea typeface="Lato Bold"/>
                  <a:cs typeface="Lato Bold"/>
                  <a:sym typeface="Lato Bold"/>
                </a:rPr>
                <a:t>1,825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4687336" y="114300"/>
              <a:ext cx="2618010" cy="8974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49"/>
                </a:lnSpc>
                <a:spcBef>
                  <a:spcPct val="0"/>
                </a:spcBef>
              </a:pPr>
              <a:r>
                <a:rPr lang="en-US" sz="4999" b="1" u="none" strike="noStrike" spc="-99">
                  <a:solidFill>
                    <a:srgbClr val="000000"/>
                  </a:solidFill>
                  <a:latin typeface="Lato Bold"/>
                  <a:ea typeface="Lato Bold"/>
                  <a:cs typeface="Lato Bold"/>
                  <a:sym typeface="Lato Bold"/>
                </a:rPr>
                <a:t>15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347134"/>
              <a:ext cx="3187965" cy="4180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185"/>
                </a:lnSpc>
                <a:spcBef>
                  <a:spcPct val="0"/>
                </a:spcBef>
              </a:pPr>
              <a:r>
                <a:rPr lang="en-US" sz="2300" u="none" strike="noStrike" spc="-46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Total Restaurants</a:t>
              </a:r>
            </a:p>
          </p:txBody>
        </p:sp>
        <p:sp>
          <p:nvSpPr>
            <p:cNvPr id="11" name="AutoShape 11"/>
            <p:cNvSpPr/>
            <p:nvPr/>
          </p:nvSpPr>
          <p:spPr>
            <a:xfrm flipV="1">
              <a:off x="3797597" y="38100"/>
              <a:ext cx="0" cy="1765176"/>
            </a:xfrm>
            <a:prstGeom prst="line">
              <a:avLst/>
            </a:prstGeom>
            <a:ln w="635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AutoShape 12"/>
            <p:cNvSpPr/>
            <p:nvPr/>
          </p:nvSpPr>
          <p:spPr>
            <a:xfrm flipV="1">
              <a:off x="8195085" y="38100"/>
              <a:ext cx="0" cy="1765176"/>
            </a:xfrm>
            <a:prstGeom prst="line">
              <a:avLst/>
            </a:prstGeom>
            <a:ln w="635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AutoShape 13"/>
            <p:cNvSpPr/>
            <p:nvPr/>
          </p:nvSpPr>
          <p:spPr>
            <a:xfrm flipV="1">
              <a:off x="12363659" y="0"/>
              <a:ext cx="0" cy="1765176"/>
            </a:xfrm>
            <a:prstGeom prst="line">
              <a:avLst/>
            </a:prstGeom>
            <a:ln w="63500" cap="rnd">
              <a:solidFill>
                <a:srgbClr val="F4F4F4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AutoShape 14"/>
            <p:cNvSpPr/>
            <p:nvPr/>
          </p:nvSpPr>
          <p:spPr>
            <a:xfrm flipV="1">
              <a:off x="16770888" y="38100"/>
              <a:ext cx="0" cy="1765176"/>
            </a:xfrm>
            <a:prstGeom prst="line">
              <a:avLst/>
            </a:prstGeom>
            <a:ln w="63500" cap="rnd">
              <a:solidFill>
                <a:srgbClr val="F4F4F4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7661890" y="114300"/>
              <a:ext cx="2523017" cy="8974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49"/>
                </a:lnSpc>
                <a:spcBef>
                  <a:spcPct val="0"/>
                </a:spcBef>
              </a:pPr>
              <a:r>
                <a:rPr lang="en-US" sz="4999" b="1" u="none" strike="noStrike" spc="-99">
                  <a:solidFill>
                    <a:srgbClr val="FFFFFF"/>
                  </a:solidFill>
                  <a:latin typeface="Lato Bold"/>
                  <a:ea typeface="Lato Bold"/>
                  <a:cs typeface="Lato Bold"/>
                  <a:sym typeface="Lato Bold"/>
                </a:rPr>
                <a:t>2.89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4402359" y="1347134"/>
              <a:ext cx="3187965" cy="4180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185"/>
                </a:lnSpc>
                <a:spcBef>
                  <a:spcPct val="0"/>
                </a:spcBef>
              </a:pPr>
              <a:r>
                <a:rPr lang="en-US" sz="2300" u="none" strike="noStrike" spc="-46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Total Countries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8804718" y="1347134"/>
              <a:ext cx="3187965" cy="4180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185"/>
                </a:lnSpc>
                <a:spcBef>
                  <a:spcPct val="0"/>
                </a:spcBef>
              </a:pPr>
              <a:r>
                <a:rPr lang="en-US" sz="2300" u="none" strike="noStrike" spc="-46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Total Cities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2973291" y="1347134"/>
              <a:ext cx="3187965" cy="4180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185"/>
                </a:lnSpc>
                <a:spcBef>
                  <a:spcPct val="0"/>
                </a:spcBef>
              </a:pPr>
              <a:r>
                <a:rPr lang="en-US" sz="2300" u="none" strike="noStrike" spc="-46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Total Cuisines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7380521" y="1347134"/>
              <a:ext cx="3187965" cy="4180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185"/>
                </a:lnSpc>
                <a:spcBef>
                  <a:spcPct val="0"/>
                </a:spcBef>
              </a:pPr>
              <a:r>
                <a:rPr lang="en-US" sz="2300" spc="-46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Average Rating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2063053" y="3575513"/>
            <a:ext cx="8726666" cy="2939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1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comprehensive dataset includes a vast number of dining establishments, reflecting Zomato's extensive reach.</a:t>
            </a:r>
          </a:p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1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Insights are drawn from a diverse set of nations, offering a global perspective on restaurant trends.</a:t>
            </a:r>
          </a:p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1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dataset captures an impressive variety of culinary types, showcasing global gastronomic diversity.</a:t>
            </a:r>
          </a:p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1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overall average rating across all restaurants provides a general gauge of customer satisfaction.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842555">
            <a:off x="15789501" y="8699092"/>
            <a:ext cx="4042341" cy="2298930"/>
            <a:chOff x="0" y="0"/>
            <a:chExt cx="3634384" cy="20669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34384" cy="2066919"/>
            </a:xfrm>
            <a:custGeom>
              <a:avLst/>
              <a:gdLst/>
              <a:ahLst/>
              <a:cxnLst/>
              <a:rect l="l" t="t" r="r" b="b"/>
              <a:pathLst>
                <a:path w="3634384" h="2066919">
                  <a:moveTo>
                    <a:pt x="0" y="0"/>
                  </a:moveTo>
                  <a:lnTo>
                    <a:pt x="3634384" y="0"/>
                  </a:lnTo>
                  <a:lnTo>
                    <a:pt x="3634384" y="2066919"/>
                  </a:lnTo>
                  <a:lnTo>
                    <a:pt x="0" y="2066919"/>
                  </a:lnTo>
                  <a:close/>
                </a:path>
              </a:pathLst>
            </a:custGeom>
            <a:solidFill>
              <a:srgbClr val="F22727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2053948" y="2557140"/>
            <a:ext cx="6529649" cy="963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67"/>
              </a:lnSpc>
            </a:pPr>
            <a:r>
              <a:rPr lang="en-US" sz="7544" b="1" spc="-377">
                <a:solidFill>
                  <a:srgbClr val="010326"/>
                </a:solidFill>
                <a:latin typeface="Lato Bold"/>
                <a:ea typeface="Lato Bold"/>
                <a:cs typeface="Lato Bold"/>
                <a:sym typeface="Lato Bold"/>
              </a:rPr>
              <a:t>Customer Rating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053948" y="3701559"/>
            <a:ext cx="4576066" cy="963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67"/>
              </a:lnSpc>
            </a:pPr>
            <a:r>
              <a:rPr lang="en-US" sz="7544" b="1" spc="-377">
                <a:solidFill>
                  <a:srgbClr val="F22727"/>
                </a:solidFill>
                <a:latin typeface="Lato Bold"/>
                <a:ea typeface="Lato Bold"/>
                <a:cs typeface="Lato Bold"/>
                <a:sym typeface="Lato Bold"/>
              </a:rPr>
              <a:t>Breakdown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053948" y="5402364"/>
            <a:ext cx="6529649" cy="3999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 spc="-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majority of restaurants fall into the "</a:t>
            </a:r>
            <a:r>
              <a:rPr lang="en-US" sz="2300" b="1" spc="-46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Good</a:t>
            </a:r>
            <a:r>
              <a:rPr lang="en-US" sz="2300" spc="-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" category, highlighting a large volume of eateries providing satisfactory service. </a:t>
            </a:r>
          </a:p>
          <a:p>
            <a:pPr algn="l">
              <a:lnSpc>
                <a:spcPts val="3220"/>
              </a:lnSpc>
            </a:pPr>
            <a:endParaRPr lang="en-US" sz="2300" spc="-46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 spc="-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However, a significant number "</a:t>
            </a:r>
            <a:r>
              <a:rPr lang="en-US" sz="2300" b="1" spc="-46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Poor</a:t>
            </a:r>
            <a:r>
              <a:rPr lang="en-US" sz="2300" spc="-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" pointing to quality concerns. </a:t>
            </a:r>
          </a:p>
          <a:p>
            <a:pPr algn="l">
              <a:lnSpc>
                <a:spcPts val="3220"/>
              </a:lnSpc>
            </a:pPr>
            <a:endParaRPr lang="en-US" sz="2300" spc="-46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 spc="-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"</a:t>
            </a:r>
            <a:r>
              <a:rPr lang="en-US" sz="2300" b="1" spc="-46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Excellent</a:t>
            </a:r>
            <a:r>
              <a:rPr lang="en-US" sz="2300" spc="-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" category is notably limited, indicating a gap in premium service offerings.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endParaRPr lang="en-US" sz="2300" spc="-46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9000227" y="1757676"/>
            <a:ext cx="8392423" cy="6290498"/>
            <a:chOff x="0" y="0"/>
            <a:chExt cx="11189897" cy="8387331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118990" y="-1062456"/>
              <a:ext cx="13427876" cy="10568776"/>
            </a:xfrm>
            <a:prstGeom prst="rect">
              <a:avLst/>
            </a:prstGeom>
          </p:spPr>
        </p:pic>
        <p:sp>
          <p:nvSpPr>
            <p:cNvPr id="9" name="TextBox 9"/>
            <p:cNvSpPr txBox="1"/>
            <p:nvPr/>
          </p:nvSpPr>
          <p:spPr>
            <a:xfrm>
              <a:off x="4982896" y="-38100"/>
              <a:ext cx="3205662" cy="8627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60"/>
                </a:lnSpc>
              </a:pPr>
              <a:r>
                <a:rPr lang="en-US" sz="1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Excellent (&gt;4.5)</a:t>
              </a:r>
            </a:p>
            <a:p>
              <a:pPr algn="ctr">
                <a:lnSpc>
                  <a:spcPts val="2660"/>
                </a:lnSpc>
              </a:pPr>
              <a:r>
                <a:rPr lang="en-US" sz="1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3.2%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842555">
            <a:off x="15789501" y="8699092"/>
            <a:ext cx="4042341" cy="2298930"/>
            <a:chOff x="0" y="0"/>
            <a:chExt cx="3634384" cy="20669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34384" cy="2066919"/>
            </a:xfrm>
            <a:custGeom>
              <a:avLst/>
              <a:gdLst/>
              <a:ahLst/>
              <a:cxnLst/>
              <a:rect l="l" t="t" r="r" b="b"/>
              <a:pathLst>
                <a:path w="3634384" h="2066919">
                  <a:moveTo>
                    <a:pt x="0" y="0"/>
                  </a:moveTo>
                  <a:lnTo>
                    <a:pt x="3634384" y="0"/>
                  </a:lnTo>
                  <a:lnTo>
                    <a:pt x="3634384" y="2066919"/>
                  </a:lnTo>
                  <a:lnTo>
                    <a:pt x="0" y="2066919"/>
                  </a:lnTo>
                  <a:close/>
                </a:path>
              </a:pathLst>
            </a:custGeom>
            <a:solidFill>
              <a:srgbClr val="F22727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9144000" y="2376165"/>
            <a:ext cx="8230712" cy="6205699"/>
          </a:xfrm>
          <a:custGeom>
            <a:avLst/>
            <a:gdLst/>
            <a:ahLst/>
            <a:cxnLst/>
            <a:rect l="l" t="t" r="r" b="b"/>
            <a:pathLst>
              <a:path w="8230712" h="6205699">
                <a:moveTo>
                  <a:pt x="0" y="0"/>
                </a:moveTo>
                <a:lnTo>
                  <a:pt x="8230712" y="0"/>
                </a:lnTo>
                <a:lnTo>
                  <a:pt x="8230712" y="6205699"/>
                </a:lnTo>
                <a:lnTo>
                  <a:pt x="0" y="62056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94" r="-149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053948" y="2557140"/>
            <a:ext cx="5921878" cy="1868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67"/>
              </a:lnSpc>
            </a:pPr>
            <a:r>
              <a:rPr lang="en-US" sz="7544" b="1" spc="-377">
                <a:solidFill>
                  <a:srgbClr val="010326"/>
                </a:solidFill>
                <a:latin typeface="Lato Bold"/>
                <a:ea typeface="Lato Bold"/>
                <a:cs typeface="Lato Bold"/>
                <a:sym typeface="Lato Bold"/>
              </a:rPr>
              <a:t>Price Bucket </a:t>
            </a:r>
          </a:p>
          <a:p>
            <a:pPr algn="l">
              <a:lnSpc>
                <a:spcPts val="7167"/>
              </a:lnSpc>
            </a:pPr>
            <a:r>
              <a:rPr lang="en-US" sz="7544" b="1" spc="-377">
                <a:solidFill>
                  <a:srgbClr val="EC3434"/>
                </a:solidFill>
                <a:latin typeface="Lato Bold"/>
                <a:ea typeface="Lato Bold"/>
                <a:cs typeface="Lato Bold"/>
                <a:sym typeface="Lato Bold"/>
              </a:rPr>
              <a:t>Analysis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33626" y="5086350"/>
            <a:ext cx="7452560" cy="3999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 b="1" spc="-46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Dominant Price Segment:</a:t>
            </a:r>
            <a:r>
              <a:rPr lang="en-US" sz="2300" spc="-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Most restaurants on Zomato fall within the Medium(₹250–₹500) range, reflecting the platform’s focus on the mid-range dining market that values both affordability and quality.</a:t>
            </a:r>
          </a:p>
          <a:p>
            <a:pPr algn="l">
              <a:lnSpc>
                <a:spcPts val="3220"/>
              </a:lnSpc>
            </a:pPr>
            <a:endParaRPr lang="en-US" sz="2300" spc="-46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algn="l">
              <a:lnSpc>
                <a:spcPts val="3220"/>
              </a:lnSpc>
            </a:pPr>
            <a:r>
              <a:rPr lang="en-US" sz="2300" b="1" spc="-46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Premium Category Performance:</a:t>
            </a:r>
            <a:r>
              <a:rPr lang="en-US" sz="2300" spc="-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Although the Premium (₹1000+) segment has the fewest listings, it records the highest average rating (3.7), indicating strong customer satisfaction and a growth opportunity for Zomato to expand its premium offerings.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954" y="1156070"/>
            <a:ext cx="9544741" cy="797486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1162050"/>
            <a:ext cx="7434874" cy="1506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42"/>
              </a:lnSpc>
            </a:pPr>
            <a:r>
              <a:rPr lang="en-US" sz="6044" b="1" spc="-302">
                <a:solidFill>
                  <a:srgbClr val="010326"/>
                </a:solidFill>
                <a:latin typeface="Lato Bold"/>
                <a:ea typeface="Lato Bold"/>
                <a:cs typeface="Lato Bold"/>
                <a:sym typeface="Lato Bold"/>
              </a:rPr>
              <a:t>Cuisine Trends Across</a:t>
            </a:r>
          </a:p>
          <a:p>
            <a:pPr algn="l">
              <a:lnSpc>
                <a:spcPts val="5742"/>
              </a:lnSpc>
            </a:pPr>
            <a:r>
              <a:rPr lang="en-US" sz="6044" b="1" spc="-302">
                <a:solidFill>
                  <a:srgbClr val="EC3434"/>
                </a:solidFill>
                <a:latin typeface="Lato Bold"/>
                <a:ea typeface="Lato Bold"/>
                <a:cs typeface="Lato Bold"/>
                <a:sym typeface="Lato Bold"/>
              </a:rPr>
              <a:t>Price Segments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858770"/>
            <a:ext cx="7434874" cy="6399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 spc="-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Medium segment (₹250–₹500) dominates with the highest count for all three cuisines — North Indian (407) being the most prevalent overall.</a:t>
            </a:r>
          </a:p>
          <a:p>
            <a:pPr algn="l">
              <a:lnSpc>
                <a:spcPts val="3220"/>
              </a:lnSpc>
            </a:pPr>
            <a:endParaRPr lang="en-US" sz="2300" spc="-46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 spc="-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North Indian + Chinese is highly popular in both Medium (227) and High (203) segments, showing strong multi-cuisine appeal in value and premium tiers.</a:t>
            </a:r>
          </a:p>
          <a:p>
            <a:pPr algn="l">
              <a:lnSpc>
                <a:spcPts val="3220"/>
              </a:lnSpc>
            </a:pPr>
            <a:endParaRPr lang="en-US" sz="2300" spc="-46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 spc="-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 the Premium segment, even though volumes are low, all three cuisines are present, suggesting demand for curated, high-end dining experiences.</a:t>
            </a:r>
          </a:p>
          <a:p>
            <a:pPr algn="l">
              <a:lnSpc>
                <a:spcPts val="3220"/>
              </a:lnSpc>
            </a:pPr>
            <a:endParaRPr lang="en-US" sz="2300" spc="-46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96571" lvl="1" indent="-248285" algn="l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 spc="-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Low segment sees heavy preference for North Indian (374) but limited presence of Chinese and multi-cuisine combinations, indicating narrower variety.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endParaRPr lang="en-US" sz="2300" spc="-46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" name="Group 5"/>
          <p:cNvGrpSpPr/>
          <p:nvPr/>
        </p:nvGrpSpPr>
        <p:grpSpPr>
          <a:xfrm rot="-2842555">
            <a:off x="15789501" y="8699092"/>
            <a:ext cx="4042341" cy="2298930"/>
            <a:chOff x="0" y="0"/>
            <a:chExt cx="3634384" cy="206691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34384" cy="2066919"/>
            </a:xfrm>
            <a:custGeom>
              <a:avLst/>
              <a:gdLst/>
              <a:ahLst/>
              <a:cxnLst/>
              <a:rect l="l" t="t" r="r" b="b"/>
              <a:pathLst>
                <a:path w="3634384" h="2066919">
                  <a:moveTo>
                    <a:pt x="0" y="0"/>
                  </a:moveTo>
                  <a:lnTo>
                    <a:pt x="3634384" y="0"/>
                  </a:lnTo>
                  <a:lnTo>
                    <a:pt x="3634384" y="2066919"/>
                  </a:lnTo>
                  <a:lnTo>
                    <a:pt x="0" y="2066919"/>
                  </a:lnTo>
                  <a:close/>
                </a:path>
              </a:pathLst>
            </a:custGeom>
            <a:solidFill>
              <a:srgbClr val="F22727"/>
            </a:solid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18002" y="0"/>
            <a:ext cx="9669998" cy="10287000"/>
            <a:chOff x="0" y="0"/>
            <a:chExt cx="5258129" cy="55936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58129" cy="5593628"/>
            </a:xfrm>
            <a:custGeom>
              <a:avLst/>
              <a:gdLst/>
              <a:ahLst/>
              <a:cxnLst/>
              <a:rect l="l" t="t" r="r" b="b"/>
              <a:pathLst>
                <a:path w="5258129" h="5593628">
                  <a:moveTo>
                    <a:pt x="0" y="0"/>
                  </a:moveTo>
                  <a:lnTo>
                    <a:pt x="5258129" y="0"/>
                  </a:lnTo>
                  <a:lnTo>
                    <a:pt x="5258129" y="5593628"/>
                  </a:lnTo>
                  <a:lnTo>
                    <a:pt x="0" y="5593628"/>
                  </a:lnTo>
                  <a:close/>
                </a:path>
              </a:pathLst>
            </a:custGeom>
            <a:solidFill>
              <a:srgbClr val="F22727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053873" y="1209675"/>
            <a:ext cx="6597179" cy="963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67"/>
              </a:lnSpc>
            </a:pPr>
            <a:r>
              <a:rPr lang="en-US" sz="7544" b="1" spc="-377">
                <a:solidFill>
                  <a:srgbClr val="010326"/>
                </a:solidFill>
                <a:latin typeface="Lato Bold"/>
                <a:ea typeface="Lato Bold"/>
                <a:cs typeface="Lato Bold"/>
                <a:sym typeface="Lato Bold"/>
              </a:rPr>
              <a:t>Table </a:t>
            </a:r>
            <a:r>
              <a:rPr lang="en-US" sz="7544" b="1" spc="-377">
                <a:solidFill>
                  <a:srgbClr val="EC3434"/>
                </a:solidFill>
                <a:latin typeface="Lato Bold"/>
                <a:ea typeface="Lato Bold"/>
                <a:cs typeface="Lato Bold"/>
                <a:sym typeface="Lato Bold"/>
              </a:rPr>
              <a:t>Availability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53873" y="7641436"/>
            <a:ext cx="6597179" cy="1998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 spc="-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Table booking is available in just 12.1% of restaurants. Key cities like New Delhi, Gurgaon, and Noida show higher adoption of delivery services, indicating regional disparities and areas for expansion.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endParaRPr lang="en-US" sz="2300" spc="-46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149437" y="7641436"/>
            <a:ext cx="6607127" cy="1598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 spc="-46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Only 25.7% of restaurants offer online delivery. This represents a significant gap, especially in areas with high demand for convenience.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endParaRPr lang="en-US" sz="2300" spc="-46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744" y="1741771"/>
            <a:ext cx="5872883" cy="6498344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9588386" y="1209675"/>
            <a:ext cx="6597179" cy="963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67"/>
              </a:lnSpc>
            </a:pPr>
            <a:r>
              <a:rPr lang="en-US" sz="7544" b="1" spc="-377">
                <a:solidFill>
                  <a:srgbClr val="010326"/>
                </a:solidFill>
                <a:latin typeface="Lato Bold"/>
                <a:ea typeface="Lato Bold"/>
                <a:cs typeface="Lato Bold"/>
                <a:sym typeface="Lato Bold"/>
              </a:rPr>
              <a:t>Online </a:t>
            </a:r>
            <a:r>
              <a:rPr lang="en-US" sz="7544" b="1" spc="-377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Delivery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079" y="2116654"/>
            <a:ext cx="5747791" cy="57477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53948" y="2557140"/>
            <a:ext cx="6259528" cy="963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67"/>
              </a:lnSpc>
            </a:pPr>
            <a:r>
              <a:rPr lang="en-US" sz="7544" b="1" spc="-377">
                <a:solidFill>
                  <a:srgbClr val="010326"/>
                </a:solidFill>
                <a:latin typeface="Lato Bold"/>
                <a:ea typeface="Lato Bold"/>
                <a:cs typeface="Lato Bold"/>
                <a:sym typeface="Lato Bold"/>
              </a:rPr>
              <a:t>Monthly </a:t>
            </a:r>
            <a:r>
              <a:rPr lang="en-US" sz="7544" b="1" spc="-377">
                <a:solidFill>
                  <a:srgbClr val="F22727"/>
                </a:solidFill>
                <a:latin typeface="Lato Bold"/>
                <a:ea typeface="Lato Bold"/>
                <a:cs typeface="Lato Bold"/>
                <a:sym typeface="Lato Bold"/>
              </a:rPr>
              <a:t>Trends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053948" y="3908834"/>
            <a:ext cx="5126555" cy="5199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 spc="-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Consistent peaks in restaurant openings during March and September</a:t>
            </a:r>
          </a:p>
          <a:p>
            <a:pPr algn="l">
              <a:lnSpc>
                <a:spcPts val="3220"/>
              </a:lnSpc>
            </a:pPr>
            <a:endParaRPr lang="en-US" sz="2300" spc="-46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 spc="-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This pattern could suggest seasonal influences, business planning cycles, or specific marketing campaigns driving new registrations</a:t>
            </a:r>
          </a:p>
          <a:p>
            <a:pPr algn="l">
              <a:lnSpc>
                <a:spcPts val="3220"/>
              </a:lnSpc>
            </a:pPr>
            <a:endParaRPr lang="en-US" sz="2300" spc="-46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 spc="-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Understanding these peaks can help Zomato optimize its onboarding and support resources.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endParaRPr lang="en-US" sz="2300" spc="-46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" name="Group 4"/>
          <p:cNvGrpSpPr/>
          <p:nvPr/>
        </p:nvGrpSpPr>
        <p:grpSpPr>
          <a:xfrm rot="-2842555">
            <a:off x="15789501" y="8699092"/>
            <a:ext cx="4042341" cy="2298930"/>
            <a:chOff x="0" y="0"/>
            <a:chExt cx="3634384" cy="206691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34384" cy="2066919"/>
            </a:xfrm>
            <a:custGeom>
              <a:avLst/>
              <a:gdLst/>
              <a:ahLst/>
              <a:cxnLst/>
              <a:rect l="l" t="t" r="r" b="b"/>
              <a:pathLst>
                <a:path w="3634384" h="2066919">
                  <a:moveTo>
                    <a:pt x="0" y="0"/>
                  </a:moveTo>
                  <a:lnTo>
                    <a:pt x="3634384" y="0"/>
                  </a:lnTo>
                  <a:lnTo>
                    <a:pt x="3634384" y="2066919"/>
                  </a:lnTo>
                  <a:lnTo>
                    <a:pt x="0" y="2066919"/>
                  </a:lnTo>
                  <a:close/>
                </a:path>
              </a:pathLst>
            </a:custGeom>
            <a:solidFill>
              <a:srgbClr val="F2272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014987" y="1366758"/>
            <a:ext cx="10084705" cy="8298965"/>
            <a:chOff x="-1120523" y="-1120523"/>
            <a:chExt cx="13446272" cy="11065286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120523" y="-1120523"/>
              <a:ext cx="13446272" cy="11065286"/>
            </a:xfrm>
            <a:prstGeom prst="rect">
              <a:avLst/>
            </a:prstGeom>
          </p:spPr>
        </p:pic>
        <p:sp>
          <p:nvSpPr>
            <p:cNvPr id="8" name="TextBox 8"/>
            <p:cNvSpPr txBox="1"/>
            <p:nvPr/>
          </p:nvSpPr>
          <p:spPr>
            <a:xfrm>
              <a:off x="1405337" y="5744690"/>
              <a:ext cx="520859" cy="3913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746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503607" y="5744691"/>
              <a:ext cx="504825" cy="3913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745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3176054" y="1958398"/>
              <a:ext cx="545147" cy="3913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838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4136654" y="3260706"/>
              <a:ext cx="530384" cy="3913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798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4645210" y="4602018"/>
              <a:ext cx="548481" cy="3913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780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5339406" y="2633469"/>
              <a:ext cx="526415" cy="3913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815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6408875" y="2275329"/>
              <a:ext cx="547529" cy="3913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826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176194" y="4025406"/>
              <a:ext cx="542291" cy="3913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796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8028632" y="1917190"/>
              <a:ext cx="545147" cy="3913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838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8981456" y="3081635"/>
              <a:ext cx="554831" cy="3913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801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9559147" y="4602018"/>
              <a:ext cx="496571" cy="3913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779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0357201" y="3618845"/>
              <a:ext cx="530384" cy="3913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789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513770" y="5143500"/>
            <a:ext cx="5774230" cy="5143500"/>
            <a:chOff x="0" y="0"/>
            <a:chExt cx="7698973" cy="68580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t="7" b="7"/>
            <a:stretch>
              <a:fillRect/>
            </a:stretch>
          </p:blipFill>
          <p:spPr>
            <a:xfrm>
              <a:off x="0" y="0"/>
              <a:ext cx="7698973" cy="6858000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12513770" y="0"/>
            <a:ext cx="5774230" cy="5143500"/>
            <a:chOff x="0" y="0"/>
            <a:chExt cx="7698973" cy="6858000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/>
            <a:srcRect t="7" b="7"/>
            <a:stretch>
              <a:fillRect/>
            </a:stretch>
          </p:blipFill>
          <p:spPr>
            <a:xfrm>
              <a:off x="0" y="0"/>
              <a:ext cx="7698973" cy="6858000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0" y="5045983"/>
            <a:ext cx="18288000" cy="450526"/>
            <a:chOff x="0" y="0"/>
            <a:chExt cx="6186311" cy="152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22727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1162050"/>
            <a:ext cx="10336213" cy="1420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7"/>
              </a:lnSpc>
            </a:pPr>
            <a:r>
              <a:rPr lang="en-US" sz="5744" b="1" spc="-287">
                <a:solidFill>
                  <a:srgbClr val="010326"/>
                </a:solidFill>
                <a:latin typeface="Lato Bold"/>
                <a:ea typeface="Lato Bold"/>
                <a:cs typeface="Lato Bold"/>
                <a:sym typeface="Lato Bold"/>
              </a:rPr>
              <a:t>Dominance of </a:t>
            </a:r>
            <a:r>
              <a:rPr lang="en-US" sz="5744" b="1" spc="-287">
                <a:solidFill>
                  <a:srgbClr val="F22727"/>
                </a:solidFill>
                <a:latin typeface="Lato Bold"/>
                <a:ea typeface="Lato Bold"/>
                <a:cs typeface="Lato Bold"/>
                <a:sym typeface="Lato Bold"/>
              </a:rPr>
              <a:t>Indian Metro Cities</a:t>
            </a:r>
          </a:p>
          <a:p>
            <a:pPr algn="l">
              <a:lnSpc>
                <a:spcPts val="5457"/>
              </a:lnSpc>
            </a:pPr>
            <a:endParaRPr lang="en-US" sz="5744" b="1" spc="-287">
              <a:solidFill>
                <a:srgbClr val="F22727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5629859"/>
            <a:ext cx="11126487" cy="1420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2"/>
              </a:lnSpc>
            </a:pPr>
            <a:r>
              <a:rPr lang="en-US" sz="5739" b="1" spc="-286">
                <a:solidFill>
                  <a:srgbClr val="010326"/>
                </a:solidFill>
                <a:latin typeface="Lato Bold"/>
                <a:ea typeface="Lato Bold"/>
                <a:cs typeface="Lato Bold"/>
                <a:sym typeface="Lato Bold"/>
              </a:rPr>
              <a:t>Minimal</a:t>
            </a:r>
            <a:r>
              <a:rPr lang="en-US" sz="5739" b="1" spc="-286">
                <a:solidFill>
                  <a:srgbClr val="F22727"/>
                </a:solidFill>
                <a:latin typeface="Lato Bold"/>
                <a:ea typeface="Lato Bold"/>
                <a:cs typeface="Lato Bold"/>
                <a:sym typeface="Lato Bold"/>
              </a:rPr>
              <a:t> International Growth</a:t>
            </a:r>
          </a:p>
          <a:p>
            <a:pPr algn="l">
              <a:lnSpc>
                <a:spcPts val="5452"/>
              </a:lnSpc>
            </a:pPr>
            <a:endParaRPr lang="en-US" sz="5739" b="1" spc="-286">
              <a:solidFill>
                <a:srgbClr val="F22727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6687820"/>
            <a:ext cx="10336213" cy="3599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 spc="-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 contrast to the Indian market, other cities and countries like South Africa and Australia show noticeably minimal growth in new restaurant listings</a:t>
            </a:r>
          </a:p>
          <a:p>
            <a:pPr algn="l">
              <a:lnSpc>
                <a:spcPts val="3220"/>
              </a:lnSpc>
            </a:pPr>
            <a:endParaRPr lang="en-US" sz="2300" spc="-46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 spc="-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This indicates either lower market penetration, different local dining habits, or less aggressive expansion strategies in these regions</a:t>
            </a:r>
          </a:p>
          <a:p>
            <a:pPr algn="l">
              <a:lnSpc>
                <a:spcPts val="3220"/>
              </a:lnSpc>
            </a:pPr>
            <a:endParaRPr lang="en-US" sz="2300" spc="-46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 spc="-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This presents a strategic question for Zomato regarding future international market development.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endParaRPr lang="en-US" sz="2300" spc="-46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8700" y="2246903"/>
            <a:ext cx="10336213" cy="2399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 spc="-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top three cities for restaurant listings are overwhelmingly from India: New Delhi (5,473), followed by Gurgaon and Noida</a:t>
            </a:r>
          </a:p>
          <a:p>
            <a:pPr algn="l">
              <a:lnSpc>
                <a:spcPts val="3220"/>
              </a:lnSpc>
            </a:pPr>
            <a:endParaRPr lang="en-US" sz="2300" spc="-46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 spc="-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This concentration highlights Zomato's strong operational foothold and market saturation in these key Indian metropolitan areas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endParaRPr lang="en-US" sz="2300" spc="-46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915</Words>
  <Application>Microsoft Office PowerPoint</Application>
  <PresentationFormat>Custom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Canva Sans</vt:lpstr>
      <vt:lpstr>Canva Sans Bold</vt:lpstr>
      <vt:lpstr>Lato</vt:lpstr>
      <vt:lpstr>Lato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Analysis Presentation</dc:title>
  <cp:lastModifiedBy>prathamesh kulkarni</cp:lastModifiedBy>
  <cp:revision>4</cp:revision>
  <dcterms:created xsi:type="dcterms:W3CDTF">2006-08-16T00:00:00Z</dcterms:created>
  <dcterms:modified xsi:type="dcterms:W3CDTF">2025-08-29T08:28:42Z</dcterms:modified>
  <dc:identifier>DAGuExXciKY</dc:identifier>
</cp:coreProperties>
</file>