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88825"/>
  <p:notesSz cx="6858000" cy="9144000"/>
  <p:embeddedFontLst>
    <p:embeddedFont>
      <p:font typeface="Roboto"/>
      <p:regular r:id="rId16"/>
      <p:bold r:id="rId17"/>
      <p:italic r:id="rId18"/>
      <p:boldItalic r:id="rId19"/>
    </p:embeddedFont>
    <p:embeddedFont>
      <p:font typeface="Arial Narrow"/>
      <p:regular r:id="rId20"/>
      <p:bold r:id="rId21"/>
      <p:italic r:id="rId22"/>
      <p:boldItalic r:id="rId23"/>
    </p:embeddedFont>
    <p:embeddedFont>
      <p:font typeface="No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9">
          <p15:clr>
            <a:srgbClr val="A4A3A4"/>
          </p15:clr>
        </p15:guide>
        <p15:guide id="2" orient="horz" pos="338">
          <p15:clr>
            <a:srgbClr val="A4A3A4"/>
          </p15:clr>
        </p15:guide>
        <p15:guide id="3" orient="horz" pos="2160">
          <p15:clr>
            <a:srgbClr val="A4A3A4"/>
          </p15:clr>
        </p15:guide>
        <p15:guide id="4" orient="horz" pos="3992">
          <p15:clr>
            <a:srgbClr val="A4A3A4"/>
          </p15:clr>
        </p15:guide>
        <p15:guide id="5" orient="horz" pos="4105">
          <p15:clr>
            <a:srgbClr val="A4A3A4"/>
          </p15:clr>
        </p15:guide>
        <p15:guide id="6" orient="horz" pos="1006">
          <p15:clr>
            <a:srgbClr val="A4A3A4"/>
          </p15:clr>
        </p15:guide>
        <p15:guide id="7" orient="horz" pos="1250">
          <p15:clr>
            <a:srgbClr val="A4A3A4"/>
          </p15:clr>
        </p15:guide>
        <p15:guide id="8" pos="3144">
          <p15:clr>
            <a:srgbClr val="A4A3A4"/>
          </p15:clr>
        </p15:guide>
        <p15:guide id="9" pos="341">
          <p15:clr>
            <a:srgbClr val="A4A3A4"/>
          </p15:clr>
        </p15:guide>
        <p15:guide id="10" pos="1746">
          <p15:clr>
            <a:srgbClr val="A4A3A4"/>
          </p15:clr>
        </p15:guide>
        <p15:guide id="11" pos="3620">
          <p15:clr>
            <a:srgbClr val="A4A3A4"/>
          </p15:clr>
        </p15:guide>
        <p15:guide id="12" pos="3839">
          <p15:clr>
            <a:srgbClr val="A4A3A4"/>
          </p15:clr>
        </p15:guide>
        <p15:guide id="13" pos="5950">
          <p15:clr>
            <a:srgbClr val="A4A3A4"/>
          </p15:clr>
        </p15:guide>
        <p15:guide id="14" pos="7349">
          <p15:clr>
            <a:srgbClr val="A4A3A4"/>
          </p15:clr>
        </p15:guide>
        <p15:guide id="15" pos="4057">
          <p15:clr>
            <a:srgbClr val="A4A3A4"/>
          </p15:clr>
        </p15:guide>
        <p15:guide id="16" pos="4551">
          <p15:clr>
            <a:srgbClr val="A4A3A4"/>
          </p15:clr>
        </p15:guide>
        <p15:guide id="17" pos="6917">
          <p15:clr>
            <a:srgbClr val="A4A3A4"/>
          </p15:clr>
        </p15:guide>
        <p15:guide id="18" pos="613">
          <p15:clr>
            <a:srgbClr val="A4A3A4"/>
          </p15:clr>
        </p15:guide>
      </p15:sldGuideLst>
    </p:ext>
    <p:ext uri="GoogleSlidesCustomDataVersion2">
      <go:slidesCustomData xmlns:go="http://customooxmlschemas.google.com/" r:id="rId28" roundtripDataSignature="AMtx7miMvhhaBWoNCRdtvV/MxG8Vh714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9" orient="horz"/>
        <p:guide pos="338" orient="horz"/>
        <p:guide pos="2160" orient="horz"/>
        <p:guide pos="3992" orient="horz"/>
        <p:guide pos="4105" orient="horz"/>
        <p:guide pos="1006" orient="horz"/>
        <p:guide pos="1250" orient="horz"/>
        <p:guide pos="3144"/>
        <p:guide pos="341"/>
        <p:guide pos="1746"/>
        <p:guide pos="3620"/>
        <p:guide pos="3839"/>
        <p:guide pos="5950"/>
        <p:guide pos="7349"/>
        <p:guide pos="4057"/>
        <p:guide pos="4551"/>
        <p:guide pos="6917"/>
        <p:guide pos="61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regular.fntdata"/><Relationship Id="rId22" Type="http://schemas.openxmlformats.org/officeDocument/2006/relationships/font" Target="fonts/ArialNarrow-italic.fntdata"/><Relationship Id="rId21" Type="http://schemas.openxmlformats.org/officeDocument/2006/relationships/font" Target="fonts/ArialNarrow-bold.fntdata"/><Relationship Id="rId24" Type="http://schemas.openxmlformats.org/officeDocument/2006/relationships/font" Target="fonts/NotoSans-regular.fntdata"/><Relationship Id="rId23" Type="http://schemas.openxmlformats.org/officeDocument/2006/relationships/font" Target="fonts/ArialNarrow-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Sans-italic.fntdata"/><Relationship Id="rId25" Type="http://schemas.openxmlformats.org/officeDocument/2006/relationships/font" Target="fonts/NotoSans-bold.fntdata"/><Relationship Id="rId28" Type="http://customschemas.google.com/relationships/presentationmetadata" Target="metadata"/><Relationship Id="rId27" Type="http://schemas.openxmlformats.org/officeDocument/2006/relationships/font" Target="fonts/No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Low fat 1- the idea 2- long chain 3- npo 4- dietician</a:t>
            </a:r>
            <a:endParaRPr/>
          </a:p>
          <a:p>
            <a:pPr indent="0" lvl="0" marL="0" rtl="0" algn="l">
              <a:spcBef>
                <a:spcPts val="0"/>
              </a:spcBef>
              <a:spcAft>
                <a:spcPts val="0"/>
              </a:spcAft>
              <a:buNone/>
            </a:pPr>
            <a:r>
              <a:rPr lang="en-US"/>
              <a:t>Somatostatin 1- the idea 2- adjunct </a:t>
            </a:r>
            <a:endParaRPr/>
          </a:p>
        </p:txBody>
      </p:sp>
      <p:sp>
        <p:nvSpPr>
          <p:cNvPr id="327" name="Google Shape;3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232323"/>
                </a:solidFill>
                <a:latin typeface="Noto Sans"/>
                <a:ea typeface="Noto Sans"/>
                <a:cs typeface="Noto Sans"/>
                <a:sym typeface="Noto Sans"/>
              </a:rPr>
              <a:t>leakage of fungal antigens (not the organism itself) from lymph nodes into the mediastinal space, leading to a hypersensitivity reaction followed by an exuberant fibrotic response</a:t>
            </a:r>
            <a:endParaRPr/>
          </a:p>
          <a:p>
            <a:pPr indent="0" lvl="0" marL="0" rtl="0" algn="l">
              <a:spcBef>
                <a:spcPts val="0"/>
              </a:spcBef>
              <a:spcAft>
                <a:spcPts val="0"/>
              </a:spcAft>
              <a:buNone/>
            </a:pPr>
            <a:r>
              <a:t/>
            </a:r>
            <a:endParaRPr b="0" i="0">
              <a:solidFill>
                <a:srgbClr val="232323"/>
              </a:solidFill>
              <a:latin typeface="Noto Sans"/>
              <a:ea typeface="Noto Sans"/>
              <a:cs typeface="Noto Sans"/>
              <a:sym typeface="Noto Sans"/>
            </a:endParaRPr>
          </a:p>
          <a:p>
            <a:pPr indent="0" lvl="0" marL="0" rtl="0" algn="l">
              <a:spcBef>
                <a:spcPts val="0"/>
              </a:spcBef>
              <a:spcAft>
                <a:spcPts val="0"/>
              </a:spcAft>
              <a:buNone/>
            </a:pPr>
            <a:r>
              <a:rPr b="0" i="0" lang="en-US">
                <a:solidFill>
                  <a:srgbClr val="232323"/>
                </a:solidFill>
                <a:latin typeface="Noto Sans"/>
                <a:ea typeface="Noto Sans"/>
                <a:cs typeface="Noto Sans"/>
                <a:sym typeface="Noto Sans"/>
              </a:rPr>
              <a:t>dense infiltrative heterogeneous mediastinal process that obliterates fat planes, with or without a discrete mass</a:t>
            </a:r>
            <a:endParaRPr/>
          </a:p>
          <a:p>
            <a:pPr indent="0" lvl="0" marL="0" rtl="0" algn="l">
              <a:spcBef>
                <a:spcPts val="0"/>
              </a:spcBef>
              <a:spcAft>
                <a:spcPts val="0"/>
              </a:spcAft>
              <a:buNone/>
            </a:pPr>
            <a:r>
              <a:t/>
            </a:r>
            <a:endParaRPr b="0" i="0">
              <a:solidFill>
                <a:srgbClr val="232323"/>
              </a:solidFill>
              <a:latin typeface="Noto Sans"/>
              <a:ea typeface="Noto Sans"/>
              <a:cs typeface="Noto Sans"/>
              <a:sym typeface="Noto Sans"/>
            </a:endParaRPr>
          </a:p>
          <a:p>
            <a:pPr indent="0" lvl="0" marL="0" rtl="0" algn="l">
              <a:spcBef>
                <a:spcPts val="0"/>
              </a:spcBef>
              <a:spcAft>
                <a:spcPts val="0"/>
              </a:spcAft>
              <a:buNone/>
            </a:pPr>
            <a:r>
              <a:rPr b="0" i="0" lang="en-US">
                <a:solidFill>
                  <a:srgbClr val="232323"/>
                </a:solidFill>
                <a:latin typeface="Noto Sans"/>
                <a:ea typeface="Noto Sans"/>
                <a:cs typeface="Noto Sans"/>
                <a:sym typeface="Noto Sans"/>
              </a:rPr>
              <a:t>For many patients, fibrosing mediastinitis needs to be differentiated from other causes of a mediastinal mass. This includes benign causes such as mediastinal granuloma or malignancies such as bronchogenic cancer and lymphoma. Sclerosing lymphoma is a particularly aggressive form of B cell lymphoma that may mimic fibrosing mediastinitis. However, most patients with malignancies of the mediastinum have a relatively faster clinical course of progression and lack calcification on imaging in the mass or lymph nodes, which is more typical of fibrosing mediastinitis. In contrast, mediastinal fibrosis tends to be more slowly progressive, have calcifications, and give the appearance of "creeping" as the fibrosis tracks along vascular planes. </a:t>
            </a:r>
            <a:endParaRPr/>
          </a:p>
        </p:txBody>
      </p:sp>
      <p:sp>
        <p:nvSpPr>
          <p:cNvPr id="334" name="Google Shape;33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973137" y="2854325"/>
            <a:ext cx="9996735"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973138" y="4257675"/>
            <a:ext cx="9998921"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accent1"/>
                </a:solidFill>
              </a:defRPr>
            </a:lvl1pPr>
            <a:lvl2pPr lvl="1" algn="ctr">
              <a:lnSpc>
                <a:spcPct val="90000"/>
              </a:lnSpc>
              <a:spcBef>
                <a:spcPts val="600"/>
              </a:spcBef>
              <a:spcAft>
                <a:spcPts val="0"/>
              </a:spcAft>
              <a:buSzPts val="1800"/>
              <a:buNone/>
              <a:defRPr>
                <a:solidFill>
                  <a:srgbClr val="888888"/>
                </a:solidFill>
              </a:defRPr>
            </a:lvl2pPr>
            <a:lvl3pPr lvl="2" algn="ctr">
              <a:lnSpc>
                <a:spcPct val="90000"/>
              </a:lnSpc>
              <a:spcBef>
                <a:spcPts val="600"/>
              </a:spcBef>
              <a:spcAft>
                <a:spcPts val="0"/>
              </a:spcAft>
              <a:buSzPts val="1800"/>
              <a:buNone/>
              <a:defRPr>
                <a:solidFill>
                  <a:srgbClr val="888888"/>
                </a:solidFill>
              </a:defRPr>
            </a:lvl3pPr>
            <a:lvl4pPr lvl="3" algn="ctr">
              <a:lnSpc>
                <a:spcPct val="90000"/>
              </a:lnSpc>
              <a:spcBef>
                <a:spcPts val="600"/>
              </a:spcBef>
              <a:spcAft>
                <a:spcPts val="0"/>
              </a:spcAft>
              <a:buSzPts val="1800"/>
              <a:buNone/>
              <a:defRPr>
                <a:solidFill>
                  <a:srgbClr val="888888"/>
                </a:solidFill>
              </a:defRPr>
            </a:lvl4pPr>
            <a:lvl5pPr lvl="4" algn="ctr">
              <a:lnSpc>
                <a:spcPct val="90000"/>
              </a:lnSpc>
              <a:spcBef>
                <a:spcPts val="60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p:nvPr/>
        </p:nvSpPr>
        <p:spPr>
          <a:xfrm>
            <a:off x="973138" y="672465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pic>
        <p:nvPicPr>
          <p:cNvPr id="19" name="Google Shape;19;p13"/>
          <p:cNvPicPr preferRelativeResize="0"/>
          <p:nvPr/>
        </p:nvPicPr>
        <p:blipFill rotWithShape="1">
          <a:blip r:embed="rId2">
            <a:alphaModFix/>
          </a:blip>
          <a:srcRect b="0" l="0" r="0" t="0"/>
          <a:stretch/>
        </p:blipFill>
        <p:spPr>
          <a:xfrm>
            <a:off x="570916" y="536575"/>
            <a:ext cx="2658644" cy="469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_white border">
  <p:cSld name="Black_white border">
    <p:spTree>
      <p:nvGrpSpPr>
        <p:cNvPr id="84" name="Shape 84"/>
        <p:cNvGrpSpPr/>
        <p:nvPr/>
      </p:nvGrpSpPr>
      <p:grpSpPr>
        <a:xfrm>
          <a:off x="0" y="0"/>
          <a:ext cx="0" cy="0"/>
          <a:chOff x="0" y="0"/>
          <a:chExt cx="0" cy="0"/>
        </a:xfrm>
      </p:grpSpPr>
      <p:sp>
        <p:nvSpPr>
          <p:cNvPr id="85" name="Google Shape;85;p22"/>
          <p:cNvSpPr/>
          <p:nvPr/>
        </p:nvSpPr>
        <p:spPr>
          <a:xfrm>
            <a:off x="0" y="0"/>
            <a:ext cx="609904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6" name="Google Shape;86;p22"/>
          <p:cNvSpPr/>
          <p:nvPr/>
        </p:nvSpPr>
        <p:spPr>
          <a:xfrm>
            <a:off x="6089777" y="0"/>
            <a:ext cx="609904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7" name="Google Shape;87;p22"/>
          <p:cNvSpPr/>
          <p:nvPr/>
        </p:nvSpPr>
        <p:spPr>
          <a:xfrm>
            <a:off x="541338" y="536575"/>
            <a:ext cx="11125200" cy="5800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8" name="Google Shape;88;p22"/>
          <p:cNvSpPr txBox="1"/>
          <p:nvPr>
            <p:ph type="title"/>
          </p:nvPr>
        </p:nvSpPr>
        <p:spPr>
          <a:xfrm>
            <a:off x="973139" y="1077914"/>
            <a:ext cx="10007600"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973139" y="2132013"/>
            <a:ext cx="10007600" cy="3668712"/>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Clr>
                <a:srgbClr val="7F7F7F"/>
              </a:buClr>
              <a:buSzPts val="1800"/>
              <a:buChar char="•"/>
              <a:defRPr>
                <a:solidFill>
                  <a:schemeClr val="lt1"/>
                </a:solidFill>
              </a:defRPr>
            </a:lvl2pPr>
            <a:lvl3pPr indent="-342900" lvl="2" marL="1371600" algn="l">
              <a:lnSpc>
                <a:spcPct val="90000"/>
              </a:lnSpc>
              <a:spcBef>
                <a:spcPts val="600"/>
              </a:spcBef>
              <a:spcAft>
                <a:spcPts val="0"/>
              </a:spcAft>
              <a:buClr>
                <a:srgbClr val="7F7F7F"/>
              </a:buClr>
              <a:buSzPts val="1800"/>
              <a:buChar char="•"/>
              <a:defRPr>
                <a:solidFill>
                  <a:schemeClr val="lt1"/>
                </a:solidFill>
              </a:defRPr>
            </a:lvl3pPr>
            <a:lvl4pPr indent="-342900" lvl="3" marL="1828800" algn="l">
              <a:lnSpc>
                <a:spcPct val="90000"/>
              </a:lnSpc>
              <a:spcBef>
                <a:spcPts val="600"/>
              </a:spcBef>
              <a:spcAft>
                <a:spcPts val="0"/>
              </a:spcAft>
              <a:buClr>
                <a:srgbClr val="7F7F7F"/>
              </a:buClr>
              <a:buSzPts val="1800"/>
              <a:buChar char="•"/>
              <a:defRPr>
                <a:solidFill>
                  <a:schemeClr val="lt1"/>
                </a:solidFill>
              </a:defRPr>
            </a:lvl4pPr>
            <a:lvl5pPr indent="-342900" lvl="4" marL="2286000" algn="l">
              <a:lnSpc>
                <a:spcPct val="90000"/>
              </a:lnSpc>
              <a:spcBef>
                <a:spcPts val="600"/>
              </a:spcBef>
              <a:spcAft>
                <a:spcPts val="0"/>
              </a:spcAft>
              <a:buClr>
                <a:srgbClr val="7F7F7F"/>
              </a:buClr>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0" name="Google Shape;90;p2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1" type="ftr"/>
          </p:nvPr>
        </p:nvSpPr>
        <p:spPr>
          <a:xfrm>
            <a:off x="2234618" y="6135688"/>
            <a:ext cx="8735325" cy="365760"/>
          </a:xfrm>
          <a:prstGeom prst="rect">
            <a:avLst/>
          </a:prstGeom>
          <a:noFill/>
          <a:ln>
            <a:noFill/>
          </a:ln>
        </p:spPr>
        <p:txBody>
          <a:bodyPr anchorCtr="0" anchor="t" bIns="0" lIns="0" spcFirstLastPara="1" rIns="0" wrap="square" tIns="45700">
            <a:noAutofit/>
          </a:bodyPr>
          <a:lstStyle>
            <a:lvl1pPr lvl="0" algn="r">
              <a:lnSpc>
                <a:spcPct val="90000"/>
              </a:lnSpc>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93" name="Google Shape;93;p22"/>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chemeClr val="dk2"/>
                </a:solidFill>
                <a:latin typeface="Arial"/>
                <a:ea typeface="Arial"/>
                <a:cs typeface="Arial"/>
                <a:sym typeface="Arial"/>
              </a:rPr>
              <a:t>©2021 Mayo Clinic Health System  |  slide-</a:t>
            </a:r>
            <a:fld id="{00000000-1234-1234-1234-123412341234}" type="slidenum">
              <a:rPr lang="en-US" sz="700">
                <a:solidFill>
                  <a:schemeClr val="dk2"/>
                </a:solidFill>
                <a:latin typeface="Arial"/>
                <a:ea typeface="Arial"/>
                <a:cs typeface="Arial"/>
                <a:sym typeface="Arial"/>
              </a:rPr>
              <a:t>‹#›</a:t>
            </a:fld>
            <a:endParaRPr sz="700">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50 Text_Image">
  <p:cSld name="50/50 Text_Image">
    <p:spTree>
      <p:nvGrpSpPr>
        <p:cNvPr id="94" name="Shape 94"/>
        <p:cNvGrpSpPr/>
        <p:nvPr/>
      </p:nvGrpSpPr>
      <p:grpSpPr>
        <a:xfrm>
          <a:off x="0" y="0"/>
          <a:ext cx="0" cy="0"/>
          <a:chOff x="0" y="0"/>
          <a:chExt cx="0" cy="0"/>
        </a:xfrm>
      </p:grpSpPr>
      <p:sp>
        <p:nvSpPr>
          <p:cNvPr id="95" name="Google Shape;95;p23"/>
          <p:cNvSpPr txBox="1"/>
          <p:nvPr>
            <p:ph type="title"/>
          </p:nvPr>
        </p:nvSpPr>
        <p:spPr>
          <a:xfrm>
            <a:off x="973138" y="536575"/>
            <a:ext cx="4773612"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a:off x="973138" y="1984375"/>
            <a:ext cx="4773612"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SzPts val="1800"/>
              <a:buChar char="•"/>
              <a:defRPr>
                <a:solidFill>
                  <a:schemeClr val="lt1"/>
                </a:solidFill>
              </a:defRPr>
            </a:lvl2pPr>
            <a:lvl3pPr indent="-342900" lvl="2" marL="1371600" algn="l">
              <a:lnSpc>
                <a:spcPct val="90000"/>
              </a:lnSpc>
              <a:spcBef>
                <a:spcPts val="600"/>
              </a:spcBef>
              <a:spcAft>
                <a:spcPts val="0"/>
              </a:spcAft>
              <a:buSzPts val="1800"/>
              <a:buChar char="•"/>
              <a:defRPr>
                <a:solidFill>
                  <a:schemeClr val="lt1"/>
                </a:solidFill>
              </a:defRPr>
            </a:lvl3pPr>
            <a:lvl4pPr indent="-342900" lvl="3" marL="1828800" algn="l">
              <a:lnSpc>
                <a:spcPct val="90000"/>
              </a:lnSpc>
              <a:spcBef>
                <a:spcPts val="600"/>
              </a:spcBef>
              <a:spcAft>
                <a:spcPts val="0"/>
              </a:spcAft>
              <a:buSzPts val="1800"/>
              <a:buChar char="•"/>
              <a:defRPr>
                <a:solidFill>
                  <a:schemeClr val="lt1"/>
                </a:solidFill>
              </a:defRPr>
            </a:lvl4pPr>
            <a:lvl5pPr indent="-342900" lvl="4" marL="2286000" algn="l">
              <a:lnSpc>
                <a:spcPct val="90000"/>
              </a:lnSpc>
              <a:spcBef>
                <a:spcPts val="600"/>
              </a:spcBef>
              <a:spcAft>
                <a:spcPts val="0"/>
              </a:spcAft>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7" name="Google Shape;97;p2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2" type="body"/>
          </p:nvPr>
        </p:nvSpPr>
        <p:spPr>
          <a:xfrm>
            <a:off x="6094413" y="0"/>
            <a:ext cx="6094411"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Font typeface="Arial"/>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0" name="Google Shape;100;p23"/>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50 Image_Text">
  <p:cSld name="50/50 Image_Text">
    <p:spTree>
      <p:nvGrpSpPr>
        <p:cNvPr id="101" name="Shape 101"/>
        <p:cNvGrpSpPr/>
        <p:nvPr/>
      </p:nvGrpSpPr>
      <p:grpSpPr>
        <a:xfrm>
          <a:off x="0" y="0"/>
          <a:ext cx="0" cy="0"/>
          <a:chOff x="0" y="0"/>
          <a:chExt cx="0" cy="0"/>
        </a:xfrm>
      </p:grpSpPr>
      <p:sp>
        <p:nvSpPr>
          <p:cNvPr id="102" name="Google Shape;102;p24"/>
          <p:cNvSpPr txBox="1"/>
          <p:nvPr>
            <p:ph type="title"/>
          </p:nvPr>
        </p:nvSpPr>
        <p:spPr>
          <a:xfrm>
            <a:off x="6440488" y="536575"/>
            <a:ext cx="5226050"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4"/>
          <p:cNvSpPr txBox="1"/>
          <p:nvPr>
            <p:ph idx="1" type="body"/>
          </p:nvPr>
        </p:nvSpPr>
        <p:spPr>
          <a:xfrm>
            <a:off x="6440488" y="1984375"/>
            <a:ext cx="5226050"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4" name="Google Shape;104;p2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p:nvPr/>
        </p:nvSpPr>
        <p:spPr>
          <a:xfrm>
            <a:off x="644048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7" name="Google Shape;107;p24"/>
          <p:cNvSpPr txBox="1"/>
          <p:nvPr>
            <p:ph idx="2" type="body"/>
          </p:nvPr>
        </p:nvSpPr>
        <p:spPr>
          <a:xfrm>
            <a:off x="0" y="0"/>
            <a:ext cx="6094413"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Font typeface="Arial"/>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Text_Image">
  <p:cSld name="40/60 Text_Image">
    <p:spTree>
      <p:nvGrpSpPr>
        <p:cNvPr id="108" name="Shape 108"/>
        <p:cNvGrpSpPr/>
        <p:nvPr/>
      </p:nvGrpSpPr>
      <p:grpSpPr>
        <a:xfrm>
          <a:off x="0" y="0"/>
          <a:ext cx="0" cy="0"/>
          <a:chOff x="0" y="0"/>
          <a:chExt cx="0" cy="0"/>
        </a:xfrm>
      </p:grpSpPr>
      <p:sp>
        <p:nvSpPr>
          <p:cNvPr id="109" name="Google Shape;109;p2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 type="body"/>
          </p:nvPr>
        </p:nvSpPr>
        <p:spPr>
          <a:xfrm>
            <a:off x="4991100" y="0"/>
            <a:ext cx="7197725"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2" name="Google Shape;112;p25"/>
          <p:cNvSpPr txBox="1"/>
          <p:nvPr>
            <p:ph idx="2" type="body"/>
          </p:nvPr>
        </p:nvSpPr>
        <p:spPr>
          <a:xfrm>
            <a:off x="973138" y="1984374"/>
            <a:ext cx="3665538" cy="3913123"/>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113" name="Google Shape;113;p25"/>
          <p:cNvSpPr txBox="1"/>
          <p:nvPr>
            <p:ph type="title"/>
          </p:nvPr>
        </p:nvSpPr>
        <p:spPr>
          <a:xfrm>
            <a:off x="973138" y="536575"/>
            <a:ext cx="3665538" cy="106045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5"/>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Image_Text">
  <p:cSld name="40/60 Image_Text">
    <p:spTree>
      <p:nvGrpSpPr>
        <p:cNvPr id="115" name="Shape 115"/>
        <p:cNvGrpSpPr/>
        <p:nvPr/>
      </p:nvGrpSpPr>
      <p:grpSpPr>
        <a:xfrm>
          <a:off x="0" y="0"/>
          <a:ext cx="0" cy="0"/>
          <a:chOff x="0" y="0"/>
          <a:chExt cx="0" cy="0"/>
        </a:xfrm>
      </p:grpSpPr>
      <p:sp>
        <p:nvSpPr>
          <p:cNvPr id="116" name="Google Shape;116;p26"/>
          <p:cNvSpPr txBox="1"/>
          <p:nvPr>
            <p:ph type="title"/>
          </p:nvPr>
        </p:nvSpPr>
        <p:spPr>
          <a:xfrm>
            <a:off x="5343525" y="536575"/>
            <a:ext cx="6323012"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6"/>
          <p:cNvSpPr txBox="1"/>
          <p:nvPr>
            <p:ph idx="1" type="body"/>
          </p:nvPr>
        </p:nvSpPr>
        <p:spPr>
          <a:xfrm>
            <a:off x="5343525" y="1984375"/>
            <a:ext cx="6323012"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8" name="Google Shape;118;p2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6"/>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p:nvPr/>
        </p:nvSpPr>
        <p:spPr>
          <a:xfrm>
            <a:off x="5343525"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21" name="Google Shape;121;p26"/>
          <p:cNvSpPr/>
          <p:nvPr>
            <p:ph idx="2" type="pic"/>
          </p:nvPr>
        </p:nvSpPr>
        <p:spPr>
          <a:xfrm>
            <a:off x="0" y="0"/>
            <a:ext cx="4991100"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Text_Image">
  <p:cSld name="60/40 Text_Image">
    <p:spTree>
      <p:nvGrpSpPr>
        <p:cNvPr id="122" name="Shape 122"/>
        <p:cNvGrpSpPr/>
        <p:nvPr/>
      </p:nvGrpSpPr>
      <p:grpSpPr>
        <a:xfrm>
          <a:off x="0" y="0"/>
          <a:ext cx="0" cy="0"/>
          <a:chOff x="0" y="0"/>
          <a:chExt cx="0" cy="0"/>
        </a:xfrm>
      </p:grpSpPr>
      <p:sp>
        <p:nvSpPr>
          <p:cNvPr id="123" name="Google Shape;123;p2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7"/>
          <p:cNvSpPr txBox="1"/>
          <p:nvPr>
            <p:ph idx="1" type="body"/>
          </p:nvPr>
        </p:nvSpPr>
        <p:spPr>
          <a:xfrm>
            <a:off x="7224713" y="0"/>
            <a:ext cx="4964112"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26" name="Google Shape;126;p27"/>
          <p:cNvSpPr txBox="1"/>
          <p:nvPr>
            <p:ph idx="2" type="body"/>
          </p:nvPr>
        </p:nvSpPr>
        <p:spPr>
          <a:xfrm>
            <a:off x="973138" y="1984374"/>
            <a:ext cx="5894388" cy="3913123"/>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127" name="Google Shape;127;p27"/>
          <p:cNvSpPr txBox="1"/>
          <p:nvPr>
            <p:ph type="title"/>
          </p:nvPr>
        </p:nvSpPr>
        <p:spPr>
          <a:xfrm>
            <a:off x="973138" y="536575"/>
            <a:ext cx="5894388"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7"/>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Image_Text">
  <p:cSld name="60/40 Image_Text">
    <p:spTree>
      <p:nvGrpSpPr>
        <p:cNvPr id="129" name="Shape 129"/>
        <p:cNvGrpSpPr/>
        <p:nvPr/>
      </p:nvGrpSpPr>
      <p:grpSpPr>
        <a:xfrm>
          <a:off x="0" y="0"/>
          <a:ext cx="0" cy="0"/>
          <a:chOff x="0" y="0"/>
          <a:chExt cx="0" cy="0"/>
        </a:xfrm>
      </p:grpSpPr>
      <p:sp>
        <p:nvSpPr>
          <p:cNvPr id="130" name="Google Shape;130;p28"/>
          <p:cNvSpPr/>
          <p:nvPr>
            <p:ph idx="2" type="pic"/>
          </p:nvPr>
        </p:nvSpPr>
        <p:spPr>
          <a:xfrm>
            <a:off x="0" y="0"/>
            <a:ext cx="6877050" cy="6858000"/>
          </a:xfrm>
          <a:prstGeom prst="rect">
            <a:avLst/>
          </a:prstGeom>
          <a:noFill/>
          <a:ln>
            <a:noFill/>
          </a:ln>
        </p:spPr>
      </p:sp>
      <p:sp>
        <p:nvSpPr>
          <p:cNvPr id="131" name="Google Shape;131;p28"/>
          <p:cNvSpPr txBox="1"/>
          <p:nvPr>
            <p:ph type="title"/>
          </p:nvPr>
        </p:nvSpPr>
        <p:spPr>
          <a:xfrm>
            <a:off x="7224712" y="536575"/>
            <a:ext cx="4441825"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8"/>
          <p:cNvSpPr txBox="1"/>
          <p:nvPr>
            <p:ph idx="1" type="body"/>
          </p:nvPr>
        </p:nvSpPr>
        <p:spPr>
          <a:xfrm>
            <a:off x="7224712" y="1984375"/>
            <a:ext cx="4441825"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33" name="Google Shape;133;p2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p:nvPr/>
        </p:nvSpPr>
        <p:spPr>
          <a:xfrm>
            <a:off x="7224713"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6" name="Shape 136"/>
        <p:cNvGrpSpPr/>
        <p:nvPr/>
      </p:nvGrpSpPr>
      <p:grpSpPr>
        <a:xfrm>
          <a:off x="0" y="0"/>
          <a:ext cx="0" cy="0"/>
          <a:chOff x="0" y="0"/>
          <a:chExt cx="0" cy="0"/>
        </a:xfrm>
      </p:grpSpPr>
      <p:sp>
        <p:nvSpPr>
          <p:cNvPr id="137" name="Google Shape;137;p29"/>
          <p:cNvSpPr txBox="1"/>
          <p:nvPr>
            <p:ph type="title"/>
          </p:nvPr>
        </p:nvSpPr>
        <p:spPr>
          <a:xfrm>
            <a:off x="973138" y="3086100"/>
            <a:ext cx="9998921" cy="685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
  <p:cSld name="Section Header with number">
    <p:spTree>
      <p:nvGrpSpPr>
        <p:cNvPr id="141" name="Shape 141"/>
        <p:cNvGrpSpPr/>
        <p:nvPr/>
      </p:nvGrpSpPr>
      <p:grpSpPr>
        <a:xfrm>
          <a:off x="0" y="0"/>
          <a:ext cx="0" cy="0"/>
          <a:chOff x="0" y="0"/>
          <a:chExt cx="0" cy="0"/>
        </a:xfrm>
      </p:grpSpPr>
      <p:sp>
        <p:nvSpPr>
          <p:cNvPr id="142" name="Google Shape;142;p30"/>
          <p:cNvSpPr txBox="1"/>
          <p:nvPr>
            <p:ph type="title"/>
          </p:nvPr>
        </p:nvSpPr>
        <p:spPr>
          <a:xfrm>
            <a:off x="2771776" y="2696210"/>
            <a:ext cx="8191499" cy="1397000"/>
          </a:xfrm>
          <a:prstGeom prst="rect">
            <a:avLst/>
          </a:prstGeom>
          <a:noFill/>
          <a:ln>
            <a:noFill/>
          </a:ln>
        </p:spPr>
        <p:txBody>
          <a:bodyPr anchorCtr="0" anchor="t" bIns="45700" lIns="0" spcFirstLastPara="1" rIns="0" wrap="square" tIns="0">
            <a:noAutofit/>
          </a:bodyPr>
          <a:lstStyle>
            <a:lvl1pPr lvl="0" algn="l">
              <a:lnSpc>
                <a:spcPct val="90000"/>
              </a:lnSpc>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 type="body"/>
          </p:nvPr>
        </p:nvSpPr>
        <p:spPr>
          <a:xfrm>
            <a:off x="973138" y="2505671"/>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146" name="Google Shape;146;p30"/>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_50%">
  <p:cSld name="Section Header with number_50%">
    <p:spTree>
      <p:nvGrpSpPr>
        <p:cNvPr id="147" name="Shape 147"/>
        <p:cNvGrpSpPr/>
        <p:nvPr/>
      </p:nvGrpSpPr>
      <p:grpSpPr>
        <a:xfrm>
          <a:off x="0" y="0"/>
          <a:ext cx="0" cy="0"/>
          <a:chOff x="0" y="0"/>
          <a:chExt cx="0" cy="0"/>
        </a:xfrm>
      </p:grpSpPr>
      <p:sp>
        <p:nvSpPr>
          <p:cNvPr id="148" name="Google Shape;148;p31"/>
          <p:cNvSpPr/>
          <p:nvPr>
            <p:ph idx="2" type="pic"/>
          </p:nvPr>
        </p:nvSpPr>
        <p:spPr>
          <a:xfrm>
            <a:off x="6094413" y="0"/>
            <a:ext cx="6094412" cy="6858000"/>
          </a:xfrm>
          <a:prstGeom prst="rect">
            <a:avLst/>
          </a:prstGeom>
          <a:noFill/>
          <a:ln>
            <a:noFill/>
          </a:ln>
        </p:spPr>
      </p:sp>
      <p:sp>
        <p:nvSpPr>
          <p:cNvPr id="149" name="Google Shape;149;p31"/>
          <p:cNvSpPr txBox="1"/>
          <p:nvPr>
            <p:ph type="title"/>
          </p:nvPr>
        </p:nvSpPr>
        <p:spPr>
          <a:xfrm>
            <a:off x="973138" y="4930775"/>
            <a:ext cx="4773612" cy="13970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b="1"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1"/>
          <p:cNvSpPr txBox="1"/>
          <p:nvPr>
            <p:ph idx="1" type="body"/>
          </p:nvPr>
        </p:nvSpPr>
        <p:spPr>
          <a:xfrm>
            <a:off x="973138" y="536575"/>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153" name="Google Shape;153;p31"/>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4"/>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4"/>
          <p:cNvSpPr txBox="1"/>
          <p:nvPr>
            <p:ph idx="1" type="body"/>
          </p:nvPr>
        </p:nvSpPr>
        <p:spPr>
          <a:xfrm>
            <a:off x="973138" y="1590674"/>
            <a:ext cx="9998921" cy="4389120"/>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SzPts val="1800"/>
              <a:buChar char="•"/>
              <a:defRPr>
                <a:solidFill>
                  <a:schemeClr val="lt1"/>
                </a:solidFill>
              </a:defRPr>
            </a:lvl2pPr>
            <a:lvl3pPr indent="-342900" lvl="2" marL="1371600" algn="l">
              <a:lnSpc>
                <a:spcPct val="90000"/>
              </a:lnSpc>
              <a:spcBef>
                <a:spcPts val="600"/>
              </a:spcBef>
              <a:spcAft>
                <a:spcPts val="0"/>
              </a:spcAft>
              <a:buSzPts val="1800"/>
              <a:buChar char="•"/>
              <a:defRPr>
                <a:solidFill>
                  <a:schemeClr val="lt1"/>
                </a:solidFill>
              </a:defRPr>
            </a:lvl3pPr>
            <a:lvl4pPr indent="-342900" lvl="3" marL="1828800" algn="l">
              <a:lnSpc>
                <a:spcPct val="90000"/>
              </a:lnSpc>
              <a:spcBef>
                <a:spcPts val="600"/>
              </a:spcBef>
              <a:spcAft>
                <a:spcPts val="0"/>
              </a:spcAft>
              <a:buSzPts val="1800"/>
              <a:buChar char="•"/>
              <a:defRPr>
                <a:solidFill>
                  <a:schemeClr val="lt1"/>
                </a:solidFill>
              </a:defRPr>
            </a:lvl4pPr>
            <a:lvl5pPr indent="-342900" lvl="4" marL="2286000" algn="l">
              <a:lnSpc>
                <a:spcPct val="90000"/>
              </a:lnSpc>
              <a:spcBef>
                <a:spcPts val="600"/>
              </a:spcBef>
              <a:spcAft>
                <a:spcPts val="0"/>
              </a:spcAft>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3" name="Google Shape;23;p1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_40/60">
  <p:cSld name="Section Header with number_40/60">
    <p:spTree>
      <p:nvGrpSpPr>
        <p:cNvPr id="154" name="Shape 154"/>
        <p:cNvGrpSpPr/>
        <p:nvPr/>
      </p:nvGrpSpPr>
      <p:grpSpPr>
        <a:xfrm>
          <a:off x="0" y="0"/>
          <a:ext cx="0" cy="0"/>
          <a:chOff x="0" y="0"/>
          <a:chExt cx="0" cy="0"/>
        </a:xfrm>
      </p:grpSpPr>
      <p:sp>
        <p:nvSpPr>
          <p:cNvPr id="155" name="Google Shape;155;p32"/>
          <p:cNvSpPr/>
          <p:nvPr>
            <p:ph idx="2" type="pic"/>
          </p:nvPr>
        </p:nvSpPr>
        <p:spPr>
          <a:xfrm>
            <a:off x="4991100" y="0"/>
            <a:ext cx="7197725" cy="6858000"/>
          </a:xfrm>
          <a:prstGeom prst="rect">
            <a:avLst/>
          </a:prstGeom>
          <a:noFill/>
          <a:ln>
            <a:noFill/>
          </a:ln>
        </p:spPr>
      </p:sp>
      <p:sp>
        <p:nvSpPr>
          <p:cNvPr id="156" name="Google Shape;156;p32"/>
          <p:cNvSpPr txBox="1"/>
          <p:nvPr>
            <p:ph type="title"/>
          </p:nvPr>
        </p:nvSpPr>
        <p:spPr>
          <a:xfrm>
            <a:off x="973138" y="4930775"/>
            <a:ext cx="3656012" cy="13970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b="1"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2"/>
          <p:cNvSpPr txBox="1"/>
          <p:nvPr>
            <p:ph idx="1" type="body"/>
          </p:nvPr>
        </p:nvSpPr>
        <p:spPr>
          <a:xfrm>
            <a:off x="973138" y="536575"/>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160" name="Google Shape;160;p32"/>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lower image">
  <p:cSld name="Title content lower image">
    <p:spTree>
      <p:nvGrpSpPr>
        <p:cNvPr id="161" name="Shape 161"/>
        <p:cNvGrpSpPr/>
        <p:nvPr/>
      </p:nvGrpSpPr>
      <p:grpSpPr>
        <a:xfrm>
          <a:off x="0" y="0"/>
          <a:ext cx="0" cy="0"/>
          <a:chOff x="0" y="0"/>
          <a:chExt cx="0" cy="0"/>
        </a:xfrm>
      </p:grpSpPr>
      <p:sp>
        <p:nvSpPr>
          <p:cNvPr id="162" name="Google Shape;162;p33"/>
          <p:cNvSpPr txBox="1"/>
          <p:nvPr>
            <p:ph type="title"/>
          </p:nvPr>
        </p:nvSpPr>
        <p:spPr>
          <a:xfrm>
            <a:off x="973138" y="536575"/>
            <a:ext cx="4773612" cy="1447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3"/>
          <p:cNvSpPr txBox="1"/>
          <p:nvPr>
            <p:ph idx="1" type="body"/>
          </p:nvPr>
        </p:nvSpPr>
        <p:spPr>
          <a:xfrm>
            <a:off x="6094413" y="536576"/>
            <a:ext cx="5572125" cy="1447800"/>
          </a:xfrm>
          <a:prstGeom prst="rect">
            <a:avLst/>
          </a:prstGeom>
          <a:noFill/>
          <a:ln>
            <a:noFill/>
          </a:ln>
        </p:spPr>
        <p:txBody>
          <a:bodyPr anchorCtr="0" anchor="t" bIns="45700" lIns="0" spcFirstLastPara="1" rIns="0" wrap="square" tIns="0">
            <a:noAutofit/>
          </a:bodyPr>
          <a:lstStyle>
            <a:lvl1pPr indent="-228600" lvl="0" marL="457200" algn="l">
              <a:lnSpc>
                <a:spcPct val="125000"/>
              </a:lnSpc>
              <a:spcBef>
                <a:spcPts val="150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164" name="Google Shape;164;p3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3"/>
          <p:cNvSpPr/>
          <p:nvPr>
            <p:ph idx="2" type="pic"/>
          </p:nvPr>
        </p:nvSpPr>
        <p:spPr>
          <a:xfrm>
            <a:off x="0" y="2286000"/>
            <a:ext cx="12188825" cy="4572000"/>
          </a:xfrm>
          <a:prstGeom prst="rect">
            <a:avLst/>
          </a:prstGeom>
          <a:noFill/>
          <a:ln>
            <a:noFill/>
          </a:ln>
        </p:spPr>
      </p:sp>
      <p:sp>
        <p:nvSpPr>
          <p:cNvPr id="167" name="Google Shape;167;p33"/>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lower image_blue line">
  <p:cSld name="Title content lower image_blue line">
    <p:spTree>
      <p:nvGrpSpPr>
        <p:cNvPr id="168" name="Shape 168"/>
        <p:cNvGrpSpPr/>
        <p:nvPr/>
      </p:nvGrpSpPr>
      <p:grpSpPr>
        <a:xfrm>
          <a:off x="0" y="0"/>
          <a:ext cx="0" cy="0"/>
          <a:chOff x="0" y="0"/>
          <a:chExt cx="0" cy="0"/>
        </a:xfrm>
      </p:grpSpPr>
      <p:sp>
        <p:nvSpPr>
          <p:cNvPr id="169" name="Google Shape;169;p34"/>
          <p:cNvSpPr/>
          <p:nvPr/>
        </p:nvSpPr>
        <p:spPr>
          <a:xfrm>
            <a:off x="0" y="2286000"/>
            <a:ext cx="12188825" cy="4572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0" name="Google Shape;170;p34"/>
          <p:cNvSpPr/>
          <p:nvPr/>
        </p:nvSpPr>
        <p:spPr>
          <a:xfrm>
            <a:off x="0" y="0"/>
            <a:ext cx="12188825" cy="2286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1" name="Google Shape;171;p34"/>
          <p:cNvSpPr txBox="1"/>
          <p:nvPr>
            <p:ph type="title"/>
          </p:nvPr>
        </p:nvSpPr>
        <p:spPr>
          <a:xfrm>
            <a:off x="973138" y="536575"/>
            <a:ext cx="4773612"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4"/>
          <p:cNvSpPr txBox="1"/>
          <p:nvPr>
            <p:ph idx="1" type="body"/>
          </p:nvPr>
        </p:nvSpPr>
        <p:spPr>
          <a:xfrm>
            <a:off x="6094413" y="536576"/>
            <a:ext cx="5572125" cy="1447800"/>
          </a:xfrm>
          <a:prstGeom prst="rect">
            <a:avLst/>
          </a:prstGeom>
          <a:noFill/>
          <a:ln>
            <a:noFill/>
          </a:ln>
        </p:spPr>
        <p:txBody>
          <a:bodyPr anchorCtr="0" anchor="t" bIns="45700" lIns="0" spcFirstLastPara="1" rIns="0" wrap="square" tIns="0">
            <a:noAutofit/>
          </a:bodyPr>
          <a:lstStyle>
            <a:lvl1pPr indent="-228600" lvl="0" marL="457200" algn="l">
              <a:lnSpc>
                <a:spcPct val="125000"/>
              </a:lnSpc>
              <a:spcBef>
                <a:spcPts val="1500"/>
              </a:spcBef>
              <a:spcAft>
                <a:spcPts val="0"/>
              </a:spcAft>
              <a:buSzPts val="1800"/>
              <a:buNone/>
              <a:defRPr sz="1800">
                <a:solidFill>
                  <a:schemeClr val="lt1"/>
                </a:solidFill>
              </a:defRPr>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173" name="Google Shape;173;p3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4"/>
          <p:cNvSpPr txBox="1"/>
          <p:nvPr>
            <p:ph idx="2" type="body"/>
          </p:nvPr>
        </p:nvSpPr>
        <p:spPr>
          <a:xfrm>
            <a:off x="973138" y="2838450"/>
            <a:ext cx="10693400" cy="3498850"/>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Clr>
                <a:schemeClr val="accent2"/>
              </a:buClr>
              <a:buSzPts val="1800"/>
              <a:buChar char="•"/>
              <a:defRPr>
                <a:solidFill>
                  <a:schemeClr val="lt1"/>
                </a:solidFill>
              </a:defRPr>
            </a:lvl2pPr>
            <a:lvl3pPr indent="-342900" lvl="2" marL="1371600" algn="l">
              <a:lnSpc>
                <a:spcPct val="90000"/>
              </a:lnSpc>
              <a:spcBef>
                <a:spcPts val="600"/>
              </a:spcBef>
              <a:spcAft>
                <a:spcPts val="0"/>
              </a:spcAft>
              <a:buClr>
                <a:schemeClr val="accent2"/>
              </a:buClr>
              <a:buSzPts val="1800"/>
              <a:buChar char="•"/>
              <a:defRPr>
                <a:solidFill>
                  <a:schemeClr val="lt1"/>
                </a:solidFill>
              </a:defRPr>
            </a:lvl3pPr>
            <a:lvl4pPr indent="-342900" lvl="3" marL="1828800" algn="l">
              <a:lnSpc>
                <a:spcPct val="90000"/>
              </a:lnSpc>
              <a:spcBef>
                <a:spcPts val="600"/>
              </a:spcBef>
              <a:spcAft>
                <a:spcPts val="0"/>
              </a:spcAft>
              <a:buClr>
                <a:schemeClr val="accent2"/>
              </a:buClr>
              <a:buSzPts val="1800"/>
              <a:buChar char="•"/>
              <a:defRPr>
                <a:solidFill>
                  <a:schemeClr val="lt1"/>
                </a:solidFill>
              </a:defRPr>
            </a:lvl4pPr>
            <a:lvl5pPr indent="-342900" lvl="4" marL="2286000" algn="l">
              <a:lnSpc>
                <a:spcPct val="90000"/>
              </a:lnSpc>
              <a:spcBef>
                <a:spcPts val="600"/>
              </a:spcBef>
              <a:spcAft>
                <a:spcPts val="0"/>
              </a:spcAft>
              <a:buClr>
                <a:schemeClr val="accent2"/>
              </a:buClr>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76" name="Google Shape;176;p34"/>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7" name="Google Shape;177;p34"/>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©2021 Mayo Clinic Health System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ur icon layout_blue line">
  <p:cSld name="1_Four icon layout_blue line">
    <p:spTree>
      <p:nvGrpSpPr>
        <p:cNvPr id="178" name="Shape 178"/>
        <p:cNvGrpSpPr/>
        <p:nvPr/>
      </p:nvGrpSpPr>
      <p:grpSpPr>
        <a:xfrm>
          <a:off x="0" y="0"/>
          <a:ext cx="0" cy="0"/>
          <a:chOff x="0" y="0"/>
          <a:chExt cx="0" cy="0"/>
        </a:xfrm>
      </p:grpSpPr>
      <p:sp>
        <p:nvSpPr>
          <p:cNvPr id="179" name="Google Shape;179;p35"/>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35"/>
          <p:cNvSpPr txBox="1"/>
          <p:nvPr>
            <p:ph idx="1" type="body"/>
          </p:nvPr>
        </p:nvSpPr>
        <p:spPr>
          <a:xfrm>
            <a:off x="973138" y="1984375"/>
            <a:ext cx="9999662" cy="7905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600"/>
              </a:spcBef>
              <a:spcAft>
                <a:spcPts val="0"/>
              </a:spcAft>
              <a:buSzPts val="1800"/>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3" name="Google Shape;183;p35"/>
          <p:cNvSpPr txBox="1"/>
          <p:nvPr>
            <p:ph idx="2" type="body"/>
          </p:nvPr>
        </p:nvSpPr>
        <p:spPr>
          <a:xfrm>
            <a:off x="973138"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4" name="Google Shape;184;p35"/>
          <p:cNvSpPr txBox="1"/>
          <p:nvPr>
            <p:ph idx="3" type="body"/>
          </p:nvPr>
        </p:nvSpPr>
        <p:spPr>
          <a:xfrm>
            <a:off x="973138"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5" name="Google Shape;185;p35"/>
          <p:cNvSpPr txBox="1"/>
          <p:nvPr>
            <p:ph idx="4" type="body"/>
          </p:nvPr>
        </p:nvSpPr>
        <p:spPr>
          <a:xfrm>
            <a:off x="3547005"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6" name="Google Shape;186;p35"/>
          <p:cNvSpPr txBox="1"/>
          <p:nvPr>
            <p:ph idx="5" type="body"/>
          </p:nvPr>
        </p:nvSpPr>
        <p:spPr>
          <a:xfrm>
            <a:off x="6120872"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7" name="Google Shape;187;p35"/>
          <p:cNvSpPr txBox="1"/>
          <p:nvPr>
            <p:ph idx="6" type="body"/>
          </p:nvPr>
        </p:nvSpPr>
        <p:spPr>
          <a:xfrm>
            <a:off x="8694738"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8" name="Google Shape;188;p35"/>
          <p:cNvSpPr txBox="1"/>
          <p:nvPr>
            <p:ph idx="7" type="body"/>
          </p:nvPr>
        </p:nvSpPr>
        <p:spPr>
          <a:xfrm>
            <a:off x="3547005"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9" name="Google Shape;189;p35"/>
          <p:cNvSpPr txBox="1"/>
          <p:nvPr>
            <p:ph idx="8" type="body"/>
          </p:nvPr>
        </p:nvSpPr>
        <p:spPr>
          <a:xfrm>
            <a:off x="6120872"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0" name="Google Shape;190;p35"/>
          <p:cNvSpPr txBox="1"/>
          <p:nvPr>
            <p:ph idx="9" type="body"/>
          </p:nvPr>
        </p:nvSpPr>
        <p:spPr>
          <a:xfrm>
            <a:off x="8694738"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1" name="Google Shape;191;p35"/>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_gray border-3 Icons">
  <p:cSld name="White_gray border-3 Icons">
    <p:spTree>
      <p:nvGrpSpPr>
        <p:cNvPr id="192" name="Shape 192"/>
        <p:cNvGrpSpPr/>
        <p:nvPr/>
      </p:nvGrpSpPr>
      <p:grpSpPr>
        <a:xfrm>
          <a:off x="0" y="0"/>
          <a:ext cx="0" cy="0"/>
          <a:chOff x="0" y="0"/>
          <a:chExt cx="0" cy="0"/>
        </a:xfrm>
      </p:grpSpPr>
      <p:sp>
        <p:nvSpPr>
          <p:cNvPr id="193" name="Google Shape;193;p36"/>
          <p:cNvSpPr/>
          <p:nvPr/>
        </p:nvSpPr>
        <p:spPr>
          <a:xfrm>
            <a:off x="0" y="0"/>
            <a:ext cx="609904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4" name="Google Shape;194;p36"/>
          <p:cNvSpPr/>
          <p:nvPr/>
        </p:nvSpPr>
        <p:spPr>
          <a:xfrm>
            <a:off x="6089777" y="0"/>
            <a:ext cx="609904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5" name="Google Shape;195;p36"/>
          <p:cNvSpPr/>
          <p:nvPr/>
        </p:nvSpPr>
        <p:spPr>
          <a:xfrm>
            <a:off x="533718" y="536575"/>
            <a:ext cx="11125200" cy="5800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6" name="Google Shape;196;p36"/>
          <p:cNvSpPr txBox="1"/>
          <p:nvPr>
            <p:ph type="title"/>
          </p:nvPr>
        </p:nvSpPr>
        <p:spPr>
          <a:xfrm>
            <a:off x="973138" y="1077914"/>
            <a:ext cx="10007600" cy="519111"/>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6"/>
          <p:cNvSpPr txBox="1"/>
          <p:nvPr>
            <p:ph idx="1" type="body"/>
          </p:nvPr>
        </p:nvSpPr>
        <p:spPr>
          <a:xfrm>
            <a:off x="973138" y="2136775"/>
            <a:ext cx="4660900" cy="3676650"/>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8" name="Google Shape;198;p3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6"/>
          <p:cNvSpPr txBox="1"/>
          <p:nvPr>
            <p:ph idx="2" type="body"/>
          </p:nvPr>
        </p:nvSpPr>
        <p:spPr>
          <a:xfrm>
            <a:off x="7724458" y="2413495"/>
            <a:ext cx="3246120" cy="748805"/>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0" name="Google Shape;200;p36"/>
          <p:cNvSpPr txBox="1"/>
          <p:nvPr>
            <p:ph idx="3" type="body"/>
          </p:nvPr>
        </p:nvSpPr>
        <p:spPr>
          <a:xfrm>
            <a:off x="7724458" y="2132013"/>
            <a:ext cx="3243814"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1" name="Google Shape;201;p36"/>
          <p:cNvSpPr txBox="1"/>
          <p:nvPr>
            <p:ph idx="4" type="body"/>
          </p:nvPr>
        </p:nvSpPr>
        <p:spPr>
          <a:xfrm>
            <a:off x="7724458" y="3729533"/>
            <a:ext cx="3246120" cy="748805"/>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2" name="Google Shape;202;p36"/>
          <p:cNvSpPr txBox="1"/>
          <p:nvPr>
            <p:ph idx="5" type="body"/>
          </p:nvPr>
        </p:nvSpPr>
        <p:spPr>
          <a:xfrm>
            <a:off x="7724458" y="3452019"/>
            <a:ext cx="324612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3" name="Google Shape;203;p36"/>
          <p:cNvSpPr txBox="1"/>
          <p:nvPr>
            <p:ph idx="6" type="body"/>
          </p:nvPr>
        </p:nvSpPr>
        <p:spPr>
          <a:xfrm>
            <a:off x="7724458" y="5051920"/>
            <a:ext cx="3246120" cy="748805"/>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4" name="Google Shape;204;p36"/>
          <p:cNvSpPr txBox="1"/>
          <p:nvPr>
            <p:ph idx="7" type="body"/>
          </p:nvPr>
        </p:nvSpPr>
        <p:spPr>
          <a:xfrm>
            <a:off x="7724458" y="4772025"/>
            <a:ext cx="324612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05" name="Google Shape;205;p36"/>
          <p:cNvSpPr txBox="1"/>
          <p:nvPr>
            <p:ph idx="11" type="ftr"/>
          </p:nvPr>
        </p:nvSpPr>
        <p:spPr>
          <a:xfrm>
            <a:off x="2234618" y="6135688"/>
            <a:ext cx="8735325" cy="365760"/>
          </a:xfrm>
          <a:prstGeom prst="rect">
            <a:avLst/>
          </a:prstGeom>
          <a:noFill/>
          <a:ln>
            <a:noFill/>
          </a:ln>
        </p:spPr>
        <p:txBody>
          <a:bodyPr anchorCtr="0" anchor="t" bIns="0" lIns="0" spcFirstLastPara="1" rIns="0" wrap="square" tIns="45700">
            <a:noAutofit/>
          </a:bodyPr>
          <a:lstStyle>
            <a:lvl1pPr lvl="0" algn="r">
              <a:lnSpc>
                <a:spcPct val="90000"/>
              </a:lnSpc>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6"/>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7" name="Google Shape;207;p36"/>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chemeClr val="dk2"/>
                </a:solidFill>
                <a:latin typeface="Arial"/>
                <a:ea typeface="Arial"/>
                <a:cs typeface="Arial"/>
                <a:sym typeface="Arial"/>
              </a:rPr>
              <a:t>©2021 Mayo Clinic Health System  |  slide-</a:t>
            </a:r>
            <a:fld id="{00000000-1234-1234-1234-123412341234}" type="slidenum">
              <a:rPr lang="en-US" sz="700">
                <a:solidFill>
                  <a:schemeClr val="dk2"/>
                </a:solidFill>
                <a:latin typeface="Arial"/>
                <a:ea typeface="Arial"/>
                <a:cs typeface="Arial"/>
                <a:sym typeface="Arial"/>
              </a:rPr>
              <a:t>‹#›</a:t>
            </a:fld>
            <a:endParaRPr sz="700">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8" name="Shape 208"/>
        <p:cNvGrpSpPr/>
        <p:nvPr/>
      </p:nvGrpSpPr>
      <p:grpSpPr>
        <a:xfrm>
          <a:off x="0" y="0"/>
          <a:ext cx="0" cy="0"/>
          <a:chOff x="0" y="0"/>
          <a:chExt cx="0" cy="0"/>
        </a:xfrm>
      </p:grpSpPr>
      <p:sp>
        <p:nvSpPr>
          <p:cNvPr id="209" name="Google Shape;209;p37"/>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7"/>
          <p:cNvSpPr txBox="1"/>
          <p:nvPr>
            <p:ph idx="1" type="body"/>
          </p:nvPr>
        </p:nvSpPr>
        <p:spPr>
          <a:xfrm>
            <a:off x="973138" y="1984374"/>
            <a:ext cx="4769327" cy="3913123"/>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11" name="Google Shape;211;p37"/>
          <p:cNvSpPr txBox="1"/>
          <p:nvPr>
            <p:ph idx="2" type="body"/>
          </p:nvPr>
        </p:nvSpPr>
        <p:spPr>
          <a:xfrm>
            <a:off x="6440488" y="1984374"/>
            <a:ext cx="4773612" cy="3913123"/>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12" name="Google Shape;212;p3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7"/>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with individual headers">
  <p:cSld name="2 column with individual headers">
    <p:spTree>
      <p:nvGrpSpPr>
        <p:cNvPr id="215" name="Shape 215"/>
        <p:cNvGrpSpPr/>
        <p:nvPr/>
      </p:nvGrpSpPr>
      <p:grpSpPr>
        <a:xfrm>
          <a:off x="0" y="0"/>
          <a:ext cx="0" cy="0"/>
          <a:chOff x="0" y="0"/>
          <a:chExt cx="0" cy="0"/>
        </a:xfrm>
      </p:grpSpPr>
      <p:sp>
        <p:nvSpPr>
          <p:cNvPr id="216" name="Google Shape;216;p38"/>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8"/>
          <p:cNvSpPr txBox="1"/>
          <p:nvPr>
            <p:ph idx="1" type="body"/>
          </p:nvPr>
        </p:nvSpPr>
        <p:spPr>
          <a:xfrm>
            <a:off x="973138" y="295433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18" name="Google Shape;218;p3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8"/>
          <p:cNvSpPr txBox="1"/>
          <p:nvPr>
            <p:ph idx="2" type="body"/>
          </p:nvPr>
        </p:nvSpPr>
        <p:spPr>
          <a:xfrm>
            <a:off x="973138" y="264318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21" name="Google Shape;221;p38"/>
          <p:cNvSpPr txBox="1"/>
          <p:nvPr>
            <p:ph idx="3" type="body"/>
          </p:nvPr>
        </p:nvSpPr>
        <p:spPr>
          <a:xfrm>
            <a:off x="973138" y="1597025"/>
            <a:ext cx="9993312" cy="488949"/>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22" name="Google Shape;222;p38"/>
          <p:cNvSpPr txBox="1"/>
          <p:nvPr>
            <p:ph idx="4" type="body"/>
          </p:nvPr>
        </p:nvSpPr>
        <p:spPr>
          <a:xfrm>
            <a:off x="6440489" y="295433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23" name="Google Shape;223;p38"/>
          <p:cNvSpPr txBox="1"/>
          <p:nvPr>
            <p:ph idx="5" type="body"/>
          </p:nvPr>
        </p:nvSpPr>
        <p:spPr>
          <a:xfrm>
            <a:off x="6440489" y="264318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24" name="Google Shape;224;p38"/>
          <p:cNvSpPr txBox="1"/>
          <p:nvPr>
            <p:ph idx="6" type="body"/>
          </p:nvPr>
        </p:nvSpPr>
        <p:spPr>
          <a:xfrm>
            <a:off x="6440489" y="423068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25" name="Google Shape;225;p38"/>
          <p:cNvSpPr txBox="1"/>
          <p:nvPr>
            <p:ph idx="7" type="body"/>
          </p:nvPr>
        </p:nvSpPr>
        <p:spPr>
          <a:xfrm>
            <a:off x="6440489" y="391953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26" name="Google Shape;226;p38"/>
          <p:cNvSpPr txBox="1"/>
          <p:nvPr>
            <p:ph idx="8" type="body"/>
          </p:nvPr>
        </p:nvSpPr>
        <p:spPr>
          <a:xfrm>
            <a:off x="6440489" y="550703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27" name="Google Shape;227;p38"/>
          <p:cNvSpPr txBox="1"/>
          <p:nvPr>
            <p:ph idx="9" type="body"/>
          </p:nvPr>
        </p:nvSpPr>
        <p:spPr>
          <a:xfrm>
            <a:off x="6440489" y="519588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28" name="Google Shape;228;p38"/>
          <p:cNvSpPr txBox="1"/>
          <p:nvPr>
            <p:ph idx="13" type="body"/>
          </p:nvPr>
        </p:nvSpPr>
        <p:spPr>
          <a:xfrm>
            <a:off x="973138" y="423068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29" name="Google Shape;229;p38"/>
          <p:cNvSpPr txBox="1"/>
          <p:nvPr>
            <p:ph idx="14" type="body"/>
          </p:nvPr>
        </p:nvSpPr>
        <p:spPr>
          <a:xfrm>
            <a:off x="973138" y="391953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30" name="Google Shape;230;p38"/>
          <p:cNvSpPr txBox="1"/>
          <p:nvPr>
            <p:ph idx="15" type="body"/>
          </p:nvPr>
        </p:nvSpPr>
        <p:spPr>
          <a:xfrm>
            <a:off x="973138" y="5507038"/>
            <a:ext cx="4535424" cy="6286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31" name="Google Shape;231;p38"/>
          <p:cNvSpPr txBox="1"/>
          <p:nvPr>
            <p:ph idx="16" type="body"/>
          </p:nvPr>
        </p:nvSpPr>
        <p:spPr>
          <a:xfrm>
            <a:off x="973138" y="5195888"/>
            <a:ext cx="4535424"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b="1" sz="18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32" name="Google Shape;232;p38"/>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33" name="Shape 233"/>
        <p:cNvGrpSpPr/>
        <p:nvPr/>
      </p:nvGrpSpPr>
      <p:grpSpPr>
        <a:xfrm>
          <a:off x="0" y="0"/>
          <a:ext cx="0" cy="0"/>
          <a:chOff x="0" y="0"/>
          <a:chExt cx="0" cy="0"/>
        </a:xfrm>
      </p:grpSpPr>
      <p:sp>
        <p:nvSpPr>
          <p:cNvPr id="234" name="Google Shape;234;p39"/>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39"/>
          <p:cNvSpPr txBox="1"/>
          <p:nvPr>
            <p:ph idx="1" type="body"/>
          </p:nvPr>
        </p:nvSpPr>
        <p:spPr>
          <a:xfrm>
            <a:off x="968731" y="1984375"/>
            <a:ext cx="4773168"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000"/>
              <a:buNone/>
              <a:defRPr b="1" sz="20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36" name="Google Shape;236;p39"/>
          <p:cNvSpPr txBox="1"/>
          <p:nvPr>
            <p:ph idx="2" type="body"/>
          </p:nvPr>
        </p:nvSpPr>
        <p:spPr>
          <a:xfrm>
            <a:off x="968731" y="2276474"/>
            <a:ext cx="4773168" cy="3705225"/>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237" name="Google Shape;237;p39"/>
          <p:cNvSpPr txBox="1"/>
          <p:nvPr>
            <p:ph idx="3" type="body"/>
          </p:nvPr>
        </p:nvSpPr>
        <p:spPr>
          <a:xfrm>
            <a:off x="6440488" y="1984375"/>
            <a:ext cx="4773168"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000"/>
              <a:buNone/>
              <a:defRPr b="1" sz="20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38" name="Google Shape;238;p39"/>
          <p:cNvSpPr txBox="1"/>
          <p:nvPr>
            <p:ph idx="4" type="body"/>
          </p:nvPr>
        </p:nvSpPr>
        <p:spPr>
          <a:xfrm>
            <a:off x="6440488" y="2276474"/>
            <a:ext cx="4773168" cy="3705225"/>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1500"/>
              </a:spcBef>
              <a:spcAft>
                <a:spcPts val="0"/>
              </a:spcAft>
              <a:buSzPts val="1800"/>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239" name="Google Shape;239;p3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39"/>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Title and Content_blue line">
  <p:cSld name="60/40 Title and Content_blue line">
    <p:spTree>
      <p:nvGrpSpPr>
        <p:cNvPr id="242" name="Shape 242"/>
        <p:cNvGrpSpPr/>
        <p:nvPr/>
      </p:nvGrpSpPr>
      <p:grpSpPr>
        <a:xfrm>
          <a:off x="0" y="0"/>
          <a:ext cx="0" cy="0"/>
          <a:chOff x="0" y="0"/>
          <a:chExt cx="0" cy="0"/>
        </a:xfrm>
      </p:grpSpPr>
      <p:sp>
        <p:nvSpPr>
          <p:cNvPr id="243" name="Google Shape;243;p40"/>
          <p:cNvSpPr/>
          <p:nvPr/>
        </p:nvSpPr>
        <p:spPr>
          <a:xfrm>
            <a:off x="7224713" y="0"/>
            <a:ext cx="4964112"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44" name="Google Shape;244;p40"/>
          <p:cNvSpPr txBox="1"/>
          <p:nvPr>
            <p:ph type="title"/>
          </p:nvPr>
        </p:nvSpPr>
        <p:spPr>
          <a:xfrm>
            <a:off x="973139" y="536575"/>
            <a:ext cx="5467349"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0"/>
          <p:cNvSpPr txBox="1"/>
          <p:nvPr>
            <p:ph idx="1" type="body"/>
          </p:nvPr>
        </p:nvSpPr>
        <p:spPr>
          <a:xfrm>
            <a:off x="973139" y="1984375"/>
            <a:ext cx="5467350"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46" name="Google Shape;246;p4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40"/>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40"/>
          <p:cNvSpPr txBox="1"/>
          <p:nvPr>
            <p:ph idx="2" type="body"/>
          </p:nvPr>
        </p:nvSpPr>
        <p:spPr>
          <a:xfrm>
            <a:off x="7753350" y="1984375"/>
            <a:ext cx="3913188"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Clr>
                <a:schemeClr val="lt1"/>
              </a:buClr>
              <a:buSzPts val="1800"/>
              <a:buChar char="•"/>
              <a:defRPr>
                <a:solidFill>
                  <a:schemeClr val="lt1"/>
                </a:solidFill>
              </a:defRPr>
            </a:lvl2pPr>
            <a:lvl3pPr indent="-342900" lvl="2" marL="1371600" algn="l">
              <a:lnSpc>
                <a:spcPct val="90000"/>
              </a:lnSpc>
              <a:spcBef>
                <a:spcPts val="600"/>
              </a:spcBef>
              <a:spcAft>
                <a:spcPts val="0"/>
              </a:spcAft>
              <a:buClr>
                <a:schemeClr val="lt1"/>
              </a:buClr>
              <a:buSzPts val="1800"/>
              <a:buChar char="•"/>
              <a:defRPr>
                <a:solidFill>
                  <a:schemeClr val="lt1"/>
                </a:solidFill>
              </a:defRPr>
            </a:lvl3pPr>
            <a:lvl4pPr indent="-342900" lvl="3" marL="1828800" algn="l">
              <a:lnSpc>
                <a:spcPct val="90000"/>
              </a:lnSpc>
              <a:spcBef>
                <a:spcPts val="600"/>
              </a:spcBef>
              <a:spcAft>
                <a:spcPts val="0"/>
              </a:spcAft>
              <a:buClr>
                <a:schemeClr val="lt1"/>
              </a:buClr>
              <a:buSzPts val="1800"/>
              <a:buChar char="•"/>
              <a:defRPr>
                <a:solidFill>
                  <a:schemeClr val="lt1"/>
                </a:solidFill>
              </a:defRPr>
            </a:lvl4pPr>
            <a:lvl5pPr indent="-342900" lvl="4" marL="2286000" algn="l">
              <a:lnSpc>
                <a:spcPct val="90000"/>
              </a:lnSpc>
              <a:spcBef>
                <a:spcPts val="60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49" name="Google Shape;249;p40"/>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0" name="Google Shape;250;p40"/>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©2021 Mayo Clinic Health System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Title and Two Content Comparison_blue line">
  <p:cSld name="40/60 Title and Two Content Comparison_blue line">
    <p:spTree>
      <p:nvGrpSpPr>
        <p:cNvPr id="251" name="Shape 251"/>
        <p:cNvGrpSpPr/>
        <p:nvPr/>
      </p:nvGrpSpPr>
      <p:grpSpPr>
        <a:xfrm>
          <a:off x="0" y="0"/>
          <a:ext cx="0" cy="0"/>
          <a:chOff x="0" y="0"/>
          <a:chExt cx="0" cy="0"/>
        </a:xfrm>
      </p:grpSpPr>
      <p:sp>
        <p:nvSpPr>
          <p:cNvPr id="252" name="Google Shape;252;p41"/>
          <p:cNvSpPr/>
          <p:nvPr/>
        </p:nvSpPr>
        <p:spPr>
          <a:xfrm>
            <a:off x="4416425" y="0"/>
            <a:ext cx="7772400"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3" name="Google Shape;253;p41"/>
          <p:cNvSpPr txBox="1"/>
          <p:nvPr>
            <p:ph type="title"/>
          </p:nvPr>
        </p:nvSpPr>
        <p:spPr>
          <a:xfrm>
            <a:off x="973138" y="2366169"/>
            <a:ext cx="3074987"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41"/>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56" name="Google Shape;256;p41"/>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41"/>
          <p:cNvSpPr txBox="1"/>
          <p:nvPr>
            <p:ph idx="1" type="body"/>
          </p:nvPr>
        </p:nvSpPr>
        <p:spPr>
          <a:xfrm>
            <a:off x="4991100" y="542925"/>
            <a:ext cx="3144837" cy="77152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58" name="Google Shape;258;p41"/>
          <p:cNvSpPr txBox="1"/>
          <p:nvPr>
            <p:ph idx="2" type="body"/>
          </p:nvPr>
        </p:nvSpPr>
        <p:spPr>
          <a:xfrm>
            <a:off x="4991100" y="1597025"/>
            <a:ext cx="3144837" cy="3986784"/>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1500"/>
              </a:spcBef>
              <a:spcAft>
                <a:spcPts val="0"/>
              </a:spcAft>
              <a:buSzPts val="1800"/>
              <a:buChar char="•"/>
              <a:defRPr sz="1800">
                <a:solidFill>
                  <a:schemeClr val="lt1"/>
                </a:solidFill>
              </a:defRPr>
            </a:lvl1pPr>
            <a:lvl2pPr indent="-342900" lvl="1" marL="914400" algn="l">
              <a:lnSpc>
                <a:spcPct val="90000"/>
              </a:lnSpc>
              <a:spcBef>
                <a:spcPts val="600"/>
              </a:spcBef>
              <a:spcAft>
                <a:spcPts val="0"/>
              </a:spcAft>
              <a:buClr>
                <a:schemeClr val="lt1"/>
              </a:buClr>
              <a:buSzPts val="1800"/>
              <a:buChar char="•"/>
              <a:defRPr sz="1800">
                <a:solidFill>
                  <a:schemeClr val="lt1"/>
                </a:solidFill>
              </a:defRPr>
            </a:lvl2pPr>
            <a:lvl3pPr indent="-342900" lvl="2" marL="1371600" algn="l">
              <a:lnSpc>
                <a:spcPct val="90000"/>
              </a:lnSpc>
              <a:spcBef>
                <a:spcPts val="600"/>
              </a:spcBef>
              <a:spcAft>
                <a:spcPts val="0"/>
              </a:spcAft>
              <a:buClr>
                <a:schemeClr val="lt1"/>
              </a:buClr>
              <a:buSzPts val="1800"/>
              <a:buChar char="•"/>
              <a:defRPr sz="1800">
                <a:solidFill>
                  <a:schemeClr val="lt1"/>
                </a:solidFill>
              </a:defRPr>
            </a:lvl3pPr>
            <a:lvl4pPr indent="-342900" lvl="3" marL="1828800" algn="l">
              <a:lnSpc>
                <a:spcPct val="90000"/>
              </a:lnSpc>
              <a:spcBef>
                <a:spcPts val="600"/>
              </a:spcBef>
              <a:spcAft>
                <a:spcPts val="0"/>
              </a:spcAft>
              <a:buClr>
                <a:schemeClr val="lt1"/>
              </a:buClr>
              <a:buSzPts val="1800"/>
              <a:buChar char="•"/>
              <a:defRPr sz="1800">
                <a:solidFill>
                  <a:schemeClr val="lt1"/>
                </a:solidFill>
              </a:defRPr>
            </a:lvl4pPr>
            <a:lvl5pPr indent="-342900" lvl="4" marL="2286000" algn="l">
              <a:lnSpc>
                <a:spcPct val="90000"/>
              </a:lnSpc>
              <a:spcBef>
                <a:spcPts val="600"/>
              </a:spcBef>
              <a:spcAft>
                <a:spcPts val="0"/>
              </a:spcAft>
              <a:buClr>
                <a:schemeClr val="lt1"/>
              </a:buClr>
              <a:buSzPts val="1800"/>
              <a:buChar char="•"/>
              <a:defRPr sz="1800">
                <a:solidFill>
                  <a:schemeClr val="lt1"/>
                </a:solidFill>
              </a:defRPr>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259" name="Google Shape;259;p41"/>
          <p:cNvSpPr txBox="1"/>
          <p:nvPr>
            <p:ph idx="3" type="body"/>
          </p:nvPr>
        </p:nvSpPr>
        <p:spPr>
          <a:xfrm>
            <a:off x="8524876" y="542925"/>
            <a:ext cx="3144837" cy="77152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260" name="Google Shape;260;p41"/>
          <p:cNvSpPr txBox="1"/>
          <p:nvPr>
            <p:ph idx="4" type="body"/>
          </p:nvPr>
        </p:nvSpPr>
        <p:spPr>
          <a:xfrm>
            <a:off x="8524876" y="1597025"/>
            <a:ext cx="3144837" cy="3986784"/>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Clr>
                <a:schemeClr val="lt1"/>
              </a:buClr>
              <a:buSzPts val="1800"/>
              <a:buChar char="•"/>
              <a:defRPr>
                <a:solidFill>
                  <a:schemeClr val="lt1"/>
                </a:solidFill>
              </a:defRPr>
            </a:lvl2pPr>
            <a:lvl3pPr indent="-342900" lvl="2" marL="1371600" algn="l">
              <a:lnSpc>
                <a:spcPct val="90000"/>
              </a:lnSpc>
              <a:spcBef>
                <a:spcPts val="600"/>
              </a:spcBef>
              <a:spcAft>
                <a:spcPts val="0"/>
              </a:spcAft>
              <a:buClr>
                <a:schemeClr val="lt1"/>
              </a:buClr>
              <a:buSzPts val="1800"/>
              <a:buChar char="•"/>
              <a:defRPr>
                <a:solidFill>
                  <a:schemeClr val="lt1"/>
                </a:solidFill>
              </a:defRPr>
            </a:lvl3pPr>
            <a:lvl4pPr indent="-342900" lvl="3" marL="1828800" algn="l">
              <a:lnSpc>
                <a:spcPct val="90000"/>
              </a:lnSpc>
              <a:spcBef>
                <a:spcPts val="600"/>
              </a:spcBef>
              <a:spcAft>
                <a:spcPts val="0"/>
              </a:spcAft>
              <a:buClr>
                <a:schemeClr val="lt1"/>
              </a:buClr>
              <a:buSzPts val="1800"/>
              <a:buChar char="•"/>
              <a:defRPr>
                <a:solidFill>
                  <a:schemeClr val="lt1"/>
                </a:solidFill>
              </a:defRPr>
            </a:lvl4pPr>
            <a:lvl5pPr indent="-342900" lvl="4" marL="2286000" algn="l">
              <a:lnSpc>
                <a:spcPct val="90000"/>
              </a:lnSpc>
              <a:spcBef>
                <a:spcPts val="600"/>
              </a:spcBef>
              <a:spcAft>
                <a:spcPts val="0"/>
              </a:spcAft>
              <a:buClr>
                <a:schemeClr val="lt1"/>
              </a:buClr>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1" name="Google Shape;261;p41"/>
          <p:cNvSpPr/>
          <p:nvPr/>
        </p:nvSpPr>
        <p:spPr>
          <a:xfrm>
            <a:off x="4981575" y="1455737"/>
            <a:ext cx="6667500" cy="0"/>
          </a:xfrm>
          <a:custGeom>
            <a:rect b="b" l="l" r="r" t="t"/>
            <a:pathLst>
              <a:path extrusionOk="0" h="120000" w="6667500">
                <a:moveTo>
                  <a:pt x="0" y="0"/>
                </a:moveTo>
                <a:lnTo>
                  <a:pt x="6667500" y="0"/>
                </a:lnTo>
              </a:path>
            </a:pathLst>
          </a:cu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62" name="Google Shape;262;p41"/>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©2021 Mayo Clinic Health System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yo Ending Slide" type="titleOnly">
  <p:cSld name="TITLE_ONLY">
    <p:spTree>
      <p:nvGrpSpPr>
        <p:cNvPr id="26" name="Shape 26"/>
        <p:cNvGrpSpPr/>
        <p:nvPr/>
      </p:nvGrpSpPr>
      <p:grpSpPr>
        <a:xfrm>
          <a:off x="0" y="0"/>
          <a:ext cx="0" cy="0"/>
          <a:chOff x="0" y="0"/>
          <a:chExt cx="0" cy="0"/>
        </a:xfrm>
      </p:grpSpPr>
      <p:sp>
        <p:nvSpPr>
          <p:cNvPr id="27" name="Google Shape;27;p15"/>
          <p:cNvSpPr txBox="1"/>
          <p:nvPr>
            <p:ph type="title"/>
          </p:nvPr>
        </p:nvSpPr>
        <p:spPr>
          <a:xfrm>
            <a:off x="2771774" y="2733676"/>
            <a:ext cx="4452939" cy="1371600"/>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3" name="Shape 263"/>
        <p:cNvGrpSpPr/>
        <p:nvPr/>
      </p:nvGrpSpPr>
      <p:grpSpPr>
        <a:xfrm>
          <a:off x="0" y="0"/>
          <a:ext cx="0" cy="0"/>
          <a:chOff x="0" y="0"/>
          <a:chExt cx="0" cy="0"/>
        </a:xfrm>
      </p:grpSpPr>
      <p:sp>
        <p:nvSpPr>
          <p:cNvPr id="264" name="Google Shape;264;p42"/>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4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42"/>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no line">
  <p:cSld name="Title only_no line">
    <p:spTree>
      <p:nvGrpSpPr>
        <p:cNvPr id="268" name="Shape 268"/>
        <p:cNvGrpSpPr/>
        <p:nvPr/>
      </p:nvGrpSpPr>
      <p:grpSpPr>
        <a:xfrm>
          <a:off x="0" y="0"/>
          <a:ext cx="0" cy="0"/>
          <a:chOff x="0" y="0"/>
          <a:chExt cx="0" cy="0"/>
        </a:xfrm>
      </p:grpSpPr>
      <p:sp>
        <p:nvSpPr>
          <p:cNvPr id="269" name="Google Shape;269;p43"/>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4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2" name="Shape 272"/>
        <p:cNvGrpSpPr/>
        <p:nvPr/>
      </p:nvGrpSpPr>
      <p:grpSpPr>
        <a:xfrm>
          <a:off x="0" y="0"/>
          <a:ext cx="0" cy="0"/>
          <a:chOff x="0" y="0"/>
          <a:chExt cx="0" cy="0"/>
        </a:xfrm>
      </p:grpSpPr>
      <p:sp>
        <p:nvSpPr>
          <p:cNvPr id="273" name="Google Shape;273;p4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5" name="Shape 275"/>
        <p:cNvGrpSpPr/>
        <p:nvPr/>
      </p:nvGrpSpPr>
      <p:grpSpPr>
        <a:xfrm>
          <a:off x="0" y="0"/>
          <a:ext cx="0" cy="0"/>
          <a:chOff x="0" y="0"/>
          <a:chExt cx="0" cy="0"/>
        </a:xfrm>
      </p:grpSpPr>
      <p:sp>
        <p:nvSpPr>
          <p:cNvPr id="276" name="Google Shape;276;p45"/>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45"/>
          <p:cNvSpPr txBox="1"/>
          <p:nvPr>
            <p:ph idx="1" type="body"/>
          </p:nvPr>
        </p:nvSpPr>
        <p:spPr>
          <a:xfrm rot="5400000">
            <a:off x="3778039" y="-1207876"/>
            <a:ext cx="4389120" cy="9998921"/>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78" name="Google Shape;278;p4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4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0" name="Shape 280"/>
        <p:cNvGrpSpPr/>
        <p:nvPr/>
      </p:nvGrpSpPr>
      <p:grpSpPr>
        <a:xfrm>
          <a:off x="0" y="0"/>
          <a:ext cx="0" cy="0"/>
          <a:chOff x="0" y="0"/>
          <a:chExt cx="0" cy="0"/>
        </a:xfrm>
      </p:grpSpPr>
      <p:sp>
        <p:nvSpPr>
          <p:cNvPr id="281" name="Google Shape;281;p46"/>
          <p:cNvSpPr txBox="1"/>
          <p:nvPr>
            <p:ph type="title"/>
          </p:nvPr>
        </p:nvSpPr>
        <p:spPr>
          <a:xfrm rot="5400000">
            <a:off x="7577495" y="1883133"/>
            <a:ext cx="5435600" cy="2742486"/>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46"/>
          <p:cNvSpPr txBox="1"/>
          <p:nvPr>
            <p:ph idx="1" type="body"/>
          </p:nvPr>
        </p:nvSpPr>
        <p:spPr>
          <a:xfrm rot="5400000">
            <a:off x="2051593" y="-541879"/>
            <a:ext cx="5435600" cy="7592510"/>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83" name="Google Shape;283;p4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6"/>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with full bleed image">
  <p:cSld name="Title Slide_with full bleed image">
    <p:spTree>
      <p:nvGrpSpPr>
        <p:cNvPr id="31" name="Shape 31"/>
        <p:cNvGrpSpPr/>
        <p:nvPr/>
      </p:nvGrpSpPr>
      <p:grpSpPr>
        <a:xfrm>
          <a:off x="0" y="0"/>
          <a:ext cx="0" cy="0"/>
          <a:chOff x="0" y="0"/>
          <a:chExt cx="0" cy="0"/>
        </a:xfrm>
      </p:grpSpPr>
      <p:sp>
        <p:nvSpPr>
          <p:cNvPr id="32" name="Google Shape;32;p16"/>
          <p:cNvSpPr txBox="1"/>
          <p:nvPr>
            <p:ph type="ctrTitle"/>
          </p:nvPr>
        </p:nvSpPr>
        <p:spPr>
          <a:xfrm>
            <a:off x="973137" y="2854325"/>
            <a:ext cx="9996735"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subTitle"/>
          </p:nvPr>
        </p:nvSpPr>
        <p:spPr>
          <a:xfrm>
            <a:off x="973009" y="4257675"/>
            <a:ext cx="9999050"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lt1"/>
                </a:solidFill>
              </a:defRPr>
            </a:lvl1pPr>
            <a:lvl2pPr lvl="1" algn="ctr">
              <a:lnSpc>
                <a:spcPct val="90000"/>
              </a:lnSpc>
              <a:spcBef>
                <a:spcPts val="600"/>
              </a:spcBef>
              <a:spcAft>
                <a:spcPts val="0"/>
              </a:spcAft>
              <a:buSzPts val="1800"/>
              <a:buNone/>
              <a:defRPr>
                <a:solidFill>
                  <a:srgbClr val="888888"/>
                </a:solidFill>
              </a:defRPr>
            </a:lvl2pPr>
            <a:lvl3pPr lvl="2" algn="ctr">
              <a:lnSpc>
                <a:spcPct val="90000"/>
              </a:lnSpc>
              <a:spcBef>
                <a:spcPts val="600"/>
              </a:spcBef>
              <a:spcAft>
                <a:spcPts val="0"/>
              </a:spcAft>
              <a:buSzPts val="1800"/>
              <a:buNone/>
              <a:defRPr>
                <a:solidFill>
                  <a:srgbClr val="888888"/>
                </a:solidFill>
              </a:defRPr>
            </a:lvl3pPr>
            <a:lvl4pPr lvl="3" algn="ctr">
              <a:lnSpc>
                <a:spcPct val="90000"/>
              </a:lnSpc>
              <a:spcBef>
                <a:spcPts val="600"/>
              </a:spcBef>
              <a:spcAft>
                <a:spcPts val="0"/>
              </a:spcAft>
              <a:buSzPts val="1800"/>
              <a:buNone/>
              <a:defRPr>
                <a:solidFill>
                  <a:srgbClr val="888888"/>
                </a:solidFill>
              </a:defRPr>
            </a:lvl4pPr>
            <a:lvl5pPr lvl="4" algn="ctr">
              <a:lnSpc>
                <a:spcPct val="90000"/>
              </a:lnSpc>
              <a:spcBef>
                <a:spcPts val="60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4" name="Google Shape;34;p1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60/40 image">
  <p:cSld name="Title slide_60/40 image">
    <p:spTree>
      <p:nvGrpSpPr>
        <p:cNvPr id="35" name="Shape 35"/>
        <p:cNvGrpSpPr/>
        <p:nvPr/>
      </p:nvGrpSpPr>
      <p:grpSpPr>
        <a:xfrm>
          <a:off x="0" y="0"/>
          <a:ext cx="0" cy="0"/>
          <a:chOff x="0" y="0"/>
          <a:chExt cx="0" cy="0"/>
        </a:xfrm>
      </p:grpSpPr>
      <p:sp>
        <p:nvSpPr>
          <p:cNvPr id="36" name="Google Shape;36;p17"/>
          <p:cNvSpPr txBox="1"/>
          <p:nvPr>
            <p:ph type="ctrTitle"/>
          </p:nvPr>
        </p:nvSpPr>
        <p:spPr>
          <a:xfrm>
            <a:off x="973136" y="2854325"/>
            <a:ext cx="5879592"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subTitle"/>
          </p:nvPr>
        </p:nvSpPr>
        <p:spPr>
          <a:xfrm>
            <a:off x="973008" y="4257675"/>
            <a:ext cx="5879592"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accent1"/>
                </a:solidFill>
              </a:defRPr>
            </a:lvl1pPr>
            <a:lvl2pPr lvl="1" algn="ctr">
              <a:lnSpc>
                <a:spcPct val="90000"/>
              </a:lnSpc>
              <a:spcBef>
                <a:spcPts val="600"/>
              </a:spcBef>
              <a:spcAft>
                <a:spcPts val="0"/>
              </a:spcAft>
              <a:buSzPts val="1800"/>
              <a:buNone/>
              <a:defRPr>
                <a:solidFill>
                  <a:srgbClr val="888888"/>
                </a:solidFill>
              </a:defRPr>
            </a:lvl2pPr>
            <a:lvl3pPr lvl="2" algn="ctr">
              <a:lnSpc>
                <a:spcPct val="90000"/>
              </a:lnSpc>
              <a:spcBef>
                <a:spcPts val="600"/>
              </a:spcBef>
              <a:spcAft>
                <a:spcPts val="0"/>
              </a:spcAft>
              <a:buSzPts val="1800"/>
              <a:buNone/>
              <a:defRPr>
                <a:solidFill>
                  <a:srgbClr val="888888"/>
                </a:solidFill>
              </a:defRPr>
            </a:lvl3pPr>
            <a:lvl4pPr lvl="3" algn="ctr">
              <a:lnSpc>
                <a:spcPct val="90000"/>
              </a:lnSpc>
              <a:spcBef>
                <a:spcPts val="600"/>
              </a:spcBef>
              <a:spcAft>
                <a:spcPts val="0"/>
              </a:spcAft>
              <a:buSzPts val="1800"/>
              <a:buNone/>
              <a:defRPr>
                <a:solidFill>
                  <a:srgbClr val="888888"/>
                </a:solidFill>
              </a:defRPr>
            </a:lvl4pPr>
            <a:lvl5pPr lvl="4" algn="ctr">
              <a:lnSpc>
                <a:spcPct val="90000"/>
              </a:lnSpc>
              <a:spcBef>
                <a:spcPts val="60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8" name="Google Shape;38;p1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p:nvPr>
            <p:ph idx="2" type="pic"/>
          </p:nvPr>
        </p:nvSpPr>
        <p:spPr>
          <a:xfrm>
            <a:off x="7224713" y="0"/>
            <a:ext cx="4964112" cy="6858000"/>
          </a:xfrm>
          <a:prstGeom prst="rect">
            <a:avLst/>
          </a:prstGeom>
          <a:noFill/>
          <a:ln>
            <a:noFill/>
          </a:ln>
        </p:spPr>
      </p:sp>
      <p:sp>
        <p:nvSpPr>
          <p:cNvPr id="40" name="Google Shape;40;p17"/>
          <p:cNvSpPr/>
          <p:nvPr/>
        </p:nvSpPr>
        <p:spPr>
          <a:xfrm>
            <a:off x="973138" y="672465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id="41" name="Google Shape;41;p17"/>
          <p:cNvPicPr preferRelativeResize="0"/>
          <p:nvPr/>
        </p:nvPicPr>
        <p:blipFill rotWithShape="1">
          <a:blip r:embed="rId2">
            <a:alphaModFix/>
          </a:blip>
          <a:srcRect b="0" l="0" r="0" t="0"/>
          <a:stretch/>
        </p:blipFill>
        <p:spPr>
          <a:xfrm>
            <a:off x="570916" y="536575"/>
            <a:ext cx="2658644" cy="469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and Vision">
  <p:cSld name="Strategy and Vision">
    <p:spTree>
      <p:nvGrpSpPr>
        <p:cNvPr id="42" name="Shape 42"/>
        <p:cNvGrpSpPr/>
        <p:nvPr/>
      </p:nvGrpSpPr>
      <p:grpSpPr>
        <a:xfrm>
          <a:off x="0" y="0"/>
          <a:ext cx="0" cy="0"/>
          <a:chOff x="0" y="0"/>
          <a:chExt cx="0" cy="0"/>
        </a:xfrm>
      </p:grpSpPr>
      <p:sp>
        <p:nvSpPr>
          <p:cNvPr id="43" name="Google Shape;43;p18"/>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 type="body"/>
          </p:nvPr>
        </p:nvSpPr>
        <p:spPr>
          <a:xfrm>
            <a:off x="973138" y="4892548"/>
            <a:ext cx="2286000" cy="1444752"/>
          </a:xfrm>
          <a:prstGeom prst="rect">
            <a:avLst/>
          </a:prstGeom>
          <a:noFill/>
          <a:ln>
            <a:noFill/>
          </a:ln>
        </p:spPr>
        <p:txBody>
          <a:bodyPr anchorCtr="0" anchor="t" bIns="45700" lIns="0" spcFirstLastPara="1" rIns="0" wrap="square" tIns="91425">
            <a:noAutofit/>
          </a:bodyPr>
          <a:lstStyle>
            <a:lvl1pPr indent="-330200" lvl="0" marL="457200" algn="l">
              <a:lnSpc>
                <a:spcPct val="90000"/>
              </a:lnSpc>
              <a:spcBef>
                <a:spcPts val="900"/>
              </a:spcBef>
              <a:spcAft>
                <a:spcPts val="0"/>
              </a:spcAft>
              <a:buSzPts val="1600"/>
              <a:buFont typeface="Arial"/>
              <a:buChar char="•"/>
              <a:defRPr sz="1600"/>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7" name="Google Shape;47;p18"/>
          <p:cNvSpPr txBox="1"/>
          <p:nvPr>
            <p:ph idx="2" type="body"/>
          </p:nvPr>
        </p:nvSpPr>
        <p:spPr>
          <a:xfrm>
            <a:off x="973138" y="4610073"/>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8" name="Google Shape;48;p18"/>
          <p:cNvSpPr txBox="1"/>
          <p:nvPr>
            <p:ph idx="3" type="body"/>
          </p:nvPr>
        </p:nvSpPr>
        <p:spPr>
          <a:xfrm>
            <a:off x="3547005" y="4610073"/>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9" name="Google Shape;49;p18"/>
          <p:cNvSpPr txBox="1"/>
          <p:nvPr>
            <p:ph idx="4" type="body"/>
          </p:nvPr>
        </p:nvSpPr>
        <p:spPr>
          <a:xfrm>
            <a:off x="6120872" y="4610073"/>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0" name="Google Shape;50;p18"/>
          <p:cNvSpPr txBox="1"/>
          <p:nvPr>
            <p:ph idx="5" type="body"/>
          </p:nvPr>
        </p:nvSpPr>
        <p:spPr>
          <a:xfrm>
            <a:off x="8694738" y="4610073"/>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1" name="Google Shape;51;p18"/>
          <p:cNvSpPr txBox="1"/>
          <p:nvPr>
            <p:ph idx="6" type="body"/>
          </p:nvPr>
        </p:nvSpPr>
        <p:spPr>
          <a:xfrm>
            <a:off x="3547005" y="4892548"/>
            <a:ext cx="2286000" cy="1444752"/>
          </a:xfrm>
          <a:prstGeom prst="rect">
            <a:avLst/>
          </a:prstGeom>
          <a:noFill/>
          <a:ln>
            <a:noFill/>
          </a:ln>
        </p:spPr>
        <p:txBody>
          <a:bodyPr anchorCtr="0" anchor="t" bIns="45700" lIns="0" spcFirstLastPara="1" rIns="0" wrap="square" tIns="91425">
            <a:noAutofit/>
          </a:bodyPr>
          <a:lstStyle>
            <a:lvl1pPr indent="-330200" lvl="0" marL="457200" algn="l">
              <a:lnSpc>
                <a:spcPct val="90000"/>
              </a:lnSpc>
              <a:spcBef>
                <a:spcPts val="900"/>
              </a:spcBef>
              <a:spcAft>
                <a:spcPts val="0"/>
              </a:spcAft>
              <a:buSzPts val="1600"/>
              <a:buFont typeface="Arial"/>
              <a:buChar char="•"/>
              <a:defRPr sz="1600"/>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2" name="Google Shape;52;p18"/>
          <p:cNvSpPr txBox="1"/>
          <p:nvPr>
            <p:ph idx="7" type="body"/>
          </p:nvPr>
        </p:nvSpPr>
        <p:spPr>
          <a:xfrm>
            <a:off x="6120872" y="4892548"/>
            <a:ext cx="2286000" cy="1444752"/>
          </a:xfrm>
          <a:prstGeom prst="rect">
            <a:avLst/>
          </a:prstGeom>
          <a:noFill/>
          <a:ln>
            <a:noFill/>
          </a:ln>
        </p:spPr>
        <p:txBody>
          <a:bodyPr anchorCtr="0" anchor="t" bIns="45700" lIns="0" spcFirstLastPara="1" rIns="0" wrap="square" tIns="91425">
            <a:noAutofit/>
          </a:bodyPr>
          <a:lstStyle>
            <a:lvl1pPr indent="-330200" lvl="0" marL="457200" algn="l">
              <a:lnSpc>
                <a:spcPct val="90000"/>
              </a:lnSpc>
              <a:spcBef>
                <a:spcPts val="900"/>
              </a:spcBef>
              <a:spcAft>
                <a:spcPts val="0"/>
              </a:spcAft>
              <a:buSzPts val="1600"/>
              <a:buFont typeface="Arial"/>
              <a:buChar char="•"/>
              <a:defRPr sz="1600"/>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3" name="Google Shape;53;p18"/>
          <p:cNvSpPr txBox="1"/>
          <p:nvPr>
            <p:ph idx="8" type="body"/>
          </p:nvPr>
        </p:nvSpPr>
        <p:spPr>
          <a:xfrm>
            <a:off x="8694738" y="4892548"/>
            <a:ext cx="2286000" cy="1444752"/>
          </a:xfrm>
          <a:prstGeom prst="rect">
            <a:avLst/>
          </a:prstGeom>
          <a:noFill/>
          <a:ln>
            <a:noFill/>
          </a:ln>
        </p:spPr>
        <p:txBody>
          <a:bodyPr anchorCtr="0" anchor="t" bIns="45700" lIns="0" spcFirstLastPara="1" rIns="0" wrap="square" tIns="91425">
            <a:noAutofit/>
          </a:bodyPr>
          <a:lstStyle>
            <a:lvl1pPr indent="-330200" lvl="0" marL="457200" algn="l">
              <a:lnSpc>
                <a:spcPct val="90000"/>
              </a:lnSpc>
              <a:spcBef>
                <a:spcPts val="900"/>
              </a:spcBef>
              <a:spcAft>
                <a:spcPts val="0"/>
              </a:spcAft>
              <a:buSzPts val="1600"/>
              <a:buFont typeface="Arial"/>
              <a:buChar char="•"/>
              <a:defRPr sz="1600"/>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4" name="Google Shape;54;p18"/>
          <p:cNvSpPr txBox="1"/>
          <p:nvPr>
            <p:ph idx="9" type="body"/>
          </p:nvPr>
        </p:nvSpPr>
        <p:spPr>
          <a:xfrm>
            <a:off x="973138" y="1866900"/>
            <a:ext cx="9998921" cy="55245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600"/>
              <a:buNone/>
              <a:defRPr sz="16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228600" lvl="3" marL="1828800" algn="l">
              <a:lnSpc>
                <a:spcPct val="90000"/>
              </a:lnSpc>
              <a:spcBef>
                <a:spcPts val="600"/>
              </a:spcBef>
              <a:spcAft>
                <a:spcPts val="0"/>
              </a:spcAft>
              <a:buSzPts val="1800"/>
              <a:buNone/>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5" name="Google Shape;55;p18"/>
          <p:cNvSpPr txBox="1"/>
          <p:nvPr>
            <p:ph idx="13" type="body"/>
          </p:nvPr>
        </p:nvSpPr>
        <p:spPr>
          <a:xfrm>
            <a:off x="973244" y="1597025"/>
            <a:ext cx="10001397"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6" name="Google Shape;56;p18"/>
          <p:cNvSpPr txBox="1"/>
          <p:nvPr>
            <p:ph idx="14" type="body"/>
          </p:nvPr>
        </p:nvSpPr>
        <p:spPr>
          <a:xfrm>
            <a:off x="973138" y="3162300"/>
            <a:ext cx="9998921" cy="923925"/>
          </a:xfrm>
          <a:prstGeom prst="rect">
            <a:avLst/>
          </a:prstGeom>
          <a:noFill/>
          <a:ln>
            <a:noFill/>
          </a:ln>
        </p:spPr>
        <p:txBody>
          <a:bodyPr anchorCtr="0" anchor="t" bIns="45700" lIns="0" spcFirstLastPara="1" rIns="0" wrap="square" tIns="91425">
            <a:noAutofit/>
          </a:bodyPr>
          <a:lstStyle>
            <a:lvl1pPr indent="-330200" lvl="0" marL="457200" algn="l">
              <a:lnSpc>
                <a:spcPct val="90000"/>
              </a:lnSpc>
              <a:spcBef>
                <a:spcPts val="900"/>
              </a:spcBef>
              <a:spcAft>
                <a:spcPts val="0"/>
              </a:spcAft>
              <a:buSzPts val="1600"/>
              <a:buFont typeface="Arial"/>
              <a:buChar char="•"/>
              <a:defRPr sz="1600"/>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228600" lvl="3" marL="1828800" algn="l">
              <a:lnSpc>
                <a:spcPct val="90000"/>
              </a:lnSpc>
              <a:spcBef>
                <a:spcPts val="600"/>
              </a:spcBef>
              <a:spcAft>
                <a:spcPts val="0"/>
              </a:spcAft>
              <a:buSzPts val="1800"/>
              <a:buNone/>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7" name="Google Shape;57;p18"/>
          <p:cNvSpPr txBox="1"/>
          <p:nvPr>
            <p:ph idx="15" type="body"/>
          </p:nvPr>
        </p:nvSpPr>
        <p:spPr>
          <a:xfrm>
            <a:off x="973244" y="2889547"/>
            <a:ext cx="10001397"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1800"/>
              <a:buNone/>
              <a:defRPr b="1"/>
            </a:lvl1pPr>
            <a:lvl2pPr indent="-228600" lvl="1" marL="914400" algn="l">
              <a:lnSpc>
                <a:spcPct val="90000"/>
              </a:lnSpc>
              <a:spcBef>
                <a:spcPts val="600"/>
              </a:spcBef>
              <a:spcAft>
                <a:spcPts val="0"/>
              </a:spcAft>
              <a:buSzPts val="1800"/>
              <a:buNone/>
              <a:defRPr b="1"/>
            </a:lvl2pPr>
            <a:lvl3pPr indent="-228600" lvl="2" marL="1371600" algn="l">
              <a:lnSpc>
                <a:spcPct val="90000"/>
              </a:lnSpc>
              <a:spcBef>
                <a:spcPts val="600"/>
              </a:spcBef>
              <a:spcAft>
                <a:spcPts val="0"/>
              </a:spcAft>
              <a:buSzPts val="1800"/>
              <a:buNone/>
              <a:defRPr b="1"/>
            </a:lvl3pPr>
            <a:lvl4pPr indent="-228600" lvl="3" marL="1828800" algn="l">
              <a:lnSpc>
                <a:spcPct val="90000"/>
              </a:lnSpc>
              <a:spcBef>
                <a:spcPts val="600"/>
              </a:spcBef>
              <a:spcAft>
                <a:spcPts val="0"/>
              </a:spcAft>
              <a:buSzPts val="1800"/>
              <a:buNone/>
              <a:defRPr b="1"/>
            </a:lvl4pPr>
            <a:lvl5pPr indent="-228600" lvl="4" marL="2286000" algn="l">
              <a:lnSpc>
                <a:spcPct val="90000"/>
              </a:lnSpc>
              <a:spcBef>
                <a:spcPts val="600"/>
              </a:spcBef>
              <a:spcAft>
                <a:spcPts val="0"/>
              </a:spcAft>
              <a:buSzPts val="18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58" name="Google Shape;58;p18"/>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 black_gray">
  <p:cSld name="Learning objective black_gray">
    <p:spTree>
      <p:nvGrpSpPr>
        <p:cNvPr id="59" name="Shape 59"/>
        <p:cNvGrpSpPr/>
        <p:nvPr/>
      </p:nvGrpSpPr>
      <p:grpSpPr>
        <a:xfrm>
          <a:off x="0" y="0"/>
          <a:ext cx="0" cy="0"/>
          <a:chOff x="0" y="0"/>
          <a:chExt cx="0" cy="0"/>
        </a:xfrm>
      </p:grpSpPr>
      <p:sp>
        <p:nvSpPr>
          <p:cNvPr id="60" name="Google Shape;60;p19"/>
          <p:cNvSpPr/>
          <p:nvPr/>
        </p:nvSpPr>
        <p:spPr>
          <a:xfrm>
            <a:off x="4416425" y="0"/>
            <a:ext cx="7772400"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1" name="Google Shape;61;p19"/>
          <p:cNvSpPr txBox="1"/>
          <p:nvPr>
            <p:ph type="title"/>
          </p:nvPr>
        </p:nvSpPr>
        <p:spPr>
          <a:xfrm>
            <a:off x="973139" y="2366169"/>
            <a:ext cx="3065462"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 name="Google Shape;64;p1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 type="body"/>
          </p:nvPr>
        </p:nvSpPr>
        <p:spPr>
          <a:xfrm>
            <a:off x="4991100" y="1597026"/>
            <a:ext cx="6678613" cy="3663950"/>
          </a:xfrm>
          <a:prstGeom prst="rect">
            <a:avLst/>
          </a:prstGeom>
          <a:noFill/>
          <a:ln>
            <a:noFill/>
          </a:ln>
        </p:spPr>
        <p:txBody>
          <a:bodyPr anchorCtr="0" anchor="ctr" bIns="0" lIns="0" spcFirstLastPara="1" rIns="0" wrap="square" tIns="0">
            <a:noAutofit/>
          </a:bodyPr>
          <a:lstStyle>
            <a:lvl1pPr indent="-228600" lvl="0" marL="457200" algn="l">
              <a:lnSpc>
                <a:spcPct val="125000"/>
              </a:lnSpc>
              <a:spcBef>
                <a:spcPts val="1500"/>
              </a:spcBef>
              <a:spcAft>
                <a:spcPts val="0"/>
              </a:spcAft>
              <a:buSzPts val="2200"/>
              <a:buNone/>
              <a:defRPr sz="2200">
                <a:solidFill>
                  <a:schemeClr val="lt1"/>
                </a:solidFill>
              </a:defRPr>
            </a:lvl1pPr>
            <a:lvl2pPr indent="-228600" lvl="1" marL="914400" algn="l">
              <a:lnSpc>
                <a:spcPct val="90000"/>
              </a:lnSpc>
              <a:spcBef>
                <a:spcPts val="600"/>
              </a:spcBef>
              <a:spcAft>
                <a:spcPts val="0"/>
              </a:spcAft>
              <a:buClr>
                <a:schemeClr val="lt1"/>
              </a:buClr>
              <a:buSzPts val="2200"/>
              <a:buNone/>
              <a:defRPr sz="2200"/>
            </a:lvl2pPr>
            <a:lvl3pPr indent="-228600" lvl="2" marL="1371600" algn="l">
              <a:lnSpc>
                <a:spcPct val="90000"/>
              </a:lnSpc>
              <a:spcBef>
                <a:spcPts val="600"/>
              </a:spcBef>
              <a:spcAft>
                <a:spcPts val="0"/>
              </a:spcAft>
              <a:buClr>
                <a:schemeClr val="lt1"/>
              </a:buClr>
              <a:buSzPts val="2200"/>
              <a:buNone/>
              <a:defRPr sz="2200"/>
            </a:lvl3pPr>
            <a:lvl4pPr indent="-228600" lvl="3" marL="1828800" algn="l">
              <a:lnSpc>
                <a:spcPct val="90000"/>
              </a:lnSpc>
              <a:spcBef>
                <a:spcPts val="600"/>
              </a:spcBef>
              <a:spcAft>
                <a:spcPts val="0"/>
              </a:spcAft>
              <a:buClr>
                <a:schemeClr val="lt1"/>
              </a:buClr>
              <a:buSzPts val="2200"/>
              <a:buNone/>
              <a:defRPr sz="2200"/>
            </a:lvl4pPr>
            <a:lvl5pPr indent="-228600" lvl="4" marL="2286000" algn="l">
              <a:lnSpc>
                <a:spcPct val="90000"/>
              </a:lnSpc>
              <a:spcBef>
                <a:spcPts val="600"/>
              </a:spcBef>
              <a:spcAft>
                <a:spcPts val="0"/>
              </a:spcAft>
              <a:buClr>
                <a:schemeClr val="lt1"/>
              </a:buClr>
              <a:buSzPts val="2200"/>
              <a:buNone/>
              <a:defRPr sz="22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66" name="Google Shape;66;p19"/>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©2021 Mayo Clinic Health System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_image right">
  <p:cSld name="Quote_image right">
    <p:spTree>
      <p:nvGrpSpPr>
        <p:cNvPr id="67" name="Shape 67"/>
        <p:cNvGrpSpPr/>
        <p:nvPr/>
      </p:nvGrpSpPr>
      <p:grpSpPr>
        <a:xfrm>
          <a:off x="0" y="0"/>
          <a:ext cx="0" cy="0"/>
          <a:chOff x="0" y="0"/>
          <a:chExt cx="0" cy="0"/>
        </a:xfrm>
      </p:grpSpPr>
      <p:sp>
        <p:nvSpPr>
          <p:cNvPr id="68" name="Google Shape;68;p20"/>
          <p:cNvSpPr/>
          <p:nvPr>
            <p:ph idx="2" type="pic"/>
          </p:nvPr>
        </p:nvSpPr>
        <p:spPr>
          <a:xfrm>
            <a:off x="4991100" y="0"/>
            <a:ext cx="7197725" cy="6858000"/>
          </a:xfrm>
          <a:prstGeom prst="rect">
            <a:avLst/>
          </a:prstGeom>
          <a:noFill/>
          <a:ln>
            <a:noFill/>
          </a:ln>
        </p:spPr>
      </p:sp>
      <p:sp>
        <p:nvSpPr>
          <p:cNvPr id="69" name="Google Shape;69;p20"/>
          <p:cNvSpPr txBox="1"/>
          <p:nvPr>
            <p:ph type="title"/>
          </p:nvPr>
        </p:nvSpPr>
        <p:spPr>
          <a:xfrm>
            <a:off x="973138" y="2366169"/>
            <a:ext cx="3656012"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 type="body"/>
          </p:nvPr>
        </p:nvSpPr>
        <p:spPr>
          <a:xfrm>
            <a:off x="973138" y="4838700"/>
            <a:ext cx="3665537" cy="127635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a:lvl1pPr>
            <a:lvl2pPr indent="-228600" lvl="1" marL="914400" algn="l">
              <a:lnSpc>
                <a:spcPct val="90000"/>
              </a:lnSpc>
              <a:spcBef>
                <a:spcPts val="600"/>
              </a:spcBef>
              <a:spcAft>
                <a:spcPts val="0"/>
              </a:spcAft>
              <a:buSzPts val="1800"/>
              <a:buNone/>
              <a:defRPr/>
            </a:lvl2pPr>
            <a:lvl3pPr indent="-228600" lvl="2" marL="1371600" algn="l">
              <a:lnSpc>
                <a:spcPct val="90000"/>
              </a:lnSpc>
              <a:spcBef>
                <a:spcPts val="600"/>
              </a:spcBef>
              <a:spcAft>
                <a:spcPts val="0"/>
              </a:spcAft>
              <a:buSzPts val="1800"/>
              <a:buNone/>
              <a:defRPr/>
            </a:lvl3pPr>
            <a:lvl4pPr indent="-228600" lvl="3" marL="1828800" algn="l">
              <a:lnSpc>
                <a:spcPct val="90000"/>
              </a:lnSpc>
              <a:spcBef>
                <a:spcPts val="600"/>
              </a:spcBef>
              <a:spcAft>
                <a:spcPts val="0"/>
              </a:spcAft>
              <a:buSzPts val="1800"/>
              <a:buNone/>
              <a:defRPr/>
            </a:lvl4pPr>
            <a:lvl5pPr indent="-228600" lvl="4" marL="2286000" algn="l">
              <a:lnSpc>
                <a:spcPct val="90000"/>
              </a:lnSpc>
              <a:spcBef>
                <a:spcPts val="600"/>
              </a:spcBef>
              <a:spcAft>
                <a:spcPts val="0"/>
              </a:spcAft>
              <a:buSzPts val="18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73" name="Google Shape;73;p20"/>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ck_blue border">
  <p:cSld name="1_Black_blue border">
    <p:spTree>
      <p:nvGrpSpPr>
        <p:cNvPr id="74" name="Shape 74"/>
        <p:cNvGrpSpPr/>
        <p:nvPr/>
      </p:nvGrpSpPr>
      <p:grpSpPr>
        <a:xfrm>
          <a:off x="0" y="0"/>
          <a:ext cx="0" cy="0"/>
          <a:chOff x="0" y="0"/>
          <a:chExt cx="0" cy="0"/>
        </a:xfrm>
      </p:grpSpPr>
      <p:sp>
        <p:nvSpPr>
          <p:cNvPr id="75" name="Google Shape;75;p21"/>
          <p:cNvSpPr/>
          <p:nvPr/>
        </p:nvSpPr>
        <p:spPr>
          <a:xfrm>
            <a:off x="0" y="0"/>
            <a:ext cx="6099048"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6" name="Google Shape;76;p21"/>
          <p:cNvSpPr/>
          <p:nvPr/>
        </p:nvSpPr>
        <p:spPr>
          <a:xfrm>
            <a:off x="6089777" y="0"/>
            <a:ext cx="609904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7" name="Google Shape;77;p21"/>
          <p:cNvSpPr/>
          <p:nvPr/>
        </p:nvSpPr>
        <p:spPr>
          <a:xfrm>
            <a:off x="541338" y="536575"/>
            <a:ext cx="11125200" cy="580072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8" name="Google Shape;78;p21"/>
          <p:cNvSpPr txBox="1"/>
          <p:nvPr>
            <p:ph type="title"/>
          </p:nvPr>
        </p:nvSpPr>
        <p:spPr>
          <a:xfrm>
            <a:off x="973139" y="1077914"/>
            <a:ext cx="10007600"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a:off x="973139" y="2132013"/>
            <a:ext cx="10007600" cy="3668712"/>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solidFill>
                  <a:schemeClr val="lt1"/>
                </a:solidFill>
              </a:defRPr>
            </a:lvl1pPr>
            <a:lvl2pPr indent="-342900" lvl="1" marL="914400" algn="l">
              <a:lnSpc>
                <a:spcPct val="90000"/>
              </a:lnSpc>
              <a:spcBef>
                <a:spcPts val="600"/>
              </a:spcBef>
              <a:spcAft>
                <a:spcPts val="0"/>
              </a:spcAft>
              <a:buClr>
                <a:srgbClr val="7F7F7F"/>
              </a:buClr>
              <a:buSzPts val="1800"/>
              <a:buChar char="•"/>
              <a:defRPr>
                <a:solidFill>
                  <a:schemeClr val="lt1"/>
                </a:solidFill>
              </a:defRPr>
            </a:lvl2pPr>
            <a:lvl3pPr indent="-342900" lvl="2" marL="1371600" algn="l">
              <a:lnSpc>
                <a:spcPct val="90000"/>
              </a:lnSpc>
              <a:spcBef>
                <a:spcPts val="600"/>
              </a:spcBef>
              <a:spcAft>
                <a:spcPts val="0"/>
              </a:spcAft>
              <a:buClr>
                <a:srgbClr val="7F7F7F"/>
              </a:buClr>
              <a:buSzPts val="1800"/>
              <a:buChar char="•"/>
              <a:defRPr>
                <a:solidFill>
                  <a:schemeClr val="lt1"/>
                </a:solidFill>
              </a:defRPr>
            </a:lvl3pPr>
            <a:lvl4pPr indent="-342900" lvl="3" marL="1828800" algn="l">
              <a:lnSpc>
                <a:spcPct val="90000"/>
              </a:lnSpc>
              <a:spcBef>
                <a:spcPts val="600"/>
              </a:spcBef>
              <a:spcAft>
                <a:spcPts val="0"/>
              </a:spcAft>
              <a:buClr>
                <a:srgbClr val="7F7F7F"/>
              </a:buClr>
              <a:buSzPts val="1800"/>
              <a:buChar char="•"/>
              <a:defRPr>
                <a:solidFill>
                  <a:schemeClr val="lt1"/>
                </a:solidFill>
              </a:defRPr>
            </a:lvl4pPr>
            <a:lvl5pPr indent="-342900" lvl="4" marL="2286000" algn="l">
              <a:lnSpc>
                <a:spcPct val="90000"/>
              </a:lnSpc>
              <a:spcBef>
                <a:spcPts val="600"/>
              </a:spcBef>
              <a:spcAft>
                <a:spcPts val="0"/>
              </a:spcAft>
              <a:buClr>
                <a:srgbClr val="7F7F7F"/>
              </a:buClr>
              <a:buSzPts val="18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0" name="Google Shape;80;p2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2234618" y="6135688"/>
            <a:ext cx="8735325" cy="365760"/>
          </a:xfrm>
          <a:prstGeom prst="rect">
            <a:avLst/>
          </a:prstGeom>
          <a:noFill/>
          <a:ln>
            <a:noFill/>
          </a:ln>
        </p:spPr>
        <p:txBody>
          <a:bodyPr anchorCtr="0" anchor="t" bIns="0" lIns="0" spcFirstLastPara="1" rIns="0" wrap="square" tIns="45700">
            <a:noAutofit/>
          </a:bodyPr>
          <a:lstStyle>
            <a:lvl1pPr lvl="0" algn="r">
              <a:lnSpc>
                <a:spcPct val="90000"/>
              </a:lnSpc>
              <a:spcBef>
                <a:spcPts val="0"/>
              </a:spcBef>
              <a:spcAft>
                <a:spcPts val="0"/>
              </a:spcAft>
              <a:buSzPts val="1400"/>
              <a:buNone/>
              <a:defRPr sz="1200">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83" name="Google Shape;83;p21"/>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chemeClr val="dk2"/>
                </a:solidFill>
                <a:latin typeface="Arial"/>
                <a:ea typeface="Arial"/>
                <a:cs typeface="Arial"/>
                <a:sym typeface="Arial"/>
              </a:rPr>
              <a:t>©2021 Mayo Clinic Health System </a:t>
            </a:r>
            <a:r>
              <a:rPr lang="en-US" sz="700">
                <a:solidFill>
                  <a:srgbClr val="7F7F7F"/>
                </a:solidFill>
                <a:latin typeface="Arial"/>
                <a:ea typeface="Arial"/>
                <a:cs typeface="Arial"/>
                <a:sym typeface="Arial"/>
              </a:rPr>
              <a:t> </a:t>
            </a:r>
            <a:r>
              <a:rPr lang="en-US" sz="700">
                <a:solidFill>
                  <a:schemeClr val="dk2"/>
                </a:solidFill>
                <a:latin typeface="Arial"/>
                <a:ea typeface="Arial"/>
                <a:cs typeface="Arial"/>
                <a:sym typeface="Arial"/>
              </a:rPr>
              <a:t>|  slide-</a:t>
            </a:r>
            <a:fld id="{00000000-1234-1234-1234-123412341234}" type="slidenum">
              <a:rPr lang="en-US" sz="700">
                <a:solidFill>
                  <a:schemeClr val="dk2"/>
                </a:solidFill>
                <a:latin typeface="Arial"/>
                <a:ea typeface="Arial"/>
                <a:cs typeface="Arial"/>
                <a:sym typeface="Arial"/>
              </a:rPr>
              <a:t>‹#›</a:t>
            </a:fld>
            <a:endParaRPr sz="700">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marR="0" rtl="0" algn="l">
              <a:lnSpc>
                <a:spcPct val="90000"/>
              </a:lnSpc>
              <a:spcBef>
                <a:spcPts val="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973138" y="1597025"/>
            <a:ext cx="9998921" cy="4389120"/>
          </a:xfrm>
          <a:prstGeom prst="rect">
            <a:avLst/>
          </a:prstGeom>
          <a:noFill/>
          <a:ln>
            <a:noFill/>
          </a:ln>
        </p:spPr>
        <p:txBody>
          <a:bodyPr anchorCtr="0" anchor="t" bIns="45700" lIns="0" spcFirstLastPara="1" rIns="0" wrap="square" tIns="0">
            <a:noAutofit/>
          </a:bodyPr>
          <a:lstStyle>
            <a:lvl1pPr indent="-342900" lvl="0" marL="457200" marR="0" rtl="0" algn="l">
              <a:lnSpc>
                <a:spcPct val="90000"/>
              </a:lnSpc>
              <a:spcBef>
                <a:spcPts val="15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1pPr>
            <a:lvl2pPr indent="-342900" lvl="1" marL="914400" marR="0" rtl="0" algn="l">
              <a:lnSpc>
                <a:spcPct val="90000"/>
              </a:lnSpc>
              <a:spcBef>
                <a:spcPts val="600"/>
              </a:spcBef>
              <a:spcAft>
                <a:spcPts val="0"/>
              </a:spcAft>
              <a:buClr>
                <a:srgbClr val="7F7F7F"/>
              </a:buClr>
              <a:buSzPts val="1800"/>
              <a:buFont typeface="Arial"/>
              <a:buChar char="•"/>
              <a:defRPr b="0" i="0" sz="18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rgbClr val="7F7F7F"/>
              </a:buClr>
              <a:buSzPts val="1800"/>
              <a:buFont typeface="Arial"/>
              <a:buChar char="•"/>
              <a:defRPr b="0" i="0" sz="1800" u="none" cap="none" strike="noStrike">
                <a:solidFill>
                  <a:schemeClr val="lt1"/>
                </a:solidFill>
                <a:latin typeface="Arial"/>
                <a:ea typeface="Arial"/>
                <a:cs typeface="Arial"/>
                <a:sym typeface="Arial"/>
              </a:defRPr>
            </a:lvl3pPr>
            <a:lvl4pPr indent="-342900" lvl="3" marL="1828800" marR="0" rtl="0" algn="l">
              <a:lnSpc>
                <a:spcPct val="90000"/>
              </a:lnSpc>
              <a:spcBef>
                <a:spcPts val="600"/>
              </a:spcBef>
              <a:spcAft>
                <a:spcPts val="0"/>
              </a:spcAft>
              <a:buClr>
                <a:srgbClr val="7F7F7F"/>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600"/>
              </a:spcBef>
              <a:spcAft>
                <a:spcPts val="0"/>
              </a:spcAft>
              <a:buClr>
                <a:srgbClr val="7F7F7F"/>
              </a:buClr>
              <a:buSzPts val="1800"/>
              <a:buFont typeface="Arial"/>
              <a:buChar char="•"/>
              <a:defRPr b="0" i="0" sz="18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2" name="Google Shape;12;p1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marR="0" rtl="0" algn="r">
              <a:spcBef>
                <a:spcPts val="0"/>
              </a:spcBef>
              <a:spcAft>
                <a:spcPts val="0"/>
              </a:spcAft>
              <a:buSzPts val="1400"/>
              <a:buNone/>
              <a:defRPr b="0" i="0" sz="7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3" name="Google Shape;13;p1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marR="0" rtl="0" algn="r">
              <a:lnSpc>
                <a:spcPct val="90000"/>
              </a:lnSpc>
              <a:spcBef>
                <a:spcPts val="0"/>
              </a:spcBef>
              <a:spcAft>
                <a:spcPts val="0"/>
              </a:spcAft>
              <a:buSzPts val="1400"/>
              <a:buNone/>
              <a:defRPr b="0" i="0" sz="12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 name="Google Shape;14;p12"/>
          <p:cNvSpPr txBox="1"/>
          <p:nvPr/>
        </p:nvSpPr>
        <p:spPr>
          <a:xfrm>
            <a:off x="8420100" y="6657947"/>
            <a:ext cx="3768726"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700" u="none" cap="none" strike="noStrike">
                <a:solidFill>
                  <a:srgbClr val="7F7F7F"/>
                </a:solidFill>
                <a:latin typeface="Arial"/>
                <a:ea typeface="Arial"/>
                <a:cs typeface="Arial"/>
                <a:sym typeface="Arial"/>
              </a:rPr>
              <a:t>©2021 Mayo Clinic Health System  |  slide-</a:t>
            </a:r>
            <a:fld id="{00000000-1234-1234-1234-123412341234}" type="slidenum">
              <a:rPr b="0" i="0" lang="en-US" sz="700" u="none" cap="none" strike="noStrike">
                <a:solidFill>
                  <a:srgbClr val="7F7F7F"/>
                </a:solidFill>
                <a:latin typeface="Arial"/>
                <a:ea typeface="Arial"/>
                <a:cs typeface="Arial"/>
                <a:sym typeface="Arial"/>
              </a:rPr>
              <a:t>‹#›</a:t>
            </a:fld>
            <a:endParaRPr b="0" i="0" sz="700" u="none" cap="none" strike="noStrike">
              <a:solidFill>
                <a:srgbClr val="7F7F7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
          <p:cNvSpPr/>
          <p:nvPr/>
        </p:nvSpPr>
        <p:spPr>
          <a:xfrm>
            <a:off x="9195744" y="1984375"/>
            <a:ext cx="1784994" cy="1792224"/>
          </a:xfrm>
          <a:custGeom>
            <a:rect b="b" l="l" r="r" t="t"/>
            <a:pathLst>
              <a:path extrusionOk="0" h="265" w="264">
                <a:moveTo>
                  <a:pt x="264" y="0"/>
                </a:moveTo>
                <a:lnTo>
                  <a:pt x="0" y="0"/>
                </a:lnTo>
                <a:lnTo>
                  <a:pt x="0" y="170"/>
                </a:lnTo>
                <a:lnTo>
                  <a:pt x="0" y="189"/>
                </a:lnTo>
                <a:lnTo>
                  <a:pt x="19" y="189"/>
                </a:lnTo>
                <a:lnTo>
                  <a:pt x="56" y="189"/>
                </a:lnTo>
                <a:lnTo>
                  <a:pt x="56" y="170"/>
                </a:lnTo>
                <a:lnTo>
                  <a:pt x="19" y="170"/>
                </a:lnTo>
                <a:lnTo>
                  <a:pt x="19" y="19"/>
                </a:lnTo>
                <a:lnTo>
                  <a:pt x="245" y="19"/>
                </a:lnTo>
                <a:lnTo>
                  <a:pt x="245" y="170"/>
                </a:lnTo>
                <a:lnTo>
                  <a:pt x="151" y="170"/>
                </a:lnTo>
                <a:lnTo>
                  <a:pt x="132" y="170"/>
                </a:lnTo>
                <a:lnTo>
                  <a:pt x="125" y="170"/>
                </a:lnTo>
                <a:lnTo>
                  <a:pt x="56" y="239"/>
                </a:lnTo>
                <a:lnTo>
                  <a:pt x="56" y="265"/>
                </a:lnTo>
                <a:lnTo>
                  <a:pt x="132" y="189"/>
                </a:lnTo>
                <a:lnTo>
                  <a:pt x="264" y="189"/>
                </a:lnTo>
                <a:lnTo>
                  <a:pt x="26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90" name="Google Shape;290;p1"/>
          <p:cNvSpPr txBox="1"/>
          <p:nvPr>
            <p:ph type="ctrTitle"/>
          </p:nvPr>
        </p:nvSpPr>
        <p:spPr>
          <a:xfrm>
            <a:off x="973137" y="1559989"/>
            <a:ext cx="9996735" cy="1397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lt1"/>
              </a:buClr>
              <a:buSzPts val="6000"/>
              <a:buFont typeface="Arial"/>
              <a:buNone/>
            </a:pPr>
            <a:r>
              <a:rPr lang="en-US" sz="6000"/>
              <a:t>PULMONOLOGY</a:t>
            </a:r>
            <a:endParaRPr/>
          </a:p>
        </p:txBody>
      </p:sp>
      <p:sp>
        <p:nvSpPr>
          <p:cNvPr id="291" name="Google Shape;291;p1"/>
          <p:cNvSpPr txBox="1"/>
          <p:nvPr>
            <p:ph idx="1" type="subTitle"/>
          </p:nvPr>
        </p:nvSpPr>
        <p:spPr>
          <a:xfrm>
            <a:off x="970951" y="2966974"/>
            <a:ext cx="9998921" cy="685800"/>
          </a:xfrm>
          <a:prstGeom prst="rect">
            <a:avLst/>
          </a:prstGeom>
          <a:noFill/>
          <a:ln>
            <a:noFill/>
          </a:ln>
        </p:spPr>
        <p:txBody>
          <a:bodyPr anchorCtr="0" anchor="t" bIns="45700" lIns="0" spcFirstLastPara="1" rIns="0" wrap="square" tIns="45700">
            <a:noAutofit/>
          </a:bodyPr>
          <a:lstStyle/>
          <a:p>
            <a:pPr indent="0" lvl="0" marL="0" rtl="0" algn="l">
              <a:lnSpc>
                <a:spcPct val="80000"/>
              </a:lnSpc>
              <a:spcBef>
                <a:spcPts val="0"/>
              </a:spcBef>
              <a:spcAft>
                <a:spcPts val="0"/>
              </a:spcAft>
              <a:buSzPts val="2400"/>
              <a:buNone/>
            </a:pPr>
            <a:r>
              <a:rPr lang="en-US"/>
              <a:t>FRIDAY CASE CONFERENCE</a:t>
            </a:r>
            <a:endParaRPr/>
          </a:p>
        </p:txBody>
      </p:sp>
      <p:sp>
        <p:nvSpPr>
          <p:cNvPr id="292" name="Google Shape;292;p1"/>
          <p:cNvSpPr txBox="1"/>
          <p:nvPr/>
        </p:nvSpPr>
        <p:spPr>
          <a:xfrm>
            <a:off x="979235" y="4118726"/>
            <a:ext cx="10001503" cy="2180966"/>
          </a:xfrm>
          <a:prstGeom prst="rect">
            <a:avLst/>
          </a:prstGeom>
          <a:noFill/>
          <a:ln>
            <a:noFill/>
          </a:ln>
        </p:spPr>
        <p:txBody>
          <a:bodyPr anchorCtr="0" anchor="ctr" bIns="45700" lIns="0" spcFirstLastPara="1" rIns="0" wrap="square" tIns="45700">
            <a:noAutofit/>
          </a:bodyPr>
          <a:lstStyle/>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Sudhesh Kumar, MS5</a:t>
            </a:r>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David Farrier, PGY2</a:t>
            </a:r>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Danny Witt, PGY2</a:t>
            </a:r>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Alex Ticho, PGY2</a:t>
            </a:r>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Michael Storandt, PGY2</a:t>
            </a:r>
            <a:endParaRPr/>
          </a:p>
          <a:p>
            <a:pPr indent="0" lvl="0" marL="0" marR="0" rtl="0" algn="l">
              <a:lnSpc>
                <a:spcPct val="80000"/>
              </a:lnSpc>
              <a:spcBef>
                <a:spcPts val="0"/>
              </a:spcBef>
              <a:spcAft>
                <a:spcPts val="0"/>
              </a:spcAft>
              <a:buClr>
                <a:schemeClr val="lt2"/>
              </a:buClr>
              <a:buSzPts val="2000"/>
              <a:buFont typeface="Arial"/>
              <a:buNone/>
            </a:pPr>
            <a:r>
              <a:t/>
            </a:r>
            <a:endParaRPr b="0" sz="2000" u="none">
              <a:solidFill>
                <a:schemeClr val="lt1"/>
              </a:solidFill>
              <a:latin typeface="Arial"/>
              <a:ea typeface="Arial"/>
              <a:cs typeface="Arial"/>
              <a:sym typeface="Arial"/>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Fellow: Hassan Albitar, PGY6</a:t>
            </a:r>
            <a:endParaRPr/>
          </a:p>
          <a:p>
            <a:pPr indent="0" lvl="0" marL="0" marR="0" rtl="0" algn="l">
              <a:lnSpc>
                <a:spcPct val="80000"/>
              </a:lnSpc>
              <a:spcBef>
                <a:spcPts val="0"/>
              </a:spcBef>
              <a:spcAft>
                <a:spcPts val="0"/>
              </a:spcAft>
              <a:buClr>
                <a:schemeClr val="lt2"/>
              </a:buClr>
              <a:buSzPts val="2000"/>
              <a:buFont typeface="Arial"/>
              <a:buNone/>
            </a:pPr>
            <a:r>
              <a:rPr b="0" lang="en-US" sz="2000" u="none">
                <a:solidFill>
                  <a:schemeClr val="lt1"/>
                </a:solidFill>
                <a:latin typeface="Arial"/>
                <a:ea typeface="Arial"/>
                <a:cs typeface="Arial"/>
                <a:sym typeface="Arial"/>
              </a:rPr>
              <a:t>Consultant: Dr. Olson</a:t>
            </a:r>
            <a:endParaRPr/>
          </a:p>
          <a:p>
            <a:pPr indent="0" lvl="0" marL="0" marR="0" rtl="0" algn="l">
              <a:lnSpc>
                <a:spcPct val="80000"/>
              </a:lnSpc>
              <a:spcBef>
                <a:spcPts val="0"/>
              </a:spcBef>
              <a:spcAft>
                <a:spcPts val="0"/>
              </a:spcAft>
              <a:buClr>
                <a:schemeClr val="lt2"/>
              </a:buClr>
              <a:buSzPts val="2000"/>
              <a:buFont typeface="Arial"/>
              <a:buNone/>
            </a:pPr>
            <a:r>
              <a:t/>
            </a:r>
            <a:endParaRPr b="0" sz="2000" u="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p:nvPr/>
        </p:nvSpPr>
        <p:spPr>
          <a:xfrm>
            <a:off x="7228831" y="2803525"/>
            <a:ext cx="1784994" cy="1792224"/>
          </a:xfrm>
          <a:custGeom>
            <a:rect b="b" l="l" r="r" t="t"/>
            <a:pathLst>
              <a:path extrusionOk="0" h="265" w="264">
                <a:moveTo>
                  <a:pt x="264" y="0"/>
                </a:moveTo>
                <a:lnTo>
                  <a:pt x="0" y="0"/>
                </a:lnTo>
                <a:lnTo>
                  <a:pt x="0" y="170"/>
                </a:lnTo>
                <a:lnTo>
                  <a:pt x="0" y="189"/>
                </a:lnTo>
                <a:lnTo>
                  <a:pt x="19" y="189"/>
                </a:lnTo>
                <a:lnTo>
                  <a:pt x="56" y="189"/>
                </a:lnTo>
                <a:lnTo>
                  <a:pt x="56" y="170"/>
                </a:lnTo>
                <a:lnTo>
                  <a:pt x="19" y="170"/>
                </a:lnTo>
                <a:lnTo>
                  <a:pt x="19" y="19"/>
                </a:lnTo>
                <a:lnTo>
                  <a:pt x="245" y="19"/>
                </a:lnTo>
                <a:lnTo>
                  <a:pt x="245" y="170"/>
                </a:lnTo>
                <a:lnTo>
                  <a:pt x="151" y="170"/>
                </a:lnTo>
                <a:lnTo>
                  <a:pt x="132" y="170"/>
                </a:lnTo>
                <a:lnTo>
                  <a:pt x="125" y="170"/>
                </a:lnTo>
                <a:lnTo>
                  <a:pt x="56" y="239"/>
                </a:lnTo>
                <a:lnTo>
                  <a:pt x="56" y="265"/>
                </a:lnTo>
                <a:lnTo>
                  <a:pt x="132" y="189"/>
                </a:lnTo>
                <a:lnTo>
                  <a:pt x="264" y="189"/>
                </a:lnTo>
                <a:lnTo>
                  <a:pt x="264"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355" name="Google Shape;355;p11"/>
          <p:cNvSpPr txBox="1"/>
          <p:nvPr>
            <p:ph type="title"/>
          </p:nvPr>
        </p:nvSpPr>
        <p:spPr>
          <a:xfrm>
            <a:off x="2771774" y="2733676"/>
            <a:ext cx="4452939" cy="1371600"/>
          </a:xfrm>
          <a:prstGeom prst="rect">
            <a:avLst/>
          </a:prstGeom>
          <a:noFill/>
          <a:ln>
            <a:noFill/>
          </a:ln>
        </p:spPr>
        <p:txBody>
          <a:bodyPr anchorCtr="0" anchor="ctr" bIns="45700" lIns="0" spcFirstLastPara="1" rIns="0" wrap="square" tIns="45700">
            <a:noAutofit/>
          </a:bodyPr>
          <a:lstStyle/>
          <a:p>
            <a:pPr indent="0" lvl="0" marL="0" rtl="0" algn="l">
              <a:lnSpc>
                <a:spcPct val="90000"/>
              </a:lnSpc>
              <a:spcBef>
                <a:spcPts val="0"/>
              </a:spcBef>
              <a:spcAft>
                <a:spcPts val="0"/>
              </a:spcAft>
              <a:buClr>
                <a:schemeClr val="lt1"/>
              </a:buClr>
              <a:buSzPts val="4000"/>
              <a:buFont typeface="Arial"/>
              <a:buNone/>
            </a:pPr>
            <a:r>
              <a:rPr lang="en-US" sz="4000"/>
              <a:t>QUESTIONS </a:t>
            </a:r>
            <a:br>
              <a:rPr lang="en-US" sz="4000"/>
            </a:br>
            <a:r>
              <a:rPr lang="en-US" sz="4000"/>
              <a:t>&amp; ANSWERS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HPI</a:t>
            </a:r>
            <a:br>
              <a:rPr lang="en-US"/>
            </a:br>
            <a:endParaRPr b="0" sz="2000">
              <a:solidFill>
                <a:schemeClr val="accent1"/>
              </a:solidFill>
            </a:endParaRPr>
          </a:p>
        </p:txBody>
      </p:sp>
      <p:sp>
        <p:nvSpPr>
          <p:cNvPr id="298" name="Google Shape;298;p2"/>
          <p:cNvSpPr txBox="1"/>
          <p:nvPr>
            <p:ph idx="1" type="body"/>
          </p:nvPr>
        </p:nvSpPr>
        <p:spPr>
          <a:xfrm>
            <a:off x="973138" y="1123950"/>
            <a:ext cx="6598735" cy="5669882"/>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73M presenting with worsening SOB and prominent veins on the chest and facial redness</a:t>
            </a:r>
            <a:endParaRPr/>
          </a:p>
          <a:p>
            <a:pPr indent="0" lvl="0" marL="0" rtl="0" algn="l">
              <a:lnSpc>
                <a:spcPct val="90000"/>
              </a:lnSpc>
              <a:spcBef>
                <a:spcPts val="1500"/>
              </a:spcBef>
              <a:spcAft>
                <a:spcPts val="0"/>
              </a:spcAft>
              <a:buSzPts val="1800"/>
              <a:buNone/>
            </a:pPr>
            <a:r>
              <a:t/>
            </a:r>
            <a:endParaRPr/>
          </a:p>
          <a:p>
            <a:pPr indent="-171450" lvl="0" marL="171450" rtl="0" algn="l">
              <a:lnSpc>
                <a:spcPct val="90000"/>
              </a:lnSpc>
              <a:spcBef>
                <a:spcPts val="1500"/>
              </a:spcBef>
              <a:spcAft>
                <a:spcPts val="0"/>
              </a:spcAft>
              <a:buSzPts val="1800"/>
              <a:buChar char="•"/>
            </a:pPr>
            <a:r>
              <a:rPr lang="en-US"/>
              <a:t>Pertinent past medical history</a:t>
            </a:r>
            <a:endParaRPr/>
          </a:p>
          <a:p>
            <a:pPr indent="-171450" lvl="1" marL="628650" rtl="0" algn="l">
              <a:lnSpc>
                <a:spcPct val="90000"/>
              </a:lnSpc>
              <a:spcBef>
                <a:spcPts val="600"/>
              </a:spcBef>
              <a:spcAft>
                <a:spcPts val="0"/>
              </a:spcAft>
              <a:buSzPts val="1800"/>
              <a:buChar char="•"/>
            </a:pPr>
            <a:r>
              <a:rPr lang="en-US"/>
              <a:t>Suspected idiopathic fibrosing mediastinitis since 2016</a:t>
            </a:r>
            <a:endParaRPr/>
          </a:p>
          <a:p>
            <a:pPr indent="-171450" lvl="1" marL="628650" rtl="0" algn="l">
              <a:lnSpc>
                <a:spcPct val="90000"/>
              </a:lnSpc>
              <a:spcBef>
                <a:spcPts val="600"/>
              </a:spcBef>
              <a:spcAft>
                <a:spcPts val="0"/>
              </a:spcAft>
              <a:buSzPts val="1800"/>
              <a:buChar char="•"/>
            </a:pPr>
            <a:r>
              <a:rPr lang="en-US"/>
              <a:t>Multifocal stenosis in pulmonary artery (s/p stent 2017), pulmonary vein (s/p dilation 2019), &amp; SVC (s/p stent 2016 and 2022)</a:t>
            </a:r>
            <a:endParaRPr/>
          </a:p>
          <a:p>
            <a:pPr indent="-171450" lvl="1" marL="628650" rtl="0" algn="l">
              <a:lnSpc>
                <a:spcPct val="90000"/>
              </a:lnSpc>
              <a:spcBef>
                <a:spcPts val="600"/>
              </a:spcBef>
              <a:spcAft>
                <a:spcPts val="0"/>
              </a:spcAft>
              <a:buSzPts val="1800"/>
              <a:buChar char="•"/>
            </a:pPr>
            <a:r>
              <a:rPr lang="en-US"/>
              <a:t>Afib and AV block (s/p leadless pacemaker implantation 2022)</a:t>
            </a:r>
            <a:endParaRPr/>
          </a:p>
          <a:p>
            <a:pPr indent="-57150" lvl="1" marL="628650" rtl="0" algn="l">
              <a:lnSpc>
                <a:spcPct val="90000"/>
              </a:lnSpc>
              <a:spcBef>
                <a:spcPts val="600"/>
              </a:spcBef>
              <a:spcAft>
                <a:spcPts val="0"/>
              </a:spcAft>
              <a:buSzPts val="1800"/>
              <a:buNone/>
            </a:pPr>
            <a:r>
              <a:t/>
            </a:r>
            <a:endParaRPr/>
          </a:p>
          <a:p>
            <a:pPr indent="-171450" lvl="0" marL="171450" rtl="0" algn="l">
              <a:lnSpc>
                <a:spcPct val="90000"/>
              </a:lnSpc>
              <a:spcBef>
                <a:spcPts val="1500"/>
              </a:spcBef>
              <a:spcAft>
                <a:spcPts val="0"/>
              </a:spcAft>
              <a:buSzPts val="1800"/>
              <a:buChar char="•"/>
            </a:pPr>
            <a:r>
              <a:rPr lang="en-US"/>
              <a:t>Meds</a:t>
            </a:r>
            <a:endParaRPr/>
          </a:p>
          <a:p>
            <a:pPr indent="-171450" lvl="1" marL="628650" rtl="0" algn="l">
              <a:lnSpc>
                <a:spcPct val="90000"/>
              </a:lnSpc>
              <a:spcBef>
                <a:spcPts val="600"/>
              </a:spcBef>
              <a:spcAft>
                <a:spcPts val="0"/>
              </a:spcAft>
              <a:buSzPts val="1800"/>
              <a:buChar char="•"/>
            </a:pPr>
            <a:r>
              <a:rPr lang="en-US"/>
              <a:t>Eliquis</a:t>
            </a:r>
            <a:endParaRPr/>
          </a:p>
          <a:p>
            <a:pPr indent="-171450" lvl="1" marL="628650" rtl="0" algn="l">
              <a:lnSpc>
                <a:spcPct val="90000"/>
              </a:lnSpc>
              <a:spcBef>
                <a:spcPts val="600"/>
              </a:spcBef>
              <a:spcAft>
                <a:spcPts val="0"/>
              </a:spcAft>
              <a:buSzPts val="1800"/>
              <a:buChar char="•"/>
            </a:pPr>
            <a:r>
              <a:rPr lang="en-US"/>
              <a:t>Low dose prednisone</a:t>
            </a:r>
            <a:endParaRPr/>
          </a:p>
          <a:p>
            <a:pPr indent="-57150" lvl="0" marL="171450" rtl="0" algn="l">
              <a:lnSpc>
                <a:spcPct val="90000"/>
              </a:lnSpc>
              <a:spcBef>
                <a:spcPts val="1500"/>
              </a:spcBef>
              <a:spcAft>
                <a:spcPts val="0"/>
              </a:spcAft>
              <a:buSzPts val="1800"/>
              <a:buNone/>
            </a:pPr>
            <a:r>
              <a:t/>
            </a:r>
            <a:endParaRPr/>
          </a:p>
        </p:txBody>
      </p:sp>
      <p:pic>
        <p:nvPicPr>
          <p:cNvPr descr="SVC syndrome appearance - UpToDate" id="299" name="Google Shape;299;p2"/>
          <p:cNvPicPr preferRelativeResize="0"/>
          <p:nvPr/>
        </p:nvPicPr>
        <p:blipFill rotWithShape="1">
          <a:blip r:embed="rId3">
            <a:alphaModFix/>
          </a:blip>
          <a:srcRect b="0" l="0" r="0" t="0"/>
          <a:stretch/>
        </p:blipFill>
        <p:spPr>
          <a:xfrm>
            <a:off x="8266113" y="1123950"/>
            <a:ext cx="3409950" cy="4800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animEffect filter="fade" transition="in">
                                      <p:cBhvr>
                                        <p:cTn dur="500"/>
                                        <p:tgtEl>
                                          <p:spTgt spid="2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animEffect filter="fade" transition="in">
                                      <p:cBhvr>
                                        <p:cTn dur="500"/>
                                        <p:tgtEl>
                                          <p:spTgt spid="2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animEffect filter="fade" transition="in">
                                      <p:cBhvr>
                                        <p:cTn dur="500"/>
                                        <p:tgtEl>
                                          <p:spTgt spid="2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animEffect filter="fade" transition="in">
                                      <p:cBhvr>
                                        <p:cTn dur="500"/>
                                        <p:tgtEl>
                                          <p:spTgt spid="2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animEffect filter="fade" transition="in">
                                      <p:cBhvr>
                                        <p:cTn dur="500"/>
                                        <p:tgtEl>
                                          <p:spTgt spid="2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animEffect filter="fade" transition="in">
                                      <p:cBhvr>
                                        <p:cTn dur="500"/>
                                        <p:tgtEl>
                                          <p:spTgt spid="2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animEffect filter="fade" transition="in">
                                      <p:cBhvr>
                                        <p:cTn dur="500"/>
                                        <p:tgtEl>
                                          <p:spTgt spid="2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animEffect filter="fade" transition="in">
                                      <p:cBhvr>
                                        <p:cTn dur="500"/>
                                        <p:tgtEl>
                                          <p:spTgt spid="2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8" st="8"/>
                                            </p:txEl>
                                          </p:spTgt>
                                        </p:tgtEl>
                                        <p:attrNameLst>
                                          <p:attrName>style.visibility</p:attrName>
                                        </p:attrNameLst>
                                      </p:cBhvr>
                                      <p:to>
                                        <p:strVal val="visible"/>
                                      </p:to>
                                    </p:set>
                                    <p:animEffect filter="fade" transition="in">
                                      <p:cBhvr>
                                        <p:cTn dur="500"/>
                                        <p:tgtEl>
                                          <p:spTgt spid="2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9" st="9"/>
                                            </p:txEl>
                                          </p:spTgt>
                                        </p:tgtEl>
                                        <p:attrNameLst>
                                          <p:attrName>style.visibility</p:attrName>
                                        </p:attrNameLst>
                                      </p:cBhvr>
                                      <p:to>
                                        <p:strVal val="visible"/>
                                      </p:to>
                                    </p:set>
                                    <p:animEffect filter="fade" transition="in">
                                      <p:cBhvr>
                                        <p:cTn dur="500"/>
                                        <p:tgtEl>
                                          <p:spTgt spid="2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xEl>
                                              <p:pRg end="10" st="10"/>
                                            </p:txEl>
                                          </p:spTgt>
                                        </p:tgtEl>
                                        <p:attrNameLst>
                                          <p:attrName>style.visibility</p:attrName>
                                        </p:attrNameLst>
                                      </p:cBhvr>
                                      <p:to>
                                        <p:strVal val="visible"/>
                                      </p:to>
                                    </p:set>
                                    <p:animEffect filter="fade" transition="in">
                                      <p:cBhvr>
                                        <p:cTn dur="500"/>
                                        <p:tgtEl>
                                          <p:spTgt spid="2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A picture containing text, electronics" id="304" name="Google Shape;304;p3"/>
          <p:cNvPicPr preferRelativeResize="0"/>
          <p:nvPr/>
        </p:nvPicPr>
        <p:blipFill rotWithShape="1">
          <a:blip r:embed="rId3">
            <a:alphaModFix/>
          </a:blip>
          <a:srcRect b="5291" l="7431" r="0" t="4399"/>
          <a:stretch/>
        </p:blipFill>
        <p:spPr>
          <a:xfrm>
            <a:off x="639907" y="2792586"/>
            <a:ext cx="5227107" cy="3187207"/>
          </a:xfrm>
          <a:prstGeom prst="rect">
            <a:avLst/>
          </a:prstGeom>
          <a:noFill/>
          <a:ln>
            <a:noFill/>
          </a:ln>
        </p:spPr>
      </p:pic>
      <p:pic>
        <p:nvPicPr>
          <p:cNvPr descr="A picture containing text, electronics&#10;&#10;Description automatically generated" id="305" name="Google Shape;305;p3"/>
          <p:cNvPicPr preferRelativeResize="0"/>
          <p:nvPr/>
        </p:nvPicPr>
        <p:blipFill rotWithShape="1">
          <a:blip r:embed="rId4">
            <a:alphaModFix/>
          </a:blip>
          <a:srcRect b="5497" l="7544" r="0" t="4211"/>
          <a:stretch/>
        </p:blipFill>
        <p:spPr>
          <a:xfrm>
            <a:off x="6303645" y="2789312"/>
            <a:ext cx="5227105" cy="3190480"/>
          </a:xfrm>
          <a:prstGeom prst="rect">
            <a:avLst/>
          </a:prstGeom>
          <a:noFill/>
          <a:ln>
            <a:noFill/>
          </a:ln>
        </p:spPr>
      </p:pic>
      <p:sp>
        <p:nvSpPr>
          <p:cNvPr id="306" name="Google Shape;306;p3"/>
          <p:cNvSpPr txBox="1"/>
          <p:nvPr/>
        </p:nvSpPr>
        <p:spPr>
          <a:xfrm>
            <a:off x="527899" y="878207"/>
            <a:ext cx="11197388" cy="1506764"/>
          </a:xfrm>
          <a:prstGeom prst="rect">
            <a:avLst/>
          </a:prstGeom>
          <a:noFill/>
          <a:ln>
            <a:noFill/>
          </a:ln>
        </p:spPr>
        <p:txBody>
          <a:bodyPr anchorCtr="0" anchor="t" bIns="45700" lIns="0" spcFirstLastPara="1" rIns="0" wrap="square" tIns="0">
            <a:noAutofit/>
          </a:bodyPr>
          <a:lstStyle/>
          <a:p>
            <a:pPr indent="-57150" lvl="1" marL="628650" marR="0" rtl="0" algn="l">
              <a:lnSpc>
                <a:spcPct val="90000"/>
              </a:lnSpc>
              <a:spcBef>
                <a:spcPts val="0"/>
              </a:spcBef>
              <a:spcAft>
                <a:spcPts val="0"/>
              </a:spcAft>
              <a:buClr>
                <a:srgbClr val="7F7F7F"/>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3"/>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WORKUP</a:t>
            </a:r>
            <a:endParaRPr/>
          </a:p>
        </p:txBody>
      </p:sp>
      <p:sp>
        <p:nvSpPr>
          <p:cNvPr id="308" name="Google Shape;308;p3"/>
          <p:cNvSpPr txBox="1"/>
          <p:nvPr>
            <p:ph idx="1" type="body"/>
          </p:nvPr>
        </p:nvSpPr>
        <p:spPr>
          <a:xfrm>
            <a:off x="973138" y="1123950"/>
            <a:ext cx="9999000" cy="4389000"/>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CT scan (3/2023)</a:t>
            </a:r>
            <a:endParaRPr/>
          </a:p>
          <a:p>
            <a:pPr indent="-171450" lvl="1" marL="628650" rtl="0" algn="l">
              <a:lnSpc>
                <a:spcPct val="90000"/>
              </a:lnSpc>
              <a:spcBef>
                <a:spcPts val="600"/>
              </a:spcBef>
              <a:spcAft>
                <a:spcPts val="0"/>
              </a:spcAft>
              <a:buSzPts val="1800"/>
              <a:buChar char="•"/>
            </a:pPr>
            <a:r>
              <a:rPr lang="en-US">
                <a:solidFill>
                  <a:srgbClr val="000000"/>
                </a:solidFill>
                <a:latin typeface="Arial"/>
                <a:ea typeface="Arial"/>
                <a:cs typeface="Arial"/>
                <a:sym typeface="Arial"/>
              </a:rPr>
              <a:t>N</a:t>
            </a:r>
            <a:r>
              <a:rPr b="0" i="0" lang="en-US" sz="1800" u="none" strike="noStrike">
                <a:solidFill>
                  <a:srgbClr val="000000"/>
                </a:solidFill>
                <a:latin typeface="Arial"/>
                <a:ea typeface="Arial"/>
                <a:cs typeface="Arial"/>
                <a:sym typeface="Arial"/>
              </a:rPr>
              <a:t>ear complete thrombosis of SVC stent</a:t>
            </a:r>
            <a:endParaRPr/>
          </a:p>
          <a:p>
            <a:pPr indent="-171450" lvl="1" marL="628650" rtl="0" algn="l">
              <a:lnSpc>
                <a:spcPct val="90000"/>
              </a:lnSpc>
              <a:spcBef>
                <a:spcPts val="600"/>
              </a:spcBef>
              <a:spcAft>
                <a:spcPts val="0"/>
              </a:spcAft>
              <a:buSzPts val="1800"/>
              <a:buChar char="•"/>
            </a:pPr>
            <a:r>
              <a:rPr lang="en-US">
                <a:solidFill>
                  <a:srgbClr val="000000"/>
                </a:solidFill>
                <a:latin typeface="Arial"/>
                <a:ea typeface="Arial"/>
                <a:cs typeface="Arial"/>
                <a:sym typeface="Arial"/>
              </a:rPr>
              <a:t>Loculated right pleural effusion</a:t>
            </a:r>
            <a:endParaRPr/>
          </a:p>
          <a:p>
            <a:pPr indent="-171450" lvl="1" marL="628650" rtl="0" algn="l">
              <a:lnSpc>
                <a:spcPct val="90000"/>
              </a:lnSpc>
              <a:spcBef>
                <a:spcPts val="600"/>
              </a:spcBef>
              <a:spcAft>
                <a:spcPts val="0"/>
              </a:spcAft>
              <a:buSzPts val="1800"/>
              <a:buChar char="•"/>
            </a:pPr>
            <a:r>
              <a:rPr lang="en-US"/>
              <a:t>Irregular mass abutting the right atrium, ascending aorta and anterior chest wall. </a:t>
            </a:r>
            <a:endParaRPr/>
          </a:p>
          <a:p>
            <a:pPr indent="-57150" lvl="1" marL="628650" rtl="0" algn="l">
              <a:lnSpc>
                <a:spcPct val="90000"/>
              </a:lnSpc>
              <a:spcBef>
                <a:spcPts val="600"/>
              </a:spcBef>
              <a:spcAft>
                <a:spcPts val="0"/>
              </a:spcAft>
              <a:buSzPts val="1800"/>
              <a:buNone/>
            </a:pPr>
            <a:r>
              <a:t/>
            </a:r>
            <a:endParaRPr/>
          </a:p>
          <a:p>
            <a:pPr indent="-57150" lvl="0" marL="171450" rtl="0" algn="l">
              <a:lnSpc>
                <a:spcPct val="90000"/>
              </a:lnSpc>
              <a:spcBef>
                <a:spcPts val="1500"/>
              </a:spcBef>
              <a:spcAft>
                <a:spcPts val="0"/>
              </a:spcAft>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5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5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500"/>
                                        <p:tgtEl>
                                          <p:spTgt spid="3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animEffect filter="fade" transition="in">
                                      <p:cBhvr>
                                        <p:cTn dur="500"/>
                                        <p:tgtEl>
                                          <p:spTgt spid="3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animEffect filter="fade" transition="in">
                                      <p:cBhvr>
                                        <p:cTn dur="500"/>
                                        <p:tgtEl>
                                          <p:spTgt spid="3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WORKUP</a:t>
            </a:r>
            <a:endParaRPr/>
          </a:p>
        </p:txBody>
      </p:sp>
      <p:sp>
        <p:nvSpPr>
          <p:cNvPr id="315" name="Google Shape;315;p4"/>
          <p:cNvSpPr txBox="1"/>
          <p:nvPr>
            <p:ph idx="1" type="body"/>
          </p:nvPr>
        </p:nvSpPr>
        <p:spPr>
          <a:xfrm>
            <a:off x="973138" y="1123950"/>
            <a:ext cx="5403599" cy="4389120"/>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Pleural fluid analysis (3/2023)</a:t>
            </a:r>
            <a:endParaRPr/>
          </a:p>
          <a:p>
            <a:pPr indent="-171450" lvl="1" marL="628650" rtl="0" algn="l">
              <a:lnSpc>
                <a:spcPct val="90000"/>
              </a:lnSpc>
              <a:spcBef>
                <a:spcPts val="600"/>
              </a:spcBef>
              <a:spcAft>
                <a:spcPts val="0"/>
              </a:spcAft>
              <a:buSzPts val="1800"/>
              <a:buChar char="•"/>
            </a:pPr>
            <a:r>
              <a:rPr lang="en-US"/>
              <a:t>Protein 3.7</a:t>
            </a:r>
            <a:endParaRPr/>
          </a:p>
          <a:p>
            <a:pPr indent="-171450" lvl="1" marL="628650" rtl="0" algn="l">
              <a:lnSpc>
                <a:spcPct val="90000"/>
              </a:lnSpc>
              <a:spcBef>
                <a:spcPts val="600"/>
              </a:spcBef>
              <a:spcAft>
                <a:spcPts val="0"/>
              </a:spcAft>
              <a:buSzPts val="1800"/>
              <a:buChar char="•"/>
            </a:pPr>
            <a:r>
              <a:rPr lang="en-US"/>
              <a:t>Cholesterol 73</a:t>
            </a:r>
            <a:endParaRPr/>
          </a:p>
          <a:p>
            <a:pPr indent="-171450" lvl="1" marL="628650" rtl="0" algn="l">
              <a:lnSpc>
                <a:spcPct val="90000"/>
              </a:lnSpc>
              <a:spcBef>
                <a:spcPts val="600"/>
              </a:spcBef>
              <a:spcAft>
                <a:spcPts val="0"/>
              </a:spcAft>
              <a:buSzPts val="1800"/>
              <a:buChar char="•"/>
            </a:pPr>
            <a:r>
              <a:rPr lang="en-US">
                <a:solidFill>
                  <a:srgbClr val="FF0000"/>
                </a:solidFill>
              </a:rPr>
              <a:t>Triglycerides 1015</a:t>
            </a:r>
            <a:endParaRPr/>
          </a:p>
          <a:p>
            <a:pPr indent="-171450" lvl="1" marL="628650" rtl="0" algn="l">
              <a:lnSpc>
                <a:spcPct val="90000"/>
              </a:lnSpc>
              <a:spcBef>
                <a:spcPts val="600"/>
              </a:spcBef>
              <a:spcAft>
                <a:spcPts val="0"/>
              </a:spcAft>
              <a:buSzPts val="1800"/>
              <a:buChar char="•"/>
            </a:pPr>
            <a:r>
              <a:rPr lang="en-US"/>
              <a:t>Glucose 131</a:t>
            </a:r>
            <a:endParaRPr/>
          </a:p>
          <a:p>
            <a:pPr indent="-171450" lvl="1" marL="628650" rtl="0" algn="l">
              <a:lnSpc>
                <a:spcPct val="90000"/>
              </a:lnSpc>
              <a:spcBef>
                <a:spcPts val="600"/>
              </a:spcBef>
              <a:spcAft>
                <a:spcPts val="0"/>
              </a:spcAft>
              <a:buSzPts val="1800"/>
              <a:buChar char="•"/>
            </a:pPr>
            <a:r>
              <a:rPr lang="en-US"/>
              <a:t>Culture negative</a:t>
            </a:r>
            <a:endParaRPr/>
          </a:p>
          <a:p>
            <a:pPr indent="-57150" lvl="1" marL="628650" rtl="0" algn="l">
              <a:lnSpc>
                <a:spcPct val="90000"/>
              </a:lnSpc>
              <a:spcBef>
                <a:spcPts val="600"/>
              </a:spcBef>
              <a:spcAft>
                <a:spcPts val="0"/>
              </a:spcAft>
              <a:buSzPts val="1800"/>
              <a:buNone/>
            </a:pPr>
            <a:r>
              <a:t/>
            </a:r>
            <a:endParaRPr/>
          </a:p>
          <a:p>
            <a:pPr indent="-171450" lvl="0" marL="171450" rtl="0" algn="l">
              <a:lnSpc>
                <a:spcPct val="90000"/>
              </a:lnSpc>
              <a:spcBef>
                <a:spcPts val="1500"/>
              </a:spcBef>
              <a:spcAft>
                <a:spcPts val="0"/>
              </a:spcAft>
              <a:buSzPts val="1800"/>
              <a:buChar char="•"/>
            </a:pPr>
            <a:r>
              <a:rPr lang="en-US"/>
              <a:t>Echo (3/2023)</a:t>
            </a:r>
            <a:endParaRPr/>
          </a:p>
          <a:p>
            <a:pPr indent="-171450" lvl="1" marL="628650" rtl="0" algn="l">
              <a:lnSpc>
                <a:spcPct val="90000"/>
              </a:lnSpc>
              <a:spcBef>
                <a:spcPts val="600"/>
              </a:spcBef>
              <a:spcAft>
                <a:spcPts val="0"/>
              </a:spcAft>
              <a:buSzPts val="1800"/>
              <a:buChar char="•"/>
            </a:pPr>
            <a:r>
              <a:rPr lang="en-US"/>
              <a:t>External compression at the level of the tricuspid valve annulus (gradient of 3-5 mmHg)</a:t>
            </a:r>
            <a:endParaRPr/>
          </a:p>
          <a:p>
            <a:pPr indent="-171450" lvl="1" marL="628650" rtl="0" algn="l">
              <a:lnSpc>
                <a:spcPct val="90000"/>
              </a:lnSpc>
              <a:spcBef>
                <a:spcPts val="600"/>
              </a:spcBef>
              <a:spcAft>
                <a:spcPts val="0"/>
              </a:spcAft>
              <a:buSzPts val="1800"/>
              <a:buChar char="•"/>
            </a:pPr>
            <a:r>
              <a:rPr lang="en-US"/>
              <a:t>RVSP 40 mmHg</a:t>
            </a:r>
            <a:endParaRPr/>
          </a:p>
          <a:p>
            <a:pPr indent="-57150" lvl="1" marL="628650" rtl="0" algn="l">
              <a:lnSpc>
                <a:spcPct val="90000"/>
              </a:lnSpc>
              <a:spcBef>
                <a:spcPts val="600"/>
              </a:spcBef>
              <a:spcAft>
                <a:spcPts val="0"/>
              </a:spcAft>
              <a:buSzPts val="1800"/>
              <a:buNone/>
            </a:pPr>
            <a:r>
              <a:t/>
            </a:r>
            <a:endParaRPr/>
          </a:p>
        </p:txBody>
      </p:sp>
      <p:sp>
        <p:nvSpPr>
          <p:cNvPr id="316" name="Google Shape;316;p4"/>
          <p:cNvSpPr txBox="1"/>
          <p:nvPr/>
        </p:nvSpPr>
        <p:spPr>
          <a:xfrm>
            <a:off x="6376737" y="1123950"/>
            <a:ext cx="5403599" cy="4389120"/>
          </a:xfrm>
          <a:prstGeom prst="rect">
            <a:avLst/>
          </a:prstGeom>
          <a:noFill/>
          <a:ln>
            <a:noFill/>
          </a:ln>
        </p:spPr>
        <p:txBody>
          <a:bodyPr anchorCtr="0" anchor="t" bIns="45700" lIns="0" spcFirstLastPara="1" rIns="0" wrap="square" tIns="0">
            <a:noAutofit/>
          </a:bodyPr>
          <a:lstStyle/>
          <a:p>
            <a:pPr indent="-171450" lvl="0" marL="171450" marR="0" rtl="0" algn="l">
              <a:lnSpc>
                <a:spcPct val="90000"/>
              </a:lnSpc>
              <a:spcBef>
                <a:spcPts val="0"/>
              </a:spcBef>
              <a:spcAft>
                <a:spcPts val="0"/>
              </a:spcAft>
              <a:buClr>
                <a:schemeClr val="accent1"/>
              </a:buClr>
              <a:buSzPts val="1800"/>
              <a:buFont typeface="Arial"/>
              <a:buChar char="•"/>
            </a:pPr>
            <a:r>
              <a:rPr lang="en-US" sz="1800">
                <a:solidFill>
                  <a:schemeClr val="lt1"/>
                </a:solidFill>
                <a:latin typeface="Arial"/>
                <a:ea typeface="Arial"/>
                <a:cs typeface="Arial"/>
                <a:sym typeface="Arial"/>
              </a:rPr>
              <a:t>FNA (2019) – fibroinflammatory proliferation</a:t>
            </a:r>
            <a:endParaRPr/>
          </a:p>
          <a:p>
            <a:pPr indent="-171450" lvl="0" marL="171450" marR="0" rtl="0" algn="l">
              <a:lnSpc>
                <a:spcPct val="90000"/>
              </a:lnSpc>
              <a:spcBef>
                <a:spcPts val="1500"/>
              </a:spcBef>
              <a:spcAft>
                <a:spcPts val="0"/>
              </a:spcAft>
              <a:buClr>
                <a:schemeClr val="accent1"/>
              </a:buClr>
              <a:buSzPts val="1800"/>
              <a:buFont typeface="Arial"/>
              <a:buChar char="•"/>
            </a:pPr>
            <a:r>
              <a:rPr lang="en-US" sz="1800">
                <a:solidFill>
                  <a:schemeClr val="lt1"/>
                </a:solidFill>
                <a:latin typeface="Arial"/>
                <a:ea typeface="Arial"/>
                <a:cs typeface="Arial"/>
                <a:sym typeface="Arial"/>
              </a:rPr>
              <a:t>Culture from mediastinal tissue (2019) - negative for TB and fungus</a:t>
            </a:r>
            <a:endParaRPr/>
          </a:p>
          <a:p>
            <a:pPr indent="-171450" lvl="0" marL="171450" marR="0" rtl="0" algn="l">
              <a:lnSpc>
                <a:spcPct val="90000"/>
              </a:lnSpc>
              <a:spcBef>
                <a:spcPts val="1500"/>
              </a:spcBef>
              <a:spcAft>
                <a:spcPts val="0"/>
              </a:spcAft>
              <a:buClr>
                <a:schemeClr val="accent1"/>
              </a:buClr>
              <a:buSzPts val="1800"/>
              <a:buFont typeface="Arial"/>
              <a:buChar char="•"/>
            </a:pPr>
            <a:r>
              <a:rPr lang="en-US" sz="1800">
                <a:solidFill>
                  <a:srgbClr val="000000"/>
                </a:solidFill>
                <a:latin typeface="Arial"/>
                <a:ea typeface="Arial"/>
                <a:cs typeface="Arial"/>
                <a:sym typeface="Arial"/>
              </a:rPr>
              <a:t>PET-CT (2021) showed soft tissue anterior mediastinal mass with SUV max of 13.87</a:t>
            </a:r>
            <a:endParaRPr b="0" i="0" sz="1800" u="none" strike="noStrike">
              <a:solidFill>
                <a:srgbClr val="000000"/>
              </a:solidFill>
              <a:latin typeface="Arial"/>
              <a:ea typeface="Arial"/>
              <a:cs typeface="Arial"/>
              <a:sym typeface="Arial"/>
            </a:endParaRPr>
          </a:p>
          <a:p>
            <a:pPr indent="-171450" lvl="0" marL="171450" marR="0" rtl="0" algn="l">
              <a:lnSpc>
                <a:spcPct val="90000"/>
              </a:lnSpc>
              <a:spcBef>
                <a:spcPts val="1500"/>
              </a:spcBef>
              <a:spcAft>
                <a:spcPts val="0"/>
              </a:spcAft>
              <a:buClr>
                <a:schemeClr val="accent1"/>
              </a:buClr>
              <a:buSzPts val="1800"/>
              <a:buFont typeface="Arial"/>
              <a:buChar char="•"/>
            </a:pPr>
            <a:r>
              <a:rPr b="0" i="0" lang="en-US" sz="1800" u="none" strike="noStrike">
                <a:solidFill>
                  <a:srgbClr val="000000"/>
                </a:solidFill>
                <a:latin typeface="Arial"/>
                <a:ea typeface="Arial"/>
                <a:cs typeface="Arial"/>
                <a:sym typeface="Arial"/>
              </a:rPr>
              <a:t>Lung Ventilation and Perfusion (2022) - Moderate decreased perfusion of the right upper and middle lobes likely 2</a:t>
            </a:r>
            <a:r>
              <a:rPr b="1" i="0" lang="en-US" sz="1800">
                <a:solidFill>
                  <a:srgbClr val="5F6368"/>
                </a:solidFill>
                <a:latin typeface="Roboto"/>
                <a:ea typeface="Roboto"/>
                <a:cs typeface="Roboto"/>
                <a:sym typeface="Roboto"/>
              </a:rPr>
              <a:t>° </a:t>
            </a:r>
            <a:r>
              <a:rPr b="0" i="0" lang="en-US" sz="1800" u="none" strike="noStrike">
                <a:solidFill>
                  <a:srgbClr val="000000"/>
                </a:solidFill>
                <a:latin typeface="Arial"/>
                <a:ea typeface="Arial"/>
                <a:cs typeface="Arial"/>
                <a:sym typeface="Arial"/>
              </a:rPr>
              <a:t>pulmonary artery narrowing</a:t>
            </a:r>
            <a:endParaRPr/>
          </a:p>
          <a:p>
            <a:pPr indent="-57150" lvl="0" marL="171450" marR="0" rtl="0" algn="l">
              <a:lnSpc>
                <a:spcPct val="90000"/>
              </a:lnSpc>
              <a:spcBef>
                <a:spcPts val="1500"/>
              </a:spcBef>
              <a:spcAft>
                <a:spcPts val="0"/>
              </a:spcAft>
              <a:buClr>
                <a:schemeClr val="accent1"/>
              </a:buClr>
              <a:buSzPts val="1800"/>
              <a:buFont typeface="Arial"/>
              <a:buNone/>
            </a:pPr>
            <a:r>
              <a:t/>
            </a:r>
            <a:endParaRPr b="0" i="0" sz="1800" u="none" strike="noStrike">
              <a:solidFill>
                <a:srgbClr val="000000"/>
              </a:solidFill>
              <a:latin typeface="Arial"/>
              <a:ea typeface="Arial"/>
              <a:cs typeface="Arial"/>
              <a:sym typeface="Arial"/>
            </a:endParaRPr>
          </a:p>
          <a:p>
            <a:pPr indent="0" lvl="0" marL="0" marR="0" rtl="0" algn="l">
              <a:lnSpc>
                <a:spcPct val="90000"/>
              </a:lnSpc>
              <a:spcBef>
                <a:spcPts val="1500"/>
              </a:spcBef>
              <a:spcAft>
                <a:spcPts val="0"/>
              </a:spcAft>
              <a:buClr>
                <a:schemeClr val="accent1"/>
              </a:buClr>
              <a:buSzPts val="1800"/>
              <a:buFont typeface="Arial"/>
              <a:buNone/>
            </a:pPr>
            <a:r>
              <a:t/>
            </a:r>
            <a:endParaRPr sz="1800">
              <a:solidFill>
                <a:schemeClr val="lt1"/>
              </a:solidFill>
              <a:latin typeface="Arial"/>
              <a:ea typeface="Arial"/>
              <a:cs typeface="Arial"/>
              <a:sym typeface="Arial"/>
            </a:endParaRPr>
          </a:p>
          <a:p>
            <a:pPr indent="-57150" lvl="0" marL="171450" marR="0" rtl="0" algn="l">
              <a:lnSpc>
                <a:spcPct val="90000"/>
              </a:lnSpc>
              <a:spcBef>
                <a:spcPts val="1500"/>
              </a:spcBef>
              <a:spcAft>
                <a:spcPts val="0"/>
              </a:spcAft>
              <a:buClr>
                <a:schemeClr val="accent1"/>
              </a:buClr>
              <a:buSzPts val="1800"/>
              <a:buFont typeface="Arial"/>
              <a:buNone/>
            </a:pPr>
            <a:r>
              <a:t/>
            </a:r>
            <a:endParaRPr sz="1800">
              <a:solidFill>
                <a:schemeClr val="lt1"/>
              </a:solidFill>
              <a:latin typeface="Arial"/>
              <a:ea typeface="Arial"/>
              <a:cs typeface="Arial"/>
              <a:sym typeface="Arial"/>
            </a:endParaRPr>
          </a:p>
          <a:p>
            <a:pPr indent="0" lvl="0" marL="0" marR="0" rtl="0" algn="l">
              <a:lnSpc>
                <a:spcPct val="90000"/>
              </a:lnSpc>
              <a:spcBef>
                <a:spcPts val="1500"/>
              </a:spcBef>
              <a:spcAft>
                <a:spcPts val="0"/>
              </a:spcAft>
              <a:buClr>
                <a:schemeClr val="accent1"/>
              </a:buClr>
              <a:buSzPts val="1800"/>
              <a:buFont typeface="Arial"/>
              <a:buNone/>
            </a:pPr>
            <a:r>
              <a:t/>
            </a:r>
            <a:endParaRPr sz="1800">
              <a:solidFill>
                <a:schemeClr val="lt1"/>
              </a:solidFill>
              <a:latin typeface="Arial"/>
              <a:ea typeface="Arial"/>
              <a:cs typeface="Arial"/>
              <a:sym typeface="Arial"/>
            </a:endParaRPr>
          </a:p>
          <a:p>
            <a:pPr indent="-57150" lvl="1" marL="628650" marR="0" rtl="0" algn="l">
              <a:lnSpc>
                <a:spcPct val="90000"/>
              </a:lnSpc>
              <a:spcBef>
                <a:spcPts val="600"/>
              </a:spcBef>
              <a:spcAft>
                <a:spcPts val="0"/>
              </a:spcAft>
              <a:buClr>
                <a:srgbClr val="7F7F7F"/>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500"/>
                                        <p:tgtEl>
                                          <p:spTgt spid="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500"/>
                                        <p:tgtEl>
                                          <p:spTgt spid="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500"/>
                                        <p:tgtEl>
                                          <p:spTgt spid="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animEffect filter="fade" transition="in">
                                      <p:cBhvr>
                                        <p:cTn dur="500"/>
                                        <p:tgtEl>
                                          <p:spTgt spid="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animEffect filter="fade" transition="in">
                                      <p:cBhvr>
                                        <p:cTn dur="500"/>
                                        <p:tgtEl>
                                          <p:spTgt spid="3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animEffect filter="fade" transition="in">
                                      <p:cBhvr>
                                        <p:cTn dur="500"/>
                                        <p:tgtEl>
                                          <p:spTgt spid="31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animEffect filter="fade" transition="in">
                                      <p:cBhvr>
                                        <p:cTn dur="500"/>
                                        <p:tgtEl>
                                          <p:spTgt spid="31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animEffect filter="fade" transition="in">
                                      <p:cBhvr>
                                        <p:cTn dur="500"/>
                                        <p:tgtEl>
                                          <p:spTgt spid="31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animEffect filter="fade" transition="in">
                                      <p:cBhvr>
                                        <p:cTn dur="500"/>
                                        <p:tgtEl>
                                          <p:spTgt spid="31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9" st="9"/>
                                            </p:txEl>
                                          </p:spTgt>
                                        </p:tgtEl>
                                        <p:attrNameLst>
                                          <p:attrName>style.visibility</p:attrName>
                                        </p:attrNameLst>
                                      </p:cBhvr>
                                      <p:to>
                                        <p:strVal val="visible"/>
                                      </p:to>
                                    </p:set>
                                    <p:animEffect filter="fade" transition="in">
                                      <p:cBhvr>
                                        <p:cTn dur="500"/>
                                        <p:tgtEl>
                                          <p:spTgt spid="31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10" st="10"/>
                                            </p:txEl>
                                          </p:spTgt>
                                        </p:tgtEl>
                                        <p:attrNameLst>
                                          <p:attrName>style.visibility</p:attrName>
                                        </p:attrNameLst>
                                      </p:cBhvr>
                                      <p:to>
                                        <p:strVal val="visible"/>
                                      </p:to>
                                    </p:set>
                                    <p:animEffect filter="fade" transition="in">
                                      <p:cBhvr>
                                        <p:cTn dur="500"/>
                                        <p:tgtEl>
                                          <p:spTgt spid="31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5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5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5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5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5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500"/>
                                        <p:tgtEl>
                                          <p:spTgt spid="3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animEffect filter="fade" transition="in">
                                      <p:cBhvr>
                                        <p:cTn dur="500"/>
                                        <p:tgtEl>
                                          <p:spTgt spid="3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7" st="7"/>
                                            </p:txEl>
                                          </p:spTgt>
                                        </p:tgtEl>
                                        <p:attrNameLst>
                                          <p:attrName>style.visibility</p:attrName>
                                        </p:attrNameLst>
                                      </p:cBhvr>
                                      <p:to>
                                        <p:strVal val="visible"/>
                                      </p:to>
                                    </p:set>
                                    <p:animEffect filter="fade" transition="in">
                                      <p:cBhvr>
                                        <p:cTn dur="500"/>
                                        <p:tgtEl>
                                          <p:spTgt spid="3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8" st="8"/>
                                            </p:txEl>
                                          </p:spTgt>
                                        </p:tgtEl>
                                        <p:attrNameLst>
                                          <p:attrName>style.visibility</p:attrName>
                                        </p:attrNameLst>
                                      </p:cBhvr>
                                      <p:to>
                                        <p:strVal val="visible"/>
                                      </p:to>
                                    </p:set>
                                    <p:animEffect filter="fade" transition="in">
                                      <p:cBhvr>
                                        <p:cTn dur="500"/>
                                        <p:tgtEl>
                                          <p:spTgt spid="3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CHYLOTHORAX</a:t>
            </a:r>
            <a:endParaRPr/>
          </a:p>
        </p:txBody>
      </p:sp>
      <p:sp>
        <p:nvSpPr>
          <p:cNvPr id="323" name="Google Shape;323;p5"/>
          <p:cNvSpPr txBox="1"/>
          <p:nvPr>
            <p:ph idx="1" type="body"/>
          </p:nvPr>
        </p:nvSpPr>
        <p:spPr>
          <a:xfrm>
            <a:off x="973138" y="1123950"/>
            <a:ext cx="11307094" cy="5267326"/>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Etiology</a:t>
            </a:r>
            <a:endParaRPr/>
          </a:p>
          <a:p>
            <a:pPr indent="-171450" lvl="1" marL="628650" rtl="0" algn="l">
              <a:lnSpc>
                <a:spcPct val="90000"/>
              </a:lnSpc>
              <a:spcBef>
                <a:spcPts val="600"/>
              </a:spcBef>
              <a:spcAft>
                <a:spcPts val="0"/>
              </a:spcAft>
              <a:buSzPts val="1800"/>
              <a:buChar char="•"/>
            </a:pPr>
            <a:r>
              <a:rPr lang="en-US">
                <a:solidFill>
                  <a:srgbClr val="FF0000"/>
                </a:solidFill>
              </a:rPr>
              <a:t>Post-surgery most common </a:t>
            </a:r>
            <a:r>
              <a:rPr lang="en-US"/>
              <a:t>- Esophagectomy and pulm resection</a:t>
            </a:r>
            <a:endParaRPr/>
          </a:p>
          <a:p>
            <a:pPr indent="-171450" lvl="1" marL="628650" rtl="0" algn="l">
              <a:lnSpc>
                <a:spcPct val="90000"/>
              </a:lnSpc>
              <a:spcBef>
                <a:spcPts val="600"/>
              </a:spcBef>
              <a:spcAft>
                <a:spcPts val="0"/>
              </a:spcAft>
              <a:buSzPts val="1800"/>
              <a:buChar char="•"/>
            </a:pPr>
            <a:r>
              <a:rPr lang="en-US"/>
              <a:t>Malignancy – lymphoma</a:t>
            </a:r>
            <a:endParaRPr/>
          </a:p>
          <a:p>
            <a:pPr indent="-171450" lvl="0" marL="171450" rtl="0" algn="l">
              <a:lnSpc>
                <a:spcPct val="90000"/>
              </a:lnSpc>
              <a:spcBef>
                <a:spcPts val="1500"/>
              </a:spcBef>
              <a:spcAft>
                <a:spcPts val="0"/>
              </a:spcAft>
              <a:buSzPts val="1800"/>
              <a:buChar char="•"/>
            </a:pPr>
            <a:r>
              <a:rPr lang="en-US"/>
              <a:t>Presentation</a:t>
            </a:r>
            <a:endParaRPr/>
          </a:p>
          <a:p>
            <a:pPr indent="-171450" lvl="1" marL="628650" rtl="0" algn="l">
              <a:lnSpc>
                <a:spcPct val="90000"/>
              </a:lnSpc>
              <a:spcBef>
                <a:spcPts val="600"/>
              </a:spcBef>
              <a:spcAft>
                <a:spcPts val="0"/>
              </a:spcAft>
              <a:buSzPts val="1800"/>
              <a:buChar char="•"/>
            </a:pPr>
            <a:r>
              <a:rPr lang="en-US"/>
              <a:t>SOB, cough, and chest discomfort</a:t>
            </a:r>
            <a:endParaRPr/>
          </a:p>
          <a:p>
            <a:pPr indent="-171450" lvl="1" marL="628650" rtl="0" algn="l">
              <a:lnSpc>
                <a:spcPct val="90000"/>
              </a:lnSpc>
              <a:spcBef>
                <a:spcPts val="600"/>
              </a:spcBef>
              <a:spcAft>
                <a:spcPts val="0"/>
              </a:spcAft>
              <a:buSzPts val="1800"/>
              <a:buChar char="•"/>
            </a:pPr>
            <a:r>
              <a:rPr lang="en-US"/>
              <a:t>Chylous ascites and rarely, chyloptysis</a:t>
            </a:r>
            <a:endParaRPr/>
          </a:p>
          <a:p>
            <a:pPr indent="-171450" lvl="0" marL="171450" rtl="0" algn="l">
              <a:lnSpc>
                <a:spcPct val="90000"/>
              </a:lnSpc>
              <a:spcBef>
                <a:spcPts val="1500"/>
              </a:spcBef>
              <a:spcAft>
                <a:spcPts val="0"/>
              </a:spcAft>
              <a:buSzPts val="1800"/>
              <a:buChar char="•"/>
            </a:pPr>
            <a:r>
              <a:rPr lang="en-US"/>
              <a:t>Diagnosis</a:t>
            </a:r>
            <a:endParaRPr/>
          </a:p>
          <a:p>
            <a:pPr indent="-171450" lvl="1" marL="628650" rtl="0" algn="l">
              <a:lnSpc>
                <a:spcPct val="90000"/>
              </a:lnSpc>
              <a:spcBef>
                <a:spcPts val="600"/>
              </a:spcBef>
              <a:spcAft>
                <a:spcPts val="0"/>
              </a:spcAft>
              <a:buSzPts val="1800"/>
              <a:buChar char="•"/>
            </a:pPr>
            <a:r>
              <a:rPr lang="en-US"/>
              <a:t>Pleural fluid </a:t>
            </a:r>
            <a:r>
              <a:rPr lang="en-US">
                <a:solidFill>
                  <a:srgbClr val="FF0000"/>
                </a:solidFill>
              </a:rPr>
              <a:t>triglyceride level &gt; 110 mg/dL</a:t>
            </a:r>
            <a:endParaRPr/>
          </a:p>
          <a:p>
            <a:pPr indent="-171450" lvl="1" marL="628650" rtl="0" algn="l">
              <a:lnSpc>
                <a:spcPct val="90000"/>
              </a:lnSpc>
              <a:spcBef>
                <a:spcPts val="600"/>
              </a:spcBef>
              <a:spcAft>
                <a:spcPts val="0"/>
              </a:spcAft>
              <a:buSzPts val="1800"/>
              <a:buChar char="•"/>
            </a:pPr>
            <a:r>
              <a:rPr lang="en-US"/>
              <a:t>Lymphangiography </a:t>
            </a:r>
            <a:endParaRPr/>
          </a:p>
          <a:p>
            <a:pPr indent="-171450" lvl="0" marL="171450" rtl="0" algn="l">
              <a:lnSpc>
                <a:spcPct val="90000"/>
              </a:lnSpc>
              <a:spcBef>
                <a:spcPts val="1500"/>
              </a:spcBef>
              <a:spcAft>
                <a:spcPts val="0"/>
              </a:spcAft>
              <a:buSzPts val="1800"/>
              <a:buChar char="•"/>
            </a:pPr>
            <a:r>
              <a:rPr lang="en-US"/>
              <a:t>Quantification</a:t>
            </a:r>
            <a:endParaRPr/>
          </a:p>
          <a:p>
            <a:pPr indent="-171450" lvl="1" marL="628650" rtl="0" algn="l">
              <a:lnSpc>
                <a:spcPct val="90000"/>
              </a:lnSpc>
              <a:spcBef>
                <a:spcPts val="600"/>
              </a:spcBef>
              <a:spcAft>
                <a:spcPts val="0"/>
              </a:spcAft>
              <a:buSzPts val="1800"/>
              <a:buChar char="•"/>
            </a:pPr>
            <a:r>
              <a:rPr lang="en-US">
                <a:solidFill>
                  <a:srgbClr val="FF0000"/>
                </a:solidFill>
              </a:rPr>
              <a:t>&lt; 500 mL/day </a:t>
            </a:r>
            <a:r>
              <a:rPr lang="en-US"/>
              <a:t>- conservative management</a:t>
            </a:r>
            <a:endParaRPr/>
          </a:p>
          <a:p>
            <a:pPr indent="-171450" lvl="1" marL="628650" rtl="0" algn="l">
              <a:lnSpc>
                <a:spcPct val="90000"/>
              </a:lnSpc>
              <a:spcBef>
                <a:spcPts val="600"/>
              </a:spcBef>
              <a:spcAft>
                <a:spcPts val="0"/>
              </a:spcAft>
              <a:buSzPts val="1800"/>
              <a:buChar char="•"/>
            </a:pPr>
            <a:r>
              <a:rPr lang="en-US"/>
              <a:t>&gt; 500 mL/day for 5 to 7 days or any volume for 2 weeks – aggressive</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5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5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5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5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5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5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500"/>
                                        <p:tgtEl>
                                          <p:spTgt spid="3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animEffect filter="fade" transition="in">
                                      <p:cBhvr>
                                        <p:cTn dur="500"/>
                                        <p:tgtEl>
                                          <p:spTgt spid="3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animEffect filter="fade" transition="in">
                                      <p:cBhvr>
                                        <p:cTn dur="500"/>
                                        <p:tgtEl>
                                          <p:spTgt spid="3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9" st="9"/>
                                            </p:txEl>
                                          </p:spTgt>
                                        </p:tgtEl>
                                        <p:attrNameLst>
                                          <p:attrName>style.visibility</p:attrName>
                                        </p:attrNameLst>
                                      </p:cBhvr>
                                      <p:to>
                                        <p:strVal val="visible"/>
                                      </p:to>
                                    </p:set>
                                    <p:animEffect filter="fade" transition="in">
                                      <p:cBhvr>
                                        <p:cTn dur="500"/>
                                        <p:tgtEl>
                                          <p:spTgt spid="3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0" st="10"/>
                                            </p:txEl>
                                          </p:spTgt>
                                        </p:tgtEl>
                                        <p:attrNameLst>
                                          <p:attrName>style.visibility</p:attrName>
                                        </p:attrNameLst>
                                      </p:cBhvr>
                                      <p:to>
                                        <p:strVal val="visible"/>
                                      </p:to>
                                    </p:set>
                                    <p:animEffect filter="fade" transition="in">
                                      <p:cBhvr>
                                        <p:cTn dur="500"/>
                                        <p:tgtEl>
                                          <p:spTgt spid="3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1" st="11"/>
                                            </p:txEl>
                                          </p:spTgt>
                                        </p:tgtEl>
                                        <p:attrNameLst>
                                          <p:attrName>style.visibility</p:attrName>
                                        </p:attrNameLst>
                                      </p:cBhvr>
                                      <p:to>
                                        <p:strVal val="visible"/>
                                      </p:to>
                                    </p:set>
                                    <p:animEffect filter="fade" transition="in">
                                      <p:cBhvr>
                                        <p:cTn dur="500"/>
                                        <p:tgtEl>
                                          <p:spTgt spid="3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MANAGEMENT</a:t>
            </a:r>
            <a:endParaRPr/>
          </a:p>
        </p:txBody>
      </p:sp>
      <p:sp>
        <p:nvSpPr>
          <p:cNvPr id="330" name="Google Shape;330;p6"/>
          <p:cNvSpPr txBox="1"/>
          <p:nvPr>
            <p:ph idx="1" type="body"/>
          </p:nvPr>
        </p:nvSpPr>
        <p:spPr>
          <a:xfrm>
            <a:off x="973138" y="1123950"/>
            <a:ext cx="9998921" cy="5267326"/>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Conservative – </a:t>
            </a:r>
            <a:r>
              <a:rPr lang="en-US">
                <a:solidFill>
                  <a:srgbClr val="FF0000"/>
                </a:solidFill>
              </a:rPr>
              <a:t>low output</a:t>
            </a:r>
            <a:endParaRPr/>
          </a:p>
          <a:p>
            <a:pPr indent="-171450" lvl="1" marL="628650" rtl="0" algn="l">
              <a:lnSpc>
                <a:spcPct val="90000"/>
              </a:lnSpc>
              <a:spcBef>
                <a:spcPts val="600"/>
              </a:spcBef>
              <a:spcAft>
                <a:spcPts val="0"/>
              </a:spcAft>
              <a:buSzPts val="1800"/>
              <a:buChar char="•"/>
            </a:pPr>
            <a:r>
              <a:rPr lang="en-US">
                <a:solidFill>
                  <a:srgbClr val="FF0000"/>
                </a:solidFill>
              </a:rPr>
              <a:t>A low- or no-fat diet </a:t>
            </a:r>
            <a:r>
              <a:rPr lang="en-US"/>
              <a:t>(&lt; 10 g fat/day) – esp long chain triglycerides</a:t>
            </a:r>
            <a:endParaRPr/>
          </a:p>
          <a:p>
            <a:pPr indent="-171450" lvl="1" marL="628650" rtl="0" algn="l">
              <a:lnSpc>
                <a:spcPct val="90000"/>
              </a:lnSpc>
              <a:spcBef>
                <a:spcPts val="600"/>
              </a:spcBef>
              <a:spcAft>
                <a:spcPts val="0"/>
              </a:spcAft>
              <a:buSzPts val="1800"/>
              <a:buChar char="•"/>
            </a:pPr>
            <a:r>
              <a:rPr lang="en-US"/>
              <a:t>Somatostatin</a:t>
            </a:r>
            <a:endParaRPr/>
          </a:p>
          <a:p>
            <a:pPr indent="-171450" lvl="1" marL="628650" rtl="0" algn="l">
              <a:lnSpc>
                <a:spcPct val="90000"/>
              </a:lnSpc>
              <a:spcBef>
                <a:spcPts val="600"/>
              </a:spcBef>
              <a:spcAft>
                <a:spcPts val="0"/>
              </a:spcAft>
              <a:buSzPts val="1800"/>
              <a:buChar char="•"/>
            </a:pPr>
            <a:r>
              <a:rPr lang="en-US">
                <a:solidFill>
                  <a:srgbClr val="FF0000"/>
                </a:solidFill>
              </a:rPr>
              <a:t>Thoracentesis or chest tube placement</a:t>
            </a:r>
            <a:endParaRPr/>
          </a:p>
          <a:p>
            <a:pPr indent="0" lvl="1" marL="457200" rtl="0" algn="l">
              <a:lnSpc>
                <a:spcPct val="90000"/>
              </a:lnSpc>
              <a:spcBef>
                <a:spcPts val="600"/>
              </a:spcBef>
              <a:spcAft>
                <a:spcPts val="0"/>
              </a:spcAft>
              <a:buSzPts val="1800"/>
              <a:buNone/>
            </a:pPr>
            <a:r>
              <a:t/>
            </a:r>
            <a:endParaRPr/>
          </a:p>
          <a:p>
            <a:pPr indent="-171450" lvl="0" marL="171450" rtl="0" algn="l">
              <a:lnSpc>
                <a:spcPct val="90000"/>
              </a:lnSpc>
              <a:spcBef>
                <a:spcPts val="1500"/>
              </a:spcBef>
              <a:spcAft>
                <a:spcPts val="0"/>
              </a:spcAft>
              <a:buSzPts val="1800"/>
              <a:buChar char="•"/>
            </a:pPr>
            <a:r>
              <a:rPr lang="en-US"/>
              <a:t>Aggressive intervention – </a:t>
            </a:r>
            <a:r>
              <a:rPr lang="en-US">
                <a:solidFill>
                  <a:srgbClr val="FF0000"/>
                </a:solidFill>
              </a:rPr>
              <a:t>high output or persistent</a:t>
            </a:r>
            <a:endParaRPr/>
          </a:p>
          <a:p>
            <a:pPr indent="-171450" lvl="1" marL="628650" rtl="0" algn="l">
              <a:lnSpc>
                <a:spcPct val="90000"/>
              </a:lnSpc>
              <a:spcBef>
                <a:spcPts val="600"/>
              </a:spcBef>
              <a:spcAft>
                <a:spcPts val="0"/>
              </a:spcAft>
              <a:buSzPts val="1800"/>
              <a:buChar char="•"/>
            </a:pPr>
            <a:r>
              <a:rPr lang="en-US">
                <a:solidFill>
                  <a:srgbClr val="FF0000"/>
                </a:solidFill>
              </a:rPr>
              <a:t>Thoracic duct ligation</a:t>
            </a:r>
            <a:endParaRPr/>
          </a:p>
          <a:p>
            <a:pPr indent="-171450" lvl="1" marL="628650" rtl="0" algn="l">
              <a:lnSpc>
                <a:spcPct val="90000"/>
              </a:lnSpc>
              <a:spcBef>
                <a:spcPts val="600"/>
              </a:spcBef>
              <a:spcAft>
                <a:spcPts val="0"/>
              </a:spcAft>
              <a:buSzPts val="1800"/>
              <a:buChar char="•"/>
            </a:pPr>
            <a:r>
              <a:rPr lang="en-US"/>
              <a:t>Pleurodesis </a:t>
            </a:r>
            <a:endParaRPr/>
          </a:p>
          <a:p>
            <a:pPr indent="-171450" lvl="1" marL="628650" rtl="0" algn="l">
              <a:lnSpc>
                <a:spcPct val="90000"/>
              </a:lnSpc>
              <a:spcBef>
                <a:spcPts val="600"/>
              </a:spcBef>
              <a:spcAft>
                <a:spcPts val="0"/>
              </a:spcAft>
              <a:buSzPts val="1800"/>
              <a:buChar char="•"/>
            </a:pPr>
            <a:r>
              <a:rPr lang="en-US"/>
              <a:t>Pleuroperitoneal or pleurovenous shunts</a:t>
            </a:r>
            <a:endParaRPr/>
          </a:p>
          <a:p>
            <a:pPr indent="-171450" lvl="1" marL="628650" rtl="0" algn="l">
              <a:lnSpc>
                <a:spcPct val="90000"/>
              </a:lnSpc>
              <a:spcBef>
                <a:spcPts val="600"/>
              </a:spcBef>
              <a:spcAft>
                <a:spcPts val="0"/>
              </a:spcAft>
              <a:buSzPts val="1800"/>
              <a:buChar char="•"/>
            </a:pPr>
            <a:r>
              <a:rPr lang="en-US">
                <a:solidFill>
                  <a:srgbClr val="FF0000"/>
                </a:solidFill>
              </a:rPr>
              <a:t>Thoracic duct embolization</a:t>
            </a:r>
            <a:endParaRPr/>
          </a:p>
          <a:p>
            <a:pPr indent="-171450" lvl="1" marL="628650" rtl="0" algn="l">
              <a:lnSpc>
                <a:spcPct val="90000"/>
              </a:lnSpc>
              <a:spcBef>
                <a:spcPts val="600"/>
              </a:spcBef>
              <a:spcAft>
                <a:spcPts val="0"/>
              </a:spcAft>
              <a:buSzPts val="1800"/>
              <a:buChar char="•"/>
            </a:pPr>
            <a:r>
              <a:rPr lang="en-US"/>
              <a:t>Thoracic duct disruption</a:t>
            </a:r>
            <a:endParaRPr/>
          </a:p>
          <a:p>
            <a:pPr indent="-171450" lvl="1" marL="628650" rtl="0" algn="l">
              <a:lnSpc>
                <a:spcPct val="90000"/>
              </a:lnSpc>
              <a:spcBef>
                <a:spcPts val="600"/>
              </a:spcBef>
              <a:spcAft>
                <a:spcPts val="0"/>
              </a:spcAft>
              <a:buSzPts val="1800"/>
              <a:buChar char="•"/>
            </a:pPr>
            <a:r>
              <a:rPr lang="en-US"/>
              <a:t>Indwelling pleural catheters</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5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5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5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5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500"/>
                                        <p:tgtEl>
                                          <p:spTgt spid="3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animEffect filter="fade" transition="in">
                                      <p:cBhvr>
                                        <p:cTn dur="500"/>
                                        <p:tgtEl>
                                          <p:spTgt spid="3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animEffect filter="fade" transition="in">
                                      <p:cBhvr>
                                        <p:cTn dur="500"/>
                                        <p:tgtEl>
                                          <p:spTgt spid="33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0" st="10"/>
                                            </p:txEl>
                                          </p:spTgt>
                                        </p:tgtEl>
                                        <p:attrNameLst>
                                          <p:attrName>style.visibility</p:attrName>
                                        </p:attrNameLst>
                                      </p:cBhvr>
                                      <p:to>
                                        <p:strVal val="visible"/>
                                      </p:to>
                                    </p:set>
                                    <p:animEffect filter="fade" transition="in">
                                      <p:cBhvr>
                                        <p:cTn dur="500"/>
                                        <p:tgtEl>
                                          <p:spTgt spid="33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1" st="11"/>
                                            </p:txEl>
                                          </p:spTgt>
                                        </p:tgtEl>
                                        <p:attrNameLst>
                                          <p:attrName>style.visibility</p:attrName>
                                        </p:attrNameLst>
                                      </p:cBhvr>
                                      <p:to>
                                        <p:strVal val="visible"/>
                                      </p:to>
                                    </p:set>
                                    <p:animEffect filter="fade" transition="in">
                                      <p:cBhvr>
                                        <p:cTn dur="500"/>
                                        <p:tgtEl>
                                          <p:spTgt spid="33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7"/>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FIBROSING MEDIASTINITIS</a:t>
            </a:r>
            <a:endParaRPr/>
          </a:p>
        </p:txBody>
      </p:sp>
      <p:sp>
        <p:nvSpPr>
          <p:cNvPr id="337" name="Google Shape;337;p7"/>
          <p:cNvSpPr txBox="1"/>
          <p:nvPr>
            <p:ph idx="1" type="body"/>
          </p:nvPr>
        </p:nvSpPr>
        <p:spPr>
          <a:xfrm>
            <a:off x="973138" y="1123950"/>
            <a:ext cx="9998921" cy="5267326"/>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Etiology</a:t>
            </a:r>
            <a:endParaRPr/>
          </a:p>
          <a:p>
            <a:pPr indent="-171450" lvl="1" marL="628650" rtl="0" algn="l">
              <a:lnSpc>
                <a:spcPct val="90000"/>
              </a:lnSpc>
              <a:spcBef>
                <a:spcPts val="600"/>
              </a:spcBef>
              <a:spcAft>
                <a:spcPts val="0"/>
              </a:spcAft>
              <a:buSzPts val="1800"/>
              <a:buChar char="•"/>
            </a:pPr>
            <a:r>
              <a:rPr lang="en-US">
                <a:solidFill>
                  <a:srgbClr val="FF0000"/>
                </a:solidFill>
              </a:rPr>
              <a:t>Histoplasmosis</a:t>
            </a:r>
            <a:endParaRPr/>
          </a:p>
          <a:p>
            <a:pPr indent="-171450" lvl="1" marL="628650" rtl="0" algn="l">
              <a:lnSpc>
                <a:spcPct val="90000"/>
              </a:lnSpc>
              <a:spcBef>
                <a:spcPts val="600"/>
              </a:spcBef>
              <a:spcAft>
                <a:spcPts val="0"/>
              </a:spcAft>
              <a:buSzPts val="1800"/>
              <a:buChar char="•"/>
            </a:pPr>
            <a:r>
              <a:rPr lang="en-US"/>
              <a:t>TB, Sarcoidosis, Irradiation</a:t>
            </a:r>
            <a:endParaRPr/>
          </a:p>
          <a:p>
            <a:pPr indent="-171450" lvl="1" marL="628650" rtl="0" algn="l">
              <a:lnSpc>
                <a:spcPct val="90000"/>
              </a:lnSpc>
              <a:spcBef>
                <a:spcPts val="600"/>
              </a:spcBef>
              <a:spcAft>
                <a:spcPts val="0"/>
              </a:spcAft>
              <a:buSzPts val="1800"/>
              <a:buChar char="•"/>
            </a:pPr>
            <a:r>
              <a:rPr lang="en-US"/>
              <a:t>Idiopathic </a:t>
            </a:r>
            <a:endParaRPr/>
          </a:p>
          <a:p>
            <a:pPr indent="-171450" lvl="0" marL="171450" rtl="0" algn="l">
              <a:lnSpc>
                <a:spcPct val="90000"/>
              </a:lnSpc>
              <a:spcBef>
                <a:spcPts val="1500"/>
              </a:spcBef>
              <a:spcAft>
                <a:spcPts val="0"/>
              </a:spcAft>
              <a:buSzPts val="1800"/>
              <a:buChar char="•"/>
            </a:pPr>
            <a:r>
              <a:rPr lang="en-US"/>
              <a:t>Presentation - </a:t>
            </a:r>
            <a:r>
              <a:rPr lang="en-US">
                <a:solidFill>
                  <a:srgbClr val="FF0000"/>
                </a:solidFill>
              </a:rPr>
              <a:t>compressive</a:t>
            </a:r>
            <a:endParaRPr/>
          </a:p>
          <a:p>
            <a:pPr indent="-171450" lvl="1" marL="628650" rtl="0" algn="l">
              <a:lnSpc>
                <a:spcPct val="90000"/>
              </a:lnSpc>
              <a:spcBef>
                <a:spcPts val="600"/>
              </a:spcBef>
              <a:spcAft>
                <a:spcPts val="0"/>
              </a:spcAft>
              <a:buSzPts val="1800"/>
              <a:buChar char="•"/>
            </a:pPr>
            <a:r>
              <a:rPr lang="en-US"/>
              <a:t>Pulmonary vascular obstruction – PA, PV hypertension</a:t>
            </a:r>
            <a:endParaRPr/>
          </a:p>
          <a:p>
            <a:pPr indent="-171450" lvl="1" marL="628650" rtl="0" algn="l">
              <a:lnSpc>
                <a:spcPct val="90000"/>
              </a:lnSpc>
              <a:spcBef>
                <a:spcPts val="600"/>
              </a:spcBef>
              <a:spcAft>
                <a:spcPts val="0"/>
              </a:spcAft>
              <a:buSzPts val="1800"/>
              <a:buChar char="•"/>
            </a:pPr>
            <a:r>
              <a:rPr lang="en-US"/>
              <a:t>SVC syndrome</a:t>
            </a:r>
            <a:endParaRPr/>
          </a:p>
          <a:p>
            <a:pPr indent="-171450" lvl="1" marL="628650" rtl="0" algn="l">
              <a:lnSpc>
                <a:spcPct val="90000"/>
              </a:lnSpc>
              <a:spcBef>
                <a:spcPts val="600"/>
              </a:spcBef>
              <a:spcAft>
                <a:spcPts val="0"/>
              </a:spcAft>
              <a:buSzPts val="1800"/>
              <a:buChar char="•"/>
            </a:pPr>
            <a:r>
              <a:rPr lang="en-US"/>
              <a:t>Postobstructive pneumonia or atelectasis</a:t>
            </a:r>
            <a:endParaRPr/>
          </a:p>
          <a:p>
            <a:pPr indent="-171450" lvl="1" marL="628650" rtl="0" algn="l">
              <a:lnSpc>
                <a:spcPct val="90000"/>
              </a:lnSpc>
              <a:spcBef>
                <a:spcPts val="600"/>
              </a:spcBef>
              <a:spcAft>
                <a:spcPts val="0"/>
              </a:spcAft>
              <a:buSzPts val="1800"/>
              <a:buChar char="•"/>
            </a:pPr>
            <a:r>
              <a:rPr lang="en-US"/>
              <a:t>Esophageal compression</a:t>
            </a:r>
            <a:endParaRPr/>
          </a:p>
          <a:p>
            <a:pPr indent="-171450" lvl="0" marL="171450" rtl="0" algn="l">
              <a:lnSpc>
                <a:spcPct val="90000"/>
              </a:lnSpc>
              <a:spcBef>
                <a:spcPts val="1500"/>
              </a:spcBef>
              <a:spcAft>
                <a:spcPts val="0"/>
              </a:spcAft>
              <a:buSzPts val="1800"/>
              <a:buChar char="•"/>
            </a:pPr>
            <a:r>
              <a:rPr lang="en-US"/>
              <a:t>Diagnosis</a:t>
            </a:r>
            <a:endParaRPr/>
          </a:p>
          <a:p>
            <a:pPr indent="-171450" lvl="1" marL="628650" rtl="0" algn="l">
              <a:lnSpc>
                <a:spcPct val="90000"/>
              </a:lnSpc>
              <a:spcBef>
                <a:spcPts val="600"/>
              </a:spcBef>
              <a:spcAft>
                <a:spcPts val="0"/>
              </a:spcAft>
              <a:buSzPts val="1800"/>
              <a:buChar char="•"/>
            </a:pPr>
            <a:r>
              <a:rPr lang="en-US">
                <a:solidFill>
                  <a:srgbClr val="FF0000"/>
                </a:solidFill>
              </a:rPr>
              <a:t>CT with contrast</a:t>
            </a:r>
            <a:endParaRPr/>
          </a:p>
          <a:p>
            <a:pPr indent="-171450" lvl="1" marL="628650" rtl="0" algn="l">
              <a:lnSpc>
                <a:spcPct val="90000"/>
              </a:lnSpc>
              <a:spcBef>
                <a:spcPts val="600"/>
              </a:spcBef>
              <a:spcAft>
                <a:spcPts val="0"/>
              </a:spcAft>
              <a:buSzPts val="1800"/>
              <a:buChar char="•"/>
            </a:pPr>
            <a:r>
              <a:rPr lang="en-US"/>
              <a:t>Biopsy – usually not done</a:t>
            </a:r>
            <a:endParaRPr/>
          </a:p>
          <a:p>
            <a:pPr indent="-57150" lvl="1" marL="628650" rtl="0" algn="l">
              <a:lnSpc>
                <a:spcPct val="90000"/>
              </a:lnSpc>
              <a:spcBef>
                <a:spcPts val="600"/>
              </a:spcBef>
              <a:spcAft>
                <a:spcPts val="0"/>
              </a:spcAft>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500"/>
                                        <p:tgtEl>
                                          <p:spTgt spid="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500"/>
                                        <p:tgtEl>
                                          <p:spTgt spid="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500"/>
                                        <p:tgtEl>
                                          <p:spTgt spid="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500"/>
                                        <p:tgtEl>
                                          <p:spTgt spid="3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500"/>
                                        <p:tgtEl>
                                          <p:spTgt spid="3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500"/>
                                        <p:tgtEl>
                                          <p:spTgt spid="3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6" st="6"/>
                                            </p:txEl>
                                          </p:spTgt>
                                        </p:tgtEl>
                                        <p:attrNameLst>
                                          <p:attrName>style.visibility</p:attrName>
                                        </p:attrNameLst>
                                      </p:cBhvr>
                                      <p:to>
                                        <p:strVal val="visible"/>
                                      </p:to>
                                    </p:set>
                                    <p:animEffect filter="fade" transition="in">
                                      <p:cBhvr>
                                        <p:cTn dur="500"/>
                                        <p:tgtEl>
                                          <p:spTgt spid="3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7" st="7"/>
                                            </p:txEl>
                                          </p:spTgt>
                                        </p:tgtEl>
                                        <p:attrNameLst>
                                          <p:attrName>style.visibility</p:attrName>
                                        </p:attrNameLst>
                                      </p:cBhvr>
                                      <p:to>
                                        <p:strVal val="visible"/>
                                      </p:to>
                                    </p:set>
                                    <p:animEffect filter="fade" transition="in">
                                      <p:cBhvr>
                                        <p:cTn dur="500"/>
                                        <p:tgtEl>
                                          <p:spTgt spid="3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8" st="8"/>
                                            </p:txEl>
                                          </p:spTgt>
                                        </p:tgtEl>
                                        <p:attrNameLst>
                                          <p:attrName>style.visibility</p:attrName>
                                        </p:attrNameLst>
                                      </p:cBhvr>
                                      <p:to>
                                        <p:strVal val="visible"/>
                                      </p:to>
                                    </p:set>
                                    <p:animEffect filter="fade" transition="in">
                                      <p:cBhvr>
                                        <p:cTn dur="500"/>
                                        <p:tgtEl>
                                          <p:spTgt spid="3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9" st="9"/>
                                            </p:txEl>
                                          </p:spTgt>
                                        </p:tgtEl>
                                        <p:attrNameLst>
                                          <p:attrName>style.visibility</p:attrName>
                                        </p:attrNameLst>
                                      </p:cBhvr>
                                      <p:to>
                                        <p:strVal val="visible"/>
                                      </p:to>
                                    </p:set>
                                    <p:animEffect filter="fade" transition="in">
                                      <p:cBhvr>
                                        <p:cTn dur="500"/>
                                        <p:tgtEl>
                                          <p:spTgt spid="33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0" st="10"/>
                                            </p:txEl>
                                          </p:spTgt>
                                        </p:tgtEl>
                                        <p:attrNameLst>
                                          <p:attrName>style.visibility</p:attrName>
                                        </p:attrNameLst>
                                      </p:cBhvr>
                                      <p:to>
                                        <p:strVal val="visible"/>
                                      </p:to>
                                    </p:set>
                                    <p:animEffect filter="fade" transition="in">
                                      <p:cBhvr>
                                        <p:cTn dur="500"/>
                                        <p:tgtEl>
                                          <p:spTgt spid="33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1" st="11"/>
                                            </p:txEl>
                                          </p:spTgt>
                                        </p:tgtEl>
                                        <p:attrNameLst>
                                          <p:attrName>style.visibility</p:attrName>
                                        </p:attrNameLst>
                                      </p:cBhvr>
                                      <p:to>
                                        <p:strVal val="visible"/>
                                      </p:to>
                                    </p:set>
                                    <p:animEffect filter="fade" transition="in">
                                      <p:cBhvr>
                                        <p:cTn dur="500"/>
                                        <p:tgtEl>
                                          <p:spTgt spid="33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2" st="12"/>
                                            </p:txEl>
                                          </p:spTgt>
                                        </p:tgtEl>
                                        <p:attrNameLst>
                                          <p:attrName>style.visibility</p:attrName>
                                        </p:attrNameLst>
                                      </p:cBhvr>
                                      <p:to>
                                        <p:strVal val="visible"/>
                                      </p:to>
                                    </p:set>
                                    <p:animEffect filter="fade" transition="in">
                                      <p:cBhvr>
                                        <p:cTn dur="500"/>
                                        <p:tgtEl>
                                          <p:spTgt spid="33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8"/>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MANAGEMENT</a:t>
            </a:r>
            <a:endParaRPr/>
          </a:p>
        </p:txBody>
      </p:sp>
      <p:sp>
        <p:nvSpPr>
          <p:cNvPr id="343" name="Google Shape;343;p8"/>
          <p:cNvSpPr txBox="1"/>
          <p:nvPr>
            <p:ph idx="1" type="body"/>
          </p:nvPr>
        </p:nvSpPr>
        <p:spPr>
          <a:xfrm>
            <a:off x="973138" y="1123950"/>
            <a:ext cx="9998921" cy="4389120"/>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No curative therapy</a:t>
            </a:r>
            <a:endParaRPr/>
          </a:p>
          <a:p>
            <a:pPr indent="-171450" lvl="1" marL="628650" rtl="0" algn="l">
              <a:lnSpc>
                <a:spcPct val="90000"/>
              </a:lnSpc>
              <a:spcBef>
                <a:spcPts val="600"/>
              </a:spcBef>
              <a:spcAft>
                <a:spcPts val="0"/>
              </a:spcAft>
              <a:buSzPts val="1800"/>
              <a:buChar char="•"/>
            </a:pPr>
            <a:r>
              <a:rPr lang="en-US"/>
              <a:t>Vascular </a:t>
            </a:r>
            <a:r>
              <a:rPr lang="en-US">
                <a:solidFill>
                  <a:srgbClr val="FF0000"/>
                </a:solidFill>
              </a:rPr>
              <a:t>stents</a:t>
            </a:r>
            <a:endParaRPr/>
          </a:p>
          <a:p>
            <a:pPr indent="-171450" lvl="1" marL="628650" rtl="0" algn="l">
              <a:lnSpc>
                <a:spcPct val="90000"/>
              </a:lnSpc>
              <a:spcBef>
                <a:spcPts val="600"/>
              </a:spcBef>
              <a:spcAft>
                <a:spcPts val="0"/>
              </a:spcAft>
              <a:buSzPts val="1800"/>
              <a:buChar char="•"/>
            </a:pPr>
            <a:r>
              <a:rPr lang="en-US"/>
              <a:t>Airway dilation and placement of an airway stent</a:t>
            </a:r>
            <a:endParaRPr/>
          </a:p>
          <a:p>
            <a:pPr indent="-171450" lvl="1" marL="628650" rtl="0" algn="l">
              <a:lnSpc>
                <a:spcPct val="90000"/>
              </a:lnSpc>
              <a:spcBef>
                <a:spcPts val="600"/>
              </a:spcBef>
              <a:spcAft>
                <a:spcPts val="0"/>
              </a:spcAft>
              <a:buSzPts val="1800"/>
              <a:buChar char="•"/>
            </a:pPr>
            <a:r>
              <a:rPr lang="en-US"/>
              <a:t>Anti-fungal therapy not recommended. </a:t>
            </a:r>
            <a:endParaRPr/>
          </a:p>
          <a:p>
            <a:pPr indent="-171450" lvl="1" marL="628650" rtl="0" algn="l">
              <a:lnSpc>
                <a:spcPct val="90000"/>
              </a:lnSpc>
              <a:spcBef>
                <a:spcPts val="600"/>
              </a:spcBef>
              <a:spcAft>
                <a:spcPts val="0"/>
              </a:spcAft>
              <a:buSzPts val="1800"/>
              <a:buChar char="•"/>
            </a:pPr>
            <a:r>
              <a:rPr lang="en-US">
                <a:solidFill>
                  <a:srgbClr val="FF0000"/>
                </a:solidFill>
              </a:rPr>
              <a:t>Steroids sometimes in autoimmune/sarcoidosis-related mediastinitis</a:t>
            </a:r>
            <a:endParaRPr/>
          </a:p>
          <a:p>
            <a:pPr indent="-57150" lvl="0" marL="171450" rtl="0" algn="l">
              <a:lnSpc>
                <a:spcPct val="90000"/>
              </a:lnSpc>
              <a:spcBef>
                <a:spcPts val="1500"/>
              </a:spcBef>
              <a:spcAft>
                <a:spcPts val="0"/>
              </a:spcAft>
              <a:buSzPts val="1800"/>
              <a:buNone/>
            </a:pPr>
            <a:r>
              <a:t/>
            </a:r>
            <a:endParaRPr/>
          </a:p>
          <a:p>
            <a:pPr indent="-171450" lvl="0" marL="171450" rtl="0" algn="l">
              <a:lnSpc>
                <a:spcPct val="90000"/>
              </a:lnSpc>
              <a:spcBef>
                <a:spcPts val="1500"/>
              </a:spcBef>
              <a:spcAft>
                <a:spcPts val="0"/>
              </a:spcAft>
              <a:buSzPts val="1800"/>
              <a:buChar char="•"/>
            </a:pPr>
            <a:r>
              <a:rPr lang="en-US"/>
              <a:t>Surgery – with </a:t>
            </a:r>
            <a:r>
              <a:rPr lang="en-US">
                <a:solidFill>
                  <a:srgbClr val="FF0000"/>
                </a:solidFill>
              </a:rPr>
              <a:t>high morbidity and mortality</a:t>
            </a:r>
            <a:endParaRPr/>
          </a:p>
          <a:p>
            <a:pPr indent="-171450" lvl="1" marL="628650" rtl="0" algn="l">
              <a:lnSpc>
                <a:spcPct val="90000"/>
              </a:lnSpc>
              <a:spcBef>
                <a:spcPts val="600"/>
              </a:spcBef>
              <a:spcAft>
                <a:spcPts val="0"/>
              </a:spcAft>
              <a:buSzPts val="1800"/>
              <a:buChar char="•"/>
            </a:pPr>
            <a:r>
              <a:rPr lang="en-US"/>
              <a:t>SVC bypass surgery</a:t>
            </a:r>
            <a:endParaRPr/>
          </a:p>
          <a:p>
            <a:pPr indent="-171450" lvl="1" marL="628650" rtl="0" algn="l">
              <a:lnSpc>
                <a:spcPct val="90000"/>
              </a:lnSpc>
              <a:spcBef>
                <a:spcPts val="600"/>
              </a:spcBef>
              <a:spcAft>
                <a:spcPts val="0"/>
              </a:spcAft>
              <a:buSzPts val="1800"/>
              <a:buChar char="•"/>
            </a:pPr>
            <a:r>
              <a:rPr lang="en-US"/>
              <a:t>Resection of the stenotic airway and/or the distal lung parenchyma</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5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5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5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5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5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5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animEffect filter="fade" transition="in">
                                      <p:cBhvr>
                                        <p:cTn dur="500"/>
                                        <p:tgtEl>
                                          <p:spTgt spid="34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9"/>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1"/>
              </a:buClr>
              <a:buSzPts val="3200"/>
              <a:buFont typeface="Arial"/>
              <a:buNone/>
            </a:pPr>
            <a:r>
              <a:rPr lang="en-US"/>
              <a:t>HOSPITAL COURSE</a:t>
            </a:r>
            <a:endParaRPr/>
          </a:p>
        </p:txBody>
      </p:sp>
      <p:sp>
        <p:nvSpPr>
          <p:cNvPr id="349" name="Google Shape;349;p9"/>
          <p:cNvSpPr txBox="1"/>
          <p:nvPr>
            <p:ph idx="1" type="body"/>
          </p:nvPr>
        </p:nvSpPr>
        <p:spPr>
          <a:xfrm>
            <a:off x="973137" y="1123950"/>
            <a:ext cx="9998921" cy="4389120"/>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SzPts val="1800"/>
              <a:buChar char="•"/>
            </a:pPr>
            <a:r>
              <a:rPr lang="en-US"/>
              <a:t>Underwent catheter aspiration of SVC stent</a:t>
            </a:r>
            <a:endParaRPr/>
          </a:p>
          <a:p>
            <a:pPr indent="-171450" lvl="0" marL="171450" rtl="0" algn="l">
              <a:lnSpc>
                <a:spcPct val="90000"/>
              </a:lnSpc>
              <a:spcBef>
                <a:spcPts val="1500"/>
              </a:spcBef>
              <a:spcAft>
                <a:spcPts val="0"/>
              </a:spcAft>
              <a:buSzPts val="1800"/>
              <a:buChar char="•"/>
            </a:pPr>
            <a:r>
              <a:rPr lang="en-US"/>
              <a:t>A portion of the clot got dislodged, resulting in a PE and ICU transfer</a:t>
            </a:r>
            <a:endParaRPr/>
          </a:p>
          <a:p>
            <a:pPr indent="-171450" lvl="0" marL="171450" rtl="0" algn="l">
              <a:lnSpc>
                <a:spcPct val="90000"/>
              </a:lnSpc>
              <a:spcBef>
                <a:spcPts val="1500"/>
              </a:spcBef>
              <a:spcAft>
                <a:spcPts val="0"/>
              </a:spcAft>
              <a:buSzPts val="1800"/>
              <a:buChar char="•"/>
            </a:pPr>
            <a:r>
              <a:rPr lang="en-US"/>
              <a:t>Status eventually improved with anti-coagulation and diuresis</a:t>
            </a:r>
            <a:endParaRPr/>
          </a:p>
          <a:p>
            <a:pPr indent="-171450" lvl="0" marL="171450" rtl="0" algn="l">
              <a:lnSpc>
                <a:spcPct val="90000"/>
              </a:lnSpc>
              <a:spcBef>
                <a:spcPts val="1500"/>
              </a:spcBef>
              <a:spcAft>
                <a:spcPts val="0"/>
              </a:spcAft>
              <a:buSzPts val="1800"/>
              <a:buChar char="•"/>
            </a:pPr>
            <a:r>
              <a:rPr lang="en-US"/>
              <a:t>Kept on low-fat diet and octreotide</a:t>
            </a:r>
            <a:endParaRPr/>
          </a:p>
          <a:p>
            <a:pPr indent="-171450" lvl="0" marL="171450" rtl="0" algn="l">
              <a:lnSpc>
                <a:spcPct val="90000"/>
              </a:lnSpc>
              <a:spcBef>
                <a:spcPts val="1500"/>
              </a:spcBef>
              <a:spcAft>
                <a:spcPts val="0"/>
              </a:spcAft>
              <a:buSzPts val="1800"/>
              <a:buChar char="•"/>
            </a:pPr>
            <a:r>
              <a:rPr lang="en-US"/>
              <a:t>Was discharged in a stable condition and follow up with vascular medicine and IR.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20_MC_White (12-28-2020)">
  <a:themeElements>
    <a:clrScheme name="2020_MC_White">
      <a:dk1>
        <a:srgbClr val="FFFFFF"/>
      </a:dk1>
      <a:lt1>
        <a:srgbClr val="000000"/>
      </a:lt1>
      <a:dk2>
        <a:srgbClr val="D2D2D2"/>
      </a:dk2>
      <a:lt2>
        <a:srgbClr val="0057B8"/>
      </a:lt2>
      <a:accent1>
        <a:srgbClr val="009CDE"/>
      </a:accent1>
      <a:accent2>
        <a:srgbClr val="0057B8"/>
      </a:accent2>
      <a:accent3>
        <a:srgbClr val="00873E"/>
      </a:accent3>
      <a:accent4>
        <a:srgbClr val="8246AF"/>
      </a:accent4>
      <a:accent5>
        <a:srgbClr val="FE5000"/>
      </a:accent5>
      <a:accent6>
        <a:srgbClr val="FFC845"/>
      </a:accent6>
      <a:hlink>
        <a:srgbClr val="009CDE"/>
      </a:hlink>
      <a:folHlink>
        <a:srgbClr val="A8A8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2021-01-28T17:33:20Z</dcterms:created>
  <dc:creator>Calvert, Tia L., M.A., PMP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0x010100D9F3816A672A464F9F6FD26ADD7BFCE3</vt:lpwstr>
  </property>
</Properties>
</file>