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11" r:id="rId5"/>
    <p:sldId id="312" r:id="rId6"/>
    <p:sldId id="313" r:id="rId7"/>
    <p:sldId id="314" r:id="rId8"/>
    <p:sldId id="330" r:id="rId9"/>
    <p:sldId id="287" r:id="rId10"/>
    <p:sldId id="288" r:id="rId11"/>
    <p:sldId id="289" r:id="rId12"/>
    <p:sldId id="315" r:id="rId13"/>
    <p:sldId id="290" r:id="rId14"/>
    <p:sldId id="291" r:id="rId15"/>
    <p:sldId id="257" r:id="rId16"/>
    <p:sldId id="258" r:id="rId17"/>
    <p:sldId id="318" r:id="rId18"/>
    <p:sldId id="261" r:id="rId19"/>
    <p:sldId id="262" r:id="rId20"/>
    <p:sldId id="317" r:id="rId21"/>
    <p:sldId id="265" r:id="rId22"/>
    <p:sldId id="266" r:id="rId23"/>
    <p:sldId id="319" r:id="rId24"/>
    <p:sldId id="268" r:id="rId25"/>
    <p:sldId id="269" r:id="rId26"/>
    <p:sldId id="320" r:id="rId27"/>
    <p:sldId id="271" r:id="rId28"/>
    <p:sldId id="272" r:id="rId29"/>
    <p:sldId id="273" r:id="rId30"/>
    <p:sldId id="32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2" r:id="rId40"/>
    <p:sldId id="293" r:id="rId41"/>
    <p:sldId id="294" r:id="rId42"/>
    <p:sldId id="295" r:id="rId43"/>
    <p:sldId id="323" r:id="rId44"/>
    <p:sldId id="297" r:id="rId45"/>
    <p:sldId id="298" r:id="rId46"/>
    <p:sldId id="324" r:id="rId47"/>
    <p:sldId id="325" r:id="rId48"/>
    <p:sldId id="326" r:id="rId49"/>
    <p:sldId id="327" r:id="rId50"/>
    <p:sldId id="328" r:id="rId51"/>
    <p:sldId id="306" r:id="rId52"/>
    <p:sldId id="308" r:id="rId53"/>
    <p:sldId id="309" r:id="rId54"/>
    <p:sldId id="310" r:id="rId55"/>
    <p:sldId id="32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7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FE3E-1B15-4D67-938C-8CC91D295C19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5393-6D0B-4572-9A86-DF15C331D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A54458-C4DF-4E47-9AA2-F7985E5D0BC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6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Trace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produced automatically by the Java Virtual Machine when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thrown to indicate the location and progression of the program up to the point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most recent method calls are at the top of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5393-6D0B-4572-9A86-DF15C331D1C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6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Attractively</a:t>
            </a:r>
            <a:r>
              <a:rPr lang="en-US" baseline="0" dirty="0"/>
              <a:t>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5393-6D0B-4572-9A86-DF15C331D1C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8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246-1EE2-41B6-9A15-96E57C31326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57200" y="914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678112"/>
            <a:ext cx="4953000" cy="1752600"/>
          </a:xfrm>
        </p:spPr>
        <p:txBody>
          <a:bodyPr/>
          <a:lstStyle/>
          <a:p>
            <a:pPr marL="63500" algn="ctr" eaLnBrk="1" hangingPunct="1"/>
            <a:r>
              <a:rPr lang="en-US" altLang="en-US" sz="4800" b="1" dirty="0">
                <a:latin typeface="Arial Black" panose="020B0A04020102020204" pitchFamily="34" charset="0"/>
                <a:ea typeface="ＭＳ Ｐゴシック" panose="020B0600070205080204" pitchFamily="34" charset="-128"/>
              </a:rPr>
              <a:t>EXCEPTION HANDLING</a:t>
            </a:r>
          </a:p>
        </p:txBody>
      </p:sp>
      <p:sp>
        <p:nvSpPr>
          <p:cNvPr id="5124" name="Text Box 48"/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Copyright © 2013 by The McGraw-Hill Companies, Inc.  All rights reserved.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4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2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72"/>
            <a:ext cx="5715000" cy="131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5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27"/>
            <a:ext cx="4876800" cy="10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6964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8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200"/>
            <a:ext cx="4953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8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The Consequences of an Uncaught Exception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194707"/>
            <a:ext cx="498747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1878"/>
            <a:ext cx="71628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757963"/>
            <a:ext cx="8382000" cy="16918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783771"/>
            <a:ext cx="38934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000000"/>
              </a:solidFill>
              <a:latin typeface="Times LT Std"/>
            </a:endParaRPr>
          </a:p>
          <a:p>
            <a:pPr algn="just"/>
            <a:r>
              <a:rPr lang="en-IN" dirty="0">
                <a:solidFill>
                  <a:srgbClr val="0070C0"/>
                </a:solidFill>
                <a:latin typeface="Times LT Std"/>
              </a:rPr>
              <a:t>If your program does not catch an exception, then it will be caught by the JVM. The JVM’s default exception handler terminates execution and displays a stack trace and error message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93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Exceptions Enable You to Handle Errors Gracefully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219200"/>
            <a:ext cx="7315200" cy="428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088731"/>
            <a:ext cx="5377543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Multiple 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71" y="1417638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8915400" cy="518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2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8480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427712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4267200"/>
            <a:ext cx="71229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 How is an Exception represented in Java?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523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Catching Subclass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you want to catch exceptions of both a superclass type and a subclass type, put the subclass first in the </a:t>
            </a:r>
            <a:r>
              <a:rPr lang="en-IN" b="1" dirty="0"/>
              <a:t>catch </a:t>
            </a:r>
            <a:r>
              <a:rPr lang="en-IN" dirty="0"/>
              <a:t>sequence.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Putting the superclass first causes unreachable code to be created, since the subclass </a:t>
            </a:r>
            <a:r>
              <a:rPr lang="en-IN" b="1" dirty="0"/>
              <a:t>catch </a:t>
            </a:r>
            <a:r>
              <a:rPr lang="en-IN" dirty="0"/>
              <a:t>clause can never execute </a:t>
            </a:r>
          </a:p>
        </p:txBody>
      </p:sp>
    </p:spTree>
    <p:extLst>
      <p:ext uri="{BB962C8B-B14F-4D97-AF65-F5344CB8AC3E}">
        <p14:creationId xmlns:p14="http://schemas.microsoft.com/office/powerpoint/2010/main" val="335207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3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Try Blocks Can Be Nested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38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9" y="1928812"/>
            <a:ext cx="8677141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" y="152400"/>
            <a:ext cx="889286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95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Throwing an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It is possible to manually throw an exception by using the </a:t>
            </a:r>
            <a:r>
              <a:rPr lang="en-IN" b="1" dirty="0"/>
              <a:t>throw </a:t>
            </a:r>
            <a:r>
              <a:rPr lang="en-IN" dirty="0"/>
              <a:t>statement. Its general form is shown here: </a:t>
            </a:r>
          </a:p>
          <a:p>
            <a:pPr algn="just"/>
            <a:r>
              <a:rPr lang="en-IN" dirty="0"/>
              <a:t>throw </a:t>
            </a:r>
            <a:r>
              <a:rPr lang="en-IN" i="1" dirty="0" err="1"/>
              <a:t>exceptOb</a:t>
            </a:r>
            <a:r>
              <a:rPr lang="en-IN" dirty="0"/>
              <a:t>; </a:t>
            </a:r>
          </a:p>
          <a:p>
            <a:pPr algn="just"/>
            <a:r>
              <a:rPr lang="en-IN" dirty="0"/>
              <a:t>Here, </a:t>
            </a:r>
            <a:r>
              <a:rPr lang="en-IN" i="1" dirty="0" err="1"/>
              <a:t>exceptOb</a:t>
            </a:r>
            <a:r>
              <a:rPr lang="en-IN" i="1" dirty="0"/>
              <a:t> </a:t>
            </a:r>
            <a:r>
              <a:rPr lang="en-IN" dirty="0"/>
              <a:t>must be an object of an exception class derived from </a:t>
            </a:r>
            <a:r>
              <a:rPr lang="en-IN" b="1" dirty="0" err="1"/>
              <a:t>Throwable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Here is an example that illustrates the </a:t>
            </a:r>
            <a:r>
              <a:rPr lang="en-IN" b="1" dirty="0"/>
              <a:t>throw </a:t>
            </a:r>
            <a:r>
              <a:rPr lang="en-IN" dirty="0"/>
              <a:t>statement by manually throwing an </a:t>
            </a:r>
            <a:r>
              <a:rPr lang="en-IN" b="1" dirty="0" err="1"/>
              <a:t>ArithmeticException</a:t>
            </a:r>
            <a:r>
              <a:rPr lang="en-IN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0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9248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723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8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2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3200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A Java exception is an object that describes an exceptional (that is, error) condition that has occurred in a piece of code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an exceptional condition arises, an object representing that exception is created and </a:t>
            </a:r>
            <a:r>
              <a:rPr lang="en-US" altLang="en-US" sz="2800" i="1" dirty="0"/>
              <a:t>thrown </a:t>
            </a:r>
            <a:r>
              <a:rPr lang="en-US" altLang="en-US" sz="2800" dirty="0"/>
              <a:t>in the method that caused the error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That method may choose to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a) handle it self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          or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b) pass it on.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At some point the exception is </a:t>
            </a:r>
            <a:r>
              <a:rPr lang="en-US" altLang="en-US" sz="2800" i="1" dirty="0"/>
              <a:t>caught </a:t>
            </a:r>
            <a:r>
              <a:rPr lang="en-US" altLang="en-US" sz="2800" dirty="0"/>
              <a:t>and processed</a:t>
            </a:r>
          </a:p>
        </p:txBody>
      </p:sp>
    </p:spTree>
    <p:extLst>
      <p:ext uri="{BB962C8B-B14F-4D97-AF65-F5344CB8AC3E}">
        <p14:creationId xmlns:p14="http://schemas.microsoft.com/office/powerpoint/2010/main" val="270868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78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1594"/>
            <a:ext cx="9220200" cy="68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5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524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600200"/>
            <a:ext cx="897872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30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263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06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0" y="-13952"/>
            <a:ext cx="9226639" cy="68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58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6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31124"/>
            <a:ext cx="8983014" cy="652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5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839200" cy="68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2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1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2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91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43" y="1417638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In Java, all exceptions are represented by classes. All exception classes are derived from a class called </a:t>
            </a:r>
            <a:r>
              <a:rPr lang="en-IN" b="1" dirty="0" err="1"/>
              <a:t>Throwable</a:t>
            </a:r>
            <a:r>
              <a:rPr lang="en-IN" dirty="0"/>
              <a:t>. Thus, when an exception occurs in a program, an object of some type of exception class is generated. </a:t>
            </a:r>
          </a:p>
          <a:p>
            <a:pPr algn="just"/>
            <a:r>
              <a:rPr lang="en-IN" dirty="0"/>
              <a:t>There are two direct subclasses of </a:t>
            </a:r>
            <a:r>
              <a:rPr lang="en-IN" b="1" dirty="0" err="1"/>
              <a:t>Throwable</a:t>
            </a:r>
            <a:r>
              <a:rPr lang="en-IN" dirty="0"/>
              <a:t>:    </a:t>
            </a:r>
            <a:r>
              <a:rPr lang="en-IN" b="1" dirty="0"/>
              <a:t>Exception </a:t>
            </a:r>
            <a:r>
              <a:rPr lang="en-IN" dirty="0"/>
              <a:t>and </a:t>
            </a:r>
            <a:r>
              <a:rPr lang="en-IN" b="1" dirty="0"/>
              <a:t>Error</a:t>
            </a:r>
            <a:r>
              <a:rPr lang="en-IN" dirty="0"/>
              <a:t>. </a:t>
            </a:r>
          </a:p>
          <a:p>
            <a:r>
              <a:rPr lang="en-IN" dirty="0"/>
              <a:t>Exceptions of type </a:t>
            </a:r>
            <a:r>
              <a:rPr lang="en-IN" b="1" dirty="0"/>
              <a:t>Error: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 Errors that occur in the Java virtual machine itself, and not in the program.      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 Beyond the user control, and the program will not usually deal with them. </a:t>
            </a:r>
          </a:p>
          <a:p>
            <a:r>
              <a:rPr lang="en-IN" dirty="0"/>
              <a:t>Errors that result from program activity are represented by subclasses of </a:t>
            </a:r>
            <a:r>
              <a:rPr lang="en-IN" b="1" dirty="0"/>
              <a:t>Exception</a:t>
            </a:r>
            <a:r>
              <a:rPr lang="en-IN" dirty="0"/>
              <a:t>. </a:t>
            </a:r>
          </a:p>
          <a:p>
            <a:r>
              <a:rPr lang="en-IN" dirty="0"/>
              <a:t>For example, divide-by-zero, array boundary, and file errors fall into this category. The program should handle exceptions of these types. An important subclass of </a:t>
            </a:r>
            <a:r>
              <a:rPr lang="en-IN" b="1" dirty="0"/>
              <a:t>Exception </a:t>
            </a:r>
            <a:r>
              <a:rPr lang="en-IN" dirty="0"/>
              <a:t>is </a:t>
            </a:r>
            <a:r>
              <a:rPr lang="en-IN" b="1" dirty="0" err="1"/>
              <a:t>RuntimeException</a:t>
            </a:r>
            <a:r>
              <a:rPr lang="en-IN" dirty="0"/>
              <a:t>, which is used to represent various common types of run-time errors.</a:t>
            </a:r>
          </a:p>
        </p:txBody>
      </p:sp>
    </p:spTree>
    <p:extLst>
      <p:ext uri="{BB962C8B-B14F-4D97-AF65-F5344CB8AC3E}">
        <p14:creationId xmlns:p14="http://schemas.microsoft.com/office/powerpoint/2010/main" val="446068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Using throws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algn="just"/>
            <a:r>
              <a:rPr lang="en-IN" sz="4400" dirty="0"/>
              <a:t>In some cases, if a method generates an exception that it does not handle, it must declare that exception in a </a:t>
            </a:r>
            <a:r>
              <a:rPr lang="en-IN" sz="4400" b="1" dirty="0"/>
              <a:t>throws </a:t>
            </a:r>
            <a:r>
              <a:rPr lang="en-IN" sz="4400" dirty="0"/>
              <a:t>clause. Here is the general form of a method that includes a </a:t>
            </a:r>
            <a:r>
              <a:rPr lang="en-IN" sz="4400" b="1" dirty="0"/>
              <a:t>throws </a:t>
            </a:r>
            <a:r>
              <a:rPr lang="en-IN" sz="4400" dirty="0"/>
              <a:t>clause: </a:t>
            </a:r>
          </a:p>
          <a:p>
            <a:pPr algn="just"/>
            <a:r>
              <a:rPr lang="en-IN" sz="4400" i="1" dirty="0">
                <a:solidFill>
                  <a:srgbClr val="0070C0"/>
                </a:solidFill>
              </a:rPr>
              <a:t>ret-type </a:t>
            </a:r>
            <a:r>
              <a:rPr lang="en-IN" sz="4400" i="1" dirty="0" err="1">
                <a:solidFill>
                  <a:srgbClr val="0070C0"/>
                </a:solidFill>
              </a:rPr>
              <a:t>methName</a:t>
            </a:r>
            <a:r>
              <a:rPr lang="en-IN" sz="4400" dirty="0">
                <a:solidFill>
                  <a:srgbClr val="0070C0"/>
                </a:solidFill>
              </a:rPr>
              <a:t>(</a:t>
            </a:r>
            <a:r>
              <a:rPr lang="en-IN" sz="4400" i="1" dirty="0" err="1">
                <a:solidFill>
                  <a:srgbClr val="0070C0"/>
                </a:solidFill>
              </a:rPr>
              <a:t>param</a:t>
            </a:r>
            <a:r>
              <a:rPr lang="en-IN" sz="4400" i="1" dirty="0">
                <a:solidFill>
                  <a:srgbClr val="0070C0"/>
                </a:solidFill>
              </a:rPr>
              <a:t>-list</a:t>
            </a:r>
            <a:r>
              <a:rPr lang="en-IN" sz="4400" dirty="0">
                <a:solidFill>
                  <a:srgbClr val="0070C0"/>
                </a:solidFill>
              </a:rPr>
              <a:t>) throws </a:t>
            </a:r>
            <a:r>
              <a:rPr lang="en-IN" sz="4400" i="1" dirty="0">
                <a:solidFill>
                  <a:srgbClr val="0070C0"/>
                </a:solidFill>
              </a:rPr>
              <a:t>except-list </a:t>
            </a:r>
            <a:r>
              <a:rPr lang="en-IN" sz="4400" dirty="0">
                <a:solidFill>
                  <a:srgbClr val="0070C0"/>
                </a:solidFill>
              </a:rPr>
              <a:t>{ // body }</a:t>
            </a:r>
          </a:p>
          <a:p>
            <a:pPr algn="just"/>
            <a:endParaRPr lang="en-IN" sz="4400" dirty="0">
              <a:solidFill>
                <a:srgbClr val="0070C0"/>
              </a:solidFill>
            </a:endParaRPr>
          </a:p>
          <a:p>
            <a:pPr algn="just"/>
            <a:r>
              <a:rPr lang="en-IN" sz="4400" dirty="0"/>
              <a:t>Here, </a:t>
            </a:r>
            <a:r>
              <a:rPr lang="en-IN" sz="4400" i="1" dirty="0"/>
              <a:t>except-list </a:t>
            </a:r>
            <a:r>
              <a:rPr lang="en-IN" sz="4400" dirty="0"/>
              <a:t>is a comma-separated list of exceptions that the method might throw outside of itself. </a:t>
            </a:r>
          </a:p>
          <a:p>
            <a:pPr algn="just"/>
            <a:endParaRPr lang="en-IN" sz="4400" dirty="0"/>
          </a:p>
          <a:p>
            <a:pPr algn="just"/>
            <a:r>
              <a:rPr lang="en-IN" sz="4400" dirty="0"/>
              <a:t>Exceptions that are subclasses of </a:t>
            </a:r>
            <a:r>
              <a:rPr lang="en-IN" sz="4400" b="1" dirty="0"/>
              <a:t>Error </a:t>
            </a:r>
            <a:r>
              <a:rPr lang="en-IN" sz="4400" dirty="0"/>
              <a:t>or </a:t>
            </a:r>
            <a:r>
              <a:rPr lang="en-IN" sz="4400" b="1" dirty="0" err="1"/>
              <a:t>RuntimeException</a:t>
            </a:r>
            <a:r>
              <a:rPr lang="en-IN" sz="4400" b="1" dirty="0"/>
              <a:t> </a:t>
            </a:r>
            <a:r>
              <a:rPr lang="en-IN" sz="4400" dirty="0"/>
              <a:t>don’t need to be specified in a </a:t>
            </a:r>
            <a:r>
              <a:rPr lang="en-IN" sz="4400" b="1" dirty="0"/>
              <a:t>throws </a:t>
            </a:r>
            <a:r>
              <a:rPr lang="en-IN" sz="4400" dirty="0"/>
              <a:t>list. Java simply assumes that a method may throw one. All other types of exceptions </a:t>
            </a:r>
            <a:r>
              <a:rPr lang="en-IN" sz="4400" i="1" dirty="0"/>
              <a:t>do </a:t>
            </a:r>
            <a:r>
              <a:rPr lang="en-IN" sz="4400" dirty="0"/>
              <a:t>need to be declared. Failure to do so causes a compile-time error. </a:t>
            </a:r>
          </a:p>
        </p:txBody>
      </p:sp>
    </p:spTree>
    <p:extLst>
      <p:ext uri="{BB962C8B-B14F-4D97-AF65-F5344CB8AC3E}">
        <p14:creationId xmlns:p14="http://schemas.microsoft.com/office/powerpoint/2010/main" val="3640697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920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" y="228600"/>
            <a:ext cx="896047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76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/>
              <a:t>Three Recently Added Exception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IN" dirty="0"/>
              <a:t>The first supports </a:t>
            </a:r>
            <a:r>
              <a:rPr lang="en-IN" i="1" dirty="0"/>
              <a:t>automatic resource management, </a:t>
            </a:r>
            <a:r>
              <a:rPr lang="en-IN" dirty="0"/>
              <a:t>which automates the process of releasing a resource, such as a file, when it is no longer needed. It is based on an expanded form of </a:t>
            </a:r>
            <a:r>
              <a:rPr lang="en-IN" b="1" dirty="0"/>
              <a:t>try</a:t>
            </a:r>
            <a:r>
              <a:rPr lang="en-IN" dirty="0"/>
              <a:t>, called the </a:t>
            </a:r>
            <a:r>
              <a:rPr lang="en-IN" b="1" i="1" dirty="0"/>
              <a:t>try</a:t>
            </a:r>
            <a:r>
              <a:rPr lang="en-IN" i="1" dirty="0"/>
              <a:t>-with-resources </a:t>
            </a:r>
            <a:r>
              <a:rPr lang="en-IN" dirty="0"/>
              <a:t>statement. </a:t>
            </a:r>
          </a:p>
          <a:p>
            <a:r>
              <a:rPr lang="en-IN" dirty="0"/>
              <a:t>The second is multi-catch allows two or more exceptions to be caught by the same </a:t>
            </a:r>
            <a:r>
              <a:rPr lang="en-IN" b="1" dirty="0"/>
              <a:t>catch </a:t>
            </a:r>
            <a:r>
              <a:rPr lang="en-IN" dirty="0"/>
              <a:t>clause. </a:t>
            </a:r>
            <a:endParaRPr lang="en-IN" i="1" dirty="0"/>
          </a:p>
          <a:p>
            <a:r>
              <a:rPr lang="en-IN" dirty="0"/>
              <a:t>The third is</a:t>
            </a:r>
          </a:p>
          <a:p>
            <a:pPr marL="0" indent="0">
              <a:buNone/>
            </a:pPr>
            <a:r>
              <a:rPr lang="en-IN" i="1" dirty="0"/>
              <a:t>         final </a:t>
            </a:r>
            <a:r>
              <a:rPr lang="en-IN" i="1" dirty="0" err="1"/>
              <a:t>rethrow</a:t>
            </a:r>
            <a:r>
              <a:rPr lang="en-IN" i="1" dirty="0"/>
              <a:t> </a:t>
            </a:r>
            <a:r>
              <a:rPr lang="en-IN" dirty="0"/>
              <a:t>or </a:t>
            </a:r>
            <a:r>
              <a:rPr lang="en-IN" i="1" dirty="0"/>
              <a:t>more precise </a:t>
            </a:r>
            <a:r>
              <a:rPr lang="en-IN" i="1" dirty="0" err="1"/>
              <a:t>rethrow</a:t>
            </a:r>
            <a:r>
              <a:rPr lang="en-IN" i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355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catch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" y="1143000"/>
            <a:ext cx="838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9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precise </a:t>
            </a:r>
            <a:r>
              <a:rPr lang="en-IN" dirty="0" err="1"/>
              <a:t>rethrow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The more precise </a:t>
            </a:r>
            <a:r>
              <a:rPr lang="en-IN" dirty="0" err="1"/>
              <a:t>rethrow</a:t>
            </a:r>
            <a:r>
              <a:rPr lang="en-IN" dirty="0"/>
              <a:t> feature restricts the type of exceptions that can be </a:t>
            </a:r>
            <a:r>
              <a:rPr lang="en-IN" dirty="0" err="1"/>
              <a:t>rethrown</a:t>
            </a:r>
            <a:r>
              <a:rPr lang="en-IN" dirty="0"/>
              <a:t> to only those checked exceptions that the associated </a:t>
            </a:r>
            <a:r>
              <a:rPr lang="en-IN" b="1" dirty="0"/>
              <a:t>try </a:t>
            </a:r>
            <a:r>
              <a:rPr lang="en-IN" dirty="0"/>
              <a:t>block throws, that are not handled by a preceding </a:t>
            </a:r>
            <a:r>
              <a:rPr lang="en-IN" b="1" dirty="0"/>
              <a:t>catch </a:t>
            </a:r>
            <a:r>
              <a:rPr lang="en-IN" dirty="0"/>
              <a:t>clause, and that are a subtype or </a:t>
            </a:r>
            <a:r>
              <a:rPr lang="en-IN" dirty="0" err="1"/>
              <a:t>supertype</a:t>
            </a:r>
            <a:r>
              <a:rPr lang="en-IN" dirty="0"/>
              <a:t> of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1816186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Java’s 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Unchecked exceptions: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The compiler does not check to see if a method handles or throws these exceptions. </a:t>
            </a:r>
          </a:p>
          <a:p>
            <a:r>
              <a:rPr lang="en-IN" dirty="0"/>
              <a:t>They need not be included in any method’s </a:t>
            </a:r>
            <a:r>
              <a:rPr lang="en-IN" b="1" dirty="0"/>
              <a:t>throws </a:t>
            </a:r>
            <a:r>
              <a:rPr lang="en-IN" dirty="0"/>
              <a:t>list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Checked exceptions:</a:t>
            </a:r>
          </a:p>
          <a:p>
            <a:r>
              <a:rPr lang="en-IN" dirty="0"/>
              <a:t>Must be included in a method’s </a:t>
            </a:r>
            <a:r>
              <a:rPr lang="en-IN" b="1" dirty="0"/>
              <a:t>throws </a:t>
            </a:r>
            <a:r>
              <a:rPr lang="en-IN" dirty="0"/>
              <a:t>list if that method can generate one of these exceptions and does not handle it itself.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5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1999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3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295400"/>
            <a:ext cx="81534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324600" cy="206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73745"/>
            <a:ext cx="716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Futura Std Medium"/>
            </a:endParaRPr>
          </a:p>
          <a:p>
            <a:r>
              <a:rPr lang="en-IN" sz="3200" dirty="0">
                <a:latin typeface="Futura Std Medium"/>
              </a:rPr>
              <a:t>Creating Exception Subclasses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71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1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21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01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class is at the top of the exception hierarchy? </a:t>
            </a:r>
          </a:p>
          <a:p>
            <a:r>
              <a:rPr lang="en-IN" dirty="0"/>
              <a:t>What are checked and unchecked exceptions?</a:t>
            </a:r>
          </a:p>
          <a:p>
            <a:r>
              <a:rPr lang="en-IN" dirty="0"/>
              <a:t>Differentiate between throw and throws keywords.</a:t>
            </a:r>
          </a:p>
          <a:p>
            <a:r>
              <a:rPr lang="en-IN" dirty="0"/>
              <a:t>What is the significance of finally keyword? </a:t>
            </a:r>
            <a:r>
              <a:rPr lang="en-IN"/>
              <a:t>Explain.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Java exception handling is managed via five keywords:</a:t>
            </a:r>
          </a:p>
          <a:p>
            <a:r>
              <a:rPr lang="en-IN" dirty="0"/>
              <a:t> </a:t>
            </a:r>
            <a:r>
              <a:rPr lang="en-IN" b="1" dirty="0"/>
              <a:t>try</a:t>
            </a:r>
            <a:r>
              <a:rPr lang="en-IN" dirty="0"/>
              <a:t>, </a:t>
            </a:r>
            <a:r>
              <a:rPr lang="en-IN" b="1" dirty="0"/>
              <a:t>catch</a:t>
            </a:r>
            <a:r>
              <a:rPr lang="en-IN" dirty="0"/>
              <a:t>, </a:t>
            </a:r>
            <a:r>
              <a:rPr lang="en-IN" b="1" dirty="0"/>
              <a:t>throw</a:t>
            </a:r>
            <a:r>
              <a:rPr lang="en-IN" dirty="0"/>
              <a:t>, </a:t>
            </a:r>
            <a:r>
              <a:rPr lang="en-IN" b="1" dirty="0"/>
              <a:t>throws</a:t>
            </a:r>
            <a:r>
              <a:rPr lang="en-IN" dirty="0"/>
              <a:t>, and </a:t>
            </a:r>
            <a:r>
              <a:rPr lang="en-IN" b="1" dirty="0"/>
              <a:t>finally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6" y="76200"/>
            <a:ext cx="10143186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1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IN" sz="4000" dirty="0"/>
              <a:t>A Simple Exception Example</a:t>
            </a:r>
          </a:p>
          <a:p>
            <a:pPr marL="0" indent="0">
              <a:buNone/>
            </a:pPr>
            <a:r>
              <a:rPr lang="en-IN" sz="4000" dirty="0"/>
              <a:t>                             Using</a:t>
            </a:r>
          </a:p>
          <a:p>
            <a:pPr marL="0" indent="0">
              <a:buNone/>
            </a:pPr>
            <a:r>
              <a:rPr lang="en-IN" sz="4000" dirty="0"/>
              <a:t>                 try and catch blocks</a:t>
            </a:r>
          </a:p>
        </p:txBody>
      </p:sp>
    </p:spTree>
    <p:extLst>
      <p:ext uri="{BB962C8B-B14F-4D97-AF65-F5344CB8AC3E}">
        <p14:creationId xmlns:p14="http://schemas.microsoft.com/office/powerpoint/2010/main" val="186698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22210342-B59B-4E9C-960B-47B9A22D99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c8e6e-8136-4d7d-af1c-024f8e6687c9"/>
    <ds:schemaRef ds:uri="6464b784-94fc-4d5d-8912-f9bf35373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7AF02-554B-4981-B7CE-9E056A6BF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D2F0D-D46C-40AB-B968-BEA5C8990E54}">
  <ds:schemaRefs>
    <ds:schemaRef ds:uri="http://purl.org/dc/terms/"/>
    <ds:schemaRef ds:uri="http://purl.org/dc/dcmitype/"/>
    <ds:schemaRef ds:uri="803c8e6e-8136-4d7d-af1c-024f8e6687c9"/>
    <ds:schemaRef ds:uri="http://schemas.microsoft.com/office/2006/metadata/properties"/>
    <ds:schemaRef ds:uri="http://www.w3.org/XML/1998/namespace"/>
    <ds:schemaRef ds:uri="6464b784-94fc-4d5d-8912-f9bf3537367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859</Words>
  <Application>Microsoft Office PowerPoint</Application>
  <PresentationFormat>On-screen Show (4:3)</PresentationFormat>
  <Paragraphs>81</Paragraphs>
  <Slides>52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Black</vt:lpstr>
      <vt:lpstr>Book Antiqua</vt:lpstr>
      <vt:lpstr>Calibri</vt:lpstr>
      <vt:lpstr>Futura Std Medium</vt:lpstr>
      <vt:lpstr>Times LT Std</vt:lpstr>
      <vt:lpstr>Times New Roman</vt:lpstr>
      <vt:lpstr>Wingdings</vt:lpstr>
      <vt:lpstr>Office Theme</vt:lpstr>
      <vt:lpstr>Chapter 10</vt:lpstr>
      <vt:lpstr>Exception</vt:lpstr>
      <vt:lpstr> </vt:lpstr>
      <vt:lpstr> The Exception Hierarchy</vt:lpstr>
      <vt:lpstr>PowerPoint Presentation</vt:lpstr>
      <vt:lpstr> Exception Handling Fundamentals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Consequences of an Uncaught Exception </vt:lpstr>
      <vt:lpstr>PowerPoint Presentation</vt:lpstr>
      <vt:lpstr>PowerPoint Presentation</vt:lpstr>
      <vt:lpstr>Exceptions Enable You to Handle Errors Gracefully </vt:lpstr>
      <vt:lpstr>Using Multiple catch Statements</vt:lpstr>
      <vt:lpstr>PowerPoint Presentation</vt:lpstr>
      <vt:lpstr> Catching Subclass Exceptions </vt:lpstr>
      <vt:lpstr>PowerPoint Presentation</vt:lpstr>
      <vt:lpstr>PowerPoint Presentation</vt:lpstr>
      <vt:lpstr> Try Blocks Can Be Nested</vt:lpstr>
      <vt:lpstr>PowerPoint Presentation</vt:lpstr>
      <vt:lpstr>PowerPoint Presentation</vt:lpstr>
      <vt:lpstr> Throwing an Exception </vt:lpstr>
      <vt:lpstr>throw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Using throws </vt:lpstr>
      <vt:lpstr>PowerPoint Presentation</vt:lpstr>
      <vt:lpstr>PowerPoint Presentation</vt:lpstr>
      <vt:lpstr> Three Recently Added Exception Features</vt:lpstr>
      <vt:lpstr>Multi catch</vt:lpstr>
      <vt:lpstr>More precise rethrow</vt:lpstr>
      <vt:lpstr> Java’s Built-in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SUHAN ASHRAF - 210905014</cp:lastModifiedBy>
  <cp:revision>52</cp:revision>
  <dcterms:created xsi:type="dcterms:W3CDTF">2017-09-19T02:24:58Z</dcterms:created>
  <dcterms:modified xsi:type="dcterms:W3CDTF">2022-11-10T23:22:26Z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