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50"/>
  </p:notesMasterIdLst>
  <p:sldIdLst>
    <p:sldId id="269" r:id="rId5"/>
    <p:sldId id="323" r:id="rId6"/>
    <p:sldId id="299" r:id="rId7"/>
    <p:sldId id="324" r:id="rId8"/>
    <p:sldId id="325" r:id="rId9"/>
    <p:sldId id="326" r:id="rId10"/>
    <p:sldId id="327" r:id="rId11"/>
    <p:sldId id="300" r:id="rId12"/>
    <p:sldId id="301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50" r:id="rId35"/>
    <p:sldId id="351" r:id="rId36"/>
    <p:sldId id="349" r:id="rId37"/>
    <p:sldId id="352" r:id="rId38"/>
    <p:sldId id="353" r:id="rId39"/>
    <p:sldId id="354" r:id="rId40"/>
    <p:sldId id="355" r:id="rId41"/>
    <p:sldId id="356" r:id="rId42"/>
    <p:sldId id="357" r:id="rId43"/>
    <p:sldId id="308" r:id="rId44"/>
    <p:sldId id="309" r:id="rId45"/>
    <p:sldId id="310" r:id="rId46"/>
    <p:sldId id="311" r:id="rId47"/>
    <p:sldId id="312" r:id="rId48"/>
    <p:sldId id="31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78" d="100"/>
          <a:sy n="78" d="100"/>
        </p:scale>
        <p:origin x="13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68DCDF-F2F0-61CC-9BFA-BD7CA70C40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D53E9-8812-FFDC-651B-09B97265B7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406A700-C00E-4EEB-935F-1E4DDCC7E577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CC83127-D310-4CCD-B9E0-D9CFC8620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2D1B8A5-2F9E-C507-5516-E8A8DB3A9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F03B-1898-7753-0240-3ED6EDA60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B693-E9C6-F4F6-80E5-F8BC48151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B222B0-6685-4487-A46D-2E8C0822B2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22B0-6685-4487-A46D-2E8C0822B28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07E5D34-419A-7986-3F52-8738ECD08D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35F59B-72E0-1EE1-A4B3-572068C56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Constructor can be defined private but it is not useful</a:t>
            </a:r>
          </a:p>
          <a:p>
            <a:r>
              <a:rPr lang="en-US" altLang="en-US"/>
              <a:t>It cannot be static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FDD3571-3EF8-00EF-FA76-73C93483C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D844AD-BF9F-4DBC-96CF-B4A4D2C3CC5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9573E-F2E2-7A10-DF5D-0FCB633FAE4B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5213A-ADCF-773F-C74A-D9C4968AA3BF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EEED4-4960-0CF4-863E-CFE3FC91869F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69E4A-0F41-1B27-DD79-D3C423D7F77A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2E0AC-8C3C-E9FA-448D-6E2922F800B0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7" name="Rounded Rectangle 25">
            <a:extLst>
              <a:ext uri="{FF2B5EF4-FFF2-40B4-BE49-F238E27FC236}">
                <a16:creationId xmlns:a16="http://schemas.microsoft.com/office/drawing/2014/main" id="{30DF5070-0593-6A7B-B64C-A4842EF18312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0" name="Rounded Rectangle 26">
            <a:extLst>
              <a:ext uri="{FF2B5EF4-FFF2-40B4-BE49-F238E27FC236}">
                <a16:creationId xmlns:a16="http://schemas.microsoft.com/office/drawing/2014/main" id="{020CFD38-44A5-999F-B67B-8414C06C184D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0EEFE-292B-18D0-977F-9A5046D8AAB3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3039C-89A8-484A-611E-7F16D3FF664A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2ABE7-B627-AC14-BA75-21FD9A4F8E01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02028-CDCE-13B9-B407-010E5253F5BC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0D48A565-E079-6238-3754-496369E2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id="{88271361-DA31-1B0E-5FF2-F2FD793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2BC2C2B1-86B7-268A-48A7-FBC26483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CB9EA0-6D80-408A-AF04-6E935D310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80E0684-D99B-BF9F-39EB-7ECCF71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C93ACAF-BAE8-D056-8B0A-F2F01B6A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0EEC02D-82A8-71A5-54D6-AFBC894D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22B74-1083-4194-A550-7171FCD6B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86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E058AC6-5D80-DCC2-148F-24BDB8C6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A30ED6B-570D-8204-93DF-58B1ECD1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C6E169C-0EB5-C01C-F243-66859D4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AD385-A1A0-44F4-8178-201E025A7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7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BFD054D-2A61-7164-EE66-0868009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2E59C3E-F5CF-6081-B67B-AC6FF108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80C8585-9677-867C-658F-100AD66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0ABE2-E983-4B09-BCC5-1560CA247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B2F2B03-BE58-088F-E7F4-402AAEB9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6A459CD-F831-13F9-D0F2-6664F606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042B54E-7651-BC98-9A2F-2A5CFFA0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B78B9-D996-495D-B54F-252BA338B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1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18E2A111-A53B-7F02-4C21-30CEC53F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CFAF4D-2E7E-C9DB-F761-650F0E54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B704F0B-6099-CC89-84A4-D12CDFE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40416-BC24-4277-BD31-8332ACDA6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1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D5C4E234-ACAF-8CFD-08F2-A2370618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461AC0F1-657F-2CA4-641A-7A55121B1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884C80-FE19-456B-A6C5-F7A7218DB2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B33BF2A2-C023-2CD1-ED02-42C07FCC94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8A350-13AF-CA48-AF5A-61339335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3629C-FD78-E448-389B-AB0B3230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644E6-EEB6-0D57-FCD2-EA19180A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14C6E-8076-4299-863B-35F8C48A7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90B69C7-6C49-C92D-95A4-239F781F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BB8DD-C1EA-27BE-2925-1706D9BE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B0126C24-7533-866D-0DBD-A35B913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2BD81-BA80-4E3C-81AB-A20C34163C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2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A8BF432-7AF2-D8A0-318C-26F4F61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F061F9-C081-2F44-E0C1-E35F3DEF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18736F4-14E4-4532-8003-8A034B9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B2FCC-AA76-417E-B16E-90F46B134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B2E2B04-969B-0A50-5EBB-2BB171F4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FAB5DD2-1B8C-111E-D6C0-2892299C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CC3B779-3AF6-3596-57EA-B5107AF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A46C3-8C2E-4A53-A654-A2C7CABEE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3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59CD995-6D61-91BA-E2DF-84707B4386B3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B9FE4-1876-C8E7-B3A0-B408D6FC5A16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454D6-0A78-A827-177E-54339B63621A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8A74A3-388D-6D61-D7F6-DBAA727EA265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3A0AE1-85CE-F44E-0EA9-143AD5727FA0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9BFFDBAD-500B-CC92-5DF3-EE2D8D056C2A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>
            <a:extLst>
              <a:ext uri="{FF2B5EF4-FFF2-40B4-BE49-F238E27FC236}">
                <a16:creationId xmlns:a16="http://schemas.microsoft.com/office/drawing/2014/main" id="{5CDF38FC-3AD6-7771-4D10-0E91960B3A19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0BBF89-9A91-E827-8903-0D9B6D444532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CE77FE-E4FD-3ECE-3118-7C48A2623B93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40AC15-F55D-C174-2B85-465EE94BDB15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D7333-D506-E424-B81C-D5B66C604631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CEAA7B-AA96-251A-B328-49CD040741F1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2D7D52-6775-99FB-79B9-2277849BE253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>
            <a:extLst>
              <a:ext uri="{FF2B5EF4-FFF2-40B4-BE49-F238E27FC236}">
                <a16:creationId xmlns:a16="http://schemas.microsoft.com/office/drawing/2014/main" id="{CCDCE28C-0721-306C-C587-E17E0C9211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0" name="Text Placeholder 12">
            <a:extLst>
              <a:ext uri="{FF2B5EF4-FFF2-40B4-BE49-F238E27FC236}">
                <a16:creationId xmlns:a16="http://schemas.microsoft.com/office/drawing/2014/main" id="{1E24DA1B-C947-9237-BEE7-8B2BA6079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46893F5-B14D-6717-57DC-AC27ED6E4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C8042-993C-A522-6898-808112D1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B6FF1C-F1DB-7DFF-0A45-F67DF4E2C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fld id="{1B622F7D-0EF7-4947-A03B-B93CF1AAF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4" r:id="rId2"/>
    <p:sldLayoutId id="2147484135" r:id="rId3"/>
    <p:sldLayoutId id="2147484136" r:id="rId4"/>
    <p:sldLayoutId id="2147484143" r:id="rId5"/>
    <p:sldLayoutId id="2147484144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0DC948-4C72-E609-F356-F634F316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/>
              <a:t>Chapter 7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9C80D7F-8F6F-12A2-F452-4A9EFA23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en-US" altLang="en-US"/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83ABA6A-50D5-14E9-2533-0F9E15F7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algn="just"/>
            <a:r>
              <a:rPr lang="en-US" altLang="en-US"/>
              <a:t>Java does not support the inheritance of multiple superclasses into a single subclass </a:t>
            </a:r>
          </a:p>
          <a:p>
            <a:pPr algn="just"/>
            <a:r>
              <a:rPr lang="en-US" altLang="en-US"/>
              <a:t>You can create a hierarchy of inheritance in which a subclass becomes a superclass of another subclass </a:t>
            </a:r>
          </a:p>
          <a:p>
            <a:pPr algn="just"/>
            <a:r>
              <a:rPr lang="en-US" altLang="en-US"/>
              <a:t>A major advantage of inheritance is that once you have created a superclass that defines the attributes common to a set of objects, it can be used to create any number of more specific subclasses </a:t>
            </a:r>
          </a:p>
          <a:p>
            <a:pPr algn="just"/>
            <a:r>
              <a:rPr lang="en-US" altLang="en-US"/>
              <a:t>Each subclass can precisely tailor its own classification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16B643D-8F97-99CE-1089-B2DB911DC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62000"/>
            <a:ext cx="8534400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10CB-0FD4-D401-A34E-99202767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 marL="109537" indent="0">
              <a:buFont typeface="Georgia" panose="02040502050405020303" pitchFamily="18" charset="0"/>
              <a:buNone/>
              <a:defRPr/>
            </a:pPr>
            <a:r>
              <a:rPr lang="en-US" sz="2400" b="1" dirty="0">
                <a:latin typeface="Futura Std Medium"/>
                <a:ea typeface="MS PGothic" panose="020B0600070205080204" pitchFamily="34" charset="-128"/>
              </a:rPr>
              <a:t>Member Access and Inheritance</a:t>
            </a:r>
          </a:p>
          <a:p>
            <a:pPr>
              <a:defRPr/>
            </a:pPr>
            <a:r>
              <a:rPr lang="en-US" dirty="0">
                <a:latin typeface="Times LT Std"/>
                <a:ea typeface="MS PGothic" panose="020B0600070205080204" pitchFamily="34" charset="-128"/>
              </a:rPr>
              <a:t>An instance variable of a class will be declared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private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to prevent its unauthorized use. </a:t>
            </a:r>
          </a:p>
          <a:p>
            <a:pPr>
              <a:defRPr/>
            </a:pPr>
            <a:r>
              <a:rPr lang="en-US" dirty="0">
                <a:latin typeface="Times LT Std"/>
                <a:ea typeface="MS PGothic" panose="020B0600070205080204" pitchFamily="34" charset="-128"/>
              </a:rPr>
              <a:t>Inheriting a class </a:t>
            </a:r>
            <a:r>
              <a:rPr lang="en-US" i="1" dirty="0">
                <a:latin typeface="Times LT Std"/>
                <a:ea typeface="MS PGothic" panose="020B0600070205080204" pitchFamily="34" charset="-128"/>
              </a:rPr>
              <a:t>does not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overrule the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private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access restriction. </a:t>
            </a:r>
          </a:p>
          <a:p>
            <a:pPr>
              <a:defRPr/>
            </a:pPr>
            <a:r>
              <a:rPr lang="en-US" dirty="0">
                <a:latin typeface="Times LT Std"/>
                <a:ea typeface="MS PGothic" panose="020B0600070205080204" pitchFamily="34" charset="-128"/>
              </a:rPr>
              <a:t>Thus, even though a subclass includes all of the members of its superclass, it cannot access those members of the superclass that have been declared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private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. </a:t>
            </a:r>
          </a:p>
          <a:p>
            <a:pPr>
              <a:defRPr/>
            </a:pPr>
            <a:r>
              <a:rPr lang="en-US" dirty="0">
                <a:latin typeface="Times LT Std"/>
                <a:ea typeface="MS PGothic" panose="020B0600070205080204" pitchFamily="34" charset="-128"/>
              </a:rPr>
              <a:t>For example, if, as shown here,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width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and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height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are made private in </a:t>
            </a:r>
            <a:r>
              <a:rPr lang="en-US" b="1" dirty="0" err="1">
                <a:latin typeface="Times LT Std"/>
                <a:ea typeface="MS PGothic" panose="020B0600070205080204" pitchFamily="34" charset="-128"/>
              </a:rPr>
              <a:t>TwoDShape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, then </a:t>
            </a:r>
            <a:r>
              <a:rPr lang="en-US" b="1" dirty="0">
                <a:latin typeface="Times LT Std"/>
                <a:ea typeface="MS PGothic" panose="020B0600070205080204" pitchFamily="34" charset="-128"/>
              </a:rPr>
              <a:t>Triangle </a:t>
            </a:r>
            <a:r>
              <a:rPr lang="en-US" dirty="0">
                <a:latin typeface="Times LT Std"/>
                <a:ea typeface="MS PGothic" panose="020B0600070205080204" pitchFamily="34" charset="-128"/>
              </a:rPr>
              <a:t>will not be able to access them:</a:t>
            </a:r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>
            <a:extLst>
              <a:ext uri="{FF2B5EF4-FFF2-40B4-BE49-F238E27FC236}">
                <a16:creationId xmlns:a16="http://schemas.microsoft.com/office/drawing/2014/main" id="{7418552F-3440-D30E-8400-12458A3E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53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Private members are not inherited.    This example will not compile.</a:t>
            </a:r>
          </a:p>
          <a:p>
            <a:r>
              <a:rPr lang="en-US" altLang="en-US" sz="2000"/>
              <a:t>// A class for two-dimensional objects.</a:t>
            </a:r>
          </a:p>
          <a:p>
            <a:r>
              <a:rPr lang="en-US" altLang="en-US" sz="2000"/>
              <a:t>class TwoDShape {</a:t>
            </a:r>
          </a:p>
          <a:p>
            <a:r>
              <a:rPr lang="en-US" altLang="en-US" sz="2000"/>
              <a:t>     private double width;      // these are</a:t>
            </a:r>
          </a:p>
          <a:p>
            <a:r>
              <a:rPr lang="en-US" altLang="en-US" sz="2000"/>
              <a:t>     private double height;     // now private</a:t>
            </a:r>
          </a:p>
          <a:p>
            <a:r>
              <a:rPr lang="en-US" altLang="en-US" sz="2000"/>
              <a:t>     void showDim() {</a:t>
            </a:r>
          </a:p>
          <a:p>
            <a:r>
              <a:rPr lang="en-US" altLang="en-US" sz="2000"/>
              <a:t>	System.out.println("Width and height are " +</a:t>
            </a:r>
          </a:p>
          <a:p>
            <a:r>
              <a:rPr lang="en-US" altLang="en-US" sz="2000"/>
              <a:t>					width + " and " + height);</a:t>
            </a:r>
          </a:p>
          <a:p>
            <a:r>
              <a:rPr lang="en-US" altLang="en-US" sz="2000"/>
              <a:t>      }</a:t>
            </a:r>
          </a:p>
          <a:p>
            <a:r>
              <a:rPr lang="en-US" altLang="en-US" sz="2000"/>
              <a:t> }</a:t>
            </a:r>
          </a:p>
          <a:p>
            <a:r>
              <a:rPr lang="en-US" altLang="en-US" sz="2000"/>
              <a:t>// A subclass of TwoDShape for triangles.</a:t>
            </a:r>
          </a:p>
          <a:p>
            <a:r>
              <a:rPr lang="en-US" altLang="en-US" sz="2000"/>
              <a:t>class Triangle extends TwoDShape {</a:t>
            </a:r>
          </a:p>
          <a:p>
            <a:r>
              <a:rPr lang="en-US" altLang="en-US" sz="2000"/>
              <a:t>     String style;</a:t>
            </a:r>
          </a:p>
          <a:p>
            <a:r>
              <a:rPr lang="en-US" altLang="en-US" sz="2000"/>
              <a:t>     double area() {</a:t>
            </a:r>
          </a:p>
          <a:p>
            <a:r>
              <a:rPr lang="en-US" altLang="en-US" sz="2000"/>
              <a:t>	return width * height / 2;         // Error! can't access</a:t>
            </a:r>
          </a:p>
          <a:p>
            <a:r>
              <a:rPr lang="en-US" altLang="en-US" sz="2000"/>
              <a:t>       }                  // </a:t>
            </a:r>
            <a:r>
              <a:rPr lang="en-US" altLang="en-US">
                <a:latin typeface="Futura Std Medium"/>
              </a:rPr>
              <a:t>Can’t access a </a:t>
            </a:r>
            <a:r>
              <a:rPr lang="en-US" altLang="en-US" b="1">
                <a:latin typeface="Futura Std Medium"/>
              </a:rPr>
              <a:t>private </a:t>
            </a:r>
            <a:r>
              <a:rPr lang="en-US" altLang="en-US">
                <a:latin typeface="Futura Std Medium"/>
              </a:rPr>
              <a:t>member of a superclass. </a:t>
            </a:r>
            <a:endParaRPr lang="en-US" altLang="en-US" sz="2000"/>
          </a:p>
          <a:p>
            <a:r>
              <a:rPr lang="en-US" altLang="en-US" sz="2000"/>
              <a:t>     void showStyle() {</a:t>
            </a:r>
          </a:p>
          <a:p>
            <a:r>
              <a:rPr lang="en-US" altLang="en-US" sz="2000"/>
              <a:t>	System.out.println("Triangle is " + style);</a:t>
            </a:r>
          </a:p>
          <a:p>
            <a:r>
              <a:rPr lang="en-US" altLang="en-US" sz="2000"/>
              <a:t>      }</a:t>
            </a:r>
          </a:p>
          <a:p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>
            <a:extLst>
              <a:ext uri="{FF2B5EF4-FFF2-40B4-BE49-F238E27FC236}">
                <a16:creationId xmlns:a16="http://schemas.microsoft.com/office/drawing/2014/main" id="{3276798E-E315-467B-F0E4-95927A140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610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Use accessor methods to set and get private members.</a:t>
            </a:r>
          </a:p>
          <a:p>
            <a:r>
              <a:rPr lang="en-US" altLang="en-US" sz="2000"/>
              <a:t>// A class for two-dimensional objects.</a:t>
            </a:r>
          </a:p>
          <a:p>
            <a:r>
              <a:rPr lang="en-US" altLang="en-US" sz="2000"/>
              <a:t>class TwoDShape {</a:t>
            </a:r>
          </a:p>
          <a:p>
            <a:r>
              <a:rPr lang="en-US" altLang="en-US" sz="2000"/>
              <a:t>      private double width;      // these are</a:t>
            </a:r>
          </a:p>
          <a:p>
            <a:r>
              <a:rPr lang="en-US" altLang="en-US" sz="2000"/>
              <a:t>      private double height; // now private</a:t>
            </a:r>
          </a:p>
          <a:p>
            <a:r>
              <a:rPr lang="en-US" altLang="en-US" sz="2000"/>
              <a:t>     // Accessor methods for width and height.</a:t>
            </a:r>
          </a:p>
          <a:p>
            <a:r>
              <a:rPr lang="en-US" altLang="en-US" sz="2000"/>
              <a:t>     double getWidth() { return width; }</a:t>
            </a:r>
          </a:p>
          <a:p>
            <a:r>
              <a:rPr lang="en-US" altLang="en-US" sz="2000"/>
              <a:t>     double getHeight() { return height; }</a:t>
            </a:r>
          </a:p>
          <a:p>
            <a:r>
              <a:rPr lang="en-US" altLang="en-US" sz="2000"/>
              <a:t>     void setWidth(double w) { width = w; }</a:t>
            </a:r>
          </a:p>
          <a:p>
            <a:r>
              <a:rPr lang="en-US" altLang="en-US" sz="2000"/>
              <a:t>     void setHeight(double h) { height = h; }</a:t>
            </a:r>
          </a:p>
          <a:p>
            <a:r>
              <a:rPr lang="en-US" altLang="en-US" sz="2000"/>
              <a:t>     void showDim() {</a:t>
            </a:r>
          </a:p>
          <a:p>
            <a:r>
              <a:rPr lang="en-US" altLang="en-US" sz="2000"/>
              <a:t>         System.out.println("Width and height are " +width + " and " + height);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// A subclass of TwoDShape for triangles.</a:t>
            </a:r>
          </a:p>
          <a:p>
            <a:r>
              <a:rPr lang="en-US" altLang="en-US" sz="2000"/>
              <a:t>class Triangle extends TwoDShape {</a:t>
            </a:r>
          </a:p>
          <a:p>
            <a:r>
              <a:rPr lang="en-US" altLang="en-US" sz="2000"/>
              <a:t>      String style;</a:t>
            </a:r>
          </a:p>
          <a:p>
            <a:r>
              <a:rPr lang="en-US" altLang="en-US" sz="2000"/>
              <a:t>      double area() {</a:t>
            </a:r>
          </a:p>
          <a:p>
            <a:r>
              <a:rPr lang="en-US" altLang="en-US" sz="2000"/>
              <a:t>            return getWidth() * getHeight() / 2;</a:t>
            </a:r>
          </a:p>
          <a:p>
            <a:r>
              <a:rPr lang="en-US" altLang="en-US" sz="2000"/>
              <a:t>       }</a:t>
            </a:r>
            <a:r>
              <a:rPr lang="en-US" altLang="en-US"/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>
            <a:extLst>
              <a:ext uri="{FF2B5EF4-FFF2-40B4-BE49-F238E27FC236}">
                <a16:creationId xmlns:a16="http://schemas.microsoft.com/office/drawing/2014/main" id="{A896C2A2-DC8F-9607-CE67-2EE9ECB8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8059738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    </a:t>
            </a:r>
            <a:r>
              <a:rPr lang="en-US" altLang="en-US" sz="2000"/>
              <a:t>void showStyle() {</a:t>
            </a:r>
          </a:p>
          <a:p>
            <a:r>
              <a:rPr lang="en-US" altLang="en-US" sz="2000"/>
              <a:t>              System.out.println("Triangle is " + style);</a:t>
            </a:r>
          </a:p>
          <a:p>
            <a:r>
              <a:rPr lang="en-US" altLang="en-US" sz="2000"/>
              <a:t>           }  </a:t>
            </a:r>
          </a:p>
          <a:p>
            <a:r>
              <a:rPr lang="en-US" altLang="en-US" sz="2000"/>
              <a:t> }</a:t>
            </a:r>
          </a:p>
          <a:p>
            <a:r>
              <a:rPr lang="en-US" altLang="en-US" sz="2000"/>
              <a:t>class Shapes2 {</a:t>
            </a:r>
          </a:p>
          <a:p>
            <a:r>
              <a:rPr lang="en-US" altLang="en-US" sz="2000"/>
              <a:t>       public static void main(String args[]) {</a:t>
            </a:r>
          </a:p>
          <a:p>
            <a:r>
              <a:rPr lang="en-US" altLang="en-US" sz="2000"/>
              <a:t>	Triangle t1 = new Triangle();</a:t>
            </a:r>
          </a:p>
          <a:p>
            <a:r>
              <a:rPr lang="en-US" altLang="en-US" sz="2000"/>
              <a:t>	Triangle t2 = new Triangle();</a:t>
            </a:r>
          </a:p>
          <a:p>
            <a:r>
              <a:rPr lang="en-US" altLang="en-US" sz="2000"/>
              <a:t>	t1.setWidth(4.0);</a:t>
            </a:r>
          </a:p>
          <a:p>
            <a:r>
              <a:rPr lang="en-US" altLang="en-US" sz="2000"/>
              <a:t>	t1.setHeight(4.0);</a:t>
            </a:r>
          </a:p>
          <a:p>
            <a:r>
              <a:rPr lang="en-US" altLang="en-US" sz="2000"/>
              <a:t>	t1.style = "filled";</a:t>
            </a:r>
          </a:p>
          <a:p>
            <a:r>
              <a:rPr lang="en-US" altLang="en-US" sz="2000"/>
              <a:t>	t2.setWidth(8.0);</a:t>
            </a:r>
          </a:p>
          <a:p>
            <a:r>
              <a:rPr lang="en-US" altLang="en-US" sz="2000"/>
              <a:t>	t2.setHeight(12.0);</a:t>
            </a:r>
          </a:p>
          <a:p>
            <a:r>
              <a:rPr lang="en-US" altLang="en-US" sz="2000"/>
              <a:t>	t2.style = "outlined";</a:t>
            </a:r>
          </a:p>
          <a:p>
            <a:r>
              <a:rPr lang="en-US" altLang="en-US" sz="2000"/>
              <a:t>	System.out.println("Info for t1: ");</a:t>
            </a:r>
          </a:p>
          <a:p>
            <a:r>
              <a:rPr lang="en-US" altLang="en-US" sz="2000"/>
              <a:t>	t1.showStyle();</a:t>
            </a:r>
          </a:p>
          <a:p>
            <a:r>
              <a:rPr lang="en-US" altLang="en-US" sz="2000"/>
              <a:t>	t1.showDim();</a:t>
            </a:r>
          </a:p>
          <a:p>
            <a:r>
              <a:rPr lang="en-US" altLang="en-US" sz="2000"/>
              <a:t>	System.out.println("Area is " + t1.area());</a:t>
            </a:r>
          </a:p>
          <a:p>
            <a:r>
              <a:rPr lang="en-US" altLang="en-US" sz="2000"/>
              <a:t>	System.out.println();</a:t>
            </a:r>
          </a:p>
          <a:p>
            <a:r>
              <a:rPr lang="en-US" altLang="en-US" sz="2000"/>
              <a:t>	System.out.println("Info for t2: ");</a:t>
            </a:r>
          </a:p>
          <a:p>
            <a:r>
              <a:rPr lang="en-US" altLang="en-US" sz="2000"/>
              <a:t>	</a:t>
            </a:r>
          </a:p>
          <a:p>
            <a:r>
              <a:rPr lang="en-US" altLang="en-US" sz="200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82638-3C18-BBD5-AD22-EB8F3A3D4FF5}"/>
              </a:ext>
            </a:extLst>
          </p:cNvPr>
          <p:cNvSpPr txBox="1"/>
          <p:nvPr/>
        </p:nvSpPr>
        <p:spPr>
          <a:xfrm>
            <a:off x="457200" y="533400"/>
            <a:ext cx="8440738" cy="6216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t2.showStyle();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t2.showDim();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</a:t>
            </a:r>
            <a:r>
              <a:rPr lang="en-US" dirty="0" err="1">
                <a:ea typeface="MS PGothic" panose="020B0600070205080204" pitchFamily="34" charset="-128"/>
              </a:rPr>
              <a:t>System.out.println</a:t>
            </a:r>
            <a:r>
              <a:rPr lang="en-US" dirty="0">
                <a:ea typeface="MS PGothic" panose="020B0600070205080204" pitchFamily="34" charset="-128"/>
              </a:rPr>
              <a:t>("Area is " + t2.area());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}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}</a:t>
            </a:r>
          </a:p>
          <a:p>
            <a:pPr>
              <a:defRPr/>
            </a:pPr>
            <a:r>
              <a:rPr lang="en-US" sz="2800" dirty="0">
                <a:latin typeface="Futura Std Medium"/>
                <a:ea typeface="MS PGothic" panose="020B0600070205080204" pitchFamily="34" charset="-128"/>
              </a:rPr>
              <a:t>Constructors and Inheritance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It is possible for both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superclasses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 and subclasses to have their own constructors.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What constructor is responsible for building an object of the subclass—the one in the superclass, the one in the subclass, or both?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The constructor for the superclass constructs the superclass portion of the object, and the constructor for the subclass constructs the subclass part.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The superclass has no knowledge of or access to any element in a subclass. Thus, their construction must be separate.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in practice, most classes will have explicit constructors.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When only the subclass defines a constructor, it constructs the subclass object.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The superclass portion of the object is constructed automatically using its default constructor.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>
            <a:extLst>
              <a:ext uri="{FF2B5EF4-FFF2-40B4-BE49-F238E27FC236}">
                <a16:creationId xmlns:a16="http://schemas.microsoft.com/office/drawing/2014/main" id="{F6AA1D70-8C57-D0F9-E9B2-9066DB0F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8382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Add a constructor to Triangle.</a:t>
            </a:r>
          </a:p>
          <a:p>
            <a:r>
              <a:rPr lang="en-US" altLang="en-US" sz="2000"/>
              <a:t>// A class for two-dimensional objects.</a:t>
            </a:r>
          </a:p>
          <a:p>
            <a:r>
              <a:rPr lang="en-US" altLang="en-US" sz="2000"/>
              <a:t>class TwoDShape {</a:t>
            </a:r>
          </a:p>
          <a:p>
            <a:r>
              <a:rPr lang="en-US" altLang="en-US" sz="2000"/>
              <a:t>      private double width;      // these are</a:t>
            </a:r>
          </a:p>
          <a:p>
            <a:r>
              <a:rPr lang="en-US" altLang="en-US" sz="2000"/>
              <a:t>      private double height;     // now private</a:t>
            </a:r>
          </a:p>
          <a:p>
            <a:r>
              <a:rPr lang="en-US" altLang="en-US" sz="2000"/>
              <a:t>      // Accessor methods for width and  height.</a:t>
            </a:r>
          </a:p>
          <a:p>
            <a:r>
              <a:rPr lang="en-US" altLang="en-US" sz="2000"/>
              <a:t>      double getWidth() { return width; }</a:t>
            </a:r>
          </a:p>
          <a:p>
            <a:r>
              <a:rPr lang="en-US" altLang="en-US" sz="2000"/>
              <a:t>      double getHeight() { return height; }</a:t>
            </a:r>
          </a:p>
          <a:p>
            <a:r>
              <a:rPr lang="en-US" altLang="en-US" sz="2000"/>
              <a:t>      void setWidth(double w) { width = w; }</a:t>
            </a:r>
          </a:p>
          <a:p>
            <a:r>
              <a:rPr lang="en-US" altLang="en-US" sz="2000"/>
              <a:t>      void setHeight(double h) { height = h; }</a:t>
            </a:r>
          </a:p>
          <a:p>
            <a:r>
              <a:rPr lang="en-US" altLang="en-US" sz="2000"/>
              <a:t>      void showDim() {</a:t>
            </a:r>
          </a:p>
          <a:p>
            <a:r>
              <a:rPr lang="en-US" altLang="en-US" sz="2000"/>
              <a:t>	System.out.println("Width and height are " +</a:t>
            </a:r>
          </a:p>
          <a:p>
            <a:r>
              <a:rPr lang="en-US" altLang="en-US" sz="2000"/>
              <a:t>					width + " and " + height);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// A subclass of TwoDShape for triangles.</a:t>
            </a:r>
          </a:p>
          <a:p>
            <a:r>
              <a:rPr lang="en-US" altLang="en-US" sz="2000"/>
              <a:t>class Triangle extends TwoDShape {</a:t>
            </a:r>
          </a:p>
          <a:p>
            <a:r>
              <a:rPr lang="en-US" altLang="en-US" sz="2000"/>
              <a:t>      private String style;</a:t>
            </a:r>
          </a:p>
          <a:p>
            <a:r>
              <a:rPr lang="en-US" altLang="en-US" sz="2000"/>
              <a:t>     // Constructor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>
            <a:extLst>
              <a:ext uri="{FF2B5EF4-FFF2-40B4-BE49-F238E27FC236}">
                <a16:creationId xmlns:a16="http://schemas.microsoft.com/office/drawing/2014/main" id="{0869B013-6B3F-6AF6-66E7-953EDC2F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001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      Triangle(String s, double w, double h) {</a:t>
            </a:r>
          </a:p>
          <a:p>
            <a:r>
              <a:rPr lang="en-US" altLang="en-US" sz="2000"/>
              <a:t>	setWidth(w);</a:t>
            </a:r>
          </a:p>
          <a:p>
            <a:r>
              <a:rPr lang="en-US" altLang="en-US" sz="2000"/>
              <a:t>	setHeight(h);</a:t>
            </a:r>
          </a:p>
          <a:p>
            <a:r>
              <a:rPr lang="en-US" altLang="en-US" sz="2000"/>
              <a:t>	style = s;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double area() {</a:t>
            </a:r>
          </a:p>
          <a:p>
            <a:r>
              <a:rPr lang="en-US" altLang="en-US" sz="2000"/>
              <a:t>	return getWidth() * getHeight() / 2;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     void showStyle() {</a:t>
            </a:r>
          </a:p>
          <a:p>
            <a:r>
              <a:rPr lang="en-US" altLang="en-US" sz="2000"/>
              <a:t>	System.out.println("Triangle is " + style);</a:t>
            </a:r>
          </a:p>
          <a:p>
            <a:r>
              <a:rPr lang="en-US" altLang="en-US" sz="2000"/>
              <a:t>      }</a:t>
            </a:r>
          </a:p>
          <a:p>
            <a:r>
              <a:rPr lang="en-US" altLang="en-US" sz="2000"/>
              <a:t> }</a:t>
            </a:r>
          </a:p>
          <a:p>
            <a:r>
              <a:rPr lang="en-US" altLang="en-US" sz="2000"/>
              <a:t>class Shapes3 {</a:t>
            </a:r>
          </a:p>
          <a:p>
            <a:r>
              <a:rPr lang="en-US" altLang="en-US" sz="2000"/>
              <a:t>      public static void main(String args[]) {</a:t>
            </a:r>
          </a:p>
          <a:p>
            <a:r>
              <a:rPr lang="en-US" altLang="en-US" sz="2000"/>
              <a:t>	Triangle t1 = new Triangle("filled", 4.0, 4.0);</a:t>
            </a:r>
          </a:p>
          <a:p>
            <a:r>
              <a:rPr lang="en-US" altLang="en-US" sz="2000"/>
              <a:t>	Triangle t2 = new Triangle("outlined", 8.0, 12.0);</a:t>
            </a:r>
          </a:p>
          <a:p>
            <a:r>
              <a:rPr lang="en-US" altLang="en-US" sz="2000"/>
              <a:t>	System.out.println("Info for t1: ");</a:t>
            </a:r>
          </a:p>
          <a:p>
            <a:r>
              <a:rPr lang="en-US" altLang="en-US" sz="2000"/>
              <a:t>	t1.showStyle();</a:t>
            </a:r>
          </a:p>
          <a:p>
            <a:r>
              <a:rPr lang="en-US" altLang="en-US" sz="2000"/>
              <a:t>	t1.showDim();</a:t>
            </a:r>
          </a:p>
          <a:p>
            <a:r>
              <a:rPr lang="en-US" altLang="en-US" sz="2000"/>
              <a:t>	System.out.println("Area is " + t1.area());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534E9-C9F8-3D00-A9DA-5522A4B76B23}"/>
              </a:ext>
            </a:extLst>
          </p:cNvPr>
          <p:cNvSpPr txBox="1"/>
          <p:nvPr/>
        </p:nvSpPr>
        <p:spPr>
          <a:xfrm>
            <a:off x="403225" y="604838"/>
            <a:ext cx="8337550" cy="624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	</a:t>
            </a:r>
            <a:r>
              <a:rPr lang="en-US" sz="2000" dirty="0" err="1">
                <a:ea typeface="MS PGothic" panose="020B0600070205080204" pitchFamily="34" charset="-128"/>
              </a:rPr>
              <a:t>System.out.println</a:t>
            </a:r>
            <a:r>
              <a:rPr lang="en-US" sz="2000" dirty="0">
                <a:ea typeface="MS PGothic" panose="020B0600070205080204" pitchFamily="34" charset="-128"/>
              </a:rPr>
              <a:t>();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</a:t>
            </a:r>
            <a:r>
              <a:rPr lang="en-US" sz="2000" dirty="0" err="1">
                <a:ea typeface="MS PGothic" panose="020B0600070205080204" pitchFamily="34" charset="-128"/>
              </a:rPr>
              <a:t>System.out.println</a:t>
            </a:r>
            <a:r>
              <a:rPr lang="en-US" sz="2000" dirty="0">
                <a:ea typeface="MS PGothic" panose="020B0600070205080204" pitchFamily="34" charset="-128"/>
              </a:rPr>
              <a:t>("Info for t2: ");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t2.showStyle();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t2.showDim();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</a:t>
            </a:r>
            <a:r>
              <a:rPr lang="en-US" sz="2000" dirty="0" err="1">
                <a:ea typeface="MS PGothic" panose="020B0600070205080204" pitchFamily="34" charset="-128"/>
              </a:rPr>
              <a:t>System.out.println</a:t>
            </a:r>
            <a:r>
              <a:rPr lang="en-US" sz="2000" dirty="0">
                <a:ea typeface="MS PGothic" panose="020B0600070205080204" pitchFamily="34" charset="-128"/>
              </a:rPr>
              <a:t>("Area is " + t2.area());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   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}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When both the superclass and the subclass define constructors, both the superclass and subclass constructors must be executed.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We must use Java’s keyword, </a:t>
            </a:r>
            <a:r>
              <a:rPr lang="en-US" sz="2000" b="1" dirty="0">
                <a:ea typeface="MS PGothic" panose="020B0600070205080204" pitchFamily="34" charset="-128"/>
              </a:rPr>
              <a:t>super</a:t>
            </a:r>
            <a:r>
              <a:rPr lang="en-US" sz="2000" dirty="0">
                <a:ea typeface="MS PGothic" panose="020B0600070205080204" pitchFamily="34" charset="-128"/>
              </a:rPr>
              <a:t>, which has two general forms.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MS PGothic" panose="020B0600070205080204" pitchFamily="34" charset="-128"/>
              </a:rPr>
              <a:t>First one calls a superclass constructor.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MS PGothic" panose="020B0600070205080204" pitchFamily="34" charset="-128"/>
              </a:rPr>
              <a:t>The second is used to access a member of the superclass that has been hidden by a member of a subclass.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A subclass can call a constructor defined by its superclass by use of the following form of super: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                        super(parameter-list);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Here, parameter-list specifies any parameters needed by the constructor in the superclass.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super( ) must always be the first statement executed inside a subclass constructor.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1752B616-3517-370A-36E2-6FDACC35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pPr algn="just"/>
            <a:r>
              <a:rPr lang="en-US" altLang="en-US" b="1"/>
              <a:t>Inheritance</a:t>
            </a:r>
            <a:r>
              <a:rPr lang="en-US" altLang="en-US"/>
              <a:t> allows the creation of hierarchical classifications. </a:t>
            </a:r>
          </a:p>
          <a:p>
            <a:pPr algn="just"/>
            <a:r>
              <a:rPr lang="en-US" altLang="en-US"/>
              <a:t>Using inheritance, you can create a general class that defines traits common to a set of related items. This class can then be inherited by other, more specific classes, each adding those things that are unique to it. </a:t>
            </a:r>
          </a:p>
          <a:p>
            <a:pPr algn="just"/>
            <a:r>
              <a:rPr lang="en-US" altLang="en-US"/>
              <a:t>In the language of Java, a class that is inherited is called a </a:t>
            </a:r>
            <a:r>
              <a:rPr lang="en-US" altLang="en-US" b="1" i="1"/>
              <a:t>superclass</a:t>
            </a:r>
            <a:r>
              <a:rPr lang="en-US" altLang="en-US" i="1"/>
              <a:t>. </a:t>
            </a:r>
            <a:r>
              <a:rPr lang="en-US" altLang="en-US"/>
              <a:t>The class that does the inheriting is called a </a:t>
            </a:r>
            <a:r>
              <a:rPr lang="en-US" altLang="en-US" b="1" i="1"/>
              <a:t>subclass</a:t>
            </a:r>
            <a:r>
              <a:rPr lang="en-US" altLang="en-US" i="1"/>
              <a:t>. </a:t>
            </a:r>
          </a:p>
          <a:p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9996099-4621-CA06-11D5-15D8F992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>
            <a:extLst>
              <a:ext uri="{FF2B5EF4-FFF2-40B4-BE49-F238E27FC236}">
                <a16:creationId xmlns:a16="http://schemas.microsoft.com/office/drawing/2014/main" id="{DB2B1B8B-3927-4892-E049-80CB040E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686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Add more constructors to TwoDShape.</a:t>
            </a:r>
          </a:p>
          <a:p>
            <a:r>
              <a:rPr lang="en-US" altLang="en-US" sz="2000"/>
              <a:t>class TwoDShape {</a:t>
            </a:r>
          </a:p>
          <a:p>
            <a:r>
              <a:rPr lang="en-US" altLang="en-US" sz="2000"/>
              <a:t>      private double width;</a:t>
            </a:r>
          </a:p>
          <a:p>
            <a:r>
              <a:rPr lang="en-US" altLang="en-US" sz="2000"/>
              <a:t>      private double height;</a:t>
            </a:r>
          </a:p>
          <a:p>
            <a:r>
              <a:rPr lang="en-US" altLang="en-US" sz="2000"/>
              <a:t>      // A default constructor.</a:t>
            </a:r>
          </a:p>
          <a:p>
            <a:r>
              <a:rPr lang="en-US" altLang="en-US" sz="2000"/>
              <a:t>      TwoDShape() {</a:t>
            </a:r>
          </a:p>
          <a:p>
            <a:r>
              <a:rPr lang="en-US" altLang="en-US" sz="2000"/>
              <a:t>	width = height = 0.0;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       // Parameterized constructor.</a:t>
            </a:r>
          </a:p>
          <a:p>
            <a:r>
              <a:rPr lang="en-US" altLang="en-US" sz="2000"/>
              <a:t>      TwoDShape(double w, double h) {</a:t>
            </a:r>
          </a:p>
          <a:p>
            <a:r>
              <a:rPr lang="en-US" altLang="en-US" sz="2000"/>
              <a:t>	width = w;</a:t>
            </a:r>
          </a:p>
          <a:p>
            <a:r>
              <a:rPr lang="en-US" altLang="en-US" sz="2000"/>
              <a:t>	height = h;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// Construct object with equal width and height.</a:t>
            </a:r>
          </a:p>
          <a:p>
            <a:r>
              <a:rPr lang="en-US" altLang="en-US" sz="2000"/>
              <a:t>      TwoDShape(double x) {</a:t>
            </a:r>
          </a:p>
          <a:p>
            <a:r>
              <a:rPr lang="en-US" altLang="en-US" sz="2000"/>
              <a:t>	width = height = x;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// Accessor methods for width and height.</a:t>
            </a:r>
          </a:p>
          <a:p>
            <a:r>
              <a:rPr lang="en-US" altLang="en-US" sz="2000"/>
              <a:t>	double getWidth() { return width; }</a:t>
            </a:r>
          </a:p>
          <a:p>
            <a:r>
              <a:rPr lang="en-US" altLang="en-US" sz="2000"/>
              <a:t>	double getHeight() { return height; }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>
            <a:extLst>
              <a:ext uri="{FF2B5EF4-FFF2-40B4-BE49-F238E27FC236}">
                <a16:creationId xmlns:a16="http://schemas.microsoft.com/office/drawing/2014/main" id="{53137A62-9392-5EEC-63A4-857B0B29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82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   void setWidth(double w) { width = w; }</a:t>
            </a:r>
          </a:p>
          <a:p>
            <a:r>
              <a:rPr lang="en-US" altLang="en-US"/>
              <a:t>        void setHeight(double h) { height = h; }</a:t>
            </a:r>
          </a:p>
          <a:p>
            <a:r>
              <a:rPr lang="en-US" altLang="en-US"/>
              <a:t>        void showDim() {</a:t>
            </a:r>
          </a:p>
          <a:p>
            <a:r>
              <a:rPr lang="en-US" altLang="en-US"/>
              <a:t>             System.out.println("Width and height are " + width + " and " + height);</a:t>
            </a:r>
          </a:p>
          <a:p>
            <a:r>
              <a:rPr lang="en-US" altLang="en-US"/>
              <a:t>         }</a:t>
            </a:r>
          </a:p>
          <a:p>
            <a:r>
              <a:rPr lang="en-US" altLang="en-US"/>
              <a:t> }</a:t>
            </a:r>
          </a:p>
          <a:p>
            <a:r>
              <a:rPr lang="en-US" altLang="en-US"/>
              <a:t>// A subclass of TwoDShape for triangles.</a:t>
            </a:r>
          </a:p>
          <a:p>
            <a:r>
              <a:rPr lang="en-US" altLang="en-US"/>
              <a:t>class Triangle extends TwoDShape {</a:t>
            </a:r>
          </a:p>
          <a:p>
            <a:r>
              <a:rPr lang="en-US" altLang="en-US"/>
              <a:t>      private String style;</a:t>
            </a:r>
          </a:p>
          <a:p>
            <a:r>
              <a:rPr lang="en-US" altLang="en-US"/>
              <a:t>     // A default constructor.</a:t>
            </a:r>
          </a:p>
          <a:p>
            <a:r>
              <a:rPr lang="en-US" altLang="en-US"/>
              <a:t>     Triangle() {</a:t>
            </a:r>
          </a:p>
          <a:p>
            <a:r>
              <a:rPr lang="en-US" altLang="en-US"/>
              <a:t>	super();</a:t>
            </a:r>
          </a:p>
          <a:p>
            <a:r>
              <a:rPr lang="en-US" altLang="en-US"/>
              <a:t>	style = "none";</a:t>
            </a:r>
          </a:p>
          <a:p>
            <a:r>
              <a:rPr lang="en-US" altLang="en-US"/>
              <a:t>       }</a:t>
            </a:r>
          </a:p>
          <a:p>
            <a:r>
              <a:rPr lang="en-US" altLang="en-US"/>
              <a:t>      // Constructor</a:t>
            </a:r>
          </a:p>
          <a:p>
            <a:r>
              <a:rPr lang="en-US" altLang="en-US"/>
              <a:t>      Triangle(String s, double w, double h) {</a:t>
            </a:r>
          </a:p>
          <a:p>
            <a:r>
              <a:rPr lang="en-US" altLang="en-US"/>
              <a:t>	super(w, h); // call superclass constructor</a:t>
            </a:r>
          </a:p>
          <a:p>
            <a:r>
              <a:rPr lang="en-US" altLang="en-US"/>
              <a:t>	style = s;</a:t>
            </a:r>
          </a:p>
          <a:p>
            <a:r>
              <a:rPr lang="en-US" altLang="en-US"/>
              <a:t>        }</a:t>
            </a:r>
          </a:p>
          <a:p>
            <a:r>
              <a:rPr lang="en-US" altLang="en-US"/>
              <a:t>      // One argument constructor.</a:t>
            </a:r>
          </a:p>
          <a:p>
            <a:r>
              <a:rPr lang="en-US" altLang="en-US"/>
              <a:t>     Triangle(double x) {</a:t>
            </a:r>
          </a:p>
          <a:p>
            <a:r>
              <a:rPr lang="en-US" altLang="en-US"/>
              <a:t>              super(x); // call superclass constructor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>
            <a:extLst>
              <a:ext uri="{FF2B5EF4-FFF2-40B4-BE49-F238E27FC236}">
                <a16:creationId xmlns:a16="http://schemas.microsoft.com/office/drawing/2014/main" id="{8AEC0448-F5E6-4056-2E40-E9F652E6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57200"/>
            <a:ext cx="8001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style = "filled";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double area() {</a:t>
            </a:r>
          </a:p>
          <a:p>
            <a:r>
              <a:rPr lang="en-US" altLang="en-US"/>
              <a:t>return getWidth() * getHeight() / 2;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void showStyle() {</a:t>
            </a:r>
          </a:p>
          <a:p>
            <a:r>
              <a:rPr lang="en-US" altLang="en-US"/>
              <a:t>System.out.println("Triangle is " + style);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class Shapes5 {</a:t>
            </a:r>
          </a:p>
          <a:p>
            <a:r>
              <a:rPr lang="en-US" altLang="en-US"/>
              <a:t>public static void main(String args[]) {</a:t>
            </a:r>
          </a:p>
          <a:p>
            <a:r>
              <a:rPr lang="en-US" altLang="en-US"/>
              <a:t>Triangle t1 = new Triangle();</a:t>
            </a:r>
          </a:p>
          <a:p>
            <a:r>
              <a:rPr lang="en-US" altLang="en-US"/>
              <a:t>Triangle t2 = new Triangle("outlined", 8.0, 12.0);</a:t>
            </a:r>
          </a:p>
          <a:p>
            <a:r>
              <a:rPr lang="en-US" altLang="en-US"/>
              <a:t>Triangle t3 = new Triangle(4.0);</a:t>
            </a:r>
          </a:p>
          <a:p>
            <a:r>
              <a:rPr lang="en-US" altLang="en-US"/>
              <a:t>t1 = t2;</a:t>
            </a:r>
          </a:p>
          <a:p>
            <a:r>
              <a:rPr lang="en-US" altLang="en-US"/>
              <a:t>System.out.println("Info for t1: ");</a:t>
            </a:r>
          </a:p>
          <a:p>
            <a:r>
              <a:rPr lang="en-US" altLang="en-US"/>
              <a:t>t1.showStyle();</a:t>
            </a:r>
          </a:p>
          <a:p>
            <a:r>
              <a:rPr lang="en-US" altLang="en-US"/>
              <a:t>t1.showDim();</a:t>
            </a:r>
          </a:p>
          <a:p>
            <a:r>
              <a:rPr lang="en-US" altLang="en-US"/>
              <a:t>System.out.println("Area is " + t1.area());</a:t>
            </a:r>
          </a:p>
          <a:p>
            <a:r>
              <a:rPr lang="en-US" altLang="en-US"/>
              <a:t>System.out.println();</a:t>
            </a:r>
          </a:p>
          <a:p>
            <a:r>
              <a:rPr lang="en-US" altLang="en-US"/>
              <a:t>System.out.println("Info for t2: ");</a:t>
            </a:r>
          </a:p>
          <a:p>
            <a:r>
              <a:rPr lang="en-US" altLang="en-US"/>
              <a:t>t2.showStyle();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>
            <a:extLst>
              <a:ext uri="{FF2B5EF4-FFF2-40B4-BE49-F238E27FC236}">
                <a16:creationId xmlns:a16="http://schemas.microsoft.com/office/drawing/2014/main" id="{28AC3371-546E-CE4E-C996-FD89BDAF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8486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 t2.showDim();</a:t>
            </a:r>
          </a:p>
          <a:p>
            <a:r>
              <a:rPr lang="en-US" altLang="en-US"/>
              <a:t>      System.out.println("Area is " + t2.area());</a:t>
            </a:r>
          </a:p>
          <a:p>
            <a:r>
              <a:rPr lang="en-US" altLang="en-US"/>
              <a:t>      System.out.println();</a:t>
            </a:r>
          </a:p>
          <a:p>
            <a:r>
              <a:rPr lang="en-US" altLang="en-US"/>
              <a:t>      System.out.println("Info for t3: ");</a:t>
            </a:r>
          </a:p>
          <a:p>
            <a:r>
              <a:rPr lang="en-US" altLang="en-US"/>
              <a:t>      t3.showStyle();</a:t>
            </a:r>
          </a:p>
          <a:p>
            <a:r>
              <a:rPr lang="en-US" altLang="en-US"/>
              <a:t>      t3.showDim();</a:t>
            </a:r>
          </a:p>
          <a:p>
            <a:r>
              <a:rPr lang="en-US" altLang="en-US"/>
              <a:t>      System.out.println("Area is " + t3.area());</a:t>
            </a:r>
          </a:p>
          <a:p>
            <a:r>
              <a:rPr lang="en-US" altLang="en-US"/>
              <a:t>      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Here is the output from this version:</a:t>
            </a:r>
          </a:p>
          <a:p>
            <a:r>
              <a:rPr lang="en-US" altLang="en-US"/>
              <a:t>     Info for t1:</a:t>
            </a:r>
          </a:p>
          <a:p>
            <a:r>
              <a:rPr lang="en-US" altLang="en-US"/>
              <a:t>     Triangle is outlined</a:t>
            </a:r>
          </a:p>
          <a:p>
            <a:r>
              <a:rPr lang="en-US" altLang="en-US"/>
              <a:t>     Width and height are 8.0 and 12.0</a:t>
            </a:r>
          </a:p>
          <a:p>
            <a:r>
              <a:rPr lang="en-US" altLang="en-US"/>
              <a:t>     Area is 48.0</a:t>
            </a:r>
          </a:p>
          <a:p>
            <a:r>
              <a:rPr lang="en-US" altLang="en-US"/>
              <a:t>     Info for t2:</a:t>
            </a:r>
          </a:p>
          <a:p>
            <a:r>
              <a:rPr lang="en-US" altLang="en-US"/>
              <a:t>     Triangle is outlined</a:t>
            </a:r>
          </a:p>
          <a:p>
            <a:r>
              <a:rPr lang="en-US" altLang="en-US"/>
              <a:t>     Width and height are 8.0 and 12.0</a:t>
            </a:r>
          </a:p>
          <a:p>
            <a:r>
              <a:rPr lang="en-US" altLang="en-US"/>
              <a:t>      Area is 48.0</a:t>
            </a:r>
          </a:p>
          <a:p>
            <a:r>
              <a:rPr lang="en-US" altLang="en-US"/>
              <a:t>      Info for t3:</a:t>
            </a:r>
          </a:p>
          <a:p>
            <a:r>
              <a:rPr lang="en-US" altLang="en-US"/>
              <a:t>      Triangle is filled</a:t>
            </a:r>
          </a:p>
          <a:p>
            <a:r>
              <a:rPr lang="en-US" altLang="en-US"/>
              <a:t>      Width and height are 4.0 and 4.0</a:t>
            </a:r>
          </a:p>
          <a:p>
            <a:r>
              <a:rPr lang="en-US" altLang="en-US"/>
              <a:t>      Area is 8.0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D9349-0839-6BD9-BF3A-FC7205FFE7A9}"/>
              </a:ext>
            </a:extLst>
          </p:cNvPr>
          <p:cNvSpPr txBox="1"/>
          <p:nvPr/>
        </p:nvSpPr>
        <p:spPr>
          <a:xfrm>
            <a:off x="457200" y="457200"/>
            <a:ext cx="8610600" cy="6462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a typeface="MS PGothic" panose="020B0600070205080204" pitchFamily="34" charset="-128"/>
              </a:rPr>
              <a:t>Using super to Access Superclass Members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MS PGothic" panose="020B0600070205080204" pitchFamily="34" charset="-128"/>
              </a:rPr>
              <a:t>There is a second form of super that refers to the superclass of the subclass in which it is used.      This usage has the following general form: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           </a:t>
            </a:r>
            <a:r>
              <a:rPr lang="en-US" i="1" dirty="0" err="1">
                <a:ea typeface="MS PGothic" panose="020B0600070205080204" pitchFamily="34" charset="-128"/>
              </a:rPr>
              <a:t>super.member</a:t>
            </a:r>
            <a:endParaRPr lang="en-US" i="1" dirty="0"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MS PGothic" panose="020B0600070205080204" pitchFamily="34" charset="-128"/>
              </a:rPr>
              <a:t>Here, member can be either a method or an instance variable.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MS PGothic" panose="020B0600070205080204" pitchFamily="34" charset="-128"/>
              </a:rPr>
              <a:t>This is applicable to situations in which member names of a subclass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hide members by the same name in the superclass. 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// Using super to overcome name hiding.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class A {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int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}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// Create a subclass by extending class A.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class B extends A {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int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; // this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hides the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in A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B(int a, int b) {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	</a:t>
            </a:r>
            <a:r>
              <a:rPr lang="en-US" dirty="0" err="1">
                <a:ea typeface="MS PGothic" panose="020B0600070205080204" pitchFamily="34" charset="-128"/>
              </a:rPr>
              <a:t>super.i</a:t>
            </a:r>
            <a:r>
              <a:rPr lang="en-US" dirty="0">
                <a:ea typeface="MS PGothic" panose="020B0600070205080204" pitchFamily="34" charset="-128"/>
              </a:rPr>
              <a:t> = a; //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in A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	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= b; //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in B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 }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void show() {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	</a:t>
            </a:r>
            <a:r>
              <a:rPr lang="en-US" dirty="0" err="1">
                <a:ea typeface="MS PGothic" panose="020B0600070205080204" pitchFamily="34" charset="-128"/>
              </a:rPr>
              <a:t>System.out.println</a:t>
            </a:r>
            <a:r>
              <a:rPr lang="en-US" dirty="0">
                <a:ea typeface="MS PGothic" panose="020B0600070205080204" pitchFamily="34" charset="-128"/>
              </a:rPr>
              <a:t>("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in superclass: " + </a:t>
            </a:r>
            <a:r>
              <a:rPr lang="en-US" dirty="0" err="1">
                <a:ea typeface="MS PGothic" panose="020B0600070205080204" pitchFamily="34" charset="-128"/>
              </a:rPr>
              <a:t>super.i</a:t>
            </a:r>
            <a:r>
              <a:rPr lang="en-US" dirty="0">
                <a:ea typeface="MS PGothic" panose="020B0600070205080204" pitchFamily="34" charset="-128"/>
              </a:rPr>
              <a:t>);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	</a:t>
            </a:r>
            <a:r>
              <a:rPr lang="en-US" dirty="0" err="1">
                <a:ea typeface="MS PGothic" panose="020B0600070205080204" pitchFamily="34" charset="-128"/>
              </a:rPr>
              <a:t>System.out.println</a:t>
            </a:r>
            <a:r>
              <a:rPr lang="en-US" dirty="0">
                <a:ea typeface="MS PGothic" panose="020B0600070205080204" pitchFamily="34" charset="-128"/>
              </a:rPr>
              <a:t>("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 in subclass: " + </a:t>
            </a:r>
            <a:r>
              <a:rPr lang="en-US" dirty="0" err="1">
                <a:ea typeface="MS PGothic" panose="020B0600070205080204" pitchFamily="34" charset="-128"/>
              </a:rPr>
              <a:t>i</a:t>
            </a:r>
            <a:r>
              <a:rPr lang="en-US" dirty="0">
                <a:ea typeface="MS PGothic" panose="020B0600070205080204" pitchFamily="34" charset="-128"/>
              </a:rPr>
              <a:t>);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         }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25778-01E7-F487-B78B-21F7276E6E09}"/>
              </a:ext>
            </a:extLst>
          </p:cNvPr>
          <p:cNvSpPr txBox="1"/>
          <p:nvPr/>
        </p:nvSpPr>
        <p:spPr>
          <a:xfrm>
            <a:off x="469900" y="533400"/>
            <a:ext cx="8369300" cy="6308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class </a:t>
            </a:r>
            <a:r>
              <a:rPr lang="en-US" sz="2000" dirty="0" err="1">
                <a:ea typeface="MS PGothic" panose="020B0600070205080204" pitchFamily="34" charset="-128"/>
              </a:rPr>
              <a:t>UseSuper</a:t>
            </a:r>
            <a:r>
              <a:rPr lang="en-US" sz="2000" dirty="0">
                <a:ea typeface="MS PGothic" panose="020B0600070205080204" pitchFamily="34" charset="-128"/>
              </a:rPr>
              <a:t>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public static void main(String </a:t>
            </a:r>
            <a:r>
              <a:rPr lang="en-US" sz="2000" dirty="0" err="1">
                <a:ea typeface="MS PGothic" panose="020B0600070205080204" pitchFamily="34" charset="-128"/>
              </a:rPr>
              <a:t>args</a:t>
            </a:r>
            <a:r>
              <a:rPr lang="en-US" sz="2000" dirty="0">
                <a:ea typeface="MS PGothic" panose="020B0600070205080204" pitchFamily="34" charset="-128"/>
              </a:rPr>
              <a:t>[])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      B </a:t>
            </a:r>
            <a:r>
              <a:rPr lang="en-US" sz="2000" dirty="0" err="1">
                <a:ea typeface="MS PGothic" panose="020B0600070205080204" pitchFamily="34" charset="-128"/>
              </a:rPr>
              <a:t>subOb</a:t>
            </a:r>
            <a:r>
              <a:rPr lang="en-US" sz="2000" dirty="0">
                <a:ea typeface="MS PGothic" panose="020B0600070205080204" pitchFamily="34" charset="-128"/>
              </a:rPr>
              <a:t> = new B(1, 2);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      </a:t>
            </a:r>
            <a:r>
              <a:rPr lang="en-US" sz="2000" dirty="0" err="1">
                <a:ea typeface="MS PGothic" panose="020B0600070205080204" pitchFamily="34" charset="-128"/>
              </a:rPr>
              <a:t>subOb.show</a:t>
            </a:r>
            <a:r>
              <a:rPr lang="en-US" sz="2000" dirty="0">
                <a:ea typeface="MS PGothic" panose="020B0600070205080204" pitchFamily="34" charset="-128"/>
              </a:rPr>
              <a:t>();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This program displays the following:</a:t>
            </a:r>
          </a:p>
          <a:p>
            <a:pPr>
              <a:defRPr/>
            </a:pP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in superclass: 1</a:t>
            </a:r>
          </a:p>
          <a:p>
            <a:pPr>
              <a:defRPr/>
            </a:pP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in subclass: 2</a:t>
            </a:r>
          </a:p>
          <a:p>
            <a:pPr>
              <a:defRPr/>
            </a:pPr>
            <a:r>
              <a:rPr lang="en-US" sz="2400" dirty="0">
                <a:ea typeface="MS PGothic" panose="020B0600070205080204" pitchFamily="34" charset="-128"/>
              </a:rPr>
              <a:t>Creating a Multilevel Hierarchy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You can build hierarchies that contain as many layers of inheritance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as you like.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It is perfectly acceptable to use a subclass as a superclass of another.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Given three classes called A, B, and C, C can be a subclass of B, which  is a subclass of A. C inherits all aspects of B and 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In the following, the subclass Triangle is used as a superclass to create the subclass called </a:t>
            </a:r>
            <a:r>
              <a:rPr lang="en-US" sz="2000" dirty="0" err="1">
                <a:ea typeface="MS PGothic" panose="020B0600070205080204" pitchFamily="34" charset="-128"/>
              </a:rPr>
              <a:t>ColorTriangle</a:t>
            </a:r>
            <a:r>
              <a:rPr lang="en-US" sz="2000" dirty="0">
                <a:ea typeface="MS PGothic" panose="020B0600070205080204" pitchFamily="34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ea typeface="MS PGothic" panose="020B0600070205080204" pitchFamily="34" charset="-128"/>
              </a:rPr>
              <a:t>ColorTriangle</a:t>
            </a:r>
            <a:r>
              <a:rPr lang="en-US" sz="2000" dirty="0">
                <a:ea typeface="MS PGothic" panose="020B0600070205080204" pitchFamily="34" charset="-128"/>
              </a:rPr>
              <a:t> inherits all of the traits of Triangle and </a:t>
            </a:r>
            <a:r>
              <a:rPr lang="en-US" sz="2000" dirty="0" err="1">
                <a:ea typeface="MS PGothic" panose="020B0600070205080204" pitchFamily="34" charset="-128"/>
              </a:rPr>
              <a:t>TwoDShape</a:t>
            </a:r>
            <a:r>
              <a:rPr lang="en-US" sz="2000" dirty="0">
                <a:ea typeface="MS PGothic" panose="020B0600070205080204" pitchFamily="34" charset="-128"/>
              </a:rPr>
              <a:t> and adds a field called color, which holds the color of the triangle.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4">
            <a:extLst>
              <a:ext uri="{FF2B5EF4-FFF2-40B4-BE49-F238E27FC236}">
                <a16:creationId xmlns:a16="http://schemas.microsoft.com/office/drawing/2014/main" id="{A5664412-C9B9-F39D-395F-5704C892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A multilevel hierarchy.</a:t>
            </a:r>
          </a:p>
          <a:p>
            <a:r>
              <a:rPr lang="en-US" altLang="en-US" sz="2000"/>
              <a:t>class TwoDShape {</a:t>
            </a:r>
          </a:p>
          <a:p>
            <a:r>
              <a:rPr lang="en-US" altLang="en-US" sz="2000"/>
              <a:t>        private double width;</a:t>
            </a:r>
          </a:p>
          <a:p>
            <a:r>
              <a:rPr lang="en-US" altLang="en-US" sz="2000"/>
              <a:t>        private double height;</a:t>
            </a:r>
          </a:p>
          <a:p>
            <a:r>
              <a:rPr lang="en-US" altLang="en-US" sz="2000"/>
              <a:t>        // A default constructor.</a:t>
            </a:r>
          </a:p>
          <a:p>
            <a:r>
              <a:rPr lang="en-US" altLang="en-US" sz="2000"/>
              <a:t>        TwoDShape() {</a:t>
            </a:r>
          </a:p>
          <a:p>
            <a:r>
              <a:rPr lang="en-US" altLang="en-US" sz="2000"/>
              <a:t> 	width = height = 0.0;</a:t>
            </a:r>
          </a:p>
          <a:p>
            <a:r>
              <a:rPr lang="en-US" altLang="en-US" sz="2000"/>
              <a:t>          }</a:t>
            </a:r>
          </a:p>
          <a:p>
            <a:r>
              <a:rPr lang="en-US" altLang="en-US" sz="2000"/>
              <a:t>        // Parameterized constructor.</a:t>
            </a:r>
          </a:p>
          <a:p>
            <a:r>
              <a:rPr lang="en-US" altLang="en-US" sz="2000"/>
              <a:t>       TwoDShape(double w, double h) {</a:t>
            </a:r>
          </a:p>
          <a:p>
            <a:r>
              <a:rPr lang="en-US" altLang="en-US" sz="2000"/>
              <a:t>	width = w;</a:t>
            </a:r>
          </a:p>
          <a:p>
            <a:r>
              <a:rPr lang="en-US" altLang="en-US" sz="2000"/>
              <a:t>	height = h;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  // Construct object with equal width and height.</a:t>
            </a:r>
          </a:p>
          <a:p>
            <a:r>
              <a:rPr lang="en-US" altLang="en-US" sz="2000"/>
              <a:t>        TwoDShape(double x) {</a:t>
            </a:r>
          </a:p>
          <a:p>
            <a:r>
              <a:rPr lang="en-US" altLang="en-US" sz="2000"/>
              <a:t>	width = height = x;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       // Accessor methods for width and height.</a:t>
            </a:r>
          </a:p>
          <a:p>
            <a:r>
              <a:rPr lang="en-US" altLang="en-US" sz="2000"/>
              <a:t>       double getWidth() { return width; }</a:t>
            </a:r>
          </a:p>
          <a:p>
            <a:r>
              <a:rPr lang="en-US" altLang="en-US" sz="2000"/>
              <a:t>       double getHeight() { return height;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4">
            <a:extLst>
              <a:ext uri="{FF2B5EF4-FFF2-40B4-BE49-F238E27FC236}">
                <a16:creationId xmlns:a16="http://schemas.microsoft.com/office/drawing/2014/main" id="{F1458920-3111-7720-4E4B-F8905281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        void setWidth(double w) { width = w; }</a:t>
            </a:r>
          </a:p>
          <a:p>
            <a:r>
              <a:rPr lang="en-US" altLang="en-US" sz="2000"/>
              <a:t>        void setHeight(double h) { height = h; }</a:t>
            </a:r>
          </a:p>
          <a:p>
            <a:r>
              <a:rPr lang="en-US" altLang="en-US" sz="2000"/>
              <a:t>        void showDim() {</a:t>
            </a:r>
          </a:p>
          <a:p>
            <a:r>
              <a:rPr lang="en-US" altLang="en-US" sz="2000"/>
              <a:t>	System.out.println("Width and height are " +</a:t>
            </a:r>
          </a:p>
          <a:p>
            <a:r>
              <a:rPr lang="en-US" altLang="en-US" sz="2000"/>
              <a:t>					       width + " and " + height);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// Extend TwoDShape.</a:t>
            </a:r>
          </a:p>
          <a:p>
            <a:r>
              <a:rPr lang="en-US" altLang="en-US" sz="2000"/>
              <a:t>class Triangle extends TwoDShape {</a:t>
            </a:r>
          </a:p>
          <a:p>
            <a:r>
              <a:rPr lang="en-US" altLang="en-US" sz="2000"/>
              <a:t>         private String style;</a:t>
            </a:r>
          </a:p>
          <a:p>
            <a:r>
              <a:rPr lang="en-US" altLang="en-US" sz="2000"/>
              <a:t>         // A default constructor.</a:t>
            </a:r>
          </a:p>
          <a:p>
            <a:r>
              <a:rPr lang="en-US" altLang="en-US" sz="2000"/>
              <a:t>        Triangle() {</a:t>
            </a:r>
          </a:p>
          <a:p>
            <a:r>
              <a:rPr lang="en-US" altLang="en-US" sz="2000"/>
              <a:t>	super();</a:t>
            </a:r>
          </a:p>
          <a:p>
            <a:r>
              <a:rPr lang="en-US" altLang="en-US" sz="2000"/>
              <a:t>	style = "none";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       Triangle(String s, double w, double h) {</a:t>
            </a:r>
          </a:p>
          <a:p>
            <a:r>
              <a:rPr lang="en-US" altLang="en-US" sz="2000"/>
              <a:t>	super(w, h); // call superclass constructor</a:t>
            </a:r>
          </a:p>
          <a:p>
            <a:r>
              <a:rPr lang="en-US" altLang="en-US" sz="2000"/>
              <a:t>	style = s;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 // One argument constructor.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>
            <a:extLst>
              <a:ext uri="{FF2B5EF4-FFF2-40B4-BE49-F238E27FC236}">
                <a16:creationId xmlns:a16="http://schemas.microsoft.com/office/drawing/2014/main" id="{213F1776-1FA5-9DD6-BD8D-B59C3847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458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Triangle(double x) {</a:t>
            </a:r>
          </a:p>
          <a:p>
            <a:r>
              <a:rPr lang="en-US" altLang="en-US" sz="2000"/>
              <a:t>super(x); // call superclass constructor</a:t>
            </a:r>
          </a:p>
          <a:p>
            <a:r>
              <a:rPr lang="en-US" altLang="en-US" sz="2000"/>
              <a:t>style = "filled";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double area() {</a:t>
            </a:r>
          </a:p>
          <a:p>
            <a:r>
              <a:rPr lang="en-US" altLang="en-US" sz="2000"/>
              <a:t>return getWidth() * getHeight() / 2;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void showStyle() {</a:t>
            </a:r>
          </a:p>
          <a:p>
            <a:r>
              <a:rPr lang="en-US" altLang="en-US" sz="2000"/>
              <a:t>System.out.println("Triangle is " + style);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// Extend Triangle.</a:t>
            </a:r>
          </a:p>
          <a:p>
            <a:r>
              <a:rPr lang="en-US" altLang="en-US" sz="2000"/>
              <a:t>class ColorTriangle extends Triangle {</a:t>
            </a:r>
          </a:p>
          <a:p>
            <a:r>
              <a:rPr lang="en-US" altLang="en-US" sz="2000"/>
              <a:t>private String color;</a:t>
            </a:r>
          </a:p>
          <a:p>
            <a:r>
              <a:rPr lang="en-US" altLang="en-US" sz="2000"/>
              <a:t>ColorTriangle(String c, String s, double w, double h) {</a:t>
            </a:r>
          </a:p>
          <a:p>
            <a:r>
              <a:rPr lang="en-US" altLang="en-US" sz="2000"/>
              <a:t>super(s, w, h);</a:t>
            </a:r>
          </a:p>
          <a:p>
            <a:r>
              <a:rPr lang="en-US" altLang="en-US" sz="2000"/>
              <a:t>color = c;</a:t>
            </a:r>
          </a:p>
          <a:p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>
            <a:extLst>
              <a:ext uri="{FF2B5EF4-FFF2-40B4-BE49-F238E27FC236}">
                <a16:creationId xmlns:a16="http://schemas.microsoft.com/office/drawing/2014/main" id="{3653AAFF-46D8-1766-77F1-7F3F0CAE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8800"/>
            <a:ext cx="8229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       String getColor() { return color; }</a:t>
            </a:r>
          </a:p>
          <a:p>
            <a:r>
              <a:rPr lang="en-US" altLang="en-US" sz="2000"/>
              <a:t>       void showColor() {</a:t>
            </a:r>
          </a:p>
          <a:p>
            <a:r>
              <a:rPr lang="en-US" altLang="en-US" sz="2000"/>
              <a:t>               System.out.println("Color is " + color);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class Shapes6 {</a:t>
            </a:r>
          </a:p>
          <a:p>
            <a:r>
              <a:rPr lang="en-US" altLang="en-US" sz="2000"/>
              <a:t>       public static void main(String args[]) {</a:t>
            </a:r>
          </a:p>
          <a:p>
            <a:r>
              <a:rPr lang="en-US" altLang="en-US" sz="2000"/>
              <a:t>	ColorTriangle t1 =</a:t>
            </a:r>
          </a:p>
          <a:p>
            <a:r>
              <a:rPr lang="en-US" altLang="en-US" sz="2000"/>
              <a:t>	new ColorTriangle("Blue", "outlined", 8.0, 12.0);</a:t>
            </a:r>
          </a:p>
          <a:p>
            <a:r>
              <a:rPr lang="en-US" altLang="en-US" sz="2000"/>
              <a:t>	ColorTriangle t2 =</a:t>
            </a:r>
          </a:p>
          <a:p>
            <a:r>
              <a:rPr lang="en-US" altLang="en-US" sz="2000"/>
              <a:t>	new ColorTriangle("Red", "filled", 2.0, 2.0);</a:t>
            </a:r>
          </a:p>
          <a:p>
            <a:r>
              <a:rPr lang="en-US" altLang="en-US" sz="2000"/>
              <a:t>	System.out.println("Info for t1: ");</a:t>
            </a:r>
          </a:p>
          <a:p>
            <a:r>
              <a:rPr lang="en-US" altLang="en-US" sz="2000"/>
              <a:t>	t1.showStyle();</a:t>
            </a:r>
          </a:p>
          <a:p>
            <a:r>
              <a:rPr lang="en-US" altLang="en-US" sz="2000"/>
              <a:t>	t1.showDim();</a:t>
            </a:r>
          </a:p>
          <a:p>
            <a:r>
              <a:rPr lang="en-US" altLang="en-US" sz="2000"/>
              <a:t>	t1.showColor();</a:t>
            </a:r>
          </a:p>
          <a:p>
            <a:r>
              <a:rPr lang="en-US" altLang="en-US" sz="2000"/>
              <a:t>	System.out.println("Area is " + t1.area());</a:t>
            </a:r>
          </a:p>
          <a:p>
            <a:r>
              <a:rPr lang="en-US" altLang="en-US" sz="2000"/>
              <a:t>	System.out.println();</a:t>
            </a:r>
          </a:p>
          <a:p>
            <a:r>
              <a:rPr lang="en-US" altLang="en-US" sz="2000"/>
              <a:t>	System.out.println("Info for t2: ");</a:t>
            </a:r>
          </a:p>
          <a:p>
            <a:r>
              <a:rPr lang="en-US" altLang="en-US" sz="2000"/>
              <a:t>	t2.showStyle();</a:t>
            </a:r>
          </a:p>
          <a:p>
            <a:r>
              <a:rPr lang="en-US" altLang="en-US" sz="2000"/>
              <a:t>	t2.showDim();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2C7DD335-CF3D-41B1-FED7-804D7ACD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324350"/>
          </a:xfrm>
        </p:spPr>
        <p:txBody>
          <a:bodyPr/>
          <a:lstStyle/>
          <a:p>
            <a:pPr eaLnBrk="1" hangingPunct="1"/>
            <a:r>
              <a:rPr lang="en-US" altLang="en-US"/>
              <a:t>A subclass is a specialized version of a superclass. It inherits all of the variables and methods defined by the superclass and adds its own, unique elements. </a:t>
            </a:r>
          </a:p>
          <a:p>
            <a:pPr eaLnBrk="1" hangingPunct="1"/>
            <a:r>
              <a:rPr lang="en-US" altLang="en-US"/>
              <a:t>A class (a "subclass") can inherit all the methods and variables of another class (a "superclass").</a:t>
            </a:r>
          </a:p>
          <a:p>
            <a:pPr eaLnBrk="1" hangingPunct="1"/>
            <a:r>
              <a:rPr lang="en-US" altLang="en-US"/>
              <a:t>Use the keyword </a:t>
            </a:r>
            <a:r>
              <a:rPr lang="en-US" altLang="en-US" b="1"/>
              <a:t>extends</a:t>
            </a:r>
            <a:r>
              <a:rPr lang="en-US" altLang="en-US"/>
              <a:t>.</a:t>
            </a:r>
            <a:endParaRPr lang="en-US" altLang="en-US" b="1"/>
          </a:p>
          <a:p>
            <a:pPr eaLnBrk="1" hangingPunct="1"/>
            <a:r>
              <a:rPr lang="en-US" altLang="en-US"/>
              <a:t>General form: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en-US" altLang="en-US"/>
              <a:t>class </a:t>
            </a:r>
            <a:r>
              <a:rPr lang="en-US" altLang="en-US" i="1"/>
              <a:t>subclass</a:t>
            </a:r>
            <a:r>
              <a:rPr lang="en-US" altLang="en-US"/>
              <a:t> extends </a:t>
            </a:r>
            <a:r>
              <a:rPr lang="en-US" altLang="en-US" i="1"/>
              <a:t>superclass</a:t>
            </a:r>
            <a:r>
              <a:rPr lang="en-US" altLang="en-US"/>
              <a:t> { … }</a:t>
            </a:r>
          </a:p>
          <a:p>
            <a:pPr eaLnBrk="1" hangingPunct="1"/>
            <a:r>
              <a:rPr lang="en-US" altLang="en-US"/>
              <a:t>The subclass extends the superclass by adding behavior and data to the behavior and data provided by the superclass.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">
            <a:extLst>
              <a:ext uri="{FF2B5EF4-FFF2-40B4-BE49-F238E27FC236}">
                <a16:creationId xmlns:a16="http://schemas.microsoft.com/office/drawing/2014/main" id="{0A1FA0DD-B542-0F68-B68D-FD26EAA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	t2.showColor();</a:t>
            </a:r>
          </a:p>
          <a:p>
            <a:r>
              <a:rPr lang="en-US" altLang="en-US" sz="2000"/>
              <a:t>	System.out.println("Area is " + t2.area());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The output of this program is shown here:</a:t>
            </a:r>
          </a:p>
          <a:p>
            <a:r>
              <a:rPr lang="en-US" altLang="en-US" sz="2000"/>
              <a:t>Info for t1:</a:t>
            </a:r>
          </a:p>
          <a:p>
            <a:r>
              <a:rPr lang="en-US" altLang="en-US" sz="2000"/>
              <a:t>Triangle is outlined</a:t>
            </a:r>
          </a:p>
          <a:p>
            <a:r>
              <a:rPr lang="en-US" altLang="en-US" sz="2000"/>
              <a:t>Width and height are 8.0 and 12.0</a:t>
            </a:r>
          </a:p>
          <a:p>
            <a:r>
              <a:rPr lang="en-US" altLang="en-US" sz="2000"/>
              <a:t>Color is Blue</a:t>
            </a:r>
          </a:p>
          <a:p>
            <a:r>
              <a:rPr lang="en-US" altLang="en-US" sz="2000"/>
              <a:t>Area is 48.0</a:t>
            </a:r>
          </a:p>
          <a:p>
            <a:r>
              <a:rPr lang="en-US" altLang="en-US" sz="2000"/>
              <a:t>Info for t2:</a:t>
            </a:r>
          </a:p>
          <a:p>
            <a:r>
              <a:rPr lang="en-US" altLang="en-US" sz="2000"/>
              <a:t>Triangle is filled</a:t>
            </a:r>
          </a:p>
          <a:p>
            <a:r>
              <a:rPr lang="en-US" altLang="en-US" sz="2000"/>
              <a:t>Width and height are 2.0 and 2.0</a:t>
            </a:r>
          </a:p>
          <a:p>
            <a:r>
              <a:rPr lang="en-US" altLang="en-US" sz="2000"/>
              <a:t>Color is Red</a:t>
            </a:r>
          </a:p>
          <a:p>
            <a:r>
              <a:rPr lang="en-US" altLang="en-US" sz="2000"/>
              <a:t>Area is 2.0</a:t>
            </a:r>
          </a:p>
          <a:p>
            <a:endParaRPr lang="en-US" altLang="en-US" sz="2000"/>
          </a:p>
          <a:p>
            <a:r>
              <a:rPr lang="en-US" altLang="en-US" sz="2000"/>
              <a:t>In a class hierarchy, constructors complete their execution in order of derivation, from superclass to subclass. Since super( ) must be the first statement executed in a subclass’ constructor, this order is the same whether or not super( ) is used.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4">
            <a:extLst>
              <a:ext uri="{FF2B5EF4-FFF2-40B4-BE49-F238E27FC236}">
                <a16:creationId xmlns:a16="http://schemas.microsoft.com/office/drawing/2014/main" id="{C13C74C3-0DEC-6547-9EAC-BF3BAA9E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// Demonstrate when constructors are executed.</a:t>
            </a:r>
          </a:p>
          <a:p>
            <a:r>
              <a:rPr lang="en-US" altLang="en-US" sz="2000"/>
              <a:t>// Create a super class.</a:t>
            </a:r>
          </a:p>
          <a:p>
            <a:r>
              <a:rPr lang="en-US" altLang="en-US" sz="2000"/>
              <a:t>class A {</a:t>
            </a:r>
          </a:p>
          <a:p>
            <a:r>
              <a:rPr lang="en-US" altLang="en-US" sz="2000"/>
              <a:t>       A() {</a:t>
            </a:r>
          </a:p>
          <a:p>
            <a:r>
              <a:rPr lang="en-US" altLang="en-US" sz="2000"/>
              <a:t>	System.out.println("Constructing A.");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// Create a subclass by extending class A.</a:t>
            </a:r>
          </a:p>
          <a:p>
            <a:r>
              <a:rPr lang="en-US" altLang="en-US" sz="2000"/>
              <a:t>class B extends A {</a:t>
            </a:r>
          </a:p>
          <a:p>
            <a:r>
              <a:rPr lang="en-US" altLang="en-US" sz="2000"/>
              <a:t>        B() {</a:t>
            </a:r>
          </a:p>
          <a:p>
            <a:r>
              <a:rPr lang="en-US" altLang="en-US" sz="2000"/>
              <a:t>	System.out.println("Constructing B.");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// Create another subclass by extending B.</a:t>
            </a:r>
          </a:p>
          <a:p>
            <a:r>
              <a:rPr lang="en-US" altLang="en-US" sz="2000"/>
              <a:t>class C extends B {</a:t>
            </a:r>
          </a:p>
          <a:p>
            <a:r>
              <a:rPr lang="en-US" altLang="en-US" sz="2000"/>
              <a:t>         C() {</a:t>
            </a:r>
          </a:p>
          <a:p>
            <a:r>
              <a:rPr lang="en-US" altLang="en-US" sz="2000"/>
              <a:t>	System.out.println("Constructing C.");</a:t>
            </a:r>
          </a:p>
          <a:p>
            <a:r>
              <a:rPr lang="en-US" altLang="en-US" sz="2000"/>
              <a:t>          }</a:t>
            </a:r>
          </a:p>
          <a:p>
            <a:r>
              <a:rPr lang="en-US" altLang="en-US" sz="2000"/>
              <a:t>}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00FD-286D-2556-0222-85AAE85EE415}"/>
              </a:ext>
            </a:extLst>
          </p:cNvPr>
          <p:cNvSpPr txBox="1"/>
          <p:nvPr/>
        </p:nvSpPr>
        <p:spPr>
          <a:xfrm>
            <a:off x="342900" y="457200"/>
            <a:ext cx="84582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class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OrderOfConstruction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public static void main(String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args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[])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 = new C();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The output from this program is shown here: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Constructing A.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Constructing B.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Constructing C.</a:t>
            </a:r>
          </a:p>
          <a:p>
            <a:pPr>
              <a:defRPr/>
            </a:pPr>
            <a:endParaRPr lang="en-US" sz="20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ea typeface="MS PGothic" panose="020B0600070205080204" pitchFamily="34" charset="-128"/>
                <a:cs typeface="Arial" panose="020B0604020202020204" pitchFamily="34" charset="0"/>
              </a:rPr>
              <a:t>Superclass References and Subclass Objects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A reference variable for one class type cannot normally refer to an object of another class type.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A reference variable of a superclass can be assigned a reference to an object of any subclass derived from that superclass.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// A superclass reference can refer to a subclass object.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class X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int a;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X(int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) { a = </a:t>
            </a:r>
            <a:r>
              <a:rPr lang="en-US" sz="2000" dirty="0" err="1">
                <a:ea typeface="MS PGothic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; 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4">
            <a:extLst>
              <a:ext uri="{FF2B5EF4-FFF2-40B4-BE49-F238E27FC236}">
                <a16:creationId xmlns:a16="http://schemas.microsoft.com/office/drawing/2014/main" id="{1AF7E1CE-8D63-BB74-7CDA-8E9887FA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4582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class Y extends X {</a:t>
            </a:r>
          </a:p>
          <a:p>
            <a:r>
              <a:rPr lang="en-US" altLang="en-US" sz="2000"/>
              <a:t>        int b;</a:t>
            </a:r>
          </a:p>
          <a:p>
            <a:r>
              <a:rPr lang="en-US" altLang="en-US" sz="2000"/>
              <a:t>        Y(int i, int j) {</a:t>
            </a:r>
          </a:p>
          <a:p>
            <a:r>
              <a:rPr lang="en-US" altLang="en-US" sz="2000"/>
              <a:t>	super(j);</a:t>
            </a:r>
          </a:p>
          <a:p>
            <a:r>
              <a:rPr lang="en-US" altLang="en-US" sz="2000"/>
              <a:t>	b = i;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class SupSubRef {</a:t>
            </a:r>
          </a:p>
          <a:p>
            <a:r>
              <a:rPr lang="en-US" altLang="en-US" sz="2000"/>
              <a:t>       public static void main(String args[]) {</a:t>
            </a:r>
          </a:p>
          <a:p>
            <a:r>
              <a:rPr lang="en-US" altLang="en-US" sz="2000"/>
              <a:t>	X x = new X(10);</a:t>
            </a:r>
          </a:p>
          <a:p>
            <a:r>
              <a:rPr lang="en-US" altLang="en-US" sz="2000"/>
              <a:t>	X x2;</a:t>
            </a:r>
          </a:p>
          <a:p>
            <a:r>
              <a:rPr lang="en-US" altLang="en-US" sz="2000"/>
              <a:t>	Y y = new Y(5, 6);</a:t>
            </a:r>
          </a:p>
          <a:p>
            <a:r>
              <a:rPr lang="en-US" altLang="en-US" sz="2000"/>
              <a:t>	x2 = x;            // OK, both of same type</a:t>
            </a:r>
          </a:p>
          <a:p>
            <a:r>
              <a:rPr lang="en-US" altLang="en-US" sz="2000"/>
              <a:t>	System.out.println("x2.a: " + x2.a);</a:t>
            </a:r>
          </a:p>
          <a:p>
            <a:r>
              <a:rPr lang="en-US" altLang="en-US" sz="2000"/>
              <a:t>	x2 = y;           // still Ok because Y is derived from X</a:t>
            </a:r>
          </a:p>
          <a:p>
            <a:r>
              <a:rPr lang="en-US" altLang="en-US" sz="2000"/>
              <a:t>	System.out.println("x2.a: " + x2.a);</a:t>
            </a:r>
          </a:p>
          <a:p>
            <a:r>
              <a:rPr lang="en-US" altLang="en-US" sz="2000"/>
              <a:t>	// X references know only about X members</a:t>
            </a:r>
          </a:p>
          <a:p>
            <a:r>
              <a:rPr lang="en-US" altLang="en-US" sz="2000"/>
              <a:t>	x2.a = 19;       // OK</a:t>
            </a:r>
          </a:p>
          <a:p>
            <a:r>
              <a:rPr lang="en-US" altLang="en-US" sz="2000"/>
              <a:t>	// x2.b = 27;    // Error, X doesn't have a b member</a:t>
            </a:r>
          </a:p>
          <a:p>
            <a:r>
              <a:rPr lang="en-US" altLang="en-US" sz="2000"/>
              <a:t>      }</a:t>
            </a:r>
          </a:p>
          <a:p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4">
            <a:extLst>
              <a:ext uri="{FF2B5EF4-FFF2-40B4-BE49-F238E27FC236}">
                <a16:creationId xmlns:a16="http://schemas.microsoft.com/office/drawing/2014/main" id="{E6966E01-195C-63C3-F4CA-B905530E2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6106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class TwoDShape {    // </a:t>
            </a:r>
            <a:r>
              <a:rPr lang="en-US" altLang="en-US" sz="2000">
                <a:cs typeface="Arial" panose="020B0604020202020204" pitchFamily="34" charset="0"/>
              </a:rPr>
              <a:t>a superclass reference can refer to a subclass object</a:t>
            </a:r>
          </a:p>
          <a:p>
            <a:r>
              <a:rPr lang="en-US" altLang="en-US"/>
              <a:t>      private double width;</a:t>
            </a:r>
          </a:p>
          <a:p>
            <a:r>
              <a:rPr lang="en-US" altLang="en-US"/>
              <a:t>      private double height;</a:t>
            </a:r>
          </a:p>
          <a:p>
            <a:r>
              <a:rPr lang="en-US" altLang="en-US"/>
              <a:t>      // Construct an object from an object.</a:t>
            </a:r>
          </a:p>
          <a:p>
            <a:r>
              <a:rPr lang="en-US" altLang="en-US"/>
              <a:t>      TwoDShape(TwoDShape ob) {   </a:t>
            </a:r>
            <a:r>
              <a:rPr lang="en-US" altLang="en-US" b="1"/>
              <a:t>//TwoDShape reference is pointing to</a:t>
            </a:r>
          </a:p>
          <a:p>
            <a:r>
              <a:rPr lang="en-US" altLang="en-US"/>
              <a:t>	width = ob.width;                </a:t>
            </a:r>
            <a:r>
              <a:rPr lang="en-US" altLang="en-US" b="1"/>
              <a:t>// Triangle class object</a:t>
            </a:r>
          </a:p>
          <a:p>
            <a:r>
              <a:rPr lang="en-US" altLang="en-US"/>
              <a:t>	height = ob.height;</a:t>
            </a:r>
          </a:p>
          <a:p>
            <a:r>
              <a:rPr lang="en-US" altLang="en-US"/>
              <a:t>       }</a:t>
            </a:r>
          </a:p>
          <a:p>
            <a:r>
              <a:rPr lang="en-US" altLang="en-US"/>
              <a:t>// A subclass of TwoDShape for triangles.</a:t>
            </a:r>
          </a:p>
          <a:p>
            <a:r>
              <a:rPr lang="en-US" altLang="en-US"/>
              <a:t>class Triangle extends TwoDShape {</a:t>
            </a:r>
          </a:p>
          <a:p>
            <a:r>
              <a:rPr lang="en-US" altLang="en-US"/>
              <a:t>       private String style;</a:t>
            </a:r>
          </a:p>
          <a:p>
            <a:r>
              <a:rPr lang="en-US" altLang="en-US"/>
              <a:t>       // Construct an object from an object.</a:t>
            </a:r>
          </a:p>
          <a:p>
            <a:r>
              <a:rPr lang="en-US" altLang="en-US"/>
              <a:t>       Triangle(Triangle ob) {</a:t>
            </a:r>
          </a:p>
          <a:p>
            <a:r>
              <a:rPr lang="en-US" altLang="en-US"/>
              <a:t>	super(ob);               </a:t>
            </a:r>
            <a:r>
              <a:rPr lang="en-US" altLang="en-US" b="1"/>
              <a:t>// pass object to TwoDShape constructor</a:t>
            </a:r>
          </a:p>
          <a:p>
            <a:r>
              <a:rPr lang="en-US" altLang="en-US"/>
              <a:t>	style = ob.style;</a:t>
            </a:r>
          </a:p>
          <a:p>
            <a:r>
              <a:rPr lang="en-US" altLang="en-US"/>
              <a:t>         }      }</a:t>
            </a:r>
          </a:p>
          <a:p>
            <a:r>
              <a:rPr lang="en-US" altLang="en-US"/>
              <a:t>class Shapes7 {</a:t>
            </a:r>
          </a:p>
          <a:p>
            <a:r>
              <a:rPr lang="en-US" altLang="en-US"/>
              <a:t>       public static void main(String args[]) {</a:t>
            </a:r>
          </a:p>
          <a:p>
            <a:r>
              <a:rPr lang="en-US" altLang="en-US"/>
              <a:t>	Triangle t1 =  new Triangle("outlined", 8.0, 12.0);</a:t>
            </a:r>
          </a:p>
          <a:p>
            <a:r>
              <a:rPr lang="en-US" altLang="en-US"/>
              <a:t>	// make a copy of t1</a:t>
            </a:r>
          </a:p>
          <a:p>
            <a:r>
              <a:rPr lang="en-US" altLang="en-US"/>
              <a:t>	Triangle t2 = new Triangle(t1);</a:t>
            </a:r>
          </a:p>
          <a:p>
            <a:r>
              <a:rPr lang="en-US" altLang="en-US"/>
              <a:t>        }   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8911C5-AAEE-2FA1-807D-0001741120E6}"/>
              </a:ext>
            </a:extLst>
          </p:cNvPr>
          <p:cNvSpPr txBox="1"/>
          <p:nvPr/>
        </p:nvSpPr>
        <p:spPr>
          <a:xfrm>
            <a:off x="266700" y="276225"/>
            <a:ext cx="8610600" cy="6616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a typeface="MS PGothic" panose="020B0600070205080204" pitchFamily="34" charset="-128"/>
              </a:rPr>
              <a:t>Method Overriding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In a class hierarchy, when a method in a subclass has the same return type and signature as a method in its superclass, then the method in the subclass is said to override the method in the superclass.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When an overridden method is called from within a subclass, it will always refer to the version of that method defined by the subclass.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The version of the method defined by the superclass will be hidden.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 If the signatures of the two methods are not identical then the two methods are simply overloaded.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// Method overriding.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class A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int </a:t>
            </a: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, j;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A(int a, int b)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</a:t>
            </a: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= a;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j = b;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// display </a:t>
            </a: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and j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void show() {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	</a:t>
            </a:r>
            <a:r>
              <a:rPr lang="en-US" sz="2000" dirty="0" err="1">
                <a:ea typeface="MS PGothic" panose="020B0600070205080204" pitchFamily="34" charset="-128"/>
              </a:rPr>
              <a:t>System.out.println</a:t>
            </a:r>
            <a:r>
              <a:rPr lang="en-US" sz="2000" dirty="0">
                <a:ea typeface="MS PGothic" panose="020B0600070205080204" pitchFamily="34" charset="-128"/>
              </a:rPr>
              <a:t>("</a:t>
            </a: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and j: " + </a:t>
            </a:r>
            <a:r>
              <a:rPr lang="en-US" sz="2000" dirty="0" err="1">
                <a:ea typeface="MS PGothic" panose="020B0600070205080204" pitchFamily="34" charset="-128"/>
              </a:rPr>
              <a:t>i</a:t>
            </a:r>
            <a:r>
              <a:rPr lang="en-US" sz="2000" dirty="0">
                <a:ea typeface="MS PGothic" panose="020B0600070205080204" pitchFamily="34" charset="-128"/>
              </a:rPr>
              <a:t> + " " + j);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      }</a:t>
            </a:r>
          </a:p>
          <a:p>
            <a:pPr>
              <a:defRPr/>
            </a:pPr>
            <a:r>
              <a:rPr lang="en-US" sz="2000" dirty="0">
                <a:ea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4">
            <a:extLst>
              <a:ext uri="{FF2B5EF4-FFF2-40B4-BE49-F238E27FC236}">
                <a16:creationId xmlns:a16="http://schemas.microsoft.com/office/drawing/2014/main" id="{27400101-7306-A386-240E-34530A29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5438"/>
            <a:ext cx="8915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class B extends A {</a:t>
            </a:r>
          </a:p>
          <a:p>
            <a:r>
              <a:rPr lang="en-US" altLang="en-US" sz="2000"/>
              <a:t>       int k;</a:t>
            </a:r>
          </a:p>
          <a:p>
            <a:r>
              <a:rPr lang="en-US" altLang="en-US" sz="2000"/>
              <a:t>       B(int a, int b, int c) {</a:t>
            </a:r>
          </a:p>
          <a:p>
            <a:r>
              <a:rPr lang="en-US" altLang="en-US" sz="2000"/>
              <a:t>             super(a, b);</a:t>
            </a:r>
          </a:p>
          <a:p>
            <a:r>
              <a:rPr lang="en-US" altLang="en-US" sz="2000"/>
              <a:t>	k = c;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void show() {          // display k – this overrides show() in A</a:t>
            </a:r>
          </a:p>
          <a:p>
            <a:r>
              <a:rPr lang="en-US" altLang="en-US" sz="2000"/>
              <a:t>    	System.out.println(“overridden : " + k);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      void show(String msg) {        // overload show()</a:t>
            </a:r>
          </a:p>
          <a:p>
            <a:r>
              <a:rPr lang="en-US" altLang="en-US" sz="2000"/>
              <a:t>        	System.out.println(“msg :” + k);  //since signature is different</a:t>
            </a:r>
          </a:p>
          <a:p>
            <a:r>
              <a:rPr lang="en-US" altLang="en-US" sz="2000"/>
              <a:t>        }</a:t>
            </a:r>
          </a:p>
          <a:p>
            <a:r>
              <a:rPr lang="en-US" altLang="en-US" sz="2000"/>
              <a:t> }</a:t>
            </a:r>
          </a:p>
          <a:p>
            <a:r>
              <a:rPr lang="en-US" altLang="en-US" sz="2000"/>
              <a:t>class Override {</a:t>
            </a:r>
          </a:p>
          <a:p>
            <a:r>
              <a:rPr lang="en-US" altLang="en-US" sz="2000"/>
              <a:t>        public static void main(String args[]) {</a:t>
            </a:r>
          </a:p>
          <a:p>
            <a:r>
              <a:rPr lang="en-US" altLang="en-US" sz="2000"/>
              <a:t>	B subOb = new B(1, 2, 3);</a:t>
            </a:r>
          </a:p>
          <a:p>
            <a:r>
              <a:rPr lang="en-US" altLang="en-US" sz="2000"/>
              <a:t>	subOb.show();      // this calls overridden show() in B</a:t>
            </a:r>
          </a:p>
          <a:p>
            <a:r>
              <a:rPr lang="en-US" altLang="en-US" sz="2000"/>
              <a:t>             subOb.show(“overload”);     // this calls  overloaded show</a:t>
            </a:r>
          </a:p>
          <a:p>
            <a:r>
              <a:rPr lang="en-US" altLang="en-US" sz="2000"/>
              <a:t>         }</a:t>
            </a:r>
          </a:p>
          <a:p>
            <a:r>
              <a:rPr lang="en-US" altLang="en-US" sz="2000"/>
              <a:t>  }     //The output produced by this program is shown here:       overridden: 3</a:t>
            </a:r>
          </a:p>
          <a:p>
            <a:r>
              <a:rPr lang="en-US" altLang="en-US" sz="2000"/>
              <a:t>         overload :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B5F74-D7F3-B16F-5137-67466D9C51B2}"/>
              </a:ext>
            </a:extLst>
          </p:cNvPr>
          <p:cNvSpPr txBox="1"/>
          <p:nvPr/>
        </p:nvSpPr>
        <p:spPr>
          <a:xfrm>
            <a:off x="304800" y="457200"/>
            <a:ext cx="86106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ea typeface="MS PGothic" panose="020B0600070205080204" pitchFamily="34" charset="-128"/>
              </a:rPr>
              <a:t>Overridden Methods Support Polymorphism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ea typeface="MS PGothic" panose="020B0600070205080204" pitchFamily="34" charset="-128"/>
              </a:rPr>
              <a:t>Dynamic method dispatch</a:t>
            </a:r>
            <a:r>
              <a:rPr lang="en-US" sz="2000" dirty="0">
                <a:ea typeface="MS PGothic" panose="020B0600070205080204" pitchFamily="34" charset="-128"/>
              </a:rPr>
              <a:t> is the mechanism by which a call to an overridden method is resolved at run time rather than compile time.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Through Dynamic method dispatch, Java implements run-time polymorphism.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A superclass reference variable can refer to a subclass object.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Java uses this fact to resolve calls to overridden methods at run time.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When an overridden method is called through a superclass reference, Java determines which version of that method to execute based upon the type of the object being referred to at the time the call occurs.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When different types of objects are referred to, different versions of an overridden method will be called.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 It is the type of the object being referred to (not the type of the reference variable) that determines which version of an overridden method will be executed.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If a superclass contains a method that is overridden by a subclass, then when different types of objects are referred to through a superclass reference variable, different versions of the method are executed.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">
            <a:extLst>
              <a:ext uri="{FF2B5EF4-FFF2-40B4-BE49-F238E27FC236}">
                <a16:creationId xmlns:a16="http://schemas.microsoft.com/office/drawing/2014/main" id="{71C6DDA0-9B53-013B-799D-42B613A1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43434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// Demonstrate dynamic method dispatch.</a:t>
            </a:r>
          </a:p>
          <a:p>
            <a:r>
              <a:rPr lang="en-US" altLang="en-US"/>
              <a:t>class Sup {</a:t>
            </a:r>
          </a:p>
          <a:p>
            <a:r>
              <a:rPr lang="en-US" altLang="en-US"/>
              <a:t>     void who() {</a:t>
            </a:r>
          </a:p>
          <a:p>
            <a:r>
              <a:rPr lang="en-US" altLang="en-US"/>
              <a:t>        System.out.println("who() in Sup");</a:t>
            </a:r>
          </a:p>
          <a:p>
            <a:r>
              <a:rPr lang="en-US" altLang="en-US"/>
              <a:t>      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class Sub1 extends Sup {</a:t>
            </a:r>
          </a:p>
          <a:p>
            <a:r>
              <a:rPr lang="en-US" altLang="en-US"/>
              <a:t>    void who() {</a:t>
            </a:r>
          </a:p>
          <a:p>
            <a:r>
              <a:rPr lang="en-US" altLang="en-US"/>
              <a:t>       System.out.println("who() in Sub1");</a:t>
            </a:r>
          </a:p>
          <a:p>
            <a:r>
              <a:rPr lang="en-US" altLang="en-US"/>
              <a:t>     }</a:t>
            </a:r>
          </a:p>
          <a:p>
            <a:r>
              <a:rPr lang="en-US" altLang="en-US"/>
              <a:t>} </a:t>
            </a:r>
          </a:p>
          <a:p>
            <a:r>
              <a:rPr lang="en-US" altLang="en-US"/>
              <a:t>class Sub2 extends Sup {</a:t>
            </a:r>
          </a:p>
          <a:p>
            <a:r>
              <a:rPr lang="en-US" altLang="en-US"/>
              <a:t>     void who() {</a:t>
            </a:r>
          </a:p>
          <a:p>
            <a:r>
              <a:rPr lang="en-US" altLang="en-US"/>
              <a:t>        System.out.println("who() in Sub2");</a:t>
            </a:r>
          </a:p>
          <a:p>
            <a:r>
              <a:rPr lang="en-US" altLang="en-US"/>
              <a:t>     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class DynDispDemo {</a:t>
            </a:r>
          </a:p>
          <a:p>
            <a:r>
              <a:rPr lang="en-US" altLang="en-US"/>
              <a:t>     public static void main(String args[]) {</a:t>
            </a:r>
          </a:p>
          <a:p>
            <a:r>
              <a:rPr lang="en-US" altLang="en-US"/>
              <a:t>          Sup superOb = new Sup();</a:t>
            </a:r>
          </a:p>
          <a:p>
            <a:r>
              <a:rPr lang="en-US" altLang="en-US"/>
              <a:t>          Sub1 subOb1 = new Sub1();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8796070-5276-1D7B-0AB8-9B8C45BB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838200"/>
            <a:ext cx="4572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 Sub2 subOb2 = new Sub2();</a:t>
            </a:r>
          </a:p>
          <a:p>
            <a:r>
              <a:rPr lang="en-US" altLang="en-US"/>
              <a:t>      Sup supRef;</a:t>
            </a:r>
          </a:p>
          <a:p>
            <a:r>
              <a:rPr lang="en-US" altLang="en-US"/>
              <a:t>      supRef = superOb;</a:t>
            </a:r>
          </a:p>
          <a:p>
            <a:r>
              <a:rPr lang="en-US" altLang="en-US"/>
              <a:t>      supRef.who();</a:t>
            </a:r>
          </a:p>
          <a:p>
            <a:r>
              <a:rPr lang="en-US" altLang="en-US"/>
              <a:t>      supRef = subOb1;</a:t>
            </a:r>
          </a:p>
          <a:p>
            <a:r>
              <a:rPr lang="en-US" altLang="en-US"/>
              <a:t>      supRef.who();</a:t>
            </a:r>
          </a:p>
          <a:p>
            <a:r>
              <a:rPr lang="en-US" altLang="en-US"/>
              <a:t>      supRef = subOb2;</a:t>
            </a:r>
          </a:p>
          <a:p>
            <a:r>
              <a:rPr lang="en-US" altLang="en-US"/>
              <a:t>      supRef.who();</a:t>
            </a:r>
          </a:p>
          <a:p>
            <a:r>
              <a:rPr lang="en-US" altLang="en-US"/>
              <a:t>     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The output from the program is shown here:</a:t>
            </a:r>
          </a:p>
          <a:p>
            <a:r>
              <a:rPr lang="en-US" altLang="en-US"/>
              <a:t>who() in Sup</a:t>
            </a:r>
          </a:p>
          <a:p>
            <a:r>
              <a:rPr lang="en-US" altLang="en-US"/>
              <a:t>who() in Sub1</a:t>
            </a:r>
          </a:p>
          <a:p>
            <a:r>
              <a:rPr lang="en-US" altLang="en-US"/>
              <a:t>who() in Sub2</a:t>
            </a:r>
          </a:p>
          <a:p>
            <a:endParaRPr lang="en-US" altLang="en-US">
              <a:solidFill>
                <a:srgbClr val="000000"/>
              </a:solidFill>
              <a:latin typeface="Futura Std Medium"/>
            </a:endParaRPr>
          </a:p>
          <a:p>
            <a:r>
              <a:rPr lang="en-US" altLang="en-US">
                <a:latin typeface="Futura Std Medium"/>
              </a:rPr>
              <a:t>In each case, the version of </a:t>
            </a:r>
            <a:r>
              <a:rPr lang="en-US" altLang="en-US" b="1">
                <a:latin typeface="Futura Std Medium"/>
              </a:rPr>
              <a:t>who( ) </a:t>
            </a:r>
            <a:r>
              <a:rPr lang="en-US" altLang="en-US">
                <a:latin typeface="Futura Std Medium"/>
              </a:rPr>
              <a:t>to call is determined at run time by the type of object being referred to.</a:t>
            </a:r>
            <a:endParaRPr lang="en-US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A5A41E-2D95-AF90-5F3C-4DA1B74B4935}"/>
              </a:ext>
            </a:extLst>
          </p:cNvPr>
          <p:cNvCxnSpPr>
            <a:cxnSpLocks/>
            <a:stCxn id="45058" idx="0"/>
            <a:endCxn id="45058" idx="0"/>
          </p:cNvCxnSpPr>
          <p:nvPr/>
        </p:nvCxnSpPr>
        <p:spPr>
          <a:xfrm>
            <a:off x="2400300" y="533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1D49-7A38-5093-1CD0-D0FF1C349C17}"/>
              </a:ext>
            </a:extLst>
          </p:cNvPr>
          <p:cNvCxnSpPr>
            <a:cxnSpLocks/>
          </p:cNvCxnSpPr>
          <p:nvPr/>
        </p:nvCxnSpPr>
        <p:spPr>
          <a:xfrm>
            <a:off x="4645025" y="446088"/>
            <a:ext cx="0" cy="610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D188A-182E-48C1-8D64-28986D41609C}"/>
              </a:ext>
            </a:extLst>
          </p:cNvPr>
          <p:cNvSpPr txBox="1"/>
          <p:nvPr/>
        </p:nvSpPr>
        <p:spPr>
          <a:xfrm>
            <a:off x="228600" y="457200"/>
            <a:ext cx="8686800" cy="5140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ea typeface="MS PGothic" panose="020B0600070205080204" pitchFamily="34" charset="-128"/>
              </a:rPr>
              <a:t>Why Overridden Methods?</a:t>
            </a:r>
          </a:p>
          <a:p>
            <a:pPr>
              <a:defRPr/>
            </a:pPr>
            <a:endParaRPr lang="en-US" sz="2400" dirty="0">
              <a:ea typeface="MS PGothic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Overridden methods allow Java to support run-time polymorphism.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Polymorphism allows a general class to specify methods that will be common to all of its derivatives, while allowing subclasses to define the specific implementation of some or all of those methods.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Overridden methods allow Java implements the “one interface, multiple methods” aspect of polymorphism.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The </a:t>
            </a:r>
            <a:r>
              <a:rPr lang="en-US" sz="2000" dirty="0" err="1">
                <a:ea typeface="MS PGothic" panose="020B0600070205080204" pitchFamily="34" charset="-128"/>
              </a:rPr>
              <a:t>superclasses</a:t>
            </a:r>
            <a:r>
              <a:rPr lang="en-US" sz="2000" dirty="0">
                <a:ea typeface="MS PGothic" panose="020B0600070205080204" pitchFamily="34" charset="-128"/>
              </a:rPr>
              <a:t> and subclasses form a hierarchy that moves from lesser to greater specialization.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The superclass provides all elements that a subclass can use directly.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It also defines those methods that the derived class must implement on its own.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MS PGothic" panose="020B0600070205080204" pitchFamily="34" charset="-128"/>
              </a:rPr>
              <a:t>By combining inheritance with overridden methods, a superclass can define the general form of the methods that will be used by all of its subclasses.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519407A-192D-E3ED-60DB-70D24979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02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F725D47C-9F76-0CD6-4AED-F96B0E2E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600200"/>
            <a:ext cx="88392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B20C9E-8DB7-A1D0-6EAF-2135661C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/>
              <a:t>Abstract Classes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6233669-32AC-B385-2DF6-34BA6394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44688"/>
            <a:ext cx="8229600" cy="4324350"/>
          </a:xfrm>
        </p:spPr>
        <p:txBody>
          <a:bodyPr/>
          <a:lstStyle/>
          <a:p>
            <a:pPr eaLnBrk="1" hangingPunct="1"/>
            <a:r>
              <a:rPr lang="en-US" altLang="en-US"/>
              <a:t>Sometimes you want a class that is only partially implemented and you want to leave it to the subclasses to complete the implementation.</a:t>
            </a:r>
          </a:p>
          <a:p>
            <a:pPr eaLnBrk="1" hangingPunct="1"/>
            <a:r>
              <a:rPr lang="en-US" altLang="en-US"/>
              <a:t>In that case, use an </a:t>
            </a:r>
            <a:r>
              <a:rPr lang="en-US" altLang="en-US" i="1"/>
              <a:t>abstract</a:t>
            </a:r>
            <a:r>
              <a:rPr lang="en-US" altLang="en-US"/>
              <a:t> class with </a:t>
            </a:r>
            <a:r>
              <a:rPr lang="en-US" altLang="en-US" i="1"/>
              <a:t>abstract</a:t>
            </a:r>
            <a:r>
              <a:rPr lang="en-US" altLang="en-US"/>
              <a:t> methods.</a:t>
            </a:r>
          </a:p>
          <a:p>
            <a:pPr eaLnBrk="1" hangingPunct="1"/>
            <a:r>
              <a:rPr lang="en-US" altLang="en-US"/>
              <a:t>To declare a class or method as abstract, just add the keyword </a:t>
            </a:r>
            <a:r>
              <a:rPr lang="en-US" altLang="en-US" b="1"/>
              <a:t>abstract</a:t>
            </a:r>
            <a:r>
              <a:rPr lang="en-US" altLang="en-US"/>
              <a:t> in front of the class or method declaration.</a:t>
            </a:r>
          </a:p>
          <a:p>
            <a:pPr eaLnBrk="1" hangingPunct="1"/>
            <a:r>
              <a:rPr lang="en-US" altLang="en-US"/>
              <a:t>In the case of an abstract method, you must also leave off the body of the method.</a:t>
            </a:r>
          </a:p>
        </p:txBody>
      </p:sp>
      <p:sp>
        <p:nvSpPr>
          <p:cNvPr id="47108" name="Text Box 48">
            <a:extLst>
              <a:ext uri="{FF2B5EF4-FFF2-40B4-BE49-F238E27FC236}">
                <a16:creationId xmlns:a16="http://schemas.microsoft.com/office/drawing/2014/main" id="{9ACA9161-0546-03AC-389E-5A85AF32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84F424D-FB41-B69A-9C0B-F3D0CC86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an Abstract Class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570BD6D-BE53-D913-B1AE-C4EC1ECD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abstract class Super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int getX() { return x;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abstract void setX(int newX); // no body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class Sub extends Super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void setX(int newX) { x = newX;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13470BF-ED0F-9426-9D45-03206D6D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Keyword </a:t>
            </a:r>
            <a:r>
              <a:rPr lang="en-US" altLang="en-US" b="1"/>
              <a:t>final</a:t>
            </a: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ADEF5DF-11C2-15A1-4322-A0735601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do not want a class to be subclassed, precede the class declaration with the keyword </a:t>
            </a:r>
            <a:r>
              <a:rPr lang="en-US" altLang="en-US" b="1"/>
              <a:t>final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If you do not want a method to be overridden by a subclass, precede the method declaration with the keyword </a:t>
            </a:r>
            <a:r>
              <a:rPr lang="en-US" altLang="en-US" b="1"/>
              <a:t>final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If you want a variable to be read-only (that is, a constant), precede it with the keyword </a:t>
            </a:r>
            <a:r>
              <a:rPr lang="en-US" altLang="en-US" b="1"/>
              <a:t>final</a:t>
            </a:r>
            <a:r>
              <a:rPr lang="en-US" altLang="en-US"/>
              <a:t>.</a:t>
            </a:r>
          </a:p>
        </p:txBody>
      </p:sp>
      <p:sp>
        <p:nvSpPr>
          <p:cNvPr id="49156" name="Text Box 48">
            <a:extLst>
              <a:ext uri="{FF2B5EF4-FFF2-40B4-BE49-F238E27FC236}">
                <a16:creationId xmlns:a16="http://schemas.microsoft.com/office/drawing/2014/main" id="{BEA1D220-20FF-0378-9501-18C266F9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E03BF9-3DE2-FFC0-2CD2-888E982A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Using </a:t>
            </a:r>
            <a:r>
              <a:rPr lang="en-US" altLang="en-US" b="1"/>
              <a:t>final</a:t>
            </a: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3B5876E-8B44-90C3-6E34-F438B91F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//class final, prevents inheritancee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final class MyClass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//variable final, read only 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final int x = 3;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public static final double PI = 3.14159;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//method final, can not be overridden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final double getPI() { return PI;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BDA49B0-985A-8611-5797-BAC88867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Object</a:t>
            </a:r>
            <a:r>
              <a:rPr lang="en-US" altLang="en-US"/>
              <a:t> Class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9393C6A-2640-A324-D570-A11760D1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defines a special class called </a:t>
            </a:r>
            <a:r>
              <a:rPr lang="en-US" altLang="en-US" b="1"/>
              <a:t>Object</a:t>
            </a:r>
            <a:r>
              <a:rPr lang="en-US" altLang="en-US"/>
              <a:t> that is an implicit superclass of all other classes.</a:t>
            </a:r>
          </a:p>
          <a:p>
            <a:pPr eaLnBrk="1" hangingPunct="1"/>
            <a:r>
              <a:rPr lang="en-US" altLang="en-US"/>
              <a:t>Therefore, all classes inherit the methods in the </a:t>
            </a:r>
            <a:r>
              <a:rPr lang="en-US" altLang="en-US" b="1"/>
              <a:t>Object</a:t>
            </a:r>
            <a:r>
              <a:rPr lang="en-US" altLang="en-US"/>
              <a:t> class.</a:t>
            </a:r>
          </a:p>
          <a:p>
            <a:pPr eaLnBrk="1" hangingPunct="1"/>
            <a:r>
              <a:rPr lang="en-US" altLang="en-US"/>
              <a:t>A variable of type </a:t>
            </a:r>
            <a:r>
              <a:rPr lang="en-US" altLang="en-US" b="1"/>
              <a:t>Object</a:t>
            </a:r>
            <a:r>
              <a:rPr lang="en-US" altLang="en-US"/>
              <a:t> can refer to an object of any other class, including an array.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5990991-CDF9-0AF1-113D-4077461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/>
              <a:t>Some Methods in the </a:t>
            </a:r>
            <a:r>
              <a:rPr lang="en-US" altLang="en-US" b="1"/>
              <a:t>Object</a:t>
            </a:r>
            <a:r>
              <a:rPr lang="en-US" altLang="en-US"/>
              <a:t> Class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63DD3B3-288B-5E78-3396-66D758546E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16088"/>
          <a:ext cx="8229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Object clone(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Creates a copy of this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boolean equals(Object </a:t>
                      </a:r>
                      <a:r>
                        <a:rPr lang="en-US" sz="2000" i="1"/>
                        <a:t>obj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Tests whether two objects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void finalize(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Called before recycling</a:t>
                      </a:r>
                      <a:r>
                        <a:rPr lang="en-US" sz="2000" baseline="0"/>
                        <a:t> the object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Class&lt;?&gt; getClass(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class of the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int hashCode(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</a:t>
                      </a:r>
                      <a:r>
                        <a:rPr lang="en-US" sz="2000" baseline="0"/>
                        <a:t> the hash code of the object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void notify(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Resumes</a:t>
                      </a:r>
                      <a:r>
                        <a:rPr lang="en-US" sz="2000" baseline="0"/>
                        <a:t> execution of a thread waiting on the object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void notifyAll(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Resumes</a:t>
                      </a:r>
                      <a:r>
                        <a:rPr lang="en-US" sz="2000" baseline="0"/>
                        <a:t> execution of all threads waiting on the object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toString</a:t>
                      </a:r>
                      <a:r>
                        <a:rPr lang="en-US" sz="2000" dirty="0"/>
                        <a:t>(</a:t>
                      </a:r>
                      <a:r>
                        <a:rPr lang="en-US" sz="2000" baseline="0" dirty="0"/>
                        <a:t>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</a:t>
                      </a:r>
                      <a:r>
                        <a:rPr lang="en-US" sz="2000" baseline="0"/>
                        <a:t> a string describing the object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void wait(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Waits</a:t>
                      </a:r>
                      <a:r>
                        <a:rPr lang="en-US" sz="2000" baseline="0"/>
                        <a:t> on another thread of execution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3C0D05BD-DF40-428E-C3AA-698C0488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638"/>
            <a:ext cx="86106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B9F620F2-4E1A-EE72-1234-EC58EB8E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696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">
            <a:extLst>
              <a:ext uri="{FF2B5EF4-FFF2-40B4-BE49-F238E27FC236}">
                <a16:creationId xmlns:a16="http://schemas.microsoft.com/office/drawing/2014/main" id="{05FFEE8C-D2DB-9137-B0BF-5A521A0D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6629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3375CE3-B6A3-A391-54D3-939F3F05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9916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772FBE-C5FF-6734-02B5-3FEB90B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/>
              <a:t>Another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F8E6892-B026-ABD0-73AC-FE457CA6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7113"/>
          </a:xfrm>
        </p:spPr>
        <p:txBody>
          <a:bodyPr/>
          <a:lstStyle/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OneDimPoint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3;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x;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TwoDimPoint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OneDimPoint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4;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y;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TestInherit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TwoDimPoint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TwoDimPoint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pt.getX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"," +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pt.getY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6" name="Text Box 48">
            <a:extLst>
              <a:ext uri="{FF2B5EF4-FFF2-40B4-BE49-F238E27FC236}">
                <a16:creationId xmlns:a16="http://schemas.microsoft.com/office/drawing/2014/main" id="{35826CF4-4880-2E9F-7BED-5F48A40F6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54685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96318F-A9B1-F810-485C-C73226EA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Inheritance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CA77C27-5D3F-4B5E-66F8-D5E40F1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subclass cannot access the private members of its superclass.</a:t>
            </a:r>
          </a:p>
          <a:p>
            <a:pPr eaLnBrk="1" hangingPunct="1"/>
            <a:r>
              <a:rPr lang="en-US" altLang="en-US"/>
              <a:t>Each class can have at most one superclass, but each superclass can have many subclasses.</a:t>
            </a:r>
          </a:p>
          <a:p>
            <a:pPr eaLnBrk="1" hangingPunct="1"/>
            <a:r>
              <a:rPr lang="en-US" altLang="en-US"/>
              <a:t>A subclass constructor can call a superclass constructor by use of </a:t>
            </a:r>
            <a:r>
              <a:rPr lang="en-US" altLang="en-US" b="1"/>
              <a:t>super( )</a:t>
            </a:r>
            <a:r>
              <a:rPr lang="en-US" altLang="en-US"/>
              <a:t>, before doing anything else.</a:t>
            </a:r>
          </a:p>
          <a:p>
            <a:pPr eaLnBrk="1" hangingPunct="1"/>
            <a:r>
              <a:rPr lang="en-US" altLang="en-US"/>
              <a:t>If you do not call a superclass constructor, the no-argument constructor is automatically called.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C6522E5A-FEEE-4755-8134-F8DE3F0593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768D93-1192-4C60-9682-4898AFAFA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c8e6e-8136-4d7d-af1c-024f8e6687c9"/>
    <ds:schemaRef ds:uri="6464b784-94fc-4d5d-8912-f9bf35373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C07878-A517-4FFD-83AD-9E9A51778DC9}">
  <ds:schemaRefs>
    <ds:schemaRef ds:uri="http://schemas.microsoft.com/office/2006/documentManagement/types"/>
    <ds:schemaRef ds:uri="803c8e6e-8136-4d7d-af1c-024f8e6687c9"/>
    <ds:schemaRef ds:uri="6464b784-94fc-4d5d-8912-f9bf35373677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3209</TotalTime>
  <Words>4877</Words>
  <Application>Microsoft Office PowerPoint</Application>
  <PresentationFormat>On-screen Show (4:3)</PresentationFormat>
  <Paragraphs>624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ＭＳ Ｐゴシック</vt:lpstr>
      <vt:lpstr>Trebuchet MS</vt:lpstr>
      <vt:lpstr>Georgia</vt:lpstr>
      <vt:lpstr>Wingdings 2</vt:lpstr>
      <vt:lpstr>Calibri</vt:lpstr>
      <vt:lpstr>Courier New</vt:lpstr>
      <vt:lpstr>Book Antiqua</vt:lpstr>
      <vt:lpstr>Times New Roman</vt:lpstr>
      <vt:lpstr>Wingdings</vt:lpstr>
      <vt:lpstr>Futura Std Medium</vt:lpstr>
      <vt:lpstr>Times LT Std</vt:lpstr>
      <vt:lpstr>Urban</vt:lpstr>
      <vt:lpstr>Chapter 7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Properties of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Classes</vt:lpstr>
      <vt:lpstr>Example of an Abstract Class</vt:lpstr>
      <vt:lpstr>The Keyword final</vt:lpstr>
      <vt:lpstr>Example Using final</vt:lpstr>
      <vt:lpstr>The Object Class</vt:lpstr>
      <vt:lpstr>Some Methods in the Object Class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creator>Robin_Reed</dc:creator>
  <cp:lastModifiedBy>SUHAN ASHRAF - 210905014</cp:lastModifiedBy>
  <cp:revision>87</cp:revision>
  <dcterms:created xsi:type="dcterms:W3CDTF">2011-06-03T19:09:50Z</dcterms:created>
  <dcterms:modified xsi:type="dcterms:W3CDTF">2022-11-10T20:48:15Z</dcterms:modified>
</cp:coreProperties>
</file>