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8" r:id="rId3"/>
    <p:sldId id="269" r:id="rId4"/>
    <p:sldId id="267" r:id="rId5"/>
    <p:sldId id="270" r:id="rId6"/>
    <p:sldId id="257" r:id="rId7"/>
    <p:sldId id="258" r:id="rId8"/>
    <p:sldId id="259" r:id="rId9"/>
    <p:sldId id="263" r:id="rId10"/>
    <p:sldId id="260" r:id="rId11"/>
    <p:sldId id="261" r:id="rId12"/>
    <p:sldId id="262" r:id="rId13"/>
    <p:sldId id="264" r:id="rId14"/>
    <p:sldId id="265" r:id="rId15"/>
    <p:sldId id="266" r:id="rId16"/>
    <p:sldId id="271" r:id="rId17"/>
    <p:sldId id="272" r:id="rId18"/>
    <p:sldId id="273" r:id="rId19"/>
    <p:sldId id="275" r:id="rId20"/>
    <p:sldId id="276" r:id="rId21"/>
    <p:sldId id="278" r:id="rId22"/>
    <p:sldId id="274" r:id="rId23"/>
    <p:sldId id="281" r:id="rId24"/>
    <p:sldId id="279" r:id="rId25"/>
    <p:sldId id="277" r:id="rId26"/>
    <p:sldId id="282" r:id="rId27"/>
    <p:sldId id="283" r:id="rId28"/>
    <p:sldId id="28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B273F9-B3C2-49C7-AAC4-A04AF7409BE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272442-B599-46C2-BD96-517359B56130}">
      <dgm:prSet phldrT="[Text]"/>
      <dgm:spPr/>
      <dgm:t>
        <a:bodyPr/>
        <a:lstStyle/>
        <a:p>
          <a:r>
            <a:rPr lang="en-US" dirty="0" smtClean="0"/>
            <a:t>135</a:t>
          </a:r>
          <a:endParaRPr lang="en-US" dirty="0"/>
        </a:p>
      </dgm:t>
    </dgm:pt>
    <dgm:pt modelId="{B1D12425-B393-45B1-A36B-361CC26C134A}" type="parTrans" cxnId="{612A38F4-D781-4127-A4E0-BC9148795371}">
      <dgm:prSet/>
      <dgm:spPr/>
      <dgm:t>
        <a:bodyPr/>
        <a:lstStyle/>
        <a:p>
          <a:endParaRPr lang="en-US"/>
        </a:p>
      </dgm:t>
    </dgm:pt>
    <dgm:pt modelId="{2B3B5499-F464-4CE2-8DD2-306453D23AB9}" type="sibTrans" cxnId="{612A38F4-D781-4127-A4E0-BC9148795371}">
      <dgm:prSet/>
      <dgm:spPr/>
      <dgm:t>
        <a:bodyPr/>
        <a:lstStyle/>
        <a:p>
          <a:endParaRPr lang="en-US"/>
        </a:p>
      </dgm:t>
    </dgm:pt>
    <dgm:pt modelId="{4EA58388-1F5A-4E4D-A4AF-6A2A64EEBA96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602F7298-F912-42E6-952A-4EA7DEBED2D1}" type="parTrans" cxnId="{6F6132E5-5390-4C4E-9386-7C1FB7CDE86C}">
      <dgm:prSet/>
      <dgm:spPr/>
      <dgm:t>
        <a:bodyPr/>
        <a:lstStyle/>
        <a:p>
          <a:endParaRPr lang="en-US"/>
        </a:p>
      </dgm:t>
    </dgm:pt>
    <dgm:pt modelId="{B307115E-A7E5-4D93-93D3-63C8963FD024}" type="sibTrans" cxnId="{6F6132E5-5390-4C4E-9386-7C1FB7CDE86C}">
      <dgm:prSet/>
      <dgm:spPr/>
      <dgm:t>
        <a:bodyPr/>
        <a:lstStyle/>
        <a:p>
          <a:endParaRPr lang="en-US"/>
        </a:p>
      </dgm:t>
    </dgm:pt>
    <dgm:pt modelId="{79D9C968-5360-4E89-9524-DFF2946FB4AE}">
      <dgm:prSet phldrT="[Text]"/>
      <dgm:spPr/>
      <dgm:t>
        <a:bodyPr/>
        <a:lstStyle/>
        <a:p>
          <a:r>
            <a:rPr lang="en-US" dirty="0" smtClean="0"/>
            <a:t>17</a:t>
          </a:r>
          <a:endParaRPr lang="en-US" dirty="0"/>
        </a:p>
      </dgm:t>
    </dgm:pt>
    <dgm:pt modelId="{74B66D36-AF10-4465-98EA-AC0F8DFC2528}" type="parTrans" cxnId="{45446EE9-1052-4142-820C-1E66B441C48D}">
      <dgm:prSet/>
      <dgm:spPr/>
      <dgm:t>
        <a:bodyPr/>
        <a:lstStyle/>
        <a:p>
          <a:endParaRPr lang="en-US"/>
        </a:p>
      </dgm:t>
    </dgm:pt>
    <dgm:pt modelId="{E5D2C6E0-C7E6-4E16-8E3B-849DE2B14AE9}" type="sibTrans" cxnId="{45446EE9-1052-4142-820C-1E66B441C48D}">
      <dgm:prSet/>
      <dgm:spPr/>
      <dgm:t>
        <a:bodyPr/>
        <a:lstStyle/>
        <a:p>
          <a:endParaRPr lang="en-US"/>
        </a:p>
      </dgm:t>
    </dgm:pt>
    <dgm:pt modelId="{FE9FFFA0-A29B-4C81-B98D-28BBD99758E1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94A25C10-4047-4BA9-90FF-6723EF5833EE}" type="parTrans" cxnId="{67558C5B-0FBD-4EDA-8D5D-F24981995882}">
      <dgm:prSet/>
      <dgm:spPr/>
      <dgm:t>
        <a:bodyPr/>
        <a:lstStyle/>
        <a:p>
          <a:endParaRPr lang="en-US"/>
        </a:p>
      </dgm:t>
    </dgm:pt>
    <dgm:pt modelId="{42051864-BDC5-41EE-9D90-6A770B0A017D}" type="sibTrans" cxnId="{67558C5B-0FBD-4EDA-8D5D-F24981995882}">
      <dgm:prSet/>
      <dgm:spPr/>
      <dgm:t>
        <a:bodyPr/>
        <a:lstStyle/>
        <a:p>
          <a:endParaRPr lang="en-US"/>
        </a:p>
      </dgm:t>
    </dgm:pt>
    <dgm:pt modelId="{E90B77FB-3956-4A8E-992B-4C6C13D8D619}" type="pres">
      <dgm:prSet presAssocID="{44B273F9-B3C2-49C7-AAC4-A04AF7409BE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189579-8882-49CD-A146-CA2724B487B3}" type="pres">
      <dgm:prSet presAssocID="{E6272442-B599-46C2-BD96-517359B5613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30B949-FF5D-482D-A887-E04812B95E0E}" type="pres">
      <dgm:prSet presAssocID="{2B3B5499-F464-4CE2-8DD2-306453D23AB9}" presName="sibTrans" presStyleCnt="0"/>
      <dgm:spPr/>
    </dgm:pt>
    <dgm:pt modelId="{A5B496ED-62C8-4422-B3A2-3BB0831795A2}" type="pres">
      <dgm:prSet presAssocID="{4EA58388-1F5A-4E4D-A4AF-6A2A64EEBA9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64DA58-B8ED-4F34-865E-165CC1EEA696}" type="pres">
      <dgm:prSet presAssocID="{B307115E-A7E5-4D93-93D3-63C8963FD024}" presName="sibTrans" presStyleCnt="0"/>
      <dgm:spPr/>
    </dgm:pt>
    <dgm:pt modelId="{431D88F2-27CE-4638-8F8B-7D00CF1D113B}" type="pres">
      <dgm:prSet presAssocID="{79D9C968-5360-4E89-9524-DFF2946FB4A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310C63-1878-4FE8-989C-5E1BA4AC2F9D}" type="pres">
      <dgm:prSet presAssocID="{E5D2C6E0-C7E6-4E16-8E3B-849DE2B14AE9}" presName="sibTrans" presStyleCnt="0"/>
      <dgm:spPr/>
    </dgm:pt>
    <dgm:pt modelId="{D4F44C47-3C99-46B8-84A9-437DE1687EF2}" type="pres">
      <dgm:prSet presAssocID="{FE9FFFA0-A29B-4C81-B98D-28BBD99758E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810282-1424-4F58-9854-B98A3F03FE96}" type="presOf" srcId="{E6272442-B599-46C2-BD96-517359B56130}" destId="{61189579-8882-49CD-A146-CA2724B487B3}" srcOrd="0" destOrd="0" presId="urn:microsoft.com/office/officeart/2005/8/layout/default"/>
    <dgm:cxn modelId="{BB423236-2177-48C6-92F2-6304FD67137F}" type="presOf" srcId="{79D9C968-5360-4E89-9524-DFF2946FB4AE}" destId="{431D88F2-27CE-4638-8F8B-7D00CF1D113B}" srcOrd="0" destOrd="0" presId="urn:microsoft.com/office/officeart/2005/8/layout/default"/>
    <dgm:cxn modelId="{5D9BDE86-F202-4EAE-834B-DF9FA4764F95}" type="presOf" srcId="{4EA58388-1F5A-4E4D-A4AF-6A2A64EEBA96}" destId="{A5B496ED-62C8-4422-B3A2-3BB0831795A2}" srcOrd="0" destOrd="0" presId="urn:microsoft.com/office/officeart/2005/8/layout/default"/>
    <dgm:cxn modelId="{D4F33DE8-61FC-402C-B97E-6DD68815AD5E}" type="presOf" srcId="{FE9FFFA0-A29B-4C81-B98D-28BBD99758E1}" destId="{D4F44C47-3C99-46B8-84A9-437DE1687EF2}" srcOrd="0" destOrd="0" presId="urn:microsoft.com/office/officeart/2005/8/layout/default"/>
    <dgm:cxn modelId="{45446EE9-1052-4142-820C-1E66B441C48D}" srcId="{44B273F9-B3C2-49C7-AAC4-A04AF7409BEF}" destId="{79D9C968-5360-4E89-9524-DFF2946FB4AE}" srcOrd="2" destOrd="0" parTransId="{74B66D36-AF10-4465-98EA-AC0F8DFC2528}" sibTransId="{E5D2C6E0-C7E6-4E16-8E3B-849DE2B14AE9}"/>
    <dgm:cxn modelId="{67558C5B-0FBD-4EDA-8D5D-F24981995882}" srcId="{44B273F9-B3C2-49C7-AAC4-A04AF7409BEF}" destId="{FE9FFFA0-A29B-4C81-B98D-28BBD99758E1}" srcOrd="3" destOrd="0" parTransId="{94A25C10-4047-4BA9-90FF-6723EF5833EE}" sibTransId="{42051864-BDC5-41EE-9D90-6A770B0A017D}"/>
    <dgm:cxn modelId="{11C435FF-46A0-4CC7-A1AB-84CE5C6D568C}" type="presOf" srcId="{44B273F9-B3C2-49C7-AAC4-A04AF7409BEF}" destId="{E90B77FB-3956-4A8E-992B-4C6C13D8D619}" srcOrd="0" destOrd="0" presId="urn:microsoft.com/office/officeart/2005/8/layout/default"/>
    <dgm:cxn modelId="{6F6132E5-5390-4C4E-9386-7C1FB7CDE86C}" srcId="{44B273F9-B3C2-49C7-AAC4-A04AF7409BEF}" destId="{4EA58388-1F5A-4E4D-A4AF-6A2A64EEBA96}" srcOrd="1" destOrd="0" parTransId="{602F7298-F912-42E6-952A-4EA7DEBED2D1}" sibTransId="{B307115E-A7E5-4D93-93D3-63C8963FD024}"/>
    <dgm:cxn modelId="{612A38F4-D781-4127-A4E0-BC9148795371}" srcId="{44B273F9-B3C2-49C7-AAC4-A04AF7409BEF}" destId="{E6272442-B599-46C2-BD96-517359B56130}" srcOrd="0" destOrd="0" parTransId="{B1D12425-B393-45B1-A36B-361CC26C134A}" sibTransId="{2B3B5499-F464-4CE2-8DD2-306453D23AB9}"/>
    <dgm:cxn modelId="{B8843063-D338-4B98-B128-8D7D0C92AD41}" type="presParOf" srcId="{E90B77FB-3956-4A8E-992B-4C6C13D8D619}" destId="{61189579-8882-49CD-A146-CA2724B487B3}" srcOrd="0" destOrd="0" presId="urn:microsoft.com/office/officeart/2005/8/layout/default"/>
    <dgm:cxn modelId="{B0718E16-2E22-42CB-93C8-3392A2905CA9}" type="presParOf" srcId="{E90B77FB-3956-4A8E-992B-4C6C13D8D619}" destId="{4630B949-FF5D-482D-A887-E04812B95E0E}" srcOrd="1" destOrd="0" presId="urn:microsoft.com/office/officeart/2005/8/layout/default"/>
    <dgm:cxn modelId="{ABD387E8-654E-46E9-B83E-F7174A7C4BE3}" type="presParOf" srcId="{E90B77FB-3956-4A8E-992B-4C6C13D8D619}" destId="{A5B496ED-62C8-4422-B3A2-3BB0831795A2}" srcOrd="2" destOrd="0" presId="urn:microsoft.com/office/officeart/2005/8/layout/default"/>
    <dgm:cxn modelId="{B6173AF3-AA10-49C7-BF85-F2C3C1C86275}" type="presParOf" srcId="{E90B77FB-3956-4A8E-992B-4C6C13D8D619}" destId="{5664DA58-B8ED-4F34-865E-165CC1EEA696}" srcOrd="3" destOrd="0" presId="urn:microsoft.com/office/officeart/2005/8/layout/default"/>
    <dgm:cxn modelId="{5A13704E-647D-41A7-BBEF-D08CD09062DB}" type="presParOf" srcId="{E90B77FB-3956-4A8E-992B-4C6C13D8D619}" destId="{431D88F2-27CE-4638-8F8B-7D00CF1D113B}" srcOrd="4" destOrd="0" presId="urn:microsoft.com/office/officeart/2005/8/layout/default"/>
    <dgm:cxn modelId="{984B9383-3563-4E7D-A28D-85C27BE1DBA9}" type="presParOf" srcId="{E90B77FB-3956-4A8E-992B-4C6C13D8D619}" destId="{47310C63-1878-4FE8-989C-5E1BA4AC2F9D}" srcOrd="5" destOrd="0" presId="urn:microsoft.com/office/officeart/2005/8/layout/default"/>
    <dgm:cxn modelId="{93955E8E-74FD-4DD1-83A8-7DD16BDB301C}" type="presParOf" srcId="{E90B77FB-3956-4A8E-992B-4C6C13D8D619}" destId="{D4F44C47-3C99-46B8-84A9-437DE1687EF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B273F9-B3C2-49C7-AAC4-A04AF7409BE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272442-B599-46C2-BD96-517359B56130}">
      <dgm:prSet phldrT="[Text]"/>
      <dgm:spPr/>
      <dgm:t>
        <a:bodyPr/>
        <a:lstStyle/>
        <a:p>
          <a:r>
            <a:rPr lang="en-US" dirty="0" smtClean="0"/>
            <a:t>132</a:t>
          </a:r>
          <a:endParaRPr lang="en-US" dirty="0"/>
        </a:p>
      </dgm:t>
    </dgm:pt>
    <dgm:pt modelId="{B1D12425-B393-45B1-A36B-361CC26C134A}" type="parTrans" cxnId="{612A38F4-D781-4127-A4E0-BC9148795371}">
      <dgm:prSet/>
      <dgm:spPr/>
      <dgm:t>
        <a:bodyPr/>
        <a:lstStyle/>
        <a:p>
          <a:endParaRPr lang="en-US"/>
        </a:p>
      </dgm:t>
    </dgm:pt>
    <dgm:pt modelId="{2B3B5499-F464-4CE2-8DD2-306453D23AB9}" type="sibTrans" cxnId="{612A38F4-D781-4127-A4E0-BC9148795371}">
      <dgm:prSet/>
      <dgm:spPr/>
      <dgm:t>
        <a:bodyPr/>
        <a:lstStyle/>
        <a:p>
          <a:endParaRPr lang="en-US"/>
        </a:p>
      </dgm:t>
    </dgm:pt>
    <dgm:pt modelId="{4EA58388-1F5A-4E4D-A4AF-6A2A64EEBA96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602F7298-F912-42E6-952A-4EA7DEBED2D1}" type="parTrans" cxnId="{6F6132E5-5390-4C4E-9386-7C1FB7CDE86C}">
      <dgm:prSet/>
      <dgm:spPr/>
      <dgm:t>
        <a:bodyPr/>
        <a:lstStyle/>
        <a:p>
          <a:endParaRPr lang="en-US"/>
        </a:p>
      </dgm:t>
    </dgm:pt>
    <dgm:pt modelId="{B307115E-A7E5-4D93-93D3-63C8963FD024}" type="sibTrans" cxnId="{6F6132E5-5390-4C4E-9386-7C1FB7CDE86C}">
      <dgm:prSet/>
      <dgm:spPr/>
      <dgm:t>
        <a:bodyPr/>
        <a:lstStyle/>
        <a:p>
          <a:endParaRPr lang="en-US"/>
        </a:p>
      </dgm:t>
    </dgm:pt>
    <dgm:pt modelId="{79D9C968-5360-4E89-9524-DFF2946FB4AE}">
      <dgm:prSet phldrT="[Text]"/>
      <dgm:spPr/>
      <dgm:t>
        <a:bodyPr/>
        <a:lstStyle/>
        <a:p>
          <a:r>
            <a:rPr lang="en-US" dirty="0" smtClean="0"/>
            <a:t>14</a:t>
          </a:r>
          <a:endParaRPr lang="en-US" dirty="0"/>
        </a:p>
      </dgm:t>
    </dgm:pt>
    <dgm:pt modelId="{74B66D36-AF10-4465-98EA-AC0F8DFC2528}" type="parTrans" cxnId="{45446EE9-1052-4142-820C-1E66B441C48D}">
      <dgm:prSet/>
      <dgm:spPr/>
      <dgm:t>
        <a:bodyPr/>
        <a:lstStyle/>
        <a:p>
          <a:endParaRPr lang="en-US"/>
        </a:p>
      </dgm:t>
    </dgm:pt>
    <dgm:pt modelId="{E5D2C6E0-C7E6-4E16-8E3B-849DE2B14AE9}" type="sibTrans" cxnId="{45446EE9-1052-4142-820C-1E66B441C48D}">
      <dgm:prSet/>
      <dgm:spPr/>
      <dgm:t>
        <a:bodyPr/>
        <a:lstStyle/>
        <a:p>
          <a:endParaRPr lang="en-US"/>
        </a:p>
      </dgm:t>
    </dgm:pt>
    <dgm:pt modelId="{FE9FFFA0-A29B-4C81-B98D-28BBD99758E1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94A25C10-4047-4BA9-90FF-6723EF5833EE}" type="parTrans" cxnId="{67558C5B-0FBD-4EDA-8D5D-F24981995882}">
      <dgm:prSet/>
      <dgm:spPr/>
      <dgm:t>
        <a:bodyPr/>
        <a:lstStyle/>
        <a:p>
          <a:endParaRPr lang="en-US"/>
        </a:p>
      </dgm:t>
    </dgm:pt>
    <dgm:pt modelId="{42051864-BDC5-41EE-9D90-6A770B0A017D}" type="sibTrans" cxnId="{67558C5B-0FBD-4EDA-8D5D-F24981995882}">
      <dgm:prSet/>
      <dgm:spPr/>
      <dgm:t>
        <a:bodyPr/>
        <a:lstStyle/>
        <a:p>
          <a:endParaRPr lang="en-US"/>
        </a:p>
      </dgm:t>
    </dgm:pt>
    <dgm:pt modelId="{E90B77FB-3956-4A8E-992B-4C6C13D8D619}" type="pres">
      <dgm:prSet presAssocID="{44B273F9-B3C2-49C7-AAC4-A04AF7409BE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189579-8882-49CD-A146-CA2724B487B3}" type="pres">
      <dgm:prSet presAssocID="{E6272442-B599-46C2-BD96-517359B5613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30B949-FF5D-482D-A887-E04812B95E0E}" type="pres">
      <dgm:prSet presAssocID="{2B3B5499-F464-4CE2-8DD2-306453D23AB9}" presName="sibTrans" presStyleCnt="0"/>
      <dgm:spPr/>
    </dgm:pt>
    <dgm:pt modelId="{A5B496ED-62C8-4422-B3A2-3BB0831795A2}" type="pres">
      <dgm:prSet presAssocID="{4EA58388-1F5A-4E4D-A4AF-6A2A64EEBA9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64DA58-B8ED-4F34-865E-165CC1EEA696}" type="pres">
      <dgm:prSet presAssocID="{B307115E-A7E5-4D93-93D3-63C8963FD024}" presName="sibTrans" presStyleCnt="0"/>
      <dgm:spPr/>
    </dgm:pt>
    <dgm:pt modelId="{431D88F2-27CE-4638-8F8B-7D00CF1D113B}" type="pres">
      <dgm:prSet presAssocID="{79D9C968-5360-4E89-9524-DFF2946FB4A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310C63-1878-4FE8-989C-5E1BA4AC2F9D}" type="pres">
      <dgm:prSet presAssocID="{E5D2C6E0-C7E6-4E16-8E3B-849DE2B14AE9}" presName="sibTrans" presStyleCnt="0"/>
      <dgm:spPr/>
    </dgm:pt>
    <dgm:pt modelId="{D4F44C47-3C99-46B8-84A9-437DE1687EF2}" type="pres">
      <dgm:prSet presAssocID="{FE9FFFA0-A29B-4C81-B98D-28BBD99758E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96EBB3-1EE7-4F91-A7AF-F978B91F785E}" type="presOf" srcId="{44B273F9-B3C2-49C7-AAC4-A04AF7409BEF}" destId="{E90B77FB-3956-4A8E-992B-4C6C13D8D619}" srcOrd="0" destOrd="0" presId="urn:microsoft.com/office/officeart/2005/8/layout/default"/>
    <dgm:cxn modelId="{45446EE9-1052-4142-820C-1E66B441C48D}" srcId="{44B273F9-B3C2-49C7-AAC4-A04AF7409BEF}" destId="{79D9C968-5360-4E89-9524-DFF2946FB4AE}" srcOrd="2" destOrd="0" parTransId="{74B66D36-AF10-4465-98EA-AC0F8DFC2528}" sibTransId="{E5D2C6E0-C7E6-4E16-8E3B-849DE2B14AE9}"/>
    <dgm:cxn modelId="{67558C5B-0FBD-4EDA-8D5D-F24981995882}" srcId="{44B273F9-B3C2-49C7-AAC4-A04AF7409BEF}" destId="{FE9FFFA0-A29B-4C81-B98D-28BBD99758E1}" srcOrd="3" destOrd="0" parTransId="{94A25C10-4047-4BA9-90FF-6723EF5833EE}" sibTransId="{42051864-BDC5-41EE-9D90-6A770B0A017D}"/>
    <dgm:cxn modelId="{6F6132E5-5390-4C4E-9386-7C1FB7CDE86C}" srcId="{44B273F9-B3C2-49C7-AAC4-A04AF7409BEF}" destId="{4EA58388-1F5A-4E4D-A4AF-6A2A64EEBA96}" srcOrd="1" destOrd="0" parTransId="{602F7298-F912-42E6-952A-4EA7DEBED2D1}" sibTransId="{B307115E-A7E5-4D93-93D3-63C8963FD024}"/>
    <dgm:cxn modelId="{6345E64D-195C-4EF6-A650-D8F8E85872D6}" type="presOf" srcId="{E6272442-B599-46C2-BD96-517359B56130}" destId="{61189579-8882-49CD-A146-CA2724B487B3}" srcOrd="0" destOrd="0" presId="urn:microsoft.com/office/officeart/2005/8/layout/default"/>
    <dgm:cxn modelId="{38C41D97-94F3-4D61-8EC0-6F6873275A72}" type="presOf" srcId="{79D9C968-5360-4E89-9524-DFF2946FB4AE}" destId="{431D88F2-27CE-4638-8F8B-7D00CF1D113B}" srcOrd="0" destOrd="0" presId="urn:microsoft.com/office/officeart/2005/8/layout/default"/>
    <dgm:cxn modelId="{612A38F4-D781-4127-A4E0-BC9148795371}" srcId="{44B273F9-B3C2-49C7-AAC4-A04AF7409BEF}" destId="{E6272442-B599-46C2-BD96-517359B56130}" srcOrd="0" destOrd="0" parTransId="{B1D12425-B393-45B1-A36B-361CC26C134A}" sibTransId="{2B3B5499-F464-4CE2-8DD2-306453D23AB9}"/>
    <dgm:cxn modelId="{1873B6FA-57F8-48F6-950A-667D2B3A08F9}" type="presOf" srcId="{FE9FFFA0-A29B-4C81-B98D-28BBD99758E1}" destId="{D4F44C47-3C99-46B8-84A9-437DE1687EF2}" srcOrd="0" destOrd="0" presId="urn:microsoft.com/office/officeart/2005/8/layout/default"/>
    <dgm:cxn modelId="{844E811B-E8D0-44DB-A87B-B0EDEBB59388}" type="presOf" srcId="{4EA58388-1F5A-4E4D-A4AF-6A2A64EEBA96}" destId="{A5B496ED-62C8-4422-B3A2-3BB0831795A2}" srcOrd="0" destOrd="0" presId="urn:microsoft.com/office/officeart/2005/8/layout/default"/>
    <dgm:cxn modelId="{1164FF66-8234-409B-912A-107FF525DAE9}" type="presParOf" srcId="{E90B77FB-3956-4A8E-992B-4C6C13D8D619}" destId="{61189579-8882-49CD-A146-CA2724B487B3}" srcOrd="0" destOrd="0" presId="urn:microsoft.com/office/officeart/2005/8/layout/default"/>
    <dgm:cxn modelId="{F6DC3360-3B49-499E-8468-44BB5E528865}" type="presParOf" srcId="{E90B77FB-3956-4A8E-992B-4C6C13D8D619}" destId="{4630B949-FF5D-482D-A887-E04812B95E0E}" srcOrd="1" destOrd="0" presId="urn:microsoft.com/office/officeart/2005/8/layout/default"/>
    <dgm:cxn modelId="{3B36E28D-8A64-4B6D-8584-0983BEA34A3C}" type="presParOf" srcId="{E90B77FB-3956-4A8E-992B-4C6C13D8D619}" destId="{A5B496ED-62C8-4422-B3A2-3BB0831795A2}" srcOrd="2" destOrd="0" presId="urn:microsoft.com/office/officeart/2005/8/layout/default"/>
    <dgm:cxn modelId="{7E2D2EEC-9AF6-41D6-867D-A9BDB8030404}" type="presParOf" srcId="{E90B77FB-3956-4A8E-992B-4C6C13D8D619}" destId="{5664DA58-B8ED-4F34-865E-165CC1EEA696}" srcOrd="3" destOrd="0" presId="urn:microsoft.com/office/officeart/2005/8/layout/default"/>
    <dgm:cxn modelId="{16E19F72-6B96-443C-8D02-8966FF01A98A}" type="presParOf" srcId="{E90B77FB-3956-4A8E-992B-4C6C13D8D619}" destId="{431D88F2-27CE-4638-8F8B-7D00CF1D113B}" srcOrd="4" destOrd="0" presId="urn:microsoft.com/office/officeart/2005/8/layout/default"/>
    <dgm:cxn modelId="{02253F18-B786-4BEB-A2FB-561BCA88A713}" type="presParOf" srcId="{E90B77FB-3956-4A8E-992B-4C6C13D8D619}" destId="{47310C63-1878-4FE8-989C-5E1BA4AC2F9D}" srcOrd="5" destOrd="0" presId="urn:microsoft.com/office/officeart/2005/8/layout/default"/>
    <dgm:cxn modelId="{8EB7EE36-9EDA-465F-A528-861552F9726F}" type="presParOf" srcId="{E90B77FB-3956-4A8E-992B-4C6C13D8D619}" destId="{D4F44C47-3C99-46B8-84A9-437DE1687EF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B273F9-B3C2-49C7-AAC4-A04AF7409BE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272442-B599-46C2-BD96-517359B56130}">
      <dgm:prSet phldrT="[Text]"/>
      <dgm:spPr/>
      <dgm:t>
        <a:bodyPr/>
        <a:lstStyle/>
        <a:p>
          <a:r>
            <a:rPr lang="en-US" dirty="0" smtClean="0"/>
            <a:t>138</a:t>
          </a:r>
          <a:endParaRPr lang="en-US" dirty="0"/>
        </a:p>
      </dgm:t>
    </dgm:pt>
    <dgm:pt modelId="{B1D12425-B393-45B1-A36B-361CC26C134A}" type="parTrans" cxnId="{612A38F4-D781-4127-A4E0-BC9148795371}">
      <dgm:prSet/>
      <dgm:spPr/>
      <dgm:t>
        <a:bodyPr/>
        <a:lstStyle/>
        <a:p>
          <a:endParaRPr lang="en-US"/>
        </a:p>
      </dgm:t>
    </dgm:pt>
    <dgm:pt modelId="{2B3B5499-F464-4CE2-8DD2-306453D23AB9}" type="sibTrans" cxnId="{612A38F4-D781-4127-A4E0-BC9148795371}">
      <dgm:prSet/>
      <dgm:spPr/>
      <dgm:t>
        <a:bodyPr/>
        <a:lstStyle/>
        <a:p>
          <a:endParaRPr lang="en-US"/>
        </a:p>
      </dgm:t>
    </dgm:pt>
    <dgm:pt modelId="{4EA58388-1F5A-4E4D-A4AF-6A2A64EEBA96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602F7298-F912-42E6-952A-4EA7DEBED2D1}" type="parTrans" cxnId="{6F6132E5-5390-4C4E-9386-7C1FB7CDE86C}">
      <dgm:prSet/>
      <dgm:spPr/>
      <dgm:t>
        <a:bodyPr/>
        <a:lstStyle/>
        <a:p>
          <a:endParaRPr lang="en-US"/>
        </a:p>
      </dgm:t>
    </dgm:pt>
    <dgm:pt modelId="{B307115E-A7E5-4D93-93D3-63C8963FD024}" type="sibTrans" cxnId="{6F6132E5-5390-4C4E-9386-7C1FB7CDE86C}">
      <dgm:prSet/>
      <dgm:spPr/>
      <dgm:t>
        <a:bodyPr/>
        <a:lstStyle/>
        <a:p>
          <a:endParaRPr lang="en-US"/>
        </a:p>
      </dgm:t>
    </dgm:pt>
    <dgm:pt modelId="{79D9C968-5360-4E89-9524-DFF2946FB4AE}">
      <dgm:prSet phldrT="[Text]"/>
      <dgm:spPr/>
      <dgm:t>
        <a:bodyPr/>
        <a:lstStyle/>
        <a:p>
          <a:r>
            <a:rPr lang="en-US" dirty="0" smtClean="0"/>
            <a:t>14</a:t>
          </a:r>
          <a:endParaRPr lang="en-US" dirty="0"/>
        </a:p>
      </dgm:t>
    </dgm:pt>
    <dgm:pt modelId="{74B66D36-AF10-4465-98EA-AC0F8DFC2528}" type="parTrans" cxnId="{45446EE9-1052-4142-820C-1E66B441C48D}">
      <dgm:prSet/>
      <dgm:spPr/>
      <dgm:t>
        <a:bodyPr/>
        <a:lstStyle/>
        <a:p>
          <a:endParaRPr lang="en-US"/>
        </a:p>
      </dgm:t>
    </dgm:pt>
    <dgm:pt modelId="{E5D2C6E0-C7E6-4E16-8E3B-849DE2B14AE9}" type="sibTrans" cxnId="{45446EE9-1052-4142-820C-1E66B441C48D}">
      <dgm:prSet/>
      <dgm:spPr/>
      <dgm:t>
        <a:bodyPr/>
        <a:lstStyle/>
        <a:p>
          <a:endParaRPr lang="en-US"/>
        </a:p>
      </dgm:t>
    </dgm:pt>
    <dgm:pt modelId="{FE9FFFA0-A29B-4C81-B98D-28BBD99758E1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94A25C10-4047-4BA9-90FF-6723EF5833EE}" type="parTrans" cxnId="{67558C5B-0FBD-4EDA-8D5D-F24981995882}">
      <dgm:prSet/>
      <dgm:spPr/>
      <dgm:t>
        <a:bodyPr/>
        <a:lstStyle/>
        <a:p>
          <a:endParaRPr lang="en-US"/>
        </a:p>
      </dgm:t>
    </dgm:pt>
    <dgm:pt modelId="{42051864-BDC5-41EE-9D90-6A770B0A017D}" type="sibTrans" cxnId="{67558C5B-0FBD-4EDA-8D5D-F24981995882}">
      <dgm:prSet/>
      <dgm:spPr/>
      <dgm:t>
        <a:bodyPr/>
        <a:lstStyle/>
        <a:p>
          <a:endParaRPr lang="en-US"/>
        </a:p>
      </dgm:t>
    </dgm:pt>
    <dgm:pt modelId="{E90B77FB-3956-4A8E-992B-4C6C13D8D619}" type="pres">
      <dgm:prSet presAssocID="{44B273F9-B3C2-49C7-AAC4-A04AF7409BE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189579-8882-49CD-A146-CA2724B487B3}" type="pres">
      <dgm:prSet presAssocID="{E6272442-B599-46C2-BD96-517359B5613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30B949-FF5D-482D-A887-E04812B95E0E}" type="pres">
      <dgm:prSet presAssocID="{2B3B5499-F464-4CE2-8DD2-306453D23AB9}" presName="sibTrans" presStyleCnt="0"/>
      <dgm:spPr/>
    </dgm:pt>
    <dgm:pt modelId="{A5B496ED-62C8-4422-B3A2-3BB0831795A2}" type="pres">
      <dgm:prSet presAssocID="{4EA58388-1F5A-4E4D-A4AF-6A2A64EEBA9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64DA58-B8ED-4F34-865E-165CC1EEA696}" type="pres">
      <dgm:prSet presAssocID="{B307115E-A7E5-4D93-93D3-63C8963FD024}" presName="sibTrans" presStyleCnt="0"/>
      <dgm:spPr/>
    </dgm:pt>
    <dgm:pt modelId="{431D88F2-27CE-4638-8F8B-7D00CF1D113B}" type="pres">
      <dgm:prSet presAssocID="{79D9C968-5360-4E89-9524-DFF2946FB4A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310C63-1878-4FE8-989C-5E1BA4AC2F9D}" type="pres">
      <dgm:prSet presAssocID="{E5D2C6E0-C7E6-4E16-8E3B-849DE2B14AE9}" presName="sibTrans" presStyleCnt="0"/>
      <dgm:spPr/>
    </dgm:pt>
    <dgm:pt modelId="{D4F44C47-3C99-46B8-84A9-437DE1687EF2}" type="pres">
      <dgm:prSet presAssocID="{FE9FFFA0-A29B-4C81-B98D-28BBD99758E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A0A1DE-6A99-47D8-9C8F-D6316DDBC829}" type="presOf" srcId="{79D9C968-5360-4E89-9524-DFF2946FB4AE}" destId="{431D88F2-27CE-4638-8F8B-7D00CF1D113B}" srcOrd="0" destOrd="0" presId="urn:microsoft.com/office/officeart/2005/8/layout/default"/>
    <dgm:cxn modelId="{488FAD95-343B-487D-9F75-B69B8A2C54E6}" type="presOf" srcId="{E6272442-B599-46C2-BD96-517359B56130}" destId="{61189579-8882-49CD-A146-CA2724B487B3}" srcOrd="0" destOrd="0" presId="urn:microsoft.com/office/officeart/2005/8/layout/default"/>
    <dgm:cxn modelId="{45446EE9-1052-4142-820C-1E66B441C48D}" srcId="{44B273F9-B3C2-49C7-AAC4-A04AF7409BEF}" destId="{79D9C968-5360-4E89-9524-DFF2946FB4AE}" srcOrd="2" destOrd="0" parTransId="{74B66D36-AF10-4465-98EA-AC0F8DFC2528}" sibTransId="{E5D2C6E0-C7E6-4E16-8E3B-849DE2B14AE9}"/>
    <dgm:cxn modelId="{67558C5B-0FBD-4EDA-8D5D-F24981995882}" srcId="{44B273F9-B3C2-49C7-AAC4-A04AF7409BEF}" destId="{FE9FFFA0-A29B-4C81-B98D-28BBD99758E1}" srcOrd="3" destOrd="0" parTransId="{94A25C10-4047-4BA9-90FF-6723EF5833EE}" sibTransId="{42051864-BDC5-41EE-9D90-6A770B0A017D}"/>
    <dgm:cxn modelId="{6F6132E5-5390-4C4E-9386-7C1FB7CDE86C}" srcId="{44B273F9-B3C2-49C7-AAC4-A04AF7409BEF}" destId="{4EA58388-1F5A-4E4D-A4AF-6A2A64EEBA96}" srcOrd="1" destOrd="0" parTransId="{602F7298-F912-42E6-952A-4EA7DEBED2D1}" sibTransId="{B307115E-A7E5-4D93-93D3-63C8963FD024}"/>
    <dgm:cxn modelId="{6A9556A7-30F5-4AF1-B3D2-FE32A48C5ED2}" type="presOf" srcId="{4EA58388-1F5A-4E4D-A4AF-6A2A64EEBA96}" destId="{A5B496ED-62C8-4422-B3A2-3BB0831795A2}" srcOrd="0" destOrd="0" presId="urn:microsoft.com/office/officeart/2005/8/layout/default"/>
    <dgm:cxn modelId="{456ADF7B-E3E7-4709-9813-C91FF77B3EF1}" type="presOf" srcId="{FE9FFFA0-A29B-4C81-B98D-28BBD99758E1}" destId="{D4F44C47-3C99-46B8-84A9-437DE1687EF2}" srcOrd="0" destOrd="0" presId="urn:microsoft.com/office/officeart/2005/8/layout/default"/>
    <dgm:cxn modelId="{AE2533C3-1141-4085-B5E9-67093C5FEC44}" type="presOf" srcId="{44B273F9-B3C2-49C7-AAC4-A04AF7409BEF}" destId="{E90B77FB-3956-4A8E-992B-4C6C13D8D619}" srcOrd="0" destOrd="0" presId="urn:microsoft.com/office/officeart/2005/8/layout/default"/>
    <dgm:cxn modelId="{612A38F4-D781-4127-A4E0-BC9148795371}" srcId="{44B273F9-B3C2-49C7-AAC4-A04AF7409BEF}" destId="{E6272442-B599-46C2-BD96-517359B56130}" srcOrd="0" destOrd="0" parTransId="{B1D12425-B393-45B1-A36B-361CC26C134A}" sibTransId="{2B3B5499-F464-4CE2-8DD2-306453D23AB9}"/>
    <dgm:cxn modelId="{54828A18-1D92-43CF-A789-F010664EF2BB}" type="presParOf" srcId="{E90B77FB-3956-4A8E-992B-4C6C13D8D619}" destId="{61189579-8882-49CD-A146-CA2724B487B3}" srcOrd="0" destOrd="0" presId="urn:microsoft.com/office/officeart/2005/8/layout/default"/>
    <dgm:cxn modelId="{B1943E97-0101-48F7-A5B6-228CD741EBB3}" type="presParOf" srcId="{E90B77FB-3956-4A8E-992B-4C6C13D8D619}" destId="{4630B949-FF5D-482D-A887-E04812B95E0E}" srcOrd="1" destOrd="0" presId="urn:microsoft.com/office/officeart/2005/8/layout/default"/>
    <dgm:cxn modelId="{D64E45A4-F1EE-4482-82D6-BFEEAE2617D8}" type="presParOf" srcId="{E90B77FB-3956-4A8E-992B-4C6C13D8D619}" destId="{A5B496ED-62C8-4422-B3A2-3BB0831795A2}" srcOrd="2" destOrd="0" presId="urn:microsoft.com/office/officeart/2005/8/layout/default"/>
    <dgm:cxn modelId="{09C7CF4E-1C3F-4D8C-82B5-51620533D97D}" type="presParOf" srcId="{E90B77FB-3956-4A8E-992B-4C6C13D8D619}" destId="{5664DA58-B8ED-4F34-865E-165CC1EEA696}" srcOrd="3" destOrd="0" presId="urn:microsoft.com/office/officeart/2005/8/layout/default"/>
    <dgm:cxn modelId="{735ACB75-A5A4-4CF7-91EC-E5F1A27A4DA8}" type="presParOf" srcId="{E90B77FB-3956-4A8E-992B-4C6C13D8D619}" destId="{431D88F2-27CE-4638-8F8B-7D00CF1D113B}" srcOrd="4" destOrd="0" presId="urn:microsoft.com/office/officeart/2005/8/layout/default"/>
    <dgm:cxn modelId="{79F8B313-41E1-489D-A04D-B57C5073912B}" type="presParOf" srcId="{E90B77FB-3956-4A8E-992B-4C6C13D8D619}" destId="{47310C63-1878-4FE8-989C-5E1BA4AC2F9D}" srcOrd="5" destOrd="0" presId="urn:microsoft.com/office/officeart/2005/8/layout/default"/>
    <dgm:cxn modelId="{04238653-5ED9-4861-9B9C-C80BC0ED30A4}" type="presParOf" srcId="{E90B77FB-3956-4A8E-992B-4C6C13D8D619}" destId="{D4F44C47-3C99-46B8-84A9-437DE1687EF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89579-8882-49CD-A146-CA2724B487B3}">
      <dsp:nvSpPr>
        <dsp:cNvPr id="0" name=""/>
        <dsp:cNvSpPr/>
      </dsp:nvSpPr>
      <dsp:spPr>
        <a:xfrm>
          <a:off x="316" y="50562"/>
          <a:ext cx="1234496" cy="740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135</a:t>
          </a:r>
          <a:endParaRPr lang="en-US" sz="3600" kern="1200" dirty="0"/>
        </a:p>
      </dsp:txBody>
      <dsp:txXfrm>
        <a:off x="316" y="50562"/>
        <a:ext cx="1234496" cy="740697"/>
      </dsp:txXfrm>
    </dsp:sp>
    <dsp:sp modelId="{A5B496ED-62C8-4422-B3A2-3BB0831795A2}">
      <dsp:nvSpPr>
        <dsp:cNvPr id="0" name=""/>
        <dsp:cNvSpPr/>
      </dsp:nvSpPr>
      <dsp:spPr>
        <a:xfrm>
          <a:off x="1358262" y="50562"/>
          <a:ext cx="1234496" cy="740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2</a:t>
          </a:r>
          <a:endParaRPr lang="en-US" sz="3600" kern="1200" dirty="0"/>
        </a:p>
      </dsp:txBody>
      <dsp:txXfrm>
        <a:off x="1358262" y="50562"/>
        <a:ext cx="1234496" cy="740697"/>
      </dsp:txXfrm>
    </dsp:sp>
    <dsp:sp modelId="{431D88F2-27CE-4638-8F8B-7D00CF1D113B}">
      <dsp:nvSpPr>
        <dsp:cNvPr id="0" name=""/>
        <dsp:cNvSpPr/>
      </dsp:nvSpPr>
      <dsp:spPr>
        <a:xfrm>
          <a:off x="316" y="914710"/>
          <a:ext cx="1234496" cy="740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17</a:t>
          </a:r>
          <a:endParaRPr lang="en-US" sz="3600" kern="1200" dirty="0"/>
        </a:p>
      </dsp:txBody>
      <dsp:txXfrm>
        <a:off x="316" y="914710"/>
        <a:ext cx="1234496" cy="740697"/>
      </dsp:txXfrm>
    </dsp:sp>
    <dsp:sp modelId="{D4F44C47-3C99-46B8-84A9-437DE1687EF2}">
      <dsp:nvSpPr>
        <dsp:cNvPr id="0" name=""/>
        <dsp:cNvSpPr/>
      </dsp:nvSpPr>
      <dsp:spPr>
        <a:xfrm>
          <a:off x="1358262" y="914710"/>
          <a:ext cx="1234496" cy="740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3</a:t>
          </a:r>
          <a:endParaRPr lang="en-US" sz="3600" kern="1200" dirty="0"/>
        </a:p>
      </dsp:txBody>
      <dsp:txXfrm>
        <a:off x="1358262" y="914710"/>
        <a:ext cx="1234496" cy="7406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89579-8882-49CD-A146-CA2724B487B3}">
      <dsp:nvSpPr>
        <dsp:cNvPr id="0" name=""/>
        <dsp:cNvSpPr/>
      </dsp:nvSpPr>
      <dsp:spPr>
        <a:xfrm>
          <a:off x="316" y="50562"/>
          <a:ext cx="1234496" cy="740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132</a:t>
          </a:r>
          <a:endParaRPr lang="en-US" sz="3600" kern="1200" dirty="0"/>
        </a:p>
      </dsp:txBody>
      <dsp:txXfrm>
        <a:off x="316" y="50562"/>
        <a:ext cx="1234496" cy="740697"/>
      </dsp:txXfrm>
    </dsp:sp>
    <dsp:sp modelId="{A5B496ED-62C8-4422-B3A2-3BB0831795A2}">
      <dsp:nvSpPr>
        <dsp:cNvPr id="0" name=""/>
        <dsp:cNvSpPr/>
      </dsp:nvSpPr>
      <dsp:spPr>
        <a:xfrm>
          <a:off x="1358262" y="50562"/>
          <a:ext cx="1234496" cy="740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6</a:t>
          </a:r>
          <a:endParaRPr lang="en-US" sz="3600" kern="1200" dirty="0"/>
        </a:p>
      </dsp:txBody>
      <dsp:txXfrm>
        <a:off x="1358262" y="50562"/>
        <a:ext cx="1234496" cy="740697"/>
      </dsp:txXfrm>
    </dsp:sp>
    <dsp:sp modelId="{431D88F2-27CE-4638-8F8B-7D00CF1D113B}">
      <dsp:nvSpPr>
        <dsp:cNvPr id="0" name=""/>
        <dsp:cNvSpPr/>
      </dsp:nvSpPr>
      <dsp:spPr>
        <a:xfrm>
          <a:off x="316" y="914710"/>
          <a:ext cx="1234496" cy="740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14</a:t>
          </a:r>
          <a:endParaRPr lang="en-US" sz="3600" kern="1200" dirty="0"/>
        </a:p>
      </dsp:txBody>
      <dsp:txXfrm>
        <a:off x="316" y="914710"/>
        <a:ext cx="1234496" cy="740697"/>
      </dsp:txXfrm>
    </dsp:sp>
    <dsp:sp modelId="{D4F44C47-3C99-46B8-84A9-437DE1687EF2}">
      <dsp:nvSpPr>
        <dsp:cNvPr id="0" name=""/>
        <dsp:cNvSpPr/>
      </dsp:nvSpPr>
      <dsp:spPr>
        <a:xfrm>
          <a:off x="1358262" y="914710"/>
          <a:ext cx="1234496" cy="740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5</a:t>
          </a:r>
          <a:endParaRPr lang="en-US" sz="3600" kern="1200" dirty="0"/>
        </a:p>
      </dsp:txBody>
      <dsp:txXfrm>
        <a:off x="1358262" y="914710"/>
        <a:ext cx="1234496" cy="7406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89579-8882-49CD-A146-CA2724B487B3}">
      <dsp:nvSpPr>
        <dsp:cNvPr id="0" name=""/>
        <dsp:cNvSpPr/>
      </dsp:nvSpPr>
      <dsp:spPr>
        <a:xfrm>
          <a:off x="316" y="50562"/>
          <a:ext cx="1234496" cy="740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138</a:t>
          </a:r>
          <a:endParaRPr lang="en-US" sz="3600" kern="1200" dirty="0"/>
        </a:p>
      </dsp:txBody>
      <dsp:txXfrm>
        <a:off x="316" y="50562"/>
        <a:ext cx="1234496" cy="740697"/>
      </dsp:txXfrm>
    </dsp:sp>
    <dsp:sp modelId="{A5B496ED-62C8-4422-B3A2-3BB0831795A2}">
      <dsp:nvSpPr>
        <dsp:cNvPr id="0" name=""/>
        <dsp:cNvSpPr/>
      </dsp:nvSpPr>
      <dsp:spPr>
        <a:xfrm>
          <a:off x="1358262" y="50562"/>
          <a:ext cx="1234496" cy="740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2</a:t>
          </a:r>
          <a:endParaRPr lang="en-US" sz="3600" kern="1200" dirty="0"/>
        </a:p>
      </dsp:txBody>
      <dsp:txXfrm>
        <a:off x="1358262" y="50562"/>
        <a:ext cx="1234496" cy="740697"/>
      </dsp:txXfrm>
    </dsp:sp>
    <dsp:sp modelId="{431D88F2-27CE-4638-8F8B-7D00CF1D113B}">
      <dsp:nvSpPr>
        <dsp:cNvPr id="0" name=""/>
        <dsp:cNvSpPr/>
      </dsp:nvSpPr>
      <dsp:spPr>
        <a:xfrm>
          <a:off x="316" y="914710"/>
          <a:ext cx="1234496" cy="740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14</a:t>
          </a:r>
          <a:endParaRPr lang="en-US" sz="3600" kern="1200" dirty="0"/>
        </a:p>
      </dsp:txBody>
      <dsp:txXfrm>
        <a:off x="316" y="914710"/>
        <a:ext cx="1234496" cy="740697"/>
      </dsp:txXfrm>
    </dsp:sp>
    <dsp:sp modelId="{D4F44C47-3C99-46B8-84A9-437DE1687EF2}">
      <dsp:nvSpPr>
        <dsp:cNvPr id="0" name=""/>
        <dsp:cNvSpPr/>
      </dsp:nvSpPr>
      <dsp:spPr>
        <a:xfrm>
          <a:off x="1358262" y="914710"/>
          <a:ext cx="1234496" cy="740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3</a:t>
          </a:r>
          <a:endParaRPr lang="en-US" sz="3600" kern="1200" dirty="0"/>
        </a:p>
      </dsp:txBody>
      <dsp:txXfrm>
        <a:off x="1358262" y="914710"/>
        <a:ext cx="1234496" cy="740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image" Target="../media/image18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image" Target="../media/image19.png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microblogPC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415" y="222739"/>
            <a:ext cx="10976708" cy="321798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“</a:t>
            </a:r>
            <a:r>
              <a:rPr lang="en-US" sz="4000" u="sng" dirty="0" smtClean="0"/>
              <a:t>Finding influencers in social networks</a:t>
            </a:r>
            <a:r>
              <a:rPr lang="en-US" sz="4000" dirty="0" smtClean="0"/>
              <a:t>”</a:t>
            </a:r>
            <a:br>
              <a:rPr lang="en-US" sz="4000" dirty="0" smtClean="0"/>
            </a:br>
            <a:r>
              <a:rPr lang="en-US" sz="4000" dirty="0" smtClean="0"/>
              <a:t>minor project MID-TERM PRESENTATION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471" y="4078061"/>
            <a:ext cx="10993546" cy="134972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Project Guide- </a:t>
            </a:r>
            <a:r>
              <a:rPr lang="en-US" b="1" dirty="0" smtClean="0"/>
              <a:t>Mr. Jaya </a:t>
            </a:r>
            <a:r>
              <a:rPr lang="en-US" b="1" dirty="0"/>
              <a:t>K</a:t>
            </a:r>
            <a:r>
              <a:rPr lang="en-US" b="1" dirty="0" smtClean="0"/>
              <a:t>rishna</a:t>
            </a:r>
          </a:p>
          <a:p>
            <a:r>
              <a:rPr lang="en-US" dirty="0" smtClean="0"/>
              <a:t>Presented By- </a:t>
            </a:r>
            <a:r>
              <a:rPr lang="en-US" b="1" dirty="0"/>
              <a:t>S</a:t>
            </a:r>
            <a:r>
              <a:rPr lang="en-US" b="1" dirty="0" smtClean="0"/>
              <a:t>yed </a:t>
            </a:r>
            <a:r>
              <a:rPr lang="en-US" b="1" dirty="0" smtClean="0"/>
              <a:t>Ali		169108149</a:t>
            </a:r>
            <a:endParaRPr lang="en-US" b="1" dirty="0"/>
          </a:p>
          <a:p>
            <a:r>
              <a:rPr lang="en-US" b="1" dirty="0" smtClean="0"/>
              <a:t> 		</a:t>
            </a:r>
            <a:r>
              <a:rPr lang="en-US" b="1" dirty="0" err="1"/>
              <a:t>R</a:t>
            </a:r>
            <a:r>
              <a:rPr lang="en-US" b="1" dirty="0" err="1" smtClean="0"/>
              <a:t>ishabh</a:t>
            </a:r>
            <a:r>
              <a:rPr lang="en-US" b="1" dirty="0" smtClean="0"/>
              <a:t> </a:t>
            </a:r>
            <a:r>
              <a:rPr lang="en-US" b="1" dirty="0" err="1" smtClean="0"/>
              <a:t>Makhija</a:t>
            </a:r>
            <a:r>
              <a:rPr lang="en-US" b="1" dirty="0" smtClean="0"/>
              <a:t>	169108116</a:t>
            </a:r>
          </a:p>
        </p:txBody>
      </p:sp>
      <p:pic>
        <p:nvPicPr>
          <p:cNvPr id="5122" name="Picture 2" descr="Image result for manipal university jaipu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337190"/>
            <a:ext cx="385762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998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BETWEENNESS CENTRALITY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846917"/>
            <a:ext cx="5884922" cy="400950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466114" y="3851671"/>
                <a:ext cx="5315558" cy="803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Betweenness Centrality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𝑏𝑒𝑡𝑤𝑒𝑒𝑛𝑛𝑒𝑠𝑠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𝑐𝑒𝑛𝑡𝑟𝑎𝑙𝑖𝑡𝑦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𝑠h𝑜𝑟𝑡𝑒𝑠𝑡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114" y="3851671"/>
                <a:ext cx="5315558" cy="803553"/>
              </a:xfrm>
              <a:prstGeom prst="rect">
                <a:avLst/>
              </a:prstGeom>
              <a:blipFill>
                <a:blip r:embed="rId3"/>
                <a:stretch>
                  <a:fillRect l="-1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170832" y="5856425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03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CLOSENESS CENTRALITY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913" y="2381250"/>
            <a:ext cx="4762500" cy="2933700"/>
          </a:xfrm>
        </p:spPr>
      </p:pic>
      <p:sp>
        <p:nvSpPr>
          <p:cNvPr id="3" name="TextBox 2"/>
          <p:cNvSpPr txBox="1"/>
          <p:nvPr/>
        </p:nvSpPr>
        <p:spPr>
          <a:xfrm>
            <a:off x="5995851" y="531495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3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LOCAL AND GLOBAL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Need for it:</a:t>
            </a:r>
          </a:p>
          <a:p>
            <a:pPr lvl="1"/>
            <a:r>
              <a:rPr lang="en-US" dirty="0" smtClean="0"/>
              <a:t>Local Centrality methods are easy to calculate but these might not be precise.</a:t>
            </a:r>
          </a:p>
          <a:p>
            <a:pPr lvl="1"/>
            <a:r>
              <a:rPr lang="en-US" dirty="0" smtClean="0"/>
              <a:t>Global centrality methods are precise but are time consuming.</a:t>
            </a:r>
          </a:p>
          <a:p>
            <a:r>
              <a:rPr lang="en-US" dirty="0" smtClean="0"/>
              <a:t>Combining:</a:t>
            </a:r>
          </a:p>
          <a:p>
            <a:pPr lvl="1"/>
            <a:r>
              <a:rPr lang="en-US" dirty="0" smtClean="0"/>
              <a:t>Performing k-shell decomposition for the graph.</a:t>
            </a:r>
          </a:p>
          <a:p>
            <a:pPr lvl="1"/>
            <a:r>
              <a:rPr lang="en-US" dirty="0" smtClean="0"/>
              <a:t>Removing other nodes which are not a part of the core network.</a:t>
            </a:r>
          </a:p>
          <a:p>
            <a:pPr lvl="1"/>
            <a:r>
              <a:rPr lang="en-US" dirty="0" smtClean="0"/>
              <a:t>Performing Centrality measures to determine the influential node.  </a:t>
            </a:r>
          </a:p>
        </p:txBody>
      </p:sp>
    </p:spTree>
    <p:extLst>
      <p:ext uri="{BB962C8B-B14F-4D97-AF65-F5344CB8AC3E}">
        <p14:creationId xmlns:p14="http://schemas.microsoft.com/office/powerpoint/2010/main" val="897732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ON SAWMILL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1192" y="2180496"/>
            <a:ext cx="5479974" cy="36783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networkx</a:t>
            </a:r>
            <a:r>
              <a:rPr lang="en-US" dirty="0"/>
              <a:t> as </a:t>
            </a:r>
            <a:r>
              <a:rPr lang="en-US" dirty="0" err="1"/>
              <a:t>nx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my_graph</a:t>
            </a:r>
            <a:r>
              <a:rPr lang="en-US" dirty="0"/>
              <a:t> = </a:t>
            </a:r>
            <a:r>
              <a:rPr lang="en-US" dirty="0" err="1"/>
              <a:t>nx.Graph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A=</a:t>
            </a:r>
            <a:r>
              <a:rPr lang="en-US" dirty="0" err="1"/>
              <a:t>nx.read_pajek</a:t>
            </a:r>
            <a:r>
              <a:rPr lang="en-US" dirty="0"/>
              <a:t>('Sawmill.net')</a:t>
            </a:r>
          </a:p>
          <a:p>
            <a:pPr marL="0" indent="0">
              <a:buNone/>
            </a:pPr>
            <a:r>
              <a:rPr lang="en-US" dirty="0"/>
              <a:t>A=</a:t>
            </a:r>
            <a:r>
              <a:rPr lang="en-US" dirty="0" err="1"/>
              <a:t>nx.convert_node_labels_to_integers</a:t>
            </a:r>
            <a:r>
              <a:rPr lang="en-US" dirty="0"/>
              <a:t>(</a:t>
            </a:r>
            <a:r>
              <a:rPr lang="en-US" dirty="0" err="1"/>
              <a:t>A,first_label</a:t>
            </a:r>
            <a:r>
              <a:rPr lang="en-US" dirty="0"/>
              <a:t>=1)</a:t>
            </a:r>
          </a:p>
          <a:p>
            <a:pPr marL="0" indent="0">
              <a:buNone/>
            </a:pPr>
            <a:r>
              <a:rPr lang="en-US" dirty="0" err="1"/>
              <a:t>nx.draw</a:t>
            </a:r>
            <a:r>
              <a:rPr lang="en-US" dirty="0"/>
              <a:t>(</a:t>
            </a:r>
            <a:r>
              <a:rPr lang="en-US" dirty="0" err="1"/>
              <a:t>A,with_labels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166" y="2500409"/>
            <a:ext cx="4543425" cy="3038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80057" y="5858797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05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(BEFORE REMOVING)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52333033"/>
              </p:ext>
            </p:extLst>
          </p:nvPr>
        </p:nvGraphicFramePr>
        <p:xfrm>
          <a:off x="581192" y="2311852"/>
          <a:ext cx="4426146" cy="3678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7704">
                  <a:extLst>
                    <a:ext uri="{9D8B030D-6E8A-4147-A177-3AD203B41FA5}">
                      <a16:colId xmlns:a16="http://schemas.microsoft.com/office/drawing/2014/main" val="621133020"/>
                    </a:ext>
                  </a:extLst>
                </a:gridCol>
                <a:gridCol w="1101945">
                  <a:extLst>
                    <a:ext uri="{9D8B030D-6E8A-4147-A177-3AD203B41FA5}">
                      <a16:colId xmlns:a16="http://schemas.microsoft.com/office/drawing/2014/main" val="4039343355"/>
                    </a:ext>
                  </a:extLst>
                </a:gridCol>
                <a:gridCol w="1423346">
                  <a:extLst>
                    <a:ext uri="{9D8B030D-6E8A-4147-A177-3AD203B41FA5}">
                      <a16:colId xmlns:a16="http://schemas.microsoft.com/office/drawing/2014/main" val="138532478"/>
                    </a:ext>
                  </a:extLst>
                </a:gridCol>
                <a:gridCol w="1313151">
                  <a:extLst>
                    <a:ext uri="{9D8B030D-6E8A-4147-A177-3AD203B41FA5}">
                      <a16:colId xmlns:a16="http://schemas.microsoft.com/office/drawing/2014/main" val="3130290792"/>
                    </a:ext>
                  </a:extLst>
                </a:gridCol>
              </a:tblGrid>
              <a:tr h="18391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Before Removing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27345"/>
                  </a:ext>
                </a:extLst>
              </a:tr>
              <a:tr h="18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Degree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betweeness centrality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Closeness Centrality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extLst>
                  <a:ext uri="{0D108BD9-81ED-4DB2-BD59-A6C34878D82A}">
                    <a16:rowId xmlns:a16="http://schemas.microsoft.com/office/drawing/2014/main" val="756051099"/>
                  </a:ext>
                </a:extLst>
              </a:tr>
              <a:tr h="1839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extLst>
                  <a:ext uri="{0D108BD9-81ED-4DB2-BD59-A6C34878D82A}">
                    <a16:rowId xmlns:a16="http://schemas.microsoft.com/office/drawing/2014/main" val="599361491"/>
                  </a:ext>
                </a:extLst>
              </a:tr>
              <a:tr h="1839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0.028571429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extLst>
                  <a:ext uri="{0D108BD9-81ED-4DB2-BD59-A6C34878D82A}">
                    <a16:rowId xmlns:a16="http://schemas.microsoft.com/office/drawing/2014/main" val="2865525626"/>
                  </a:ext>
                </a:extLst>
              </a:tr>
              <a:tr h="1839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extLst>
                  <a:ext uri="{0D108BD9-81ED-4DB2-BD59-A6C34878D82A}">
                    <a16:rowId xmlns:a16="http://schemas.microsoft.com/office/drawing/2014/main" val="2450418961"/>
                  </a:ext>
                </a:extLst>
              </a:tr>
              <a:tr h="1839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0.083193277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0.064285714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extLst>
                  <a:ext uri="{0D108BD9-81ED-4DB2-BD59-A6C34878D82A}">
                    <a16:rowId xmlns:a16="http://schemas.microsoft.com/office/drawing/2014/main" val="3219610035"/>
                  </a:ext>
                </a:extLst>
              </a:tr>
              <a:tr h="1839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0.039327731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0.057142857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extLst>
                  <a:ext uri="{0D108BD9-81ED-4DB2-BD59-A6C34878D82A}">
                    <a16:rowId xmlns:a16="http://schemas.microsoft.com/office/drawing/2014/main" val="4004797709"/>
                  </a:ext>
                </a:extLst>
              </a:tr>
              <a:tr h="1839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0.054945055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extLst>
                  <a:ext uri="{0D108BD9-81ED-4DB2-BD59-A6C34878D82A}">
                    <a16:rowId xmlns:a16="http://schemas.microsoft.com/office/drawing/2014/main" val="3363614930"/>
                  </a:ext>
                </a:extLst>
              </a:tr>
              <a:tr h="1839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0.037815126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0.093506493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extLst>
                  <a:ext uri="{0D108BD9-81ED-4DB2-BD59-A6C34878D82A}">
                    <a16:rowId xmlns:a16="http://schemas.microsoft.com/office/drawing/2014/main" val="1977834121"/>
                  </a:ext>
                </a:extLst>
              </a:tr>
              <a:tr h="1839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0.0875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extLst>
                  <a:ext uri="{0D108BD9-81ED-4DB2-BD59-A6C34878D82A}">
                    <a16:rowId xmlns:a16="http://schemas.microsoft.com/office/drawing/2014/main" val="22422854"/>
                  </a:ext>
                </a:extLst>
              </a:tr>
              <a:tr h="1839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0.004537815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0.101587302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extLst>
                  <a:ext uri="{0D108BD9-81ED-4DB2-BD59-A6C34878D82A}">
                    <a16:rowId xmlns:a16="http://schemas.microsoft.com/office/drawing/2014/main" val="681506218"/>
                  </a:ext>
                </a:extLst>
              </a:tr>
              <a:tr h="1839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0.004537815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0.085714285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extLst>
                  <a:ext uri="{0D108BD9-81ED-4DB2-BD59-A6C34878D82A}">
                    <a16:rowId xmlns:a16="http://schemas.microsoft.com/office/drawing/2014/main" val="4088063352"/>
                  </a:ext>
                </a:extLst>
              </a:tr>
              <a:tr h="1839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0.102040816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extLst>
                  <a:ext uri="{0D108BD9-81ED-4DB2-BD59-A6C34878D82A}">
                    <a16:rowId xmlns:a16="http://schemas.microsoft.com/office/drawing/2014/main" val="2825490357"/>
                  </a:ext>
                </a:extLst>
              </a:tr>
              <a:tr h="1839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0.063529412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0.093333333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extLst>
                  <a:ext uri="{0D108BD9-81ED-4DB2-BD59-A6C34878D82A}">
                    <a16:rowId xmlns:a16="http://schemas.microsoft.com/office/drawing/2014/main" val="3589330938"/>
                  </a:ext>
                </a:extLst>
              </a:tr>
              <a:tr h="1839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0.00605042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0.079503106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extLst>
                  <a:ext uri="{0D108BD9-81ED-4DB2-BD59-A6C34878D82A}">
                    <a16:rowId xmlns:a16="http://schemas.microsoft.com/office/drawing/2014/main" val="1777997021"/>
                  </a:ext>
                </a:extLst>
              </a:tr>
              <a:tr h="1839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0.072321429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extLst>
                  <a:ext uri="{0D108BD9-81ED-4DB2-BD59-A6C34878D82A}">
                    <a16:rowId xmlns:a16="http://schemas.microsoft.com/office/drawing/2014/main" val="1788215457"/>
                  </a:ext>
                </a:extLst>
              </a:tr>
              <a:tr h="1839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0.079503106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extLst>
                  <a:ext uri="{0D108BD9-81ED-4DB2-BD59-A6C34878D82A}">
                    <a16:rowId xmlns:a16="http://schemas.microsoft.com/office/drawing/2014/main" val="2161795542"/>
                  </a:ext>
                </a:extLst>
              </a:tr>
              <a:tr h="1839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0.00302521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0.114285714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extLst>
                  <a:ext uri="{0D108BD9-81ED-4DB2-BD59-A6C34878D82A}">
                    <a16:rowId xmlns:a16="http://schemas.microsoft.com/office/drawing/2014/main" val="1864829869"/>
                  </a:ext>
                </a:extLst>
              </a:tr>
              <a:tr h="1839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0.00907563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0.123469388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extLst>
                  <a:ext uri="{0D108BD9-81ED-4DB2-BD59-A6C34878D82A}">
                    <a16:rowId xmlns:a16="http://schemas.microsoft.com/office/drawing/2014/main" val="215229361"/>
                  </a:ext>
                </a:extLst>
              </a:tr>
              <a:tr h="1839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0.00605042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0.096428571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extLst>
                  <a:ext uri="{0D108BD9-81ED-4DB2-BD59-A6C34878D82A}">
                    <a16:rowId xmlns:a16="http://schemas.microsoft.com/office/drawing/2014/main" val="34027363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456924"/>
              </p:ext>
            </p:extLst>
          </p:nvPr>
        </p:nvGraphicFramePr>
        <p:xfrm>
          <a:off x="5906770" y="2311852"/>
          <a:ext cx="4584700" cy="342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8757">
                  <a:extLst>
                    <a:ext uri="{9D8B030D-6E8A-4147-A177-3AD203B41FA5}">
                      <a16:colId xmlns:a16="http://schemas.microsoft.com/office/drawing/2014/main" val="1660742898"/>
                    </a:ext>
                  </a:extLst>
                </a:gridCol>
                <a:gridCol w="1141419">
                  <a:extLst>
                    <a:ext uri="{9D8B030D-6E8A-4147-A177-3AD203B41FA5}">
                      <a16:colId xmlns:a16="http://schemas.microsoft.com/office/drawing/2014/main" val="321578944"/>
                    </a:ext>
                  </a:extLst>
                </a:gridCol>
                <a:gridCol w="1474333">
                  <a:extLst>
                    <a:ext uri="{9D8B030D-6E8A-4147-A177-3AD203B41FA5}">
                      <a16:colId xmlns:a16="http://schemas.microsoft.com/office/drawing/2014/main" val="4016369296"/>
                    </a:ext>
                  </a:extLst>
                </a:gridCol>
                <a:gridCol w="1360191">
                  <a:extLst>
                    <a:ext uri="{9D8B030D-6E8A-4147-A177-3AD203B41FA5}">
                      <a16:colId xmlns:a16="http://schemas.microsoft.com/office/drawing/2014/main" val="183831276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0.111196911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73118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0.01210084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0.183673469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23997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0.143417367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1514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0.170099668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3760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0.036302521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0.079503105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9259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0.01210084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0.072321429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07846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0.00605042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0.068027211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19442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0.06522911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3672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0.130501931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2002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0.00605042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0.072321429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82351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0.068027211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2473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08148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0.011092437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0.132967033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5631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0.004033613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0.141871921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25882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0.003529412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0.123809524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78046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4419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0.002521008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0.123809524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8478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0.223166023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113008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16583" y="6165668"/>
            <a:ext cx="92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Table: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008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(AFTER REMOVING)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4678696"/>
              </p:ext>
            </p:extLst>
          </p:nvPr>
        </p:nvGraphicFramePr>
        <p:xfrm>
          <a:off x="581192" y="2403293"/>
          <a:ext cx="4873665" cy="3678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518">
                  <a:extLst>
                    <a:ext uri="{9D8B030D-6E8A-4147-A177-3AD203B41FA5}">
                      <a16:colId xmlns:a16="http://schemas.microsoft.com/office/drawing/2014/main" val="2859038565"/>
                    </a:ext>
                  </a:extLst>
                </a:gridCol>
                <a:gridCol w="1443708">
                  <a:extLst>
                    <a:ext uri="{9D8B030D-6E8A-4147-A177-3AD203B41FA5}">
                      <a16:colId xmlns:a16="http://schemas.microsoft.com/office/drawing/2014/main" val="1651635939"/>
                    </a:ext>
                  </a:extLst>
                </a:gridCol>
                <a:gridCol w="1554056">
                  <a:extLst>
                    <a:ext uri="{9D8B030D-6E8A-4147-A177-3AD203B41FA5}">
                      <a16:colId xmlns:a16="http://schemas.microsoft.com/office/drawing/2014/main" val="2034535861"/>
                    </a:ext>
                  </a:extLst>
                </a:gridCol>
                <a:gridCol w="1287383">
                  <a:extLst>
                    <a:ext uri="{9D8B030D-6E8A-4147-A177-3AD203B41FA5}">
                      <a16:colId xmlns:a16="http://schemas.microsoft.com/office/drawing/2014/main" val="1356395601"/>
                    </a:ext>
                  </a:extLst>
                </a:gridCol>
              </a:tblGrid>
              <a:tr h="18391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After K-shell Removal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436650"/>
                  </a:ext>
                </a:extLst>
              </a:tr>
              <a:tr h="183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degree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betweenness centrality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closeness centrality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extLst>
                  <a:ext uri="{0D108BD9-81ED-4DB2-BD59-A6C34878D82A}">
                    <a16:rowId xmlns:a16="http://schemas.microsoft.com/office/drawing/2014/main" val="1027371299"/>
                  </a:ext>
                </a:extLst>
              </a:tr>
              <a:tr h="1839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extLst>
                  <a:ext uri="{0D108BD9-81ED-4DB2-BD59-A6C34878D82A}">
                    <a16:rowId xmlns:a16="http://schemas.microsoft.com/office/drawing/2014/main" val="2279455421"/>
                  </a:ext>
                </a:extLst>
              </a:tr>
              <a:tr h="1839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extLst>
                  <a:ext uri="{0D108BD9-81ED-4DB2-BD59-A6C34878D82A}">
                    <a16:rowId xmlns:a16="http://schemas.microsoft.com/office/drawing/2014/main" val="1257117533"/>
                  </a:ext>
                </a:extLst>
              </a:tr>
              <a:tr h="1839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extLst>
                  <a:ext uri="{0D108BD9-81ED-4DB2-BD59-A6C34878D82A}">
                    <a16:rowId xmlns:a16="http://schemas.microsoft.com/office/drawing/2014/main" val="609770307"/>
                  </a:ext>
                </a:extLst>
              </a:tr>
              <a:tr h="1839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extLst>
                  <a:ext uri="{0D108BD9-81ED-4DB2-BD59-A6C34878D82A}">
                    <a16:rowId xmlns:a16="http://schemas.microsoft.com/office/drawing/2014/main" val="1355048654"/>
                  </a:ext>
                </a:extLst>
              </a:tr>
              <a:tr h="1839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extLst>
                  <a:ext uri="{0D108BD9-81ED-4DB2-BD59-A6C34878D82A}">
                    <a16:rowId xmlns:a16="http://schemas.microsoft.com/office/drawing/2014/main" val="345180855"/>
                  </a:ext>
                </a:extLst>
              </a:tr>
              <a:tr h="1839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0.009848485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0.083333333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extLst>
                  <a:ext uri="{0D108BD9-81ED-4DB2-BD59-A6C34878D82A}">
                    <a16:rowId xmlns:a16="http://schemas.microsoft.com/office/drawing/2014/main" val="2965398193"/>
                  </a:ext>
                </a:extLst>
              </a:tr>
              <a:tr h="1839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0.019696969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0.111111111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extLst>
                  <a:ext uri="{0D108BD9-81ED-4DB2-BD59-A6C34878D82A}">
                    <a16:rowId xmlns:a16="http://schemas.microsoft.com/office/drawing/2014/main" val="1284814000"/>
                  </a:ext>
                </a:extLst>
              </a:tr>
              <a:tr h="1839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0.009848485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0.1875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extLst>
                  <a:ext uri="{0D108BD9-81ED-4DB2-BD59-A6C34878D82A}">
                    <a16:rowId xmlns:a16="http://schemas.microsoft.com/office/drawing/2014/main" val="1614780095"/>
                  </a:ext>
                </a:extLst>
              </a:tr>
              <a:tr h="1839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extLst>
                  <a:ext uri="{0D108BD9-81ED-4DB2-BD59-A6C34878D82A}">
                    <a16:rowId xmlns:a16="http://schemas.microsoft.com/office/drawing/2014/main" val="950647646"/>
                  </a:ext>
                </a:extLst>
              </a:tr>
              <a:tr h="1839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extLst>
                  <a:ext uri="{0D108BD9-81ED-4DB2-BD59-A6C34878D82A}">
                    <a16:rowId xmlns:a16="http://schemas.microsoft.com/office/drawing/2014/main" val="3064807348"/>
                  </a:ext>
                </a:extLst>
              </a:tr>
              <a:tr h="1839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extLst>
                  <a:ext uri="{0D108BD9-81ED-4DB2-BD59-A6C34878D82A}">
                    <a16:rowId xmlns:a16="http://schemas.microsoft.com/office/drawing/2014/main" val="3529929263"/>
                  </a:ext>
                </a:extLst>
              </a:tr>
              <a:tr h="1839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0.206818182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extLst>
                  <a:ext uri="{0D108BD9-81ED-4DB2-BD59-A6C34878D82A}">
                    <a16:rowId xmlns:a16="http://schemas.microsoft.com/office/drawing/2014/main" val="2181716047"/>
                  </a:ext>
                </a:extLst>
              </a:tr>
              <a:tr h="1839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0.19047619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extLst>
                  <a:ext uri="{0D108BD9-81ED-4DB2-BD59-A6C34878D82A}">
                    <a16:rowId xmlns:a16="http://schemas.microsoft.com/office/drawing/2014/main" val="3412766480"/>
                  </a:ext>
                </a:extLst>
              </a:tr>
              <a:tr h="1839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extLst>
                  <a:ext uri="{0D108BD9-81ED-4DB2-BD59-A6C34878D82A}">
                    <a16:rowId xmlns:a16="http://schemas.microsoft.com/office/drawing/2014/main" val="938001519"/>
                  </a:ext>
                </a:extLst>
              </a:tr>
              <a:tr h="1839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extLst>
                  <a:ext uri="{0D108BD9-81ED-4DB2-BD59-A6C34878D82A}">
                    <a16:rowId xmlns:a16="http://schemas.microsoft.com/office/drawing/2014/main" val="3297862120"/>
                  </a:ext>
                </a:extLst>
              </a:tr>
              <a:tr h="1839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0.260416667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extLst>
                  <a:ext uri="{0D108BD9-81ED-4DB2-BD59-A6C34878D82A}">
                    <a16:rowId xmlns:a16="http://schemas.microsoft.com/office/drawing/2014/main" val="3597145539"/>
                  </a:ext>
                </a:extLst>
              </a:tr>
              <a:tr h="1839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0.009848484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196" marR="9196" marT="9196" marB="0" anchor="ctr"/>
                </a:tc>
                <a:extLst>
                  <a:ext uri="{0D108BD9-81ED-4DB2-BD59-A6C34878D82A}">
                    <a16:rowId xmlns:a16="http://schemas.microsoft.com/office/drawing/2014/main" val="980345477"/>
                  </a:ext>
                </a:extLst>
              </a:tr>
              <a:tr h="1839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removed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removed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6" marR="9196" marT="9196" marB="0" anchor="b"/>
                </a:tc>
                <a:extLst>
                  <a:ext uri="{0D108BD9-81ED-4DB2-BD59-A6C34878D82A}">
                    <a16:rowId xmlns:a16="http://schemas.microsoft.com/office/drawing/2014/main" val="358795188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828124"/>
              </p:ext>
            </p:extLst>
          </p:nvPr>
        </p:nvGraphicFramePr>
        <p:xfrm>
          <a:off x="6205401" y="2403293"/>
          <a:ext cx="5051049" cy="342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172">
                  <a:extLst>
                    <a:ext uri="{9D8B030D-6E8A-4147-A177-3AD203B41FA5}">
                      <a16:colId xmlns:a16="http://schemas.microsoft.com/office/drawing/2014/main" val="898396202"/>
                    </a:ext>
                  </a:extLst>
                </a:gridCol>
                <a:gridCol w="1497547">
                  <a:extLst>
                    <a:ext uri="{9D8B030D-6E8A-4147-A177-3AD203B41FA5}">
                      <a16:colId xmlns:a16="http://schemas.microsoft.com/office/drawing/2014/main" val="2967425910"/>
                    </a:ext>
                  </a:extLst>
                </a:gridCol>
                <a:gridCol w="1611767">
                  <a:extLst>
                    <a:ext uri="{9D8B030D-6E8A-4147-A177-3AD203B41FA5}">
                      <a16:colId xmlns:a16="http://schemas.microsoft.com/office/drawing/2014/main" val="755054189"/>
                    </a:ext>
                  </a:extLst>
                </a:gridCol>
                <a:gridCol w="1332563">
                  <a:extLst>
                    <a:ext uri="{9D8B030D-6E8A-4147-A177-3AD203B41FA5}">
                      <a16:colId xmlns:a16="http://schemas.microsoft.com/office/drawing/2014/main" val="21442070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removed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67331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0.371212121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57429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removed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19587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95767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39586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56719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9823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74068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82412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26029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0756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3943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0.024621212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0.19047619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94427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0.024621212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0.260416667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63581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0.01969697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0.23076923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1962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9640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removed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8294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0.380952381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682542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05401" y="6217921"/>
            <a:ext cx="92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57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TRIADIC INFLUENCE IN A SOCIAL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Social influence occurs when one’s opinions, emotions, or behaviors are affected by others.</a:t>
            </a:r>
            <a:r>
              <a:rPr lang="en-US" sz="1800" dirty="0"/>
              <a:t>[1]</a:t>
            </a:r>
            <a:r>
              <a:rPr lang="en-US" dirty="0"/>
              <a:t> </a:t>
            </a:r>
          </a:p>
          <a:p>
            <a:r>
              <a:rPr lang="en-US" dirty="0"/>
              <a:t>We study social influence from a structure level, focusing on the triadic structure as is the simplest group structure in social networks as well as the cornerstone for studying network formation</a:t>
            </a:r>
            <a:r>
              <a:rPr lang="en-US" dirty="0" smtClean="0"/>
              <a:t>. </a:t>
            </a:r>
            <a:r>
              <a:rPr lang="en-US" sz="1600" dirty="0" smtClean="0"/>
              <a:t>[2]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7" t="37327" r="21762" b="31337"/>
          <a:stretch/>
        </p:blipFill>
        <p:spPr bwMode="auto">
          <a:xfrm>
            <a:off x="3094892" y="4050018"/>
            <a:ext cx="6002216" cy="242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43179" y="6305397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9</a:t>
            </a:r>
          </a:p>
        </p:txBody>
      </p:sp>
    </p:spTree>
    <p:extLst>
      <p:ext uri="{BB962C8B-B14F-4D97-AF65-F5344CB8AC3E}">
        <p14:creationId xmlns:p14="http://schemas.microsoft.com/office/powerpoint/2010/main" val="1280750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TRIADIC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Triadic closure is the property among three nodes A, B, and C, such that if a strong tie exists between A-B and A-C, there is a weak or strong tie between B-C. </a:t>
            </a:r>
          </a:p>
          <a:p>
            <a:r>
              <a:rPr lang="en-US" dirty="0"/>
              <a:t>Too extreme to hold true across complex networks</a:t>
            </a:r>
          </a:p>
          <a:p>
            <a:r>
              <a:rPr lang="en-US" dirty="0"/>
              <a:t>The transitive property</a:t>
            </a:r>
            <a:r>
              <a:rPr lang="en-US" dirty="0" smtClean="0"/>
              <a:t>.</a:t>
            </a:r>
            <a:endParaRPr lang="en-US" sz="2000" dirty="0"/>
          </a:p>
          <a:p>
            <a:r>
              <a:rPr lang="en-US" dirty="0" smtClean="0"/>
              <a:t>Feedback and conflict-resolving property.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918904" y="5292968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09704" y="5292968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7"/>
          </p:cNvCxnSpPr>
          <p:nvPr/>
        </p:nvCxnSpPr>
        <p:spPr>
          <a:xfrm flipH="1">
            <a:off x="8569312" y="4744958"/>
            <a:ext cx="756584" cy="6596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9864712" y="4744958"/>
            <a:ext cx="756584" cy="6596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8680904" y="5673968"/>
            <a:ext cx="1828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9214304" y="4085801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25896" y="6292334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9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the referred paper</a:t>
            </a:r>
            <a:r>
              <a:rPr lang="en-US" dirty="0" smtClean="0"/>
              <a:t>,</a:t>
            </a:r>
            <a:r>
              <a:rPr lang="en-US" sz="2000" dirty="0" smtClean="0"/>
              <a:t>[3]</a:t>
            </a:r>
            <a:r>
              <a:rPr lang="en-US" sz="2400" dirty="0" smtClean="0"/>
              <a:t> </a:t>
            </a:r>
            <a:r>
              <a:rPr lang="en-US" dirty="0"/>
              <a:t>the authors used triadic features from their dataset and did an OLS analysis on it. </a:t>
            </a:r>
          </a:p>
          <a:p>
            <a:r>
              <a:rPr lang="en-US" b="1" dirty="0"/>
              <a:t>Dataset used- </a:t>
            </a:r>
            <a:r>
              <a:rPr lang="en-US" u="sng" dirty="0" smtClean="0"/>
              <a:t>weibo.com</a:t>
            </a:r>
            <a:r>
              <a:rPr lang="en-US" dirty="0" smtClean="0"/>
              <a:t> </a:t>
            </a:r>
            <a:r>
              <a:rPr lang="en-US" sz="2000" dirty="0" smtClean="0"/>
              <a:t>[4]</a:t>
            </a:r>
            <a:endParaRPr lang="en-US" u="sng" dirty="0"/>
          </a:p>
          <a:p>
            <a:r>
              <a:rPr lang="en-US" b="1" dirty="0"/>
              <a:t>Methods </a:t>
            </a:r>
            <a:r>
              <a:rPr lang="en-US" b="1" dirty="0" smtClean="0"/>
              <a:t>implemented-</a:t>
            </a:r>
            <a:r>
              <a:rPr lang="en-US" dirty="0" smtClean="0"/>
              <a:t> Logistic </a:t>
            </a:r>
            <a:r>
              <a:rPr lang="en-US" dirty="0"/>
              <a:t>regression &amp; KNN</a:t>
            </a:r>
          </a:p>
          <a:p>
            <a:r>
              <a:rPr lang="en-US" b="1" dirty="0"/>
              <a:t>Inference-</a:t>
            </a:r>
            <a:r>
              <a:rPr lang="en-US" dirty="0"/>
              <a:t> It was observed that both the algorithms classify the dataset fairly well, but KNN algorithm seems to give better results when the value of k is varied.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8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0" t="46463" r="42681" b="29970"/>
          <a:stretch/>
        </p:blipFill>
        <p:spPr bwMode="auto">
          <a:xfrm>
            <a:off x="3295841" y="4858603"/>
            <a:ext cx="5600319" cy="1801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0" t="43191" r="55614" b="25093"/>
          <a:stretch/>
        </p:blipFill>
        <p:spPr bwMode="auto">
          <a:xfrm>
            <a:off x="8272614" y="1801506"/>
            <a:ext cx="3796148" cy="232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6" t="41502" r="53251" b="16463"/>
          <a:stretch/>
        </p:blipFill>
        <p:spPr bwMode="auto">
          <a:xfrm>
            <a:off x="4596526" y="1733266"/>
            <a:ext cx="3846282" cy="2920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7" t="46409" r="54790" b="16837"/>
          <a:stretch/>
        </p:blipFill>
        <p:spPr bwMode="auto">
          <a:xfrm>
            <a:off x="136476" y="1610434"/>
            <a:ext cx="4460050" cy="3248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16692" y="4039723"/>
            <a:ext cx="1091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Female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920487" y="4035962"/>
            <a:ext cx="76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9794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1192" y="1934308"/>
            <a:ext cx="11029615" cy="453683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Aim of the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Social networks</a:t>
            </a:r>
          </a:p>
          <a:p>
            <a:r>
              <a:rPr lang="en-US" dirty="0" smtClean="0"/>
              <a:t>Centrality methods</a:t>
            </a:r>
          </a:p>
          <a:p>
            <a:r>
              <a:rPr lang="en-US" dirty="0" smtClean="0"/>
              <a:t>Combining local and global measures </a:t>
            </a:r>
          </a:p>
          <a:p>
            <a:r>
              <a:rPr lang="en-US" dirty="0"/>
              <a:t>Performing on sawmill data </a:t>
            </a:r>
            <a:r>
              <a:rPr lang="en-US" dirty="0" smtClean="0"/>
              <a:t>set and analysis</a:t>
            </a:r>
            <a:endParaRPr lang="en-US" dirty="0"/>
          </a:p>
          <a:p>
            <a:r>
              <a:rPr lang="en-US" dirty="0"/>
              <a:t>Triadic influence in a social network</a:t>
            </a:r>
          </a:p>
          <a:p>
            <a:r>
              <a:rPr lang="en-US" dirty="0"/>
              <a:t>Stability in the structure of a relationship</a:t>
            </a:r>
          </a:p>
          <a:p>
            <a:r>
              <a:rPr lang="en-US" dirty="0"/>
              <a:t>Triadic closure and types of triads</a:t>
            </a:r>
          </a:p>
          <a:p>
            <a:r>
              <a:rPr lang="en-US" dirty="0"/>
              <a:t>Use of machine learning</a:t>
            </a:r>
          </a:p>
          <a:p>
            <a:r>
              <a:rPr lang="en-US" dirty="0"/>
              <a:t>Extracting triads and detecting influence in a </a:t>
            </a:r>
            <a:r>
              <a:rPr lang="en-US" dirty="0" smtClean="0"/>
              <a:t>network</a:t>
            </a:r>
          </a:p>
          <a:p>
            <a:r>
              <a:rPr lang="en-US" dirty="0" smtClean="0"/>
              <a:t>Gantt chart</a:t>
            </a:r>
            <a:endParaRPr lang="en-US" dirty="0"/>
          </a:p>
          <a:p>
            <a:r>
              <a:rPr lang="en-US" dirty="0"/>
              <a:t>Work to be done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58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240" y="4558351"/>
            <a:ext cx="5950424" cy="21527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96287" y="2156345"/>
            <a:ext cx="2934268" cy="22704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Features- </a:t>
            </a:r>
            <a:r>
              <a:rPr lang="en-US" dirty="0" smtClean="0"/>
              <a:t>gender, classes, </a:t>
            </a:r>
            <a:r>
              <a:rPr lang="en-US" dirty="0" err="1" smtClean="0"/>
              <a:t>post_num</a:t>
            </a:r>
            <a:r>
              <a:rPr lang="en-US" dirty="0" smtClean="0"/>
              <a:t>, </a:t>
            </a:r>
            <a:r>
              <a:rPr lang="en-US" dirty="0" err="1" smtClean="0"/>
              <a:t>followee_num</a:t>
            </a:r>
            <a:endParaRPr lang="en-US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51350479"/>
              </p:ext>
            </p:extLst>
          </p:nvPr>
        </p:nvGraphicFramePr>
        <p:xfrm>
          <a:off x="1146432" y="2183642"/>
          <a:ext cx="2593075" cy="1705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73705" y="3780420"/>
            <a:ext cx="2524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Confusion matrix for Logistic Regression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99965727"/>
              </p:ext>
            </p:extLst>
          </p:nvPr>
        </p:nvGraphicFramePr>
        <p:xfrm>
          <a:off x="152421" y="4576879"/>
          <a:ext cx="2593075" cy="1705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243940663"/>
              </p:ext>
            </p:extLst>
          </p:nvPr>
        </p:nvGraphicFramePr>
        <p:xfrm>
          <a:off x="3332351" y="4576879"/>
          <a:ext cx="2593075" cy="1705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5474" y="6259855"/>
            <a:ext cx="497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Confusion matrix for KNN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2955" y="6226153"/>
            <a:ext cx="90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K=5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33659" y="6283017"/>
            <a:ext cx="90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K=10</a:t>
            </a:r>
            <a:endParaRPr lang="en-US" dirty="0"/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0" t="46085" r="53032" b="17703"/>
          <a:stretch/>
        </p:blipFill>
        <p:spPr bwMode="auto">
          <a:xfrm>
            <a:off x="4317781" y="2156345"/>
            <a:ext cx="3254249" cy="2270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3" t="42690" r="53949" b="19764"/>
          <a:stretch/>
        </p:blipFill>
        <p:spPr bwMode="auto">
          <a:xfrm>
            <a:off x="7897503" y="2094542"/>
            <a:ext cx="3239069" cy="2332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4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0" t="38636" r="53600" b="26421"/>
          <a:stretch/>
        </p:blipFill>
        <p:spPr bwMode="auto">
          <a:xfrm>
            <a:off x="7897503" y="4562682"/>
            <a:ext cx="3239069" cy="2082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1136572" y="5265381"/>
            <a:ext cx="90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K=5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136572" y="2891314"/>
            <a:ext cx="90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K=10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352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EXTRACTING TRIADS AND DETECTING INFLUENCERS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Triadic structures are also present in terrorist networks.</a:t>
            </a:r>
          </a:p>
          <a:p>
            <a:r>
              <a:rPr lang="en-US" b="1" dirty="0" smtClean="0"/>
              <a:t>Dataset used-</a:t>
            </a:r>
            <a:r>
              <a:rPr lang="en-US" dirty="0" smtClean="0"/>
              <a:t> 9/11 hijackers’ network</a:t>
            </a:r>
          </a:p>
          <a:p>
            <a:r>
              <a:rPr lang="en-US" b="1" dirty="0" smtClean="0"/>
              <a:t>Method implemented-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riadic closure analysis.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AutoShape 2" descr="data:image/png;base64,iVBORw0KGgoAAAANSUhEUgAAAYYAAAD8CAYAAABzTgP2AAAABHNCSVQICAgIfAhkiAAAAAlwSFlzAAALEgAACxIB0t1+/AAAADl0RVh0U29mdHdhcmUAbWF0cGxvdGxpYiB2ZXJzaW9uIDIuMi4yLCBodHRwOi8vbWF0cGxvdGxpYi5vcmcvhp/UCwAAIABJREFUeJzs3XeYHlW9wPHP2Zpssum9N0ICgdB77wgoF2nSmzTxInZQBIGL2MVrowlKERCuSu+EKkgLJSEhCUkI6T2b7fvuuX+cWbJpEAXE1fk+zzz7vjPzzpwpe37n/GqIMcrJycnJyWmh6JNuQE5OTk7Ovxa5YMjJycnJWY1cMOTk5OTkrEYuGHJycnJyViMXDDk5OTk5q5ELhpycnJyc1cgFQ05OTk7OauSCIScnJydnNXLBkJOTk5OzGrlgyMnJyclZjVww5OTk5OSsRi4YcnJycnJWIxcMOTk5OTmrkQuGnJycnJzVyAVDTk5OTs5q/EcKhhDCjBDCPtnnC0II12afB4UQVoYQitfzu4tDCDd9DO3ZI4Tw7kd93JycnJx/hDYpGEII40MIMYQw5MMeK8Z4eYzxtOzzOzHGjjHGwj9yrA4hXFQRwtzyEBq6hbByuxAmCmFnIZR92Hb+KxNCuCGEcNkn3Q4IIYwLIZz2D/72/hDCievZNiR750o+XAtzcv71aasveftPugFrMjaEr3bly/fyyljmT6XoZobiAswRwrfFOP+TbueHIYQwDmPRJ8ZY/zGdY+U6VpdjVuTTOASboRmv4h5M8hGUIowxHvhhj5GT8+9Am5wx4Petv4QQDgohvBJCWBFCmBVCuHiN7ceHEGaGEBaHEL61xrb31ENrjgpDCENDCE+EEKpCCA+jxzpbE0L3EZyxM/PHMhnLRrDkIl7Cu+jxXe4oCmFSdqy3QwhnrH2Y8JUQwoIQwtwQwsmt1ncOIfw+hLAwu45vhxCK1mz/eq5hXAjh0hDCM9m5Hwoh9Gi1/w4hhGdDCMtCCK+GEPZY9yWGIdgVUeqgPxayGdt7C0Ziydn8DT/E9qhHI3bBT3Cm7H7k5OR8eNrqP9Oaev5qnIAuOAhnhRAOhRDCJvg1jkc/dMeADTzPLVLn3gOXYp1qBuy/CyvvZdDZjL2bHo2EVtsXDKXddVyGTjgZPw0hbNVqnz7ojP44Fb8MIXTNtv1vtm0Yds+u9WQbzjHZ/r1Qhq9CCKE/7pXa1S1bf2cIoec6jnECnsMN1n0feoQQHs6EzxMhhMHZOdZSwWyouif7ze1bMumX6dnOOokBe7IzGjDvFZYFfrWSo1r9dHgI4W8hhOUhhL+EELq1OuZ6BWHrdoUQikMIPwohLAohvC29V63bdnII4c33E/Q5OW2VtioYZrf+EmMcF2N8PcbYHGN8DX+QOlA4HPfEGJ/M1B8XSmqI9yWEMAjb4sIYY32M8Uncva4dceh5vHo+zzzNgMP5dFdOOIMtWnY7gakns31MPIGHpBF4C424JMbYGGO8DyuxcWYIPwrnxxirYowz8GNJ0G0o18cY34ox1uJ2q9p1HO6LMd6X3buH8SI+tY5jnICbs2X/EELvNbYfKwnPHhif7fdh+UExlU9SJT3ztdRFMXuWZRwhhHat2nqKNBBows/5uwXh53EwtsQ20nvUmgXZ9vUJ+pycNktbFQyrEULYPoTweKZqWY4zrVL79MOsln1jjNVYvAGH7Yel2f4tzFzHfmWoRP23mPoa9y7jhvN54Tq2uTabnVxDt1EcE0JYEkJYJnW+rVVTi2OMTa2+16Bjtk/ZGueeKc0sNpR56zguDMYR2eh5WdauXdC39Y9DCLtk+94eY3wJ06RZSGvubSV8v4UdQwgD/442rkYI4bM4+Rqu6Jje06YP+Ek7qwTejTHGN7JndyGOzATs3yMIj8TPYoyzYoxL8L3WG2OM98YYp72PoM/JabP8WwgGSeVzFwbGGDvjN1apcubivQ4qhFAhqZM+iLnoGkLo0GrdoHXs1yh1Wu+5uLan+VymDaTqFbqvpOgc9j6T19A7xtgF91ld3bQ+FmXnGLxGO1pmTdWoaLWtzwYcs4VZUifapdXSIcZ4xRr7nYiHYoyLsu+3WFud1Fr4rsQSSbj+3YQQNsJ1OOnkJMhWu0+R4vq1HSeCpG5brS2SEC2VBOwGCcKM1QYU1hgUhBAODCE89z6CPienzfLvIhgqsSTGWBdC2M7qo9k7cHAIYZeQ3EYvsQHXHWOcKY0mvxtCKMtGzYesY8dmPPl9tvo1gxZS2oSb6TWbjpsQl1PWRHE1T6MphHAg9tuQC8tcZ2/H/4QQKjPd/ZetsrOMx24hxWB0xvkbctyMm3BICGH/TKfeLqSYivdsMCGE9tLoefcQwrwQwjych7EhhLGtjtVa+HaUVDVzJMHFBgqvTHDfid/EGP8iCYb3VEgVNNXQvjhTIc1YddyY7btaWyQh2igJ2A0VhKwxoNBqUBBCKM/a+CN/v6DPyfmX599FMJyNS0IIVfiO1JGCGOMEfEEa5c7FUslTaEM4RvKCWYKLrOEN1Yq/dCVeyVZDOLaSky9j+wt46vNMqGbg+bzxHc7Izn+MNMPZUL4odbBvS8LlFvw2u76HcZs0G3lJct/cIGKMs/AZyaV2odRxfs3q78WhKGATSVWzBUbjKUmX38KnWgnfS/F8poZZKM1ujsuEzykY/j7N+rV0v1u8x16WOv0i2IZFb9J9AhVzKbsi2QBkbRyffT4uhLBJJmQuwR2ZgP1AQdiK2/HfIYQBmRPAN1ttK5NcaBf6OwV9Tk5bIHwE7t9tmhDCJRgQYzzlQx7oQPw36qQOo6Uz61Wg5Ls8cmkyAi/7sG3+ZxJCeAATYoxfWWP9kZJRdwCula57OHaUOvMTY4zTs30PxK/QVVIRbSON3K9d45iDJJVNvVY2hVJKiymu5bpmHMR+T9CvkrpTGf89dqvmCxUx/iqkWIu/Ym+MwhM4uUUNFkLYHj+QYiEKkhvsWTHGd7Lf3hRjvDbziPqhJPxWSLODX6A0xtgUQviCNAgpl5wSSjE1xvjtf/xu5+T8a/AfLRhC8ij6I16NMV76ERxwDD6L7STBEPEk7gypw9sHL2ej6JwNJamzLsbYKmqraOyXZl5dJLvC3/A/Pqagu5yc/zT+0wXDK9Lo9NAY47wP2v/vOHAHKTq7WnIRbTlfEfbA5Bjj7PX8OmddJBXVrjP4Qj86lqXR/jTJhvS01T26cnJyPgT/0YLhkyCbpeyMOTHGtz/p9rQ1SkLYq4lnsq8NH0UqjJycnNVpq7mS/nHSyHNbyag6VNINL8eDeOTjzmcUU0f2dAhhuxBCeYzxzY/zfP9uFJCrjHJyPl7+XbySNizNQghb40bJC2ewJBAWZFs/h98K4b//GdlQY4x/Q1kIYYsP3LkVIYRjQwgPfUzN+pcmhFApRYTn5OR8jPzbCIb3I4RwcVEITe15vh2H9WennyTDZZPkD18ruVTOwYH4thBK/8FznRRCeHod69+rAdFCjPFV1GaeMus61lr1IWKMN8cY9xNCByEMF8Iwya9+Q9r2vvUmPugaWm3/h1Nbf0gGWj3oLCcn52PgP0Iw9KXTfsyt5ZY6fvtdnv0me01ZO313M96RVE3Hre94mb/+syElaVsSUubSbTe4QSEUC2GgEHaK9L+HwWeFcMyMNTr4ddaHCKG7EM6WYhl+iitxixBOFELHNQVQCOHoEMLSEMLuH7bexL8AvdGmU5fn5LQF2qxgCCHsG1Ia6+UhhF94n6jTsYzIttfCabzbjsZXUwI08CsGDeazFZw0iq2e5HgpQKpltP/VEMJrWS6mx6S0G92knEXflbyb3pfN6CSEY3HrFdwzmAcrefASfvF5zizl8UII54WUjfTMEMKUrFP/ZQghCKH3Zdy1OZc1s6gpBezNkfzsj8YPQ6v7EFLRmV/ioCyfT1snxBRpnpOT8zHSJgVDSPUE7sS3pfw00yRPn3XtXDGYjRpSAJZm/JpBTRTtlHzh3UePb7LHz3hqOb/7HBOPZIe5ybW0hSNxAP5LyotUEWMsxBhrY4wPZVldoSfGhFT7YVEI4ebOIXRpT7sL+EofrtmXLb/NmLm034FpQ3l3F7YfwbbbJn99wzlrcLJ7dMGRRew/ihfvZ9gUOrbjxJdWCbYGaaYzqFNKDyKEcLqUhXX/GOOz2bo1azWcFFLK6KoQwvSQhFbr+/yjTDBNz4LU1vUs+mYC86sf+OA+BCGp9nKX1JycfwJtUjBICcsmxhjviDE24mdWzyDammGBoicZWsFJ7TnlC+x/Iq/0Sx2qXzLqM0z8LxaUEi/irRIKd6dgtRZ+HmOcI+VPasB5ISVS67rG+YLUORdLHk9HrWRhHb0bqC5QeIaBZ/PcK/zheQY/x8BGih7jjoYst9BPqPtjSqEB4wazV3sqXqVrb5ZX8dvN1zbEzmlHu/IUgX0p9o4xvriumxJSrMXPcWCMsRI7WZVSgpQKZLIkeH+A6zJX29bHGCJFFv8ixvij9dz/j4q+0uwoJyfnY6atCoY1U2lH6zdKtoddmVbDDfX89kX+cA8jv8nolxkxm563M7aCk1qWhbSfl3TaLczLzrVCSutQgmuwMIRwV1hVn2AB/polaOt8Hr8YTm13VhYyQVRO09Vsty1HVlP2Lt0CYTbt90v5kDRSV8ZG2TFr+zAkYBPmtaOpnNh+7boSzdCU0kE8h9c/4D42S7Ob9jHGuVleqRZmxhivyewRv5M65tb3YxOMw0Uxxqs/4DwfBQNteI6rnJycD0FbFQxrptI+CesrkrKW7n8rVu7IO48weHPe7kX14bwzjudf5NHxPDSDx09nalh38fdFUuc/AGMkQfWzbFulVGBndnEIK3/GufPSzOE9ulJ9IU/WcMNuTDuOVxq47nDmV2Su+n2YNzPLKjqSASWURHTKVGLZhZXMXEeq508no/RIXLvmKL+FrFbBUVLtirkhhHtDCKNCCBcXcWY3aoVwmhDOiUl9BheEVWVEj5U8ue5Y1/FbCCFMCOspF/p3Uh5jrPvg3XJycj4sbVUw3ItNQwiHZR33vlLGy3UxKzPIvtdBvkGHvzJwBEtLaP4iLz9ArxksL6VxOSV30ffp1PHtJCsCE0LYNqQqYO/dtxjjJKnc5Zhs1RHQgc0LXF9J/Zqhubsx8zdsuX1KBjfiRrYs5ZRhHPZWVlOghOZ+SQAaysjaTCC07uXLaWqmaNka3lWBGdKsYVcped06iTE+GGPcV5oNTCrmtwew9cZs1D8Z1Q+R8jsdI33Zo/+qWhYXSwLylvdzf40xbhpjHLe+7RvC+oRbTk7Ox0ObjHyOMS4KIRwh6civxwuSZ866dl46J4QZT7FPO4ZAOxp2ZuavU5pqh7DoCp44n+3n0rmMwpasXLFKddEg6d8nS4LiANSFEPaSOuUT8Xy2bzsUZtBjCpvUUNouUyG1sDvzh1N1RWYwL6OwM2/vwPwfpuODolV1CMqL6dhIc9EawnwIC95kYEdml1BRoPnupAaak7XvyRDCT2OM57X+Xab62h6PYn4lNw9kyFB6vp0ETrM17DbltNucsc0snZtqHByBP+PGEMJxMc2MtseOdXRul+ojvIFxPlxW2W42rOreBhNCuADDYoyfRDxGTs6/NG1yxhBCmCmlbh6VVWy7SdKnj1qXF827PN6fmkDsRO2ZvHQvT3Wl6Sb6duPYl+m+kMoymn7IhP24++XkhvpnqXZCkNJKT5Y6/52kTvUOSd9+fAihVqoP0Lsnk7Zn57LUgVrILSe3qlV9IVN2ZEZ/lh3Fa4/wxFeY2kDJKOZt30rQvUHZaxwwkYrNiJNSURiB07/J6L3YuTMnHcUuVVQ1EkMII7L70l2qKzCx1S38iZQa+/9k5+nPQdcyqYblMRNItRR14oShHAYN1FdRV8eIkNxgX8FlgV5jeLwXS77CVUO5oJJvNLBFH265jQeE8OUxIewZQvhrSNXT5oYQfhE2LMp8kI84sC3GeHkuFHJy1k2bFAzYXcqTf3Krdev1onmJ137GBdU8fiVP/5Qd72ulm19ORT3F87npq0z5CmO+m2wFW0vqmNMkl9h3peppJVapmH4vdaQHZfvX44AJXLs3C+oou5TxM+i5hA5zubW1gNidGTfwUiPhCjbqSdVr3N2OU25jYC9WXMejW7CkkZL/TfUP+shqST/JiNd4bhzP/4mu9emeXIurpTrEP5UK+ZweY5wRYwxSmurNs/Z/vYz6F5hwIf2fp19/VjzPvbuwXyB+jomRq7tS/xyDfsDTL6Zjb4KfNPPY69RGmu+g513cvYjry1hcoFCXCu/s9X3+e4tUw6CHVLdhb5y9HjtOa7rKXIv/Wfwnpx7JyRFjbJOL5Mo5Lvt8klQkpWVbhdRZ93nvN4TIYZF7d2Pel3k+ctWN3FVKUwN3Ru6bl0bCEdu3Ot5LUmpueFOyaWyc/T0k238/qdO7NTvf9b9LnWcMSS0Ti2gew4LJ3P0md/dLo/WWug2xmKbLeHQO1+/JW8UUOlC3I9NGsSwTZo3teDKmuIp4Uer04zOp83xcmuG01KFeIc0ubpKC/J6Q8kMtwm0t9wXxap7cm8mjmLMNM0Yz5zO8vglzvsUTkatO5MXNeDdy1RspyC8iVtA4irldklF9XOSqX3H/YBYFYiW1J/Ji5K7IlX3TzCviD5K66cns3n4aE7BM8ngana1/INt/RKtncke2rkS6L/dkv1siVZcryvb7hiSIq6SBw97Z+oulojyf+LucL/nyr7a0SRtDxkzJQNrCe/rwGGNNNlnoyHsVxC7CyEBxoMNGqQPp355unWksZSL+dFnSiZ9t9dQLtS3HkpLv3WltV9HdJPfSWbCAsrPYo5jmPZhyG0/fSv+FtBvJnGsZsJyyQ3j3q8x+h8IyCt9mx1vZuD1NPVmxhI5/ZWgRDkqzFnUUBabDd5Nx+cidU8c3RxIYC/AlqWznf0mCYiNJJbanVL7zrBDC8harbmYzAJPpXaDoTh49PI3q36N7Vle5uZW31yxuPJVtptBrSBZbUUnjtTx+NAd8npd/xbY9qX2WHRZyfPbTIyTbzP4hhJGSoDhUEgrn4e4QwlYyT6334SvSbK5n9n0HSZ22Mc7BtjHZXIZI8SU5OTnvQ1tVJZH0zh9Y7CasUbi9OcbOzdxzA3/CCVfwg8UsEeOFYnz5F2t3+GsySwoKe6+gvCSkWjric0MIK89OZSU1E5bSfi7tvsA7F/MWlNFcT8kj9DmQLX/I8ME0jWLJBPq/wOBOFLZgTlF2nJg6tfukEf/Ps/b8JfvbWRpBF6QZU3WM8TipPOXzkk1mM6lm9PeK6NWb2fdyM3SifwUdm2lXQnMDJWP5XPV6vL2aW7nNDuOoxxhRoGhl5tBwNHP/yKCldPgZO7an4Vq2HMqyn6YZAMm7bOvsnv4S98YYH44paPFHkmH/EFnQ3/vQKNWiHi8ZqW+RBgIFqfTm2BDCzdLM76UQwgvowPqjv9dMJLjeNCWrtp8SQngz2/ZgCGHwB7Q5J+dfljYpGLJ/ui9LKpIPYp2F2wtEMS55kWVxlffPhvAb/E/LP34IoafUgR1qlY3hoM9yf2OKPQhLqdiZ/xrAEd9JKihLsw63mOZAcxVFX2DsRHq0NOZg3ppNl61YXJ5UQwdaJbi+k/39YavvTZJBuQL/F0J4VFKzNKBhIwaUs23AeUzfg4rjOFW6gO4d6DyTLlsQapg6kLpZdFtA95o1YjGaWr07dZTWZwLhmSwI7kh2/D1bNqNAWECnKtqXsWJg5h0m2YpelmYle0mzHhBTTqRZkoB9rwreevihJJw7SULzTpwluRB/Cf8rzU4ey9admd2rYu8f/b0mB0sJFsemS7Q/hBAOlVK5HybNWp6SZj85OW2SNikYpFHvLfjtB+0YY6ySUkTcLhkwj5FUKv8oV2a/fyiEUCVFGJdn55qAL+DG4znncGaW0bSQTitp34Gmy9nleTr9jtFDWVRLaSMl0+kxi267MrU46/z3ZtnpvDSBLvWpE7tVClzrbpV6ZUn2d/fs79tS/MMLUu3ps0vZ91KmvMWyKm7dklk/ZpN76LUkE1AFGgo0Dae+Cw2lyRjeWET4CyNeZ0ADHTKbhNsY1nJDlnLD29nM4zV6x3SDNt2LKd2pvooH92VSgaL7GX5Eahcp/qM5pvTjcyVjNt6LXRiYXV+LrHw582haJgli2X2vijEeFWMcKM0wjpHekd1jjLfgcsmDqgO+F2N8ySpV2Hqjv4sIQthWlq32S9wfU46sdyR7TkstjTOy474ZU4nRy6W4l3zWkNMmaZM2hqwDaP39BqmTab0utPr8S0lVsa5jjZN5+GTfm6yRqTXGuEurz82Su+dPWtaFEGa02v47/E6q73zNlWy8NzOWUHoM+zdTtCgJga7L0wi6STJMFyOezNQaysalxH+FrSkqIZbyUkOM24YQ9pUExJckO8j/ZqcegnOlGcLxgSs25r8Xs8vWLG3PgvEs/z5jZmRBaoVWz39PCuOwHyt/ysICRaXUBeL5VG/GsJ8zeSZFM+lSmwmUydxaS/Hpqzr78CYDCxQ9zKgSms5iv3pKA/ER7pnKsEPZaQ5P92WhEH40hOJZbPu1EL51LvcUp1ldveSGPFayIdyMb0lG/z/L7AUhhIMl4XyO5G3VVRIQ92exHLdl9+eLKA8hzJVUYQUp+vurkhfbM/hKZMUpSYBvLKmkiuCElDvrICGMH5DUg5XZNQ/GlSGEH7d6bYJkA5spJ6eN0VZnDGsRQrgphHDxerYVh1SgZtB6tp8WQhj3d56wsxC26h/C/SF1RHdn50hLUmf8+lX67cp/7cdhyynvTO2+zOxIYxNFTRQXE3dl2nyuP5z5N2Y1jY9l35PZvhOzGlkRQugRY3xYEggHS8/vrKxF1VKneCEGlvCnduy4PYvqqPke223PEbexRaD5Gzw1LRvlQ1hjkFBHeWlmkD6Pbh0Y3pNPbcMBp7DzbkllYzMOH8mR22XG+s7EkczuQk17GpopGsPcQ5iwB29vSv+OyUNKZXID3hL9Kyn6DDP/yDc35sVRfPV7XLtFUgGSPLwOkTyPjs2+t7CRJCx3ktROF0lG+WJcITkmnCPd1z2yezeWtaO/e6bndvXGbFNIgmO2zKGgIV3ju9h4C7Y8jD2F0CnbfkZru1OMsX3Mstrm5LQ1/m0Ew/sRU3rsjpkK4MMRQhchfEmyb3x3MzY7k/mRn0e2yM7TEecXsddE5hdTHIl1lFam5HiFc3kh4Mu8+DIPfY+pVzEyYkAWKf0UTy3ghoVJbTYPw0IIe0ouswskV8z78Kykbrmmkgs7s/xGXn2YeyrQRMfnePxsxg9k8QTu+DpTWkb5z3HbKOYUZ8IhopmiIpq7UYi8mS2TInMeZfns1OHaneWv8aeRFFVS/3leKaH5eF4dwNK7eeRenv0FM05PqpxN+2cR5aUpVfhirChQGM27M7ilmt++wUOncvBzfL13Sj0+N6b0GpUxxuMl9WDL8/2ppCY8Pab8VQ9K6qRlMcbtJDfY3SXngKmSwPsTvhJC+HSWabZ+dwYPSAJiYQ1L47odEaKkAqzuksXM9E2z1fNDCJumVyR0ziLzc3LaJP8RguEjI4QukrfMPtLocU49NTUpXmAEfiyE0dneVZGTnmerFRRX0rwzM45L7rC+xIx2NF3H6M054GB2fYz+k+k/LTPgNqXR8Xca0sg1xlQn+nncLRlafy159vwfROoXMqIdFctZ0oOqchZG4iAWnsHMnjQO5oSRfG7LdPzsp15tpL6YsgYqytZI4yGpRtqnZqnaJDOib8O8TTn6DHY4lvGnZp3+T3h9L2acwI5DOXI3Dng+BdTV129YFHPN0mR0L9mWbXZgI++fM+lsXJLZfe60ugqnjxT3sEISqk9Igr1IcnWdU8zyFez1s2Q7WPPa193A5Jrbfw6bB76PW0MIK6RnvFb9irB2PYz7QyqmtBZr7puT888kxPj3OOT8a5AZH8fjrBjjm9m6myRD5UbYRfrnPCbGOD3752rE0BjjjMyT6Hop9mCilNpi5xjjHus4V5FkuN6lnM6jqbmSR3bLOtU92XMwK25IrpCdpY7zJDE2hRAewD2Rq6QKa6dK+v32KOmb6jIsuoGKuZRvwzv382oZlY8w+zNs3shQqVN+GmfGGGdn7XpO8n65QRotP7QjjzzLqFFsMZaql+kyk65P8qcT2etzvHZx5i7bQPFiKquSB5NSmrpTVUmPlYzp6D1DS8w+RslAPB3VzQw4nz8OZeUZnLicmjlU9GVx1yzWIWNkZMRKdCAUpfNPWcdjLbJqoFJAfIt+I1NsRqmUwfaXYry71bMZJ6mE+sQY61utvwHvxhi/vY7zrE0SOFdJNoP3UpFMomI0x73FjRtlnlGfZ8tr2bb1unPZ43csWBbjrh9wmiHS/SvNbFkfyb45OR81bXXG0Efq+G9cY/0xko69m6SmuHQ9v/+15BrZB6fjlA843z3/w9aLeGwQ805KrpXrYrlkb9gy+/4cvrYdFz3KQZleolgylAb4M12epG4mS2cx6DK6lvLtw/l6I5dJ7pHHS0LnqlbnapKihLvhhe7c9mzqPBchPkqfy3ljOrdvmQRHc30mBEiJ+/qybCRzRjKnL0uqaD+BognMnM+kuqQ+miAJ4cfxKlYspXwG7b7LPmdyT+B/ulA2mkI1HSfTvy6ppXpKeZUKHbGQJU1ZkF52H/pI7qO7Sa6f+2TL/k3s1jsZb3tm1zoXZwphFO91nLtKAuvTH/D8PojR0rlWS8Q4iprerPhLUi+BF+jbj2Wt1/2VLvutXTQpJ6fN0iYFQ0x5+S/G1pl+uIU7YowvZgFSN1vlTvgeIZWIPBQXxhhrYirJuaaAaX2u5hjjDRfQuyPNV/LidHosWaWPX1O90SwZgeGyvbirli8cwBHd2fayZCt4BC80UTiVKf15pSfP7cqcSalzn1Md48IY459ijNNijPdI0co7hVTrejvp2Y3J2n7eI3SczaDqzGD8aSYdzlv1VCyjMtDURFntGvEILbSjqT9LymnYismVzF5A1VsUJhPepUM1ZdPovYKKoUxul9RZR4vxGXwhcO8AioYTljGmnl2y+7Mw8FwXXnibwTG53O4lCdB+kpBYKRnQq1H9dbbCAAAgAElEQVTdREWHJBS2zvbtL3kSfVUKWjxBErw3SNlt16RHCOHhLHDtiVZxJ2upaIZx92WpHWuxOXOfyoRAI+FtehzH663XvU7X41I9764hhINCCK+EEFaEEGatzyEia8u4EMJp2efikEqpLgohvC3l3srJ+URok4Ih0+NOzb62LlTTOk10jVVpLFr4q6S/L7a6nnstl8KWyNfsH/YHgRfbc+AmSSXknaQv10x5A5Vv0e8t+s2ly8sMDCH0XsZ2jzLiDbo8yJ0nMv4i9ng2qZIWFyh0SnEH0zGvmSX16biXXx/CwBDCtSGEd7LrfRhdM6+kyZIh91QseIjHt2DT3kyYT9dIWZZN1jDm11EWKalg+XT6rE95WEjR1aEs5WhqGMTijbMZRQmFVxlZQ/t6yuam2IrFOLgshD8GThTjb3BMCd/qk+wg06cxaX56VkvK6TaMkXVsEpMef6WkjllLVdKYHlKVJCiapUC3MZJtYzdJMNycLfuHVRX0WjhWmjH2kGY8N1sPHejQuJ4gup2Z+zJ9t+LAjilBYVxC+UNJuHmA7gWK9k2zsgFZe0+QDOYHSalHDl3Xsdfg85K31JZSlPrhG/CbnJyPhTYpGCS1yojs84xMrbChzJc6mtaxEOt0Y804AZ86hx2reXCnVATnPXeVYuoeot/v6TSSOf3Y5aKkTprya66dnvnar6D7uSwop+k5eq4v70ZD8t3veleygQzFdjHGTlqpr2KMy6VO8xuoOoPH3qVbLcXDmD+FrpexWzmnFnH6RnxmCj0uZ9fbqZxBr3Wdey5de62RxTTiHXpU024HJmzGjI2YU0HDbCrn0q93ehbdQwjlUmW4CdisnEnDmRZT7MbOBbbdjt4V9HoxE9oDGHEXHXZnUGD0uFZFh1pNxZokIVKMYfekALLBuD0LVpsmKybUintjjE9mtodvYccQwkDroIjiOxh66jqqAO7HwnfpVkXF53nhECZdw/h2NL5L2cP0Hcn89ulWtY8xjosxvp7NNF+TIqB3X+uka3MkfhZjnBVjXILvbcBvcnI+FtqqYKiQ7AQfSBZ81pJqobfU8U3Hd0MI7UMIY6xK6rYuKlH/CyYuYXLH9ahiMsrgHk4+np8sx3PZSLQHCy9hYB2l32LXjpyygvJHGfEW/WbSo0BppCgyryPDytPAeWkIobtVKTBa0zCYT3Wh28n0WUjlJPpvxJILeWIhN3ej9qc8NZJ5X+WFE1h8ELuUclo7TqngpNF8+hG6raSiS6uRcw2lrzGoEzXDmd9SOCigCzXDWNCXtwelTr4R24YQ9voWx62gRxMN+7LHZezcnc51NNakuA3n0q0uu1+LKZpEeWUmb5sJYd1pShpQdQdjNmZKXFW85xZrq5NazwjrJMeEdaqLIs2fZdp1vNxMWETHKfSdTL9Seraj0J76F+m7R1ZVbzTz/0Kfv9F367QuojGEsH0I4fEQwsIQwnIp/cZa5VfXwWp1zOWBcTmfIG1VMEywtpoIWvS07+CPkgdQkPzXSbOFi6QZx2elzuI6aXReEkK4K9MN/01KDS3bNgcr+nLMTqtcPFejiOLfZbaFwHm/p18xKy/IKrLtxeE3sHURzXsx5W3+UJHSUNQcxlabctCdjH6Nvs8x4GyWdl6VJ2iKZIQWQrguU5tsgl/P5cHbmTiX8hMYO5qDllP6Y3bqy+fqKJ5Mx+n0/DHb/DejqyntQn0gNhOm0HM/Pnsmm06hfeD0z7BHJScdyI5dqXksGcVPbcfJ/TlyV/behX32Yuvn0706SeqAX7qWr3+BjabTuz09yujSSN3rNE+ldDdq36G0Ic0AwqN0/AwrijNh0EjJ0xRvwZBKNu7NRqfTuxHVxP+jfCqjAoUQQrMkNMeGEMZmj2NrHFkUwu2Z++qJkpH+bKsq7f04szeZQcfr2WIy/abRp4qSkRwyjQ4/oGc9xW/Q73mGzKDDNxg9nW5P0HcCffZKgqE4e59ukVKmDIypiNRvrG2HWher1TH3/rPYnJyPl0867/c/slhlIxgsdSZDsvU/k/4pu0kj/buljnwfKeK1CZdIo/5PSZ3uM5I3Ub3kydRB0mWvlEaoy/Fadp4RvZLr5+uReyN3f5kJJTSXUihKx4jnsFvM3FQzV9W4eWpvfITbO1L7cx5bwC3P8YfruGcyv9ucWUUUSmjajnffSGqIGXhRcoe9LbuGZslD6NMlLCuhMIyFf0hpIuKnkgtuvDClr44bseQJ7n+YByup783yw5l6Lq92o6oz1YHm7Zm+a7IHxG7ZugrqtuftTtR0pPbi5NobizOX0nbUD2F5h1T850W8chSPRO6I3Ho0K89l0SPM6kJhAI2/YMG21N7J/H4pvXjj4Oze7cTKBcx8nOlP8vYtvDM8E2IDafg28ztTuJDpXanpllKTLJDqXkx4jGPLsmP1Z+VUHjmUiR1ZXpJmiy2qxHop3uGH0nU2HsvLkavGpfcmllNfkS0lNA1JMSFXfZ0nhzO/EzXFKV36HyO/ygztC3Bi9j5ul32/Kfs+JHuPSrLv43Ba9vks6bkNkFSRj7beN1/y5Z+5tNUZw76YpFXa7Szp2udxXoxxSUzJ8y6XpVfOaMQlMcbGGON90j/y69LMogjfjElH3l9SP70kGRGPajnAApbflITPxRcx9dep3vKURmqaM5fFXumcq6lCzufl3qz4Btv3Y/nT9CmhsC1VpzC7nHgib17OY31ZXkrDmat00z/N2rO15NF0vSTcfjSaF7dn6QBqf5bNKs7N7ssuVAVsy4ztmDOcmtEsbaa0P7UPM+hopvZnWQcav8OEp7PkeCEZxmvnc2NVliSwHU0txQza0dgzuXLeNZPKbPq2Fa6/NQnSRoyNNP+BzgfR/3Lm9UjHKBzFyltSHeuwIqUff7eS5mfpcA0d96C2GOfQ7zrmnM+C7qnsas8tqX+UbqWo5MhRbFmUIrQ3OZ1fdaOhawqQK9mYPd+iewnlR7HyZSbumtSQzTisgnbteDcQKukxj+2uyWZ+z3DnczwymrlNFI9t5dzQnsYGSoaxqHN63reLMVo90O47UgzMhnCNFLH9qlVlV3NyPhHaalTlSVJJzdb0lGwPL7VOky/NLh6UOqoyLAohfC3GeI00+h4o1Skosaq2QaMkKCqkIMA3WwfdZim7X7gkhLPwq9pUGOZXkq2iWx3lP2DANzj4sCR4DKXmEe4+gd3eovdb9H6V3l/ljesZMTH9riQSKmg8izfOYGcpLqGPJKDGSbOkYum4gzem/m2Kj+adn6XrsENmXO7J2IBXGDKAUVWZTj/i54yJmJi59Hak4SaGtLjfHsCU+5K6pmQ0SyfSL+DSTFjVUVZJ41DKO1BYnALNAqa9wS49GdqJbk0ULaGkPc37U7iKUEjtXfk9uq4g9KSpKxXFhM9QPYHyVyg7nAG1FB3EoAJhG2r60Xg+yx5LRvwBpfQtZnqkeFPmDWZJJxoW034UK/9K/9/z4qYcfAbPb0nDkwz/Lbedyon3sPmTLPsFfTvQsxd6JTdcS9hjS+aOoqo7k/6cUo+AyfS5igdOTgK7SHKdFWO8Q4qyXosY4wyt1EqxVUBlTEFs52VLC+tM/JiT83HTVmcMn7L2iGqRpBraNK5KZNZZUg+9IWUhnZOtvyb7TYsHzr3Z33MhxviY5OI4HPNDCFevpx2tDYbVsvz8P+cbjejFisdW2SqMobqcQjsa+1LVnpovs10xtU9y555MKaVxKe1OS15QxZLe/lVJJfacpJqYIdkdJndMqq6mrtTFzIW2JKnSNFLUjLdSB9wuEAsUNVLckYaRLD+RhbuntB6lY5L6KMLtjF1KRU+OvSsrOlRC4fzk8utoXt2YecOZW0xznzSDg6/2Y0JvOrWnuoimYdT3ovEQehaIJTT2p3YnqhsJfWnongXhlRNWUnwaA5ooqiVUU1RHeJoOsyi7n4rr6N2J2jtYtIJJpWkm0tyJooZUcKh9Owr1KQfTnM7UfIuxvTm4A/uck7zNzGRlLU31FBpZUUQ8NjNqn0DPrRk7jRHtV595yu5HO0lleYkUW5OT829BWxUMe2Uqn/eIKR32NfhpCKEXhBD6yzrLFkIIB4cQxmdpNXrizzHGflIRl8uyuIFqyT30HWwq81mXMnhuIyVfmy7dv9YGw25QTaffM7grdUNW1Uswi/KJ9O7OyhLiaUyopuxNem3DkQ8wqpHiTtTev2p02kNKGLeZNILsLc1u9sFnf89nJ9O5AwOLsudZmnlh/TnzoKqg+U8srOOuHZhelBL6FUWa76biCSqKiN9hm5KszsMmyeCuidCHZWUpQK5IFkD3AMNeo28FJ1dRWpupmzB7E47bjGEdGPwsFc34FFX9aZpAu+eyZ3Il8ytoHk/7Z2nXTLg9zdIaq7NrCekBxmIMTgKk6XXKllFSTkkdxSVs1kDJJHr/hWFlrCympqxVlbmhLH6eoX9myVvMHZ7VYygwbHfeqaZsKkurWPaTLFfVI8z/EzPHU74yvStjpbKqRQilybX2Qq1qOHwQYe3KcCtDCMPe7zc5Of9s2qRgiDG+uJ5N35CMp89lQWGPWN29tFQq7nOGZFdokKqxlUveSjFbP0PKTbSx5P3U0sGMlUboP8EPJJ3/SVJnVpYdQ+SE2cR5dPlslptoIaWfYc+xzC5KI/dwIxsPTwbNUKC4jKbBLF5J+cXZKD1jL8l98RxpxrCfFHl73yFcM4i69nSJa9g1nstSYARiTGqzkSXpghpKaZ5C1+ZMtdFEUedkEH4C3qRvKU2NlLxLtwKhhOYrUh4qi+m0NHX6RbB0lYA8dj7DqwnzmDyAxqmU/5Zuz2TtuZWuVYShNMXUwcadWnXigeZLmbswZaU1jIYTWNqJOIBCoLgDzQsoOyUZamX3PW7eyu5URclUegZOf4WBDRTvxOBh9K/K4kum0vsU9op4gJFDGF6cpRQ/kZ57MqQuRTeXLEnG450r6BRp/k3K3fSKD0FM2Xjf/jDHyMn5qGmTgqGFGGNTjDFkulsxxroY4wUxxmExxk4xxtHS6HmMVKSlm6Sr/2aMsSC5EnaV1Bi/k5LydZBG6N2z07TUET5T6pynSB3w77LjXSu5Fn5bmnXA8v5cOojqLzKzE7XDqZ1Cr9dSNs4uC+lQRuFPPLyIW17nluEsmkGPZoo2XxXZfaekNlshqcMulGYPD6Lmz1w9kbdLpWlE5M0WSbiconNYXElzgcIz9HuBQVWU1WT2hpXZ6L0Pyw7krUOY9jJ37Mi8btSU01RGoZmie/jTs8kNWAmFrtT8iEdKkttr++xef7GYxh2or6SkazYDOY6ly5h8ZqoPEfZO6TtCI6FHts8LKQocHJDO3QyBcAdd3qX0DcoGsXIETX2TBxeopGFMilIeeDpTHuTJe9goELtQM443y1NBJGV4N7OvPUn7V3lpR6YXU7iCJ7owpwt1r6VZSeELLBxMw9fS/0vDd7iwidlPJCGdk/PvxyftFvXPWGRugVLtghpJX9+y1OBz2X4nSIKgZVsTTs22nYSn1zhulKJ+d5U8klZiQsv+A1LU7wP7MOkIxvdieeSqY3l5D96JXNXA1UfzSlHqBGP7NIuJV6R0CqdJnjD/0+qcvbLzdowxinSOqU7C25GJLUsTkw6i+jBW9qPpDyypZv47jPspz3ZPQWtLTkgxIXFbZh/ElHKaymlscUdtvXyX+St5oDsrB7K4O1XX8MCYVeU3d8LnurFwJNWHUNM1q1DXl4aX0v2YWEQcQ+0xLA1JTRS3pubxNFOLlRSG0nBYEjSrtaGU2Cml62i8jne3Sc8v7sKyt7hrf946kRcbuLqYwnd5rDu1zcz6Iku3pq6ZiSdlbX44PYcph/J6KU2ZW+qi3/BEi7txFddszYyiTBgezdSQ1Iz7vN97kX3uLnmxrZBcei+Vyq5G78nytG++5Mu/ytKmZwz/ALOkTrZ1pa2KGOMfsiRr10jqmu4xxi6S0foDg5NijE/FrEBPjHHTlvWzU9DSs2ez4g7Gfmr1dNMBrmDEkwzpnOIEGk7IIl6/mfIhvXeKVp8XSWqX4dnJl0szmrLWbSqieXdqnqJdJFZQVUHdQOZ2Tp1iYQllvbKAvSIaO1GzkJuv5PEWt9T2xA7Z+TdFKWPLKctOVnQ9W07OvHikjq5HLZUrKNqLur9kapnFqa7CsE6MasYcyv5M5y4UDqS2lOL9kseVF1h6EPWvZtf0GVa0J/ah6QCW96B+HiUP0fHVLIXGX+k0lv3HMXQuPZ5icIGiPtSWUFJN0cAkdJvHU/ZqNlM6hAG7MLArTTsw/Qhe24f5X2O7ndinK8d14ZSXUwR43Yv88X4GhuQptiH8MntefaUsvh+UyTcn5xPnP00wXIMzs7QFIYTQIcuGWWlV7MFCCCGcLKmg/mGy3vzyT/O72/jb5evowFdQWo4Sio9n2tVZ57guQgiZyt2tkltudQhhZQnbhRR7YSKlOzKkKxtfTrd6LKZ4BuVN1Pfg4J+z+VI6LKVDFrUr0FxEoZK6e9g8Zu/GM0w7LBMeTTgqFQEqmUfnxVS8lEbEy7Mm3ouvNWaeRGfz2C2ZXWHTNFJXTnMZcSlFFTSPoX5qSvVd3Jgd5K4kJJa9k9mHlqW2hwrCE3R4m44FvECHbbOiOh0ozOb2Jdx4Pw/umIIF4yw2DhSXUjs7827ag6GbZjaNW5n5aWr+wJhqygK+xts1WSba8fyxOyuP5ZVAHEbdUBY3U9ruA/5/QgjFUoT9d2KM1THGNyQVZE7OvzT/SYIhxmS0/jx+IdkVpkqqADHGifix5I45X9LjP/MRnLWpOMZfHsFhfVOH3rmCju2SF0+/C6juwfKFlP+a7jEFh30QZ2fXsEzS/y87JLl+VtZQ8TWWzuWtiUwdkeouu4SeHRm2lA4T6duR2t2YeuCqfEMtlA6mfbcs4+leDGkxYpckl9jiGkI/Cj2ovpiXGlcZ+DeX0oOHakorOOzaLHXJ+GxkvwsrG1In37yY4nrMp2QLaisym8KPqGymojGbVT1FeSPepnhFZhsooBNNUzMjcjNhEgNuYtMRHH1BSti38D56Rppfp/R2us6lbCvqjsxqL/Sj8HWqhrJiPANvZ+wW7F+g6A36j+aYBXR6NAv8Oz+lLekD9UlFdC6EEL4ZQpiWBbaRgjB7pttmdktKben967bGPf9sCOHNLEX42yGEMzbgHcjJ+fj4pHVZ/4xFiiQ99JNuR4xRTKqdjb7JqTEFmQ3OgspmSDrrMdIIvKdkYxjX6jrW0kdLnljj7+HaeuY3J5355BZbwx+YW0oso1BOQyD2YvlXeLqBq1v06HszOUsJ8ZeZvLt9isuI/an/cXJdjfVMPJQVPWj6CdV9aTw1BRreIe1/s5Sh9Ylymvqx9PosvUT7zIZyNos6UOhN45dY2JmmXajqljyy6v+YVGnxQWZmMRWxqJWNYTALDmLetklITbw7s0tIKq+GTVg0hCXn8cr9PDEmu+bNqD+LpaXEnzH/hCQY4nhmPMy8Dplt51CmRq4qSak6lpXRGGjuQF1XVkauaklvchpfwhHZ+3WEFNfSN2tPjTSLa5S81SZJnls/lgR6axvDaZJqMEgBhDXY6hN/V/PlP3b5t58xhFSgfTQ+lFvhR0aMdWKccgXTxPiGGGeKMa7aHN/APfjmBx0qy/P/NXynwFfKeHw28w6lXx9GVjLqFHp1praea+u4vnuKOH7qR0wobWW7aM7qMKBkEM3PZbaOh3jnPJZVMbMhiwQ/geVfoqqZwh9SBPaV0kznaMxbwPbDqSqh0CdT2eybeRx9kYZvsaTFcFND0YtULKF4VnI/HQB/pFPLPnumNN/1+zCpI42P0/0Fyn9Ml5HZzKaS2pVc/xz3tk/CpLA70y5hSS8K49P5m5swjopbqbyNBYMoXUiHln+ELzDpFLYqUPR9nq7nt5/l9WrKH+CuGbSbTvfNWHpNSvf9qmR+mSLZbi7KDjVDinn5P2mG98vUTEfJ6mK3YlxMBZlijPGJdNu9b5nQnJyPk7aaEmODCCF8H8fhGzHGTz6NccrmuRm6XsvWUpqNmbIaD624SBqF/njdhwmlOExytz08xvhotuF753DPUhb8jecHUXslA76bUmus+v0ax6snvEPnPVOH1WiNeIiAjlkd50CXopSwrqiaqppkJL9DShZ4khQ7Mr87lV3o+Okss23/ZLsZXsdbM9m8AsWU9aUwivp3KO1KfJb5F9D5diqyuIzQSPEuzK+ldFZyL24O+F+6fyZzdW2hkrpAfTGNdzPsHcoWUFzBxvUpnbeplDzIjD1SpHzJ4VT/gIrx9P8s+x7NK+1oPI89z6a0JRp8bw4tTl5T9dsmVWSIMb4VQrhEqr9dnt0/UlBkD8mZYTq+LzkzXC9F7rdmt6xm+UirUrG8vq5nn5Pzz+DfWjDEGL8hqVo+WULoib3xXzKd+0HJaLu71O++1Y7y8pZyoTFODSHcJsVTrNlBjJJGqJdKAu/R97bE+OqkEOZsQr++1Eyg/FcpKO996cHxw1l0TurASGqf9c0mQ0kyoE+uYm8xrggh3CCpvwZLKa5vn8UL04nPs3wHjp5Mt2Vc9wKdb6b91Tz5uVRlbrOfMrg0BawVutDn/9k78/Aoy6uN/84s2XcSSAIBZI0oChZBXBA3UNzQtlq1KrjVpdW2VutXLWKl1ba2WpfWpdYNrQtq3RU3RFRwQRBl37cEEkLIOsks5/vjPEMmQ0ICahU793XNlcy8+zvzPuc559znPgHwNIHvTnj1p3CsD7ZtgZwTjd31RAS0GCYWQCTD2bnilgQ4WyHVD83JUHU7ZCabWmxkAmxZCMnV4B3d0nci2Q+Li6FHPfifhbkPQ2EONLwArwyF2nLriDfhDXhuBNQcA4d7W9qRAkzFBPOOBD5Q1bCIzMMMR4WIfAQ8odbhDhGZiXkFYOyorRhV+jlVDYrIf+icVHcCCXwt+E4bhm8FRA7Fwj1eLNFbDVBj+kIb3VrF2ZB9E1yKyFxUN2Py4GfbLkRo0Vyqwgbm/sBfReSv0UOpasYKOK8aXs6CCd1g2wmw9DEnrtceancUJFzp9h8Pjxd8zVZfcDeqNe7zSzD56lwstDJjvQ284rXeF4wwgbszAM6FeWe4Ar4ck+PokQENNZCSCU3jYNUi6PqcdbBDgM8hdzMk3wx7B0FSIfQA1BdCVRoUVENqEORGGLDZ0WdPhoqRsKAAutSbDEjKBth6GPT8ORRcC9uSIDIFsqfDwHvgVR9oEJr84CmGpmrwXWTy2duRD41rLAe01n3UEaPtSeByEXkRy8XEhgmTME+jAgiJyHFYZfvnO/vOEkjg64TEhLcT+KohchRmFDYT11N4KRQPaDEMUXTDZqG/dMYBESnCZv0rgWXamS/MDMmZWBithnaaC+1sD5hXUoKFapqwwSsFo7c+DvwVUwRt6/DdgAP+A+GT4ZdYsrbNbqZDYVxfqJrm1Emj+DP0mQKHbIapx8PhyRBeD1lLoFsvaPgHzD7SKs433gNN18Gh9ZA8DhYvhIJTYdkUWFxmjX76eKCuzsJTMh/810PWh5DWAJIMzbfCmz+BdSugMA22ngxHfgbFGdB4OXx0PRwxGx4fATWzIe8sGLPSjMEMVR0vIr/HDGQEM7TfAx5R1X+KiM8uiXPc93ELxirzq2pIRC7DPI5kLFnvB5ar6nW7+L0lkMBXgoRhaAeuZqC/qi7vcOW2dzAIGwA24wTbYrEMivq7GgIAgYvcwJMKlI2FSdNNErsSmK8mErg753AVVi29Gcf57wiTYcDjULrY9KL6YkybBiwp/gDwGR2cj/NyhrwFEw6DUt+OeZTdRrUlq4cugOdPhDyPsYHK2lq3ArrmwnCf6TJF6iEpDWqbIddVgn9xFJx4GXx8IyzZCmkBy31U10PSGug2ADb4Whu27sCLuNBQAgl817BHh5JEZALWAevQb/pc2sCZmJew3Sh8ApkHwhnjYOGtxmjZAc1QWQVDjoNTpsODqtqpwTwWrs91N4yxEy6EzRdB0SSTyK7D4vHtzgjE8gh+LESyHGtM/xy7cC7Os/n0QpHVWXBnHxiUAwu/gsC5J8dqEx75IawbCPIRDE8xwcNy7H77MWPWJ8+E/lIx2fFwmgnz5aXAWi98kQlpf4cPp0NmJfi6QMMyyCmy5kXNvaF8KXSPMQ4+u0W8gkgS1hzpQMzDysbW2YCxtD4AlpGYfSWwh2GPNgzfRoiIT22GfgBxtMQ7YUAaNM2Avo0tid7tqIAuqyGjN5T9HEp/vhtGIQYnquobIpJdDoffCLc/DOWrLHwVzR8IlmRW938EiKRCTpPRTKcAH6EabPMIncB9qlsROX8t3BSAw7JgabqTBd8NpGH39vlcuDsIvs9hbC68/yF8MtgYUANoUXoNeKAuYAquPsDrgaZGaEyCND8c3A+WdYe1Q6FLHeTmQmW0aELsgME+ULYEegyA9X4zOE9gPbf/jJEJmjGDW+s2644ZqtOBFYjcgerS3bzmBBL4r+M7VccQW30qIgtF5BT3ebKIVInI4Jh1u4pIoxhjCBG5SkTKRGSjiJwXt9/jReRTEakRkXUiMjlmWW8RURE5X0TWYgqrx+AKumL38zL0vxQ+8lp/hG64Fda7StjpkH0oHN4FjpsA46tF9nLHmOzojPHH7NCwq+o2VX1e4bTVcKzA/cCpz8C1e5l66MHpMGwUVDaalPjProc7lsNqgVMFNovIKpcUjR5/4i5V6qoGesKVOfC7Oigph0FhV7HcSfiwwTYFS8r/HdWwqjYBLwagYijUf2C1Kl4skduAUU1TIkYhXYzlWipTLEykah7dwFTYf6C1Dq1dBt0DkFIX08cjBUL9YGO59X3YiHkHl2Pbr8Mq5esxDy2IeWQb3LIi4DZEfkRsG8AEEvgW4ztlGLDwzGGYS38DMFVEitwA8jiWjI3iDOANRyc8FvgVNqD3xyqQY1GPJQ5zMNXTS1xxWSwOxwrpxvqIF9cAACAASURBVGIsoFaz4sehsAoyLoflo2Hl81BSAZmLoCTVhZvegh6fwDOz4Jk3oOtpJvX9lUBVP8Q8mMNQbf4+XLkaAs3QowGGvwsj0qAfqqsDlnAegdUo5GMG435pGdg2Aydg7J+JWHOkAzo4gUiq6vPd4HQfvFUGg2vtXufQtufqxwxmCcYAegW4CNX34goCI8Db06BPTzh1BVRGTL10BiZNPr3MGD6fYs2PfGJ9ngONxgiqdccZkgmBUljfDbYsgH7lplwL4EmGokJYuAJ6BI1xtJaYHhI7wRYs/zERmJgwDgnsCdgjDYOIVLsObH+P/VxVn1LVjaoaUdUnsGrUKNXwIeBMEYle89nAI+7/04AHVPVztc5wk+P2O0NVF7j9fgb8G9f7OAaT1YTSGrEK11aMnQdgwAGwtocpqC6bZ70ZCvrBxi5meLgC5pVA0/5QdwGsnm+0xa8SG4E8J+52OvB/qlqr1s/iLzh6rMMaVb1PrW/FQ9jMt5u7Hy/tdqWu6sZ81et7QdGVsOhTiATN+PTAksjF7v8MYBHWg+IsVO9CdWtbu/TBuib4vg9WNZlmUkmTMzZToeggONo1JKrqCbmvWJV3ioLfdaWrx0JUJQCFsK0LVHlA18DedWbAXvPDmv6gS0ECuxCGnW+G6Mig/c4OEpEZInIB7LyjW+x633aIyCyX80vgO4A9MsegJom9Pfkc/VxEzsHokb3dRxnYoIOqznEtOw8XkTKsj8Lzbr1i4JOYQ7SqkhaREcDN2Ewxyjt/Ku601sX8H3DHBmAbeN+FPr+DmQDfh835UPcs5OwFdSH3PeSDr8FYM817QUO9G4i/QnTH6iDy3XXEXuca4BARmY/di/LoAlVtcBPdDAAXVrqeL1GpG4HIffDsfTDLCyNPAH0cVqSY5tGfGuAHxLKoRFaoapvFepmQuQBS/ggHLoZCAQqtb8LCvY3VpXWQnAWBtZYf8GCeWt8A5HmhUcxLGoyFoLxZUJBv3sWcu2DOFiieDJOTIBSxXtpyMKx6AmYWd8D22t/yHP/Ckvk/94G3TZ4vVouyK/exLYjIaGCqqvZoZ/mF2HMyxHnTiEgXzBCfo6qvftlzSGDPxh7pMbSFTvZTeAgLJ50NTNOWBu5ltO7d3DNu949hRqREVbMxKYr4kEBsPmEjMc3j74K9GiHpBjg0G87OhrOrIO0l6N0HNkfrGTaCpwKylkLxEsj3Qq1Y/+p6nMKpQ2d7AWyHiByIGYZZ2GAZpLXEd0/i5CXa2U8y1lXuFqCbu8+vsJuVuqoaCKm+/RwsT4V9BZobbKD9k7b0uMhozygg0lMg+U+w73DYuBD+XQ6PXgtfvAW96i3cpfWte39HgDUeeDsEH1ZZPqCCFjmLd76AuybDFFG96qfw9HUuYf8ozLoG3u8DFTWQdWlc8VsHqAcy8yzU+ZU+e53JN0WhqvdhYcVJMR/fBry8q0ZBRDwxXngC3xV80yp+X+ZFTPcsjCUSwNggXiymG8LorNH1e2Az5jXAqJjPj8NmyIOwAXgqrbtwbQbOdf8Pd++nuve93bq+7ecGQxRejiqX7g/rjoHFS+Dh6OtFeFqsg9hTajpDui9sWAcPfA7TukON39Q798XyH9swSY1BwHM7HLP1fVkNHO3+z8LyASuAh2PWmQo8i4W9emHJ2UqscvlfWK/qhe5ao0SdX2F5D8WMyBMYu0rd/wvdPY+47U6KOd5MLJ7fjOVUApgi6W2YJMRijMk1HOu0dztmgCrcMS6P2dfZ7jvccgQ86ofwMFilcE81/PMoWJIGTcVQez58lguNP3cd9AS0H5QvhEfOhY8PcGquyRAsgW3PmELsDIGLToRTj4YbS2DlhZYr0JFQ5TetJvVB2AORWnjw7/BKHtRGFWHToOnXMFPhnk9sn5oLdT+FT113vA+wSvF5mEHaitWJxP7u3sHyJGvdfdiCtaUF82CD7l6GgNnu83QsKR6hpatgcRu/kd7umEOwkOVGINct6+K+gwq3zgtA95htZ2GSLB+4Y/V2n01wy4uxSdnP3fsLMG+k1v0OY5/Jru5Y1dizOfObHlcSr++Quqp2op+Cqq7HxOkUEz2Lfv4KNkC9hfH236I1LgV+57T2J2ESBzvDZ9hDlf4FpC2A7lfDggHQGH0dD5VDYN09Fo4B4GhYfQB8fySc1B3eCcIdanmPW7CB/AFsdh6lPh4mIv3cLD4eL7jzXQdcC/wVM5ZR/Aybwa7EHurHaNH+AQuX7Y0ZrWhzoZuxKuyfu/enYYZkGjZIZWAhpmFYeOwJERkoVmg3EhsQR2EeVxI2+M/FQlvTgL+oJcmrMc9uHeblHAX8XETGun39AzMOxV7oGwTPcBf6uhi+twGyFsO/X4bnX4XeQfD8E/a5F97Og7o8aDzVEQw+c2qu78Ebh8Kq62BcAeT+Bs66B64+Bk7cCHsNdD0n7oSG22HrEGg6GEIXQ+Vm6JMCMhHmvQePv2rXon+BQ152oUyAbZBWAbIPVOfZb8iD/Q4/wjy2VtXxWHFhN+BEd0/W4yRG3HvBfrfHAvuJyAFqObLjgI3a4m3FV9ijlleahE0C7gEu1ZYcjgfzvntik4YgpqAbi7OxbnRZxNCyRaQvZtBuVdXb3MebMNJGFtaP4g4R2c8tuwr7DRZgnvBv4881gW8A37Rl+m+/sAdhytd+LDhe4dWo17ALr0cUnlMLh3V0LT7swT0EE3A7AvMoMnbz3qzGBvoLMOO4JWbZYMygjo9Ztw6LU4Mln8sBj3t/G+YFTMYGoFXAfW5ZOjbLXRO3/2r3f3TmXOOOUY3lPR5w+3o8ut0HRgTQ38IMhXsKoOZeeCl6P6+BmUkQOgnWLoSXukDdHfCKF8Lj4bMBFkbUDfDYazA7BXQoVE2GOSvh2etgZjfr/bAay3+EUxwVuQ80rYT1DbC5DNZVO+9P4Z7x8FkBbLsC3ot6DF4Ib4N/7g+Vw6yrG7T2eoe46+6HDfphjF68GmPRjQRWuXVHY95Xinv/H+CKmGXrO/F9CzAHeLaD9YYBFTHvZ+HOP+6zW9y5ntbB/l4ELnP//wGTJu/7TY8NiVfLa49MPu8uRKQ3Jlc99L9wuFex2fVhtIitdYQUbOZ0A6rxndV2gJpW0Rr3wsV6uwKDRCSaxNzqjl+l7knsJLoAOY79BS0x8dSYdRppSbKPwsJwm8QqgpMx76s7NsDVYzNHVLVeRKIDflv7ysAGyIh7eTFV2U1Y6GR7or/UUUa32PHYCmn9HMsLoK/1jaAIAt4W1di0dGiqg6Qct30+9OsOfQJAMzQHIZAPNUHoUeR6RQN8CCvfhrT7IfcHUDMKui6BFUsg72I4ZRl4wi7fInZe23MbmRDIcnmcZPCJSBqmRjtMRKKChNF7XeD+TnTH/ofbZbT+I5rb2Oi+910mAKiqisgi4goxRSQd8xDGYHRid/qtsI4dcTZGcX4mbn8nYJ5Af1rICh+5xTdj1PI3RSQM3K2qf96V60jgq8d3JpTUEUTkRizu+WdV3aHq+CuH0Tz/goUKehGTjG7r9LCBIB+4GdUPdu+QGlHVclX9UFXfAt7GZnAlwBEicqRYv+uiTiQMq4B1qpqjlmA+wB3j3+2sf6n721NbEvTpWGK3jJjrdwPiztg39Zj3kONemVhrzTswD2I7USBs58lHLiGfC40bTZV1H2DwFujrKt4iPSyHQj346yAlA4LRnqQNUOhzhio6mGdAINzSZW17cj1aLv4z2Loe/HMh+ceQuxy8d0HDevhkPCzIgXptvd12w9xsHtOVGA14vqpmYcY1eohKzCD8Buul/TqQp6oZLnT4OyxmHyUAvBxzjrsyAWgLV2P3cLg7ryPbWKetY/wW8/KmOko0IpKKhdZuijnX6dFzVdUaVf2FqvYGxgO/FpF4KngC/2X8zxgGVf2tWrz19//FgzZhDVpuxwaCHljMOBMbKLOxGXV3bLZ3JaozvrrDq6rqVlWdp6pvOWPxOTYLHOUMxaGuktoft/k7QJEzJILzFEQkfuYYhR+b9V8hIiOxmXAPrLBwmvu/RESSulmYyZMFGYiMwtRYY1EJNInIr0Uk1Q0yBe7z2cDJInKEiCSdBKUeYB6UXAvHjge9Cwa/AX3GwP4PQZ908LwN/eY4tdinoVc/2JoKqQWQWwjh+8Afcc/DJifbHR1lwzbL316pXQihMvD9DXJSQAdAc715CvSEqkXQfzoM2taaSbYdArLByASZmDcSEpE8Wrq/oVa4VwZ8HzO66cA0V4yZ5O53mNZS3VFsArqISDa7h0yMtrvV0VgndbB+FM3ufHOBB9zkI9mdbwUQdt7DUdENROREEenrfmPb3DV1yI5L4OvF/4xh+MagGkb1ZSxR9xssIb4Jm1mtxdg856N6PaqLv/7T0XpVXaRWtPcW8CH2OzgImymnY+GoDViB4J1YOOrNdnYZxaXYAz0FYyAp8L6qLlbVL4DZXhs0msbA0ZkQyrfB/mrgX29bMlxcsZdioawptEhNfApkq+o04Arsvm3eAiu6QmAKbJkNXR+D9I8haSwUzYekH1qf58h1UDURRldBxlbwPQQzsiHTAyl/g/LboctwV/8yALaG3bPhg+ZQCyuLYdD3x1CyCfyTodAL2hUit0KZD3QclBwLWdnOrkRiDErQ/k/dCEkbrU7jNmzQPAgzePFU0ZUYu+td4FBs8L/B3ZM73D3aigk2RmtyUPsd/RtY6YpBizv47uLxV2zSsgWrFn+lsxuqTYbGYxOB+7DB/hcYA64Ku+4XYzYZiOWz6rBn42+qOosEvlEkZLf/ByDWYW29dkLfX0SasEEt2uJzNfZQ/0VVd7WvAyLyoMD6iBmak7HwR1X8akDBn6HPLeDfBPvQxg/T5S5+A5yFUSK3JsOSedCv1PZRF79NIyT7IOw34xKNb38CBBUOqgMNgzcZmlNt4J4ZhMByKB4Fo26Gd0dDsG8LDbpTgoIvQf75kPs+vJICgf3huD/BOxPtPB9CtSNmWwIJfGNIeAzfITgJha3t0Fc7s/0+WIhigqqmYyGu32A6UQ+70NORIjJMTISwU0VtR8B+2CxyHTFGYTIM8MCFKTAxFY6/GfqmGEXymHZ2NQ04CZshZwP7HAXL/wPeACTHxvOjCIHP3yJPEsGS14OAQQLBTKhPsVxCVqUlqhsj1gq0RsHjgYiTzVhG6yK5ncJjbUs9hZDsgYiasmsSZlg68r7ahBgSz2wCXzsSP7LvCBzj6jBsln/Sbmz/RywpuBULX6BOmRUrRDsB2OzCT72xHESdiGwWkftFpEREvCLyqoj8NLrfHEibC2Nvs9l2ROCiOS6GXwv+VGgW6+Fc3Qu2rIO0TXAFxoyJPb+jMYNxsqp+pKohhbqXIO0amOGBdVOhKA1Kc2BgL+j3V5O7CAOcBsW/sNBVEMh43UTxegKkgKcUsq+GlF5wRgac/0M4sArSfgLH7g/HXWy5ocqToFcBDMiEgcOh11zHhoo7RhQagtI8qBeIhKH3enhI4GfSWi33IBF534V95jtJi+iyGSLyexF5D4v799nV73ZXISJfxJ5DAv97SBiG7w7OweLUD2KJ33jkishLYlLZc1whErC9W90abODJBSa4hOAHjkb5K6LKrIb+tISbGjFK5TIsTHQUVsCkIvJ5HpTWg++CNvpPPAf9PVZD8Mh9MGMl5CvIZ5YcP8Sd20Ei8j4Wlw7T0vuaYXBVEZyaAqf1gIGTIPl0aHwJyjMhfCV06wa9TjTPB4ALoFt3KDwZ8raA7w273nAzND0NxQVQfyBUfQi9PBD5MSxtAu99MKwLDCiGpuWwfgGs+ATSRuxkoFbQDJD10M8L3q0w01FpoxRQRKQ7xjqagqm8/gp4WpwcvMPZwEVYUriVjtfXAVXdR79CEkQCex4ShuG7g3OwQqpHgbGyI9PnDCxxmYvVF8Szs47F+hSXYRXN92Kx/BJMlqMZU2Y9AEsmnoslPydhsf17sQGvDBvAq3zw0ioYXAT1NZAVq0gaBFlpQnV1eRA6DKp7W7KTfpacPyVu0HwE474/LSIFIpI+D657HuYE4IF7YPpqSP4rzPsL5JxoVckNx0Ddz2LCVwdCYD40PAN1qRD5EeTXwhwFHQibF0D+WTD/NeuboU+5gb8AGk6Ehc9AUjY0Pgn5JRAMAVU7eY484C2B7EYI3gBPNRntNBVjDQlW4f2yqr7s6MavAx8D42J286CqfqGqIf0STZMSSKDT+KYr7BKvL//CGCtBIN+9Xwz8Imb5g8A/Y96PAxbHvFfgEPf/akxy49cxy/+CeQOXYIVW92M1EhUY6ySCafqMwsJQQawCONcP4X5QXgTVyS6hfRYsmmn6O+qBSFJLols9EL4XXlGr5H3S7b8WqzFY6o5zLmbIImNhXSY0DIG1KdCUC3VjYPWPoPJwCDi11kgmRE6AxgbYHIam+6HWterUVAgkQXA0LN0P1ivcE4T7MqEpus5ZsOREoxRrPtR4TF8pAugiWK2waAzUFENzJoR7QDAHwgrr1OThm4CH3P2cjA3+n2P1HgH3ijZ3imCSEmDyKhvdPdgA/Mp9not5UVE9oxeBHjHfWTHGVKrCJgIXxv0epsS8H01MpTQxWluJ1//mK+ExfDdwLjBdVSvd+8fYMZxUHvN/AzsWmG2K+b8p7n2OW38WVqw3EaNY+mkR1EvDpByyMKrkiANhuADdoO4/8EqDyZHwJPTfDCpG9azzAr+HOUVQlw7BLpBS1tIfIRULW6ViIawjsDBTKaDzoCAEviZICYBfwfMH+LgKqt63Dm6ha2DNIKh7BZKvgvpS8F4IGSEQASbDvBQIRyAlG0LbIFXs/EIpjoU0DuredAqrv4APu8K2W8w4EobGZkh5z9qyRipg5XlQVg2eD4wBlebuk995QWAeWA2W0J4FfIGFkjxYcd6f3HoDgUfUivz2pUXHy4NJhPSiRWfpzpjv7N9Y+K8Yo4j+QUSOIoEEOoGEYdjD4SpLT8P6TJSLSDkW6tlfRNqWqu78vrNcQdKpwHJVXYAxixqAi9WqWMdgM9Y1WK2GYkJpvebCVRkQ3Atqh9ssG4BSKH8XuuwFFZWQdjQsORjWNIDUQ1IG1BeZd/A8NsvOUNVkzLiVYaJvC4Dw6fDRL+HzUqhIgnAj+HMhfCGsTIXg2bDoBujZz7bjX1ByGzSkQTDJdI9CSRDx2yxdFJKWQcmHMCgNiNYzeKEg09UyvAPdx8Dyh1y+ow7mPQOfNUNkL1iUDG/1h3l+CN1rg3a00K2Mlp4eYMecBByI8f4HYYaiGy31D4oVGmapFSvOBVDVLar6tKo2qGotFho83H1vJZgX+WtVDajqPOCftG7ElEAC7SJhGPZ8jMdm7IMwEbYhmCrqu1jeYXcQVTCNKrPOxjUZwoqWAsDNYuqtN2BCbIMxeYdKTJr72QgctRX8ZVDQH8ZnOC9mIRRtgZSTYVkE5BUovQCOOBGWZEHD70207SVsxnuuWK/taloKuqZhoRPv81B/BtRkQmMB1IZBBsEpF8PBw2D181ASAs806B0GaQTvFZA6Hr5w731TYN8mEC80+qBuGCwdAV+MhUUBN0C/AZWnOs2r6VD6PJT2sXMBYA2kJ7eExADwgG6ygsHYmoy3sVl+VBJiLWZcA+47qwcexjG3ME9iMLBGRN5xVeWISJqI3CMiaxxBYCambeXFvIQqZzBiTrElCZ9AAjtDwjDs+TgXa0u6Vk0nqVxVy7GwwlmyCw1cANQ0az4ALlHVbFUdiYVD1C3/GEuYrscM0hCMLdMHC1mcgimG/hB4MgdenwHFF8P8ClOOvfd7sFZBsiCYAU0nwsLl8Owj8PEseP59KBhpieh7sBn1PFri7+nYzPgsILQaRg6Dgz6DvS6AeZkQOBkWBsH3FgwMQNLV8G4AHuwNW/eHbRtBXoC9z4WFXaDuLFgQAH+m670N9mAcDuU55h1xJ3w8ycm494Pq92DmYdYCtG4E1PSCeg/og04c7sdQNgLWFNmAX4/VLqxR1WbgMiy/EL3nc1S1F0Z1PQsbxM9wy76nqkOx0Fo07wKmszQQGKE76ixFW7jGypf0xHIUsBuNn0TkQRGZ0tF6Met3ui2pY7D1+6rXRcSDyFBELkbkl4j8AGt81dZ+DxORJZ3a7zcM2Uk72K8KCcOwh0NVj1XVK9v4/ElVLVRjskzQmKpnNTmMHjHvRVWXx7w/VFUfjHl/napeEPP+VVU9UFvE9UqxpiyfqurHqjpUVTNV9XTghxGgD2QlQ+QeKJnneiBMhqUPw6uvwsCHoDgEkgxFj8Ok2TbAJmNGKmoIwsATbpZdhUlBZzdCwadw//6QIeB5AuY8By/4IPwivDAFlv8RRqyFnDz4ez28dh28exEsmQnvjoUtAkyCBW+7vAHARNjwhjVFAqAQgs/DM/+CNxXE45Rf10D+OKhMgeBlMKQRPFOhaA70ushyNYsx43aqmIBgPtYPIh2su55Y+9haTAwvBcgQkSQROUtEstXYSDW06AhlYnmF6jZ0ltZhUhY3iUiKWO+D8zHGGu5cxolInogU0tJfAxGZgeV24rWz9ixYR8d7sRDbOCy0NhF4AJFLiJswqeq7qjqw/d2Jisim2ImWiPhcHc83Kh/hQq0rv8p9JgxDAl8WF2Ix8b+5mUvs6+4q1doM+OU5MDgLznvKCsO2c/FPhoo/wIzr4dAsOG84DD4L5rowyOXYDHkHPaBWsHV/OxueVvMqSkZDxkRYfSycmg9nvQJbkmDO26Y/tGUuFB0Lxx0Ax0yAIy+FL/aLketuDydC5WGwZSCsD9isO5IHdWXQ9U74+F3o2QXO+TUcdjO8PcKqrhcAt2IJ501Yi9mHsGLmXljY6D53nSuw/Mo0LKR2NrDahYsuxrw1MJ2lVFqEBeN1ls7AChE3YpIm16tRYcGov/Mx9tF0THcqtkgSrPfDngmjav8JI02sw3I7FZiXuxGTZrlkN/ZcjTVBimIcMeHE7xISWkkJ/HdgMh0/xB7KdCweH8Zmpl7sAXsceAlTFt3d43iwHEtXrG6iDliAal3MOpdgD/X2zmYB8K2GbtlQXwjVndH6cEJSXX0QKoGqBvBvcB3bekBlql1jCXAZbUi9uzqGo4CPVHVbG8t7YAylGWridF8rRGQSMBbLGQ1Q1RNilj2IhcX6Yoy0ucA5qhrtBXIMJuxXhBmewRib6p9u+XlYt7ZCTLjxophtFeivqsvF1FwfxLzEJRg9ebSqHhqz7iVYKC0fY+D9VFXVFW3elwIjksA/FNY8BrOKzSBTAGeeBp+/AAO2QJYPXq2BH6pqwFV6T431pOPujWKy4vur6g/dZ9MwcccpdngZidWpROEDylW1t9jv/48YUQRswvNrVW0SkQlYu9ND444Xe08ewGjFi909OSLunvSP9fq/LBIeQwL/Hag2oToVm/HehCl2zsJCNZOAc1F94UsZBTtOBNUvUH0b1ddR/aCVUTC8SozqKUAKhEphgxcii6FHfQtzqF0IsBdsToLQUihOgVB/KOsFmzdC3loYUGMJ69Vtn6oqMAM4VHaUPUetFe0s4Ki4SuivCx0VSZ6F9XrOx8JRjwKISD7Wn/s6t2wFrnLdLR+PaW6diuVR3sXotG3hLsxzK8TyZ21V8Z+AMbn2xwbasdFDFcOtlfDmPHhqE2RcZkWb2/Ea9H0NXl4Ob3rNI5uw0zvSGv/B5OpzRCQH8662hxpV9QMX1snA6kxmx1zntZhBHeLOezh2vzqDuzCjXIQx/87bhXPeLSQMQwL/XZiBeBfVu1H9K6r/RPVjrBvdfwurseb0+fELukJNf9hYDnmroGukDWG+eHSzwrYti6FHAHxJEO4Lm3pA86PwkcDR0o70tdp1vwuMdh5E/PJ6zJCViokcfi0QkUMxttSTqvoJNrifGbfaS6o603kv1wIjHTV2HLBQVae5XMhttK6b+Qlwk5rcewhr5znEhdFiz8GLSbNf72i4C7GQWzxuVtVql2t6GxtsUdXlG+CzdJC9oO5i+OxTKA6Ar9HlTCbA53tDQxFUH25Ge8gu3KYAVph5OvAjLLQZaGfd2zEDd617fxbwO1XdrKoVGJuvQ/pwzD2ZpCaZ/zlt35OvFAnDkMD/HmymfjeW5N2BteWDSF8oz4eaxdBjy867zQGQAU0DYMMqKNxquYeuHlhwiYVF3gLyRWSsiOwVbwBUtQYLERzYzulGVPVdrNHNaDdYfNXoTJHk9naeal5YFUaNLY5bprRu/dkLy0FVO9pxFWZw4+mzBdj3EbttWy1E2yzWFJGuWXB7PhydChN/DUfWQNo6KHBtXenuWGaAJ8lYaB1+t3F4GPOsznH/7wAR+QkW9jlTWzzgYlrrXK1xn3WEtu7J166XlTAMCfxvQnUZNvi1+3BmQmBvWNcISUuguDku/BQPH0RKYX2tCfTlAreiGlZ7fYYlev3AGBHZO9ZAOCZRcGe0Q7UGPAuwME97nfR2GbtQJFkSs00GVqm9EUvuxi6T2PfYoPYTbWnVmqOqqar6ftypVNDS6XCHY3YCN9VB41x4fhW8dq2Fu7Q/lCXt2BUufV3bRqcjvIuFdLphYb5WEJHDsHDbyXF5o42YgYyiJy05rlb0YccUiyJ6T2LvQ8/dOO9dQsIwJPC/jKewwaPNhCPYtLYHVPWGzaug23rI2xldQyCpJ3hnw/0C/WNn92pYqqqvYYPBMSIyNEqBVNVPgd4iktve/lV1C/AGcFB8KOZLoLNFkuPEWsEmYYPfHGfQXgL2EZFT3bVcTuvaiLuB/4uGwkQkW0R+2Ma1hYFngMmugK+UXSvSzFTgFVhSCflTbTBt6+tKA5o/dwWLncXFUKhw/MNw9/1wh8Lw7jEepwurPYEl5ZfGbf5v4DoxAch8LK8WlV6fj92/ISKSgmlpAW3ek0G0nXf5SpEwDAn878KKzaZg1cU92cnzkAyhgbAxFZoXQUlt20170rHZ5G3Hqz5Cy+w+PX5FV5A4HZs19WACYwAAIABJREFUjhaTF0/G+lwc7Abfdk5bmzHjkC8iw9vKTewirEjSBARrFRoVar2W9IwtknwMq5eowpK6Z7nzqcQYZzdjhYn9ccWAbvmzGCPncUe7/ZzWtM9Y/BRrwlSOsZv+TUzhYXtwyfk3gMEXwy/Hwl6nGLus1b1JtvqPLsAfazuxX7fz/QF+Yr+Vy86GUedZtfqk50xgEmxAPwoziNNiKNtfuL1MwYQTP8N+F3PdZzgj8jt3/svY0RP5KRbyKsdCkw906ry/BBJ01QQSsIf6AoztshUrJGsXEZA1UBAB6Q2bnUtQhBWc3YLqhy27lmRM+G++qpa1fwqSAwzFwgZL3P/TtYMH9EtRWs2b2S/m1Q+bASst/TaWY4PZfIz2++VYY7sIEXkJGKaq8Qyp6PIMjOFTi9W/hN2CJMxYjafFiHuxXM4DmO5XZ07geGxgrsfJwschqm21ELie1jIksefZG+tJ4tevmGgRT7UVkYEY9bsfcK2q3r7L+0wYhgQScBAZgvHj87AkZXxv6laoh7St0D8LAlnGHLqbNvpiuxn9SKBWOxiQnHcxFJt5bospSutom8OxeoiKjtbH8hNHYWyXPMwQ1NoltYrFe7GZagZmKCqxwru3MLZUR+e1GpecjklqIyLzMMrmXqq6Om6bUowqvABLxr8JrFPVQXHr+d1yH/ChqrbNDjLD3NftsxKjAHcOxtS6DsuhNHewdnfM87y2LYZdR4bB3atu2P0PYpXrF7tQXQenuYNhuB+oUdVfdLRte0iEkhJIIApTIT0Pi5+vxmLUxTF/C7EBoAdQnA4ZxfCvG+FGgU+kpbd03G5VXaK1SUQOl530bXaUxFkYLbJARM5to55gh21oobQOandFEUHkQKzK+iL36XpMQylWbiOKMNYPY4Nbz4sVl92HNWzqDFbhdJ/cKQzGKrbbQyYWU6/HisBeJcZAi4jHJcRHYxTZme0aBYjSoxeiOm8XjYIP07SqoGOjAHaP9sNqI3YXJ7oaiCKsQv6O3dxPL8xI7TYShiGBBGKhGkR1NqpXYVz132BKs09jiq6PY3ILPwNO86je+2fVNzF102Ei8r32Yv4ulvwFcKyYZtJOTkObVPUxjDkzSETGiEi7bJQYSmvEGZ/WDCoLl/0SM3phWuTTdwX1bjsB/oDI5W5GvjM8QusE8rnE0TxdMvphEanAPJIHgQw1QceX3Dq3iMg2LCczWFVfV9VqEZkoIovEWtaudFTR6H5Hi8h6EblaTNOoTETGi8g4EVkqIlUi8puY9SeLyFMiMtUL2/rA8e+D/ycwJAvO6QJn3R9DVCiDpDFweA78OBd+fD70ajYhScT6n98iIpUishI4vrM32Rm6aRgZIHpuyW5/a8U0m+52bLJWEJG3sNDlnS7HMUBEjheRT11+p1NIGIYEEmgPqjWoLnAV2Q+ieh+qU1F9B9XVxLTZdAP5DGzgOjaOchizS63EwiOj2lsnDjOwGfa7QLpYLcSAVsZHJAWR/RE5WeHIMhjxANywUOQQRNIxI3QDFj5ah8mEfBnUuP0cB0yijQEqBrOBLDF6rhcrDpsat84dWMK5DxYSOwcTvItiBOatjHTX8aeY69+M5Yay3Da3SmtvphDLA3THmED3YdX338MqlydJa4rwicAj9fDnAbD1ZBgXAdkEU38Cn1zToiXFeBjtg8hKePxjmPYO5P8RxjqtpgvdeQ3FvIgf7OQetYKbNJzu7l0UfwQGYIyxfjHX0wqqeiT2W/mpq8Jeihn0c4jpNd7hOSRyDAkk8NXChYoOwFhKHzgWUfw6AhwMVKvqTt1+NzMcjWnkKCaO138U1L4BpX4bgJKxiV4zQBiSyyE3C2oa0/As60L6ogKqmrx4Gn14fREiKSEi+Y00l1ZQV1pJvW/3hoISjG1zI3H9qF3c/AJMCiIdY1xdiRmUILAXLZ7LUFfpHC0QOwO7rt9iFdi9VTXsBs16oEhNXh5MXbY/0G8w/N8wWPkAPP8zSL8Lbh4FGTNs20zMqB2kqnPcsT4BblTV/4jIZKzF7TGI/OMeKL0CDq2FB/ygm8HfDSYuhCd90DQIzqqEB7JdCO4m6PskDPkUDhVr5/qkqt7tjjPGfX87yzHkY+HIDMzgjVXVBe63Ugfsp6or3PojgcdUda82cgwz3Pt/7uJ3uR27pNWfQAIJdAxX7fqxG4hGi8haV5wWu44C74nIQBEZBczSdhg/qtooInOxQetdYBUiebXw2wooCsPmIihz/ampSsH3bCndPijBsyGdYSEfGQjB2iTqmrw0CagKooBXjefvVbRkG9v220TVyYvZOGRTp72KdRgr6DRaZL3j8QgWatuLHauF87HEcGw17wYsYXwAxopaE2UbqWqDcxYyEOn/Z/jNgzB+LaQrSBN4R5h3cdIRUPA4MANuQeTJA+Cjubb/2La1jbSuft4kIpkVVhORmgHBVRbzp8qttw5yG6EuDJ6iGFkLBenWIpHRqhqczlUrj1fVN5xndTLwjssZRbDai09iHEWhg4LL7SuapPvNwL6q2inNrYRhSCCBrwlq1MXpItJPRMYCs+OqYVHVJSJShYWf3lbVxnb2tUmsf8IgtfDIVZlQlQnzaiF5JRSu6EryW4NJe2cvuoc8eNObke61+D1NNHoUbzGkN/gJ1iftSMcNC7I5nfTnB5Dz3ED69NlK9Y++YNXxS6lIDdERRXUDcCYis3Ez2rhzXyMiqzBNpfPjFldi3kMvEVmMsZWOBFar6kxppxL8efhBA4y+Do6+CWZcAqtSITICxgRssC9rAMI2m+8OXP8efBiNeYlIFsbISgf2FpEjME+sGzCwHirSLbQVTobmRkgpcVIcxbDZB+qD8FZ4KLl1EV0PjPLcqhqcXahWjha1icg9WB+JZ7Br2kdVN+x047bxGNa4q73akR2QyDEkkMDXDDU55LeA/URkRHxi2FFM38K8i3YZSKq66Go4oMES4ptxuYK1BXgnfZ8e145n7zd70S+jHk+3Ohp6byMjKUzEAxGEYAhIayY3OcQOiW+vopnNNHdroL5bPfVlmWT84VAOOOZsjnhwf4o7sAwhbOD6FSL5iJyEyPUFkP+o5SCmvgPz/wSTNY6R5AbBJzHhvZOxyeo42hOKc1IgJXBcPWwKgqcbNMQ3gVIgaPIjnjXgXQrBTZZjYbTlEfpjs+4AsEhV38aYaJtU9eMAPBuymLw3F+pKYX2+UXoBKIWGIbD+RzByE/hDwKdQ8gDUoLrJXdPlItJDrJL9mp3fwthLFBGRkzFZlUXOk7wPy590det0d5ONziATa/XaPnsrDgnDkEACuwERmeIYJ+Udrw2qGnRhoJWYVlKPuOUBjJrZX0TuEpH4BC2IpN4MR28CXxOEgh7kzgPpNWE8h63KJadbPbWFTVQlCw2+IJkSITkiLbNZEYJhQTOayPdo22GIxXMp+HQmxdlNNBXWU+ePEPnbQQw59xS+tzq7zWrvKGoOgnP+7Pj3wL5ucK4HQqOg+CrrWvdQQ+uOcd0wOesA1nFtDibJ/q82rt+P61TXBBu7QODnMOdSGJMBEx+F/YbB5iBkLIci10iJAtjWHzYWOgrn32CMGv32RXYU0UsWkaMOAjyw2QORrHYUVJ+Dt5vBszeclgUTToNDn26hid6H5RTmY1XOz+zk3kXxgojUYXmQ3wPnxuSffo2F1WY7dtEbWGvXzuBS4HdiPdo7hUTyOYFvPWQ3CqV2cf8PAus1pv1pB+uXYF3Weqnq5t04nmDnfTM2WPZU1Y0xy+/EZrTHtco7iBwHXB6E9W/m0ufWgyh6/XVKjzidpcm0DvfkBCjwhUkOY7FvEcLiQh6eCEn1Xhpnf4onJZXQwKFsv6eL51LQUIf/gFEtTYwUqEwjzaPoJR/x+Tnz2Rg3o8wFDjgESr4PZV3hs8vhyKq4nIPARbPhyRGQ1gTN18DLt1l+Il1Vf7x9vdZNarwYYynvVTjjUzj3MciaBnMEdACc+AY8fwhUJkMolic8GQY8DqWLd+z8V4hVKl+LasR9H32wvEYFsEBVQ4gcgiW/O1Pg1gOrEP/tf1lC/mtBIseQwJ6CaKHUHdCpQqmvE72wMMUaEQljIZ1XMYpgh0lbVVURWYY1s6kHrhSRX8XIX1Rise6xIjJDVRuxweuHQNVHPci84Rj6BiF57Oksji+a8ETw+sOkTHuNtEATHhHweCA/l/DwoTRkptGcHiF53wOp9vg6bmcqQEEDDY0+vLcexJAVuWTeMIMlzjjkYoN7KAyhJMj07KRfdBiYA55JcNBHcLyARyEgIjdghiTPrTrCGeAIUH0TJB8Jh4yBd66JKyTMgIaUdooL20E5MLQBjkwXeR2juc7CGgltcGKGoPoeIn/DRAEbMEmM+Jl0KtYt8HPgD98FowCJUFICew46Uyg1Q0QuiHk/QURmuf9FRG4VK3TaJiKfici+InIRJgZ3tSsIesGtf42IrBArnFooIqe4z4/G2jdGQzHTMG75eKDc7XumdNxU5/tYD+FJGC1zrFgLxygU49tvEZHFR5hn0fXt3vhHb+X7G+eRsXgaedMfp3TeLIoCDXjnvE7P6Y8z8L1X6fXoCxYiOfwg6o46hNrMdMLlFXhfepPMDZtJRvEke2iu3UrG+6/Se/rjDJw9nZ7NTTuGmNYsIfu9V+jtrUMX/ouiKTM4PNnD+QfCuNXOKBAzo/azYw4j5MaaNdDrGhhcAzId5pwDG/02e9+GDb4fuE3mYIPuP4BZU2D6JdDHA+clw3leuNDjqrcnwqjPLYnMI1BcElMzsBby+sEp0felcNKt0Gc9eHq2eBKzVHW5ql6sqjdG1xWR1WKJ8asx/aoeWBI5+rfELpd/Yt5Hp0M133YkPIYE9hTMBs4Wkb2xMM7pGGNjSie3HwOMwoqEtgGlWA3BvSJyMDuGklZgxUzl2Ex9qoj0c3TC47AY74mq+gaAiHyATa5PxoUjRORzjOmyDbgfMx77u/0+hMXSr8bCZKOAYrFK3B7Ys3kSZgA3z4DXUiASXI8nEkIqlpGx30jWz3mdPhUbyaytJmXfEZRl5dH0yRv02acfzcvX4gs0Ie99RPrI71GvCh/NJ/29D0k5+Sga586luKICf9fu1DfUkrS1gvStFTbAvvIo2Tn51I8c2yJNXV+HPxTE6/MTyehN42cr6N4vgoSBIgj2hGAEJAx5EfD64MIcCEyH2Q3Ou+sG5ctgwFXw0TBYnQqF+0PSxyYnEfUWwAzhnUCjHx5dCiXPgf9+6N8Dqi6D+UdAxQFwZhlkfw9OT4LQMbCsHLJXQ0oYpBl86yE3DSakQbAaUodDsAuUd3rwM32rBYh0x84zG8s7bAA+/a54CbFIeAwJ7EmIeg3HYCqZu0LdC2LsjFIst7ZoZ2qnqvqUqm50UhNPYHLIw9ta1yWSewBLnMJpNWYkXucKShjF1Xi5kiT2AuBwLgMgg2ROZxjwCWYgTsIohS9hIZR6Vwx1qAdCB59Fdc8DqBSBXgPYkpxieYXsLjRl5RHILSAggq+kiNCWbfZsb9qMr6gbwcICQms3kNQ1n2BuNuH1m/BEQmhzAG///djmzpe0TJq69mDb0MNYV1NFWnOgZYzYtI7MrDwaC3tRE64gqf8oQj4XWikD/wJIvRpy/w/614Pf4/Ie26DuMCty43gYVw7ZP4cxPjj/PuibAsUeYyL9Kua2nmC75fcROP0t6DLCDC4+iPwSVg11rKwQeL0QmQXPPAuDs6HhWShcDZlh8CRDcBLMPxjKIiDHw+HFcHpDXB2AiDwoIlPc/6Pdd3qaROU04EABEfidwL8EjokaBTH58w/EutSVicidEiOdLiIqIheLyDIR2eoIBl9WLv1rQ8JjSGBPws4KpXYKVX3LJXXvAnqKyLPAr9Taau4AETkH0xbq7T7KYMce0f9xidIMrIDpJBGZSJTpksaPyKU/R+LhcyJ4CFIJlDkD8yM8vMNHeMknjBcLx6zAlEXHAPeKyAF4aYiE8b/9KF38SUR8SQTXLadLbbWxhLaUk5aSRnJ9LQ3+JLzhIL4N5fjSUomsWk+yKqxZz/ZByuOBogIi4TARjwdNSaMOUBHI60a4OYC3S2Fqk8fbrBtWl3ZprGv2h0Plvg0rm/KSkzyRirWB5KZmPIvfbVHdywANADdBZRIErnC00S2QuiiGz98fmldCSgA0DUJ1kPQedHWB+9iZ982YVtVvw5A2AQ78vlV3EwEZBUe+b78D6pys9iDL11ALyb+Go8Ju4lsIdfPBv8wVwTVAUgY0New4/vUBxovIJcCzmOFIwuogJmJSHuq+pw8xOY3HVXUlMNb9VsJuvSuw418as/8TMEXYLGwy8AKWm/rWIeExJLDHQFXXYEnocbRN/2vVIpHWXcRQ1dtV9XtY/4IBwFXRRbHriXVGuw/T4e+iqjlYcjF+hjdeVTOx5vY2eFxBAX6nBhqgkN8zlimMoYoskl1h2Vq6AnA/h7GCQrxuv17GkUJUBC6EhSuGc2BLzHzQgWzweOy5rdhIJkB+kYWJVi0kx59MlUgLQ6l3D5pTktHUZHToPjT4/ehJx7Btv4E0i49IJIKEggigHq8vUl1R6q2pGpH+yTvP9I6Eu3g2rDgzu7LshPRAfZ6vORD0Bhp6+7Mzp+Lz5uKJudV1FkKSVMhJgnyxGxzKBb3SwmcAHAy6HioHQrgJkk6D2jTzLITWg2QvrFbjzIEwvwQCT1ouhxXQ7V3oF3Yz/qtskKbcBlxC4C+Ahu5QnQLBYqj+BIrWWaKcGTDtCXglHPN9ugrjkVjeoRi3L0x2Iohtm44RIKL9mxuw2pRBGJ30dLfM6177xf1eblbValVdC7yNu55vIxKGIYE9DecDR2rb/QDmAaeKtUDsR0yVrYgc6IrL/JgBCdAy4d2EzRajSMeMRYXbdiKw707OaQOwBS//RzJ/RZ1YWR6b6M8ijuN1UqnD544XsDg+inAKL/ETnsBLmDQgk0mkbefWK5OZx8AWZc7CntRhA6mnoLt1IBMP4fRMmutqIBIihRbqqhR2JdjUjBTkEyztR7MILF9Fcn0D4vUR9id7Qh/PGNwjFMz2hkMhT922xcmBho+luuJUn1KPP7kqmOrfqmiV+Hxd8Pm8mpq6JRwKbyMUbh1a9wFLQGZAUhI26qZBaL55QQD8FMpzrGK7uRQCayDpUJe4FgsRRjEXq/mY5YWaYqiPhqayoCEHGka7/d5u0hkscGqkHohsgvTNkOGHcHeoq4DMBudxeIFjoCq5tYfyA6y2Ya0LB0brKKL3coL7+7lbPhkrgMty276DhQPXYPpQHiwXEYvYmpcGdqyh+NYgYRgS2KOgqitU9eN2Ft+KDTKbsORuLI8+C/MCtmIP7xbgFrfsfkzaulpE/uPE3P6CMWQ2AYOJaVXZBh5GWECYMdzOeXgwMblCyllFX+awH0Fa5KnzieY2PPSjki404iVILak0kslAjqFlNns6b7F3dFNPE3nYc6vJKdtbU3rFQygcQrCZ+3YPKDkJT3Ym4S1VeJ96kezmZmRTJb5AMDNUs22w3yPHa+3WSKrqNgEvaZlHBFPShwULe/2jziMpmqSRJNGgNxypJxyuoTGwWNasv8IPETSO2h8hnWfp5n0TxGsn6RXwZcbUWHiAayB/HfizIbzNvgzxA+fSUjuBsX6uBjYthMPedx3zAHKhOR8CM50xb3IhIQ9sEGAf2OiFSDP4GiDJFaFtSnKG4Eg4JQ0mNLWm1RZDK+pugNa1IdH+2p+JSDWwyL3Pdtvui+W9+qtqFh10Afy2I5FjSOBbD6fL39bnIWLCAa74bUzcapPdsjfZ0bWPbreMOLdeVa8Frm1n/Rki0tL0ZTL1wAyepD81RKiigFI+YRkDaSSdAOn0ZTFBNxANL5jPyxXFgPLyFUNI6x1Ar/PQvWg1DRszOdazlhV1hdSQDBzLOrrhIUIEz/TnLB7v8+Nq12DwSKrKVuPbsJIcj4/Gwp40frHIvJKZc0iNRCyvkJFOZFB/GnPSD5a5S67yNzfd6fUnabhL3jX1ZWsvy4KIZHc5r15QlIhP/p+98w6zqyrb/u/Ze58+vWUmyUx6SEIgkBAggQSkIwihCSIgikpV+ASRIooFKaKADSnSpHdCKBIgoRNCL+m9zSQzmXb6OXvv5/tj7ZlMYvRTX8sX37mva1/JWbues9estZ523yAWKunCWgUYPPDHRUtCCpBKvhra3DUr+O09bLuSiB9hg3YSYyA5NqCgliGWK6kErwAyAoofQnQDhFogFAJthMKekPUg+Ra8MQX2EahSU9l7ThWcehQMfQHKN0BpGHLz4YUVULs7HB4217aPhQPKIbMTtM+H52fA1Gdh549hwCKYWQGn5CF0Ncw9FdZPgBPXBmmumEB3X23uHrbaHqzFuB937SmmDFKhe3iRSjCTQUqMEmAZOzD6LYZ+9OMfgKoO7UlVxdBnT+OLvMDXMVKcw2jhe9zPN3iIk3iCE0rfZPcTDcPq/Ft3pWH+GiIHZljyzhhWjx9E5T2baMk14Z1rcffLuzD45ByONZQN1HAGL1BvGEH3PZkPjj6eNU4IdUKEDzuZxeEwGVVjkQigQdHa0YfQdeJRpGqr8SbtQv7wz0W7c9lL7A8W/cjxLL9YU396urzqxByASEgqa8/KmJFeCKnnDB18jRuN7ezn8sss2y4l7NSobZeJbZVZVeVHaEP119S2TI3hoIGXqERqsPCxsRnMCX4nteIDChW/h405sMphTCMUx0DeAZ0HKw6FzAcQuQ92PQp2vwJWX2Q0GADm3Q+H7gStzYHrZTXUVsMpU+DgMdD6Y5gTAu81eOwCmDcHhpfC6UmIlkOmp+LbB2sqrLgCpjfByW30seJMPcpgoDHIJvraNq/81uDfQeb3klq2pNc+iknHPQPDpzSLPy+E26HQbzH04381xHDwj+xLyfB3nf8jcTByl1tXxXYT40q+yeXcRveMWu77zv7kI2F4CKKtWSLhItEzsmz6dT2bjhmMhJTSAzqont6GtgsrW5uwhke4fe0UosU0k/wP2EDD2x208SIT4gk8yyYz5wlGjtuDVhFyQMLzCLs9riwlJJaJa/h+2P/os58kurp3ESfenFER3bj2gjLLKtV42YF5gPZNNyWkz1oxFh3r19ed51aUHeInU69Zmexiu639Hrtp0FUFVKU0sQexyFBWbLhcopRS0fgt3WsDWpax3fn6iLOBwaQpkqTAF8lER8KKs6H+QagYAO4t0DocQj+H4kmw4MswqBUSs0HeghF/hFtbYM5h4O8Di3eB1CGw+AJYeR5MnAsNK6HyOti7CPZ4SH0K6SgUuyH2AQyaBOseNZls/BBeuxqm5MHZDVrroONp+DAgOSQojvwJxgL4JVsmJzBuSgXuEJGBmMD4Q6p6b3Du2cG5eUxR3jeAXs1lVd0qcUFVT/9H+tu/C/1cSf3YoSAilwLTVPXzfdqWAku303aFqj74/7jelfzPJoY9gB+zNfc+NFPCLZzMxF/NY/20QUQ6c4QzRbqeL6Pt1oG9x2lBeueTiuNaqf5KJ1qI0HpDNbHyCJFLNuM7Gfb+1Sfs8mAL7zFcZjPtyBmsc5TQszNpGDeZjdX1qG2TU8VWxSrzceIFqjzBK3ox+eSzn4W7kmMsK9ZSUMspAGxce0FZec3XMpHYzoDlSuCVC6kbClGMKJYPoKoWAgKqRsYBUEsH2HZ+UFjyjRHN2pvEjfhEa4dqeOUSbfvtRRZiYRHCUp+wFvgipH8Fm8VQVrshcG3jxy/BqI71pROp9WFNFG4rwuBLIX0lfH8lUAXttX2YTt+Hkklwcg5ui/ztK/UhwDUY1b1/OgJ+r6/3sSp3KPRbDP3Y0fAqcImI2IGiVz0miDhxm7aRwbH/ahzC9tg3cxUh6IT1ezVQ0pzsHU/LD+um/DATmCysD7HmzJFIWMFWJOqw7juNNN60EqEaRKlYE6K7weX1702kq2Il4d9bCu6cYbw+qZmdLRgUUZyQQ6fnE1HFtiwKKR8nIfjiW/bCRZeGO5JjseOb0r5YAp6NWp7R6FEBfOmTievghRRRNfsQEX/56m+GqyqO9cqrDtPs6Kik9ywRr9oRUcVb+LHk7r0OCccoJNvFiZeLFY5TfcLFfnj8JLJEpbFtk8547dc568P3M4l8vu/gHcNwQ/VOCh7IejN5TN0fVs2Gi66GIyfBOzNgT7vPpABURQxXEZapEfAwleZdH0NuTzihR4FtIhx+NCz/oTn/PbbTP0TE2Z7C2v829E8M/djRMB8zEeyG+eOejskJH75N2/IexlIxRGjHYjJIlgIXBBTYfwYR2RvjRhiHyV46X4NVpYiUB/s+j1np3skVjMCmi2s5mSwJQhQISYHEEd1wH2w+bgAb10VounUZ4UFbSV/S/adyQoMKFJvDhAfnscuyQJTOp8tJvRenuyh0zKuk9NAimc9KeWnpIMT2UM9Khci/MoT3xWXXd+dRE/mA6lwOx7bxfd/4g2qq8Mpiu3rL195l+/7VonjlQkRVU4GVYtPZenscAfVzolqkpuHy7nio0UrnF7Gp7XbH85JYVgIRh67c61b7yseE5jj2qrHEDjtT7bIaIesjlkN4l/3Iv/oQ9Ude7LfMus4K5yDR6rH+FwdJu4gcGwpXO7ZVNSEezyzPZKJJsEpAdwF5BciDdQJ8bi40uiD1kD0Mps82sYDdToAvhGFcGfjHw9rfmS8RjQT1DL+DQT8L/P7fhu7LoSMHrzwFdd+FKeugYhXUfgRrL4az9w6Ya4MixfMwdOAOQeHc/2b0B5/7sUNBjX7yPMzgT/Dvaxh2zL5tfVeD8zGTRhVGzeoREfkzbQExXDjPYPiXqjAUDY8FgUYwKbAuxhrZHYvDeZ3xQAGXEIKyMx+z60Uf0/mpqZLWwvZpD9QNkXylEq/TofSAdgqrovhp8/foVHqUjHWpPSxP4xk52h8YgGUrQx5eQvn1m3EsU5I2k4nq4rgxOnOn8kjPuNePAAAgAElEQVTpl5jlCsX4BD4pP53nW4qR5JJVn0Yqqk/L1Q6+Lo0WUU1Jdf0Pugc0/r5brLj6mpFE6cG5AYN/2SUS1mTHIwkwQWzP68ZxqnVI03UFoiXoLmOhtJKS82/zRcLknrtNCFw3qkrxk7kQK6Frwct/9p3DtcMZ9K2n/X2+c1nqQ9uO58JhOUckuQaeORM+XQ71v4FdPoGKRXB/Eu78JbwzEsZi/ParFE7bACNnwtJHYeQDhuIk7RuRIF6GyDJY+gys/gWUPW2qlkfXwK7XwwedMHsO/GkWyBTDf9UXMzAxhXHbfV9/J7ZJTtjxoKr9W/+2Q22YFNQngv9/hNEuOGybtq/8lfM7gAl9rnVv8P/vAX/c5tg/YYjsBmAGqFjvvlrOpZ42ruQWLFwaaaYymqLplU4av9cJKFXHdABK061LGfnMAobeu4LE1BQSM+mmdl2e4TMX4NTnie/VSWRkhvLPbwZbsWI+Qy/I4QwoEhqUo+LEFqyaIqA45InTRYwkB/AyxzKTKClq2ICFS4Q0kaEpsNVx6nyRqIKoWAm/esAlyfohd3eIxBVsFQlrODq+KFLiAyoSV8dpCBKKwhrd+yQPy1J74sGelFZryWUPe87oPRRQq2awRg86TYmVKU5Yw8ee70u0RO3SGpVQVCUUVXMdFDukViSu8bKy4D6iYXAbobMBOi3jBlIbvAZIXgdzH4W3bBMMvlCgtRwy18CHp8Las6D7Mdg40rwXrYHiRdCqsOAcaDvSuJS0AOsUWsbA2oGGquKCnr4SvGPFFE3+x/v2/y9bv8XQjx0RrwL7ipFMrFVTh/AmMDVoG08fi0FELhSRhQEldifGpbQt7xGYgOQJQaFbZ3Dsvhgx+B4Nhubefa1cQ54YhlzPZihRMmUx+DRErNQQtNXtZWoXYl0DCHVX0fqbwfgZB6fWhZAiatE9q5KSfbrIL4mTXxFDixZWVPHzwqobI7ibHCTi0/1cDeQFbMUTmxwlKBalZADIEydJOaAUJEJ+VQI8XK+bnrFZ/Yxksx85qc4nY6oFbKfWL6k4oWBZUcQKIxKlqvxIz3WbBaD8jNv8YjRr4fv4qxeIpjpIXXuy5S59H4D4l67QwkdzwM3jjN4DZ+d9BUDdAgOPvtQf9e0HfYBI3Qh2Ov8Rrf36/W6orNpzolGfUEjDFRXF3UXWPgnPXQ0vHwCrPLA2Q/QSmL7KsKTWCowbDbkihC6BCQ9Aw3LYHIK26w1pIY/D5rug8kGoGg6yOUhH/QSS08BeCgM3GA6mn23n/a+lH73onxj6sSPiLczg/k2CimQ1ZHgbgrYNqroSQESmYSyBLwKVaniPetlEt8FajMVQ0WdLqOo1wb48UKOqFVzJaK7kZs4nDZQjKJvLIXa4S+YZi673zcTg1G6JKzjJSjLvhiiZUKS4Jmz8NUmLtj/U0/1cNV5HCKvMJTm3nNggpfogU9ksUR+71GX4A0uo+vJG8IWqEzehgLuNKI6Fz0DWMvqOBb1twx9aFB7+0AokjOPUaS79ViTV9URvDr8lllVW+SXX99rFdmr8ZPoty7ISCkJyzjWWnRholtW5tEiiHCmtJnpYwDZSXqPOHocqxQLO+P187JAfGTtVtZgDFFHzO+dbV7L0tyfLxt8d66TTeatyyJBU0+TJm+vOOKP7GZFxaYgeCcUn4NU9YdUp8EEIvHuh0QIvDkccC6lmuLsUcnvDqiIUvwCvDwkWATFYfgRsegH8RZCKmaA2p0FZPWwYB51nGS6ky7bz/vtIoMr+WxUw/ofRV1ck+JwSkeF/7Zz/Kfonhn7scFDVLPAuhv20bxD59aCtb3yhFBMXeBZIi0gew3HzdJCP3hf3Al8QkUNFxBaRaDBIDFZD0f0C8As5XfbC52ZamMgyCkABB5/lXimx3Yp0vhmmbfbWMQxVm0KmiLrQ9lACCUPTb1dQ880N2BUFGn+3zLD8dDuoK0gIxDGDl2Yt/LxF8vUEHY/XgMLmJ+sBwSXExoCbycI1FdIJi/aGLdoGy48Zmy+226godpXf0PCjYIeL57ZYXR0POq0bLo8CuMUWq1BcK76fNolKrmI5QY6KbYMI2r2Z4sK3t3y1TqMM6oyaCEBo/H6+ugUKuaxXtOwiQLh2GE3nPejWXzQzKQPH+5uXryj1PS9Unc/nfRHry6HQgRPg4Ao49R0Yeg9MzINTBCsMSQcq4tBWBp4F/nsBY6vANyca0SMmw9S7oX4OOA9B3X5GXIcshEqh4Jqiut0cE2jeYaGqJWoYXf+lN+nf+rcdbgOuxqzyJvZp+2LQdmafNhvDheRjitAuBlYBBwX7rySIMQSf98IQorVjSPSewWgyA5RTyoPEyeJQoJw2jmQZV7KCEgqUTC5gJXzEUcQxvpud/2BiDKN/nmL8nR2YvNUgPTWi4PimLRT49FHKDu805wfXIOT17peoj0Q86t9ZR1VDCzZFQuTYh9eIkCFGGsTHanB7r4ejGCoLxa52IwOu6AC79znKqr+SiyX2zdvOQC8Sn1RwnBofy1JE1G4co5EjzjL3TlSYcyxbQ5OP8AEt+f7jntQMNnmviQolUaESLzfHid0nxiAaHbl3ceBlszsiE48rmP2i0fJyF8vyRx96aJsFfi2kBPwQuHHInwQrSqDjZni/GpIRKITAnQwr9zeCTXqkYb7Vc+FN2ywCdFdY+57hytK7YWYDdAj4gyB1ADyJUW3reeeKqWUBk5W0P0a46T/ez4NnOr3v8/47tn6LoR87JFT1UlUVVX2/T9vDQdstfdo8VT0DWAOcqKrX6dYZIz8GoiLSEsQUrgXOUtUqjHDO7hjWTbgSYSpNRMnwfe7kfB5jE3luoJEUIYo5i52u72b01d2U7FLEisBnZ5vV/JKLE2yaGaV8rwKluxcZ97tOdvpxnlC1T803mkns2U14ZA4r7iOesuvtKSbcZnL7Qw0Fyg81VN7qKeGReXJPlNDRWscQ2igSYTNN5InhEqbi3C5qv9Xa+2OFm/I4dXnsao+yw5L5rscjiCleQ2KaiI4Tt7jO8b3NViH7cch12wTfByuEqlL85FUBsJvG+ZRVg1i4y96X+Ck/8tO/PcfStnVgOcTPvMGPnn2DX3nGL/3IoHGKCOIYGQgrUU7FMZfnssvnhwqfPR9CbGpGjcqES0oK+L60FwqOiGiTmbxJQCED4WegUSH6RehYDY9m4c5yyJ4Nn20KKDIGQ0rh1oOhJW7oNpoXwMBJcDLAEijr8Rt1g7OHsRifFZHbA0Ge9cBxItIC3LltXxORbwfyroNFpFJEZolIayC4MysQakJEpgRunp4tFxS6/VOFfIJjR25v3z8N/+nZsH/r3/4dG32shG3aLcyKrBQj+PIb4N0++xcDB3MlwpVcSiMb2Zs3uJJbmMxbVNPCBawgEXKJTipSvneeULWH2MqYXycZf0cXoFhxn/AAk4lUulseu8THqfSpO6rIsLvWIRGfssM7cAbksUpddr09xa53pgAl1JTHqStSPqMTq9QDS3EG54nvnWYEKwFlIC1EyTGt4n0IK9HdjJPfKisiUQ+rwjWZUD0WS9xkN0nUtFklHhLbYrXYPdYKKsN383rb64f5oZMucxFRLFuJlfRaBLHTfurFfvSkX/75b7lOWZ0ilg48+eeF3nN7N9H4od/Nx2vr8ogoImpFo55Ylh8UWOgASO4Em3eCbhu8dfDcYnj6M3i2GjI3wJsxw6SrFZCKQGESrP4CfDodlgQU3Qror+C5efDAWNhwAnwYAa8cJgfvd3+MlXEtJlgdo4/FAFyBoQCvDT5XY1xX8aDPPAI8uZ1+FQLmAlcHnydhVOwcjKDPQkw9Tc/xiuFYqsAwy7YChwX7TucvWDj/qq3fYujH/yY82Sfj6EkANdKdd6kRcv8OJqg9SUTGBoVP9wKnAKPp5kA2UM2eLANgAePYj3eo4BNOmtRG7f/J0/1u2Ix9IVh7cxQ3BU6lUveFLdXRA0/NsfPNXYz7VRcdb9h03l+HRKD69CSDb9iIFiy6PgrhRtOMnLUYK+xRsl8ntad2MfK2TdSelCJcLeSXRxkRZCTNYD6TWcgb3ROgALlPw0hETcwiZ2GFIb5bGmwlNDDPiAeWAjD4hhVgw6BfrCc6KgsCR5zmssfhnrPnkUpJJfbw3Uxg1rKhdZ3YoyZ5RBPEjrlASy++zwewGoaTfehnFqC5T+daFZOPdUdc9FTB3bzOcsrrFLGo/+6sVMXRl2UkEtf4bke6U866vLNm0KBiOBLR6TNmZKZff33yq9Ho2onQ2gIPLoDXr4K7LSACqQRk45B7C148ZIt8Kj+HNTNh0U2w/tew+BF4L04vJ7ieC2v2hO4F8PTDMC+QCP1cn37hAz9U1bya+BWAiMgvMcpsn1PV1qC/bFbVx1Q1E/SZq4D9ttPXfoWh8b48OO89VX1bVV017Ky3bOe8/2+EfPorn/uxw+Lv5E1KYBTXXtzmGjYmXnE8JoWxh4O/J3h7L/AhaRbwLnXUsZ6qgAIjSwlPcCSPIzjzffwzzUJLVQjV+uTX2az+VYLKffO4nRaVUwtsfCIaHANd70Yodgods0NIWGl/oJzqUzsomZijdY7N6l/XUfO1KPlVMTQZpW1dJdHBHpEYJJM2XqvFukB61GdP3qGGI76ymFmP70SoJo+7MYzmTXZUZGSa3KIEYkNxQ4TlxxqNh7VnjwSB1OtRChvCiA0vPepQLOKN28e3yqqRHmqM+uGqrWvEX/SOhRPBxBwCcjjb6f2/n+rAKa9FfLVyG5dKeNgeRffDZ8Oa6fbCsTLbCkUl5LoRV0OWBZbvefL+7Nnx9OOPW4tUE5OhmITDfMhcB+uKYDXBjBrIfBc+OwzaYkHtAsBVMKAZSneCjQ/BSgckHaSqlkCxHL6SgbBtaDa8ognsHCMiuwK3Y+JJWREJ6RY6jApMhtuJqtrVp7+Mwaz21xAowgGlPXQswTFnYqyOvXVLdfVoTNX8Hhhrw8FU6ffFVkI+MahAJBpUEe4hIgdt23//Vei3GPqxI+NVYJ9gcGdb3qQ+bSPZHp+RwWkYiosDMNZCj++2x7+7FuF9PuGLfEo9O7O098wIGRQIkWfS0HcZ8mSKXW5PIRY4pR5eRhBHGXBsjs53wlROM6tY9W3UjWCFbey43+th6XqqjFWnNJL6IEpmoUlDdRfEiTV51ByaIzEmT2qxhS8eXlbAgs3B4m4FNoPIk6wfjKhF+S5C/YUd5ptEfQorozi1LpoXrFIXu9Kk0YaH5UGg44+14EN5o8sNM1NMPryg2W7fb1kpxZfvtQCktAqpGYz70csOgIr0uH564fiCnagkteBVe/Wd59jdn8y2Mh8+FwawOtbFQ2KF/XyajbecaC95a46zad062y0WGdDU5NqRiHb7vvUcRBthYAWMfhfOArBAw5D7Hky0oWOYYTdVgGLwrpZB7SWwy4NGWlQBmqA1D85Z8LYPzII/TYaNvqmKrsOsyntSfqcFk0UdxiI5ErhTRPbp8xW/Efw7VY0gT0+1fQ+v1DQMy+rRqtolIncFlucjbC3kMx9Ti3P6Vr1RJIbIEQfBPqeaxcrjl8OXBaz4v3G87p8Y+rEjoy9vEmzhTVq8TdtyAhlPEblJRNaKSLeIvIfRI85jgp4/xRTKbY16nmMeo+imnD1Y1dteRicORZpYyarVDaTdJB3v2aBQbLfAUmJNLl3vhNACLL7MiLes+U0MVaV0fAF1BadMCVX5YIEkfBKPvoRVYmRA4zsVyK2zaX4gStuLETKLHVQFPwdOWGkPJoYXqaIbIRfLIpZiWcKGn9QgIUULQrElTOnnjKvIz9jEJpiJsmS/FPGpKXNvG7rXODxzX5SP5oRY8bGD78OAoQrgL31XrLom9Ze9D+rj99Cv9kHUVUrHTNfM2o8pPficfN23H0ralQM9gOaHLg9tePzHtroF/HQ7xewWwbR0d7cUUylx4nG/FLzKwHIbEiihLYd3B0DKAf+Pxgffix/DmxvhngTkX4ZRP4Z9j4TPAH4Pr7tGh6FtCGy+G0bNN3GCNGZy+ZAtbqc3MYFohy3elOuAWSJyjojsS5AmCxREpAr4Yc9ziEgj8BBwmqou6fOIS4LzeoR8dsZoeGy1WNnPBNOvA75lg5U2x6+NQZkD9tXwJYw07b8c/a6kfuywUNWCiPTwJvWQ572GKXTr2/YqxiIAM5n8GFPkdj4mffXd4BwPYSHKKCYwgo+AixhLgdX8jjhDWEa0VycakpQxgPVsoJGsm8A+1SOxXzcqYbwuCy0Km1+IsjkwPmqPKtL6VIiawwqI7ZJeLvhZM8hbeRtE8VJC7OG9cKam6XyunJbHYoTrfKoPKiCWsv6uGMU28DNCRDyKweIujkcem5Z3E/getD4fAR/Ul0C+B+xKFyyw4j6Z+XEAOp+oIFRXxKkt4qdtfB/+dL+DG2S7DhypbFxlvkDDSKWsRqW8RjSTNPqivbSxCKq0XXeSparge3Q++4sIbjESH7q7+hX1Gmua4Dtltbrx6escUNo/fc0RESzbpr2lxUaE0poavz2ZdGbA8hth5JpACW0Y7B04/+VamLrSBH4BOAsOOwNsC9QHCYNbazSVORkOdsD7KnzeAysKoVp4pRnGYCrWD8AkHQB4qro5iC1YasgT54rI7hip1/0xqc8nYCYQC+gpYNwv2F+P4dfq+V2KwTlfxcSqenShVwM9HFwArIKZZVCv4MWguF/AOFuAjIKuhyk1Rgcb4CYROU5Vc0Fm1b2YuMZFmEXQ2eZUbsS4SK9X1Z/xN6LfYujHjo5X2GLOT8NMDK9t0/aKBimqqnpvEEB0VfUXQJhR/IIrOZvdWM4ImriSp9kHo88Q42dUcjFxYE9cCIrJPqWeLCWcwGt8j/soIUX9hPUkvteN4hMe5lL9+SKJ0YrYULKzT8UkM1iUjPCx/BDrbi7BiisNp2cYfWcrziEbCFVCbnWYkoPNBFQ9zWfUT7JU7e9SOd3DCkNhs4NdrdguNJJlTzopYDGaNJl1DpFhip8HBHa+vYtRPzRjqoSymAwpj6qTNjH0niVEx6QprA/jbgqhRaG0Srn6qTTHfSdPw3BlytEFvCLEy5SWFeK9PdPS7naorNfiyN0LuVA4B2BPPtyXSIIB5z/sNlz4VKrq2B+m7JJqH9+XzPL5Vnb1RxLuTtM4cLofLm9QCcfZ5du3ZsWyGDFhQl5ECEWjOmT0aN8DvgLvAFRBqtqkoxILXuhjMPMJGOeBdQAsedus0hkAXVEo/g5euMtkAfECPPMBPBiF4hDoOgEWtcMTweWexdCnfLhNn8oBX+rzeSnwmKrOIyiawxAqlmIyjQqYhcVVGP3nPYCDgS9gCB8HYKyRJzDPtQxTP/NJzw2+CdOugeYNcM9H8HA1pN3APXUlLKmA7ONQ/RZ8MsOoyA3HZCv1oB4zwQ0CfoDRNz8luN804Ad/T7V0/8TQjx0d/xPepC6gnN34GXASQgiXNNCMxyYAlGbm42CjjKYEmAJM4xN2pZ51VJCjm0qGs4ru18pQ2wIsFB/XylF1ziYaLkoSGphn5U3GQm+dA26iAy+vID4M3kx2uYf/WgNYPn6+J60UWmfbLDgnwYKzzeYXIfm+Q9mQApbrM5g0H1DGQDKE8Si0WuQWWETqfOwyRQvQ8pS5b6jYpxrbd2i7bRDgUHl8J5EROWq/1YwqCEJZtU/3ZvhgtsPuBxf41s1pBgzxmXhogTN/maRlpXibVrue71sARcvyRNGQWF7+7cfD7Y9eUeK1rLQPqfiyWkWXEeGd2XmFZU186kPH69okcTfEcS/FHfGFWCYiDUOGep7ryubW1oIDxbHG1cNmKLkI5nXD/bMN+SEDoHAALPPBmgujFgX1DCMDCowzYF04cB0Oh9zOkBkPLXkIvwiz88Z3/zbGqngNU8T49+JHqppV1Y8wpI0TVDWnqi2qulBV31LVOZiA8mpMOuz+mMF+H4zFUQ6MEZHP7QvTD4JiGhK1wJnw8QdmkunFV+CTUeA/YQb/p9k6a6kIXKWqReBBjJVwk6omVfUzjGttu5rn20O/K6kfOzq2y5skIn+ZN8nhIC6hCYdvcBWHU2AzsB6/d9W1BTdzFGkqOZZ2JEgNLRBhJUPwUa7mNEDwEYqFMBXPZsBSRFwQH6fWJjSoi+hkj0orz4pjRtP+aoTwnkWqv7GBTTcOpuWawSTGeJROzpFZ7IAUseJdQDXVR6YZfLSijsmWya63WHpJGSM7kyyknAHkcLFoIkuKKN3rHSq+ViT7vIXXZbHsylJqDiuQ/CCEUyjDDEyCio+f80xBXdQlvzJKx/21hFDCIgzbNY9IlBUf25x9U57Vnzm0rLQYOREG7+QzcqLL+y9EePPJwOctPj5Me8/xH3rlzpggnNVwtd9Bp1SEB7As9xErcp/Jx/m3ZO+aY/XjzpelOuXjqcsnC98OW1h4uKz85NN4RTApADRC+10w7kqYng+CxFPgBB8sBfaHpWMCl0uELW6+ELhZE2AGsCog8hlk3zDZRAMJMoJUdWcR2Qn4+d/Z77bKICKYnP4SVPV1EanG6EI/papzgoXJIlWdM09k7JdgxLswMQchBYlvcVMBMMjcRzDWToatJ47NPVlRBDTkYHTC+7T91Wfsi36LoR87NPQf4U36OsejfJuZNFHEYZvMmq1wNjO5hCcZ3SdQ+CkRBOVsNvIN2vgmT3EGT1BNB85NKWqf24hVaYEKdkUr6fcUd5MLGqLx5vWIDVhC6f5Z7EqPwRckGX5RhtoLV5PYy6i7hQfnGXTtajpfiZFcLqhn4eUgmQ0x4cZ2Dl1qKpvDKD9gIfuQYyM2vi903RuisNGkqbpdFs0PRancr4A4ZuCoOLqNyhkdVJ2UpLAyTvvdxtcdGZ3HU8WxPJwQnHplivqhHn+4OM4nr4QYO8UUxbnFMF/9WZYvnJsGiJx3e2b/1YPzpXlh6PIkHkUObjjbvXvTT63HW26QgbFR7Fy+H/vUnqDnjr7FH1W2hwlmR/LiiMP0moML5zVdlrZx8IquPYaqdM8LCYG/CmpdsKcG/vUkzDsWViQgP6XPAL03tAwJKqdt0D/C0xGTGtrYDOtSZgV9O4bG+zXdIue6VTAbMzHF+3yu/4v94+/DvcCFwD3b7jgNjrJAP4SHs3DHtfASfSa6bdD1F9r/aeifGPrx34BXMCmGr/dpey1o2zIx7MdsGlnPH7iM69kXizzxLavTv4Ie2UkThP2ICsbTSQku1XhUMIkQVezO+2xoG0LjXVn8OGCZbJfi+jDrv9/EypOGsuHSAZQdlCQ6OoqfLQGUkB/Gjab+7K6x8Rlqzmpm3R8jfHZ2GYsuKqf7xRBTbmjHDtLtfWwyVKHAYHxG2xmaZqUZcmEKp0IZf3snO9+SovHrGVR8nFKl8kDFz8WIjk7TdPNyhj2wGrvCpXR6O3vct7KnNIHGsR7n35rk8G9m2LDcYvmHIVpW2mS6Cqgv3Hx+CYD/23Pjr797cZkrPtetOSUGMGfjHU5tZIheMv6p4sedL3NA/en+gQ2nqwJDErtx/rhHPLGsDIBi6ciqXYoXTvhVeoYzvWs1oZolXDwJ4Dz4oAnaPbA+gMEnwurbYN5z0DgVOq6C6QuDAPUAyCYhGoWvdkL8SZNxFn4BbvoQBvpwmYi0YzKEvh1QXKzBuHn64kPgJBEJicgeGNfTPwO/wsQe/kxSdA3k4uAOBPcziP/OPPtWcIwF1E2QcfWvRL8rqR87PFT1UuDSbdoeBh7e6sDPcQyfo527WU4paY7kI47ko979x/QpOGogxZXcCsBvOZzdyTGVKJDldNZQoIQQGTwclASV1DOSjXxIDueWTQy/L0P7sAp0E1Sd1E7ViZ34hSioIKE8YruAMOL3HrGuOtKO+VxzRutWz1y6bzclUzKsOGEU9b8pss/DbVS+ESJPmPPYgE+IEEkEnwPxCXsZHt9QT34vm3E7d6EqiCjqWyTGwLhfZvG8EPmSLtLvlLLppgaG/nE5PVbTJi2SUY8wQh5lyfwIL9wZ5fSfZhk4ssDTv0tw/09LOOum5LSpv/ReW3OYc9bQ21MvddwTtcXx963/au7mhV8su2j8zFwEcXrSWVUsV8VBVfFFLKEoRb/YyxXk2SIlXtxf7q4MDaQ0n6WpGkAYEOtgY+w0eG8mjHkYhsyBUzNw56cmADswGhQj/gA+dye8dzR0lsN+WXgc+P6h8H2M6+VWTDHjPsDRmNhAGYZUb/c+v/oVwAOYmMYrGNW/Kv6HUNV2jCXwZ8jB5W/Bc2Vw+gDoPBKW3g+79D0mYgrqbkTVZfs0Sv809E8M/fivhYjMxay86rmSBowS23oIqoX/HhTZjMkugQIJHLJ4gQ9bSFFkMAmyCBmcossR57zH07/fg47GauLrXQQfK5wD8emcVU7bzQOpu2A9A/aIoeEMGs6huRiwZeJQzwE3RDEaovblDiZd7zDmaR+LDAIUiBMmjYVLgRLCgWWz01NJ3jmninDSR90Q7a9ZbLgzSuPZaSqnFnAKMXLZBPjGjSbWFpeFAu8WU0yzq8ipy7ynHaIJ5Y5L46gfp364y9pF9t5vbIgetWiQ8xrw+9XfKKmP7eQdNeQHWV+9YMQSlF49ZVQRVQURVbW1TDI5Wxy/KT4y/ObmlyJvd8yN5L0sw6jNX8Xp62Ok3Pf41QrFblrGb58pZ0E38N53YY+XoXSj6jnBO9Zz4GsK6RC8czHMuhtu61Jt69MRiphq5fuD4OzcYPs/AcndTFX9du9PYCit99peNwjoLGSbtv3/UrdR1dP/yr59+/z/M0RGYNyf+wP535gMqChQ2Wqs4QeA54Ljr+xz7lxgcJ/P7naecV/+DvS7kvrxXwkRGYpJ01MMS+oFmDTE4l8+66/AJQO0UqQCmwJmTe3jY1OgBJsOShmAYAFCsa2c6V9dz+DXN5EZZuFWmmA0QHJOBVbCI/lyBVYxTKG0w5DJBf4hP1uC112Nn4uTGWTjl2DKb9QAACAASURBVBeYfuOrjHriVQqEgRgFYlgUsXEpkCAUTBYAw17MYxUtPHFAlK43HeyE0vF6BFVBfRvb8sHJb/Ud1bfxswkWFFywPTqblcXvhKhq8LnwrhSXPtjJ+GlF1GfgvPdD7Qk7D/CV0bflThn122R5uL43ViM937X3fRjyPFUVUIlK3rWwfAF/xuDT8j+efH/mltB5G1PknLVsjisKJPMrWGcdgndUBXJaDL76K5jQvSVzFYBN4KG6zoWjl8DeT8BSEXlFRKYEh/wckyL6goisEJFL/qE+8K+GmbSuw9Q6zMdQxgPMBs5D9Z4eFr1/Nfothn78t+I0TEriPCKcg8nK2CLfmCXKzRxBG3VU0sbxzKE+WHF/wCBeYh9yxBnO0t7QdIbVvM4o2innOFooEqMT4RbquYKF+JRikaBIGTFWUJFso+GiNSw5ooY3L9qVVH0JLFXyi+PUXdDMppsayCa7cctsKERo/lEtuUVB0FNA88LAE5o56PWF3LXhaM7gQTwWc1/vhEeg4iacyzIqsfEI43T5DH+5mxUHlRD6WEkvcWg8J83amxMUO2wiZR62b9PDC6XFCIZ1QrBiaTLAPNdmwR/rJV7hVyWG+xOWVjglBcsK54/gUW7lneTzMt47zgO4fdGp0cMbL+b1ljsieS8jAOsyi3h+3S+crsKm3p9cBFpzG3l+3TXWxtyKChAVLDLi+UObOzrHFAd35SjWXMZDA8qI1a2nIzSOgdllbIr+kONWX8QTsy/Hm3Lf1oHhXqjqfOBoMdXB52FciY0B2d2FwIVB1fEcEZmvqtt16/xHYQb+T+hT4/CfQL/F0I9/K0RkXxF5M6gjaBeRN0Rk8t947ioROehvvNVpGKGW+ygwnc7e1ZfBCkayL+/xPe6mhs08ElRGdxLlGQ5hKvM5gFdYwzDaaOBNpnIn0+ggiWDhksCmQCgIXudJ4OHh4BCmmwiBLKfCyFkdzPj8+0z60WryD5TijHIJHx3Bbiqy8VMhN8gnO1gov6Od+tfX0vDqGkYev4CwleWoh19myIZVAKSoJ0qBr/ABF7GOS1nPCDKMJk0ZYUAIkyZMlnFPpPAtm443HGJDPMonK5F6n843TYW1VYyAGwEELA9TJu3i56W0mLcP+FNeEx+87+wbPoDspy+Gx7+9wpn8WSGcfP3OaKMMYX1+qTV6dSZaauK+NKcWWGeOfSB18KDzMwBvbLovfOqwa92zd7q9ALAuvVB6ZrKDB8zIXbXzbZ3fH/PLpKtFWdw+zx65tq0bIErY7ybrnMjera/xw0VZipYAFnUVTzFlt3thWDqoat6mb4RF5MsiUh64i7rZQoNypIiMDPQNetr/PONHJIHI5xC5AJGbEbkHkdsQ+S4ihyBS8Tf2vR0e/RZDP/5tEJEyDOf82ZjVXBjj7sn/tfP+gfvsCwwBHuZKOvglGd6inMP7HDSINewSpDoexTtcx1fZSIKFDKSMDprYzF0cyxG8wPMcwHhWk6BIMxW4pAnj4RPp1VwOkw7+mgShlC5qcIMYhIVHJJNm0syFvMIE9ihZSeNvn+fZxhEUHjuAsTutJ5R2qV6WpHpJiuKHFg/mjuIoXqC+T9ZUiBQWIUK0soYSltJABxG+ynoi2wyW1UuLjHkky0vzKqmZbmIWFVMKdLwRpu4whWIY7CRGac24sFp+1gSQBF4Ovkpt3e7+1LIG/+4NP3IKboqxMk5PSXy7eHXqO6F2J6WHho/zHi3caS/qeCm8i707jTUT8gBjKw7Ml4SqwopaAG351Zantt8UrSqWxnYtAEioivJwtd+RXkdes3EfuyjAFEZ1P878qi+zb9d3+HzLedw15DJuKR9N44RDiLXfR9YRkUGYauO+OBX4TUCguBjoSUcdhdHZqMUElH8X+OUBqIEQhsxuBqZWoojJRHMxPv4pGJpuD5E/AXdjrJD/WvRPDP34d2I0gKo+EHzOYnSUARATfLsNEzBW4E/AuaraKSJ/xOSbPy0iHvBjVb1ORB7BTC4xTJbJ2Zgg8wvA9VyL4CDMYy+WMZSTeYE2aklTxvV8kaN5iVFsJkyedhIkSZAgxRqqSZBkAs28ShEbh7FsYDNl5MlzH1BLiD2DmMUSqniGGirxERI04/A8e5OknEGsQbAIEyJNCbWp63jkkRkI+6BEWXbhKL7AW1RSJEkJ93I4tWzmZabxBGXUmYpeXmQqbZRRQjdjWcNHhDieRVzLeM5iM1VkEIpYeHiEKLtDcT0h9nkXVCjf22Pj41Eyq5Xo6CJ94gAV5V9uT7ffOkCAQdY490vxa1M3pk8ozzS3ehN2PsqeWHNMbrdlYgvox977IlgkpJSpsYP9Rwt32reWzyzEco6daiNyn1OjpaFa9cUpWloMj684wLcliiOe+u764u3r/pBYkVns5L2c4HtaSsRPEEkXcMOAdSyTkwcyvhtgKqMz1ZQUL2dG8z7sGS7nk/fu4JZjMIP9WAxHUQooquph2+t0qnoDcMN295lA7xVAA6YmYnsxqJ5J1wYOA6YichWmovi/Ev0TQz/+nVgCeCJyN6Zs/21V7eizXzDphK9i0ggfw3DKXKCqpwaVy1/fhpP+OeBrGL6aazGphUMxf8Q2WSI4gdvAx+IPzCBGmgpWUUk3LzCFQTxPgQhVpCklw0pKGEIbL1LBAxxOigQuDi5RwqTxCGPhk6KTZjJAAw7SU1OMTYyZHMwurGEflvApNcxmODFaUZSn+TngoMFzZYnzJyZxKi8xi70IkydFlJN5ljJy3MoxAOzER3ydZdzBwcxjV45lFqNoAcZTYBNCJUKIAjYesLAYRYDV3y5B/C1By843QgwY0+tKGZaX8Jm5o+LEvpDstvFUwLM8Z4gzwVucetXae9GJzeGGfLXj+6GCY3nzsnPskc44DUuEHuoOtSxyFl48j+V4SNhV8cQpWuqGQERBK6Q798CGe2O+bcl3drkxPWllR/LTjre965lVDxDGKWDiHpImn4jg5J2gYEOAEJ1eC4dH53CSvb/uvwBYEMhj7gSMF5E8ppJ465TfvwSToPDz4PJr/+qxBh4mq60MuBqRy1H9j8YC/lXojzH0498GVe0G9sVYA7cBrSIyU0QGBPuXqersQEmrFSNssj11rL7XvCPgg8ljJpFdMYPLOGAmlczlXF6hhhYcith4lNFNM01U0UkHNTzNZKrZxADS7MYauqhkDdUcyBI2UkcRhw8YyouMoByXVmqDKwlvBCmsXazHx8PDo50IHso0ZuHwe/bkFGA+mV7qjrHAKAayK/vxKQUcWqnjGSbg4lBCFzuxmEF0E0UZiNF7HsVGcji0M4AwOcb3oWUQPiLLPLpoxSKPEmIpcQ6lg8OnNlN/Z47hV6VpODlPx9thiq6AH7JU5MzN4boinnSGPPFs11Hx7EghnjrEPXf9Bm+RPbv917HKhel8xsv4zxcetefkn7HGOhN8RaVvVqSIRTFkrJDNzW/H7ll8ZoknoYIiRCTnWZanGSlYcT/kTV2wodPq2JC5h9eqt32nNpYbJ5L28O00+QQgNm60SOXKB5ldcwzHvGbuJ3cBP1DVT4LFwnxgkIgcJCL7BLTY24dIPOgvEFRL/x3oxlgpP+Cv3eNvhIicLiKv/7+P/Ivn/z2xt78J/RZDP/6tUNWFBKyQgRrWvRhq4C+JSB2mOnQahr7CIiBO2x4CX/JVGBrkWraorz2mqmtEJEucTVRSwe58yhymUxEMAsNYxieMxSVMK7UcF7jVK8hxGHOZyzTyRGmijTAWA2hhJUMoYRNDWcpSxuBQZG/m0cwAHNbjMxqXNF20kKegP9eLep/1p+ICHrNm5fC8C7nmmqNZsGAgb2diFItmgbackeSJ4WOxmTo+Ynem8BlhOnu/9HJqyAXpmj/ha73tSRqopJnbGUGWOIKiCCuxmPFsnvXtLguTCUZclGHTkxEy74dsidkxtSxXCqG0WEW7ECo6XjgXLsbSNiE3Tjnf4PZVz3ND3Xf840v8tM8wGe1dVn5jcafwroKq4G1NJ/Jo5k47rUlEIVrEKqqNWEVvdssD4Ul1+xS+Zh/cdmP776oO4ZXBYRw9g/03Pczb1QBtJO1NdId+yKMDX+EHSyOE8mE0LyAZxG9j8OrjGRc9nuM//gt9K0fAlCpm4B8rIhMxFBcL+iqxASdjKuP/Fkthe0hi3E9nAX8znfU/ChFJYLiPXu2rTvivQv/E0I//GFR1UbDqOzNouhpjTewa8OLPwAQNe0/Z5hInYypYDwJWYcj0OoBr+pzhAz77sJocYRYxiq8wF4B1lPEHTuQ8ZgLgYdNFLUPwOYn3KaOZ8mC1DvAwHh1U8E2e534UG58DWcSBLOJ1RgBwDnN5nyIrOEBETOL+3LkjGTRoKLvv3kwicTI33NBEc3MZv/nNLCoKQ1m0cCTfvb6ae37RQutzC/nhi3swhmXsQppq1vMUExnGEgbTTRU+n+cVXmF3LuJBuqjhRo7FwiWPodiIkOcQ5jKUTdzNkTxNkcq3VxOuHkrn2AzDH8rQOvatE7KpgftxZKEzHeuqCDQbfDzbw3M8MmEFqWUoZ3FT5wiKkkPVUcfVLnDDbtiPi10Trrf+WDu3aGhiFSyVSZF9/QGhJl2S/dSqy+fktGE/WHRx+4Hj9/pkcWqE1icb+bJ3AjcNqqW0OJ0x6bM46P+yd97hVVXp/v+sfc4+LTnppEMooXcQRUUJiiIgVhTsoqOOfcY6jr3NXOsAOjqOBQsWEAUVpCpRmhTpnVCSkEJ6cnJy6t7r98faKSAiM3fuvc/vefJ9PD5ht7P3Pmutt3/fGoB5bIjPIjEcoblIztRshD2LeXxnLX1/Lqc+3sDnSSFlYL7IP2Hpr5SyCYsoTwgRC/Sxkh8aXobi+1VtS1nz8SEQzhNxZh0f5cCZCJGNlIf/xXP/VUxEJWmcL4TIkFKW/dYJ/x20C4Z2/K/BshDGA7OklIetjldXoeoNQFkJ9UCdlXXy4DGXOIKiQaDN8c3d1zwcT3MLeMJsujKZHVd0pmpZB5qWxPLpc2fQa94h4r4IQCOYCBpIwUDHhY8GMqmnir2kMpgmkghSSAJF5NAD1ZkrjWo2MYB6NhJFY2MLfYGHPnzN15wN3CMWLjzCsmUPUlaWQe/em4HDNDRkYbeHSUpqpP5IMZ98peiQpZR0nDQY73YvRnUSSZF9VrSgFU0koNMICI7QjebFzE0NydQ2FxyjESWZAB0pooZEOlCKozqDjjc1sSGQjlE8YTamNhtNJpKRMprbK9YzN6EHpzc6iTE38FViNn2b1vFFsgev+QceicSTLj9gunsXm22x4Xh5Q/ju4FmcH5R2RJ2tVvtH5C/ureZ6zYWb1GhmRBqG0XtPpLGUkiqAOpmyW2J02c/hGIAKGvQbeavLBQyoe4xLyxeyOf4CBta/S36Hj8lP+5if4qppEnYcyWHCPeOI8/ekZ0kppTkuXBei1q/eQog6lFLgB6ZIKT+3xlsDqqjRheqpsAWISYc1k2HYLEjPhYoCSHVAdDl88QF0+RQG6GC8CD/cDIcB+sKEwVC+DjKLILk/lM6B5bfBwO9hX0SI7cAVVmV081h/DdUPoRJ43KJpwWJZnYEKfO9GJVn8Fm4A/gGMBa4BXj5m/zAhxHSUFTMPuN2yoBBCPIiqqJZSykxOAu0xhnb8b8IHTAL2CyH8KIGwHVV8BPA0MAQlHBaguG7a4q/AY0KIOiHEAyiWykJUQHAnrQIGIRCQNpxazyR+vqULYY+OLRBFGCZNSW7W3T2AxW8PRwpBtcjCjQ8nfqroRjZbicPHKs7kTSbxLDcxi3HkcIixFrfSCPaRRDXTuZrXuI5u7G/+alzsQtMuIz7+Pi69dCZLlybSp4/qvHX//XlEIjYiETsXX3wDV980kX7dlXvLDEUJVfvQPU5yz0nEdQxLchA3K8jhJ04DdD7gdEqttpTNAkS2+X8FMRTTkXgaAIkPD9U7dbKid5zKXTt+xyuNTmLMXIb7vuDprF6c7dvConiAMva4dVymA49xIdc3vsgTzsf5vWsE54W609cYxfjwDKa6DrHPvjW6Tr8rdHmsbjoYx6RImBDfGXM1MAwXztCXfNkDoBxH6DtsBx5jXhzAHG4vNTDECnbFTWN+VpCwfQhZEmApBUzlpS8duJqCBB23c/v3VVQlrmFN7zBh83EeL0FRlFyGWoBdKDfSx0KIZCHEQuut3QYk6SrZ4UoB5jUQg0WMGAHnalh8KpRdDONNEEdg5rlQcKvKQGrBUug2E5YfhJmlEDccLrkW9vhUh7ZdWG0+LbfPUlQiRCpK+XnDKq4D+DtKYGWgEidu4gQQQnRCCZGPrc/1xznsGmAMysIei+KHQghxAaqr23moTK6TQrtgaMdJwwpyhYUQKcds3yyEkBYNxa9CSlkCvAGsl1LGSCmzpJS3WUFppJQ7pJRDpZSxUspBUspXpJRtOWC+klJ2klImSClfllI2olxH06SUOVLKDy3Khf3AbfBABFLq8VTX4fJJEifU0vGVQpyNYTwlYdwxGik/lPOmNoYZXEADqaSzCztRulCLiwDjWMbjvMdDfMIVrEW34hhODGwY5FoWxBi28yc+RkVjDxAT80/C4Uzmzv2Q6dOX4nC0av5ud4RHH11ONKos9vwtblwOyU3P9uSh6V25enQZEy8zyLmhFwCXsZ7ryaeCXAYTYBKreYAPrS4Qkqf4J9mqNzKgEcLJV4znDa7BRyIF9GAlIxDYsLF3edGHM/+Li/fkMXRFX0b5o+B2E2eu4bPkWkqdPqrsXlIim1iQ6CLGHMWFwQhhNGzyLV7w+KgXHUg3hnF25CfybRKNCGEmc0ujE6MpQphGGm0FFLgv5MLsJSzJAKimulMqOb43ePMzAC+j8nX0SDLJ9YvZYzudUwrK6LAdYAJXr/wv/jHQj9/Tk55FBziQBJBCSp0fvyODDA1woprzLAOGoTKMDGCClHIsUHMBxEn4YxhG6uA+TdUjTMASnjfBxtOh8HLY5wP3vVBRAwlTYbMJWmlrTwcugj2nQkMGhE+HogxouBYOOCHHDnNoJeK7EDgkpZxhdQrciKIMXymEaEQpR7FSSr+UcjuqG9yJcD2wVUq5E8WX1NdqN9oWr0spi6WUj6vHaulAdyUwQ0q5XUp5MkzCQLsrqR3/Og6iBt1rAEKI/hzDXfM/gbaEeFYG0okwCrgU/NUgU6jLOUjyvl6Y7ijStCFDLoQ9gm5vQM5OQno0yn0dMKhvqVj+dxBISKGuSwmLL+lP41ODcTrDTJvWn8WLTyE9vYqkpONPzPPGbOHCQTp1pT3YdTiKU49y44MduesGJ4lDyyn8WVBHNjtJYj8x3M3GE9yFwEmAC/geGybfci7X8jUHyGEVQ9hP6VjGrjAxh0aI2CRSaGhSIkU8GfTknOABtnibqLdLTCYzvTCWOA9AAL8AKKVI+4DpHg2NMzk/EqLOD7h7kFj2E2aKE6c8l3NrCijwvM7rJe/wTtZsZrt9+DKLKNIKKNAALuS6KwKE9H0UJ9mwmUM593AxxTEAOnpME01xOrphx6778CUCuHDRRJN9JjOHoSyG5uY1XpRWbAPOFkIU2yH1Z3grBuwSZAS0RrCFINdrjVkPuPcpzd0dC2EnmDUQV2s1wTkAiRlWw5u01gY4uMBIUv82AVsCRKpaG+HkAKdZLi71OOr7PkVZx2WotqLNKDzRsEIJhrcBpJSlQogfUK6lTW2OaRtEL6S1iU9LUyIhhN0i2PttSCnbP+2fk/qgAryPoTT+5m0vA4+iNLDO1rZ4lJun0hqkj6Gaq4PKSFppnVeLEjRj21xvCsos96G0rNtQdQkGKk2wGjW5KlATbCXwnHVuMvA1uMLQvQqu/Rl6lqE3zqDX58V0nVNIt7kHyF2wk9wFO+k2bz/OXgFiJ9XjzAwyjDU8xVstHw8+LmY+T/EWk/mSBCqxE8ZJE73ZShf20CllHyBJvqcMWwcD4iIkDKknp2+YYZMaiEmKYNcNQGK3R4mPb+CUU3bRuXOJ9c4kF130E3HeJmJc6rjrxpahCYlAottNBKZ1rIkgQg77Wu5vMOuIpwobIdz4wDo2hVIu5SurIlptE/gBUyBCAmFewzU/uHAFNDRDRw8nklh/G39aIxCmE48RT0bkabYVvcfa2uZ7zSHXAGQyyZG3+bDwO5bv/gt/OQTIeOIjNmxSIGQOOWEHDtON28wmOwrIp3jqx6d4amHztZw4Iy5cYcBw4Ijcz/0rbdgMQNqxRywiPjmYwXs60anM2h62zjes37/eGgvV1lgygIBNjS0zHepjIBgLAQFmbyiVsO9WqAPkHbCuI1Q7VCl4pB7ekfDWDNU6U86Flbthvh2M0+FA87GdoGoEFAyGIreqkN4IHLDG4VXA0jZj+nVgqvW3DVVE16vN/m9QAq5lzLfZd6f1vE20UnkErbmzF6ix/v69dfxTqML1/da8kSghVITKaDq5uf5/vdi0f/7/+ViCYTSKbqC3NciLURpSW8HwIfAVSovrbA3gm619N1oT4xbr/NtR1AbC2j8e6IbSAkdaE+JNVNvO2dYi9wxKCxuHmpTvoGISEbDVwcof4bvZkOBX93XXFrTUIMJpEn9JJZ3+UYCjawicasHMfKGU2Dtq8dprGc9C4qnCTggNgxH8wFO8RRJHGMw6EqhEI0xCfAWe4fW4Llb++9hzfHT5chfi2y8ASd61Vdz01kFAEpceQdgkt765l6TkBjTN4K67FrUIBt0R5bqHdnLb1D2ApHOfKPGJBt1yQ+p8rZaLWI6HesAkiXKe4i3sqIIwjQgOmnBaGqxOEzbCljAwWr6ndYGRgNQUR5KMIaYRkC5cgXjiG6x3LHX0yKmcemgu835qPqcrXYMOHGYiiWGBkHnkNTzN01U2bBKQYxnboKmumzKHnOAc5uz14jUAOY1pn/+ZPy9vvtYnfPKBE2dIQzPTSa9dwpJ3HuCBRYB8mqeXxhHXpKGZaaTVZZNdaZ1nppNeH0vsIus+DRQVxvvN+4G0DnDEBmZ3qDwEM85RQV6ZCD4JG5sFQy+o3wkfvQqLbWA8BD+2FQwrYV4hzLFDNAX838GSVTDPAZEYCC6G+T54D6W9V1tj2ItSiK6zxukNKAH2EnCKNY4/QyVM9EG5wzYcM+aHWNf62nqmF1HU2vejhGAE5Sbqaz33bmv/CyhB+RdaBUMAFQRPOtm53h5jaMe/g49Q5u15qAFZ0rzDqi2YBDwiVeHZIeAV1CRpRqGU8m2petR+gDLlm4vcFkgp90uFH1DUFhNRQbdlqMnzDyllREr5LWqCXAE8C+Cg42E3j/c/n3CfbpwpAVJZ0f1s8/WDsVnPVFM/P4WKqdmkP3SY+AuqwQ6RQnCPb8IXTWAxo7iAFTzCB9gJs55hhNEQmGxjIJ2cRQyeuhHzIY2m9XHY/YpCIW1iAxVnbMZbq9xqselhaoqVf7rrUB9dT2nk52VpdOhvw5QaPfq2yam3acx9ryf/vK8HABm9DXBoeLpoOFyQeakg7pwaOlIEqJ7ToERCFod4jPfQkERwWPVmGv1UPj+PsgQ3e6wv8oOVqgtIpLBhM/34Y+zYoyFCjgYaYtNIqwJ4mIe/3c/++E/5JAEgiSSjlFJHhIiopVaXSAoocOnoTS5chguXuYQlXmnFvk1MmUxyNJPMKIAde9QSEgDcwA1XGyo1Vero4QoqOjTRlADwBV90tmELd6NbsQ+f4zCHkwG60/2IG7eIEFmFWvSaLcgrrctWS6jOBFsnqC6A5M5w4y7I1MFoUnGJamHFV++Gxt7QlAARHYztcFT8LB4aDaXAiKFQNAoOdoemJAh5IZIHxKqg9yrUtZGKR+l8YDJK6XkVld10Fqrxz2iUW7QcJdDeBILHjPmzhBAulFs0gppPh1HNhpJQiteVUtFyhFHFfUuAe1GWx3NtHuM1lOK0nZNEu2Box7+Dj1A1BDfyy/61KaiAXVu/aSGQ1ebfLRW7UuWbg+WfFUKMFUL8ZDGv1qEsiCSUlrUXZSFManMtA1h1v5oM9rEM9Er2em34EnXS/QA5XFkRj9N+alVO1O7MlB53P9OuZxr41yTg7BIgtN+JLd1Ad4bwUk9vKrAhsaMa7OwmjYHswMTGdn0gW94YjNvXhLNzwCLCgMahu/GnNSA+7IXba4IGm+bHg4At3yZSuDmGn7+IY99KD0LAhtjWSlWH2+Thbw9x96cqc2nfz4A02f6dnXAQdn8Rz8zvL2MP/QCREEiIefGjF8+2SZumlWg5tudtNxHEg4mGRGBiZztDAPiYbwm0LHbzUS4GYokNPsIj85ex7J1MMiu9eP1evE2XcdmaGmoSU0mtGsGI6tM5veQnfsoEGMKQqIEhpjP9IIATp+nHL4IEbSFCNg0NBw6zWTDcyq1HAGzYRBJJwT70aQgS1ADiiGsUCGlg2E1M7T3e+yqLrPKJTNxyBVesL6EkvT/9Kzx4ogtY8NEYxmwE6EnPIxLpCxFag9K061Hux9esZ7yjF5wpwDYO9p8JBxKgqRZcGsgYtYiW/wPqsiDayQpCT4GSSbC1yYq72pV14e8H/s5QEQ+hiVAogA7g6wWl58G+Oki6Vwncw7TJipNS7pFSjpdSdpBSJksp+0ophwMJKPdoN1R666nAasDeZsyPA1KkSjedAFRaShS0xjkekFI2txxdDyyWUvZB1fCsaTOvAB6VUqbLk0xVhXbB0I5/A1LKQpQ/dxy/TCmtQmk4OW22daKNVQGAEGkIMRwhrgD4DM47JMRwFD/Sy0CalDLBOu+AbO3I1YQyzVuQAeKv8JwNZCONRAkCMfUBKjUAF0mRKPaIM+itdUYcYU2P1eObVuUQrbATOuTC930iFaOziISc1JLKs9zIc9xIE7GEcVGPh6jXjr1zhLSlxSRdWMGRl7OxJUbQTJXAcWTAfqi34fuxI8FGjcXT0yjcHGO9MJjy90PoLpOsfgFOuymMs0PbXFQVT0juqK7VZOy7qwAAIABJREFUVKdpBqbHlWbYhM6EhDuMl91LAqdpl1qBQ4HdsGtIcAgHuqnbmuVT7oDcgzEPxnzLKF4EKjjII7SmA3ds/kKtzdTX0aPSavTci15hE1OroCLlQi68fhGLeldT7QRYwQqHicnDPJwDYGKKHvQIr2Z1TJQok5hUOZ/5exJJjKqHkiJM2EGrG4ulLM0BmMrUeYtZPKPZOmkWJstZnr6ABf2f4qkFLlyNEqkXU5wVJeoBKKY41YmzWemwA0VSyk3QYhWtscEGE+Qy6G6C+2tYsQUWPwnrJYio8tEfEYpFMMxvwKqkM+ohyWjDAeIGVypsTFSuJAEkCSFOt9JVjwvL0v0c2Irid3LyyzH/LW2+5z+Af7m5T7tgaMe/i5uBc+QxKXCWZjMbeF4I4RVC5KCKa2YihBgFXXKV73MGKig9BaAnTPLCExq434QxQegihLgYJWByhBDlKCHkBQYKIQYCaKD1h0GF4D0NDu9ng0cCDex3lPHjL/jzbSZmcr2jwe9fo+nu3qbNm9eEa0gTyTPLyYgrRMNkDN/zGO/joZEJLGKE2M/OU7oTqdPxVAewxZoIwKh2EXJYaaICeKMzaJLsniE69lMam92h0lvfu6MzRkSjptRF9SEbWrQ1fdU0FedQY20IIEl0kHEBYXOEDQ0gavM0FZm1jXvkT5p6x05boTgcY2AIU5hMzp58ZFTyKJ+OLpN3JMd++F8f2h5Z9shelKW1HhWgBzi17bswMGwllKRLpEcinREizr/wl5FevI2jGLXVgSN6OqfvbqJJ70rXhtGMDpzP+TXDGBZ04JBRoqI//RuKKNIBhjO8MUqUAAF1n0iiRHVASpTDPExYACSRFK6gwllPvbf5fg5wIOZv/G307dz+fT/61QuEKRDBjnQs0dDCADvZmZZI4icoCpQ4YNaxv/EOKf21UCnB5oWG4VAUgbr3rdhVIaQehBoBogYipZDoA9eJVk+hvqymQLk9EaDZlGD621MqGFCJCgRvQ43P0UKIrkLhRiHEeGs+aEKIsajYwFqUde20zo/ahBgrYMxYGIYQf58J98dDHEKcxwkEzn8a7emq7fi3IKXcf4Ldd6NM+wMo7eztOMg9DTZNBNsHqhjpKI6aMTDoFfjxPlj9B5hyN9ycCQWlSqN7CxVMOwOV4VEAXP+REK85wBkCoysc+AhK+lJ/lQG2LUzNyiSv7hDzjvIZA7hCURkJbdCSk2/x+8x97oAZGyYuGKJvQwkLyGI9Azi3Tz22Ahvh3v1wX9WN+CUpVNXbOHBJb5wdosRdUEv9t4nQr44WN9nsnjgvKEDf25XyAhdn3VDFGZNrmPd8OntWxqHZwV8haCgFzR6hOc03UG/jsWHd7O4kIwoM0oebG8JLZIqrq1nvW2dfUj3Nu4FsRwY9GusoixOmJm2luXVA1inaKfsXHV6UXCkrYwwMscHYkDSZyecLxJg44hr8+LsaGFusR/+a1jRGex11nYADAhEQCKGja4kk1vemd/XN3Ly/iSb7Clb01tBkAgk1btzpfekbeYEXEtJJjxRT7NDQOMhBl0BwL/d2ceI0m60XA0PX0RuF6oFqqt95zJ4NbOhyBVdc78Xrd+EKBQi4AH7kx6xGGj3TmX7+dKZjYGh27FEADS0KcDEXr53DnIdRQi8EfH68AVgJ1TeCsRTSvTAlDeonwL5PoH835cpMCUPIDb5YoB48EfAa4NkLmfWQCGhNoLstKm47RJPAdxjSXeDZAvkcMw+kqq1ZbTUF6gacC6Sj3Ee9UPGKQlRl8koAIcQ9wGwN3GdBmQNqs6ALUGUDp12t038A7vTBHC//82jOBGlHO04Iq2m6G+jabCUIIX4HXCtP0AzdOjl5Ciwth9SFykw+4aC7EYYWQkIA4lNg/3wYSZvaBSHE1cBra+CrZ+G8RKicqTRjcuDycvT43qwty6CscRHje5/FmwX7+LiDk+RIIV+l2HCZo5m1R2Bnm/6PjhUi4ojI7zQiETs3Dd7Hd+Wdqai149AlPToHuex5cLk1ynYJPp6qU1Um6DisgUqzkfqcCpi5vuXmNQl3vTOev9+ZycML9xHXweCZkT0wDI2Rf4zy80c2Bl0ZIvdsk7fGx/DQ1kZ8JSHeHJv8Ss73/mmVf3D1STo/tPrIR64LOj4QSozrZL61eVLM8/y8ax1z4jfwVeJdfFoURnPn82DDGvK7C4QYytD9BziQXEpp6hKWvH0+59+io5sCQYSIYWnsf0f5wWctYclcHb0eCN/IjRNGMGLfDnZ0NjG1wxz21lMfKxDkkbdjN7s7vsiLP3jx9hcI28Vc3HkiEyuv47qgG7f/Ei7pfjqnNyxhSeIMZhTYsXMd1+VOZGL9ndzZ3NtzOUCUqK2CipRMMo+c9OBrRSfg1TyZt9QaBx6gHyo9ugxFud2apy9EH1Q1fQwqpTOMGsNxKA39zyiKlQdRsaqWPqRh1cXI3QiukFXkdgcM6Abhx6HuILxzFvyTk1hAhRBeFOuvG5WVdMEv5oyi0Pgv6z6qOD70DnD1EzDjbrgTKc1fOe6/jXaLoR3/CuyorIeTZ5NUfPnPOMETbE2VPC46wNUvqqwNAPMn+PIlOL0z7D4kRFcrk2QwUD4fzhgOf1twdKEQleCFCLlsqz1A34QLWLCr1VkrdQAH8dEjrI5NY2RjSuTp2kG8LBa5hN2IkM7l95pcWFVENGAjGnXgS9EpTXSDqCVpeIi7v1QCKsZw4jQcFMbAu3VuyuMCkH4Vpm5Qt3Izf19tUOcwMCJ2QFj/GdzyVRAQaLYof95Zh5SM3haKXQbcX3hOTLwj3QS4o+/njdiFqG8qa3lfpzO5/nQmt2QzXcFztU/g+6CY4qxsskt2szvhDu64cic7+0xn+k8amtGBDqEkkvx27A/mybxmP/zsfJE/BbhcIkte5dUfffi8O9kZSSW1YSpTv62jLq6Bhjg37kAKKWs1NHmEI0VppOUuY9kewDQwtCBBz1d8tVcgWMKSRIBssiMLWXhIRw+jrMOdzfdsx26YmEe3WT05JKIyfFa0/JoqwLrO0s7TUZk8oOINZVLKnQhxCyoF9AKUG7LMA3kBJUwux/pxtsLMfirdMwrUOSCYDI3JijrDCcQvhe0BKH8dPn1YCaTxKGqX5uyoCqCqTaC4+T59wCohhIaq0E4UKp62TUrpt6i7n0EFlhsqQc+G6wZAyfqjeZQiBkSzVerplaiU1xZY1BnTUNlPOqp24UUp5Uf/6stuFwzt+FfwEvCQEOINKWXdsTuFENNQ3DXxKNKyP0il5XUNQmMIkrLhijKI7wQ1b0H++covSwe4Ogy/WDD8UBMHHT9SmUg1KBfCO5eDqYM7AvJZ+OFBOLARYgPgcEB0ELdVxfJGZCsDU+1EDNlaWEQaI+sPsjpZcCUjxfKit/UvTtN79vYbW7aAJ+cHPDkwY0ZPFiwYSIM/Dk+CyRmTQwyfZGCPGhSsdfD5E1mcenkN62YPpPvQHjgv2kRhdSyYgg97n8m6gVEmPGwnLjvUEkesLdJ4f7KHmkIbHYdGmPDXprxDLvuwgxH7MkDXXNSHy7VlJa+7GyPVkTO73hRxlNvrwGqs3AY6ZqAKvVMRJb4jlHeqoy65ggo7QHe67/XgaduJLB54Ll/k350n85ozwpaECF1zhCOdvHjrcsg5LBC5BoariKLsOOIaOtHpsGgTA40Q8aOymroBjTZspo4eChFyu3C1VAWbmEIitebaBtqwmP6bsKOy1p7Ik3nBY3dKpbWXAWVCCDuqcU8fi35im5TyK1R6JwABIS5FWbqtDZ+UROmFEiCDUYF6E6WM1AFrBSz0wLaHpDQfVtXH56MElYkqrkwFelkp26AslEpU5XS9lNIUQlSirJcdwCAhhHs99BoKMcIi7JsOXXUwNkHH/eDqptyxLQgoIXQFQszDIsqz8DGwDsWbFEZZKR1O/jW3ol0wtKPZTZSGMmMbgUXAXZa/tC02oPLgH8Ai6ToG61GaTz1wr4A5jbAhVml6HdZBzmlwqBtU94Oqa2BMEcxyW30UoqDdA+deriYNoEjOCsC7Cx6UMEyoys5GCUnxEPBA0xzIfRAO3AGnC5CxEHyS4Khkbmq8h37r59Mrt4L1Mc3GSiFfpUhCbOOUzK2almWEDY0tW+IBuOyyyfh8bhyOKNGonaih0VChsXBaMtn9GsgZoBENu2issfPTrGSiEag4bCN25lBcPaoJev2gCfZty+KVKzLpcWYTUmX8sHOBzhVv+tgyx8nmL5zi9dHxcXG3mX+tmaoBpLt7RYv9m+05sUOiK4+87/ip4hNHusxtWZklpvY2t3Q6xCa3iYGTGNmN3Bg70j+Naavv5M7RAFOYcnEFFUkamjmSkVsjRGwb2NBLRz/fJ3yHUAF9oxOdyqNEsyupdPegR8UOdmR1o1vpH/njiAYaPDZscipTv3ie58+ppDIxl9zKV3hlkQtXOuB6n/dj5jEvSSDENVzT0uwmRMj9Ai8kpJGWcDu3r+U47TIlEnHyiTdZwKw8mbf7tw60XEk7gB0WzfZAK0uoCCg4Vptve6IQYg+qHmYE4NJhe2+4Z4viOkIIMRMokGoMJqKs51moRXi7lPJs67jHUHxFHVBj/01gi2XN9EJZLsnApoUQ7QJ/2A+6DVIzoWYO9Lwcti+HLtOh+zQV0G6Bqd6nGxhOm7oUlDVye5tU1RbqFMtamd0mxfWEaM9KakczJkgpY4FBKI3pkV857gngbiHELzQRKeVMKWW1VMRhr9ghZqOaBFGALlDVHWo1kNNgawRsXykt6xeQYNsF2abS9A2vMo0HoibJkCaYfy9sOAQpW62A6k5IlyC6Ko1KjoBDf2P7aYnMMc8kul8nHAWYjZiXCr4Uj9uXNnFifcagQa3FZu+++wV3372MYNBJRlY1N80oJ6NnAE2TrPokCbszTE2JCRKueLaCRxYfZuD4BvZscDP5+iieMdWwrhPGebuwuUxOGxUlUKdWwL7jw5RssnNorS4mvuEjGmZb4MeW1fHCTo/6XTavLPZv1lNcnY1x2v3lBopoz09tcoCG+GqK9cFcWPMkK3d3ZlhgF1tTBOKolMskkhpmM/v9NNKql7N8UAIJTd/wzfsDGOCLISYJ5UIZWURRjzjigjOYsepMztwLUENNzLu8+8U1XLMyTFh/iZfOfpzHv5vBjNlHOOKdxayuwM8rWemay9zkF3mx6GM+3reJTbEAJqaGqqrWDIwQqlr+KOjo4RAhx7HbfwXZKK6fj0/y+BZIKRuklKtRhZEBYKQQYiQnXvfmo1hI0yOweasqKDseHkTV1QxCsZk+3mbfXuBMlKX2NKrYbKeUcjmqINRv3cOAeTApBMkmhEwQCyB3D6RfBaXjYN/Xv86I6kcxrrbFT8CbQohJFqX98Z7tpNAuGNpxFKSU5Si/5qDmbUKI8ag0va9QPZYLgT+12T9cCLFaCBEQQgSFEI1CiLooxPwE9j4wYSYMrgBvjfI5YweSwV+oAoMtaATXxzB4JXQZCqNftRgrpVL3h6L4kvZmwgVPwIgI2ILgeB86+axrb1GLifgG+tRAzPfQqQAjI2pZyFcRvKgS4soDgYSGVatiqvbta60p8PtTGDIkSlxcgJqaRD6+M42K/S5MQ1BT7Cbc5GHPigR0l6TbsDA2u8Sm6wgBa+amYEwfqG51QR8iTRox40pweiyatzTJrkVOTrkqPCja0y4x6JtycYsGG+tIsnv0RExp4Ap6zIjR5M5leBNADInVAXy+BirtF/GnCjdeeQnP1VgpoUfN44d4aFUHOoRHMGKvDZuRQUZjPfXx53JukYGRPoIRB1FV66FiirdnkeW7iqvKADrT+UgiiZFssn0amtmPfsU96emLJZbe9C4toCAZ8M9nfmA0o3096CE8eOTN3FwGECHicuEyUTUlRzhOTMmNO9CcifQb6Iiq1n0+T+b9Zr3Br8GqKC6SUn4PrEEpG98IIXwWhfs86zhTSvm+VbEfRFkGQ3+lLiGCUkiaeZsOtfm+2VLKMut6n1j7TmlzrimlPCCl/OkfsD1TKUylaVD3JSTnQF0qxI4EvRBSlin36fG+/9h07Mus53sSKBRCbBRCDG37bCf7ztoFQzuOghAiG6UBFbTZ7EdlSlyCqkTORHEcZaEyNhYAc1HVx3cDoY7QMwYi06B3b6iaDJtjIbgEeoAyIaohJkddu3n10GIhfDVsOQsK/PD+Q7BGgvADB1Tq3wuAxweOtg2HZ0LPVGh0QPSPsPoS2Na8ItXAh72g5nKr6ncs7NQdjihSEqqp0aKBQOs8yM4uIxyup64uhkCTHTMKQlOfxlrBWzen4q+DSFDw/OiOPH9uR+a/lIiUUFlmMmFKAC3WhBQVpH7DcwDDaSIkREvtNFVqxKXKQduK7Rp2XPaEloVTuoTmlt6olIYM4DNtOJqcuFuysWoo0W3Y5atc2u0Jhvecypgs9S6jR8Vm9rAn/iIuusaJ07BjNz/hkxFrWJNcT30wSNC+lrWbUC1R3X78DpS26wVw4jzK7ZNEUgAgQkR34gwHCeoA1VQ7XLgKUAtUTBZZzdlAbkA00lhlYPzChQTgwRMMEDgRI68b5e5aDTyZJ/OaTnDsvwQpZdi65wmo+NcE4HUhRDchhF0I8aIQ4oDV5Kd5Dvwi5RmVQVQIfIdyJ/3Zcl0193DeYgmdOpT76HjXwLoXBOCB0BLoNAF2DYF9V8GGnlD+ljVnjoEGRzMBSylrpJQPWRXQaSiX2lzrnmxCiBdP6iXRLhja0Yp5Qggfqr6gAqvpCICUMh81gKWUciuqT/N+4B7UAPwWNQijKPKxn8vhbT/oZRD/Nqw/AjGlkBgB+wrolmHxxY+Dqs0qmOkARCM4PoGBKyA3Bm56Ac4Igi4hXKsCkP1R7EbT9sH8ZsmwCrJrwBMG+3QYvgh6WRw3xEDYBgGHElzkQw/voEFhu8tlSNMUMSkpRy9gjzyieur27F/Co2uLOG1iFW0zAz0JBg63yZMrCrjjIxXMtdmgrtzB/Hc9mI0alFsLn4BoGAKaZNVigeY1EiuLtQ1l/7T3SBpp7mpY1LKov7H2MkdpaJduEBXVFDnrKDsqBljEVneUsLieaUVPs2bP3Xxz3LTGNazpJJFiO9u7hAnbxzN+e3/6h+Ywpz/AbGbP09DGouJJIk/mbUHFjXDijOU4SQARIjqtPbWJJ95fpu5vJVBUTnkCgB17fSWVe5uFwvd8n345l7elMDlRZpJAWaaxKAXg+eMFm/9TkFLWSilXoBZ3icq2mwhcinID5ba5r2PPbZBS/lFK2RmlMF0O3C6E6I6KKdwOJFuVzLuPdw0LZdY+bRakV4L3PRgSD9fFw3UHIGUp5EZ+eX6sdd1fe7ZKFEdZRyFEPIrb7KR7RbcLhnY04xIppRfltzxKwxFCnIYSAHOEEPWoBuh7UW4gF4rE7hNUQK0MGC3BmQAhF0QiIPIhtxtUpEGdRKUI3gW7KyAlVWUbRVGB4/AVUHAGlG6GRffCNjdEDdArFRulCYgMuLMfjG1WtzUwL4dtmmV8GL8+EXE4nWHv4MH+aChk6zZqVL3D6WzdWVdnp7ZW1RDt2NiRpwbl8PPXSWht1rFeI3xEQhr713rZuMBNQkaUc39fQWqXAJGwQAjAbi2iixzg10BAZGIjlbXU/vCqs6nRb55dd1/jnurlLXPwLj7Zr2GTXRnmA4Gb+KMCpXYc0o5TrubTxL9yXu40xh9XCzUwPLSZ2xpaOIecwxEizTxFyedzvhv1PjOFEPZRjOoHUEHFQSDDibND2+BwlKjdosEGYCQjD6xjXc+tbE324298kzftABJZ5MDhlEgHwDmcU/4FX/yiOvkYOFHWZxaqGvjWPJm3PE/m/a8UWVmupgOorKDmNqEXolppHhdCiAmWlSFQyRYGikxvFGoMVg4BMVSIxwT0vgIGIcToLurabb+8GuX+6TADeg6G4o0wez3MWQ9zVsLnAXC8p9yjbaGhusS1vacXhRB9LesgDiWcdksp62ltg3tSaM9KasdRkFL+IIR4H8Xdcom1+RNUMdCbUsqgEGIqiuTLJYR4BFX0dstRFxJC7IBvB8CY71VrReMH+GEynJEL/m9geZziyGcdxKVD3Q4riFwK2mewNBPCMRArQc6BnL+rNMQw4JHgGwv+zyFVB0OCbTYMtIO5EBYOhvoxcNZa6JwMVzeAJ9FyW3Xt3buqtKwsASnZt2xZohmNtq6Azz9/NqapYbMZGIYNu0Ny5rXV/DAjhYS0CFIKhl1m4O1QyZfPplBbqgOwdk4isUlRxtxdS98+YV6+OxkZ1eCVYerCQQHn1MPU0iHc2HUbc51vmxfFSasj53k84k8iyzCIiFiSo6qieEPMIRTf0hYWer0kR0HyM/OO8jlraPJ+7s/bze7OAFVUxVrbgwDzmDekE51qLuKiTe/wzrljGXuBC1cnFLPnVaj0yW8BdrFrJ/D8YQ7fA5zqxJkAZLtwJThwuHV0F5AxgQlmEUWFj/LomDDhgBv3LOD3q1j11xu4YZCOfp8Dh4mKEwRQKZfNgsXmwpUkkZolbIKoJjbL8mTev1P49p/CDFTsZQEqgeFllCVwhhDCPObYnqgq/BSUYjNNSrlYCJGjwecabNwH9kuhLAz1w+AcoMctkD0D4hGiH6p7G8A3DTByBXSdCst6tGkIBHAO7JsJPW6z2ALcKuawAsW22haxqDhgOuoaP9E6h5uf7aTQXvncjuZ01d8153VbGUeHgDOllJuFEBXAg1LKD4QQp6KyG5ZIKa+1sh/Wo4jtlqGyh4YDBWG4pz/c2g1q8yGrO1TugtRToGiVOhaAtRC3A7wSuB9GZUBDL6icC2uiQCxMGQY138CfEpXW8xEwXsJgLzzjBf8SWHCRyisXmeD/E+yaAmdXg+c1WF0H+jMwJALaoGuuORIzaFA4JhQKu6NR17L33ktorKjQGT16CwsXnkJubgWPPLKO3/1uHPEZUf7wbRm6GeTNGzpTvN2NXZfEp4WpLdW57MlS+uQ18szZvZASxv6xBlljY+H78Yqj7eGVUOiFgz1hv9PGtLI0nsisoEhzEis7MixSxDo9RKMQIKOEhQ1dGkTE2dxYeT53Vf3ErITveCu1C0P9V/Bs2ac8lLmPNd4u9K2p4bAtltgQ4LyHe7ZOZWq/euqdGpq8jMvWf8/3vY5wJFki8eAJ3szNKycwIQIsHsWoAPAQShutBF6QUr5ljYFvgFECIQRCMzFdl3LpZ/dwz4ZRjHp5MIP/tpWtlxoYKSjF4UPUQtoXWHQf9915kINXOnEmfs3XDy5gwUcoy8AEmnaxK+TFuyqb7J1AUZ7MO2484v8SQog8lNs0B+VW6oRSLrZLqx3tcU5ybIVXu0L/WEUA6Tv2CJRl7QH+jpTzrRqKW+fCzTerhImPobXgc8rRBJTJKOvkD0j5360P+VW0u5La8QtY/skPaU3BuwN4xopBPIEiyWs+thi4GGVRVKK0mqeAs9+DIx/BjgPgioI4pLIo5GroOgzG7LO4gk6DhpugxAmmBvL3sHWTZT18A6kGaOOgIkFpQGWoyTkZeCsA9olwsB/4n4c1fnCsgpwHYFAq1MVA8E6VEx4fVYQVYvOsWWmr//znjjvmzEkzVGA7DGhkZipCO02TgE5Ghh9/tU4o6KWxugMJ6ZLUrkGe+HEvKZ1DmIbGGSMN0h0eOvUO4YpR3dYKtjjRvRHwBuEvu2FjBkzeDRU2L3X2U7kkfB9r6y7kr417WepIp6/RlVP853BbBcAEHj5iwyFH8buAScQzmHH+AA22EVxbU8w250E2xsaRbrjAV0ddfC21CRdx0dahDN2towe7071lISmhJFVDM+/l3iVjGbvln/xzpInZiGq0VIFymcShyAz/JoQYYv2uE6SUsaY0Y0zMS4Hqucx9KE/mvQKwiU25BsZAVFrmFFT9yjUoC6Hfq7w6bi5zP/iMz4JNNPnyZN5deTLvljyZdxtw/1rWztnLXieKE2hEvsjvly/yf5MGSKi+4wEr861WCLHgV1Iz/2OQUhoWjfZSYAvQWwhxnuW2afW6qAX+3v6QWwK+puO7buRTkCTggjfgOYQ4x6LVeKcAfrSI+dL55doci3q3TcBD/5NCAdpdSe0ArADasdtub/P3HFSz81/DBuB3KI3KRGVzHL5NaUUjdqkq6JZJsgISboBzboYzfoTv9oPrRjhzO2QEQX8Yzomxji+AWBO0Z6Hnn1v57jUgDSlrDSF4Cwa8C/2slFbsYHwByx6CoX2VsGKZKgTKT4Brs266qa5T165BTyhkX9+r13r5wQfVXHLJ1RQU6Oh6hP37U9D1Srp2LaS4eACBygieOBudBvqpKorDG/HSt5uDvSvB2JVGanfJ0IE2lpVoZBhxrDiokzaonsPbXLAlC/anwuCtAG56OdYzzTGf6S6TKBLJIdbYAXsqna2UTCnceE2HanuJgWEHcBHrWMOsmCghUU+ZLUxdph27ESBgzyW33OqcRiyxLQHbeOIbTUxNQ+Nqrt77GZ+NKKPMnkVWjJRyQZvf8AchxBIUnULbwqgeKCXhGUsJaMYLUsoGIYQbRXmxxPLTI4RYCAy2LMxCLK4ha+E/F5h4HdclNdAQj9VJzRo3tnyRvxHForv5BDGGCVLKZUI1snkDRdh4ya8c+x+FxRO21ootZNCGhiME8Q4YJaCoI4iDkN0TDtvbBO0B5kCPGAjNgJQ74A6EWIWUoT8JMV+Da1EB/ZE2sFluI4Ei/psOrOSXhaf/cbRbDO34t2AFuLoJIc5FcdGEge+llMullMVSSomaRP/E6s7WjLOg7lLYc1BVj3I7nCaAzSrQNuMF+L55RegGgQwINKlWhwnWxyulHNdcZDcSHvDDV02wtAk+iMC7faEpFZrKWhu0Uwv2RnDFNTXZDU2zre/Va31xampLxS47d2YTjdoxDI0bbria1at7AbBvVhUi1mD/Gg8VBU7+NDqTr2f1TKM4AAAgAElEQVS6MKJQ44ti6CF6DgnS2ACVFZIuXSTDcu1oATtsMyGtDs46BGBQYOi4iRJCw46Gnd7k+boxrJGW4K6QqC4OSKSwWnAikbYKCmMGcm44i6zAxVy8pz/9SzU0eZCDyc31DH78LdH0WGJbUj29eKMAPnw6YBO/bIo0jqOTDuJRPusnUJpyWxyxhIIHld3UNjYQoPW9VwLySfHkxdZYuBWQNmzFfvw1qIBvCcoSLEG1uvwL8Gi+yE/kBLBqDeZY5zTf83ghxCYhRIMQolgI8VSbfZ2FEFIIcYMQokgIUSWEeLTNfrcQ4n3LEtmJqiSmzf4/CSH2W5bzDuA0q2htBTAlF5ZPggExcMOtMLQLlBVARlvpthlid0LmM/DjRsg8pILRp4KSHlGIIuVLwDU1UPMMrHRCVwETBUwRVrGoECJRCDFfCFFp3e98K9UcoXpCNLb5BC138UmjXTC046QhFJd8FyHEOShhYALLpZTfSykL5fEDVouXwaGH4aztVjHbNoiZD7l9LTbLJtA9EMmE8A7wvKEqnAG0CeAIQ6WAC62JaxNC9BNC3ICyRPKXwiWXK1fGj8XQ5V1VCJd4IxSth5zPISsASX+AURKE3tBw4McBA3YcJRRMU1BensL99y/i8ce/QQjJGWfswuttZN3iDCpX+DiwIYasjibvL67jjS9UtfTuLXaMKBQW2DAMOLhPo/egKK7UICJqJ+vrvjC4xeyv5pHYnpwRBcFE/hEYxCWNPiq0g/wcg2XxCIQlCAzNIKobGDqAjyZRxEb7Tn7UyihzfcmXPXewI8PAsH3JlwP2sjczStS1j32dJNIWJhwDaPKXNWZagECE4zSI0dC0fJHfe4lYMq4jHdcMYYh/AQu6vsEbF+aL/NH5Ir9bm+sMQ3HznBBOnLaBDHzUqoEoVj/5cSFR9TLFwGnAtHyR/6tdx4RiV51Em85pKDfj9Si35XhUCumx1sQIVPD4XOAJIURva/uTqNTpbsAYjmkIhUrRPovWiuaZQogMKWU0ESpLFKXF4Y2w6I9Q3gCeFKgvbMNX9Br06AqV98HBTKh9Xe27+JdvQtZHILoL8sLqPruguI9utI7QUAHlHJSlHkAFw5FSrpFSxlpMBonW+/n0197j8dAuGNpxQgiFHEsYjEKNmR8sYXBQ/hb1r5Tmc/ByPmh5MNEJN50Nl3aDmg9Umh7Pws97IcULU8bB2PPgoFW81kmHbyPKjz0I1TWuCngHpV3OQxVBff0lzBHweBfo/p7ixdk3EqLPwLY7YFQKjC9RRGglKzTty5DTeXQ6azisk5jYwLhxhxk5soJBg/azdm0v4uP9VFQkE93uRRMg7BCJaDxzr9KIv5vvYMrYBMpLbDjdsGuLTr9BBkGiONwGVfO7kH1mS6DSIKA5MZtAMpd7XD8zO7aOI47unO6TSJs6JuoEhA09quMJNCvfe5kTSCKp8W3e/jSNtPoLuGD327z9aRxxTSam/T7uO+8IR7w55JQChg1bWCI1wObHn3yYw5kAG9jQpYKKeto0iEkWyZdoaGPP47yLgJemMe01B44Of+WvB4Be2WQPAv6IcmdwF3edm0SSkMc0ajoWl3LpQBeu2AQSdpRT7jEwjlpzjiO01GbFMRQL/OU4sYd5loXTgMq0eanlRCnzpZTbrErfragFceQx5z8tpQxIKbegLKFmReRK4HmrUKy4+VnbXPtzKWWpde1ZKMXkVIAO4EmG4N9gS08oHwLFdjCqIa4Ckkus6uUF0GO8VTg3DgrmqEX9RC03p1vfWYOqERpk3Uu1lPILKWWTVOytzx/nObGewQ88epx9v4r2GEM7fgHLf5qNysTQUAvtD79KQPYbyJdyP6rj2iTrY2AtSACjoPZAa4tQJ9DhdZW19AawtI7/196Zh0dVn3v880tmksm+koRA2MGyioiAWwm4AUURV1RAbRWquLVK1fbW5dYqat1abYugIAjiyiIqKEoEegFZRFZZAoEESAiEhOyTybz3j/dMmAkBscu9gr/P8+R5YM45M+ecZH7vebfvyxfolzdDQucyjAQQkefRgevH8BvnJ+T6cnKS0C9RuHMu4PF4uf32ZQ07/fKXaxgzpiPh4X4+/3w29fXnsGN7GctXJDDumjiSUvxExQjjfltFz34+6urCWfZpBOKHrB4VuPofJn9rBKtnJ5O5sR0FbAB5FZ7vsJinsgGyyDqYQBt3NV7P1UyoDsNV/z/MTGpFP+94btzrg0gD/ky8O+eRs+QWrho+kIHrWtGq+mmeXhZFVLULl6s//TesYlX7N3jjw9/wm+we9Ch6mZcXTWVqJ4PxzWVuiOxyL3pVFFFUgMbmZ4cR5mlN69I2tCkTxAiy9x/8o38FFVFDGTo8cNwwhn01l7l9ANrR7s63eXtljskJHdka/Hs3Oc3O5MxrFrGoPpfciDGMGTyZyZ+0o12+wTRoJnmcXEoTFKO9DbcBLwS9fqWTYwhHn7a/NMZ0EZFCp+dmAiqLHZiO1niYT2HQv6s4GvbKxCkJNca0QQdENVyfMWY0Oo2wjfNSLE7ozYBJD1JBNbqhIhUqfFBYC653IL0Y4sY5huEO2DEJ+nwOiRcd7yYee66ZzrlEO/dkEE5IFogzxoQHvqfGmLFoX1K/73yAa4QtV7UADcYgExXtcqFfkFwJHnzy7/mgNmglzCWo0WnciFaNxrUXIlLsfEFz0SaisaLzcgPnPBUoEJGmlF5PfBo5OQ8AP+XkJKHPQUMTNdQTRrk7ief+kILP62fsb6qI9AjvT4tm0Rw3k96p5EBSMRXuGmaMz2T78lgSkvxEb3yHXeGJUJl0B3PC/8aYvm/z9tsppJR7cbvKccdV4Iqrw0QYEA/11bH4yuPxlbsQfwEFzVNJPRRYRAsoyGxBi3172NOyJS33hRPuB5W8LqY4pZbayFRSD0UTXQNwJVfeWE559AxmvJlBRjJacfbNMIblHeFIq4lM/CiDjLJqqj111EWAPs27cdfVUBPVjGYHYoipAaigIqqSyph00gWtLHshW7IXNb5pOSbnPjQMsm8722PHMObG93l/Ri21Mc1pfuAIR2LqqQ9PIulIo/NrWGBHMOKaIoqSRzGq/zSZtqRxaTWAUSnrO0TkPWNMLhpSadxzM9L5W9oFuAN/18aYHOBNEZlsjNnlvM+CoH33ikhLoyNqtznXs1xE6o0x64CXRWRymjG/zIAn12t4rslFeDBcuBB+EhdkQMohahismy1yVqA8VkQCuYKQa3XyJR2ca/m9cy4jHIPYE/g6cG3GmAvRc7lARLY1/Wd9fKzH8CPGMQYZqBaLG306+oeI/OdqykXygJcx5lXUK8l0PrsGTUTuI9QzGY3GSFeiMd/GT39JxpiP0EV+M3CjOOMWjTECjENDIBnAi2hT15sY042ePY/w5JOL8Hj0izpnTitmzTqH0tI4mjU7zL33LqV37xoghU2b6vnTn9pSWBjBWWdVQHgNJaVR3HVdAvU+yGzt56Enq/HH1FLhqqG2yvDtkjh+9mAJH/4xlf5zs9l1/iLY93AKe84E+iaRdCSccLmD0Zd1otP+LWxpUURRcitaFT3BE18kOwvkOMYNziOvmQ9fWAYZJfdx39IssqqrqPK8xEudXLi6HuZw2G52N08n/dCTPPnpJCZ1WsWqS2OI8f6aX38BkEhi+a3cev14xq8ZyMDtC1jwYCSRzhOvKYsnviKe+IaKF0Hw4nXvYU98GWUJhzmcDHCYw83SSS8op7w6muiqcMIfyDE5ki3ZnweOzTE5CejCFdKwFkdclQ9f5GEOx8cRV3mAA6lJJB0JnN8HfND+Tu7cBLCGNcl11IUD9KLXQGBJ8Hs5f79XoE/MWxo+Akoco9AHuBH4tIm/xKZ4B3jYGLPS+XsJJpADKnY++1bUKwF9sSZWexZSCZoEF+AIhH8J7X8HS0apBw7ADOg1AdqElL2eHHHoQ1Sp0UE/DRI2Tvnu28Dof8YogM0x/Ohwcgbpxpifol/cZPQJaJGIbPmPGoVgRLyI7ERkGSKLEVmOSD7HhqtGow0/M4DLjDHpjbbfgCYCk1AX/Y+Ntg9Ck9H90KjSq8BNiLRk69Z65s3rBRhWrEhl0qRs7rprKfPnv8HFF2/hiScGUVMTj9cLjz7akoEDy5g3byv9+x/hq+UxdD+jhBnvFvLmgkNMeLWKTt0NuRF1VPqSWfVxJhHRcPbQw3ToUUrlpCMibW8ROX/DHOascc7NHTjJVazq8CAP5sxm9jQfvvBXebUHgBevqytdD89gxltzmDOtFa2Kn+bpgbHEVlZQEWsw/o1sbH4jN26aw5w3XLjq7+buKzvQoXg+86f2otf2SUw6V5DwPvTJraPOXUjhaqDzOtaN7UvfLcE3ay5zW41gxNWXcdmtwxh20wu80COKqOpMMouqqT4yilFDm9FsTxxxFcUUx4xnfP+hDM0exrCPk03yB8aY7saYZmWU9XiKp7oOYchNwxl+wyIWtQ58RhppJZVUxtZR5wrWTOpHv23LWNYgGPchH3bqR79tAPHE98sxOQb1MBc4Rr/e+X3eIiKbnNDSCuB1o53Kr6HJ3YBXGshV5Btj9hpjngh8lnNsJJr0PogjPhdARDaj2kPLUWPXHfhH8D4HtQO6SdXYv0KbCPD9FrZ3gmrnp3487PTqdQxq6rgT8CLqrR10rnlB0LbAnOn3giqTNjXxHsfFGoYfCcaYZo57eRE6A2GlYww2iSpO/uAwxlyAVl28IyJr0JDSjY12+0BEvnJCAzMIkgt3eNoRPNuESjh/Kip5XEZ19XusXFkKtGLu3M6cf/5mLrjgAC6XcPPN2wgPr2fVqlQ2bIikvt4wcmQJbjdcdlk57dpVYwzER5QSUeYjrrIaX/HXtD24grOqF7PprSrO6rqFCyoWk33OBjasbmeMcQNsZGNA8qBhFsV5nLe1G93KYoip70e/3HzyUwVhP/szxjDmq0QS66KI8t/LvWuKKEqppBIv3giAbnTb2Y52/kgi5RzO2eXCVX8zN2934ZJBDNpRSGE8UN+BDtWCmC/5styH74HlLE8bxrCtwTcrmui68Yxf/DEfT3mERz5ZytIui1mcDkcTxckkl0YRVfssz57lxl05k5kzJjLxMw+e8124hgAZz/DM777m6+aP8diyJ3hi6UpWdgx+j0wy9xdRlObH3xBK7Ea3A7XURnzDN4k+fGYta9sPZ/h2AINxO/frS1SyIh6d1xxIogPcjnq/bdAn94DIYKC66A+oIemAyrlfCrwlIpOdYwehodRmHBWoaxM4PxH5nYgki0iqiPxaRPo7xyIiU4/oA8hqjtU14iHILYU3o4JkQYDmsfC6837zncR5y6DPaxMcMhORx0QkkFfbJyLZTvVRJxGZKCJGdBbKVBEJC1QmOT9dG5/TibChpNMYY0wK2uHqQV3gVRI6CvCHzs3oQh74gs90XgtORB4vkRigcX390f+LVLFu3TbgW8rLf8Pq1UksWdIQHqC+PoyiokhiY8NJTvapOJ5Ds2bqWRkTSVxcDbAOj0ffe+e2GPJy0/nFLcsBGDq0gNdf7wf8zIlL73LexY+zqAXkrQE8eHy11LoOcCA1jrjSJ3my99d83a6KqigvXjfAAQ54Xuf17nvZG9ud7nvSST+wn/3pkUTWxxJbDTCAAWMe5MH5XrxuDx5vEklh4YTXVlJ5xSd8EpFKamlrWodUFV3CJfsBJjDh7EIK43vRa8cWtqQAlFOeCGAwFFAQtZ3treYyd0oMMfXxxO+9hmtavsEb15dJ2dMtTcuOgxm8eQlLEoooir+SKze+xEsDL+Oy26cw5SMXLnHh8hVR1CqLrIYEbz/6bZvHvE755O+LIabqV/wqUMrpv5iL16KLdk+nEqfcGPMcMAr1Dq4DXnQqijDGPIUzzMbxNAcDiSJSDVQaY15A+yomnujYk0bEjzET0LBOD/RvranvWzzqqc8iaOToDwlrGE4zjDFJqDGIRoXA1jhfhFMKp3nqOrQRK7D4RwKJxpgznVLDfx2/X4DnOHIkm8svb8s99+xEY8SBkFoSq1e3pKTEhQgNxuHgwQhatgQ1Nt8QrIlz553XImJ46ikND/h8Lurq3GhFy+jAbnXUTXbjbugwb0RYPfXhC1nYfD3r2zzN0x91oEP5RVw0BvTJ+z7u++Z5nu8M4MHjjSDC68N3vMloRpB6H77DpZR2WsSiwn70K3yABwYBFFIY1ZGOFctYlvYar/UpoCDNjz/MYKQrXff78ZtaahtmKDzAA4PrqQ8bzvDRgY5rIMyPX4wxEkNMWTrp+27l1s0AG9gQrCrqKODWu9JIC+6mZjjDt9/P/VcUUxzXla4FK1kZPIsgDA2/7Q56bTdauQRBVUVB2wK0do7db44a+LCg/U907MkjUokmhq9C5buboaEiP0fX2wJUmnspP9DqHxtKOg0wxiQ43Y4Xo+71N06Y6OtT0Sg4XIl+obqg4aGeqMFbStDi+u9AsrP95Oc/yty5Ccyd+w1+fyIVFa1YuLAXZWVuevSoJjzc8NZbafh8MXz+eSq5uR6qqg6gfRShQml1dS569tzG3/72HoMGrSUsDDp2fBmNXzdM3ZrM5E+AjS5cIYu5UzLqbk7zoiqq3C5c9c1oVlNBRcODXBj14ZmUJyRSl5pGTYskVvftQGHLSGqaHP4eRlj4etbPceEigQTvt3ybOYQhGzezOQNgEYu6efG6nuO5gb3otTub7PXd6Z57LuduFoQiiprFE18SeD8XrnqAvvTdsoAFUxewYOobvDHDg8dvMIdcuMr3s7/ZXvZmFFCQ+S3fNuQYmtO8sCUt97WmdX4WWfuC5b070KEiiaTyrWxtdSZnBleMGT9+H1ri3Dro9VYcLSndj+oJBW8LkI/KrKSi+ahkEYkPCrGc6Njvh0gtIm+h8hZPoAUTn6Dijw8Av0RkyQ/VKID1GEIILgc7zvZNwDgRyfmufU/is+QduPtarbWuQqtuvuEk642N6q13RhNqZcAG+Sc1VJoqAQzalk1QCd3/ITcDU0RkT/CLxpiXgT8bYx78d36YiKw2xvyCF1/8Ay++2BGXy0d6+nZ6995GRISLxx5z88wzSbzxRiJduuyjc+dcamrKaVyauHRpGn5/GOeeu5sFC9rw8ce9eeyxxfTp8ysGDBiIVtEAMJvZO+YwJyae+IgIIuIAlrGs2Tzm9S6jLPpyLh/Zla67E0iouJ7rR0YFTXPLZPt5z7A4aReF7hbEVYRRGzuJT1q9x7LEWnzmfV45HyCMepfBGKG2rgvz4nPwRF/Fz/Y2p83mRSzK8uDxVlDh3sjGtGKKU714PbHE1lVSGVFBhWc727Pa0/5gPfWuSCIbOpZduPzJJJeuZGXnIorWuXG7JjGpV2taV21lqyuW2K2f8dm5eeR5D3M4uoqqBm9jFrM6fMAHveuocw1gwIbxjP8awIs37H7uz97P/pQoompyyU0JurN+QeqB9cBy56l/CZpTeNbxlFPRaWwT0O9T8EjOt1DjsAc1DD2cBHVLEfkSrUi6xxgzH20Ie4h/Fc3d/Y/zc0pxWhkGZ4GLQucDVDqv3QaMFJHsf/X9v28CxxjTFk2Y/l1E7nRedAE/B+ioWu+H0d/D5cB+jPkDIk26scaYWPQJOh59St0ix5P/PcURkSarNETkHY6qu97SaFsOQYk/ETGNtl/Q6P//1ej/Cwit7gCchrhu3aYwbVo5x5dzUC688AAJCRV8+WUH8vIymDBhDT16TJLsbB8iXZ36+MfR7u17BOlURtlXPemZDzSvo849lrErL+Ki3DzyYh7m4SH96b9lIhMXuilJuICrr5/LXfvakFlRj4ntR6e6B7iicBEbY95kRfxkxuxqTrz7j8xuD9Cb6D47GL35XKa2PQsGrWJscRWtEsPwnXEdOelnc1bulyztUUJJfD75vpGMXDaLWedWUBEZTXRND3rsrqAiMY20A7vZ7QEopzxaEPcFXFDwBV+0v4VbRvjxGz9+M5ShuTvYkebG/XJnOrfLIaeLwchwhq/cxa5MgE1sypjJzLc3sznhYR6+6lIu3QWwiEWdjnAkZjrT36qgwvUQDzVMHKugYi1HR1wuQhsUB6FP4q+ji/1/o2XLN6KyF8HjaUHXhiXOttXATnRSHMAk5/2/QTuq/4TOUPhRcjqGklzAvf/fJ+EwGl34RxhjApUTY9H4I7WaOC1G3dgCNMzwDMY01FAbY2KMMb2dMFE3YKsTJlp5Mkbhn6iP/lFhVDTtiRPtI9nZh9Fu2lR+/vNhvPbaT77zjXfsaEmHDuV07ZpD0wnGEFmGJ3lyvhdvXg96pF7GZXvcuKUjHSv603/LFrY0d1EWm8DmvgD1uKsgdHDMQtbHD+bM0i60rE3BHXYHl4YBpJJT24Y3lhfC9OtgXS3NaoSwigKKYreRl3ob3WOX8NG09rTfO5/5nW7ghh1zmTv9Yi7+pi1tS0Yy8tBYxu48wIG0YoozDIarufomwBdPfMl1XLeiE53y/8SfPognvvJe7t0URlhYHnmlv+N3k4cwZEcXuuy6gzs2vcqrMwGGMGRrDDH1s5jVI4qomk1sSpnDnJkFFKRdy7Vr00irfYVXzkkksdxgWMziBd3pHujefkFErhaRVLQIISBRcUhUsuJuEUlBZVTaNLrnU0RkhIi0FJEEETlLRGYBONU8vxKRFBFpKyKvBKp8vvN3fRpyOhqGZ4EHjDGJTW00xrxkVHXxiDFmjVPCGYzHGPO2MabcGLPWqJRD4Ng8Z4E+WUYD/0Vg+LgxrVBhr5CE28WQPRQu6AV9ouDqLHWVLzHGvI8ajZnAIRFZISJlJkjl0Riz2RjTIFtgdBD5P4wxLxhjSoDHjKqgfmGMOWRUUXJGE/fnHOe9DhtjphiVNA6+b/cbYw4YY/Y7zT2nFMaYHOfaIr9772OR7OwVwATCw91ERMRygtGhgGHs2C3k54czaFAWAwY0tbiEVFMVUihXcMUny1k+9W7uHnw5l998GZfdOo9551RS4Ylnc+/nWZjQ+E0WsSH2TZYlHaTcnU5iHfhTfCSktMFdDZDGEgxyRsi5AR+wNjqLlNqeZIQl8k2/AZyXt5a1HQ5yMHY1q1uvZnWnzWxu8Wt+3Xc848++hVsGP8Ij/SOICJQ2C8CVXLlrBzsyH+fxy+KIa+xNTQdMWMhcVJjClD6vocbVhy/sXd7tDeqJtKBFQ5VUFFFe59jlaPNiIqFeYkMVmjEm2hgz0Riz2xhzBPUM4hudTz6Wk+J0NAyrUe39B46zfRWayExGF9x3Gy2Cw9BkUWD7nED9+ffBMTgt0ZK0d1AjcQlHKxRC+BLa3w/bVsCiVEgyWn43F3WR3yFUC6hJlceg7X1RNzkNbfgywFNo5UVnNMn2WKNTuAlVlGyPutTBYZYM57NaAL8AXnFiuqcETvjmQnQxu+KEO4ced4sxZoMxpsoYU8iAASMoKMijvHw/+rttgeZ4otF4diqQhTFw6NBsYmJ64fOdi2o+fRdZtdRufo7nrsonf/ZrvPbwQhZ+fD3Xb3cTFgUS7XdUVxshflyuFFKkmJp4FxUxLfig+H2eqwF4Xz3oLJxmOhcVNYIrbAHfJBRSFnEBT2X154kOb/PuedVUez7l07Z/4S/nePB4O9N553zmv/4Yj33Yi17bPHi8wxgWoqYaR5zvJ/wk/xCHEjPJLAEi/Pj9ANmSnb+TnWsiiIhC6/ZPSCyxVXvZ25AX8OKNEVUff+Uk5j/fjyqm9hWReDSkdMy9+q5zsCino2EA1Y+/2zh6/cGIyJuO2+kTkefQEsjgJ6o1IvKe0wH8PNoD0O+fOIebgU9E5DBqYAZvVSG4kLrxCoish+h+UHg57D0Tdv9MlRm9IjJNtBP4bbQhJ3ANx1V5dNgnIn9xrrFaRHaIyGciUis6ne15jlVifFl0jkIJakxuCNpWhw5qqRORj/W0Q+7ZD52ArMZUjpVSBkg1xnzmeGBfGlWTvR+NP89EE5bRwGBqajry7rsfArcxfryPe+45C61VL2PjxjwGDBhMaelBZs5cRkHBQLS4YKwxpswYc1PQZ37uvHYQHYcZKZpb6nqEIzdez/WPD2Rgp3d5N8VNjfmCXM8M/icV4AZebn8lL3bYTnH0Qcpdf+bD1MWsjX6fnKhanjw0nmWxTyHpAE9C6iLwCGRUQOQfeTf9Vl7I2svhCINhBOeVzOKeHe9zR9HZdDuwjGWt97M/Pous/eGE+924pS99Dz3DM0vnM3/6xVy8B1Qv6T3e6zuEIaMTSKjqQIf8GGK8q1iVVEttHDDfGLN/Ixs7FFG0B8gyqLcWkLkIppRStyBmIhP7F1EU4ccfs5vdKUc4EjaAAXlGZSpOtF4dTyLC/WMNB/0rnJaGQXTI9nyaqCxwQiJbnC9lKfoknBq0S4O7KVohVMCJZXGPwanBvxZndquILAf2PKeLacg9j4bacKhKh5J4pxkmGvzhjiaLQ/DgE4wxo40x64wxpc41dDveNTj7pxljZhmVATiCzrEN3r/xMbsbXfOhRl+uphrJfsh8l6zGTWhXbCqwDvXyHkfHlT6Mek8paO15HNBPsrP3sXp1MRs2pDFgwPUMGHANd98dHOp5FE2KJqNeag2hDVMetFrFg97LYqOCbwnOay5BPF68sSUUuZ/i9Uih3g9wF8lfryFjTnuOFCRDxV3Ur/fi/+AhpOxSaPE+JARc0mow10NaMXQtgdgF7E5Zz073GTSvfoFRuyfyebO15CWmEC/9aFWzhS2ZmWQWb2Rjmy1saT2IQTcPYcjo+7hv4EEONpTVVlHlceOuq6POlUNOT5yn8XDCBU3ebkCNYu888n6yjGVTwwmPBzAhnYIq/DeOcUPP5uxcD576EYy4ZR3rWlRT7Ub/1gJyJx7AZYyZZnRYzp3O/YUTS0RYvienpWFweBRtcw80vwTCOw+ijVNJosNJygiNF2cF7R+Ghgz2fc/PHo7GN/9qjCl0GrRavHjAQQ8AAA2mSURBVKthmuASuqZ+AdFeqKppel4sRlUeJwF3ASnONWxsdA2NXeannNd6OG72SI6NkTeu4f6+1/yDxJycrMZHIrJEVNL7d6j35UHDfpuDPMhn0IUqMDFsEPCtc0/bo1INoJILM9AF8jZ0mM1+EbldVEQwF/Ue/4yGLlehv8+1qJF4FpUsaRcGvlGwMwfm3ghfnwGFf6GoRxHrahdR9Vm600NRD21+C5W7oOCXUN4DvNWQ2xFqK4FdENEKDqXhK0smrn469+1fRW5iBgm+dewOd+E5UkVZQn/O2/Iszy7sStfdHjxeL96IWGKrCylMeomXzg7cMBeu+ku4ZMN85k9NJPFILrlZbtyRvej1TSSRndCqnizUsFb+nt9f35a2IwHCCQ+PJDIxksiYTDKrq6mOuYALDj7CI3uv4IrVL/HSlQYz3blvXjQcFrif/VDDnYiGW5PhxBIRzvZsceQrLN/NaWsYRGQHGoK5J+jlOLRBphh98niEYxNUZxtjrnKqee5DF+gVfD9uRp8Wu3O0Oev8Umi3VBec6BMc22wjrDnB9hOqPB6HODT8U2qMaQGMb2KfccaYlo4b/lv03p0OHE9WI5hgL7ECDfeVobmV4G2CzigOeEt+VAM/1Tnu66B9/47OnrgN9VjONMb0djavAfLQ0NZE5zNqRGQa+jd3I5BtjCn1Q1wfKO8MVWFAcyjPgLJPg6aChUNtGbSqhjABMxni9kJ4M2ibBxG1YArB4wfSoKaGauqJi1rPHvdoLixeR140GFnDbs85dC5tRjPv0zy9dC5zZ85k5vQssorLKIvdxrYGL1IQM45xGyKJ9McTX5lAQnk44ZFzmbuihpo3gFfQBPujqDRE/2zJPqA3Oz93KUvf3cOezbvZ7fHh81/CJfcCY0cx6uJ75J65gvjRstRAqLcK9UCWicjHToh1OkeH7Fj+jZzupYz/jeqoBFiI1j1vQ7/8L3BspcJc9Av9Buq+XiXfQ3HUWXgvQoehB1eeFBpjFtwGJVs1LBFCuCbnWgNr5mtMu8nFXkQ2G9WHWY4uTNNopPLYBI87+5U51zQdlaIOZiYqT5yJ3oMTlnCeCpiTl9UI9hJjOWp8ixptM+iTaoHz0ix0Ef/WqJb/LOf1MKNNVteiC3ggsvM3dLZDNTp9bjH6d7gYWBvk0d4CzBORxHBjyj6G1PFw9T5IFB0IbYodFU8DEgnVyWr4656B+FIImwcFA8C7EyLOhJbbIHwDtM2Aqmp8YaUcrM3lgOfv/GLPZHKaHaQ8/FsKI/5Az8MA+9jnmcCE83exq3kNNRE+fK5wwhvCiXHEVYYFPVfGEVdfTXXpS7z0c7QJ7QD6PUhHdYPCjSqYAsg2thWiXukioPft3P4I6oH9GsNtqAfmR41BKoGBSsdqY3mMMS6bR/j3cloZBhFp0+j/+QTJ4DpPGb9wfgI8E7T9sZN9/+PtKyJ7Oc59FRFt2DGmm6h+/E+AmEVqqGrQxeLdGu2YnBh03I7g9xSR33GcUX0iMhV9Eg1+bROq/BjMc01c11NNvF8OjdQiG9/nHzABWY3uaEgiwDvAaGPMBlRYLcoJOX2F5hpWo4Y5DOhqjLkKmIca02iOav8vQv+WzkaT+VOc129Ae1WeQjtuI1BJ5oCBaI16qo+jEibi/AQ82hJ0IZ0KxE6H2FnwyVeQ8CF0qAK3OKHAJKjeqcfVA+YjR1p6OLRMhPpqZ7/PVeJ5lweSY6B2Gi/XtiXT5ybCxBDpv5W/t84kwVeBl+FcdFsnOu124/Y/z/OzpzCl53rWtw02BOWUx/jxE0YYBhNWRVXketavEKSPc7/D0dzNa+gC3pPjl/juBLaicictUYNyP2qAx53gOMt/iNPKMJwyaHL8foxpiT5ReoEdBI2ttJwYo13umUBmUJgIo+qlZ6LD008oq4GGzEC9pUeBc9E4/wj0af9JtLFtAmpsS9An80BoMR31rr5Bn/z9qDGJA7weGFMPfxGI8AGT4DDGXBEGrfzqORSjXsksNK8T8Gg/c97fiz4hp7eBqF6wczr0KIL4v0OvAohZBu2ToSIeoq6GyrUQ3Rq8+RAhwBg4NBVSlkFMrbPAJkD1bA60u4GUAi9JsekkeL8mL/YKzqxoRYfSfvTbsopVneqpd93LvS0yyDgUS2xVsKxFGGH+v/LXbmMZu6OGmphDHPKgYbYH0FkGCc59m0vog9jxGONcdxc0lxCGlhg3DvVa/g84bXMMpwQiBYh8jcgmaxT+KXYRVFZrjOmOVqYAKqshIvc3PkhE3hGRDHQh3y4ivxSRS5zE5U9FZJeIPIMajhvQcFI1unC3cvIHoKGPy9EHrFLgWlEZjqkZcNhArySQR51QX0+oqYG7B4InQ3X4Y0WkPc5kMhGpF5FfcLQ0+R0RaZEJEy+CC3vCdefD7s6wfyys/QQ6xkDtebD7CMzvD94o8P8KDp4F1Ydg2wtweC/sMuB/DbKmwprHYHkNuC9iy8ZmfLm9ORnU4+dM2h/2EVfxR/74j6d5ek4aaYd8+FxVVHnO5dwdAB3pWLGYxa8+xEOfLmd5l6EMvUmQNcB7zjUsQT2GZXrJXMlRAxyQKal2/n0LzqxvpwLwUjTJvAHt+fkIJ9TreK5NzvW2/PuxM58tpySOxzAZGCYi5ziv/QmVIHkCaCsiecaYBHTo/WA0pDEJeFJE/MaYW9Dk8Ar0qbYUuFNEPnHe71Z06ltL9On+aRGZ6GzLRst+/4w+JdcDdwDeCHglAlqMhI1/04ojfMA46DkbutWAqyfsj4NzPxLZ77zfKOe8Y9EF8HYCwoaa23gU6I2jJPoWZNwMP3sElkyA8w7AjGgth/W9ArFTIKkH1LwHiYlQ9QdYfLNTabYG4kZB9k5IPQMOtCa5poYWmY/y+PotHNp3O7cP/5RPJ7lxH29xiENLSPOBZ7Mle/s/9Uu0/GCxHoPlVGYFEG+M6ewkNq9HF+tg/oKGNdqheYDRQLCkR180vp2K5ptec5LMoAnUoWg441bgBWNMr6BjM9AcVgu0qXISMHInvL4Qlk6GHqucmP/90P1z6PgRfLwPpjWDsA3OuRpjuqCJ6VFoeCyF4LyOPr09S1B/yRQ4ow/svl9LX5mo++/CqXhbB1EdNUn9j3Gw4g64NN8ZCnQDXNQZDh6ENx6CNZ9R0trP5gN+Ip8zmMCaEAhzJjo/aRzt9q5G+wbutkbh9MR6DJZTEsdjuA2ta49BRz7ej3oGdWiOIR/1Es4SndmLMWYscIOIZDsew3+JSAdnWzSaK2jeqKIs8JlzgMUi8pLjMXwCxIpIvTEmDjiSCT/dq15GYTu48l5Yey/kZcKI38K6u5yRkTug+RnwM78u1r8FuojICOdzYlDPZ4gES6HrZ/z2CPTKgIFPwRf3Qt4QuPAgRH+lVWW9X4X2j0DMPlgSpl3xdIDhN8PGK2B/L7ihGKYkqyMTfylcuBbWHBQZlmJS2pdQsmM+84fGENMFNQqCNo5tQstsd5yERIXlFMYmny2nOtPRGH1btCQ3mFS0Iuh4E78gqPxRRKocZyEgzDYYDeF0Qr3raDT+HeCQU+kGTtz8Qm04M4A/AnzljkbRIYgZD+f+xpFXMWDCQPyawA6ZHiYilcaYQ8dcqUg5xvz+Gm0a++kYzZFkjYXya+An+dA2C/aXQngKtAsLurZ0KN8L0bkQHQ21TrtwC6BmO3x8yPE0SiipBxjK0IUi8tEx52D5UWANg+WURkR2Oz0EQzi2+uUg6j20RtU5IXTi13FxVFjfR0NPc0WkzvEYTlg6udkxEDQK0yZDxUuQc93RmdOJwB5E9hpj9qPihoHPjqaJXhcARHyfab9DeCyc7QKXAeMDcyNsWgq//z1ca+BZvzbFZQG+Q5DYFg50Ak8VRJZCeiJ8DMzO0y5l6wFYGrA5BsvpwC+AgeIMZwrgPM2/A/zRGBPnyIn8mmPzEE0RgYZ5igGf4z1c+l0HbdBO+WUEdSYDXAubH4c+6xxvJB9SRmmyG7SiZ6gx5gJjTATamNnkdzOogXKoH3p4oUutGpWnl8GFiJR7wV8LCS7YUAAPj4cDeRB7LazoBksSYWsm5BqYbLSR7PKTuB+WHxHWY7Cc8ohI7gk2340moHeiTYSTULmS73rPcmPMPahhiQQ+RJvcToYPgAvDghb352HDr4DB8LNSiEmAmlJYO10/a5MxZhzaTxGjuzd0VzdmFLBORD4NftEY82fgfmNMoGN+pUDHLDUyRcDl7ZxjSox5G+3sL0E76KcRNIvaYrHJZ4vlP4EmpwMzQQ6gIa1oVPStDHj4eCNcLZb/b6xhsFj+U2joajDarBWFhqVUI0mk9ESHWiz/n1jDYLH8X2CMwX7ZLKcI1jBYLBaLJQRblWSxWCyWEKxhsFgsFksI1jBYLBaLJQRrGCwWi8USgjUMFovFYgnBGgaLxWKxhGANg8VisVhCsIbBYrFYLCFYw2CxWCyWEKxhsFgsFksI1jBYLBaLJQRrGCwWi8USgjUMFovFYgnBGgaLxWKxhGANg8VisVhCsIbBYrFYLCFYw2CxWCyWEKxhsFgsFksI1jBYLBaLJQRrGCwWi8USgjUMFovFYgnBGgaLxWKxhGANg8VisVhCsIbBYrFYLCFYw2CxWCyWEKxhsFgsFksI1jBYLBaLJQRrGCwWi8USgjUMFovFYgnhfwF2NICvIBOhMwAAAABJRU5ErkJggg==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079405"/>
              </p:ext>
            </p:extLst>
          </p:nvPr>
        </p:nvGraphicFramePr>
        <p:xfrm>
          <a:off x="203201" y="3505200"/>
          <a:ext cx="6502401" cy="319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8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2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5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34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FROM</a:t>
                      </a:r>
                      <a:endParaRPr lang="en-US" sz="12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</a:t>
                      </a:r>
                      <a:endParaRPr lang="en-US" sz="12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STRENGTH</a:t>
                      </a:r>
                      <a:endParaRPr lang="en-US" sz="12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VERIFIED</a:t>
                      </a:r>
                      <a:endParaRPr lang="en-US" sz="12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50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David </a:t>
                      </a:r>
                      <a:r>
                        <a:rPr lang="en-US" sz="1200" dirty="0" err="1" smtClean="0"/>
                        <a:t>Courtaillier</a:t>
                      </a:r>
                      <a:endParaRPr lang="en-US" sz="12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Zacarias</a:t>
                      </a:r>
                      <a:r>
                        <a:rPr lang="en-US" sz="1200" dirty="0" smtClean="0"/>
                        <a:t> Moussaoui</a:t>
                      </a:r>
                      <a:endParaRPr lang="en-US" sz="12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3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David </a:t>
                      </a:r>
                      <a:r>
                        <a:rPr lang="en-US" sz="1200" dirty="0" err="1" smtClean="0"/>
                        <a:t>Courtaillier</a:t>
                      </a:r>
                      <a:endParaRPr lang="en-US" sz="12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Jerome </a:t>
                      </a:r>
                      <a:r>
                        <a:rPr lang="en-US" sz="1200" dirty="0" err="1" smtClean="0"/>
                        <a:t>Courtaillier</a:t>
                      </a:r>
                      <a:endParaRPr lang="en-US" sz="12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50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Ahmed </a:t>
                      </a:r>
                      <a:r>
                        <a:rPr lang="en-US" sz="1200" dirty="0" err="1" smtClean="0"/>
                        <a:t>Ressam</a:t>
                      </a:r>
                      <a:endParaRPr lang="en-US" sz="12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Zacarias</a:t>
                      </a:r>
                      <a:r>
                        <a:rPr lang="en-US" sz="1200" dirty="0" smtClean="0"/>
                        <a:t> Moussaoui</a:t>
                      </a:r>
                      <a:endParaRPr lang="en-US" sz="12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34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Hani </a:t>
                      </a:r>
                      <a:r>
                        <a:rPr lang="en-US" sz="1200" dirty="0" err="1" smtClean="0"/>
                        <a:t>Hanjour</a:t>
                      </a:r>
                      <a:endParaRPr lang="en-US" sz="1200" dirty="0" smtClean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Majed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Moqed</a:t>
                      </a:r>
                      <a:endParaRPr lang="en-US" sz="12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34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Hani </a:t>
                      </a:r>
                      <a:r>
                        <a:rPr lang="en-US" sz="1200" dirty="0" err="1" smtClean="0"/>
                        <a:t>Hanjour</a:t>
                      </a:r>
                      <a:endParaRPr lang="en-US" sz="1200" dirty="0" smtClean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Nawaf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Alhazmi</a:t>
                      </a:r>
                      <a:endParaRPr lang="en-US" sz="12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984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TRIADS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1600200"/>
          </a:xfrm>
        </p:spPr>
        <p:txBody>
          <a:bodyPr/>
          <a:lstStyle/>
          <a:p>
            <a:r>
              <a:rPr lang="en-US" dirty="0" smtClean="0"/>
              <a:t>16 different types of triads</a:t>
            </a:r>
          </a:p>
          <a:p>
            <a:r>
              <a:rPr lang="en-US" sz="2600" dirty="0" smtClean="0"/>
              <a:t>Directed triads</a:t>
            </a:r>
            <a:endParaRPr lang="en-US" sz="2600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0" t="46114" r="38042" b="33312"/>
          <a:stretch/>
        </p:blipFill>
        <p:spPr bwMode="auto">
          <a:xfrm>
            <a:off x="143650" y="3613895"/>
            <a:ext cx="11946751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99643" y="571522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04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2" t="22949" r="34427" b="39445"/>
          <a:stretch/>
        </p:blipFill>
        <p:spPr bwMode="auto">
          <a:xfrm>
            <a:off x="0" y="559207"/>
            <a:ext cx="6044451" cy="550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6" t="34790" r="33919" b="10634"/>
          <a:stretch/>
        </p:blipFill>
        <p:spPr bwMode="auto">
          <a:xfrm>
            <a:off x="6098386" y="573209"/>
            <a:ext cx="6111492" cy="612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2136" y="191069"/>
            <a:ext cx="1130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Node </a:t>
            </a:r>
            <a:r>
              <a:rPr lang="en-US" sz="1400" dirty="0"/>
              <a:t>| 003 | 012 | 102 | 021D | 021U | 021C | 111D | 111U | 030T | 030C | 201 | 120D | 120U | 120C | 210 | </a:t>
            </a:r>
            <a:r>
              <a:rPr lang="en-US" sz="1400" dirty="0" smtClean="0"/>
              <a:t>300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48958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GRAPH OF 9/11 </a:t>
            </a:r>
            <a:r>
              <a:rPr lang="en-US" smtClean="0"/>
              <a:t>HIJACKERS </a:t>
            </a:r>
            <a:r>
              <a:rPr lang="en-US" sz="2400" smtClean="0"/>
              <a:t>[5]</a:t>
            </a:r>
            <a:endParaRPr lang="en-US" dirty="0"/>
          </a:p>
        </p:txBody>
      </p:sp>
      <p:pic>
        <p:nvPicPr>
          <p:cNvPr id="3074" name="Picture 2" descr="Network of 9/11 hijack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6" y="1538696"/>
            <a:ext cx="10145486" cy="467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64001" y="6218302"/>
            <a:ext cx="921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None- blue ; 175_WTC_South-green; 93_Penn-red; 11_WTC_North-cyan; 77_Pentagon-magenta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858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49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22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TO BE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Community detection in the network.</a:t>
            </a:r>
          </a:p>
          <a:p>
            <a:r>
              <a:rPr lang="en-US" dirty="0" smtClean="0"/>
              <a:t>To </a:t>
            </a:r>
            <a:r>
              <a:rPr lang="en-US" dirty="0" smtClean="0"/>
              <a:t>use triadic </a:t>
            </a:r>
            <a:r>
              <a:rPr lang="en-US" dirty="0"/>
              <a:t>features from the datasets and implement ML algorithms to detect influential </a:t>
            </a:r>
            <a:r>
              <a:rPr lang="en-US" dirty="0" smtClean="0"/>
              <a:t>nodes</a:t>
            </a:r>
          </a:p>
          <a:p>
            <a:r>
              <a:rPr lang="en-US" dirty="0" smtClean="0"/>
              <a:t>Use of larger datasets</a:t>
            </a:r>
          </a:p>
          <a:p>
            <a:r>
              <a:rPr lang="en-US" dirty="0" smtClean="0"/>
              <a:t>Integration </a:t>
            </a:r>
            <a:r>
              <a:rPr lang="en-US" dirty="0" smtClean="0"/>
              <a:t>and comparison of centrality methods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0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[1] </a:t>
            </a:r>
            <a:r>
              <a:rPr lang="en-US" dirty="0"/>
              <a:t>M. Deutsch </a:t>
            </a:r>
            <a:r>
              <a:rPr lang="en-US" dirty="0" smtClean="0"/>
              <a:t>&amp; </a:t>
            </a:r>
            <a:r>
              <a:rPr lang="en-US" dirty="0"/>
              <a:t>H. B. Gerard, “A study of normative and </a:t>
            </a:r>
            <a:r>
              <a:rPr lang="en-US" dirty="0" smtClean="0"/>
              <a:t>informational social </a:t>
            </a:r>
            <a:r>
              <a:rPr lang="en-US" dirty="0"/>
              <a:t>influences upon individual judgment,” Journal of Abnormal </a:t>
            </a:r>
            <a:r>
              <a:rPr lang="en-US" dirty="0" smtClean="0"/>
              <a:t>and Social </a:t>
            </a:r>
            <a:r>
              <a:rPr lang="en-US" dirty="0"/>
              <a:t>Psychology, vol. 51, pp. 629–636, 1955</a:t>
            </a:r>
            <a:r>
              <a:rPr lang="en-US" dirty="0" smtClean="0"/>
              <a:t>.</a:t>
            </a:r>
          </a:p>
          <a:p>
            <a:r>
              <a:rPr lang="en-US" dirty="0" smtClean="0"/>
              <a:t>[</a:t>
            </a:r>
            <a:r>
              <a:rPr lang="en-US" dirty="0"/>
              <a:t>2</a:t>
            </a:r>
            <a:r>
              <a:rPr lang="en-US" dirty="0" smtClean="0"/>
              <a:t>] H. Huang, J. Tang, L. Liu, J. Luo &amp; X. Fu, “Triadic closure pattern analysis and prediction in social networks,” IEEE TKDE, vol. 27, pp. 3374–3389, 2015.</a:t>
            </a:r>
          </a:p>
          <a:p>
            <a:r>
              <a:rPr lang="en-US" dirty="0" smtClean="0"/>
              <a:t>[</a:t>
            </a:r>
            <a:r>
              <a:rPr lang="en-US" dirty="0"/>
              <a:t>3</a:t>
            </a:r>
            <a:r>
              <a:rPr lang="en-US" dirty="0" smtClean="0"/>
              <a:t>] C. Zhang, S. </a:t>
            </a:r>
            <a:r>
              <a:rPr lang="en-US" dirty="0" err="1" smtClean="0"/>
              <a:t>Gao</a:t>
            </a:r>
            <a:r>
              <a:rPr lang="en-US" dirty="0" smtClean="0"/>
              <a:t>, J. Tang(2016). “Learning triadic influence in large social networks.” IEEE/ACM International Conference on ASONAM</a:t>
            </a:r>
          </a:p>
          <a:p>
            <a:r>
              <a:rPr lang="en-US" dirty="0" smtClean="0"/>
              <a:t>[4]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archive.ics.uci.edu/ml/datasets/microblogPCU</a:t>
            </a:r>
            <a:r>
              <a:rPr lang="en-US" dirty="0" smtClean="0"/>
              <a:t> - </a:t>
            </a:r>
            <a:r>
              <a:rPr lang="en-US" dirty="0" err="1"/>
              <a:t>MicroblogPCU</a:t>
            </a:r>
            <a:r>
              <a:rPr lang="en-US" dirty="0"/>
              <a:t> data is crawled from </a:t>
            </a:r>
            <a:r>
              <a:rPr lang="en-US" dirty="0" err="1"/>
              <a:t>sina</a:t>
            </a:r>
            <a:r>
              <a:rPr lang="en-US" dirty="0"/>
              <a:t> </a:t>
            </a:r>
            <a:r>
              <a:rPr lang="en-US" dirty="0" err="1"/>
              <a:t>weibo</a:t>
            </a:r>
            <a:r>
              <a:rPr lang="en-US" dirty="0"/>
              <a:t> </a:t>
            </a:r>
            <a:r>
              <a:rPr lang="en-US" dirty="0" smtClean="0"/>
              <a:t>microblog</a:t>
            </a:r>
          </a:p>
          <a:p>
            <a:r>
              <a:rPr lang="en-US" dirty="0" smtClean="0"/>
              <a:t>[</a:t>
            </a:r>
            <a:r>
              <a:rPr lang="en-US" dirty="0"/>
              <a:t>5</a:t>
            </a:r>
            <a:r>
              <a:rPr lang="en-US" dirty="0" smtClean="0"/>
              <a:t>] M. </a:t>
            </a:r>
            <a:r>
              <a:rPr lang="en-US" dirty="0" err="1" smtClean="0"/>
              <a:t>Tsvetovat</a:t>
            </a:r>
            <a:r>
              <a:rPr lang="en-US" dirty="0" smtClean="0"/>
              <a:t>, A. </a:t>
            </a:r>
            <a:r>
              <a:rPr lang="en-US" dirty="0" err="1" smtClean="0"/>
              <a:t>Kouznetsov</a:t>
            </a:r>
            <a:r>
              <a:rPr lang="en-US" dirty="0" smtClean="0"/>
              <a:t>(2011). “Social network analysis for startups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[6] Fig: 1,2,3,5,6,7, </a:t>
            </a:r>
            <a:r>
              <a:rPr lang="en-US" dirty="0"/>
              <a:t>G</a:t>
            </a:r>
            <a:r>
              <a:rPr lang="en-US" dirty="0" smtClean="0"/>
              <a:t>oogle images.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79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establish a comparative study on which method can </a:t>
            </a:r>
            <a:r>
              <a:rPr lang="en-US" dirty="0" smtClean="0"/>
              <a:t>best be </a:t>
            </a:r>
            <a:r>
              <a:rPr lang="en-US" dirty="0"/>
              <a:t>used to detect </a:t>
            </a:r>
            <a:r>
              <a:rPr lang="en-US" dirty="0" smtClean="0"/>
              <a:t>influencers </a:t>
            </a:r>
            <a:r>
              <a:rPr lang="en-US" dirty="0"/>
              <a:t>in a social network. 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1026" name="Picture 2" descr="Image result for influencers in soci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8" y="2775838"/>
            <a:ext cx="6600825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99643" y="572666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2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NETWORKS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623843"/>
            <a:ext cx="4149770" cy="293747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375647"/>
            <a:ext cx="4336869" cy="31094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03256" y="5759424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25543" y="5759424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2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widespread adoption of social media as means for expressing, </a:t>
            </a:r>
            <a:r>
              <a:rPr lang="en-US" dirty="0" smtClean="0"/>
              <a:t>sharing and </a:t>
            </a:r>
            <a:r>
              <a:rPr lang="en-US" dirty="0"/>
              <a:t>challenging </a:t>
            </a:r>
            <a:r>
              <a:rPr lang="en-US" dirty="0" smtClean="0"/>
              <a:t>opinions.</a:t>
            </a:r>
          </a:p>
          <a:p>
            <a:r>
              <a:rPr lang="en-US" dirty="0" smtClean="0"/>
              <a:t>Interest </a:t>
            </a:r>
            <a:r>
              <a:rPr lang="en-US" dirty="0"/>
              <a:t>of identifying influential users, which could help various </a:t>
            </a:r>
            <a:r>
              <a:rPr lang="en-US" dirty="0" smtClean="0"/>
              <a:t>organizations </a:t>
            </a:r>
            <a:r>
              <a:rPr lang="en-US" dirty="0"/>
              <a:t>in enhancing the reputation of their products, services and public image in general. </a:t>
            </a:r>
            <a:endParaRPr lang="en-US" dirty="0" smtClean="0"/>
          </a:p>
          <a:p>
            <a:r>
              <a:rPr lang="en-US" dirty="0" smtClean="0"/>
              <a:t>Powers </a:t>
            </a:r>
            <a:r>
              <a:rPr lang="en-US" dirty="0" smtClean="0"/>
              <a:t>of an influencer- </a:t>
            </a:r>
          </a:p>
          <a:p>
            <a:pPr lvl="1"/>
            <a:r>
              <a:rPr lang="en-US" dirty="0" smtClean="0"/>
              <a:t>Wide and loyal audience</a:t>
            </a:r>
          </a:p>
          <a:p>
            <a:pPr lvl="1"/>
            <a:r>
              <a:rPr lang="en-US" dirty="0" smtClean="0"/>
              <a:t>Credibility</a:t>
            </a:r>
          </a:p>
          <a:p>
            <a:pPr lvl="1"/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26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CENTRALITY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Local centrality deals with the neighboring nodes whereas global centrality deals with the entire graph.</a:t>
            </a:r>
          </a:p>
          <a:p>
            <a:r>
              <a:rPr lang="en-US" dirty="0" smtClean="0"/>
              <a:t>Local centrality:</a:t>
            </a:r>
          </a:p>
          <a:p>
            <a:pPr lvl="1"/>
            <a:r>
              <a:rPr lang="en-US" dirty="0" smtClean="0"/>
              <a:t>Degree Centrality</a:t>
            </a:r>
          </a:p>
          <a:p>
            <a:pPr lvl="1"/>
            <a:r>
              <a:rPr lang="en-US" dirty="0" smtClean="0"/>
              <a:t>K-shell Decomposition</a:t>
            </a:r>
            <a:endParaRPr lang="en-US" dirty="0"/>
          </a:p>
          <a:p>
            <a:r>
              <a:rPr lang="en-US" dirty="0" smtClean="0"/>
              <a:t>Global Centrality:</a:t>
            </a:r>
          </a:p>
          <a:p>
            <a:pPr lvl="1"/>
            <a:r>
              <a:rPr lang="en-US" dirty="0" err="1" smtClean="0"/>
              <a:t>Betweenness</a:t>
            </a:r>
            <a:r>
              <a:rPr lang="en-US" dirty="0" smtClean="0"/>
              <a:t> Centrality</a:t>
            </a:r>
          </a:p>
          <a:p>
            <a:pPr lvl="1"/>
            <a:r>
              <a:rPr lang="en-US" dirty="0" smtClean="0"/>
              <a:t>Closeness Centrality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14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CENTRALITY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192" y="2233477"/>
            <a:ext cx="5494510" cy="367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171509" y="2468880"/>
            <a:ext cx="1574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Degree of 2:  4</a:t>
            </a:r>
          </a:p>
          <a:p>
            <a:r>
              <a:rPr lang="en-US" dirty="0" smtClean="0"/>
              <a:t>Degree of 5: 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171509" y="4336869"/>
                <a:ext cx="3269293" cy="516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Degree Centrality: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𝐷𝑒𝑔𝑟𝑒𝑒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𝑛𝑜𝑑𝑒𝑠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509" y="4336869"/>
                <a:ext cx="3269293" cy="516936"/>
              </a:xfrm>
              <a:prstGeom prst="rect">
                <a:avLst/>
              </a:prstGeom>
              <a:blipFill>
                <a:blip r:embed="rId3"/>
                <a:stretch>
                  <a:fillRect l="-1490" b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500845" y="5911715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1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K-SHELL DECOMPOSITION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29" y="2237042"/>
            <a:ext cx="3899368" cy="3913130"/>
          </a:xfrm>
        </p:spPr>
      </p:pic>
      <p:sp>
        <p:nvSpPr>
          <p:cNvPr id="6" name="TextBox 5"/>
          <p:cNvSpPr txBox="1"/>
          <p:nvPr/>
        </p:nvSpPr>
        <p:spPr>
          <a:xfrm>
            <a:off x="6252754" y="3716554"/>
            <a:ext cx="3270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Same Degree nodes.</a:t>
            </a:r>
          </a:p>
          <a:p>
            <a:r>
              <a:rPr lang="en-US" sz="2800" dirty="0" smtClean="0"/>
              <a:t>Importance to core.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9392" y="615017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64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K-SHELL DECOMPOSITION ALGORITHM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6864" y="2011679"/>
            <a:ext cx="106261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Step 1:	</a:t>
            </a:r>
            <a:r>
              <a:rPr lang="en-US" sz="3200" dirty="0" smtClean="0"/>
              <a:t>Selecting nodes with degree ‘1’, removing them from the network and adding them to an array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Step 2:	</a:t>
            </a:r>
            <a:r>
              <a:rPr lang="en-US" sz="3200" dirty="0" smtClean="0"/>
              <a:t>Check for nodes with degree ‘1’ after removal and add it the same array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Step 3:	</a:t>
            </a:r>
            <a:r>
              <a:rPr lang="en-US" sz="3200" dirty="0" smtClean="0"/>
              <a:t>Keep on increasing the degree values until all the nodes are classified into a group.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33930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2075</TotalTime>
  <Words>1215</Words>
  <Application>Microsoft Office PowerPoint</Application>
  <PresentationFormat>Widescreen</PresentationFormat>
  <Paragraphs>468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 Unicode MS</vt:lpstr>
      <vt:lpstr>Calibri</vt:lpstr>
      <vt:lpstr>Cambria Math</vt:lpstr>
      <vt:lpstr>Tw Cen MT</vt:lpstr>
      <vt:lpstr>Wingdings</vt:lpstr>
      <vt:lpstr>Wingdings 2</vt:lpstr>
      <vt:lpstr>Median</vt:lpstr>
      <vt:lpstr>“Finding influencers in social networks” minor project MID-TERM PRESENTATION</vt:lpstr>
      <vt:lpstr>CONTENTS</vt:lpstr>
      <vt:lpstr>AIM OF THE PROJECT</vt:lpstr>
      <vt:lpstr>SOCIAL NETWORKS</vt:lpstr>
      <vt:lpstr>MOTIVATION</vt:lpstr>
      <vt:lpstr>CENTRALITY METHODS</vt:lpstr>
      <vt:lpstr>DEGREE CENTRALITY</vt:lpstr>
      <vt:lpstr>K-SHELL DECOMPOSITION</vt:lpstr>
      <vt:lpstr>K-SHELL DECOMPOSITION ALGORITHM</vt:lpstr>
      <vt:lpstr>BETWEENNESS CENTRALITY</vt:lpstr>
      <vt:lpstr>CLOSENESS CENTRALITY</vt:lpstr>
      <vt:lpstr>COMBINING LOCAL AND GLOBAL MEASURES</vt:lpstr>
      <vt:lpstr>PERFORMING ON SAWMILL DATA SET</vt:lpstr>
      <vt:lpstr>ANALYSIS (BEFORE REMOVING) </vt:lpstr>
      <vt:lpstr>ANALYSIS (AFTER REMOVING)</vt:lpstr>
      <vt:lpstr>TRIADIC INFLUENCE IN A SOCIAL NETWORK</vt:lpstr>
      <vt:lpstr>TRIADIC CLOSURE</vt:lpstr>
      <vt:lpstr>USE OF MACHINE LEARNING</vt:lpstr>
      <vt:lpstr>ANALYSIS</vt:lpstr>
      <vt:lpstr>IMPLEMENTATION</vt:lpstr>
      <vt:lpstr>EXTRACTING TRIADS AND DETECTING INFLUENCERS </vt:lpstr>
      <vt:lpstr>TYPES OF TRIADS</vt:lpstr>
      <vt:lpstr>PowerPoint Presentation</vt:lpstr>
      <vt:lpstr>NETWORK GRAPH OF 9/11 HIJACKERS [5]</vt:lpstr>
      <vt:lpstr>PowerPoint Presentation</vt:lpstr>
      <vt:lpstr>PowerPoint Presentation</vt:lpstr>
      <vt:lpstr>WORK TO BE DONE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influences in social networks</dc:title>
  <dc:creator>syed ali</dc:creator>
  <cp:lastModifiedBy>syed ali</cp:lastModifiedBy>
  <cp:revision>44</cp:revision>
  <dcterms:created xsi:type="dcterms:W3CDTF">2019-03-05T04:40:51Z</dcterms:created>
  <dcterms:modified xsi:type="dcterms:W3CDTF">2019-03-09T10:26:45Z</dcterms:modified>
</cp:coreProperties>
</file>