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725"/>
  </p:normalViewPr>
  <p:slideViewPr>
    <p:cSldViewPr snapToGrid="0" snapToObjects="1">
      <p:cViewPr varScale="1">
        <p:scale>
          <a:sx n="107" d="100"/>
          <a:sy n="107" d="100"/>
        </p:scale>
        <p:origin x="3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4:46:11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24575,'27'0'0,"24"0"0,47 0 0,-36 0 0,3 0 0,5 0 0,0 0 0,-6 0 0,-4 0 0,31 0 0,-28 0 0,-28 0 0,-17 0 0,-12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4:47:28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F3CAA-6B78-CB46-A166-39691B62555C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1D40-10F3-5640-9304-0A92A4F47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71D40-10F3-5640-9304-0A92A4F475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8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71D40-10F3-5640-9304-0A92A4F47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051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556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0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7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6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49B0B132-802B-5420-3EBB-5E5FE3B98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3E1434D-63D8-47AE-CC38-D20243ADB150}"/>
                  </a:ext>
                </a:extLst>
              </p14:cNvPr>
              <p14:cNvContentPartPr/>
              <p14:nvPr/>
            </p14:nvContentPartPr>
            <p14:xfrm>
              <a:off x="6544692" y="6816684"/>
              <a:ext cx="28152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3E1434D-63D8-47AE-CC38-D20243ADB1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6052" y="6807684"/>
                <a:ext cx="299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5EBAFE3-D707-216C-8501-7798C331A760}"/>
                  </a:ext>
                </a:extLst>
              </p14:cNvPr>
              <p14:cNvContentPartPr/>
              <p14:nvPr/>
            </p14:nvContentPartPr>
            <p14:xfrm>
              <a:off x="882612" y="1187724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5EBAFE3-D707-216C-8501-7798C331A7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612" y="117908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Minus 43">
            <a:extLst>
              <a:ext uri="{FF2B5EF4-FFF2-40B4-BE49-F238E27FC236}">
                <a16:creationId xmlns:a16="http://schemas.microsoft.com/office/drawing/2014/main" id="{BDA4259E-2157-E4B8-5C3D-8C22ACAAF3E8}"/>
              </a:ext>
            </a:extLst>
          </p:cNvPr>
          <p:cNvSpPr/>
          <p:nvPr/>
        </p:nvSpPr>
        <p:spPr>
          <a:xfrm>
            <a:off x="-1656611" y="6790423"/>
            <a:ext cx="12457215" cy="95001"/>
          </a:xfrm>
          <a:prstGeom prst="mathMinus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6" name="Picture 34" descr="Infosys Springboard">
            <a:extLst>
              <a:ext uri="{FF2B5EF4-FFF2-40B4-BE49-F238E27FC236}">
                <a16:creationId xmlns:a16="http://schemas.microsoft.com/office/drawing/2014/main" id="{E7AB0CD4-C087-11D7-5E52-E2E13F8D4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92" y="1187723"/>
            <a:ext cx="2646218" cy="16729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Oval 1066">
            <a:extLst>
              <a:ext uri="{FF2B5EF4-FFF2-40B4-BE49-F238E27FC236}">
                <a16:creationId xmlns:a16="http://schemas.microsoft.com/office/drawing/2014/main" id="{F5C9530D-6C1F-BAE2-7BB1-334315B6204F}"/>
              </a:ext>
            </a:extLst>
          </p:cNvPr>
          <p:cNvSpPr/>
          <p:nvPr/>
        </p:nvSpPr>
        <p:spPr>
          <a:xfrm>
            <a:off x="476992" y="540591"/>
            <a:ext cx="532411" cy="46166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3D8CE97-3B8A-FC45-1811-F393DDCD8021}"/>
              </a:ext>
            </a:extLst>
          </p:cNvPr>
          <p:cNvSpPr txBox="1"/>
          <p:nvPr/>
        </p:nvSpPr>
        <p:spPr>
          <a:xfrm>
            <a:off x="1009403" y="540591"/>
            <a:ext cx="4180113" cy="46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ndale Mono" panose="020B0509000000000004" pitchFamily="49" charset="0"/>
              </a:rPr>
              <a:t>Infosys Springboard</a:t>
            </a:r>
          </a:p>
        </p:txBody>
      </p:sp>
      <p:sp>
        <p:nvSpPr>
          <p:cNvPr id="1069" name="Frame 1068">
            <a:extLst>
              <a:ext uri="{FF2B5EF4-FFF2-40B4-BE49-F238E27FC236}">
                <a16:creationId xmlns:a16="http://schemas.microsoft.com/office/drawing/2014/main" id="{42CF2553-9965-88FB-FED4-3DF9EDBF0EEC}"/>
              </a:ext>
            </a:extLst>
          </p:cNvPr>
          <p:cNvSpPr/>
          <p:nvPr/>
        </p:nvSpPr>
        <p:spPr>
          <a:xfrm>
            <a:off x="476992" y="1187722"/>
            <a:ext cx="2646218" cy="1672909"/>
          </a:xfrm>
          <a:prstGeom prst="fra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D2FE0749-DC6F-F403-AC2E-B370463D98C3}"/>
              </a:ext>
            </a:extLst>
          </p:cNvPr>
          <p:cNvSpPr txBox="1"/>
          <p:nvPr/>
        </p:nvSpPr>
        <p:spPr>
          <a:xfrm>
            <a:off x="476992" y="3146961"/>
            <a:ext cx="6695704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i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AI-Driven Supply Chain    Disruption </a:t>
            </a:r>
            <a:endParaRPr lang="en-IN" sz="3200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3200" b="1" i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Predictor and Inventory </a:t>
            </a:r>
            <a:endParaRPr lang="en-IN" sz="3200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3200" b="1" i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Optimization System </a:t>
            </a:r>
            <a:endParaRPr lang="en-US" sz="3200" b="1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72" name="Picture 36" descr="Infosys Springboard - Apps on Google Play">
            <a:extLst>
              <a:ext uri="{FF2B5EF4-FFF2-40B4-BE49-F238E27FC236}">
                <a16:creationId xmlns:a16="http://schemas.microsoft.com/office/drawing/2014/main" id="{BBE81D71-4B70-29D6-B18C-2A281A7A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76" y="93736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3" name="Oval 1072">
            <a:extLst>
              <a:ext uri="{FF2B5EF4-FFF2-40B4-BE49-F238E27FC236}">
                <a16:creationId xmlns:a16="http://schemas.microsoft.com/office/drawing/2014/main" id="{72EE89FD-6A4B-305E-5202-69ECA7C291CD}"/>
              </a:ext>
            </a:extLst>
          </p:cNvPr>
          <p:cNvSpPr/>
          <p:nvPr/>
        </p:nvSpPr>
        <p:spPr>
          <a:xfrm flipH="1">
            <a:off x="605641" y="653143"/>
            <a:ext cx="276969" cy="2482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Infosys Springboard - Apps on Google Play">
            <a:extLst>
              <a:ext uri="{FF2B5EF4-FFF2-40B4-BE49-F238E27FC236}">
                <a16:creationId xmlns:a16="http://schemas.microsoft.com/office/drawing/2014/main" id="{D30545C6-CA67-1FD4-3625-5AF2D1F3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347760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E80E1-2360-F329-1EC1-BC0B35C6F60C}"/>
              </a:ext>
            </a:extLst>
          </p:cNvPr>
          <p:cNvSpPr txBox="1"/>
          <p:nvPr/>
        </p:nvSpPr>
        <p:spPr>
          <a:xfrm>
            <a:off x="2576946" y="463138"/>
            <a:ext cx="42810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RESULTS &amp; IMPACTS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B155C-0FBC-9D8A-9C24-321B7E852193}"/>
              </a:ext>
            </a:extLst>
          </p:cNvPr>
          <p:cNvSpPr txBox="1"/>
          <p:nvPr/>
        </p:nvSpPr>
        <p:spPr>
          <a:xfrm>
            <a:off x="570016" y="1124782"/>
            <a:ext cx="76714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Automated Inventory Management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Real-time alerts for inventory actions, preventing overstocking and understocking.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Enhanced Decision-Making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AI-driven predictions help businesses make informed decisions, reducing the time needed for manual intervention.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Impact on Business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Reduced costs, improved efficiency, and better risk management for the supply chain.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 Impact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Reduced stockouts by 15%, decreased overstocking by 20%, and optimized the inventory management process.</a:t>
            </a:r>
          </a:p>
        </p:txBody>
      </p:sp>
      <p:sp>
        <p:nvSpPr>
          <p:cNvPr id="7" name="Half-frame 6">
            <a:extLst>
              <a:ext uri="{FF2B5EF4-FFF2-40B4-BE49-F238E27FC236}">
                <a16:creationId xmlns:a16="http://schemas.microsoft.com/office/drawing/2014/main" id="{C3A33540-5DF8-28EA-4188-66E94305A31C}"/>
              </a:ext>
            </a:extLst>
          </p:cNvPr>
          <p:cNvSpPr/>
          <p:nvPr/>
        </p:nvSpPr>
        <p:spPr>
          <a:xfrm flipH="1" flipV="1">
            <a:off x="8356475" y="5991911"/>
            <a:ext cx="787524" cy="866088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-frame 7">
            <a:extLst>
              <a:ext uri="{FF2B5EF4-FFF2-40B4-BE49-F238E27FC236}">
                <a16:creationId xmlns:a16="http://schemas.microsoft.com/office/drawing/2014/main" id="{658E1109-A115-5DC2-259A-236987544F86}"/>
              </a:ext>
            </a:extLst>
          </p:cNvPr>
          <p:cNvSpPr/>
          <p:nvPr/>
        </p:nvSpPr>
        <p:spPr>
          <a:xfrm>
            <a:off x="0" y="-30042"/>
            <a:ext cx="787522" cy="98635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86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Infosys Springboard - Apps on Google Play">
            <a:extLst>
              <a:ext uri="{FF2B5EF4-FFF2-40B4-BE49-F238E27FC236}">
                <a16:creationId xmlns:a16="http://schemas.microsoft.com/office/drawing/2014/main" id="{AE039547-7259-07D9-27CB-3ED7ABA93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347760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3BC2FE-89D3-BD9A-021A-1CA78207D711}"/>
              </a:ext>
            </a:extLst>
          </p:cNvPr>
          <p:cNvSpPr txBox="1"/>
          <p:nvPr/>
        </p:nvSpPr>
        <p:spPr>
          <a:xfrm>
            <a:off x="2517568" y="439387"/>
            <a:ext cx="4340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FUTURE ENHANCEMENTS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521C3-AF42-E2C8-6867-70554843E0A8}"/>
              </a:ext>
            </a:extLst>
          </p:cNvPr>
          <p:cNvSpPr txBox="1"/>
          <p:nvPr/>
        </p:nvSpPr>
        <p:spPr>
          <a:xfrm>
            <a:off x="558140" y="1124782"/>
            <a:ext cx="76833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Real-Time Data Integration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Direct integration with ERP or live inventory systems for seamless data flow.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Predictive Analytics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machine learning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to predict future supply chain disruptions and optimize inventory in advance.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AI-Driven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Analysis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Implementing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analysis to detect unusual patterns in supply chain activity, which could indicate emerging risks.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Edge Computing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Deploying the system on edge devices for faster, real-time decision-making at decentralized locations.</a:t>
            </a:r>
          </a:p>
        </p:txBody>
      </p:sp>
      <p:sp>
        <p:nvSpPr>
          <p:cNvPr id="7" name="Half-frame 6">
            <a:extLst>
              <a:ext uri="{FF2B5EF4-FFF2-40B4-BE49-F238E27FC236}">
                <a16:creationId xmlns:a16="http://schemas.microsoft.com/office/drawing/2014/main" id="{90C9D63E-BF36-6736-5B6B-3A383677B5D5}"/>
              </a:ext>
            </a:extLst>
          </p:cNvPr>
          <p:cNvSpPr/>
          <p:nvPr/>
        </p:nvSpPr>
        <p:spPr>
          <a:xfrm flipH="1" flipV="1">
            <a:off x="8356475" y="5991911"/>
            <a:ext cx="787524" cy="866088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-frame 7">
            <a:extLst>
              <a:ext uri="{FF2B5EF4-FFF2-40B4-BE49-F238E27FC236}">
                <a16:creationId xmlns:a16="http://schemas.microsoft.com/office/drawing/2014/main" id="{CCC0DD16-0407-B456-234B-57A0E08C3CDC}"/>
              </a:ext>
            </a:extLst>
          </p:cNvPr>
          <p:cNvSpPr/>
          <p:nvPr/>
        </p:nvSpPr>
        <p:spPr>
          <a:xfrm>
            <a:off x="0" y="-30042"/>
            <a:ext cx="787522" cy="98635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52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Infosys Springboard - Apps on Google Play">
            <a:extLst>
              <a:ext uri="{FF2B5EF4-FFF2-40B4-BE49-F238E27FC236}">
                <a16:creationId xmlns:a16="http://schemas.microsoft.com/office/drawing/2014/main" id="{16EBDE7D-3645-7A77-B7E9-30C24E8D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347760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25E7B-918A-29AC-FE08-F82EA189C8B9}"/>
              </a:ext>
            </a:extLst>
          </p:cNvPr>
          <p:cNvSpPr txBox="1"/>
          <p:nvPr/>
        </p:nvSpPr>
        <p:spPr>
          <a:xfrm>
            <a:off x="2505694" y="347760"/>
            <a:ext cx="435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</p:txBody>
      </p:sp>
      <p:sp>
        <p:nvSpPr>
          <p:cNvPr id="7" name="Half-frame 6">
            <a:extLst>
              <a:ext uri="{FF2B5EF4-FFF2-40B4-BE49-F238E27FC236}">
                <a16:creationId xmlns:a16="http://schemas.microsoft.com/office/drawing/2014/main" id="{6F8F8688-F8D7-A595-5430-2B1426E2F898}"/>
              </a:ext>
            </a:extLst>
          </p:cNvPr>
          <p:cNvSpPr/>
          <p:nvPr/>
        </p:nvSpPr>
        <p:spPr>
          <a:xfrm flipH="1" flipV="1">
            <a:off x="8356475" y="5991911"/>
            <a:ext cx="787524" cy="866088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-frame 7">
            <a:extLst>
              <a:ext uri="{FF2B5EF4-FFF2-40B4-BE49-F238E27FC236}">
                <a16:creationId xmlns:a16="http://schemas.microsoft.com/office/drawing/2014/main" id="{82AAD0C4-659B-2AF5-C9DC-FC152F0E3D30}"/>
              </a:ext>
            </a:extLst>
          </p:cNvPr>
          <p:cNvSpPr/>
          <p:nvPr/>
        </p:nvSpPr>
        <p:spPr>
          <a:xfrm>
            <a:off x="0" y="-30042"/>
            <a:ext cx="787522" cy="98635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AADF2-743E-DAA6-8327-F0BD2F0EDC94}"/>
              </a:ext>
            </a:extLst>
          </p:cNvPr>
          <p:cNvSpPr txBox="1"/>
          <p:nvPr/>
        </p:nvSpPr>
        <p:spPr>
          <a:xfrm>
            <a:off x="605642" y="1124782"/>
            <a:ext cx="7635834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AI-Driven Supply Chain Disruption Predictor and Inventory Optimization System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provides a comprehensive solution to mitigate supply chain risks and optimize inventory management By leveraging AI, real-time data, and automation, the system ensures proactive decision-making, reducing inefficiencies like stockouts and overstocking ,The project demonstrates the power of integrating technologies like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OpenAI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Twilio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analytics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to streamline operations and enhance business resilience.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DF31C2-E703-206B-5445-CDF40C214B4B}"/>
              </a:ext>
            </a:extLst>
          </p:cNvPr>
          <p:cNvSpPr/>
          <p:nvPr/>
        </p:nvSpPr>
        <p:spPr>
          <a:xfrm>
            <a:off x="2755075" y="2588820"/>
            <a:ext cx="3617260" cy="92333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cmpd="dbl">
            <a:noFill/>
            <a:prstDash val="sysDot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THANKYOU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92574F43-0DCA-5748-A278-3656F330C093}"/>
              </a:ext>
            </a:extLst>
          </p:cNvPr>
          <p:cNvSpPr/>
          <p:nvPr/>
        </p:nvSpPr>
        <p:spPr>
          <a:xfrm>
            <a:off x="2755075" y="2588820"/>
            <a:ext cx="3617260" cy="1009402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9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A60C3-7E1B-F997-5347-5D07AA23454C}"/>
              </a:ext>
            </a:extLst>
          </p:cNvPr>
          <p:cNvSpPr txBox="1"/>
          <p:nvPr/>
        </p:nvSpPr>
        <p:spPr>
          <a:xfrm>
            <a:off x="2968831" y="522515"/>
            <a:ext cx="47026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</a:p>
          <a:p>
            <a:endParaRPr 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Picture 36" descr="Infosys Springboard - Apps on Google Play">
            <a:extLst>
              <a:ext uri="{FF2B5EF4-FFF2-40B4-BE49-F238E27FC236}">
                <a16:creationId xmlns:a16="http://schemas.microsoft.com/office/drawing/2014/main" id="{BBA11214-303E-E83F-6FF3-07882A95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134004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96FB24-6753-EA9B-AB0D-B881969274A0}"/>
              </a:ext>
            </a:extLst>
          </p:cNvPr>
          <p:cNvSpPr txBox="1"/>
          <p:nvPr/>
        </p:nvSpPr>
        <p:spPr>
          <a:xfrm>
            <a:off x="475013" y="1140031"/>
            <a:ext cx="80870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AI-Driven Supply Chain Disruption Predictor and Inventory Optimization System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uses AI to predict disruptions in the supply chain and optimize inventory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The system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news and market data to detect potential risks, such as supply shortages or production delays, allowing companies to take proactive measures.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It automates inventory analysis, providing recommendations on actions like buying, selling, or monitoring items based on utilization, risk, and sentiment.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The future of this system includes integrating real-time analytics, predictive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and AI-driven decision-making to further improve supply chain efficiency and resilience.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It can be applied across industries like manufacturing, retail, and logistics to improve cost savings, operational efficiency, and overall supply chain performance.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Half-frame 9">
            <a:extLst>
              <a:ext uri="{FF2B5EF4-FFF2-40B4-BE49-F238E27FC236}">
                <a16:creationId xmlns:a16="http://schemas.microsoft.com/office/drawing/2014/main" id="{CD318BFE-B40F-D727-6284-6CA8C2A84CCB}"/>
              </a:ext>
            </a:extLst>
          </p:cNvPr>
          <p:cNvSpPr/>
          <p:nvPr/>
        </p:nvSpPr>
        <p:spPr>
          <a:xfrm>
            <a:off x="0" y="-3374"/>
            <a:ext cx="914400" cy="914400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-frame 10">
            <a:extLst>
              <a:ext uri="{FF2B5EF4-FFF2-40B4-BE49-F238E27FC236}">
                <a16:creationId xmlns:a16="http://schemas.microsoft.com/office/drawing/2014/main" id="{B43AA6EC-E5A8-CA84-F33E-E26D58502CA7}"/>
              </a:ext>
            </a:extLst>
          </p:cNvPr>
          <p:cNvSpPr/>
          <p:nvPr/>
        </p:nvSpPr>
        <p:spPr>
          <a:xfrm flipH="1" flipV="1">
            <a:off x="8562108" y="6080975"/>
            <a:ext cx="581891" cy="777023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0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DF1453-30BE-D080-89CC-4801EB6CCDEC}"/>
              </a:ext>
            </a:extLst>
          </p:cNvPr>
          <p:cNvSpPr txBox="1"/>
          <p:nvPr/>
        </p:nvSpPr>
        <p:spPr>
          <a:xfrm>
            <a:off x="2642259" y="83130"/>
            <a:ext cx="41147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8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PROBLEM DEFINITION</a:t>
            </a:r>
          </a:p>
        </p:txBody>
      </p:sp>
      <p:pic>
        <p:nvPicPr>
          <p:cNvPr id="9" name="Picture 36" descr="Infosys Springboard - Apps on Google Play">
            <a:extLst>
              <a:ext uri="{FF2B5EF4-FFF2-40B4-BE49-F238E27FC236}">
                <a16:creationId xmlns:a16="http://schemas.microsoft.com/office/drawing/2014/main" id="{15C797D8-B94A-A5EE-2274-0C5C8275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134004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blem Definition Icon - Free Download Business Icons | IconScout">
            <a:extLst>
              <a:ext uri="{FF2B5EF4-FFF2-40B4-BE49-F238E27FC236}">
                <a16:creationId xmlns:a16="http://schemas.microsoft.com/office/drawing/2014/main" id="{076730FF-55D2-0B0C-8712-6E260C6B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100000" contrast="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558" y="5269675"/>
            <a:ext cx="1744353" cy="174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Half-frame 12">
            <a:extLst>
              <a:ext uri="{FF2B5EF4-FFF2-40B4-BE49-F238E27FC236}">
                <a16:creationId xmlns:a16="http://schemas.microsoft.com/office/drawing/2014/main" id="{8776A4A6-D4FC-F581-B07E-731DBB509750}"/>
              </a:ext>
            </a:extLst>
          </p:cNvPr>
          <p:cNvSpPr/>
          <p:nvPr/>
        </p:nvSpPr>
        <p:spPr>
          <a:xfrm>
            <a:off x="0" y="1"/>
            <a:ext cx="1341912" cy="1284762"/>
          </a:xfrm>
          <a:prstGeom prst="halfFram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-frame 13">
            <a:extLst>
              <a:ext uri="{FF2B5EF4-FFF2-40B4-BE49-F238E27FC236}">
                <a16:creationId xmlns:a16="http://schemas.microsoft.com/office/drawing/2014/main" id="{8F3FCB96-ABFC-6416-ECCA-33EE87144558}"/>
              </a:ext>
            </a:extLst>
          </p:cNvPr>
          <p:cNvSpPr/>
          <p:nvPr/>
        </p:nvSpPr>
        <p:spPr>
          <a:xfrm flipH="1" flipV="1">
            <a:off x="8146472" y="5985164"/>
            <a:ext cx="997528" cy="872836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94690-6E73-3A76-CF5C-82CC7577E95B}"/>
              </a:ext>
            </a:extLst>
          </p:cNvPr>
          <p:cNvSpPr txBox="1"/>
          <p:nvPr/>
        </p:nvSpPr>
        <p:spPr>
          <a:xfrm>
            <a:off x="463138" y="1389414"/>
            <a:ext cx="77783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Challenges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:Frequent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disruptions from natural disasters, geopolitical issues, and market fluctuations.</a:t>
            </a:r>
          </a:p>
          <a:p>
            <a:pPr algn="just"/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Inefficient inventory management leading to overstocking or stockouts.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Lack of proactive measures for risk management in traditional systems.</a:t>
            </a:r>
          </a:p>
          <a:p>
            <a:pPr algn="just"/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Impact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Increased operational costs and reduced supply chain efficiency.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Missed opportunities to prevent potential risks and optimize inventory.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8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Infosys Springboard - Apps on Google Play">
            <a:extLst>
              <a:ext uri="{FF2B5EF4-FFF2-40B4-BE49-F238E27FC236}">
                <a16:creationId xmlns:a16="http://schemas.microsoft.com/office/drawing/2014/main" id="{CA9D68E1-87D3-62A7-A06E-5E04E7E1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134004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34917-86A1-0BC9-7DAA-FD3C2D471084}"/>
              </a:ext>
            </a:extLst>
          </p:cNvPr>
          <p:cNvSpPr txBox="1"/>
          <p:nvPr/>
        </p:nvSpPr>
        <p:spPr>
          <a:xfrm>
            <a:off x="2054431" y="463137"/>
            <a:ext cx="4756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FC544-F8DA-8CB1-86D0-8097B5C2C662}"/>
              </a:ext>
            </a:extLst>
          </p:cNvPr>
          <p:cNvSpPr txBox="1"/>
          <p:nvPr/>
        </p:nvSpPr>
        <p:spPr>
          <a:xfrm>
            <a:off x="564078" y="866088"/>
            <a:ext cx="8015844" cy="5873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Goal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Predict supply chain disruptions in advance and optimize inventory levels using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AI-powered analysis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real-time data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 Objectives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Risk Prediction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Automatically identify potential disruptions based on news articles and market events.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Inventory Optimization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current stock levels and recommend actions such as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or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to maintain optimal inventory.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Automated Alerts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Send real-time notifications via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Twilio API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to stakeholders regarding critical inventory changes or risks</a:t>
            </a:r>
            <a:r>
              <a:rPr lang="en-IN" dirty="0"/>
              <a:t>.</a:t>
            </a:r>
          </a:p>
        </p:txBody>
      </p:sp>
      <p:sp>
        <p:nvSpPr>
          <p:cNvPr id="7" name="Half-frame 6">
            <a:extLst>
              <a:ext uri="{FF2B5EF4-FFF2-40B4-BE49-F238E27FC236}">
                <a16:creationId xmlns:a16="http://schemas.microsoft.com/office/drawing/2014/main" id="{2A562A0A-C88E-1D2B-A78D-A577C69C74DE}"/>
              </a:ext>
            </a:extLst>
          </p:cNvPr>
          <p:cNvSpPr/>
          <p:nvPr/>
        </p:nvSpPr>
        <p:spPr>
          <a:xfrm>
            <a:off x="0" y="-30042"/>
            <a:ext cx="787522" cy="98635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-frame 7">
            <a:extLst>
              <a:ext uri="{FF2B5EF4-FFF2-40B4-BE49-F238E27FC236}">
                <a16:creationId xmlns:a16="http://schemas.microsoft.com/office/drawing/2014/main" id="{A402BA85-14E6-84DC-4619-5083E97C0304}"/>
              </a:ext>
            </a:extLst>
          </p:cNvPr>
          <p:cNvSpPr/>
          <p:nvPr/>
        </p:nvSpPr>
        <p:spPr>
          <a:xfrm flipH="1" flipV="1">
            <a:off x="8356475" y="5991911"/>
            <a:ext cx="787524" cy="866088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0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Infosys Springboard - Apps on Google Play">
            <a:extLst>
              <a:ext uri="{FF2B5EF4-FFF2-40B4-BE49-F238E27FC236}">
                <a16:creationId xmlns:a16="http://schemas.microsoft.com/office/drawing/2014/main" id="{CCAF9B76-CA92-0007-1A0E-9D79239AD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134004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43D35-B5EC-9201-8692-4EBBB49D8A54}"/>
              </a:ext>
            </a:extLst>
          </p:cNvPr>
          <p:cNvSpPr txBox="1"/>
          <p:nvPr/>
        </p:nvSpPr>
        <p:spPr>
          <a:xfrm>
            <a:off x="2125683" y="486888"/>
            <a:ext cx="4767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SYSTEM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996BB-E90F-5784-9D26-81C94E87B586}"/>
              </a:ext>
            </a:extLst>
          </p:cNvPr>
          <p:cNvSpPr txBox="1"/>
          <p:nvPr/>
        </p:nvSpPr>
        <p:spPr>
          <a:xfrm>
            <a:off x="522514" y="911026"/>
            <a:ext cx="7718962" cy="504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Components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AI-Driven Disruption Prediction Model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news articles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market data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to predict disruptions in supply chains, such as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supply shortages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production delays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Inventory Optimization Algorithms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Uses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inventory data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to calculate optimal stock levels and suggest actions for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efficient inventory management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Workflow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Collection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Risk Analysis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Inventory Actions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Half-frame 6">
            <a:extLst>
              <a:ext uri="{FF2B5EF4-FFF2-40B4-BE49-F238E27FC236}">
                <a16:creationId xmlns:a16="http://schemas.microsoft.com/office/drawing/2014/main" id="{6F76C09C-2EF4-53B1-992D-8D6EA91F1221}"/>
              </a:ext>
            </a:extLst>
          </p:cNvPr>
          <p:cNvSpPr/>
          <p:nvPr/>
        </p:nvSpPr>
        <p:spPr>
          <a:xfrm>
            <a:off x="0" y="-30042"/>
            <a:ext cx="787522" cy="98635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-frame 7">
            <a:extLst>
              <a:ext uri="{FF2B5EF4-FFF2-40B4-BE49-F238E27FC236}">
                <a16:creationId xmlns:a16="http://schemas.microsoft.com/office/drawing/2014/main" id="{A1AC4695-F9D2-5141-CC7D-1D58BFBDDFF6}"/>
              </a:ext>
            </a:extLst>
          </p:cNvPr>
          <p:cNvSpPr/>
          <p:nvPr/>
        </p:nvSpPr>
        <p:spPr>
          <a:xfrm flipH="1" flipV="1">
            <a:off x="8356475" y="5991911"/>
            <a:ext cx="787524" cy="866088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Infosys Springboard - Apps on Google Play">
            <a:extLst>
              <a:ext uri="{FF2B5EF4-FFF2-40B4-BE49-F238E27FC236}">
                <a16:creationId xmlns:a16="http://schemas.microsoft.com/office/drawing/2014/main" id="{A78EE878-DE51-7688-7AA6-3E91C32D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134004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9342D1-C07A-FE6D-EC7F-1F8CF0B99408}"/>
              </a:ext>
            </a:extLst>
          </p:cNvPr>
          <p:cNvSpPr txBox="1"/>
          <p:nvPr/>
        </p:nvSpPr>
        <p:spPr>
          <a:xfrm>
            <a:off x="1318161" y="403761"/>
            <a:ext cx="6472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COLLECTION AND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359AA-77E9-5AA9-38DE-49B17D34D4CA}"/>
              </a:ext>
            </a:extLst>
          </p:cNvPr>
          <p:cNvSpPr txBox="1"/>
          <p:nvPr/>
        </p:nvSpPr>
        <p:spPr>
          <a:xfrm>
            <a:off x="522514" y="1199408"/>
            <a:ext cx="7718962" cy="5790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Sources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News API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Fetches real-time news articles related to supply chain risks, geopolitical events, and market trends.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Inventory Data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Historical data on inventory levels, quantities, and capacities used for optimization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Processing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Cleaning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Raw data is cleaned and structured using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in Python.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Sentiment Analysis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Transformers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OpenAI API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are used to perform sentiment analysis on news articles to assess risk levels.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Inventory Utilization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Stock levels are compared with capacities to calculate utilization and determine necessary actions.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Tools Used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Python libraries: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(for data manipulation),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Transformers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(for sentiment analysis),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OpenAI API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(for risk analysis).</a:t>
            </a:r>
          </a:p>
        </p:txBody>
      </p:sp>
      <p:sp>
        <p:nvSpPr>
          <p:cNvPr id="8" name="Half-frame 7">
            <a:extLst>
              <a:ext uri="{FF2B5EF4-FFF2-40B4-BE49-F238E27FC236}">
                <a16:creationId xmlns:a16="http://schemas.microsoft.com/office/drawing/2014/main" id="{A9F401E1-40E1-91F7-2690-4D7389078C99}"/>
              </a:ext>
            </a:extLst>
          </p:cNvPr>
          <p:cNvSpPr/>
          <p:nvPr/>
        </p:nvSpPr>
        <p:spPr>
          <a:xfrm flipH="1" flipV="1">
            <a:off x="8356475" y="5991911"/>
            <a:ext cx="787524" cy="866088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-frame 8">
            <a:extLst>
              <a:ext uri="{FF2B5EF4-FFF2-40B4-BE49-F238E27FC236}">
                <a16:creationId xmlns:a16="http://schemas.microsoft.com/office/drawing/2014/main" id="{01B6595F-691A-DA02-0A10-192E29532418}"/>
              </a:ext>
            </a:extLst>
          </p:cNvPr>
          <p:cNvSpPr/>
          <p:nvPr/>
        </p:nvSpPr>
        <p:spPr>
          <a:xfrm>
            <a:off x="0" y="-30042"/>
            <a:ext cx="787522" cy="98635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7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Infosys Springboard - Apps on Google Play">
            <a:extLst>
              <a:ext uri="{FF2B5EF4-FFF2-40B4-BE49-F238E27FC236}">
                <a16:creationId xmlns:a16="http://schemas.microsoft.com/office/drawing/2014/main" id="{5A36AF7A-B04B-EB5A-C220-EB128A88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134004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4B337-EC0A-7665-3639-D32F81F03371}"/>
              </a:ext>
            </a:extLst>
          </p:cNvPr>
          <p:cNvSpPr txBox="1"/>
          <p:nvPr/>
        </p:nvSpPr>
        <p:spPr>
          <a:xfrm>
            <a:off x="2018805" y="391886"/>
            <a:ext cx="48391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RISK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435B-DFEA-3386-14CB-EBB32D6A378D}"/>
              </a:ext>
            </a:extLst>
          </p:cNvPr>
          <p:cNvSpPr txBox="1"/>
          <p:nvPr/>
        </p:nvSpPr>
        <p:spPr>
          <a:xfrm>
            <a:off x="546264" y="1116282"/>
            <a:ext cx="769521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Objective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Predict and identify supply chain disruptions before they happen by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real-time data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(news and market trends).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Sentiment Analysis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the tone of news articles (positive, negative, or neutral) to assess the potential impact of an event on the supply chain.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Risk Prediction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Uses AI models (GPT-3/4) to evaluate risks based on the content of the articles. If the sentiment is negative and the risk is high, alerts are generated for inventory actions.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News article sentiment: Negative →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Risk Level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High →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Proactive action (e.g., "SELL" or "MONITOR") recommended.</a:t>
            </a:r>
          </a:p>
        </p:txBody>
      </p:sp>
      <p:sp>
        <p:nvSpPr>
          <p:cNvPr id="7" name="Half-frame 6">
            <a:extLst>
              <a:ext uri="{FF2B5EF4-FFF2-40B4-BE49-F238E27FC236}">
                <a16:creationId xmlns:a16="http://schemas.microsoft.com/office/drawing/2014/main" id="{06C95115-BE29-5D73-00F8-401E05E858B2}"/>
              </a:ext>
            </a:extLst>
          </p:cNvPr>
          <p:cNvSpPr/>
          <p:nvPr/>
        </p:nvSpPr>
        <p:spPr>
          <a:xfrm flipH="1" flipV="1">
            <a:off x="8356475" y="5991911"/>
            <a:ext cx="787524" cy="866088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-frame 7">
            <a:extLst>
              <a:ext uri="{FF2B5EF4-FFF2-40B4-BE49-F238E27FC236}">
                <a16:creationId xmlns:a16="http://schemas.microsoft.com/office/drawing/2014/main" id="{FC3E1A55-178F-B397-7230-8F827FA26E97}"/>
              </a:ext>
            </a:extLst>
          </p:cNvPr>
          <p:cNvSpPr/>
          <p:nvPr/>
        </p:nvSpPr>
        <p:spPr>
          <a:xfrm>
            <a:off x="0" y="-30042"/>
            <a:ext cx="787522" cy="98635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2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6" descr="Infosys Springboard - Apps on Google Play">
            <a:extLst>
              <a:ext uri="{FF2B5EF4-FFF2-40B4-BE49-F238E27FC236}">
                <a16:creationId xmlns:a16="http://schemas.microsoft.com/office/drawing/2014/main" id="{F61DC2D9-8453-29D1-D788-CC53C496D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134004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72B41-2DFE-8ABC-F7D5-C0D6573E35AC}"/>
              </a:ext>
            </a:extLst>
          </p:cNvPr>
          <p:cNvSpPr txBox="1"/>
          <p:nvPr/>
        </p:nvSpPr>
        <p:spPr>
          <a:xfrm>
            <a:off x="2161309" y="510639"/>
            <a:ext cx="4892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INVENTORY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E2BAA-645E-3518-DCA6-CA04A9840AC1}"/>
              </a:ext>
            </a:extLst>
          </p:cNvPr>
          <p:cNvSpPr txBox="1"/>
          <p:nvPr/>
        </p:nvSpPr>
        <p:spPr>
          <a:xfrm>
            <a:off x="593766" y="1377538"/>
            <a:ext cx="764771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To ensure that inventory levels are always optimized to avoid both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stockouts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overstocking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based on real-time data and risk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Methodology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Utilization Calculation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Utilization = (Quantity / Capacity).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If utilization &gt; 80%, action: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MONITOR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SELL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based on risk analysis.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If utilization &lt; 40%, action: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BUY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more material.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Automated recommendations to balance inventory.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Example Output: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Microchips,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MONITOR,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High utilization (85%) with Medium Risk.</a:t>
            </a:r>
          </a:p>
        </p:txBody>
      </p:sp>
      <p:sp>
        <p:nvSpPr>
          <p:cNvPr id="7" name="Half-frame 6">
            <a:extLst>
              <a:ext uri="{FF2B5EF4-FFF2-40B4-BE49-F238E27FC236}">
                <a16:creationId xmlns:a16="http://schemas.microsoft.com/office/drawing/2014/main" id="{CA899DAA-0367-073F-FA99-9D20EC8C098D}"/>
              </a:ext>
            </a:extLst>
          </p:cNvPr>
          <p:cNvSpPr/>
          <p:nvPr/>
        </p:nvSpPr>
        <p:spPr>
          <a:xfrm flipH="1" flipV="1">
            <a:off x="8356475" y="5991911"/>
            <a:ext cx="787524" cy="866088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-frame 7">
            <a:extLst>
              <a:ext uri="{FF2B5EF4-FFF2-40B4-BE49-F238E27FC236}">
                <a16:creationId xmlns:a16="http://schemas.microsoft.com/office/drawing/2014/main" id="{F5700646-800E-E22B-7A70-50A804281D57}"/>
              </a:ext>
            </a:extLst>
          </p:cNvPr>
          <p:cNvSpPr/>
          <p:nvPr/>
        </p:nvSpPr>
        <p:spPr>
          <a:xfrm>
            <a:off x="0" y="-30042"/>
            <a:ext cx="787522" cy="98635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6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Infosys Springboard - Apps on Google Play">
            <a:extLst>
              <a:ext uri="{FF2B5EF4-FFF2-40B4-BE49-F238E27FC236}">
                <a16:creationId xmlns:a16="http://schemas.microsoft.com/office/drawing/2014/main" id="{25A2D9BA-9EAD-DF35-97A7-BF9344B9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476" y="347760"/>
            <a:ext cx="787522" cy="7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DD2DE-E6B4-E8F2-12EB-A760C0C4DF59}"/>
              </a:ext>
            </a:extLst>
          </p:cNvPr>
          <p:cNvSpPr txBox="1"/>
          <p:nvPr/>
        </p:nvSpPr>
        <p:spPr>
          <a:xfrm>
            <a:off x="2565070" y="451262"/>
            <a:ext cx="4292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NOTIFICATION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89C2D-6E16-BADD-F2F6-74C2F57D167E}"/>
              </a:ext>
            </a:extLst>
          </p:cNvPr>
          <p:cNvSpPr txBox="1"/>
          <p:nvPr/>
        </p:nvSpPr>
        <p:spPr>
          <a:xfrm>
            <a:off x="558140" y="1294410"/>
            <a:ext cx="7683336" cy="419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Sends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real-time alerts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via SMS or WhatsApp when inventory levels are outside of acceptable thresholds or when a risk is detected.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: Integrated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Twilio API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for sending WhatsApp/SMS notifications to relevant stakeholders.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Notifications include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name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(BUY, SELL, MONITOR), and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for action</a:t>
            </a:r>
            <a:r>
              <a:rPr lang="en-IN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EXAMPLE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FD9421-9311-ED33-BD6B-ACEC2A534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77273"/>
              </p:ext>
            </p:extLst>
          </p:nvPr>
        </p:nvGraphicFramePr>
        <p:xfrm>
          <a:off x="2113806" y="4643253"/>
          <a:ext cx="61276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51">
                  <a:extLst>
                    <a:ext uri="{9D8B030D-6E8A-4147-A177-3AD203B41FA5}">
                      <a16:colId xmlns:a16="http://schemas.microsoft.com/office/drawing/2014/main" val="3179813129"/>
                    </a:ext>
                  </a:extLst>
                </a:gridCol>
                <a:gridCol w="3056018">
                  <a:extLst>
                    <a:ext uri="{9D8B030D-6E8A-4147-A177-3AD203B41FA5}">
                      <a16:colId xmlns:a16="http://schemas.microsoft.com/office/drawing/2014/main" val="167947398"/>
                    </a:ext>
                  </a:extLst>
                </a:gridCol>
              </a:tblGrid>
              <a:tr h="286091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ITEM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      Microchips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9220750"/>
                  </a:ext>
                </a:extLst>
              </a:tr>
              <a:tr h="2860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ACTION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MONITOR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10387"/>
                  </a:ext>
                </a:extLst>
              </a:tr>
              <a:tr h="9003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rtl="0"/>
                      <a:r>
                        <a:rPr lang="en-IN" dirty="0"/>
                        <a:t>High utilization (85%) with Medium risk. </a:t>
                      </a:r>
                    </a:p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06498"/>
                  </a:ext>
                </a:extLst>
              </a:tr>
            </a:tbl>
          </a:graphicData>
        </a:graphic>
      </p:graphicFrame>
      <p:sp>
        <p:nvSpPr>
          <p:cNvPr id="10" name="Half-frame 9">
            <a:extLst>
              <a:ext uri="{FF2B5EF4-FFF2-40B4-BE49-F238E27FC236}">
                <a16:creationId xmlns:a16="http://schemas.microsoft.com/office/drawing/2014/main" id="{9D0FD678-6540-E20B-6B7D-B21D6BD390B9}"/>
              </a:ext>
            </a:extLst>
          </p:cNvPr>
          <p:cNvSpPr/>
          <p:nvPr/>
        </p:nvSpPr>
        <p:spPr>
          <a:xfrm flipH="1" flipV="1">
            <a:off x="8356475" y="5991911"/>
            <a:ext cx="787524" cy="866088"/>
          </a:xfrm>
          <a:prstGeom prst="half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-frame 10">
            <a:extLst>
              <a:ext uri="{FF2B5EF4-FFF2-40B4-BE49-F238E27FC236}">
                <a16:creationId xmlns:a16="http://schemas.microsoft.com/office/drawing/2014/main" id="{1C90BFB4-D14B-7939-80EF-D8A46AA29638}"/>
              </a:ext>
            </a:extLst>
          </p:cNvPr>
          <p:cNvSpPr/>
          <p:nvPr/>
        </p:nvSpPr>
        <p:spPr>
          <a:xfrm>
            <a:off x="0" y="-30042"/>
            <a:ext cx="787522" cy="986357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959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{7AEE11DF-9513-DF41-BF03-13D13EC0AE9C}tf10001060</Template>
  <TotalTime>1323</TotalTime>
  <Words>989</Words>
  <Application>Microsoft Macintosh PowerPoint</Application>
  <PresentationFormat>On-screen Show (4:3)</PresentationFormat>
  <Paragraphs>100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Andale Mono</vt:lpstr>
      <vt:lpstr>Arial</vt:lpstr>
      <vt:lpstr>Calibri</vt:lpstr>
      <vt:lpstr>Courier New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tanvi singh</cp:lastModifiedBy>
  <cp:revision>3</cp:revision>
  <dcterms:created xsi:type="dcterms:W3CDTF">2013-01-27T09:14:16Z</dcterms:created>
  <dcterms:modified xsi:type="dcterms:W3CDTF">2025-01-28T14:15:41Z</dcterms:modified>
  <cp:category/>
</cp:coreProperties>
</file>