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00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_Работа (нов)\_ITstep\_Уч. материал\4.WPF_ПС\Day4 Шаблоны.Графика\Jc19fdFM32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6708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40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4" t="30599" r="19994" b="43099"/>
          <a:stretch/>
        </p:blipFill>
        <p:spPr bwMode="auto">
          <a:xfrm>
            <a:off x="216992" y="980480"/>
            <a:ext cx="8608889" cy="33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6992" y="173831"/>
            <a:ext cx="6708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tx2"/>
                </a:solidFill>
              </a:rPr>
              <a:t>Шаблон элемента </a:t>
            </a:r>
            <a:r>
              <a:rPr lang="ru-RU" sz="2400" b="1" dirty="0" smtClean="0">
                <a:solidFill>
                  <a:schemeClr val="tx2"/>
                </a:solidFill>
              </a:rPr>
              <a:t>управления (</a:t>
            </a:r>
            <a:r>
              <a:rPr lang="en-US" sz="2400" b="1" dirty="0" smtClean="0">
                <a:solidFill>
                  <a:schemeClr val="tx2"/>
                </a:solidFill>
              </a:rPr>
              <a:t>Control Template</a:t>
            </a:r>
            <a:r>
              <a:rPr lang="ru-RU" sz="2400" b="1" dirty="0" smtClean="0">
                <a:solidFill>
                  <a:schemeClr val="tx2"/>
                </a:solidFill>
              </a:rPr>
              <a:t>)</a:t>
            </a:r>
            <a:endParaRPr lang="ru-RU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1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92710" y="404664"/>
            <a:ext cx="39667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Шаблоны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(Templates)</a:t>
            </a:r>
            <a:endParaRPr lang="ru-RU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3074" name="Picture 2" descr="http://i.pptstar.com/i/pp/07/337/ppt_slid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23026"/>
          <a:stretch/>
        </p:blipFill>
        <p:spPr bwMode="auto">
          <a:xfrm>
            <a:off x="1259632" y="2852936"/>
            <a:ext cx="7176422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26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  <a:latin typeface="Verdana-Bold"/>
              </a:rPr>
              <a:t>логическое дерево </a:t>
            </a:r>
            <a:r>
              <a:rPr lang="ru-RU" sz="2800" dirty="0">
                <a:solidFill>
                  <a:schemeClr val="tx2"/>
                </a:solidFill>
                <a:latin typeface="Verdana"/>
              </a:rPr>
              <a:t>(</a:t>
            </a:r>
            <a:r>
              <a:rPr lang="ru-RU" sz="2800" b="1" dirty="0" err="1">
                <a:solidFill>
                  <a:schemeClr val="tx2"/>
                </a:solidFill>
                <a:latin typeface="Verdana-Bold"/>
              </a:rPr>
              <a:t>logical</a:t>
            </a:r>
            <a:r>
              <a:rPr lang="ru-RU" sz="2800" b="1" dirty="0">
                <a:solidFill>
                  <a:schemeClr val="tx2"/>
                </a:solidFill>
                <a:latin typeface="Verdana-Bold"/>
              </a:rPr>
              <a:t> </a:t>
            </a:r>
            <a:r>
              <a:rPr lang="ru-RU" sz="2800" b="1" dirty="0" err="1">
                <a:solidFill>
                  <a:schemeClr val="tx2"/>
                </a:solidFill>
                <a:latin typeface="Verdana-Bold"/>
              </a:rPr>
              <a:t>tree</a:t>
            </a:r>
            <a:r>
              <a:rPr lang="ru-RU" sz="2800" dirty="0" smtClean="0">
                <a:solidFill>
                  <a:schemeClr val="tx2"/>
                </a:solidFill>
                <a:latin typeface="Verdana"/>
              </a:rPr>
              <a:t>)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3905250" cy="287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96" y="620688"/>
            <a:ext cx="4457700" cy="2875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8214" y="3501008"/>
            <a:ext cx="84197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FF0000"/>
                </a:solidFill>
                <a:latin typeface="Verdana"/>
              </a:rPr>
              <a:t>Логическое </a:t>
            </a:r>
            <a:r>
              <a:rPr lang="ru-RU" sz="2800" b="1" dirty="0">
                <a:solidFill>
                  <a:srgbClr val="FF0000"/>
                </a:solidFill>
                <a:latin typeface="Verdana"/>
              </a:rPr>
              <a:t>дерево </a:t>
            </a:r>
            <a:r>
              <a:rPr lang="ru-RU" sz="2800" dirty="0">
                <a:latin typeface="Verdana"/>
              </a:rPr>
              <a:t>– это порядок расположения </a:t>
            </a:r>
            <a:r>
              <a:rPr lang="ru-RU" sz="2800" dirty="0" smtClean="0">
                <a:latin typeface="Verdana"/>
              </a:rPr>
              <a:t>элементов управления </a:t>
            </a:r>
            <a:r>
              <a:rPr lang="ru-RU" sz="2800" dirty="0">
                <a:latin typeface="Verdana"/>
              </a:rPr>
              <a:t>в окне или </a:t>
            </a:r>
            <a:r>
              <a:rPr lang="ru-RU" sz="2800" dirty="0" smtClean="0">
                <a:latin typeface="Verdana"/>
              </a:rPr>
              <a:t>странице. </a:t>
            </a:r>
          </a:p>
          <a:p>
            <a:pPr algn="just"/>
            <a:endParaRPr lang="ru-RU" sz="2800" dirty="0" smtClean="0">
              <a:latin typeface="Verdana"/>
            </a:endParaRPr>
          </a:p>
          <a:p>
            <a:pPr algn="just"/>
            <a:r>
              <a:rPr lang="ru-RU" sz="2800" dirty="0" smtClean="0"/>
              <a:t>Все </a:t>
            </a:r>
            <a:r>
              <a:rPr lang="ru-RU" sz="2800" dirty="0"/>
              <a:t>функциональные </a:t>
            </a:r>
            <a:r>
              <a:rPr lang="ru-RU" sz="2800" dirty="0" smtClean="0"/>
              <a:t>возможности (наследования </a:t>
            </a:r>
            <a:r>
              <a:rPr lang="ru-RU" sz="2800" dirty="0"/>
              <a:t>свойств, маршрутизации событий и наследование </a:t>
            </a:r>
            <a:r>
              <a:rPr lang="ru-RU" sz="2800" dirty="0" smtClean="0"/>
              <a:t>стилей) </a:t>
            </a:r>
            <a:r>
              <a:rPr lang="ru-RU" sz="2800" dirty="0"/>
              <a:t>работает через логическое </a:t>
            </a:r>
            <a:r>
              <a:rPr lang="ru-RU" sz="2800" dirty="0" smtClean="0"/>
              <a:t>дерево.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39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FF0000"/>
                </a:solidFill>
                <a:latin typeface="Verdana-Bold"/>
              </a:rPr>
              <a:t>Визуальное дерево </a:t>
            </a:r>
            <a:r>
              <a:rPr lang="ru-RU" sz="3200" dirty="0"/>
              <a:t>— это расширенная версия логического дерева.</a:t>
            </a:r>
            <a:endParaRPr lang="en-US" sz="3200" b="1" dirty="0" smtClean="0">
              <a:solidFill>
                <a:srgbClr val="FF0000"/>
              </a:solidFill>
              <a:latin typeface="Verdana-Bold"/>
            </a:endParaRPr>
          </a:p>
          <a:p>
            <a:pPr algn="just"/>
            <a:r>
              <a:rPr lang="ru-RU" sz="2800" b="1" dirty="0" smtClean="0">
                <a:solidFill>
                  <a:srgbClr val="FF0000"/>
                </a:solidFill>
                <a:latin typeface="Verdana-Bold"/>
              </a:rPr>
              <a:t>Визуальное </a:t>
            </a:r>
            <a:r>
              <a:rPr lang="ru-RU" sz="2800" b="1" dirty="0">
                <a:solidFill>
                  <a:srgbClr val="FF0000"/>
                </a:solidFill>
                <a:latin typeface="Verdana-Bold"/>
              </a:rPr>
              <a:t>дерево </a:t>
            </a:r>
            <a:r>
              <a:rPr lang="ru-RU" sz="2400" dirty="0" smtClean="0">
                <a:latin typeface="Verdana"/>
              </a:rPr>
              <a:t>показывает элементы </a:t>
            </a:r>
            <a:r>
              <a:rPr lang="ru-RU" sz="2400" dirty="0">
                <a:latin typeface="Verdana"/>
              </a:rPr>
              <a:t>окна, </a:t>
            </a:r>
            <a:r>
              <a:rPr lang="ru-RU" sz="2400" dirty="0" smtClean="0">
                <a:latin typeface="Verdana"/>
              </a:rPr>
              <a:t>а также из </a:t>
            </a:r>
            <a:r>
              <a:rPr lang="ru-RU" sz="2400" dirty="0">
                <a:latin typeface="Verdana"/>
              </a:rPr>
              <a:t>чего эти элементы состоят.</a:t>
            </a:r>
          </a:p>
          <a:p>
            <a:pPr algn="just"/>
            <a:endParaRPr lang="en-US" sz="2400" dirty="0" smtClean="0">
              <a:latin typeface="Verdana"/>
            </a:endParaRPr>
          </a:p>
          <a:p>
            <a:pPr algn="just"/>
            <a:r>
              <a:rPr lang="ru-RU" sz="2400" dirty="0" smtClean="0">
                <a:latin typeface="Verdana"/>
              </a:rPr>
              <a:t>Большинство </a:t>
            </a:r>
            <a:r>
              <a:rPr lang="ru-RU" sz="2400" dirty="0">
                <a:latin typeface="Verdana"/>
              </a:rPr>
              <a:t>элементов управления являются на </a:t>
            </a:r>
            <a:r>
              <a:rPr lang="ru-RU" sz="2400" dirty="0" smtClean="0">
                <a:latin typeface="Verdana"/>
              </a:rPr>
              <a:t>самом деле </a:t>
            </a:r>
            <a:r>
              <a:rPr lang="ru-RU" sz="2400" dirty="0">
                <a:latin typeface="Verdana"/>
              </a:rPr>
              <a:t>набором более примитивных элементов, которые </a:t>
            </a:r>
            <a:r>
              <a:rPr lang="ru-RU" sz="2400" dirty="0" smtClean="0">
                <a:latin typeface="Verdana"/>
              </a:rPr>
              <a:t>создают определенный </a:t>
            </a:r>
            <a:r>
              <a:rPr lang="ru-RU" sz="2400" dirty="0">
                <a:latin typeface="Verdana"/>
              </a:rPr>
              <a:t>вид элемента управления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82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7849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Verdana-Bold"/>
              </a:rPr>
              <a:t>Визуальное дерево </a:t>
            </a:r>
            <a:r>
              <a:rPr lang="ru-RU" sz="2800" dirty="0" smtClean="0">
                <a:solidFill>
                  <a:schemeClr val="tx2"/>
                </a:solidFill>
                <a:latin typeface="Verdana"/>
              </a:rPr>
              <a:t>(</a:t>
            </a:r>
            <a:r>
              <a:rPr lang="en-US" sz="2800" b="1" dirty="0">
                <a:solidFill>
                  <a:schemeClr val="tx2"/>
                </a:solidFill>
                <a:latin typeface="Verdana-Bold"/>
              </a:rPr>
              <a:t>v</a:t>
            </a:r>
            <a:r>
              <a:rPr lang="en-US" sz="2800" b="1" dirty="0" smtClean="0">
                <a:solidFill>
                  <a:schemeClr val="tx2"/>
                </a:solidFill>
                <a:latin typeface="Verdana-Bold"/>
              </a:rPr>
              <a:t>isual Tree</a:t>
            </a:r>
            <a:r>
              <a:rPr lang="ru-RU" sz="2800" dirty="0" smtClean="0">
                <a:solidFill>
                  <a:schemeClr val="tx2"/>
                </a:solidFill>
                <a:latin typeface="Verdana"/>
              </a:rPr>
              <a:t>)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0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1663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  <a:latin typeface="Verdana-Bold"/>
              </a:rPr>
              <a:t>Визуальное дерево </a:t>
            </a:r>
            <a:r>
              <a:rPr lang="ru-RU" sz="2800" dirty="0" smtClean="0">
                <a:solidFill>
                  <a:schemeClr val="tx2"/>
                </a:solidFill>
                <a:latin typeface="Verdana"/>
              </a:rPr>
              <a:t>(</a:t>
            </a:r>
            <a:r>
              <a:rPr lang="en-US" sz="2800" b="1" dirty="0">
                <a:solidFill>
                  <a:schemeClr val="tx2"/>
                </a:solidFill>
                <a:latin typeface="Verdana-Bold"/>
              </a:rPr>
              <a:t>v</a:t>
            </a:r>
            <a:r>
              <a:rPr lang="en-US" sz="2800" b="1" dirty="0" smtClean="0">
                <a:solidFill>
                  <a:schemeClr val="tx2"/>
                </a:solidFill>
                <a:latin typeface="Verdana-Bold"/>
              </a:rPr>
              <a:t>isual Tree</a:t>
            </a:r>
            <a:r>
              <a:rPr lang="ru-RU" sz="2800" dirty="0" smtClean="0">
                <a:solidFill>
                  <a:schemeClr val="tx2"/>
                </a:solidFill>
                <a:latin typeface="Verdana"/>
              </a:rPr>
              <a:t>)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1028" name="Picture 4" descr="Логическое дере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60440"/>
            <a:ext cx="4326979" cy="31623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изуальное дерев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3814"/>
            <a:ext cx="4505325" cy="59817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7504" y="4077072"/>
            <a:ext cx="43269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Button</a:t>
            </a:r>
            <a:r>
              <a:rPr lang="en-US" b="1" dirty="0" smtClean="0"/>
              <a:t> </a:t>
            </a:r>
            <a:r>
              <a:rPr lang="ru-RU" b="1" dirty="0" smtClean="0"/>
              <a:t>состоит из: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FF0000"/>
                </a:solidFill>
              </a:rPr>
              <a:t>рамка</a:t>
            </a:r>
            <a:r>
              <a:rPr lang="ru-RU" dirty="0" smtClean="0"/>
              <a:t>, </a:t>
            </a:r>
            <a:r>
              <a:rPr lang="ru-RU" dirty="0"/>
              <a:t>которая обеспечивает </a:t>
            </a:r>
            <a:r>
              <a:rPr lang="ru-RU" dirty="0" smtClean="0"/>
              <a:t>кнопке </a:t>
            </a:r>
            <a:r>
              <a:rPr lang="ru-RU" dirty="0"/>
              <a:t>узнаваемый текстурированный фон </a:t>
            </a:r>
            <a:r>
              <a:rPr lang="ru-RU" dirty="0" smtClean="0"/>
              <a:t>(класс </a:t>
            </a:r>
            <a:r>
              <a:rPr lang="ru-RU" b="1" dirty="0" err="1"/>
              <a:t>ButtonChrome</a:t>
            </a:r>
            <a:r>
              <a:rPr lang="ru-RU" dirty="0" smtClean="0"/>
              <a:t>),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FF0000"/>
                </a:solidFill>
              </a:rPr>
              <a:t>контейнер</a:t>
            </a:r>
            <a:r>
              <a:rPr lang="ru-RU" dirty="0" smtClean="0"/>
              <a:t> </a:t>
            </a:r>
            <a:r>
              <a:rPr lang="ru-RU" dirty="0"/>
              <a:t>внутри (</a:t>
            </a:r>
            <a:r>
              <a:rPr lang="ru-RU" b="1" dirty="0" err="1"/>
              <a:t>ContentPresenter</a:t>
            </a:r>
            <a:r>
              <a:rPr lang="ru-RU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FF0000"/>
                </a:solidFill>
              </a:rPr>
              <a:t>блок</a:t>
            </a:r>
            <a:r>
              <a:rPr lang="ru-RU" dirty="0"/>
              <a:t>, хранящий текст кнопки </a:t>
            </a:r>
            <a:r>
              <a:rPr lang="ru-RU" dirty="0" smtClean="0"/>
              <a:t>(</a:t>
            </a:r>
            <a:r>
              <a:rPr lang="ru-RU" b="1" dirty="0" err="1" smtClean="0"/>
              <a:t>TextBlock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8862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/>
              <a:t>Каждая </a:t>
            </a:r>
            <a:r>
              <a:rPr lang="ru-RU" sz="3200" b="1" dirty="0"/>
              <a:t>индивидуальная деталь </a:t>
            </a:r>
            <a:r>
              <a:rPr lang="ru-RU" sz="3200" dirty="0" smtClean="0"/>
              <a:t>любого</a:t>
            </a:r>
            <a:r>
              <a:rPr lang="ru-RU" sz="3200" b="1" dirty="0" smtClean="0"/>
              <a:t> </a:t>
            </a:r>
            <a:r>
              <a:rPr lang="ru-RU" sz="3200" dirty="0" smtClean="0"/>
              <a:t>элемента управления </a:t>
            </a:r>
            <a:r>
              <a:rPr lang="ru-RU" sz="3200" dirty="0"/>
              <a:t>представлена классом, унаследованным </a:t>
            </a:r>
            <a:r>
              <a:rPr lang="ru-RU" sz="3200" dirty="0" smtClean="0"/>
              <a:t>от </a:t>
            </a:r>
            <a:r>
              <a:rPr lang="ru-RU" sz="3200" b="1" i="1" dirty="0" err="1" smtClean="0">
                <a:solidFill>
                  <a:srgbClr val="FF0000"/>
                </a:solidFill>
              </a:rPr>
              <a:t>FrameworkElement</a:t>
            </a:r>
            <a:r>
              <a:rPr lang="ru-RU" sz="3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0608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tx2"/>
                </a:solidFill>
              </a:rPr>
              <a:t>Визуальное </a:t>
            </a:r>
            <a:r>
              <a:rPr lang="ru-RU" sz="2800" b="1" dirty="0">
                <a:solidFill>
                  <a:schemeClr val="tx2"/>
                </a:solidFill>
              </a:rPr>
              <a:t>дерево позволяет делать две полезные </a:t>
            </a:r>
            <a:r>
              <a:rPr lang="ru-RU" sz="2800" b="1" dirty="0" smtClean="0">
                <a:solidFill>
                  <a:schemeClr val="tx2"/>
                </a:solidFill>
              </a:rPr>
              <a:t>вещи:</a:t>
            </a:r>
            <a:endParaRPr lang="ru-RU" sz="2800" b="1" dirty="0">
              <a:solidFill>
                <a:schemeClr val="tx2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Элементы в </a:t>
            </a:r>
            <a:r>
              <a:rPr lang="ru-RU" sz="2800" dirty="0"/>
              <a:t>визуальном дереве </a:t>
            </a:r>
            <a:r>
              <a:rPr lang="ru-RU" sz="2800" dirty="0" smtClean="0"/>
              <a:t>могут </a:t>
            </a:r>
            <a:r>
              <a:rPr lang="ru-RU" sz="2800" dirty="0"/>
              <a:t>быть </a:t>
            </a:r>
            <a:r>
              <a:rPr lang="ru-RU" sz="2800" dirty="0" smtClean="0"/>
              <a:t>изменены </a:t>
            </a:r>
            <a:r>
              <a:rPr lang="ru-RU" sz="2800" dirty="0"/>
              <a:t>с помощью стилей. Для выбора конкретного элемента с целью модификации служит свойство </a:t>
            </a:r>
            <a:r>
              <a:rPr lang="ru-RU" sz="2800" b="1" dirty="0" err="1">
                <a:solidFill>
                  <a:srgbClr val="FF0000"/>
                </a:solidFill>
              </a:rPr>
              <a:t>Style.TargetType</a:t>
            </a:r>
            <a:r>
              <a:rPr lang="ru-RU" sz="2800" dirty="0" smtClean="0"/>
              <a:t>. </a:t>
            </a:r>
            <a:endParaRPr lang="ru-RU" sz="28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элемента управления можно создать новый </a:t>
            </a:r>
            <a:r>
              <a:rPr lang="ru-RU" sz="2800" b="1" dirty="0">
                <a:solidFill>
                  <a:srgbClr val="FF0000"/>
                </a:solidFill>
              </a:rPr>
              <a:t>шаблон</a:t>
            </a:r>
            <a:r>
              <a:rPr lang="ru-RU" sz="2800" dirty="0"/>
              <a:t>. Шаблон элемента управления будет использоваться для построения визуального дерева именно так, как было запланировано.</a:t>
            </a:r>
          </a:p>
        </p:txBody>
      </p:sp>
    </p:spTree>
    <p:extLst>
      <p:ext uri="{BB962C8B-B14F-4D97-AF65-F5344CB8AC3E}">
        <p14:creationId xmlns:p14="http://schemas.microsoft.com/office/powerpoint/2010/main" val="304043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908720"/>
            <a:ext cx="87129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solidFill>
                  <a:srgbClr val="C00000"/>
                </a:solidFill>
              </a:rPr>
              <a:t>Шаблоном </a:t>
            </a:r>
            <a:r>
              <a:rPr lang="ru-RU" sz="3200" b="1" dirty="0">
                <a:solidFill>
                  <a:srgbClr val="C00000"/>
                </a:solidFill>
              </a:rPr>
              <a:t>элемента управления (</a:t>
            </a:r>
            <a:r>
              <a:rPr lang="ru-RU" sz="3200" b="1" dirty="0" err="1">
                <a:solidFill>
                  <a:srgbClr val="C00000"/>
                </a:solidFill>
              </a:rPr>
              <a:t>control</a:t>
            </a:r>
            <a:r>
              <a:rPr lang="ru-RU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 err="1">
                <a:solidFill>
                  <a:srgbClr val="C00000"/>
                </a:solidFill>
              </a:rPr>
              <a:t>template</a:t>
            </a:r>
            <a:r>
              <a:rPr lang="ru-RU" sz="3200" b="1" dirty="0">
                <a:solidFill>
                  <a:srgbClr val="C00000"/>
                </a:solidFill>
              </a:rPr>
              <a:t>) </a:t>
            </a:r>
            <a:r>
              <a:rPr lang="ru-RU" sz="3200" dirty="0" smtClean="0"/>
              <a:t>называется встроенное </a:t>
            </a:r>
            <a:r>
              <a:rPr lang="ru-RU" sz="3200" dirty="0"/>
              <a:t>средство, определяющее </a:t>
            </a:r>
            <a:r>
              <a:rPr lang="ru-RU" sz="3200" dirty="0" smtClean="0"/>
              <a:t>способ визуализации  элемента управления, как </a:t>
            </a:r>
            <a:r>
              <a:rPr lang="ru-RU" sz="3200" dirty="0"/>
              <a:t>группу более фундаментальных </a:t>
            </a:r>
            <a:r>
              <a:rPr lang="ru-RU" sz="3200" dirty="0" smtClean="0"/>
              <a:t>элементов. </a:t>
            </a:r>
          </a:p>
          <a:p>
            <a:pPr algn="just"/>
            <a:r>
              <a:rPr lang="ru-RU" sz="3600" b="1" dirty="0" smtClean="0"/>
              <a:t>Это </a:t>
            </a:r>
            <a:r>
              <a:rPr lang="ru-RU" sz="3600" b="1" dirty="0"/>
              <a:t>средство </a:t>
            </a:r>
            <a:r>
              <a:rPr lang="ru-RU" sz="3600" b="1" dirty="0" smtClean="0"/>
              <a:t>определяется </a:t>
            </a:r>
            <a:r>
              <a:rPr lang="ru-RU" sz="3600" b="1" dirty="0"/>
              <a:t>с помощью блока XAML-разметки.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19998"/>
            <a:ext cx="1701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</a:rPr>
              <a:t>Шаблоны</a:t>
            </a:r>
            <a:endParaRPr lang="ru-RU" sz="2800" b="1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797152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Элементы </a:t>
            </a:r>
            <a:r>
              <a:rPr lang="ru-RU" sz="2000" dirty="0"/>
              <a:t>управления WPF </a:t>
            </a:r>
            <a:r>
              <a:rPr lang="ru-RU" sz="2000" dirty="0" smtClean="0"/>
              <a:t>спроектированы  </a:t>
            </a:r>
            <a:r>
              <a:rPr lang="ru-RU" sz="2000" dirty="0"/>
              <a:t>как не </a:t>
            </a:r>
            <a:r>
              <a:rPr lang="ru-RU" sz="2000" dirty="0" smtClean="0"/>
              <a:t>имеющие </a:t>
            </a:r>
            <a:r>
              <a:rPr lang="ru-RU" sz="2000" dirty="0"/>
              <a:t>внешнего вида, в том смысле, что его внешний вид может </a:t>
            </a:r>
            <a:r>
              <a:rPr lang="ru-RU" sz="2000" b="1" u="sng" dirty="0">
                <a:solidFill>
                  <a:srgbClr val="FF0000"/>
                </a:solidFill>
              </a:rPr>
              <a:t>быть полностью переопределен</a:t>
            </a:r>
            <a:r>
              <a:rPr lang="ru-RU" sz="2000" dirty="0"/>
              <a:t>. Неизменным остается лишь поведение элемента управления, которое жестко привязано к классу </a:t>
            </a:r>
            <a:r>
              <a:rPr lang="ru-RU" sz="2000" dirty="0" smtClean="0"/>
              <a:t>элемента.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186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8416" y="836712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3200" dirty="0" smtClean="0"/>
              <a:t>шаблон элемента управления -  класс </a:t>
            </a:r>
            <a:r>
              <a:rPr lang="en-US" sz="3200" b="1" dirty="0" err="1" smtClean="0"/>
              <a:t>ControlTemplate</a:t>
            </a:r>
            <a:r>
              <a:rPr lang="ru-RU" sz="3200" dirty="0"/>
              <a:t>;</a:t>
            </a:r>
            <a:endParaRPr lang="ru-RU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ru-RU" sz="3200" dirty="0" smtClean="0"/>
              <a:t>шаблон данных  - классы: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err="1" smtClean="0"/>
              <a:t>DataTemplate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200" b="1" dirty="0" err="1" smtClean="0"/>
              <a:t>HierarchicalDataTemplate</a:t>
            </a:r>
            <a:endParaRPr lang="ru-RU" sz="3200" b="1" dirty="0" smtClean="0"/>
          </a:p>
          <a:p>
            <a:pPr algn="just"/>
            <a:r>
              <a:rPr lang="ru-RU" sz="3200" dirty="0" smtClean="0"/>
              <a:t>3. шаблон </a:t>
            </a:r>
            <a:r>
              <a:rPr lang="ru-RU" sz="3200" dirty="0"/>
              <a:t>панели </a:t>
            </a:r>
            <a:r>
              <a:rPr lang="en-US" sz="3200" dirty="0" smtClean="0"/>
              <a:t>– </a:t>
            </a:r>
            <a:r>
              <a:rPr lang="ru-RU" sz="3200" dirty="0" smtClean="0"/>
              <a:t>класс </a:t>
            </a:r>
            <a:r>
              <a:rPr lang="en-US" sz="3200" dirty="0" err="1" smtClean="0"/>
              <a:t>ItemsControl</a:t>
            </a:r>
            <a:r>
              <a:rPr lang="ru-RU" sz="3200" dirty="0" smtClean="0"/>
              <a:t> </a:t>
            </a:r>
            <a:r>
              <a:rPr lang="en-US" sz="3200" dirty="0" smtClean="0"/>
              <a:t>(</a:t>
            </a:r>
            <a:r>
              <a:rPr lang="en-US" sz="3200" b="1" dirty="0" err="1" smtClean="0"/>
              <a:t>ItemsPanelTemplate</a:t>
            </a:r>
            <a:r>
              <a:rPr lang="en-US" sz="3200" dirty="0"/>
              <a:t>).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19998"/>
            <a:ext cx="265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tx2"/>
                </a:solidFill>
              </a:rPr>
              <a:t>Типы шаблонов</a:t>
            </a:r>
            <a:endParaRPr lang="ru-RU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292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prepod1</dc:creator>
  <cp:lastModifiedBy>Иван Комаров</cp:lastModifiedBy>
  <cp:revision>25</cp:revision>
  <dcterms:created xsi:type="dcterms:W3CDTF">2015-03-17T17:01:54Z</dcterms:created>
  <dcterms:modified xsi:type="dcterms:W3CDTF">2015-11-13T17:43:29Z</dcterms:modified>
</cp:coreProperties>
</file>