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3" r:id="rId5"/>
    <p:sldId id="261" r:id="rId6"/>
    <p:sldId id="262" r:id="rId7"/>
    <p:sldId id="264" r:id="rId8"/>
    <p:sldId id="265" r:id="rId9"/>
    <p:sldId id="260" r:id="rId10"/>
    <p:sldId id="268" r:id="rId11"/>
    <p:sldId id="267" r:id="rId12"/>
    <p:sldId id="25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3648" y="84688"/>
            <a:ext cx="652197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Пользовательские </a:t>
            </a:r>
          </a:p>
          <a:p>
            <a:pPr algn="ctr"/>
            <a:r>
              <a:rPr lang="ru-RU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элементы </a:t>
            </a:r>
          </a:p>
          <a:p>
            <a:pPr algn="ctr"/>
            <a:r>
              <a:rPr lang="ru-RU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Управления</a:t>
            </a:r>
          </a:p>
          <a:p>
            <a:pPr algn="ctr"/>
            <a:r>
              <a:rPr lang="ru-RU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(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User Controls</a:t>
            </a:r>
            <a:r>
              <a:rPr lang="ru-RU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)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26" name="Picture 2" descr="http://implant-in.com/wp-content/uploads/2014/10/023fb125b35f7c6bc7c2e52265c74c8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36072"/>
            <a:ext cx="4108004" cy="273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30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332656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ru-RU" sz="2000" b="1" dirty="0" smtClean="0">
                <a:solidFill>
                  <a:srgbClr val="FF0000"/>
                </a:solidFill>
              </a:rPr>
              <a:t>. Определение объекта, </a:t>
            </a:r>
            <a:r>
              <a:rPr lang="ru-RU" sz="2000" b="1" dirty="0">
                <a:solidFill>
                  <a:srgbClr val="FF0000"/>
                </a:solidFill>
              </a:rPr>
              <a:t>который будет представлять </a:t>
            </a:r>
            <a:r>
              <a:rPr lang="en-US" sz="2000" b="1" dirty="0" err="1">
                <a:solidFill>
                  <a:srgbClr val="FF0000"/>
                </a:solidFill>
              </a:rPr>
              <a:t>RoutedEvent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-27384"/>
            <a:ext cx="5631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tx2"/>
                </a:solidFill>
              </a:rPr>
              <a:t>Порядок создания маршрутизируемого </a:t>
            </a:r>
            <a:r>
              <a:rPr lang="ru-RU" sz="2000" b="1" dirty="0">
                <a:solidFill>
                  <a:schemeClr val="tx2"/>
                </a:solidFill>
              </a:rPr>
              <a:t>события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340768"/>
            <a:ext cx="8856984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solidFill>
                  <a:srgbClr val="FF0000"/>
                </a:solidFill>
              </a:rPr>
              <a:t>2. Регистрация маршрутизируемого события для использования.</a:t>
            </a:r>
          </a:p>
          <a:p>
            <a:pPr algn="just"/>
            <a:r>
              <a:rPr lang="ru-RU" dirty="0" smtClean="0"/>
              <a:t>Регистрация выполняется </a:t>
            </a:r>
            <a:r>
              <a:rPr lang="en-US" dirty="0" smtClean="0"/>
              <a:t>c </a:t>
            </a:r>
            <a:r>
              <a:rPr lang="ru-RU" dirty="0" smtClean="0"/>
              <a:t>использованием </a:t>
            </a:r>
            <a:r>
              <a:rPr lang="en-US" b="1" i="1" dirty="0" err="1" smtClean="0"/>
              <a:t>EventManager.RegisterRoutedEvent</a:t>
            </a:r>
            <a:r>
              <a:rPr lang="en-US" b="1" i="1" dirty="0" smtClean="0"/>
              <a:t>()</a:t>
            </a:r>
            <a:endParaRPr lang="ru-RU" b="1" i="1" dirty="0" smtClean="0"/>
          </a:p>
          <a:p>
            <a:endParaRPr lang="ru-RU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MyButtonClickEvent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EventManager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.RegisterRoutedEvent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ru-RU" sz="1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ru-RU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MyButtonClick</a:t>
            </a:r>
            <a:r>
              <a:rPr lang="ru-RU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         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1 параметр: имя события.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RoutingStrategy</a:t>
            </a:r>
            <a:r>
              <a:rPr lang="ru-RU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.Bubble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  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2 параметр: тип маршрута. 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ru-RU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RoutedEventHandler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3 параметр: тип делегата, </a:t>
            </a:r>
            <a:r>
              <a:rPr lang="ru-RU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задающий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сигнатуру обработчика.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ru-RU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ExtraButton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      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4 параметр: класс-владелец события.</a:t>
            </a:r>
            <a:endParaRPr lang="ru-RU" sz="1400" b="1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Регистрация должна быть выполнена  до первого использования свойства </a:t>
            </a:r>
            <a:r>
              <a:rPr lang="ru-RU" dirty="0"/>
              <a:t>в </a:t>
            </a:r>
            <a:r>
              <a:rPr lang="ru-RU" dirty="0" smtClean="0"/>
              <a:t>коде.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4471952"/>
            <a:ext cx="83674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solidFill>
                  <a:srgbClr val="FF0000"/>
                </a:solidFill>
              </a:rPr>
              <a:t>3. Упаковка маршрутизируемого события в обычное событие.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RoutedEventHandler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MyButtonClick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AddHandler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MyButtonClickEvent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remove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RemoveHandler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MyButtonClickEvent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</a:t>
            </a: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ru-RU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4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88640"/>
            <a:ext cx="8856984" cy="65556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ExtraButton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Маршрутизируемое событие.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RoutedEvent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MyButtonClickEvent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Статический конструктор, в котором регистрируется событие.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ExtraButton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Регистрация события с помощью </a:t>
            </a:r>
            <a:r>
              <a:rPr lang="ru-RU" sz="14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EventManager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MyButtonClickEvent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EventManager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.RegisterRoutedEvent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ru-RU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ru-RU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MyButtonClick</a:t>
            </a:r>
            <a:r>
              <a:rPr lang="ru-RU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         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имя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события.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ru-RU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RoutingStrategy</a:t>
            </a:r>
            <a:r>
              <a:rPr lang="ru-RU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.Bubble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  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тип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маршрута</a:t>
            </a:r>
            <a:r>
              <a:rPr lang="ru-RU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ru-RU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RoutedEventHandler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тип делегата, </a:t>
            </a:r>
            <a:r>
              <a:rPr lang="ru-RU" sz="14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опред</a:t>
            </a:r>
            <a:r>
              <a:rPr lang="ru-RU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4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сигн</a:t>
            </a:r>
            <a:r>
              <a:rPr lang="ru-RU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4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обра-ча</a:t>
            </a:r>
            <a:r>
              <a:rPr lang="ru-RU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ru-RU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ExtraButton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      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класс-владелец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события.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ru-RU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Обертка для маршрутизируемого события.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RoutedEventHandler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MyButtonClick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AddHandler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MyButtonClickEvent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remove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RemoveHandler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MyButtonClickEvent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</a:t>
            </a: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Переопределение метода, который срабатывает при нажатии на кнопку.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OnClick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ru-RU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.OnClick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ru-RU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Аргумент, который будет передан обработчику события.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RoutedEventArgs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RoutedEventArgs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ExtraButton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.MyButtonClickEvent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ru-RU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Вызов события. Событие, которое должно быть вызвано, определяется </a:t>
            </a:r>
            <a:endParaRPr lang="en-US" sz="1400" b="1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 </a:t>
            </a:r>
            <a:r>
              <a:rPr lang="ru-RU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параметрам объекта типа </a:t>
            </a:r>
            <a:r>
              <a:rPr lang="ru-RU" sz="14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RoutedEventArgs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RaiseEvent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3617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_Работа (нов)\_ITstep\_Уч. материал\4.WPF_ПС\Day4 Шаблоны.Графика\jSh0MiyY7q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4" y="764704"/>
            <a:ext cx="7670800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19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332656"/>
            <a:ext cx="820891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FF0000"/>
                </a:solidFill>
                <a:latin typeface="Verdana"/>
              </a:rPr>
              <a:t>WPF</a:t>
            </a:r>
            <a:r>
              <a:rPr lang="ru-RU" sz="2800" dirty="0">
                <a:latin typeface="Verdana"/>
              </a:rPr>
              <a:t> предоставляет три общих модели для создания </a:t>
            </a:r>
            <a:r>
              <a:rPr lang="ru-RU" sz="2800" dirty="0" smtClean="0">
                <a:latin typeface="Verdana"/>
              </a:rPr>
              <a:t>элементов</a:t>
            </a:r>
            <a:r>
              <a:rPr lang="en-US" sz="2800" dirty="0" smtClean="0">
                <a:latin typeface="Verdana"/>
              </a:rPr>
              <a:t> </a:t>
            </a:r>
            <a:r>
              <a:rPr lang="ru-RU" sz="2800" dirty="0" smtClean="0">
                <a:latin typeface="Verdana"/>
              </a:rPr>
              <a:t>управления</a:t>
            </a:r>
            <a:r>
              <a:rPr lang="ru-RU" sz="2800" dirty="0">
                <a:latin typeface="Verdana"/>
              </a:rPr>
              <a:t>, каждая из которых имеет собственный набор функций </a:t>
            </a:r>
            <a:r>
              <a:rPr lang="ru-RU" sz="2800" dirty="0" smtClean="0">
                <a:latin typeface="Verdana"/>
              </a:rPr>
              <a:t>и</a:t>
            </a:r>
            <a:r>
              <a:rPr lang="en-US" sz="2800" dirty="0" smtClean="0">
                <a:latin typeface="Verdana"/>
              </a:rPr>
              <a:t> </a:t>
            </a:r>
            <a:r>
              <a:rPr lang="ru-RU" sz="2800" dirty="0" smtClean="0">
                <a:latin typeface="Verdana"/>
              </a:rPr>
              <a:t>уровень </a:t>
            </a:r>
            <a:r>
              <a:rPr lang="ru-RU" sz="2800" dirty="0">
                <a:latin typeface="Verdana"/>
              </a:rPr>
              <a:t>гибкости. </a:t>
            </a:r>
            <a:endParaRPr lang="en-US" sz="2800" dirty="0" smtClean="0">
              <a:latin typeface="Verdana"/>
            </a:endParaRPr>
          </a:p>
          <a:p>
            <a:pPr algn="just"/>
            <a:endParaRPr lang="en-US" sz="2800" dirty="0" smtClean="0">
              <a:latin typeface="Verdana"/>
            </a:endParaRPr>
          </a:p>
          <a:p>
            <a:pPr algn="ctr"/>
            <a:r>
              <a:rPr lang="ru-RU" sz="2800" b="1" u="sng" dirty="0">
                <a:solidFill>
                  <a:srgbClr val="FF0000"/>
                </a:solidFill>
                <a:latin typeface="Verdana"/>
              </a:rPr>
              <a:t>Основными классами для этих моделей </a:t>
            </a:r>
            <a:r>
              <a:rPr lang="ru-RU" sz="2800" b="1" u="sng" dirty="0" smtClean="0">
                <a:solidFill>
                  <a:srgbClr val="FF0000"/>
                </a:solidFill>
                <a:latin typeface="Verdana"/>
              </a:rPr>
              <a:t>являются</a:t>
            </a:r>
            <a:r>
              <a:rPr lang="en-US" sz="2800" b="1" u="sng" dirty="0" smtClean="0">
                <a:solidFill>
                  <a:srgbClr val="FF0000"/>
                </a:solidFill>
                <a:latin typeface="Verdana"/>
              </a:rPr>
              <a:t>: </a:t>
            </a:r>
            <a:endParaRPr lang="en-US" sz="2800" b="1" u="sng" dirty="0">
              <a:solidFill>
                <a:srgbClr val="FF0000"/>
              </a:solidFill>
              <a:latin typeface="Verdan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Verdana"/>
              </a:rPr>
              <a:t>UserControl</a:t>
            </a:r>
            <a:endParaRPr lang="en-US" sz="3600" dirty="0" smtClean="0">
              <a:latin typeface="Verdan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Verdana"/>
              </a:rPr>
              <a:t>Control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Verdana"/>
              </a:rPr>
              <a:t>FrameworkElement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017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5" y="476672"/>
            <a:ext cx="81369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Если необходимо в разрабатываемом элементе: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ru-RU" sz="3200" dirty="0" smtClean="0"/>
              <a:t>•   Задать </a:t>
            </a:r>
            <a:r>
              <a:rPr lang="ru-RU" sz="3200" dirty="0"/>
              <a:t>свойство в стиле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pPr algn="just"/>
            <a:r>
              <a:rPr lang="ru-RU" sz="3200" dirty="0"/>
              <a:t>• </a:t>
            </a:r>
            <a:r>
              <a:rPr lang="ru-RU" sz="3200" dirty="0" smtClean="0"/>
              <a:t>   Привязать </a:t>
            </a:r>
            <a:r>
              <a:rPr lang="ru-RU" sz="3200" dirty="0"/>
              <a:t>свойство к источнику данных.</a:t>
            </a:r>
          </a:p>
          <a:p>
            <a:pPr algn="just"/>
            <a:r>
              <a:rPr lang="ru-RU" sz="3200" dirty="0" smtClean="0"/>
              <a:t>• Использовать </a:t>
            </a:r>
            <a:r>
              <a:rPr lang="ru-RU" sz="3200" dirty="0"/>
              <a:t>динамический ресурс в качестве </a:t>
            </a:r>
            <a:r>
              <a:rPr lang="ru-RU" sz="3200" dirty="0" smtClean="0"/>
              <a:t>значения</a:t>
            </a:r>
            <a:r>
              <a:rPr lang="en-US" sz="3200" dirty="0" smtClean="0"/>
              <a:t> </a:t>
            </a:r>
            <a:r>
              <a:rPr lang="ru-RU" sz="3200" dirty="0" smtClean="0"/>
              <a:t>свойства</a:t>
            </a:r>
            <a:r>
              <a:rPr lang="ru-RU" sz="3200" dirty="0"/>
              <a:t>.</a:t>
            </a:r>
          </a:p>
          <a:p>
            <a:pPr algn="just"/>
            <a:r>
              <a:rPr lang="ru-RU" sz="3200" dirty="0"/>
              <a:t>• </a:t>
            </a:r>
            <a:r>
              <a:rPr lang="ru-RU" sz="3200" dirty="0" smtClean="0"/>
              <a:t>   Анимировать </a:t>
            </a:r>
            <a:r>
              <a:rPr lang="ru-RU" sz="3200" dirty="0"/>
              <a:t>свойство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pPr algn="ctr"/>
            <a:r>
              <a:rPr lang="ru-RU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Необходимо использовать:</a:t>
            </a:r>
          </a:p>
          <a:p>
            <a:pPr algn="ctr"/>
            <a:r>
              <a:rPr lang="en-US" sz="3200" b="1" u="sng" dirty="0" err="1" smtClean="0">
                <a:solidFill>
                  <a:srgbClr val="FF0000"/>
                </a:solidFill>
              </a:rPr>
              <a:t>DependencyProperty</a:t>
            </a:r>
            <a:r>
              <a:rPr lang="ru-RU" sz="3200" b="1" u="sng" dirty="0" smtClean="0">
                <a:solidFill>
                  <a:srgbClr val="FF0000"/>
                </a:solidFill>
              </a:rPr>
              <a:t>.</a:t>
            </a:r>
            <a:endParaRPr lang="en-US" sz="3200" b="1" u="sng" dirty="0">
              <a:solidFill>
                <a:srgbClr val="FF0000"/>
              </a:solidFill>
            </a:endParaRPr>
          </a:p>
          <a:p>
            <a:pPr algn="just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0125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332656"/>
            <a:ext cx="856895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/>
              <a:t>Свойства зависимостей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DependencyProperty</a:t>
            </a:r>
            <a:r>
              <a:rPr lang="en-US" sz="2800" b="1" i="1" dirty="0" smtClean="0">
                <a:solidFill>
                  <a:srgbClr val="FF0000"/>
                </a:solidFill>
              </a:rPr>
              <a:t>  </a:t>
            </a:r>
            <a:r>
              <a:rPr lang="ru-RU" sz="2800" dirty="0" smtClean="0"/>
              <a:t>– </a:t>
            </a:r>
            <a:r>
              <a:rPr lang="ru-RU" sz="2800" dirty="0"/>
              <a:t>новое воплощение свойств . NET в технологии WPF. </a:t>
            </a:r>
            <a:endParaRPr lang="en-US" sz="2800" dirty="0" smtClean="0"/>
          </a:p>
          <a:p>
            <a:pPr algn="just"/>
            <a:r>
              <a:rPr lang="ru-RU" sz="2800" dirty="0" smtClean="0"/>
              <a:t>Свойства </a:t>
            </a:r>
            <a:r>
              <a:rPr lang="ru-RU" sz="2800" dirty="0"/>
              <a:t>зависимостей поддерживают  такие функции WPF, как </a:t>
            </a:r>
            <a:endParaRPr lang="en-US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ru-RU" sz="2800" b="1" i="1" dirty="0" smtClean="0"/>
              <a:t>анимация</a:t>
            </a:r>
            <a:r>
              <a:rPr lang="ru-RU" sz="2800" b="1" i="1" dirty="0"/>
              <a:t>, </a:t>
            </a:r>
            <a:endParaRPr lang="en-US" sz="2800" b="1" i="1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ru-RU" sz="2800" b="1" i="1" dirty="0" smtClean="0"/>
              <a:t>привязка </a:t>
            </a:r>
            <a:r>
              <a:rPr lang="ru-RU" sz="2800" b="1" i="1" dirty="0"/>
              <a:t>данных, </a:t>
            </a:r>
            <a:endParaRPr lang="en-US" sz="2800" b="1" i="1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ru-RU" sz="2800" b="1" i="1" dirty="0" smtClean="0"/>
              <a:t>стили </a:t>
            </a:r>
            <a:r>
              <a:rPr lang="ru-RU" sz="2800" b="1" i="1" dirty="0"/>
              <a:t>и т.д. </a:t>
            </a:r>
            <a:endParaRPr lang="en-US" sz="2800" b="1" i="1" dirty="0" smtClean="0"/>
          </a:p>
          <a:p>
            <a:pPr algn="just"/>
            <a:r>
              <a:rPr lang="ru-RU" sz="3200" dirty="0" smtClean="0"/>
              <a:t>Свойства </a:t>
            </a:r>
            <a:r>
              <a:rPr lang="ru-RU" sz="3200" dirty="0"/>
              <a:t>зависимости можно добавлять только к объектам зависимости – классам порожденным от </a:t>
            </a:r>
            <a:r>
              <a:rPr lang="ru-RU" sz="3200" b="1" dirty="0" err="1">
                <a:solidFill>
                  <a:srgbClr val="FF0000"/>
                </a:solidFill>
              </a:rPr>
              <a:t>DependencyObject</a:t>
            </a:r>
            <a:r>
              <a:rPr lang="ru-RU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3153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566678"/>
            <a:ext cx="84249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ru-RU" sz="2000" b="1" dirty="0" smtClean="0">
                <a:solidFill>
                  <a:srgbClr val="FF0000"/>
                </a:solidFill>
              </a:rPr>
              <a:t>. Определение объекта, </a:t>
            </a:r>
            <a:r>
              <a:rPr lang="ru-RU" sz="2000" b="1" dirty="0">
                <a:solidFill>
                  <a:srgbClr val="FF0000"/>
                </a:solidFill>
              </a:rPr>
              <a:t>который будет представлять свойство. </a:t>
            </a:r>
            <a:endParaRPr lang="ru-RU" sz="2000" b="1" dirty="0" smtClean="0">
              <a:solidFill>
                <a:srgbClr val="FF0000"/>
              </a:solidFill>
            </a:endParaRPr>
          </a:p>
          <a:p>
            <a:pPr algn="just"/>
            <a:r>
              <a:rPr lang="ru-RU" dirty="0" smtClean="0"/>
              <a:t>Свойство зависимости -  тип  </a:t>
            </a:r>
            <a:r>
              <a:rPr lang="ru-RU" b="1" dirty="0" err="1">
                <a:solidFill>
                  <a:srgbClr val="FF0000"/>
                </a:solidFill>
              </a:rPr>
              <a:t>DependencyProperty</a:t>
            </a:r>
            <a:r>
              <a:rPr lang="ru-RU" dirty="0"/>
              <a:t>. </a:t>
            </a:r>
            <a:r>
              <a:rPr lang="ru-RU" dirty="0" smtClean="0"/>
              <a:t>Свойство определяется </a:t>
            </a:r>
            <a:r>
              <a:rPr lang="ru-RU" dirty="0"/>
              <a:t>как </a:t>
            </a:r>
            <a:r>
              <a:rPr lang="ru-RU" b="1" dirty="0">
                <a:solidFill>
                  <a:srgbClr val="FF0000"/>
                </a:solidFill>
              </a:rPr>
              <a:t>статическое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поле. </a:t>
            </a:r>
            <a:r>
              <a:rPr lang="ru-RU" dirty="0" smtClean="0"/>
              <a:t>Свойство зависимости  </a:t>
            </a:r>
            <a:r>
              <a:rPr lang="ru-RU" dirty="0"/>
              <a:t>имеет имя обычного свойства плюс слово </a:t>
            </a:r>
            <a:r>
              <a:rPr lang="ru-RU" b="1" dirty="0" err="1">
                <a:solidFill>
                  <a:srgbClr val="FF0000"/>
                </a:solidFill>
              </a:rPr>
              <a:t>Property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в конце.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-27384"/>
            <a:ext cx="4773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tx2"/>
                </a:solidFill>
              </a:rPr>
              <a:t>Порядок создания свойства зависимости</a:t>
            </a:r>
            <a:endParaRPr lang="ru-RU" sz="2000" b="1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0998" y="1988840"/>
            <a:ext cx="836746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solidFill>
                  <a:srgbClr val="FF0000"/>
                </a:solidFill>
              </a:rPr>
              <a:t>2. Регистрация свойства зависимости для использования.</a:t>
            </a:r>
          </a:p>
          <a:p>
            <a:pPr algn="just"/>
            <a:r>
              <a:rPr lang="ru-RU" dirty="0" smtClean="0"/>
              <a:t>Регистрация должна быть выполнена  до первого использования свойства </a:t>
            </a:r>
            <a:r>
              <a:rPr lang="ru-RU" dirty="0"/>
              <a:t>в </a:t>
            </a:r>
            <a:r>
              <a:rPr lang="ru-RU" dirty="0" smtClean="0"/>
              <a:t>коде.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0008" y="4725144"/>
            <a:ext cx="836746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solidFill>
                  <a:srgbClr val="FF0000"/>
                </a:solidFill>
              </a:rPr>
              <a:t>3. Упаковка свойства зависимости в обычное свойство.</a:t>
            </a:r>
          </a:p>
          <a:p>
            <a:pPr algn="just"/>
            <a:r>
              <a:rPr lang="ru-RU" dirty="0" smtClean="0"/>
              <a:t>Методы доступа (</a:t>
            </a:r>
            <a:r>
              <a:rPr lang="en-US" b="1" dirty="0" smtClean="0"/>
              <a:t>get </a:t>
            </a:r>
            <a:r>
              <a:rPr lang="ru-RU" b="1" dirty="0" smtClean="0"/>
              <a:t> и </a:t>
            </a:r>
            <a:r>
              <a:rPr lang="en-US" b="1" dirty="0" smtClean="0"/>
              <a:t>set</a:t>
            </a:r>
            <a:r>
              <a:rPr lang="ru-RU" dirty="0" smtClean="0"/>
              <a:t>) </a:t>
            </a:r>
            <a:r>
              <a:rPr lang="ru-RU" dirty="0"/>
              <a:t>в свойстве, которое является оболочкой для свойства зависимостей, должны использовать методы </a:t>
            </a:r>
            <a:r>
              <a:rPr lang="ru-RU" b="1" dirty="0" err="1" smtClean="0">
                <a:solidFill>
                  <a:srgbClr val="FF0000"/>
                </a:solidFill>
              </a:rPr>
              <a:t>SetValue</a:t>
            </a:r>
            <a:r>
              <a:rPr lang="ru-RU" b="1" dirty="0" smtClean="0">
                <a:solidFill>
                  <a:srgbClr val="FF0000"/>
                </a:solidFill>
              </a:rPr>
              <a:t>() </a:t>
            </a:r>
            <a:r>
              <a:rPr lang="ru-RU" dirty="0"/>
              <a:t>и </a:t>
            </a:r>
            <a:r>
              <a:rPr lang="ru-RU" b="1" dirty="0" err="1">
                <a:solidFill>
                  <a:srgbClr val="FF0000"/>
                </a:solidFill>
              </a:rPr>
              <a:t>GetValue</a:t>
            </a:r>
            <a:r>
              <a:rPr lang="ru-RU" b="1" dirty="0">
                <a:solidFill>
                  <a:srgbClr val="FF0000"/>
                </a:solidFill>
              </a:rPr>
              <a:t>() </a:t>
            </a:r>
            <a:r>
              <a:rPr lang="ru-RU" dirty="0"/>
              <a:t>, определенные в классе </a:t>
            </a:r>
            <a:r>
              <a:rPr lang="ru-RU" b="1" dirty="0" err="1">
                <a:solidFill>
                  <a:srgbClr val="FF0000"/>
                </a:solidFill>
              </a:rPr>
              <a:t>DependencyObject</a:t>
            </a:r>
            <a:r>
              <a:rPr lang="ru-RU" dirty="0"/>
              <a:t>, для чтения и изменения значения свойства зависимостей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2665948"/>
            <a:ext cx="90364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DependencyProperty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Register</a:t>
            </a:r>
            <a:endParaRPr lang="ru-RU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name,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propertyType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ownerType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DependencyProperty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Register</a:t>
            </a:r>
            <a:endParaRPr lang="ru-RU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name,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propertyType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ownerType,</a:t>
            </a:r>
            <a:r>
              <a:rPr lang="en-US" sz="16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PropertyMetadata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typeMetadata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DependencyProperty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Register</a:t>
            </a: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name,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propertyType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ownerType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PropertyMetadata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typeMetadata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</a:t>
            </a:r>
            <a:r>
              <a:rPr lang="en-US" sz="16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ValidateValueCallback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validateValueCallback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153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-27384"/>
            <a:ext cx="3720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tx2"/>
                </a:solidFill>
              </a:rPr>
              <a:t>Пример свойства зависимостей</a:t>
            </a:r>
            <a:endParaRPr lang="ru-RU" sz="2000" b="1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332656"/>
            <a:ext cx="8852171" cy="64633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FilledBarControl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Control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b="1" dirty="0" smtClean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ru-RU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Создание </a:t>
            </a:r>
            <a:r>
              <a:rPr lang="ru-RU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и регистрация свойства зависимостей</a:t>
            </a:r>
          </a:p>
          <a:p>
            <a:r>
              <a:rPr lang="ru-RU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// имя </a:t>
            </a:r>
            <a:r>
              <a:rPr lang="ru-RU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свойства </a:t>
            </a:r>
            <a:r>
              <a:rPr lang="ru-RU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зависимостей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- </a:t>
            </a:r>
            <a:r>
              <a:rPr lang="en-US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XXXProperty</a:t>
            </a:r>
            <a:endParaRPr lang="ru-RU" b="1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DependencyProperty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FillColorProperty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DependencyProperty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.Register</a:t>
            </a:r>
            <a:endParaRPr lang="ru-RU" b="1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FillColor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ru-RU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// имя свойства</a:t>
            </a:r>
            <a:endParaRPr lang="en-US" b="1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тип данных </a:t>
            </a:r>
            <a:r>
              <a:rPr lang="ru-RU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свойства</a:t>
            </a:r>
            <a:endParaRPr lang="en-US" b="1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FilledBarControl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ru-RU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// т</a:t>
            </a:r>
            <a:r>
              <a:rPr lang="ru-RU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ип</a:t>
            </a:r>
            <a:r>
              <a:rPr lang="ru-RU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, которому принадлежит </a:t>
            </a:r>
            <a:r>
              <a:rPr lang="ru-RU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свойство</a:t>
            </a:r>
            <a:endParaRPr lang="en-US" b="1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UIPropertyMetadata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Colors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//Значение по умолчанию</a:t>
            </a:r>
          </a:p>
          <a:p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ru-RU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Реализация свойства зависимостей в традиционном </a:t>
            </a:r>
            <a:r>
              <a:rPr lang="ru-RU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свойстве</a:t>
            </a:r>
          </a:p>
          <a:p>
            <a:r>
              <a:rPr lang="ru-RU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// Методы 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SetValue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и 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GetValue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унаследованы от класса 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DependencyObject</a:t>
            </a:r>
            <a:endParaRPr lang="ru-RU" b="1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FillColor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GetValue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FillColorProperty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SetValue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FillColorProperty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}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3153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FF0000"/>
                </a:solidFill>
              </a:rPr>
              <a:t>Маршрутизируемые события </a:t>
            </a:r>
            <a:r>
              <a:rPr lang="ru-RU" sz="2400" dirty="0"/>
              <a:t>– это события проходящие определенный маршрут по дереву элементов управления. Маршрутизируемые события позволяют обработать событие в одном элементе ( например в метке ), хотя оно возникло в другом ( например в изображении внутри метки).</a:t>
            </a:r>
          </a:p>
          <a:p>
            <a:pPr algn="just"/>
            <a:r>
              <a:rPr lang="ru-RU" sz="2400" b="1" dirty="0">
                <a:solidFill>
                  <a:schemeClr val="tx2"/>
                </a:solidFill>
              </a:rPr>
              <a:t>Типы событий: 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b="1" dirty="0" err="1" smtClean="0">
                <a:solidFill>
                  <a:srgbClr val="C00000"/>
                </a:solidFill>
              </a:rPr>
              <a:t>Tunnel</a:t>
            </a:r>
            <a:r>
              <a:rPr lang="ru-RU" sz="2400" dirty="0" smtClean="0">
                <a:solidFill>
                  <a:srgbClr val="C00000"/>
                </a:solidFill>
              </a:rPr>
              <a:t> </a:t>
            </a:r>
            <a:r>
              <a:rPr lang="ru-RU" sz="2400" dirty="0"/>
              <a:t>– распространяются от корневого элемента дерева до элемента инициирующего событие. </a:t>
            </a:r>
            <a:endParaRPr lang="en-US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b="1" dirty="0" err="1" smtClean="0">
                <a:solidFill>
                  <a:srgbClr val="C00000"/>
                </a:solidFill>
              </a:rPr>
              <a:t>Bubble</a:t>
            </a:r>
            <a:r>
              <a:rPr lang="ru-RU" sz="2400" dirty="0" smtClean="0">
                <a:solidFill>
                  <a:srgbClr val="C00000"/>
                </a:solidFill>
              </a:rPr>
              <a:t> </a:t>
            </a:r>
            <a:r>
              <a:rPr lang="ru-RU" sz="2400" dirty="0"/>
              <a:t>– распространяются от элемента который инициировал событие к корню </a:t>
            </a:r>
            <a:r>
              <a:rPr lang="ru-RU" sz="2400" dirty="0" smtClean="0"/>
              <a:t>дерева </a:t>
            </a:r>
            <a:endParaRPr lang="en-US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b="1" dirty="0" err="1" smtClean="0">
                <a:solidFill>
                  <a:srgbClr val="C00000"/>
                </a:solidFill>
              </a:rPr>
              <a:t>Direct</a:t>
            </a:r>
            <a:r>
              <a:rPr lang="ru-RU" sz="2400" dirty="0" smtClean="0">
                <a:solidFill>
                  <a:srgbClr val="C00000"/>
                </a:solidFill>
              </a:rPr>
              <a:t> </a:t>
            </a:r>
            <a:r>
              <a:rPr lang="ru-RU" sz="2400" dirty="0"/>
              <a:t>– событие происходит только в конкретном элементе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43175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van\Desktop\img55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20688"/>
            <a:ext cx="5143500" cy="4857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9575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" t="20312" r="57187" b="39844"/>
          <a:stretch/>
        </p:blipFill>
        <p:spPr bwMode="auto">
          <a:xfrm>
            <a:off x="107504" y="44624"/>
            <a:ext cx="2580934" cy="21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771800" y="129406"/>
            <a:ext cx="6192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FF0000"/>
                </a:solidFill>
              </a:rPr>
              <a:t>Прямое событие </a:t>
            </a:r>
            <a:r>
              <a:rPr lang="ru-RU" sz="2000" dirty="0"/>
              <a:t>– подобно обычному событию, . NET . Оно возникает в одном элементе и не передается в </a:t>
            </a:r>
            <a:r>
              <a:rPr lang="ru-RU" sz="2000" dirty="0" smtClean="0"/>
              <a:t>другие</a:t>
            </a:r>
            <a:r>
              <a:rPr lang="ru-RU" sz="2000" dirty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16508" r="55625" b="44531"/>
          <a:stretch/>
        </p:blipFill>
        <p:spPr bwMode="auto">
          <a:xfrm>
            <a:off x="35496" y="2245067"/>
            <a:ext cx="2652942" cy="212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843808" y="2282096"/>
            <a:ext cx="6120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FF0000"/>
                </a:solidFill>
              </a:rPr>
              <a:t>Пузырьковое событие </a:t>
            </a:r>
            <a:r>
              <a:rPr lang="ru-RU" sz="2000" dirty="0"/>
              <a:t>– поднимается по иерархии содержания. Оно возникает в элементе на котором был произведен щелчок, и передается от этого </a:t>
            </a:r>
            <a:r>
              <a:rPr lang="ru-RU" sz="2000" dirty="0" smtClean="0"/>
              <a:t>элемента </a:t>
            </a:r>
            <a:r>
              <a:rPr lang="ru-RU" sz="2000" dirty="0"/>
              <a:t>к родителю, потом к родителю родителя и т.д. пока не достигнет </a:t>
            </a:r>
            <a:r>
              <a:rPr lang="ru-RU" sz="2000" dirty="0" smtClean="0"/>
              <a:t>вершины  </a:t>
            </a:r>
            <a:r>
              <a:rPr lang="ru-RU" sz="2000" dirty="0"/>
              <a:t>древа элементов WPF.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7348" r="56406" b="34570"/>
          <a:stretch/>
        </p:blipFill>
        <p:spPr bwMode="auto">
          <a:xfrm>
            <a:off x="21152" y="4516433"/>
            <a:ext cx="2645395" cy="2088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843808" y="4581128"/>
            <a:ext cx="59046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FF0000"/>
                </a:solidFill>
              </a:rPr>
              <a:t>Туннелируемое событие </a:t>
            </a:r>
            <a:r>
              <a:rPr lang="ru-RU" sz="2000" dirty="0"/>
              <a:t>– опускается по иерархии </a:t>
            </a:r>
            <a:r>
              <a:rPr lang="ru-RU" sz="2000" dirty="0" smtClean="0"/>
              <a:t>содержания. </a:t>
            </a:r>
            <a:r>
              <a:rPr lang="ru-RU" sz="2000" dirty="0"/>
              <a:t>Оно позволяет предварительно просмотреть событие ( и возможно его остановить ), прежде чем оно дойдет до подходящего элемента </a:t>
            </a:r>
            <a:r>
              <a:rPr lang="ru-RU" sz="2000" dirty="0" smtClean="0"/>
              <a:t>управления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60379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843</Words>
  <Application>Microsoft Office PowerPoint</Application>
  <PresentationFormat>Экран (4:3)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prepod1</dc:creator>
  <cp:lastModifiedBy>Иван Комаров</cp:lastModifiedBy>
  <cp:revision>14</cp:revision>
  <dcterms:created xsi:type="dcterms:W3CDTF">2015-03-20T17:55:14Z</dcterms:created>
  <dcterms:modified xsi:type="dcterms:W3CDTF">2015-11-13T17:45:37Z</dcterms:modified>
</cp:coreProperties>
</file>