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79"/>
  </p:notesMasterIdLst>
  <p:sldIdLst>
    <p:sldId id="256" r:id="rId2"/>
    <p:sldId id="310" r:id="rId3"/>
    <p:sldId id="311" r:id="rId4"/>
    <p:sldId id="315" r:id="rId5"/>
    <p:sldId id="313" r:id="rId6"/>
    <p:sldId id="380" r:id="rId7"/>
    <p:sldId id="372" r:id="rId8"/>
    <p:sldId id="373" r:id="rId9"/>
    <p:sldId id="374" r:id="rId10"/>
    <p:sldId id="375" r:id="rId11"/>
    <p:sldId id="376" r:id="rId12"/>
    <p:sldId id="377" r:id="rId13"/>
    <p:sldId id="378" r:id="rId14"/>
    <p:sldId id="379" r:id="rId15"/>
    <p:sldId id="381" r:id="rId16"/>
    <p:sldId id="387" r:id="rId17"/>
    <p:sldId id="383" r:id="rId18"/>
    <p:sldId id="384" r:id="rId19"/>
    <p:sldId id="385" r:id="rId20"/>
    <p:sldId id="386" r:id="rId21"/>
    <p:sldId id="393" r:id="rId22"/>
    <p:sldId id="382" r:id="rId23"/>
    <p:sldId id="388" r:id="rId24"/>
    <p:sldId id="389" r:id="rId25"/>
    <p:sldId id="390" r:id="rId26"/>
    <p:sldId id="391" r:id="rId27"/>
    <p:sldId id="392" r:id="rId28"/>
    <p:sldId id="394" r:id="rId29"/>
    <p:sldId id="395" r:id="rId30"/>
    <p:sldId id="396" r:id="rId31"/>
    <p:sldId id="397" r:id="rId32"/>
    <p:sldId id="398" r:id="rId33"/>
    <p:sldId id="401" r:id="rId34"/>
    <p:sldId id="399" r:id="rId35"/>
    <p:sldId id="402" r:id="rId36"/>
    <p:sldId id="403" r:id="rId37"/>
    <p:sldId id="404" r:id="rId38"/>
    <p:sldId id="405" r:id="rId39"/>
    <p:sldId id="406" r:id="rId40"/>
    <p:sldId id="408" r:id="rId41"/>
    <p:sldId id="409" r:id="rId42"/>
    <p:sldId id="410" r:id="rId43"/>
    <p:sldId id="411" r:id="rId44"/>
    <p:sldId id="412" r:id="rId45"/>
    <p:sldId id="413" r:id="rId46"/>
    <p:sldId id="414" r:id="rId47"/>
    <p:sldId id="415" r:id="rId48"/>
    <p:sldId id="416" r:id="rId49"/>
    <p:sldId id="417" r:id="rId50"/>
    <p:sldId id="418" r:id="rId51"/>
    <p:sldId id="419" r:id="rId52"/>
    <p:sldId id="420" r:id="rId53"/>
    <p:sldId id="421" r:id="rId54"/>
    <p:sldId id="422" r:id="rId55"/>
    <p:sldId id="423" r:id="rId56"/>
    <p:sldId id="424" r:id="rId57"/>
    <p:sldId id="425" r:id="rId58"/>
    <p:sldId id="426" r:id="rId59"/>
    <p:sldId id="427" r:id="rId60"/>
    <p:sldId id="428" r:id="rId61"/>
    <p:sldId id="429" r:id="rId62"/>
    <p:sldId id="434" r:id="rId63"/>
    <p:sldId id="435" r:id="rId64"/>
    <p:sldId id="436" r:id="rId65"/>
    <p:sldId id="430" r:id="rId66"/>
    <p:sldId id="431" r:id="rId67"/>
    <p:sldId id="432" r:id="rId68"/>
    <p:sldId id="437" r:id="rId69"/>
    <p:sldId id="433" r:id="rId70"/>
    <p:sldId id="438" r:id="rId71"/>
    <p:sldId id="439" r:id="rId72"/>
    <p:sldId id="440" r:id="rId73"/>
    <p:sldId id="441" r:id="rId74"/>
    <p:sldId id="442" r:id="rId75"/>
    <p:sldId id="444" r:id="rId76"/>
    <p:sldId id="443" r:id="rId77"/>
    <p:sldId id="445" r:id="rId78"/>
  </p:sldIdLst>
  <p:sldSz cx="9144000" cy="6858000" type="screen4x3"/>
  <p:notesSz cx="6858000" cy="9144000"/>
  <p:defaultTextStyle>
    <a:defPPr>
      <a:defRPr lang="be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64" y="-8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4B5FF3-A328-4745-B999-4A239C8EE59A}" type="datetimeFigureOut">
              <a:rPr lang="ru-RU" smtClean="0"/>
              <a:t>16.09.2015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3F90-EE5E-40BF-A7B2-E166BB6A0E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835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8443B4-A29C-47CD-B068-7FF4EA09BD53}" type="datetimeFigureOut">
              <a:rPr lang="be-BY" smtClean="0"/>
              <a:t>16.09.2015</a:t>
            </a:fld>
            <a:endParaRPr lang="be-BY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e-BY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18956E-8440-4CED-8DEA-98EE93A16352}" type="slidenum">
              <a:rPr lang="be-BY" smtClean="0"/>
              <a:t>‹#›</a:t>
            </a:fld>
            <a:endParaRPr lang="be-BY"/>
          </a:p>
        </p:txBody>
      </p:sp>
      <p:sp>
        <p:nvSpPr>
          <p:cNvPr id="32" name="Прямоугольник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Прямоугольник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56" name="Прямоугольник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Прямоугольник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Прямоугольник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Прямоугольник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8443B4-A29C-47CD-B068-7FF4EA09BD53}" type="datetimeFigureOut">
              <a:rPr lang="be-BY" smtClean="0"/>
              <a:t>16.09.2015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18956E-8440-4CED-8DEA-98EE93A16352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8443B4-A29C-47CD-B068-7FF4EA09BD53}" type="datetimeFigureOut">
              <a:rPr lang="be-BY" smtClean="0"/>
              <a:t>16.09.2015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18956E-8440-4CED-8DEA-98EE93A16352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8443B4-A29C-47CD-B068-7FF4EA09BD53}" type="datetimeFigureOut">
              <a:rPr lang="be-BY" smtClean="0"/>
              <a:t>16.09.2015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18956E-8440-4CED-8DEA-98EE93A16352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олилиния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Полилиния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Полилиния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Полилиния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Полилиния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Полилиния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Полилиния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Полилиния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Полилиния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Полилиния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Полилиния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Полилиния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Полилиния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Полилиния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8443B4-A29C-47CD-B068-7FF4EA09BD53}" type="datetimeFigureOut">
              <a:rPr lang="be-BY" smtClean="0"/>
              <a:t>16.09.2015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18956E-8440-4CED-8DEA-98EE93A16352}" type="slidenum">
              <a:rPr lang="be-BY" smtClean="0"/>
              <a:t>‹#›</a:t>
            </a:fld>
            <a:endParaRPr lang="be-BY"/>
          </a:p>
        </p:txBody>
      </p:sp>
      <p:sp>
        <p:nvSpPr>
          <p:cNvPr id="7" name="Прямоугольник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Прямоугольник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Прямоугольник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8443B4-A29C-47CD-B068-7FF4EA09BD53}" type="datetimeFigureOut">
              <a:rPr lang="be-BY" smtClean="0"/>
              <a:t>16.09.2015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18956E-8440-4CED-8DEA-98EE93A16352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8443B4-A29C-47CD-B068-7FF4EA09BD53}" type="datetimeFigureOut">
              <a:rPr lang="be-BY" smtClean="0"/>
              <a:t>16.09.2015</a:t>
            </a:fld>
            <a:endParaRPr lang="be-BY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e-BY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18956E-8440-4CED-8DEA-98EE93A16352}" type="slidenum">
              <a:rPr lang="be-BY" smtClean="0"/>
              <a:t>‹#›</a:t>
            </a:fld>
            <a:endParaRPr lang="be-BY"/>
          </a:p>
        </p:txBody>
      </p:sp>
      <p:sp>
        <p:nvSpPr>
          <p:cNvPr id="16" name="Прямоугольник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Прямоугольник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Прямоугольник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Прямоугольник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8443B4-A29C-47CD-B068-7FF4EA09BD53}" type="datetimeFigureOut">
              <a:rPr lang="be-BY" smtClean="0"/>
              <a:t>16.09.2015</a:t>
            </a:fld>
            <a:endParaRPr lang="be-BY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18956E-8440-4CED-8DEA-98EE93A16352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8443B4-A29C-47CD-B068-7FF4EA09BD53}" type="datetimeFigureOut">
              <a:rPr lang="be-BY" smtClean="0"/>
              <a:t>16.09.2015</a:t>
            </a:fld>
            <a:endParaRPr lang="be-BY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18956E-8440-4CED-8DEA-98EE93A16352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8443B4-A29C-47CD-B068-7FF4EA09BD53}" type="datetimeFigureOut">
              <a:rPr lang="be-BY" smtClean="0"/>
              <a:t>16.09.2015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18956E-8440-4CED-8DEA-98EE93A16352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Группа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Прямая соединительная линия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grpSp>
        <p:nvGrpSpPr>
          <p:cNvPr id="14" name="Группа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Прямая соединительная линия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Группа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Прямая соединительная линия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5A8443B4-A29C-47CD-B068-7FF4EA09BD53}" type="datetimeFigureOut">
              <a:rPr lang="be-BY" smtClean="0"/>
              <a:t>16.09.2015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1118956E-8440-4CED-8DEA-98EE93A16352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5A8443B4-A29C-47CD-B068-7FF4EA09BD53}" type="datetimeFigureOut">
              <a:rPr lang="be-BY" smtClean="0"/>
              <a:t>16.09.2015</a:t>
            </a:fld>
            <a:endParaRPr lang="be-BY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be-BY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1118956E-8440-4CED-8DEA-98EE93A16352}" type="slidenum">
              <a:rPr lang="be-BY" smtClean="0"/>
              <a:t>‹#›</a:t>
            </a:fld>
            <a:endParaRPr lang="be-BY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99592" y="1052736"/>
            <a:ext cx="7772400" cy="1975104"/>
          </a:xfrm>
        </p:spPr>
        <p:txBody>
          <a:bodyPr/>
          <a:lstStyle/>
          <a:p>
            <a:pPr algn="ctr"/>
            <a:r>
              <a:rPr lang="ru-RU" dirty="0" smtClean="0"/>
              <a:t>Паттерны ПОВЕДЕНИЯ</a:t>
            </a:r>
            <a:endParaRPr lang="be-BY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e-BY"/>
          </a:p>
        </p:txBody>
      </p:sp>
      <p:pic>
        <p:nvPicPr>
          <p:cNvPr id="1026" name="Picture 2" descr="http://itstep.by/wp-content/themes/itstep/images/nav-main/logo-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753250"/>
            <a:ext cx="792088" cy="759538"/>
          </a:xfrm>
          <a:prstGeom prst="rect">
            <a:avLst/>
          </a:prstGeom>
          <a:solidFill>
            <a:srgbClr val="FFC000"/>
          </a:solidFill>
        </p:spPr>
      </p:pic>
    </p:spTree>
    <p:extLst>
      <p:ext uri="{BB962C8B-B14F-4D97-AF65-F5344CB8AC3E}">
        <p14:creationId xmlns:p14="http://schemas.microsoft.com/office/powerpoint/2010/main" val="590061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9592" y="1268760"/>
            <a:ext cx="7772400" cy="4572000"/>
          </a:xfrm>
        </p:spPr>
        <p:txBody>
          <a:bodyPr/>
          <a:lstStyle/>
          <a:p>
            <a:r>
              <a:rPr lang="ru-RU" dirty="0"/>
              <a:t>Инкапсулирует запрос как объект, позволяя тем самым задавать параметры</a:t>
            </a:r>
            <a:br>
              <a:rPr lang="ru-RU" dirty="0"/>
            </a:br>
            <a:r>
              <a:rPr lang="ru-RU" dirty="0"/>
              <a:t>клиентов для обработки соответствующих </a:t>
            </a:r>
            <a:r>
              <a:rPr lang="ru-RU" dirty="0" smtClean="0"/>
              <a:t>запросов</a:t>
            </a:r>
            <a:endParaRPr lang="ru-RU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450952"/>
            <a:ext cx="7143750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8265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Применимость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параметризация </a:t>
            </a:r>
            <a:r>
              <a:rPr lang="ru-RU" dirty="0"/>
              <a:t>объекты выполняемым </a:t>
            </a:r>
            <a:r>
              <a:rPr lang="ru-RU" dirty="0" smtClean="0"/>
              <a:t>действием</a:t>
            </a:r>
          </a:p>
          <a:p>
            <a:r>
              <a:rPr lang="ru-RU" dirty="0" smtClean="0"/>
              <a:t>определять</a:t>
            </a:r>
            <a:r>
              <a:rPr lang="ru-RU" dirty="0"/>
              <a:t>, ставить в очередь и выполнять </a:t>
            </a:r>
            <a:r>
              <a:rPr lang="ru-RU" dirty="0" smtClean="0"/>
              <a:t>запросы в </a:t>
            </a:r>
            <a:r>
              <a:rPr lang="ru-RU" dirty="0"/>
              <a:t>разное </a:t>
            </a:r>
            <a:r>
              <a:rPr lang="ru-RU" dirty="0" smtClean="0"/>
              <a:t>время</a:t>
            </a:r>
          </a:p>
          <a:p>
            <a:r>
              <a:rPr lang="ru-RU" dirty="0"/>
              <a:t>поддержать отмену </a:t>
            </a:r>
            <a:r>
              <a:rPr lang="ru-RU" dirty="0" smtClean="0"/>
              <a:t>операций</a:t>
            </a:r>
          </a:p>
          <a:p>
            <a:r>
              <a:rPr lang="ru-RU" dirty="0"/>
              <a:t>поддержать протоколирование изменений, чтобы их можно было </a:t>
            </a:r>
            <a:r>
              <a:rPr lang="ru-RU" dirty="0" smtClean="0"/>
              <a:t>выполнить </a:t>
            </a:r>
            <a:r>
              <a:rPr lang="ru-RU" dirty="0"/>
              <a:t>повторно после аварийной остановки </a:t>
            </a:r>
            <a:r>
              <a:rPr lang="ru-RU" dirty="0" smtClean="0"/>
              <a:t>системы</a:t>
            </a:r>
          </a:p>
        </p:txBody>
      </p:sp>
    </p:spTree>
    <p:extLst>
      <p:ext uri="{BB962C8B-B14F-4D97-AF65-F5344CB8AC3E}">
        <p14:creationId xmlns:p14="http://schemas.microsoft.com/office/powerpoint/2010/main" val="998917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348880"/>
            <a:ext cx="8122217" cy="2824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7816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Участники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99592" y="1412776"/>
            <a:ext cx="7772400" cy="4572000"/>
          </a:xfrm>
        </p:spPr>
        <p:txBody>
          <a:bodyPr>
            <a:noAutofit/>
          </a:bodyPr>
          <a:lstStyle/>
          <a:p>
            <a:r>
              <a:rPr lang="en-US" sz="2000" b="1" dirty="0"/>
              <a:t>Command </a:t>
            </a:r>
            <a:r>
              <a:rPr lang="en-US" sz="2000" dirty="0"/>
              <a:t>- </a:t>
            </a:r>
            <a:r>
              <a:rPr lang="ru-RU" sz="2000" dirty="0" smtClean="0"/>
              <a:t>команда:</a:t>
            </a:r>
          </a:p>
          <a:p>
            <a:pPr lvl="1"/>
            <a:r>
              <a:rPr lang="ru-RU" sz="1800" dirty="0"/>
              <a:t>объявляет интерфейс для выполнения </a:t>
            </a:r>
            <a:r>
              <a:rPr lang="ru-RU" sz="1800" dirty="0" smtClean="0"/>
              <a:t>операции</a:t>
            </a:r>
            <a:endParaRPr lang="ru-RU" sz="1800" b="1" dirty="0" smtClean="0"/>
          </a:p>
          <a:p>
            <a:r>
              <a:rPr lang="en-US" sz="2000" b="1" dirty="0" err="1" smtClean="0"/>
              <a:t>ConcreteCommand</a:t>
            </a:r>
            <a:r>
              <a:rPr lang="en-US" sz="2000" dirty="0" smtClean="0"/>
              <a:t> </a:t>
            </a:r>
            <a:r>
              <a:rPr lang="en-US" sz="2000" dirty="0"/>
              <a:t>- </a:t>
            </a:r>
            <a:r>
              <a:rPr lang="ru-RU" sz="2000" dirty="0"/>
              <a:t>конкретная </a:t>
            </a:r>
            <a:r>
              <a:rPr lang="ru-RU" sz="2000" dirty="0" smtClean="0"/>
              <a:t>команда</a:t>
            </a:r>
          </a:p>
          <a:p>
            <a:pPr lvl="1"/>
            <a:r>
              <a:rPr lang="ru-RU" sz="1800" dirty="0"/>
              <a:t>определяет связь между объектом-получателем </a:t>
            </a:r>
            <a:r>
              <a:rPr lang="ru-RU" sz="1800" dirty="0" err="1"/>
              <a:t>Receiver</a:t>
            </a:r>
            <a:r>
              <a:rPr lang="ru-RU" sz="1800" dirty="0"/>
              <a:t> и </a:t>
            </a:r>
            <a:r>
              <a:rPr lang="ru-RU" sz="1800" dirty="0" smtClean="0"/>
              <a:t>действием</a:t>
            </a:r>
          </a:p>
          <a:p>
            <a:pPr lvl="1"/>
            <a:r>
              <a:rPr lang="ru-RU" sz="1800" dirty="0"/>
              <a:t>реализует операцию </a:t>
            </a:r>
            <a:r>
              <a:rPr lang="ru-RU" sz="1800" dirty="0" err="1"/>
              <a:t>Execute</a:t>
            </a:r>
            <a:r>
              <a:rPr lang="ru-RU" sz="1800" dirty="0"/>
              <a:t> путем вызова соответствующих </a:t>
            </a:r>
            <a:r>
              <a:rPr lang="ru-RU" sz="1800" dirty="0" smtClean="0"/>
              <a:t>операций объекта </a:t>
            </a:r>
            <a:r>
              <a:rPr lang="ru-RU" sz="1800" dirty="0" err="1" smtClean="0"/>
              <a:t>Receiver</a:t>
            </a:r>
            <a:endParaRPr lang="ru-RU" sz="1800" b="1" dirty="0" smtClean="0"/>
          </a:p>
          <a:p>
            <a:r>
              <a:rPr lang="en-US" sz="2000" b="1" dirty="0" smtClean="0"/>
              <a:t>Client</a:t>
            </a:r>
            <a:r>
              <a:rPr lang="en-US" sz="2000" dirty="0" smtClean="0"/>
              <a:t> </a:t>
            </a:r>
            <a:r>
              <a:rPr lang="en-US" sz="2000" dirty="0"/>
              <a:t>- </a:t>
            </a:r>
            <a:r>
              <a:rPr lang="ru-RU" sz="2000" dirty="0" smtClean="0"/>
              <a:t>клиент</a:t>
            </a:r>
          </a:p>
          <a:p>
            <a:pPr lvl="1"/>
            <a:r>
              <a:rPr lang="ru-RU" sz="1800" dirty="0"/>
              <a:t>создает объект класса </a:t>
            </a:r>
            <a:r>
              <a:rPr lang="ru-RU" sz="1800" dirty="0" err="1"/>
              <a:t>ConcreteCommand</a:t>
            </a:r>
            <a:r>
              <a:rPr lang="ru-RU" sz="1800" dirty="0"/>
              <a:t> и устанавливает его </a:t>
            </a:r>
            <a:r>
              <a:rPr lang="ru-RU" sz="1800" dirty="0" smtClean="0"/>
              <a:t>получател</a:t>
            </a:r>
            <a:r>
              <a:rPr lang="ru-RU" sz="1800" dirty="0"/>
              <a:t>я</a:t>
            </a:r>
            <a:endParaRPr lang="ru-RU" sz="1800" dirty="0" smtClean="0"/>
          </a:p>
          <a:p>
            <a:r>
              <a:rPr lang="en-US" sz="2000" b="1" dirty="0" smtClean="0"/>
              <a:t>Invoker</a:t>
            </a:r>
            <a:r>
              <a:rPr lang="en-US" sz="2000" dirty="0" smtClean="0"/>
              <a:t> </a:t>
            </a:r>
            <a:r>
              <a:rPr lang="en-US" sz="2000" dirty="0"/>
              <a:t>- </a:t>
            </a:r>
            <a:r>
              <a:rPr lang="ru-RU" sz="2000" dirty="0"/>
              <a:t>инициатор</a:t>
            </a:r>
            <a:r>
              <a:rPr lang="ru-RU" sz="2000" dirty="0" smtClean="0"/>
              <a:t>:</a:t>
            </a:r>
          </a:p>
          <a:p>
            <a:pPr lvl="1"/>
            <a:r>
              <a:rPr lang="ru-RU" sz="1600" dirty="0"/>
              <a:t>обращается к команде для выполнения </a:t>
            </a:r>
            <a:r>
              <a:rPr lang="ru-RU" sz="1600" dirty="0" smtClean="0"/>
              <a:t>запроса</a:t>
            </a:r>
          </a:p>
          <a:p>
            <a:r>
              <a:rPr lang="en-US" sz="2000" b="1" dirty="0" smtClean="0"/>
              <a:t>Receiver</a:t>
            </a:r>
            <a:r>
              <a:rPr lang="en-US" sz="2000" dirty="0" smtClean="0"/>
              <a:t> – </a:t>
            </a:r>
            <a:r>
              <a:rPr lang="ru-RU" sz="2000" dirty="0" smtClean="0"/>
              <a:t>получатель</a:t>
            </a:r>
          </a:p>
          <a:p>
            <a:pPr lvl="1"/>
            <a:r>
              <a:rPr lang="ru-RU" sz="1600" dirty="0"/>
              <a:t>располагает информацией о способах выполнения операций, </a:t>
            </a:r>
            <a:r>
              <a:rPr lang="ru-RU" sz="1600" dirty="0" smtClean="0"/>
              <a:t>необходимых </a:t>
            </a:r>
            <a:r>
              <a:rPr lang="ru-RU" sz="1600" dirty="0"/>
              <a:t>для удовлетворения запроса</a:t>
            </a:r>
            <a:br>
              <a:rPr lang="ru-RU" sz="1600" dirty="0"/>
            </a:br>
            <a:endParaRPr lang="ru-RU" sz="1600" dirty="0" smtClean="0"/>
          </a:p>
        </p:txBody>
      </p:sp>
    </p:spTree>
    <p:extLst>
      <p:ext uri="{BB962C8B-B14F-4D97-AF65-F5344CB8AC3E}">
        <p14:creationId xmlns:p14="http://schemas.microsoft.com/office/powerpoint/2010/main" val="198556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844824"/>
            <a:ext cx="8229600" cy="3024336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команда разрывает связь между объектом, инициирующим операцию, и </a:t>
            </a:r>
            <a:r>
              <a:rPr lang="ru-RU" dirty="0" smtClean="0"/>
              <a:t>объектом</a:t>
            </a:r>
            <a:r>
              <a:rPr lang="ru-RU" dirty="0"/>
              <a:t>, имеющим информацию о том, как ее </a:t>
            </a:r>
            <a:r>
              <a:rPr lang="ru-RU" dirty="0" smtClean="0"/>
              <a:t>выполнить</a:t>
            </a:r>
          </a:p>
          <a:p>
            <a:r>
              <a:rPr lang="ru-RU" dirty="0"/>
              <a:t>команды - это </a:t>
            </a:r>
            <a:r>
              <a:rPr lang="ru-RU" dirty="0" smtClean="0"/>
              <a:t>объекты</a:t>
            </a:r>
          </a:p>
          <a:p>
            <a:r>
              <a:rPr lang="ru-RU" dirty="0"/>
              <a:t>из простых команд можно собирать </a:t>
            </a:r>
            <a:r>
              <a:rPr lang="ru-RU" dirty="0" smtClean="0"/>
              <a:t>составные</a:t>
            </a:r>
          </a:p>
          <a:p>
            <a:r>
              <a:rPr lang="ru-RU" dirty="0"/>
              <a:t>добавлять новые команды легко, поскольку никакие существующие классы</a:t>
            </a:r>
            <a:br>
              <a:rPr lang="ru-RU" dirty="0"/>
            </a:br>
            <a:r>
              <a:rPr lang="ru-RU" dirty="0"/>
              <a:t>изменять </a:t>
            </a:r>
            <a:r>
              <a:rPr lang="ru-RU"/>
              <a:t>не </a:t>
            </a:r>
            <a:r>
              <a:rPr lang="ru-RU" smtClean="0"/>
              <a:t>нужно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3301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lang="ru-RU" dirty="0" smtClean="0"/>
              <a:t>Итератор (</a:t>
            </a:r>
            <a:r>
              <a:rPr lang="en-US" dirty="0" smtClean="0"/>
              <a:t>Iterator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556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9592" y="1268760"/>
            <a:ext cx="7772400" cy="4572000"/>
          </a:xfrm>
        </p:spPr>
        <p:txBody>
          <a:bodyPr/>
          <a:lstStyle/>
          <a:p>
            <a:r>
              <a:rPr lang="ru-RU" dirty="0"/>
              <a:t>Предоставляет способ последовательного доступа ко всем элементам </a:t>
            </a:r>
            <a:r>
              <a:rPr lang="ru-RU" dirty="0" smtClean="0"/>
              <a:t>составного </a:t>
            </a:r>
            <a:r>
              <a:rPr lang="ru-RU" dirty="0"/>
              <a:t>объекта, не раскрывая его внутреннего представления.</a:t>
            </a:r>
            <a:br>
              <a:rPr lang="ru-RU" dirty="0"/>
            </a:b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861048"/>
            <a:ext cx="5042810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0412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Применимость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для доступа к содержимому агрегированных объектов без раскрытия </a:t>
            </a:r>
            <a:r>
              <a:rPr lang="ru-RU" dirty="0" smtClean="0"/>
              <a:t>их внутреннего </a:t>
            </a:r>
            <a:r>
              <a:rPr lang="ru-RU" dirty="0"/>
              <a:t>представления</a:t>
            </a:r>
            <a:r>
              <a:rPr lang="ru-RU" dirty="0" smtClean="0"/>
              <a:t>;</a:t>
            </a:r>
          </a:p>
          <a:p>
            <a:r>
              <a:rPr lang="ru-RU" dirty="0"/>
              <a:t>для поддержки нескольких активных обходов одного и того же </a:t>
            </a:r>
            <a:r>
              <a:rPr lang="ru-RU" dirty="0" smtClean="0"/>
              <a:t>агрегированного объекта</a:t>
            </a:r>
          </a:p>
          <a:p>
            <a:r>
              <a:rPr lang="ru-RU" dirty="0"/>
              <a:t>для предоставления единообразного интерфейса с целью обхода различных</a:t>
            </a:r>
            <a:br>
              <a:rPr lang="ru-RU" dirty="0"/>
            </a:br>
            <a:r>
              <a:rPr lang="ru-RU" dirty="0"/>
              <a:t>агрегированных структур (то есть для поддержки полиморфной итерации).</a:t>
            </a:r>
            <a:br>
              <a:rPr lang="ru-RU" dirty="0"/>
            </a:b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427627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348880"/>
            <a:ext cx="8122217" cy="2824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9303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Участники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99592" y="1412776"/>
            <a:ext cx="7772400" cy="4572000"/>
          </a:xfrm>
        </p:spPr>
        <p:txBody>
          <a:bodyPr>
            <a:noAutofit/>
          </a:bodyPr>
          <a:lstStyle/>
          <a:p>
            <a:r>
              <a:rPr lang="ru-RU" sz="2400" b="1" dirty="0" err="1"/>
              <a:t>Iterator</a:t>
            </a:r>
            <a:r>
              <a:rPr lang="ru-RU" sz="2400" b="1" dirty="0"/>
              <a:t> </a:t>
            </a:r>
            <a:r>
              <a:rPr lang="ru-RU" sz="2400" dirty="0"/>
              <a:t>- итератор</a:t>
            </a:r>
            <a:r>
              <a:rPr lang="ru-RU" sz="2400" dirty="0" smtClean="0"/>
              <a:t>:</a:t>
            </a:r>
          </a:p>
          <a:p>
            <a:pPr lvl="1"/>
            <a:r>
              <a:rPr lang="ru-RU" sz="2400" dirty="0"/>
              <a:t>определяет интерфейс для доступа и обхода элементов</a:t>
            </a:r>
            <a:r>
              <a:rPr lang="ru-RU" sz="2400" dirty="0" smtClean="0"/>
              <a:t>;</a:t>
            </a:r>
            <a:endParaRPr lang="ru-RU" sz="2400" b="1" dirty="0" smtClean="0"/>
          </a:p>
          <a:p>
            <a:r>
              <a:rPr lang="ru-RU" sz="2400" b="1" dirty="0" err="1" smtClean="0"/>
              <a:t>Concretelterator</a:t>
            </a:r>
            <a:r>
              <a:rPr lang="ru-RU" sz="2400" b="1" dirty="0" smtClean="0"/>
              <a:t> </a:t>
            </a:r>
            <a:r>
              <a:rPr lang="ru-RU" sz="2400" dirty="0" smtClean="0"/>
              <a:t>- конкретный итератор:</a:t>
            </a:r>
          </a:p>
          <a:p>
            <a:pPr lvl="1"/>
            <a:r>
              <a:rPr lang="ru-RU" sz="2400" dirty="0" smtClean="0"/>
              <a:t>реализует </a:t>
            </a:r>
            <a:r>
              <a:rPr lang="ru-RU" sz="2400" dirty="0"/>
              <a:t>интерфейс класса </a:t>
            </a:r>
            <a:r>
              <a:rPr lang="ru-RU" sz="2400" dirty="0" err="1"/>
              <a:t>Iterator</a:t>
            </a:r>
            <a:r>
              <a:rPr lang="ru-RU" sz="2400" dirty="0" smtClean="0"/>
              <a:t>;</a:t>
            </a:r>
          </a:p>
          <a:p>
            <a:pPr lvl="1"/>
            <a:r>
              <a:rPr lang="ru-RU" sz="2400" dirty="0"/>
              <a:t>следит за текущей позицией при обходе </a:t>
            </a:r>
            <a:r>
              <a:rPr lang="ru-RU" sz="2400" dirty="0" smtClean="0"/>
              <a:t>агрегата;</a:t>
            </a:r>
            <a:endParaRPr lang="ru-RU" sz="2800" dirty="0" smtClean="0"/>
          </a:p>
          <a:p>
            <a:r>
              <a:rPr lang="ru-RU" sz="2400" b="1" dirty="0" err="1" smtClean="0"/>
              <a:t>Aggregate</a:t>
            </a:r>
            <a:r>
              <a:rPr lang="ru-RU" sz="2400" b="1" dirty="0" smtClean="0"/>
              <a:t> </a:t>
            </a:r>
            <a:r>
              <a:rPr lang="ru-RU" sz="2400" dirty="0" smtClean="0"/>
              <a:t>- агрегат:</a:t>
            </a:r>
          </a:p>
          <a:p>
            <a:pPr lvl="1"/>
            <a:r>
              <a:rPr lang="ru-RU" sz="2400" dirty="0" smtClean="0"/>
              <a:t>определяет </a:t>
            </a:r>
            <a:r>
              <a:rPr lang="ru-RU" sz="2400" dirty="0"/>
              <a:t>интерфейс для создания объекта-итератора</a:t>
            </a:r>
            <a:r>
              <a:rPr lang="ru-RU" sz="2400" dirty="0" smtClean="0"/>
              <a:t>;</a:t>
            </a:r>
          </a:p>
          <a:p>
            <a:r>
              <a:rPr lang="ru-RU" sz="2400" b="1" dirty="0" err="1" smtClean="0"/>
              <a:t>ConcreteAggregate</a:t>
            </a:r>
            <a:r>
              <a:rPr lang="ru-RU" sz="2400" b="1" dirty="0" smtClean="0"/>
              <a:t> </a:t>
            </a:r>
            <a:r>
              <a:rPr lang="ru-RU" sz="2400" dirty="0"/>
              <a:t>- конкретный агрегат</a:t>
            </a:r>
            <a:r>
              <a:rPr lang="ru-RU" sz="2400" dirty="0" smtClean="0"/>
              <a:t>:</a:t>
            </a:r>
          </a:p>
          <a:p>
            <a:pPr lvl="1"/>
            <a:r>
              <a:rPr lang="ru-RU" sz="2400" dirty="0" smtClean="0"/>
              <a:t>реализует </a:t>
            </a:r>
            <a:r>
              <a:rPr lang="ru-RU" sz="2400" dirty="0"/>
              <a:t>интерфейс создания итератора и возвращает </a:t>
            </a:r>
            <a:r>
              <a:rPr lang="ru-RU" sz="2400" dirty="0" smtClean="0"/>
              <a:t>экземпляр</a:t>
            </a:r>
          </a:p>
        </p:txBody>
      </p:sp>
    </p:spTree>
    <p:extLst>
      <p:ext uri="{BB962C8B-B14F-4D97-AF65-F5344CB8AC3E}">
        <p14:creationId xmlns:p14="http://schemas.microsoft.com/office/powerpoint/2010/main" val="89600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Паттерны поведения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899592" y="1556792"/>
            <a:ext cx="7772400" cy="4572000"/>
          </a:xfrm>
        </p:spPr>
        <p:txBody>
          <a:bodyPr>
            <a:normAutofit fontScale="85000" lnSpcReduction="20000"/>
          </a:bodyPr>
          <a:lstStyle/>
          <a:p>
            <a:r>
              <a:rPr lang="ru-RU" sz="2800" dirty="0"/>
              <a:t>Связаны с алгоритмами и распределением обязанностей между объектами</a:t>
            </a:r>
            <a:endParaRPr lang="ru-RU" dirty="0" smtClean="0"/>
          </a:p>
          <a:p>
            <a:pPr lvl="1"/>
            <a:r>
              <a:rPr lang="ru-RU" dirty="0"/>
              <a:t>Цепочка </a:t>
            </a:r>
            <a:r>
              <a:rPr lang="ru-RU" dirty="0" smtClean="0"/>
              <a:t>обязанностей (</a:t>
            </a:r>
            <a:r>
              <a:rPr lang="en-US" dirty="0" smtClean="0"/>
              <a:t>Chain </a:t>
            </a:r>
            <a:r>
              <a:rPr lang="en-US" dirty="0"/>
              <a:t>Of </a:t>
            </a:r>
            <a:r>
              <a:rPr lang="en-US" dirty="0" smtClean="0"/>
              <a:t>Responsibility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Команда (</a:t>
            </a:r>
            <a:r>
              <a:rPr lang="en-US" dirty="0" smtClean="0"/>
              <a:t>Command)</a:t>
            </a:r>
          </a:p>
          <a:p>
            <a:pPr lvl="1"/>
            <a:r>
              <a:rPr lang="ru-RU" dirty="0" smtClean="0"/>
              <a:t>Стратегия</a:t>
            </a:r>
            <a:r>
              <a:rPr lang="en-US" dirty="0" smtClean="0"/>
              <a:t> (Strategy)</a:t>
            </a:r>
          </a:p>
          <a:p>
            <a:pPr lvl="1"/>
            <a:r>
              <a:rPr lang="ru-RU" dirty="0" smtClean="0"/>
              <a:t>Шаблонный метод</a:t>
            </a:r>
            <a:r>
              <a:rPr lang="en-US" dirty="0" smtClean="0"/>
              <a:t> (</a:t>
            </a:r>
            <a:r>
              <a:rPr lang="en-US" dirty="0"/>
              <a:t>Template </a:t>
            </a:r>
            <a:r>
              <a:rPr lang="en-US" dirty="0" smtClean="0"/>
              <a:t>Method)</a:t>
            </a:r>
          </a:p>
          <a:p>
            <a:pPr lvl="1"/>
            <a:r>
              <a:rPr lang="ru-RU" dirty="0" smtClean="0"/>
              <a:t>Состояние</a:t>
            </a:r>
            <a:r>
              <a:rPr lang="en-US" dirty="0" smtClean="0"/>
              <a:t> (</a:t>
            </a:r>
            <a:r>
              <a:rPr lang="en-US" dirty="0"/>
              <a:t>State</a:t>
            </a:r>
            <a:r>
              <a:rPr lang="en-US" dirty="0" smtClean="0"/>
              <a:t>)</a:t>
            </a:r>
          </a:p>
          <a:p>
            <a:pPr lvl="1"/>
            <a:r>
              <a:rPr lang="ru-RU" dirty="0" smtClean="0"/>
              <a:t>Наблюдатель (</a:t>
            </a:r>
            <a:r>
              <a:rPr lang="en-US" dirty="0" smtClean="0"/>
              <a:t>Observer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Итератор (</a:t>
            </a:r>
            <a:r>
              <a:rPr lang="en-US" dirty="0" smtClean="0"/>
              <a:t>Iterator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Посредник (</a:t>
            </a:r>
            <a:r>
              <a:rPr lang="en-US" dirty="0" smtClean="0"/>
              <a:t>Mediator</a:t>
            </a:r>
            <a:r>
              <a:rPr lang="ru-RU" dirty="0"/>
              <a:t>)</a:t>
            </a:r>
            <a:endParaRPr lang="en-US" dirty="0" smtClean="0"/>
          </a:p>
          <a:p>
            <a:pPr lvl="1"/>
            <a:r>
              <a:rPr lang="ru-RU" dirty="0" smtClean="0"/>
              <a:t>Хранитель (</a:t>
            </a:r>
            <a:r>
              <a:rPr lang="en-US" dirty="0" smtClean="0"/>
              <a:t>Memento</a:t>
            </a:r>
            <a:r>
              <a:rPr lang="ru-RU" dirty="0" smtClean="0"/>
              <a:t>)</a:t>
            </a:r>
            <a:endParaRPr lang="en-US" dirty="0" smtClean="0"/>
          </a:p>
          <a:p>
            <a:pPr lvl="1"/>
            <a:r>
              <a:rPr lang="ru-RU" dirty="0"/>
              <a:t>Интерпретатор</a:t>
            </a:r>
            <a:r>
              <a:rPr lang="en-US" dirty="0"/>
              <a:t> (Interpreter</a:t>
            </a:r>
            <a:r>
              <a:rPr lang="en-US" dirty="0" smtClean="0"/>
              <a:t>)</a:t>
            </a:r>
          </a:p>
          <a:p>
            <a:pPr lvl="1"/>
            <a:r>
              <a:rPr lang="ru-RU" dirty="0" smtClean="0"/>
              <a:t>Посетитель (</a:t>
            </a:r>
            <a:r>
              <a:rPr lang="en-US" dirty="0" smtClean="0"/>
              <a:t>Visitor</a:t>
            </a:r>
            <a:r>
              <a:rPr lang="ru-RU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415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844824"/>
            <a:ext cx="8229600" cy="3024336"/>
          </a:xfrm>
        </p:spPr>
        <p:txBody>
          <a:bodyPr>
            <a:normAutofit/>
          </a:bodyPr>
          <a:lstStyle/>
          <a:p>
            <a:r>
              <a:rPr lang="ru-RU" i="1" dirty="0"/>
              <a:t>поддерживает различные виды обхода агрегата</a:t>
            </a:r>
            <a:r>
              <a:rPr lang="ru-RU" i="1" dirty="0" smtClean="0"/>
              <a:t>.</a:t>
            </a:r>
          </a:p>
          <a:p>
            <a:r>
              <a:rPr lang="ru-RU" i="1" dirty="0"/>
              <a:t>итераторы упрощают интерфейс класса </a:t>
            </a:r>
            <a:r>
              <a:rPr lang="ru-RU" i="1" dirty="0" err="1"/>
              <a:t>Aggregate</a:t>
            </a:r>
            <a:r>
              <a:rPr lang="ru-RU" i="1" dirty="0"/>
              <a:t>. </a:t>
            </a:r>
            <a:endParaRPr lang="ru-RU" i="1" dirty="0" smtClean="0"/>
          </a:p>
          <a:p>
            <a:r>
              <a:rPr lang="ru-RU" i="1" dirty="0"/>
              <a:t>одновременно для данного агрегата может быть активно несколько обходов</a:t>
            </a:r>
            <a:r>
              <a:rPr lang="ru-RU" i="1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94623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lang="ru-RU" dirty="0" smtClean="0"/>
              <a:t>Наблюдатель (</a:t>
            </a:r>
            <a:r>
              <a:rPr lang="en-US" dirty="0" smtClean="0"/>
              <a:t>Observer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835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9592" y="1268760"/>
            <a:ext cx="7772400" cy="3168352"/>
          </a:xfrm>
        </p:spPr>
        <p:txBody>
          <a:bodyPr>
            <a:normAutofit fontScale="92500"/>
          </a:bodyPr>
          <a:lstStyle/>
          <a:p>
            <a:r>
              <a:rPr lang="ru-RU" dirty="0"/>
              <a:t>Определяет зависимость типа «один ко многим» между объектами таким об-</a:t>
            </a:r>
            <a:br>
              <a:rPr lang="ru-RU" dirty="0"/>
            </a:br>
            <a:r>
              <a:rPr lang="ru-RU" dirty="0"/>
              <a:t>разом, что при изменении состояния одного объекта все зависящие от него </a:t>
            </a:r>
            <a:r>
              <a:rPr lang="ru-RU" dirty="0" smtClean="0"/>
              <a:t>оповещаются </a:t>
            </a:r>
            <a:r>
              <a:rPr lang="ru-RU" dirty="0"/>
              <a:t>об этом и автоматически обновляются.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573016"/>
            <a:ext cx="4972050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45429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Применимость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когда у абстракции есть два аспекта, один из которых зависит от </a:t>
            </a:r>
            <a:r>
              <a:rPr lang="ru-RU" dirty="0" smtClean="0"/>
              <a:t>другого;</a:t>
            </a:r>
          </a:p>
          <a:p>
            <a:r>
              <a:rPr lang="ru-RU" dirty="0"/>
              <a:t>когда при модификации одного объекта требуется изменить другие и вы не</a:t>
            </a:r>
            <a:br>
              <a:rPr lang="ru-RU" dirty="0"/>
            </a:br>
            <a:r>
              <a:rPr lang="ru-RU" dirty="0"/>
              <a:t>знаете, сколько именно объектов нужно изменить</a:t>
            </a:r>
            <a:r>
              <a:rPr lang="ru-RU" dirty="0" smtClean="0"/>
              <a:t>;</a:t>
            </a:r>
          </a:p>
          <a:p>
            <a:r>
              <a:rPr lang="ru-RU" dirty="0"/>
              <a:t>когда один объект должен оповещать других, не делая предположений об</a:t>
            </a:r>
            <a:br>
              <a:rPr lang="ru-RU" dirty="0"/>
            </a:br>
            <a:r>
              <a:rPr lang="ru-RU" dirty="0"/>
              <a:t>уведомляемых </a:t>
            </a:r>
            <a:r>
              <a:rPr lang="ru-RU" dirty="0" smtClean="0"/>
              <a:t>объектах</a:t>
            </a:r>
            <a:r>
              <a:rPr lang="ru-RU" dirty="0"/>
              <a:t/>
            </a:r>
            <a:br>
              <a:rPr lang="ru-RU" dirty="0"/>
            </a:b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6225477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060848"/>
            <a:ext cx="8130250" cy="3615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03935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Участники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99592" y="1412776"/>
            <a:ext cx="7992888" cy="4572000"/>
          </a:xfrm>
        </p:spPr>
        <p:txBody>
          <a:bodyPr>
            <a:noAutofit/>
          </a:bodyPr>
          <a:lstStyle/>
          <a:p>
            <a:r>
              <a:rPr lang="ru-RU" sz="1800" b="1" dirty="0" err="1"/>
              <a:t>Subject</a:t>
            </a:r>
            <a:r>
              <a:rPr lang="ru-RU" sz="1800" b="1" dirty="0"/>
              <a:t> </a:t>
            </a:r>
            <a:r>
              <a:rPr lang="ru-RU" sz="1800" dirty="0"/>
              <a:t>- субъект</a:t>
            </a:r>
            <a:r>
              <a:rPr lang="ru-RU" sz="1800" dirty="0" smtClean="0"/>
              <a:t>:</a:t>
            </a:r>
          </a:p>
          <a:p>
            <a:pPr lvl="1"/>
            <a:r>
              <a:rPr lang="ru-RU" sz="1600" dirty="0"/>
              <a:t>располагает информацией о своих наблюдателях. За субъектом </a:t>
            </a:r>
            <a:r>
              <a:rPr lang="ru-RU" sz="1600" dirty="0" smtClean="0"/>
              <a:t>может «</a:t>
            </a:r>
            <a:r>
              <a:rPr lang="ru-RU" sz="1600" dirty="0"/>
              <a:t>следить» любое число наблюдателей</a:t>
            </a:r>
            <a:r>
              <a:rPr lang="ru-RU" sz="1600" dirty="0" smtClean="0"/>
              <a:t>;</a:t>
            </a:r>
          </a:p>
          <a:p>
            <a:pPr lvl="1"/>
            <a:r>
              <a:rPr lang="ru-RU" sz="1600" dirty="0"/>
              <a:t>предоставляет интерфейс для присоединения и отделения </a:t>
            </a:r>
            <a:r>
              <a:rPr lang="ru-RU" sz="1600" dirty="0" smtClean="0"/>
              <a:t>наблюдателей;</a:t>
            </a:r>
          </a:p>
          <a:p>
            <a:r>
              <a:rPr lang="ru-RU" sz="1800" b="1" dirty="0" err="1"/>
              <a:t>Observer</a:t>
            </a:r>
            <a:r>
              <a:rPr lang="ru-RU" sz="1800" b="1" dirty="0"/>
              <a:t> </a:t>
            </a:r>
            <a:r>
              <a:rPr lang="ru-RU" sz="1800" dirty="0"/>
              <a:t>- наблюдатель</a:t>
            </a:r>
            <a:r>
              <a:rPr lang="ru-RU" sz="1800" dirty="0" smtClean="0"/>
              <a:t>:</a:t>
            </a:r>
          </a:p>
          <a:p>
            <a:pPr lvl="1"/>
            <a:r>
              <a:rPr lang="ru-RU" sz="1600" dirty="0"/>
              <a:t>определяет интерфейс обновления для объектов, которые должны </a:t>
            </a:r>
            <a:r>
              <a:rPr lang="ru-RU" sz="1600" dirty="0" smtClean="0"/>
              <a:t>быть уведомлены </a:t>
            </a:r>
            <a:r>
              <a:rPr lang="ru-RU" sz="1600" dirty="0"/>
              <a:t>об изменении субъекта</a:t>
            </a:r>
            <a:endParaRPr lang="ru-RU" sz="1600" dirty="0" smtClean="0"/>
          </a:p>
          <a:p>
            <a:r>
              <a:rPr lang="ru-RU" sz="1800" b="1" dirty="0" err="1"/>
              <a:t>ConcreteSubject</a:t>
            </a:r>
            <a:r>
              <a:rPr lang="ru-RU" sz="1800" b="1" dirty="0"/>
              <a:t> </a:t>
            </a:r>
            <a:r>
              <a:rPr lang="ru-RU" sz="1800" dirty="0"/>
              <a:t>- конкретный субъект</a:t>
            </a:r>
            <a:r>
              <a:rPr lang="ru-RU" sz="1800" dirty="0" smtClean="0"/>
              <a:t>:</a:t>
            </a:r>
          </a:p>
          <a:p>
            <a:pPr lvl="1"/>
            <a:r>
              <a:rPr lang="ru-RU" sz="1600" dirty="0"/>
              <a:t>сохраняет состояние, представляющее интерес для конкретного </a:t>
            </a:r>
            <a:r>
              <a:rPr lang="ru-RU" sz="1600" dirty="0" smtClean="0"/>
              <a:t>наблюдателя </a:t>
            </a:r>
            <a:r>
              <a:rPr lang="ru-RU" sz="1600" dirty="0" err="1"/>
              <a:t>ConcreteObserver</a:t>
            </a:r>
            <a:r>
              <a:rPr lang="ru-RU" sz="1600" dirty="0" smtClean="0"/>
              <a:t>;</a:t>
            </a:r>
          </a:p>
          <a:p>
            <a:pPr lvl="1"/>
            <a:r>
              <a:rPr lang="ru-RU" sz="1600" dirty="0" smtClean="0"/>
              <a:t>посылает </a:t>
            </a:r>
            <a:r>
              <a:rPr lang="ru-RU" sz="1600" dirty="0"/>
              <a:t>информацию своим наблюдателям, когда происходит изменение</a:t>
            </a:r>
            <a:r>
              <a:rPr lang="ru-RU" sz="1600" dirty="0" smtClean="0"/>
              <a:t>;</a:t>
            </a:r>
          </a:p>
          <a:p>
            <a:r>
              <a:rPr lang="ru-RU" sz="1800" b="1" dirty="0" err="1"/>
              <a:t>ConcreteObserver</a:t>
            </a:r>
            <a:r>
              <a:rPr lang="ru-RU" sz="1800" b="1" dirty="0"/>
              <a:t> </a:t>
            </a:r>
            <a:r>
              <a:rPr lang="ru-RU" sz="1800" dirty="0"/>
              <a:t>- конкретный наблюдатель</a:t>
            </a:r>
            <a:r>
              <a:rPr lang="ru-RU" sz="1800" dirty="0" smtClean="0"/>
              <a:t>:</a:t>
            </a:r>
          </a:p>
          <a:p>
            <a:pPr lvl="1"/>
            <a:r>
              <a:rPr lang="ru-RU" sz="1600" dirty="0" smtClean="0"/>
              <a:t>хранит </a:t>
            </a:r>
            <a:r>
              <a:rPr lang="ru-RU" sz="1600" dirty="0"/>
              <a:t>ссылку на объект класса </a:t>
            </a:r>
            <a:r>
              <a:rPr lang="ru-RU" sz="1600" dirty="0" err="1"/>
              <a:t>ConcreteSubj</a:t>
            </a:r>
            <a:r>
              <a:rPr lang="ru-RU" sz="1600" dirty="0"/>
              <a:t> </a:t>
            </a:r>
            <a:r>
              <a:rPr lang="ru-RU" sz="1600" dirty="0" err="1"/>
              <a:t>ect</a:t>
            </a:r>
            <a:r>
              <a:rPr lang="ru-RU" sz="1600" dirty="0" smtClean="0"/>
              <a:t>;</a:t>
            </a:r>
          </a:p>
          <a:p>
            <a:pPr lvl="1"/>
            <a:r>
              <a:rPr lang="ru-RU" sz="1600" dirty="0"/>
              <a:t> сохраняет данные, которые должны быть согласованы с данными субъекта</a:t>
            </a:r>
            <a:r>
              <a:rPr lang="ru-RU" sz="1600" dirty="0" smtClean="0"/>
              <a:t>;</a:t>
            </a:r>
          </a:p>
          <a:p>
            <a:pPr lvl="1"/>
            <a:r>
              <a:rPr lang="ru-RU" sz="1600" dirty="0"/>
              <a:t>реализует интерфейс обновления, определенный в классе </a:t>
            </a:r>
            <a:r>
              <a:rPr lang="ru-RU" sz="1600" dirty="0" err="1"/>
              <a:t>Observer</a:t>
            </a:r>
            <a:r>
              <a:rPr lang="ru-RU" sz="1600" dirty="0"/>
              <a:t>, </a:t>
            </a:r>
            <a:r>
              <a:rPr lang="ru-RU" sz="1600" dirty="0" smtClean="0"/>
              <a:t>что</a:t>
            </a:r>
            <a:r>
              <a:rPr lang="ru-RU" sz="1600" dirty="0"/>
              <a:t> бы поддерживать согласованность с субъектом</a:t>
            </a:r>
            <a:br>
              <a:rPr lang="ru-RU" sz="1600" dirty="0"/>
            </a:br>
            <a:endParaRPr lang="ru-RU" sz="1600" dirty="0" smtClean="0"/>
          </a:p>
        </p:txBody>
      </p:sp>
    </p:spTree>
    <p:extLst>
      <p:ext uri="{BB962C8B-B14F-4D97-AF65-F5344CB8AC3E}">
        <p14:creationId xmlns:p14="http://schemas.microsoft.com/office/powerpoint/2010/main" val="421906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844824"/>
            <a:ext cx="8229600" cy="3024336"/>
          </a:xfrm>
        </p:spPr>
        <p:txBody>
          <a:bodyPr>
            <a:normAutofit/>
          </a:bodyPr>
          <a:lstStyle/>
          <a:p>
            <a:r>
              <a:rPr lang="ru-RU" i="1" dirty="0"/>
              <a:t>абстрактная связанность субъекта и </a:t>
            </a:r>
            <a:r>
              <a:rPr lang="ru-RU" i="1" dirty="0" smtClean="0"/>
              <a:t>наблюдателя</a:t>
            </a:r>
          </a:p>
          <a:p>
            <a:r>
              <a:rPr lang="ru-RU" i="1" dirty="0"/>
              <a:t>поддержка широковещательных </a:t>
            </a:r>
            <a:r>
              <a:rPr lang="ru-RU" i="1" dirty="0" smtClean="0"/>
              <a:t>коммуникаций</a:t>
            </a:r>
          </a:p>
          <a:p>
            <a:r>
              <a:rPr lang="ru-RU" i="1" dirty="0"/>
              <a:t>неожиданные </a:t>
            </a:r>
            <a:r>
              <a:rPr lang="ru-RU" i="1" dirty="0" smtClean="0"/>
              <a:t>обновления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72151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844824"/>
            <a:ext cx="8229600" cy="3024336"/>
          </a:xfrm>
        </p:spPr>
        <p:txBody>
          <a:bodyPr>
            <a:normAutofit lnSpcReduction="10000"/>
          </a:bodyPr>
          <a:lstStyle/>
          <a:p>
            <a:r>
              <a:rPr lang="uk-UA" altLang="ru-RU" sz="3200" dirty="0"/>
              <a:t>Схема </a:t>
            </a:r>
            <a:r>
              <a:rPr lang="en-US" altLang="ru-RU" sz="3200" dirty="0"/>
              <a:t>Model – View – Controller (MVC)</a:t>
            </a:r>
          </a:p>
          <a:p>
            <a:r>
              <a:rPr lang="uk-UA" altLang="ru-RU" sz="3200" dirty="0" err="1" smtClean="0"/>
              <a:t>Механизм</a:t>
            </a:r>
            <a:r>
              <a:rPr lang="uk-UA" altLang="ru-RU" sz="3200" dirty="0" smtClean="0"/>
              <a:t> </a:t>
            </a:r>
            <a:r>
              <a:rPr lang="uk-UA" altLang="ru-RU" sz="3200" dirty="0"/>
              <a:t>обробки </a:t>
            </a:r>
            <a:r>
              <a:rPr lang="uk-UA" altLang="ru-RU" sz="3200" dirty="0" err="1" smtClean="0"/>
              <a:t>событий</a:t>
            </a:r>
            <a:r>
              <a:rPr lang="uk-UA" altLang="ru-RU" sz="3200" dirty="0" smtClean="0"/>
              <a:t> в </a:t>
            </a:r>
            <a:r>
              <a:rPr lang="uk-UA" altLang="ru-RU" sz="3200" dirty="0" err="1" smtClean="0"/>
              <a:t>библиотеке</a:t>
            </a:r>
            <a:r>
              <a:rPr lang="uk-UA" altLang="ru-RU" sz="3200" dirty="0" smtClean="0"/>
              <a:t> </a:t>
            </a:r>
            <a:r>
              <a:rPr lang="en-US" altLang="ru-RU" sz="3200" dirty="0"/>
              <a:t>Swing</a:t>
            </a:r>
          </a:p>
          <a:p>
            <a:r>
              <a:rPr lang="uk-UA" altLang="ru-RU" sz="3200" dirty="0" err="1"/>
              <a:t>Механизм</a:t>
            </a:r>
            <a:r>
              <a:rPr lang="uk-UA" altLang="ru-RU" sz="3200" dirty="0"/>
              <a:t> обробки </a:t>
            </a:r>
            <a:r>
              <a:rPr lang="uk-UA" altLang="ru-RU" sz="3200" dirty="0" err="1"/>
              <a:t>событий</a:t>
            </a:r>
            <a:r>
              <a:rPr lang="uk-UA" altLang="ru-RU" sz="3200" dirty="0"/>
              <a:t> в</a:t>
            </a:r>
            <a:r>
              <a:rPr lang="uk-UA" altLang="ru-RU" sz="3200" dirty="0" smtClean="0"/>
              <a:t> </a:t>
            </a:r>
            <a:r>
              <a:rPr lang="en-US" altLang="ru-RU" sz="3200" dirty="0"/>
              <a:t>.NET-</a:t>
            </a:r>
            <a:r>
              <a:rPr lang="uk-UA" altLang="ru-RU" sz="3200" dirty="0" err="1" smtClean="0"/>
              <a:t>библиотеках</a:t>
            </a:r>
            <a:r>
              <a:rPr lang="uk-UA" altLang="ru-RU" sz="3200" dirty="0"/>
              <a:t>: </a:t>
            </a:r>
            <a:r>
              <a:rPr lang="en-US" altLang="ru-RU" sz="3200" dirty="0" err="1"/>
              <a:t>WinForms</a:t>
            </a:r>
            <a:r>
              <a:rPr lang="en-US" altLang="ru-RU" sz="3200" dirty="0"/>
              <a:t>, </a:t>
            </a:r>
            <a:r>
              <a:rPr lang="uk-UA" altLang="ru-RU" sz="3200" dirty="0"/>
              <a:t> </a:t>
            </a:r>
            <a:r>
              <a:rPr lang="en-US" altLang="ru-RU" sz="3200" dirty="0"/>
              <a:t>WPF, </a:t>
            </a:r>
            <a:r>
              <a:rPr lang="uk-UA" altLang="ru-RU" sz="3200" dirty="0"/>
              <a:t> </a:t>
            </a:r>
            <a:r>
              <a:rPr lang="en-US" altLang="ru-RU" sz="3200" dirty="0"/>
              <a:t>ASP.NET </a:t>
            </a:r>
            <a:r>
              <a:rPr lang="uk-UA" altLang="ru-RU" sz="3200" dirty="0"/>
              <a:t>та ін.</a:t>
            </a:r>
            <a:endParaRPr lang="en-US" altLang="ru-RU" sz="32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48900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lang="ru-RU" dirty="0" smtClean="0"/>
              <a:t>Состояние (</a:t>
            </a:r>
            <a:r>
              <a:rPr lang="en-US" dirty="0" smtClean="0"/>
              <a:t>State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853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9592" y="1268760"/>
            <a:ext cx="7772400" cy="3168352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Позволяет объекту варьировать свое поведение в зависимости от внутреннего</a:t>
            </a:r>
            <a:br>
              <a:rPr lang="ru-RU" dirty="0"/>
            </a:br>
            <a:r>
              <a:rPr lang="ru-RU" dirty="0"/>
              <a:t>состояния. Извне создается впечатление, что изменился класс объекта.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356992"/>
            <a:ext cx="6957173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3562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Цепочка обязанностей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(</a:t>
            </a:r>
            <a:r>
              <a:rPr lang="en-US" dirty="0"/>
              <a:t>Chain Of Responsibility</a:t>
            </a:r>
            <a:r>
              <a:rPr dirty="0" smtClean="0"/>
              <a:t>)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517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Применимость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когда поведение объекта зависит от его состояния и должно изменяться во</a:t>
            </a:r>
            <a:br>
              <a:rPr lang="ru-RU" dirty="0"/>
            </a:br>
            <a:r>
              <a:rPr lang="ru-RU" dirty="0"/>
              <a:t>время выполнения</a:t>
            </a:r>
            <a:r>
              <a:rPr lang="ru-RU" dirty="0" smtClean="0"/>
              <a:t>;</a:t>
            </a:r>
          </a:p>
          <a:p>
            <a:r>
              <a:rPr lang="ru-RU" dirty="0"/>
              <a:t>когда в коде операций встречаются состоящие из многих ветвей условные</a:t>
            </a:r>
            <a:br>
              <a:rPr lang="ru-RU" dirty="0"/>
            </a:br>
            <a:r>
              <a:rPr lang="ru-RU" dirty="0"/>
              <a:t>операторы, в которых выбор ветви зависит от состояния. 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9626250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20888"/>
            <a:ext cx="7826668" cy="3247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15899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Участники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99592" y="1412776"/>
            <a:ext cx="7992888" cy="4572000"/>
          </a:xfrm>
        </p:spPr>
        <p:txBody>
          <a:bodyPr>
            <a:noAutofit/>
          </a:bodyPr>
          <a:lstStyle/>
          <a:p>
            <a:r>
              <a:rPr lang="ru-RU" sz="2400" b="1" dirty="0" err="1" smtClean="0"/>
              <a:t>Context</a:t>
            </a:r>
            <a:r>
              <a:rPr lang="ru-RU" sz="2400" dirty="0" smtClean="0"/>
              <a:t> </a:t>
            </a:r>
            <a:r>
              <a:rPr lang="ru-RU" sz="2400" dirty="0"/>
              <a:t>- </a:t>
            </a:r>
            <a:r>
              <a:rPr lang="ru-RU" sz="2400" b="1" dirty="0"/>
              <a:t>контекст</a:t>
            </a:r>
            <a:r>
              <a:rPr lang="ru-RU" sz="2400" b="1" dirty="0" smtClean="0"/>
              <a:t>:</a:t>
            </a:r>
            <a:endParaRPr lang="en-US" sz="2400" b="1" dirty="0" smtClean="0"/>
          </a:p>
          <a:p>
            <a:pPr lvl="1"/>
            <a:r>
              <a:rPr lang="ru-RU" sz="1800" dirty="0"/>
              <a:t>определяет интерфейс, представляющий интерес для клиентов</a:t>
            </a:r>
            <a:r>
              <a:rPr lang="ru-RU" sz="1800" dirty="0" smtClean="0"/>
              <a:t>;</a:t>
            </a:r>
            <a:endParaRPr lang="en-US" sz="1800" dirty="0" smtClean="0"/>
          </a:p>
          <a:p>
            <a:pPr lvl="1"/>
            <a:r>
              <a:rPr lang="ru-RU" sz="1800" dirty="0"/>
              <a:t>хранит экземпляр подкласса </a:t>
            </a:r>
            <a:r>
              <a:rPr lang="ru-RU" sz="1800" dirty="0" err="1"/>
              <a:t>ConcreteState</a:t>
            </a:r>
            <a:r>
              <a:rPr lang="ru-RU" sz="1800" dirty="0"/>
              <a:t>, которым определяется </a:t>
            </a:r>
            <a:r>
              <a:rPr lang="ru-RU" sz="1800" dirty="0" smtClean="0"/>
              <a:t>текущее </a:t>
            </a:r>
            <a:r>
              <a:rPr lang="ru-RU" sz="1800" dirty="0"/>
              <a:t>состояние</a:t>
            </a:r>
            <a:r>
              <a:rPr lang="ru-RU" sz="1800" dirty="0" smtClean="0"/>
              <a:t>;</a:t>
            </a:r>
            <a:endParaRPr lang="en-US" sz="1800" dirty="0" smtClean="0"/>
          </a:p>
          <a:p>
            <a:r>
              <a:rPr lang="ru-RU" sz="2400" b="1" dirty="0" err="1" smtClean="0"/>
              <a:t>State</a:t>
            </a:r>
            <a:r>
              <a:rPr lang="ru-RU" sz="2400" dirty="0" smtClean="0"/>
              <a:t> – состояние</a:t>
            </a:r>
            <a:endParaRPr lang="en-US" sz="2400" dirty="0" smtClean="0"/>
          </a:p>
          <a:p>
            <a:pPr lvl="1"/>
            <a:r>
              <a:rPr lang="ru-RU" sz="1800" dirty="0" smtClean="0"/>
              <a:t>определяет </a:t>
            </a:r>
            <a:r>
              <a:rPr lang="ru-RU" sz="1800" dirty="0"/>
              <a:t>интерфейс для инкапсуляции поведения, </a:t>
            </a:r>
            <a:r>
              <a:rPr lang="ru-RU" sz="1800" dirty="0" smtClean="0"/>
              <a:t>ассоциированного</a:t>
            </a:r>
            <a:r>
              <a:rPr lang="en-US" sz="1800" dirty="0" smtClean="0"/>
              <a:t> </a:t>
            </a:r>
            <a:r>
              <a:rPr lang="ru-RU" sz="1800" dirty="0" smtClean="0"/>
              <a:t>с </a:t>
            </a:r>
            <a:r>
              <a:rPr lang="ru-RU" sz="1800" dirty="0"/>
              <a:t>конкретным состоянием контекста </a:t>
            </a:r>
            <a:r>
              <a:rPr lang="ru-RU" sz="1800" dirty="0" err="1" smtClean="0"/>
              <a:t>Context</a:t>
            </a:r>
            <a:endParaRPr lang="en-US" sz="1800" dirty="0" smtClean="0"/>
          </a:p>
          <a:p>
            <a:r>
              <a:rPr lang="ru-RU" sz="2400" b="1" dirty="0"/>
              <a:t>Подклассы </a:t>
            </a:r>
            <a:r>
              <a:rPr lang="ru-RU" sz="2400" b="1" dirty="0" err="1"/>
              <a:t>ConcreteState</a:t>
            </a:r>
            <a:r>
              <a:rPr lang="ru-RU" sz="2400" b="1" dirty="0"/>
              <a:t> </a:t>
            </a:r>
            <a:r>
              <a:rPr lang="ru-RU" sz="2400" dirty="0" smtClean="0"/>
              <a:t>-</a:t>
            </a:r>
            <a:r>
              <a:rPr lang="en-US" sz="2400" dirty="0" smtClean="0"/>
              <a:t> </a:t>
            </a:r>
            <a:r>
              <a:rPr lang="ru-RU" sz="2400" dirty="0" smtClean="0"/>
              <a:t>конкретное </a:t>
            </a:r>
            <a:r>
              <a:rPr lang="ru-RU" sz="2400" dirty="0"/>
              <a:t>состояние</a:t>
            </a:r>
            <a:r>
              <a:rPr lang="ru-RU" sz="2400" dirty="0" smtClean="0"/>
              <a:t>:</a:t>
            </a:r>
            <a:endParaRPr lang="en-US" sz="2400" dirty="0" smtClean="0"/>
          </a:p>
          <a:p>
            <a:pPr lvl="1"/>
            <a:r>
              <a:rPr lang="ru-RU" sz="1800" dirty="0"/>
              <a:t>каждый подкласс реализует поведение, ассоциированное с некоторым </a:t>
            </a:r>
            <a:r>
              <a:rPr lang="ru-RU" sz="1800" dirty="0" smtClean="0"/>
              <a:t>состоянием </a:t>
            </a:r>
            <a:r>
              <a:rPr lang="ru-RU" sz="1800" dirty="0"/>
              <a:t>контекста </a:t>
            </a:r>
            <a:r>
              <a:rPr lang="ru-RU" sz="1800" dirty="0" err="1"/>
              <a:t>Context</a:t>
            </a:r>
            <a:r>
              <a:rPr lang="ru-RU" sz="1800" dirty="0"/>
              <a:t/>
            </a:r>
            <a:br>
              <a:rPr lang="ru-RU" sz="1800" dirty="0"/>
            </a:b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192407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99592" y="1412776"/>
            <a:ext cx="7992888" cy="4572000"/>
          </a:xfrm>
        </p:spPr>
        <p:txBody>
          <a:bodyPr>
            <a:noAutofit/>
          </a:bodyPr>
          <a:lstStyle/>
          <a:p>
            <a:endParaRPr lang="ru-RU" sz="2000" dirty="0" smtClean="0"/>
          </a:p>
        </p:txBody>
      </p:sp>
      <p:pic>
        <p:nvPicPr>
          <p:cNvPr id="5122" name="Picture 2" descr="http://www.znannya.org/images/patterns-behavior/pb-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1916832"/>
            <a:ext cx="7956237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54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844824"/>
            <a:ext cx="8229600" cy="3024336"/>
          </a:xfrm>
        </p:spPr>
        <p:txBody>
          <a:bodyPr>
            <a:normAutofit/>
          </a:bodyPr>
          <a:lstStyle/>
          <a:p>
            <a:r>
              <a:rPr lang="ru-RU" i="1" dirty="0"/>
              <a:t>локализует зависящее от состояния поведение и делит его на части, </a:t>
            </a:r>
            <a:r>
              <a:rPr lang="ru-RU" i="1" dirty="0" smtClean="0"/>
              <a:t>соответствующие состояниям</a:t>
            </a:r>
          </a:p>
          <a:p>
            <a:r>
              <a:rPr lang="ru-RU" i="1" dirty="0" smtClean="0"/>
              <a:t>делает явными переходы между </a:t>
            </a:r>
            <a:r>
              <a:rPr lang="en-US" i="1" dirty="0" smtClean="0"/>
              <a:t> </a:t>
            </a:r>
            <a:r>
              <a:rPr lang="ru-RU" i="1" dirty="0" smtClean="0"/>
              <a:t>состояниями</a:t>
            </a:r>
            <a:endParaRPr lang="en-US" i="1" dirty="0" smtClean="0"/>
          </a:p>
          <a:p>
            <a:r>
              <a:rPr lang="ru-RU" i="1" dirty="0"/>
              <a:t>объекты состояния можно </a:t>
            </a:r>
            <a:r>
              <a:rPr lang="ru-RU" i="1" dirty="0" smtClean="0"/>
              <a:t>разделять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63173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lang="ru-RU" dirty="0" smtClean="0"/>
              <a:t>Стратегия (</a:t>
            </a:r>
            <a:r>
              <a:rPr lang="en-US" dirty="0" smtClean="0"/>
              <a:t>Strategy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818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9592" y="1268760"/>
            <a:ext cx="7772400" cy="3168352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Определяет семейство алгоритмов, инкапсулирует каждый из них и делает их</a:t>
            </a:r>
            <a:br>
              <a:rPr lang="ru-RU" dirty="0"/>
            </a:br>
            <a:r>
              <a:rPr lang="ru-RU" dirty="0"/>
              <a:t>взаимозаменяемыми. Стратегия позволяет изменять алгоритмы независимо от</a:t>
            </a:r>
            <a:br>
              <a:rPr lang="ru-RU" dirty="0"/>
            </a:br>
            <a:r>
              <a:rPr lang="ru-RU" dirty="0"/>
              <a:t>клиентов, которые ими пользуются.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848" y="3717032"/>
            <a:ext cx="7874975" cy="2331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15800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Применимость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имеется много родственных классов, отличающихся только </a:t>
            </a:r>
            <a:r>
              <a:rPr lang="ru-RU" dirty="0" smtClean="0"/>
              <a:t>поведением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/>
              <a:t>вам нужно иметь несколько разных вариантов </a:t>
            </a:r>
            <a:r>
              <a:rPr lang="ru-RU" dirty="0" smtClean="0"/>
              <a:t>алгоритма</a:t>
            </a:r>
            <a:endParaRPr lang="en-US" dirty="0" smtClean="0"/>
          </a:p>
          <a:p>
            <a:r>
              <a:rPr lang="ru-RU" dirty="0"/>
              <a:t>в алгоритме содержатся данные, о которых клиент не должен «знать</a:t>
            </a:r>
            <a:r>
              <a:rPr lang="ru-RU" dirty="0" smtClean="0"/>
              <a:t>»</a:t>
            </a:r>
            <a:endParaRPr lang="en-US" dirty="0" smtClean="0"/>
          </a:p>
          <a:p>
            <a:r>
              <a:rPr lang="ru-RU" dirty="0"/>
              <a:t>в классе определено много поведений, что представлено разветвленными</a:t>
            </a:r>
            <a:br>
              <a:rPr lang="ru-RU" dirty="0"/>
            </a:br>
            <a:r>
              <a:rPr lang="ru-RU" dirty="0"/>
              <a:t>условными </a:t>
            </a:r>
            <a:r>
              <a:rPr lang="ru-RU" dirty="0" smtClean="0"/>
              <a:t>операторами</a:t>
            </a:r>
          </a:p>
        </p:txBody>
      </p:sp>
    </p:spTree>
    <p:extLst>
      <p:ext uri="{BB962C8B-B14F-4D97-AF65-F5344CB8AC3E}">
        <p14:creationId xmlns:p14="http://schemas.microsoft.com/office/powerpoint/2010/main" val="32224949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04864"/>
            <a:ext cx="8422620" cy="2611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13986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Участники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99592" y="1412776"/>
            <a:ext cx="7992888" cy="4572000"/>
          </a:xfrm>
        </p:spPr>
        <p:txBody>
          <a:bodyPr>
            <a:noAutofit/>
          </a:bodyPr>
          <a:lstStyle/>
          <a:p>
            <a:r>
              <a:rPr lang="en-US" sz="2400" b="1" dirty="0"/>
              <a:t>Strategy </a:t>
            </a:r>
            <a:r>
              <a:rPr lang="en-US" sz="2400" dirty="0"/>
              <a:t>(Compositor) - </a:t>
            </a:r>
            <a:r>
              <a:rPr lang="ru-RU" sz="2400" dirty="0"/>
              <a:t>стратегия</a:t>
            </a:r>
            <a:r>
              <a:rPr lang="ru-RU" sz="2400" dirty="0" smtClean="0"/>
              <a:t>:</a:t>
            </a:r>
          </a:p>
          <a:p>
            <a:pPr lvl="1"/>
            <a:r>
              <a:rPr lang="ru-RU" sz="2000" dirty="0"/>
              <a:t>объявляет общий для всех поддерживаемых алгоритмов интерфейс. Класс </a:t>
            </a:r>
            <a:r>
              <a:rPr lang="en-US" sz="2000" dirty="0"/>
              <a:t>Context </a:t>
            </a:r>
            <a:r>
              <a:rPr lang="ru-RU" sz="2000" dirty="0"/>
              <a:t>пользуется этим интерфейсом для вызова конкретного алгоритма, определенного в классе </a:t>
            </a:r>
            <a:r>
              <a:rPr lang="en-US" sz="2000" dirty="0" err="1" smtClean="0"/>
              <a:t>ConcreteStrategy</a:t>
            </a:r>
            <a:endParaRPr lang="ru-RU" sz="2400" dirty="0" smtClean="0"/>
          </a:p>
          <a:p>
            <a:r>
              <a:rPr lang="en-US" sz="2400" b="1" dirty="0" err="1"/>
              <a:t>ConcreteStrategy</a:t>
            </a:r>
            <a:r>
              <a:rPr lang="ru-RU" sz="2400" b="1" dirty="0"/>
              <a:t> - </a:t>
            </a:r>
            <a:r>
              <a:rPr lang="ru-RU" sz="2400" dirty="0"/>
              <a:t>конкретная стратегия</a:t>
            </a:r>
            <a:endParaRPr lang="ru-RU" sz="2400" b="1" dirty="0"/>
          </a:p>
          <a:p>
            <a:pPr lvl="1"/>
            <a:r>
              <a:rPr lang="ru-RU" sz="2000" dirty="0"/>
              <a:t>реализует алгоритм, использующий интерфейс, объявленный в классе </a:t>
            </a:r>
            <a:r>
              <a:rPr lang="en-US" sz="2000" dirty="0"/>
              <a:t>Strategy;</a:t>
            </a:r>
            <a:endParaRPr lang="ru-RU" sz="2000" dirty="0"/>
          </a:p>
          <a:p>
            <a:r>
              <a:rPr lang="en-US" sz="2400" b="1" dirty="0"/>
              <a:t>Context </a:t>
            </a:r>
            <a:r>
              <a:rPr lang="en-US" sz="2400" dirty="0"/>
              <a:t>(Composition) - </a:t>
            </a:r>
            <a:r>
              <a:rPr lang="ru-RU" sz="2400" dirty="0"/>
              <a:t>контекст:</a:t>
            </a:r>
            <a:endParaRPr lang="ru-RU" sz="2400" dirty="0" smtClean="0"/>
          </a:p>
          <a:p>
            <a:pPr lvl="1"/>
            <a:r>
              <a:rPr lang="ru-RU" sz="2000" dirty="0"/>
              <a:t>конфигурируется объектом класса </a:t>
            </a:r>
            <a:r>
              <a:rPr lang="en-US" sz="2000" dirty="0" err="1"/>
              <a:t>ConcreteStrategy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pPr lvl="1"/>
            <a:r>
              <a:rPr lang="ru-RU" sz="2000" dirty="0"/>
              <a:t>хранит ссылку на объект класса </a:t>
            </a:r>
            <a:r>
              <a:rPr lang="en-US" sz="2000" dirty="0"/>
              <a:t>Strategy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pPr lvl="1"/>
            <a:r>
              <a:rPr lang="ru-RU" sz="2000" dirty="0"/>
              <a:t>может определять интерфейс, который позволяет объекту </a:t>
            </a:r>
            <a:r>
              <a:rPr lang="en-US" sz="2000" dirty="0"/>
              <a:t>Strategy </a:t>
            </a:r>
            <a:r>
              <a:rPr lang="ru-RU" sz="2000" dirty="0" smtClean="0"/>
              <a:t>получить </a:t>
            </a:r>
            <a:r>
              <a:rPr lang="ru-RU" sz="2000" dirty="0"/>
              <a:t>доступ к данным контекста</a:t>
            </a: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111686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64804"/>
            <a:ext cx="7374242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411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844824"/>
            <a:ext cx="8229600" cy="3024336"/>
          </a:xfrm>
        </p:spPr>
        <p:txBody>
          <a:bodyPr>
            <a:normAutofit fontScale="77500" lnSpcReduction="20000"/>
          </a:bodyPr>
          <a:lstStyle/>
          <a:p>
            <a:r>
              <a:rPr lang="ru-RU" i="1" dirty="0"/>
              <a:t>семейства родственных </a:t>
            </a:r>
            <a:r>
              <a:rPr lang="ru-RU" i="1" dirty="0" smtClean="0"/>
              <a:t>алгоритмов</a:t>
            </a:r>
          </a:p>
          <a:p>
            <a:r>
              <a:rPr lang="ru-RU" i="1" dirty="0"/>
              <a:t>альтернатива порождению </a:t>
            </a:r>
            <a:r>
              <a:rPr lang="ru-RU" i="1" dirty="0" smtClean="0"/>
              <a:t>подклассов</a:t>
            </a:r>
          </a:p>
          <a:p>
            <a:r>
              <a:rPr lang="ru-RU" i="1" dirty="0"/>
              <a:t>с помощью стратегий можно избавиться от условных </a:t>
            </a:r>
            <a:r>
              <a:rPr lang="ru-RU" i="1" dirty="0" smtClean="0"/>
              <a:t>операторов</a:t>
            </a:r>
          </a:p>
          <a:p>
            <a:r>
              <a:rPr lang="ru-RU" i="1" dirty="0"/>
              <a:t>выбор </a:t>
            </a:r>
            <a:r>
              <a:rPr lang="ru-RU" i="1" dirty="0" smtClean="0"/>
              <a:t>реализации</a:t>
            </a:r>
          </a:p>
          <a:p>
            <a:r>
              <a:rPr lang="ru-RU" i="1" dirty="0"/>
              <a:t>клиенты должны </a:t>
            </a:r>
            <a:r>
              <a:rPr lang="ru-RU" i="1" dirty="0" smtClean="0"/>
              <a:t>«знать» </a:t>
            </a:r>
            <a:r>
              <a:rPr lang="ru-RU" i="1" dirty="0"/>
              <a:t>о различных стратегиях</a:t>
            </a:r>
            <a:r>
              <a:rPr lang="ru-RU" i="1" dirty="0" smtClean="0"/>
              <a:t>.</a:t>
            </a:r>
          </a:p>
          <a:p>
            <a:r>
              <a:rPr lang="ru-RU" i="1" dirty="0"/>
              <a:t>обмен информацией между стратегией и контекстом</a:t>
            </a:r>
            <a:r>
              <a:rPr lang="ru-RU" i="1" dirty="0" smtClean="0"/>
              <a:t>.</a:t>
            </a:r>
          </a:p>
          <a:p>
            <a:r>
              <a:rPr lang="ru-RU" i="1" dirty="0"/>
              <a:t>увеличение числа </a:t>
            </a:r>
            <a:r>
              <a:rPr lang="ru-RU" i="1" dirty="0" smtClean="0"/>
              <a:t>объектов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65084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579296" cy="914400"/>
          </a:xfrm>
        </p:spPr>
        <p:txBody>
          <a:bodyPr/>
          <a:lstStyle/>
          <a:p>
            <a:r>
              <a:rPr lang="ru-RU" dirty="0" smtClean="0"/>
              <a:t>Шаблонный метод (</a:t>
            </a:r>
            <a:r>
              <a:rPr lang="en-US" dirty="0" smtClean="0"/>
              <a:t>Template Method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003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9592" y="1268760"/>
            <a:ext cx="7772400" cy="3168352"/>
          </a:xfrm>
        </p:spPr>
        <p:txBody>
          <a:bodyPr>
            <a:normAutofit fontScale="92500"/>
          </a:bodyPr>
          <a:lstStyle/>
          <a:p>
            <a:r>
              <a:rPr lang="ru-RU" dirty="0"/>
              <a:t>Шаблонный метод определяет основу алгоритма и позволяет подклассам </a:t>
            </a:r>
            <a:r>
              <a:rPr lang="ru-RU" dirty="0" smtClean="0"/>
              <a:t>переопределить </a:t>
            </a:r>
            <a:r>
              <a:rPr lang="ru-RU" dirty="0"/>
              <a:t>некоторые шаги алгоритма, не изменяя его структуру в </a:t>
            </a:r>
            <a:r>
              <a:rPr lang="ru-RU" dirty="0" smtClean="0"/>
              <a:t>целом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7615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Применимость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чтобы однократно использовать инвариантные части алгоритма, оставляя</a:t>
            </a:r>
            <a:br>
              <a:rPr lang="ru-RU" dirty="0"/>
            </a:br>
            <a:r>
              <a:rPr lang="ru-RU" dirty="0"/>
              <a:t>реализацию изменяющегося поведения на усмотрение подклассов</a:t>
            </a:r>
            <a:r>
              <a:rPr lang="ru-RU" dirty="0" smtClean="0"/>
              <a:t>;</a:t>
            </a:r>
          </a:p>
          <a:p>
            <a:r>
              <a:rPr lang="ru-RU" dirty="0"/>
              <a:t>когда нужно вычленить и локализовать в одном классе поведение, общее</a:t>
            </a:r>
            <a:br>
              <a:rPr lang="ru-RU" dirty="0"/>
            </a:br>
            <a:r>
              <a:rPr lang="ru-RU" dirty="0"/>
              <a:t>для всех подклассов, дабы избежать дублирования кода. </a:t>
            </a:r>
            <a:br>
              <a:rPr lang="ru-RU" dirty="0"/>
            </a:b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1494683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357438"/>
            <a:ext cx="6018334" cy="3231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74350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Участники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99592" y="1412776"/>
            <a:ext cx="7992888" cy="4572000"/>
          </a:xfrm>
        </p:spPr>
        <p:txBody>
          <a:bodyPr>
            <a:noAutofit/>
          </a:bodyPr>
          <a:lstStyle/>
          <a:p>
            <a:r>
              <a:rPr lang="ru-RU" sz="2800" dirty="0" err="1"/>
              <a:t>AbstractClass</a:t>
            </a:r>
            <a:r>
              <a:rPr lang="ru-RU" sz="2800" dirty="0"/>
              <a:t> </a:t>
            </a:r>
            <a:r>
              <a:rPr lang="ru-RU" sz="2800" dirty="0" smtClean="0"/>
              <a:t>- </a:t>
            </a:r>
            <a:r>
              <a:rPr lang="ru-RU" sz="2800" dirty="0"/>
              <a:t>абстрактный класс</a:t>
            </a:r>
            <a:r>
              <a:rPr lang="ru-RU" sz="2800" dirty="0" smtClean="0"/>
              <a:t>:</a:t>
            </a:r>
            <a:endParaRPr lang="en-US" sz="2800" dirty="0" smtClean="0"/>
          </a:p>
          <a:p>
            <a:pPr lvl="1"/>
            <a:r>
              <a:rPr lang="ru-RU" sz="2400" dirty="0" smtClean="0"/>
              <a:t>определяет </a:t>
            </a:r>
            <a:r>
              <a:rPr lang="ru-RU" sz="2400" dirty="0"/>
              <a:t>абстрактные </a:t>
            </a:r>
            <a:r>
              <a:rPr lang="ru-RU" sz="2400" i="1" dirty="0"/>
              <a:t>примитивные операции, </a:t>
            </a:r>
            <a:r>
              <a:rPr lang="ru-RU" sz="2400" dirty="0"/>
              <a:t>замещаемые в </a:t>
            </a:r>
            <a:r>
              <a:rPr lang="ru-RU" sz="2400" dirty="0" smtClean="0"/>
              <a:t>конкретных </a:t>
            </a:r>
            <a:r>
              <a:rPr lang="ru-RU" sz="2400" dirty="0"/>
              <a:t>подклассах для реализации шагов алгоритма</a:t>
            </a:r>
            <a:r>
              <a:rPr lang="ru-RU" sz="2400" dirty="0" smtClean="0"/>
              <a:t>;</a:t>
            </a:r>
            <a:endParaRPr lang="en-US" sz="2400" dirty="0" smtClean="0"/>
          </a:p>
          <a:p>
            <a:pPr lvl="1"/>
            <a:r>
              <a:rPr lang="ru-RU" sz="2400" dirty="0" smtClean="0"/>
              <a:t>реализует </a:t>
            </a:r>
            <a:r>
              <a:rPr lang="ru-RU" sz="2400" dirty="0"/>
              <a:t>шаблонный метод, определяющий скелет алгоритма. </a:t>
            </a:r>
            <a:r>
              <a:rPr lang="ru-RU" sz="2400" dirty="0" smtClean="0"/>
              <a:t>Шаблонный </a:t>
            </a:r>
            <a:r>
              <a:rPr lang="ru-RU" sz="2400" dirty="0"/>
              <a:t>метод вызывает примитивные операции, а также операции, </a:t>
            </a:r>
            <a:r>
              <a:rPr lang="ru-RU" sz="2400" dirty="0" smtClean="0"/>
              <a:t>определенные </a:t>
            </a:r>
            <a:r>
              <a:rPr lang="ru-RU" sz="2400" dirty="0"/>
              <a:t>в классе </a:t>
            </a:r>
            <a:r>
              <a:rPr lang="ru-RU" sz="2400" dirty="0" err="1"/>
              <a:t>AbstractClass</a:t>
            </a:r>
            <a:r>
              <a:rPr lang="ru-RU" sz="2400" dirty="0"/>
              <a:t> или в других объектах</a:t>
            </a:r>
            <a:r>
              <a:rPr lang="ru-RU" sz="2400" dirty="0" smtClean="0"/>
              <a:t>;</a:t>
            </a:r>
            <a:endParaRPr lang="en-US" sz="2400" dirty="0" smtClean="0"/>
          </a:p>
          <a:p>
            <a:r>
              <a:rPr lang="ru-RU" sz="2800" dirty="0" err="1"/>
              <a:t>ConcreteClass</a:t>
            </a:r>
            <a:r>
              <a:rPr lang="ru-RU" sz="2800" dirty="0"/>
              <a:t> - конкретный класс</a:t>
            </a:r>
            <a:r>
              <a:rPr lang="ru-RU" sz="2800" dirty="0" smtClean="0"/>
              <a:t>:</a:t>
            </a:r>
            <a:endParaRPr lang="en-US" sz="2800" dirty="0" smtClean="0"/>
          </a:p>
          <a:p>
            <a:pPr lvl="1"/>
            <a:r>
              <a:rPr lang="ru-RU" sz="2400" dirty="0" smtClean="0"/>
              <a:t>реализует </a:t>
            </a:r>
            <a:r>
              <a:rPr lang="ru-RU" sz="2400" dirty="0"/>
              <a:t>примитивные операции, выполняющие шаги алгоритма </a:t>
            </a:r>
            <a:r>
              <a:rPr lang="ru-RU" sz="2400" dirty="0" smtClean="0"/>
              <a:t>способом</a:t>
            </a:r>
            <a:r>
              <a:rPr lang="ru-RU" sz="2400" dirty="0"/>
              <a:t>, который зависит от подкласса.</a:t>
            </a:r>
            <a:endParaRPr lang="ru-RU" sz="1800" dirty="0" smtClean="0"/>
          </a:p>
        </p:txBody>
      </p:sp>
    </p:spTree>
    <p:extLst>
      <p:ext uri="{BB962C8B-B14F-4D97-AF65-F5344CB8AC3E}">
        <p14:creationId xmlns:p14="http://schemas.microsoft.com/office/powerpoint/2010/main" val="286796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844824"/>
            <a:ext cx="8229600" cy="4104456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Шаблонные методы приводят к инвертированной структуре кода, которую </a:t>
            </a:r>
            <a:r>
              <a:rPr lang="ru-RU" dirty="0" err="1"/>
              <a:t>иног</a:t>
            </a:r>
            <a:r>
              <a:rPr lang="ru-RU" dirty="0"/>
              <a:t>-</a:t>
            </a:r>
            <a:br>
              <a:rPr lang="ru-RU" dirty="0"/>
            </a:br>
            <a:r>
              <a:rPr lang="ru-RU" dirty="0"/>
              <a:t>да называют принципом Голливуда, подразумевая часто употребляемую в этой кино-</a:t>
            </a:r>
            <a:br>
              <a:rPr lang="ru-RU" dirty="0"/>
            </a:br>
            <a:r>
              <a:rPr lang="ru-RU" dirty="0"/>
              <a:t>империи фразу «Не звоните нам, мы сами позвоним</a:t>
            </a:r>
            <a:r>
              <a:rPr lang="ru-RU" dirty="0" smtClean="0"/>
              <a:t>»</a:t>
            </a:r>
            <a:endParaRPr lang="en-US" dirty="0" smtClean="0"/>
          </a:p>
          <a:p>
            <a:r>
              <a:rPr lang="ru-RU" dirty="0" smtClean="0"/>
              <a:t>Шаблонные методы вызывают</a:t>
            </a:r>
          </a:p>
          <a:p>
            <a:pPr lvl="1"/>
            <a:r>
              <a:rPr lang="ru-RU" dirty="0" smtClean="0"/>
              <a:t>конкретные операции</a:t>
            </a:r>
          </a:p>
          <a:p>
            <a:pPr lvl="1"/>
            <a:r>
              <a:rPr lang="ru-RU" dirty="0"/>
              <a:t>конкретные операции из класса </a:t>
            </a:r>
            <a:r>
              <a:rPr lang="ru-RU" dirty="0" err="1" smtClean="0"/>
              <a:t>AbstractClass</a:t>
            </a:r>
            <a:endParaRPr lang="ru-RU" dirty="0" smtClean="0"/>
          </a:p>
          <a:p>
            <a:pPr lvl="1"/>
            <a:r>
              <a:rPr lang="ru-RU" dirty="0"/>
              <a:t>примитивные </a:t>
            </a:r>
            <a:r>
              <a:rPr lang="ru-RU" dirty="0" smtClean="0"/>
              <a:t>операции</a:t>
            </a:r>
          </a:p>
          <a:p>
            <a:pPr lvl="1"/>
            <a:r>
              <a:rPr lang="ru-RU" dirty="0"/>
              <a:t>фабричные </a:t>
            </a:r>
            <a:r>
              <a:rPr lang="ru-RU" dirty="0" smtClean="0"/>
              <a:t>методы</a:t>
            </a:r>
          </a:p>
          <a:p>
            <a:pPr lvl="1"/>
            <a:r>
              <a:rPr lang="ru-RU" dirty="0"/>
              <a:t>операции-зацепки (</a:t>
            </a:r>
            <a:r>
              <a:rPr lang="ru-RU" dirty="0" err="1"/>
              <a:t>hook</a:t>
            </a:r>
            <a:r>
              <a:rPr lang="ru-RU" dirty="0"/>
              <a:t> </a:t>
            </a:r>
            <a:r>
              <a:rPr lang="ru-RU" dirty="0" err="1"/>
              <a:t>operations</a:t>
            </a:r>
            <a:r>
              <a:rPr lang="ru-RU" dirty="0"/>
              <a:t>), реализующие поведение по умолчанию</a:t>
            </a:r>
            <a:r>
              <a:rPr lang="ru-RU" dirty="0" smtClean="0"/>
              <a:t>, которое </a:t>
            </a:r>
            <a:r>
              <a:rPr lang="ru-RU" dirty="0"/>
              <a:t>может быть расширено в </a:t>
            </a:r>
            <a:r>
              <a:rPr lang="ru-RU" dirty="0" smtClean="0"/>
              <a:t>подклассах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79437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Домашнее задание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844824"/>
            <a:ext cx="8535892" cy="4608512"/>
          </a:xfrm>
        </p:spPr>
        <p:txBody>
          <a:bodyPr>
            <a:normAutofit fontScale="62500" lnSpcReduction="20000"/>
          </a:bodyPr>
          <a:lstStyle/>
          <a:p>
            <a:pPr marL="68580" indent="0">
              <a:buNone/>
            </a:pPr>
            <a:r>
              <a:rPr lang="ru-RU" dirty="0"/>
              <a:t>Пусть разрабатывается система автоматизации </a:t>
            </a:r>
            <a:r>
              <a:rPr lang="ru-RU" dirty="0" smtClean="0"/>
              <a:t>образовательного </a:t>
            </a:r>
            <a:r>
              <a:rPr lang="ru-RU" dirty="0"/>
              <a:t>тестирования. Ее ядром является класс </a:t>
            </a:r>
            <a:r>
              <a:rPr lang="ru-RU" dirty="0" err="1"/>
              <a:t>TestProcess</a:t>
            </a:r>
            <a:r>
              <a:rPr lang="ru-RU" dirty="0"/>
              <a:t>, реализующей процесс сдачи теста. Этот процесс состоит из следующих фаз:</a:t>
            </a:r>
          </a:p>
          <a:p>
            <a:r>
              <a:rPr lang="ru-RU" dirty="0"/>
              <a:t>1) «начало» - ознакомление с условиями тестирования;</a:t>
            </a:r>
          </a:p>
          <a:p>
            <a:r>
              <a:rPr lang="ru-RU" dirty="0"/>
              <a:t>2) «тестирование» - собственно сдачи теста;</a:t>
            </a:r>
          </a:p>
          <a:p>
            <a:r>
              <a:rPr lang="ru-RU" dirty="0"/>
              <a:t>3) «результаты» - представление результатов тестирования.</a:t>
            </a:r>
          </a:p>
          <a:p>
            <a:pPr marL="68580" indent="0">
              <a:buNone/>
            </a:pPr>
            <a:r>
              <a:rPr lang="ru-RU" dirty="0"/>
              <a:t>Класс </a:t>
            </a:r>
            <a:r>
              <a:rPr lang="ru-RU" dirty="0" err="1"/>
              <a:t>TestProcess</a:t>
            </a:r>
            <a:r>
              <a:rPr lang="ru-RU" dirty="0"/>
              <a:t> зависимости от своего состояния реализует различные функциональные возможности.</a:t>
            </a:r>
          </a:p>
          <a:p>
            <a:r>
              <a:rPr lang="ru-RU" dirty="0"/>
              <a:t>Реализовать:</a:t>
            </a:r>
          </a:p>
          <a:p>
            <a:r>
              <a:rPr lang="ru-RU" dirty="0"/>
              <a:t>1) модель поведения класса </a:t>
            </a:r>
            <a:r>
              <a:rPr lang="ru-RU" dirty="0" err="1"/>
              <a:t>TestProcess</a:t>
            </a:r>
            <a:r>
              <a:rPr lang="ru-RU" dirty="0"/>
              <a:t> в виде диаграммы состояний;</a:t>
            </a:r>
          </a:p>
          <a:p>
            <a:r>
              <a:rPr lang="ru-RU" dirty="0"/>
              <a:t>2) модель классов ядра разрабатываемой системы;</a:t>
            </a:r>
          </a:p>
          <a:p>
            <a:r>
              <a:rPr lang="ru-RU" dirty="0"/>
              <a:t>3) разработанную модель классов на </a:t>
            </a:r>
            <a:r>
              <a:rPr lang="en-US" dirty="0" smtClean="0"/>
              <a:t>C#</a:t>
            </a:r>
            <a:r>
              <a:rPr lang="ru-RU" dirty="0" smtClean="0"/>
              <a:t>;</a:t>
            </a:r>
            <a:endParaRPr lang="ru-RU" dirty="0"/>
          </a:p>
          <a:p>
            <a:r>
              <a:rPr lang="ru-RU" dirty="0"/>
              <a:t>4) модульные тесты для обеспечения надлежащего уровня качества </a:t>
            </a:r>
            <a:r>
              <a:rPr lang="ru-RU" dirty="0" smtClean="0"/>
              <a:t>кода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14806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579296" cy="914400"/>
          </a:xfrm>
        </p:spPr>
        <p:txBody>
          <a:bodyPr/>
          <a:lstStyle/>
          <a:p>
            <a:r>
              <a:rPr lang="ru-RU" dirty="0" smtClean="0"/>
              <a:t>Посредник(</a:t>
            </a:r>
            <a:r>
              <a:rPr lang="en-US" dirty="0" smtClean="0"/>
              <a:t>Mediator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733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9592" y="1268760"/>
            <a:ext cx="7772400" cy="3168352"/>
          </a:xfrm>
        </p:spPr>
        <p:txBody>
          <a:bodyPr>
            <a:normAutofit/>
          </a:bodyPr>
          <a:lstStyle/>
          <a:p>
            <a:r>
              <a:rPr lang="ru-RU" dirty="0"/>
              <a:t>Определяет объект, инкапсулирующий способ взаимодействия множества</a:t>
            </a:r>
            <a:br>
              <a:rPr lang="ru-RU" dirty="0"/>
            </a:br>
            <a:r>
              <a:rPr lang="ru-RU" dirty="0"/>
              <a:t>объектов. 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924944"/>
            <a:ext cx="2971800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458840"/>
            <a:ext cx="4295775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7638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Применимость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Есть более одного объекта способного обрабатывать запрос, причем настоящий обработчик заранее не известен и должен быть найден автоматически;</a:t>
            </a:r>
          </a:p>
          <a:p>
            <a:r>
              <a:rPr lang="ru-RU" dirty="0"/>
              <a:t>Есть необходимость отправить запрос одному объекту но неизвестно, кому именно;</a:t>
            </a:r>
          </a:p>
          <a:p>
            <a:r>
              <a:rPr lang="ru-RU" dirty="0"/>
              <a:t>Набор объектов способных обрабатывать запрос, должен задаваться автоматически</a:t>
            </a:r>
          </a:p>
        </p:txBody>
      </p:sp>
    </p:spTree>
    <p:extLst>
      <p:ext uri="{BB962C8B-B14F-4D97-AF65-F5344CB8AC3E}">
        <p14:creationId xmlns:p14="http://schemas.microsoft.com/office/powerpoint/2010/main" val="400426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Применимость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имеются объекты, связи между которыми сложны и четко определены. </a:t>
            </a:r>
            <a:r>
              <a:rPr lang="ru-RU" dirty="0" smtClean="0"/>
              <a:t>Получающиеся </a:t>
            </a:r>
            <a:r>
              <a:rPr lang="ru-RU" dirty="0"/>
              <a:t>при этом взаимозависимости не структурированы и </a:t>
            </a:r>
            <a:r>
              <a:rPr lang="ru-RU" dirty="0" smtClean="0"/>
              <a:t>трудны для </a:t>
            </a:r>
            <a:r>
              <a:rPr lang="ru-RU" dirty="0"/>
              <a:t>понимания</a:t>
            </a:r>
            <a:r>
              <a:rPr lang="ru-RU" dirty="0" smtClean="0"/>
              <a:t>;</a:t>
            </a:r>
          </a:p>
          <a:p>
            <a:r>
              <a:rPr lang="ru-RU" dirty="0"/>
              <a:t>нельзя повторно использовать объект, поскольку он обменивается </a:t>
            </a:r>
            <a:r>
              <a:rPr lang="ru-RU" dirty="0" smtClean="0"/>
              <a:t>информацией </a:t>
            </a:r>
            <a:r>
              <a:rPr lang="ru-RU" dirty="0"/>
              <a:t>со многими другими объектами</a:t>
            </a:r>
            <a:r>
              <a:rPr lang="ru-RU" dirty="0" smtClean="0"/>
              <a:t>;</a:t>
            </a:r>
          </a:p>
          <a:p>
            <a:r>
              <a:rPr lang="ru-RU" dirty="0"/>
              <a:t>поведение, распределенное между несколькими классами, должно </a:t>
            </a:r>
            <a:r>
              <a:rPr lang="ru-RU" dirty="0" smtClean="0"/>
              <a:t>поддаваться </a:t>
            </a:r>
            <a:r>
              <a:rPr lang="ru-RU" dirty="0"/>
              <a:t>настройке без порождения множества подклассов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. </a:t>
            </a:r>
            <a:r>
              <a:rPr lang="ru-RU" dirty="0"/>
              <a:t/>
            </a:r>
            <a:br>
              <a:rPr lang="ru-RU" dirty="0"/>
            </a:b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385792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2" name="Picture 4" descr="https://upload.wikimedia.org/wikipedia/commons/e/e4/Mediator_design_patter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996952"/>
            <a:ext cx="7133293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34430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Участники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99592" y="1412776"/>
            <a:ext cx="7992888" cy="4572000"/>
          </a:xfrm>
        </p:spPr>
        <p:txBody>
          <a:bodyPr>
            <a:noAutofit/>
          </a:bodyPr>
          <a:lstStyle/>
          <a:p>
            <a:r>
              <a:rPr lang="ru-RU" sz="2400" dirty="0" err="1"/>
              <a:t>Mediator</a:t>
            </a:r>
            <a:r>
              <a:rPr lang="ru-RU" sz="2400" dirty="0"/>
              <a:t> </a:t>
            </a:r>
            <a:r>
              <a:rPr lang="ru-RU" sz="2400" dirty="0" smtClean="0"/>
              <a:t>– посредник</a:t>
            </a:r>
            <a:r>
              <a:rPr lang="ru-RU" sz="2400" dirty="0"/>
              <a:t>:</a:t>
            </a:r>
            <a:endParaRPr lang="ru-RU" sz="2400" dirty="0" smtClean="0"/>
          </a:p>
          <a:p>
            <a:pPr lvl="1"/>
            <a:r>
              <a:rPr lang="ru-RU" sz="2000" dirty="0"/>
              <a:t>определяет интерфейс для обмена информацией с объектами </a:t>
            </a:r>
            <a:r>
              <a:rPr lang="ru-RU" sz="2000" dirty="0" err="1"/>
              <a:t>Col</a:t>
            </a:r>
            <a:r>
              <a:rPr lang="ru-RU" sz="2000" dirty="0"/>
              <a:t> </a:t>
            </a:r>
            <a:r>
              <a:rPr lang="ru-RU" sz="2000" dirty="0" err="1"/>
              <a:t>league</a:t>
            </a:r>
            <a:r>
              <a:rPr lang="ru-RU" sz="2000" dirty="0" smtClean="0"/>
              <a:t>;</a:t>
            </a:r>
          </a:p>
          <a:p>
            <a:r>
              <a:rPr lang="ru-RU" sz="2400" b="1" dirty="0" err="1"/>
              <a:t>ConcreteMediator</a:t>
            </a:r>
            <a:r>
              <a:rPr lang="ru-RU" sz="2400" b="1" dirty="0"/>
              <a:t> </a:t>
            </a:r>
            <a:r>
              <a:rPr lang="ru-RU" sz="2400" dirty="0" smtClean="0"/>
              <a:t>- </a:t>
            </a:r>
            <a:r>
              <a:rPr lang="ru-RU" sz="2400" dirty="0"/>
              <a:t>конкретный посредник</a:t>
            </a:r>
            <a:r>
              <a:rPr lang="ru-RU" sz="2400" dirty="0" smtClean="0"/>
              <a:t>:</a:t>
            </a:r>
          </a:p>
          <a:p>
            <a:pPr lvl="1"/>
            <a:r>
              <a:rPr lang="ru-RU" sz="2000" dirty="0"/>
              <a:t>реализует кооперативное поведение, координируя действия </a:t>
            </a:r>
            <a:r>
              <a:rPr lang="ru-RU" sz="2000" dirty="0" smtClean="0"/>
              <a:t>объектов </a:t>
            </a:r>
            <a:r>
              <a:rPr lang="ru-RU" sz="2000" dirty="0" err="1" smtClean="0"/>
              <a:t>Colleague</a:t>
            </a:r>
            <a:endParaRPr lang="ru-RU" sz="2000" dirty="0" smtClean="0"/>
          </a:p>
          <a:p>
            <a:pPr lvl="1"/>
            <a:r>
              <a:rPr lang="ru-RU" sz="2000" dirty="0"/>
              <a:t>владеет информацией о коллегах и подсчитывает их</a:t>
            </a:r>
            <a:r>
              <a:rPr lang="ru-RU" sz="2000" dirty="0" smtClean="0"/>
              <a:t>;</a:t>
            </a:r>
          </a:p>
          <a:p>
            <a:r>
              <a:rPr lang="ru-RU" sz="2400" b="1" dirty="0" smtClean="0"/>
              <a:t>Классы </a:t>
            </a:r>
            <a:r>
              <a:rPr lang="ru-RU" sz="2400" b="1" dirty="0" err="1"/>
              <a:t>Colleague</a:t>
            </a:r>
            <a:r>
              <a:rPr lang="ru-RU" sz="2400" b="1" dirty="0"/>
              <a:t> </a:t>
            </a:r>
            <a:r>
              <a:rPr lang="ru-RU" sz="2400" dirty="0" smtClean="0"/>
              <a:t>- </a:t>
            </a:r>
            <a:r>
              <a:rPr lang="ru-RU" sz="2400" dirty="0"/>
              <a:t>коллеги</a:t>
            </a:r>
            <a:r>
              <a:rPr lang="ru-RU" sz="2400" dirty="0" smtClean="0"/>
              <a:t>:</a:t>
            </a:r>
          </a:p>
          <a:p>
            <a:pPr lvl="1"/>
            <a:r>
              <a:rPr lang="ru-RU" sz="2000" dirty="0"/>
              <a:t>каждый класс </a:t>
            </a:r>
            <a:r>
              <a:rPr lang="ru-RU" sz="2000" dirty="0" err="1"/>
              <a:t>Colleague</a:t>
            </a:r>
            <a:r>
              <a:rPr lang="ru-RU" sz="2000" dirty="0"/>
              <a:t> «знает» о своем объекте </a:t>
            </a:r>
            <a:r>
              <a:rPr lang="ru-RU" sz="2000" dirty="0" err="1"/>
              <a:t>Mediator</a:t>
            </a:r>
            <a:r>
              <a:rPr lang="ru-RU" sz="2000" dirty="0" smtClean="0"/>
              <a:t>;</a:t>
            </a:r>
          </a:p>
          <a:p>
            <a:pPr lvl="1"/>
            <a:r>
              <a:rPr lang="ru-RU" sz="2000" dirty="0"/>
              <a:t>все коллеги обмениваются информацией только с посредником, так </a:t>
            </a:r>
            <a:r>
              <a:rPr lang="ru-RU" sz="2000" dirty="0" smtClean="0"/>
              <a:t>как при </a:t>
            </a:r>
            <a:r>
              <a:rPr lang="ru-RU" sz="2000" dirty="0"/>
              <a:t>его отсутствии им пришлось бы общаться между собой </a:t>
            </a:r>
            <a:r>
              <a:rPr lang="ru-RU" sz="2000" dirty="0" smtClean="0"/>
              <a:t>напрямую</a:t>
            </a:r>
            <a:endParaRPr lang="ru-RU" sz="1600" dirty="0" smtClean="0"/>
          </a:p>
        </p:txBody>
      </p:sp>
    </p:spTree>
    <p:extLst>
      <p:ext uri="{BB962C8B-B14F-4D97-AF65-F5344CB8AC3E}">
        <p14:creationId xmlns:p14="http://schemas.microsoft.com/office/powerpoint/2010/main" val="3527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844824"/>
            <a:ext cx="8229600" cy="4104456"/>
          </a:xfrm>
        </p:spPr>
        <p:txBody>
          <a:bodyPr>
            <a:normAutofit lnSpcReduction="10000"/>
          </a:bodyPr>
          <a:lstStyle/>
          <a:p>
            <a:r>
              <a:rPr lang="ru-RU" i="1" dirty="0"/>
              <a:t>снижает число порождаемых </a:t>
            </a:r>
            <a:r>
              <a:rPr lang="ru-RU" i="1" dirty="0" smtClean="0"/>
              <a:t>подклассов</a:t>
            </a:r>
            <a:endParaRPr lang="ru-RU" i="1" dirty="0"/>
          </a:p>
          <a:p>
            <a:r>
              <a:rPr lang="ru-RU" i="1" dirty="0"/>
              <a:t>устраняет связанность между </a:t>
            </a:r>
            <a:r>
              <a:rPr lang="ru-RU" i="1" dirty="0" smtClean="0"/>
              <a:t>коллегами</a:t>
            </a:r>
          </a:p>
          <a:p>
            <a:r>
              <a:rPr lang="ru-RU" i="1" dirty="0"/>
              <a:t>упрощает протоколы взаимодействия </a:t>
            </a:r>
            <a:r>
              <a:rPr lang="ru-RU" i="1" dirty="0" smtClean="0"/>
              <a:t>объектов</a:t>
            </a:r>
          </a:p>
          <a:p>
            <a:r>
              <a:rPr lang="ru-RU" i="1" dirty="0"/>
              <a:t>абстрагирует способ кооперирования </a:t>
            </a:r>
            <a:r>
              <a:rPr lang="ru-RU" i="1" dirty="0" smtClean="0"/>
              <a:t>объектов</a:t>
            </a:r>
          </a:p>
          <a:p>
            <a:r>
              <a:rPr lang="ru-RU" i="1" dirty="0"/>
              <a:t>централизует управление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02197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579296" cy="914400"/>
          </a:xfrm>
        </p:spPr>
        <p:txBody>
          <a:bodyPr/>
          <a:lstStyle/>
          <a:p>
            <a:r>
              <a:rPr lang="ru-RU" dirty="0" smtClean="0"/>
              <a:t>Хранитель(</a:t>
            </a:r>
            <a:r>
              <a:rPr lang="en-US" dirty="0" smtClean="0"/>
              <a:t>Memento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167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9592" y="1268760"/>
            <a:ext cx="7772400" cy="3168352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Не нарушая инкапсуляции, фиксирует и выносит за пределы объекта его </a:t>
            </a:r>
            <a:r>
              <a:rPr lang="ru-RU" dirty="0" err="1"/>
              <a:t>внут</a:t>
            </a:r>
            <a:r>
              <a:rPr lang="ru-RU" dirty="0"/>
              <a:t>-</a:t>
            </a:r>
            <a:br>
              <a:rPr lang="ru-RU" dirty="0"/>
            </a:br>
            <a:r>
              <a:rPr lang="ru-RU" dirty="0" err="1"/>
              <a:t>реннее</a:t>
            </a:r>
            <a:r>
              <a:rPr lang="ru-RU" dirty="0"/>
              <a:t> состояние так, чтобы позднее можно было восстановить в нем объект.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99229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Применимость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необходимо сохранить мгновенный снимок состояния объекта (или его части),</a:t>
            </a:r>
            <a:br>
              <a:rPr lang="ru-RU" dirty="0"/>
            </a:br>
            <a:r>
              <a:rPr lang="ru-RU" dirty="0"/>
              <a:t>чтобы впоследствии объект можно было восстановить в том же состоянии</a:t>
            </a:r>
            <a:r>
              <a:rPr lang="ru-RU" dirty="0" smtClean="0"/>
              <a:t>;</a:t>
            </a:r>
            <a:endParaRPr lang="en-US" dirty="0" smtClean="0"/>
          </a:p>
          <a:p>
            <a:r>
              <a:rPr lang="ru-RU" dirty="0" smtClean="0"/>
              <a:t>прямое </a:t>
            </a:r>
            <a:r>
              <a:rPr lang="ru-RU" dirty="0"/>
              <a:t>получение этого состояния раскрывает детали реализации и </a:t>
            </a:r>
            <a:r>
              <a:rPr lang="ru-RU" dirty="0" smtClean="0"/>
              <a:t>нарушает </a:t>
            </a:r>
            <a:r>
              <a:rPr lang="ru-RU" dirty="0"/>
              <a:t>инкапсуляцию объекта.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. </a:t>
            </a:r>
            <a:r>
              <a:rPr lang="ru-RU" dirty="0"/>
              <a:t/>
            </a:r>
            <a:br>
              <a:rPr lang="ru-RU" dirty="0"/>
            </a:b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5777886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6" name="Picture 4" descr="https://upload.wikimedia.org/wikipedia/commons/1/18/Memento_design_patter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636912"/>
            <a:ext cx="6394310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1432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Участники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99592" y="1412776"/>
            <a:ext cx="7992888" cy="4572000"/>
          </a:xfrm>
        </p:spPr>
        <p:txBody>
          <a:bodyPr>
            <a:noAutofit/>
          </a:bodyPr>
          <a:lstStyle/>
          <a:p>
            <a:r>
              <a:rPr lang="ru-RU" sz="2400" b="1" dirty="0" err="1"/>
              <a:t>Memento</a:t>
            </a:r>
            <a:r>
              <a:rPr lang="ru-RU" sz="2400" b="1" dirty="0"/>
              <a:t> </a:t>
            </a:r>
            <a:r>
              <a:rPr lang="ru-RU" sz="2400" dirty="0" smtClean="0"/>
              <a:t>- </a:t>
            </a:r>
            <a:r>
              <a:rPr lang="ru-RU" sz="2400" dirty="0"/>
              <a:t>хранитель:</a:t>
            </a:r>
            <a:endParaRPr lang="en-US" sz="2400" dirty="0"/>
          </a:p>
          <a:p>
            <a:pPr lvl="1"/>
            <a:r>
              <a:rPr lang="ru-RU" sz="2000" dirty="0"/>
              <a:t>сохраняет внутреннее состояние объекта </a:t>
            </a:r>
            <a:r>
              <a:rPr lang="ru-RU" sz="2000" dirty="0" err="1"/>
              <a:t>Originator</a:t>
            </a:r>
            <a:r>
              <a:rPr lang="ru-RU" sz="2000" dirty="0"/>
              <a:t>. Объем сохраняемой информации может быть различным и определяется потребностями</a:t>
            </a:r>
            <a:r>
              <a:rPr lang="en-US" sz="2000" dirty="0"/>
              <a:t> </a:t>
            </a:r>
            <a:r>
              <a:rPr lang="ru-RU" sz="2000" dirty="0"/>
              <a:t>хозяина</a:t>
            </a:r>
            <a:r>
              <a:rPr lang="ru-RU" sz="2000" dirty="0" smtClean="0"/>
              <a:t>;</a:t>
            </a:r>
            <a:endParaRPr lang="en-US" sz="2000" dirty="0" smtClean="0"/>
          </a:p>
          <a:p>
            <a:pPr lvl="1"/>
            <a:r>
              <a:rPr lang="ru-RU" sz="2000" dirty="0"/>
              <a:t>запрещает доступ всем другим объектам, кроме хозяина</a:t>
            </a:r>
            <a:endParaRPr lang="en-US" sz="2000" dirty="0"/>
          </a:p>
          <a:p>
            <a:r>
              <a:rPr lang="ru-RU" sz="2400" b="1" dirty="0" err="1"/>
              <a:t>Originator</a:t>
            </a:r>
            <a:r>
              <a:rPr lang="ru-RU" sz="2400" b="1" dirty="0"/>
              <a:t> </a:t>
            </a:r>
            <a:r>
              <a:rPr lang="ru-RU" sz="2400" dirty="0"/>
              <a:t>- хозяин:</a:t>
            </a:r>
            <a:endParaRPr lang="en-US" sz="2400" dirty="0"/>
          </a:p>
          <a:p>
            <a:pPr lvl="1"/>
            <a:r>
              <a:rPr lang="ru-RU" sz="2000" dirty="0"/>
              <a:t>создает хранитель, содержащего снимок текущего внутреннего состояния</a:t>
            </a:r>
            <a:r>
              <a:rPr lang="ru-RU" sz="2000" dirty="0" smtClean="0"/>
              <a:t>;</a:t>
            </a:r>
            <a:endParaRPr lang="en-US" sz="2000" dirty="0" smtClean="0"/>
          </a:p>
          <a:p>
            <a:r>
              <a:rPr lang="ru-RU" sz="2400" b="1" dirty="0" err="1" smtClean="0"/>
              <a:t>Caretaker</a:t>
            </a:r>
            <a:r>
              <a:rPr lang="ru-RU" sz="2400" b="1" dirty="0" smtClean="0"/>
              <a:t> </a:t>
            </a:r>
            <a:r>
              <a:rPr lang="ru-RU" sz="2400" dirty="0" smtClean="0"/>
              <a:t>посыльный:</a:t>
            </a:r>
            <a:endParaRPr lang="en-US" sz="2400" dirty="0" smtClean="0"/>
          </a:p>
          <a:p>
            <a:pPr lvl="1"/>
            <a:r>
              <a:rPr lang="ru-RU" sz="2000" dirty="0"/>
              <a:t>отвечает за сохранение хранителя</a:t>
            </a:r>
            <a:r>
              <a:rPr lang="ru-RU" sz="2000" dirty="0" smtClean="0"/>
              <a:t>;</a:t>
            </a:r>
            <a:endParaRPr lang="en-US" sz="2000" dirty="0" smtClean="0"/>
          </a:p>
          <a:p>
            <a:pPr lvl="1"/>
            <a:r>
              <a:rPr lang="ru-RU" sz="2000" dirty="0"/>
              <a:t>не производит никаких операций над хранителем и не исследует его </a:t>
            </a:r>
            <a:r>
              <a:rPr lang="ru-RU" sz="2000" dirty="0" smtClean="0"/>
              <a:t>внутреннее </a:t>
            </a:r>
            <a:r>
              <a:rPr lang="ru-RU" sz="2000" dirty="0"/>
              <a:t>содержимое.</a:t>
            </a:r>
            <a:r>
              <a:rPr lang="ru-RU" sz="2000" dirty="0" smtClean="0"/>
              <a:t/>
            </a:r>
            <a:br>
              <a:rPr lang="ru-RU" sz="2000" dirty="0" smtClean="0"/>
            </a:br>
            <a:endParaRPr lang="ru-RU" sz="1200" dirty="0" smtClean="0"/>
          </a:p>
        </p:txBody>
      </p:sp>
    </p:spTree>
    <p:extLst>
      <p:ext uri="{BB962C8B-B14F-4D97-AF65-F5344CB8AC3E}">
        <p14:creationId xmlns:p14="http://schemas.microsoft.com/office/powerpoint/2010/main" val="317821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844824"/>
            <a:ext cx="8229600" cy="4104456"/>
          </a:xfrm>
        </p:spPr>
        <p:txBody>
          <a:bodyPr>
            <a:normAutofit fontScale="85000" lnSpcReduction="20000"/>
          </a:bodyPr>
          <a:lstStyle/>
          <a:p>
            <a:r>
              <a:rPr lang="ru-RU" i="1" dirty="0"/>
              <a:t>сохранение границ инкапсуляции. </a:t>
            </a:r>
            <a:endParaRPr lang="en-US" i="1" dirty="0" smtClean="0"/>
          </a:p>
          <a:p>
            <a:r>
              <a:rPr lang="ru-RU" i="1" dirty="0" smtClean="0"/>
              <a:t>упрощение </a:t>
            </a:r>
            <a:r>
              <a:rPr lang="ru-RU" i="1" dirty="0"/>
              <a:t>структуры </a:t>
            </a:r>
            <a:r>
              <a:rPr lang="ru-RU" i="1" dirty="0" smtClean="0"/>
              <a:t>хозяина</a:t>
            </a:r>
            <a:endParaRPr lang="en-US" i="1" dirty="0" smtClean="0"/>
          </a:p>
          <a:p>
            <a:r>
              <a:rPr lang="ru-RU" i="1" dirty="0"/>
              <a:t>значительные издержки при использовании </a:t>
            </a:r>
            <a:r>
              <a:rPr lang="ru-RU" i="1" dirty="0" smtClean="0"/>
              <a:t>хранителей</a:t>
            </a:r>
            <a:endParaRPr lang="en-US" i="1" dirty="0" smtClean="0"/>
          </a:p>
          <a:p>
            <a:r>
              <a:rPr lang="ru-RU" i="1" dirty="0"/>
              <a:t>определение «узкого» и «широкого» интерфейсов. </a:t>
            </a:r>
            <a:r>
              <a:rPr lang="ru-RU" dirty="0"/>
              <a:t>В некоторых языках </a:t>
            </a:r>
            <a:r>
              <a:rPr lang="ru-RU" dirty="0" smtClean="0"/>
              <a:t>сложно </a:t>
            </a:r>
            <a:r>
              <a:rPr lang="ru-RU" dirty="0"/>
              <a:t>гарантировать, что только хозяин имеет доступ к состоянию хранителя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9172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844824"/>
            <a:ext cx="6527011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645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579296" cy="914400"/>
          </a:xfrm>
        </p:spPr>
        <p:txBody>
          <a:bodyPr/>
          <a:lstStyle/>
          <a:p>
            <a:r>
              <a:rPr lang="ru-RU" dirty="0" smtClean="0"/>
              <a:t>Интерпретатор(</a:t>
            </a:r>
            <a:r>
              <a:rPr lang="en-US" dirty="0" smtClean="0"/>
              <a:t>Interpreter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656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9592" y="1268760"/>
            <a:ext cx="7772400" cy="3168352"/>
          </a:xfrm>
        </p:spPr>
        <p:txBody>
          <a:bodyPr>
            <a:normAutofit fontScale="92500"/>
          </a:bodyPr>
          <a:lstStyle/>
          <a:p>
            <a:r>
              <a:rPr lang="ru-RU" i="1" dirty="0"/>
              <a:t>Для </a:t>
            </a:r>
            <a:r>
              <a:rPr lang="ru-RU" dirty="0"/>
              <a:t>заданного языка определяет представление его грамматики, а также ин-</a:t>
            </a:r>
            <a:br>
              <a:rPr lang="ru-RU" dirty="0"/>
            </a:br>
            <a:r>
              <a:rPr lang="ru-RU" dirty="0" err="1"/>
              <a:t>терпретатор</a:t>
            </a:r>
            <a:r>
              <a:rPr lang="ru-RU" dirty="0"/>
              <a:t> предложений этого языка.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446857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9592" y="1268760"/>
            <a:ext cx="7772400" cy="1152128"/>
          </a:xfrm>
        </p:spPr>
        <p:txBody>
          <a:bodyPr>
            <a:normAutofit/>
          </a:bodyPr>
          <a:lstStyle/>
          <a:p>
            <a:r>
              <a:rPr lang="ru-RU" dirty="0" smtClean="0"/>
              <a:t>Поиск </a:t>
            </a:r>
            <a:r>
              <a:rPr lang="ru-RU" dirty="0"/>
              <a:t>строк по </a:t>
            </a:r>
            <a:r>
              <a:rPr lang="ru-RU" dirty="0" smtClean="0"/>
              <a:t>образцу через регулярные выражения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11560" y="2708920"/>
            <a:ext cx="8212832" cy="2880320"/>
          </a:xfrm>
          <a:prstGeom prst="rect">
            <a:avLst/>
          </a:prstGeom>
        </p:spPr>
        <p:txBody>
          <a:bodyPr vert="horz">
            <a:normAutofit fontScale="62500" lnSpcReduction="20000"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580" indent="0">
              <a:buNone/>
            </a:pPr>
            <a:r>
              <a:rPr lang="en-US" b="1" dirty="0"/>
              <a:t>expression </a:t>
            </a:r>
            <a:r>
              <a:rPr lang="en-US" dirty="0"/>
              <a:t>:: = literal | alternation | sequence | repetition |</a:t>
            </a:r>
            <a:br>
              <a:rPr lang="en-US" dirty="0"/>
            </a:br>
            <a:r>
              <a:rPr lang="en-US" dirty="0"/>
              <a:t>1 ( ' expression ' ) </a:t>
            </a:r>
            <a:r>
              <a:rPr lang="en-US" dirty="0" smtClean="0"/>
              <a:t>‘</a:t>
            </a:r>
            <a:endParaRPr lang="ru-RU" dirty="0" smtClean="0"/>
          </a:p>
          <a:p>
            <a:pPr marL="6858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alternation </a:t>
            </a:r>
            <a:r>
              <a:rPr lang="en-US" dirty="0"/>
              <a:t>: : = expression ' | ' </a:t>
            </a:r>
            <a:r>
              <a:rPr lang="en-US" dirty="0" smtClean="0"/>
              <a:t>expression</a:t>
            </a:r>
            <a:endParaRPr lang="ru-RU" dirty="0" smtClean="0"/>
          </a:p>
          <a:p>
            <a:pPr marL="6858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sequence </a:t>
            </a:r>
            <a:r>
              <a:rPr lang="en-US" dirty="0"/>
              <a:t>: : = expression ' &amp; ' </a:t>
            </a:r>
            <a:r>
              <a:rPr lang="en-US" dirty="0" smtClean="0"/>
              <a:t>expression</a:t>
            </a:r>
            <a:endParaRPr lang="ru-RU" dirty="0" smtClean="0"/>
          </a:p>
          <a:p>
            <a:pPr marL="6858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b="1" dirty="0" smtClean="0"/>
              <a:t>repetition </a:t>
            </a:r>
            <a:r>
              <a:rPr lang="en-US" dirty="0" smtClean="0"/>
              <a:t>: </a:t>
            </a:r>
            <a:r>
              <a:rPr lang="en-US" dirty="0"/>
              <a:t>: = expression '* </a:t>
            </a:r>
            <a:r>
              <a:rPr lang="en-US" dirty="0" smtClean="0"/>
              <a:t>‘</a:t>
            </a:r>
            <a:endParaRPr lang="ru-RU" dirty="0" smtClean="0"/>
          </a:p>
          <a:p>
            <a:pPr marL="6858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literal </a:t>
            </a:r>
            <a:r>
              <a:rPr lang="en-US" dirty="0"/>
              <a:t>: : = 'a 1 | 'b ' | 'c ' | .. . { ' a 1 | 'b ' | 'c 1 | .. . } </a:t>
            </a:r>
            <a:r>
              <a:rPr lang="en-US" dirty="0" smtClean="0"/>
              <a:t>*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132368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</a:t>
            </a:r>
            <a:endParaRPr lang="ru-RU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32856"/>
            <a:ext cx="7568784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15629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raining &amp; (dogs | cats) *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572" y="2633329"/>
            <a:ext cx="4324796" cy="4191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132044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Применимость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язык </a:t>
            </a:r>
            <a:r>
              <a:rPr lang="ru-RU" dirty="0"/>
              <a:t>для интерпретации,</a:t>
            </a:r>
            <a:br>
              <a:rPr lang="ru-RU" dirty="0"/>
            </a:br>
            <a:r>
              <a:rPr lang="ru-RU" dirty="0"/>
              <a:t>предложения которого можно представить в виде абстрактных синтаксических</a:t>
            </a:r>
            <a:br>
              <a:rPr lang="ru-RU" dirty="0"/>
            </a:br>
            <a:r>
              <a:rPr lang="ru-RU" dirty="0" smtClean="0"/>
              <a:t>деревьев</a:t>
            </a:r>
          </a:p>
          <a:p>
            <a:r>
              <a:rPr lang="ru-RU" dirty="0"/>
              <a:t>грамматика </a:t>
            </a:r>
            <a:r>
              <a:rPr lang="ru-RU" dirty="0" smtClean="0"/>
              <a:t>проста</a:t>
            </a:r>
          </a:p>
          <a:p>
            <a:r>
              <a:rPr lang="ru-RU" dirty="0"/>
              <a:t>эффективность не является главным </a:t>
            </a:r>
            <a:r>
              <a:rPr lang="ru-RU" dirty="0" smtClean="0"/>
              <a:t>критерием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59121149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262732"/>
            <a:ext cx="6339064" cy="3686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486963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Участники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99592" y="1412776"/>
            <a:ext cx="7992888" cy="4572000"/>
          </a:xfrm>
        </p:spPr>
        <p:txBody>
          <a:bodyPr>
            <a:noAutofit/>
          </a:bodyPr>
          <a:lstStyle/>
          <a:p>
            <a:r>
              <a:rPr lang="ru-RU" sz="2400" dirty="0" err="1"/>
              <a:t>AbstractExpression</a:t>
            </a:r>
            <a:r>
              <a:rPr lang="ru-RU" sz="2400" dirty="0"/>
              <a:t> </a:t>
            </a:r>
            <a:r>
              <a:rPr lang="ru-RU" sz="2400" dirty="0" smtClean="0"/>
              <a:t>- </a:t>
            </a:r>
            <a:r>
              <a:rPr lang="ru-RU" sz="2400" dirty="0"/>
              <a:t>абстрактное выражение</a:t>
            </a:r>
            <a:r>
              <a:rPr lang="ru-RU" sz="2400" dirty="0" smtClean="0"/>
              <a:t>:</a:t>
            </a:r>
          </a:p>
          <a:p>
            <a:pPr lvl="1"/>
            <a:r>
              <a:rPr lang="ru-RU" sz="2000" dirty="0"/>
              <a:t>объявляет абстрактную операцию </a:t>
            </a:r>
            <a:r>
              <a:rPr lang="ru-RU" sz="2000" dirty="0" err="1"/>
              <a:t>Interpret</a:t>
            </a:r>
            <a:r>
              <a:rPr lang="ru-RU" sz="2000" dirty="0"/>
              <a:t>, общую для всех узлов в </a:t>
            </a:r>
            <a:r>
              <a:rPr lang="ru-RU" sz="2000" dirty="0" smtClean="0"/>
              <a:t>абстрактном </a:t>
            </a:r>
            <a:r>
              <a:rPr lang="ru-RU" sz="2000" dirty="0"/>
              <a:t>синтаксическом </a:t>
            </a:r>
            <a:r>
              <a:rPr lang="ru-RU" sz="2000" dirty="0" smtClean="0"/>
              <a:t>дереве</a:t>
            </a:r>
          </a:p>
          <a:p>
            <a:r>
              <a:rPr lang="ru-RU" sz="2400" dirty="0" err="1" smtClean="0"/>
              <a:t>TerminalExpression</a:t>
            </a:r>
            <a:r>
              <a:rPr lang="ru-RU" sz="2400" dirty="0" smtClean="0"/>
              <a:t> </a:t>
            </a:r>
            <a:r>
              <a:rPr lang="ru-RU" sz="2400" dirty="0"/>
              <a:t>- терминальное выражение</a:t>
            </a:r>
            <a:r>
              <a:rPr lang="ru-RU" sz="2400" dirty="0" smtClean="0"/>
              <a:t>:</a:t>
            </a:r>
          </a:p>
          <a:p>
            <a:pPr lvl="1"/>
            <a:r>
              <a:rPr lang="ru-RU" sz="2000" dirty="0" smtClean="0"/>
              <a:t>реализует </a:t>
            </a:r>
            <a:r>
              <a:rPr lang="ru-RU" sz="2000" dirty="0"/>
              <a:t>операцию </a:t>
            </a:r>
            <a:r>
              <a:rPr lang="ru-RU" sz="2000" dirty="0" err="1"/>
              <a:t>Interpret</a:t>
            </a:r>
            <a:r>
              <a:rPr lang="ru-RU" sz="2000" dirty="0"/>
              <a:t> для терминальных символов грамматики</a:t>
            </a:r>
            <a:r>
              <a:rPr lang="ru-RU" sz="2000" dirty="0" smtClean="0"/>
              <a:t>;</a:t>
            </a:r>
          </a:p>
          <a:p>
            <a:pPr lvl="1"/>
            <a:r>
              <a:rPr lang="ru-RU" sz="2000" dirty="0" smtClean="0"/>
              <a:t>необходим </a:t>
            </a:r>
            <a:r>
              <a:rPr lang="ru-RU" sz="2000" dirty="0"/>
              <a:t>отдельный экземпляр для каждого терминального </a:t>
            </a:r>
            <a:r>
              <a:rPr lang="ru-RU" sz="2000" dirty="0" smtClean="0"/>
              <a:t>символа в </a:t>
            </a:r>
            <a:r>
              <a:rPr lang="ru-RU" sz="2000" dirty="0"/>
              <a:t>предложении</a:t>
            </a:r>
            <a:r>
              <a:rPr lang="ru-RU" sz="2000" dirty="0" smtClean="0"/>
              <a:t>;</a:t>
            </a:r>
          </a:p>
          <a:p>
            <a:r>
              <a:rPr lang="ru-RU" sz="2400" dirty="0" err="1" smtClean="0"/>
              <a:t>NonterminaIExpression</a:t>
            </a:r>
            <a:r>
              <a:rPr lang="ru-RU" sz="2400" dirty="0"/>
              <a:t> </a:t>
            </a:r>
            <a:r>
              <a:rPr lang="ru-RU" sz="2400" dirty="0" smtClean="0"/>
              <a:t>- </a:t>
            </a:r>
            <a:r>
              <a:rPr lang="ru-RU" sz="2400" dirty="0"/>
              <a:t>нетерминальное выражение</a:t>
            </a:r>
            <a:r>
              <a:rPr lang="ru-RU" sz="2400" dirty="0" smtClean="0"/>
              <a:t>: </a:t>
            </a:r>
          </a:p>
          <a:p>
            <a:pPr lvl="1"/>
            <a:r>
              <a:rPr lang="ru-RU" sz="2000" dirty="0"/>
              <a:t>по одному такому классу требуется для каждого грамматического </a:t>
            </a:r>
            <a:r>
              <a:rPr lang="ru-RU" sz="2000" dirty="0" smtClean="0"/>
              <a:t>правила</a:t>
            </a:r>
          </a:p>
          <a:p>
            <a:pPr lvl="1"/>
            <a:r>
              <a:rPr lang="ru-RU" sz="2000" dirty="0"/>
              <a:t>хранит переменные экземпляра типа </a:t>
            </a:r>
            <a:r>
              <a:rPr lang="ru-RU" sz="2000" dirty="0" err="1"/>
              <a:t>AbstractExpression</a:t>
            </a:r>
            <a:r>
              <a:rPr lang="ru-RU" sz="2000" dirty="0"/>
              <a:t> для </a:t>
            </a:r>
            <a:r>
              <a:rPr lang="ru-RU" sz="2000" dirty="0" smtClean="0"/>
              <a:t>каждого символа;</a:t>
            </a:r>
          </a:p>
          <a:p>
            <a:pPr lvl="1"/>
            <a:r>
              <a:rPr lang="ru-RU" sz="2000" dirty="0" smtClean="0"/>
              <a:t>реализует </a:t>
            </a:r>
            <a:r>
              <a:rPr lang="ru-RU" sz="2000" dirty="0"/>
              <a:t>операцию </a:t>
            </a:r>
            <a:r>
              <a:rPr lang="ru-RU" sz="2000" dirty="0" err="1"/>
              <a:t>Interpret</a:t>
            </a:r>
            <a:r>
              <a:rPr lang="ru-RU" sz="2000" dirty="0"/>
              <a:t> для нетерминальных символов </a:t>
            </a:r>
            <a:r>
              <a:rPr lang="ru-RU" sz="2000" dirty="0" smtClean="0"/>
              <a:t>грамматики</a:t>
            </a:r>
            <a:r>
              <a:rPr lang="ru-RU" sz="2000" dirty="0"/>
              <a:t>. </a:t>
            </a: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72975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Участники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99592" y="1412776"/>
            <a:ext cx="7992888" cy="4572000"/>
          </a:xfrm>
        </p:spPr>
        <p:txBody>
          <a:bodyPr>
            <a:noAutofit/>
          </a:bodyPr>
          <a:lstStyle/>
          <a:p>
            <a:r>
              <a:rPr lang="ru-RU" sz="2400" dirty="0" err="1" smtClean="0"/>
              <a:t>Context</a:t>
            </a:r>
            <a:r>
              <a:rPr lang="ru-RU" sz="2400" dirty="0" smtClean="0"/>
              <a:t> - контекст:</a:t>
            </a:r>
          </a:p>
          <a:p>
            <a:pPr lvl="1"/>
            <a:r>
              <a:rPr lang="ru-RU" sz="2000" dirty="0" smtClean="0"/>
              <a:t>содержит информацию, глобальную по отношению к интерпретатору;</a:t>
            </a:r>
          </a:p>
          <a:p>
            <a:r>
              <a:rPr lang="ru-RU" sz="2400" dirty="0" err="1" smtClean="0"/>
              <a:t>Client</a:t>
            </a:r>
            <a:r>
              <a:rPr lang="ru-RU" sz="2400" dirty="0" smtClean="0"/>
              <a:t> - клиент:</a:t>
            </a:r>
          </a:p>
          <a:p>
            <a:pPr lvl="1"/>
            <a:r>
              <a:rPr lang="ru-RU" sz="2000" dirty="0"/>
              <a:t>строит (или получает в готовом виде) абстрактное синтаксическое дерево</a:t>
            </a:r>
            <a:r>
              <a:rPr lang="ru-RU" sz="2000" dirty="0" smtClean="0"/>
              <a:t>, представляющее </a:t>
            </a:r>
            <a:r>
              <a:rPr lang="ru-RU" sz="2000" dirty="0"/>
              <a:t>отдельное предложение на языке с данной </a:t>
            </a:r>
            <a:r>
              <a:rPr lang="ru-RU" sz="2000" dirty="0" smtClean="0"/>
              <a:t>грамматикой. Дерево составлено из экземпляров классов </a:t>
            </a:r>
            <a:r>
              <a:rPr lang="ru-RU" sz="2000" dirty="0" err="1" smtClean="0"/>
              <a:t>Nonterminal-Expression</a:t>
            </a:r>
            <a:r>
              <a:rPr lang="ru-RU" sz="2000" dirty="0" smtClean="0"/>
              <a:t> и </a:t>
            </a:r>
            <a:r>
              <a:rPr lang="ru-RU" sz="2000" dirty="0" err="1" smtClean="0"/>
              <a:t>Terminal-Expression</a:t>
            </a:r>
            <a:r>
              <a:rPr lang="ru-RU" sz="2000" dirty="0" smtClean="0"/>
              <a:t>;</a:t>
            </a:r>
          </a:p>
          <a:p>
            <a:pPr lvl="1"/>
            <a:r>
              <a:rPr lang="ru-RU" sz="2000" dirty="0" smtClean="0"/>
              <a:t>вызывает операцию </a:t>
            </a:r>
            <a:r>
              <a:rPr lang="ru-RU" sz="2000" dirty="0" err="1" smtClean="0"/>
              <a:t>Interpret</a:t>
            </a:r>
            <a:r>
              <a:rPr lang="ru-RU" sz="1600" dirty="0" smtClean="0"/>
              <a:t>.</a:t>
            </a:r>
            <a:br>
              <a:rPr lang="ru-RU" sz="1600" dirty="0" smtClean="0"/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/>
            </a:r>
            <a:br>
              <a:rPr lang="ru-RU" sz="1600" dirty="0" smtClean="0"/>
            </a:br>
            <a:endParaRPr lang="ru-RU" sz="800" dirty="0" smtClean="0"/>
          </a:p>
        </p:txBody>
      </p:sp>
    </p:spTree>
    <p:extLst>
      <p:ext uri="{BB962C8B-B14F-4D97-AF65-F5344CB8AC3E}">
        <p14:creationId xmlns:p14="http://schemas.microsoft.com/office/powerpoint/2010/main" val="162442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844824"/>
            <a:ext cx="8229600" cy="4104456"/>
          </a:xfrm>
        </p:spPr>
        <p:txBody>
          <a:bodyPr>
            <a:normAutofit fontScale="92500" lnSpcReduction="10000"/>
          </a:bodyPr>
          <a:lstStyle/>
          <a:p>
            <a:r>
              <a:rPr lang="ru-RU" i="1" dirty="0"/>
              <a:t>грамматику легко изменять и </a:t>
            </a:r>
            <a:r>
              <a:rPr lang="ru-RU" i="1" dirty="0" smtClean="0"/>
              <a:t>расширять </a:t>
            </a:r>
            <a:endParaRPr lang="en-US" i="1" dirty="0" smtClean="0"/>
          </a:p>
          <a:p>
            <a:r>
              <a:rPr lang="ru-RU" i="1" dirty="0"/>
              <a:t>простая реализация </a:t>
            </a:r>
            <a:r>
              <a:rPr lang="ru-RU" i="1" dirty="0" smtClean="0"/>
              <a:t>грамматики</a:t>
            </a:r>
            <a:endParaRPr lang="en-US" i="1" dirty="0" smtClean="0"/>
          </a:p>
          <a:p>
            <a:r>
              <a:rPr lang="ru-RU" i="1" dirty="0"/>
              <a:t>сложные грамматики трудно </a:t>
            </a:r>
            <a:r>
              <a:rPr lang="ru-RU" i="1" dirty="0" smtClean="0"/>
              <a:t>сопровождать</a:t>
            </a:r>
            <a:endParaRPr lang="en-US" i="1" dirty="0" smtClean="0"/>
          </a:p>
          <a:p>
            <a:r>
              <a:rPr lang="ru-RU" i="1" dirty="0"/>
              <a:t>добавление новых способов интерпретации выражений.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1839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Участники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Handler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ru-RU" dirty="0"/>
              <a:t>обработчик</a:t>
            </a:r>
            <a:r>
              <a:rPr lang="ru-RU" b="1" dirty="0" smtClean="0"/>
              <a:t>:</a:t>
            </a:r>
            <a:endParaRPr lang="ru-RU" dirty="0" smtClean="0"/>
          </a:p>
          <a:p>
            <a:pPr lvl="1"/>
            <a:r>
              <a:rPr lang="ru-RU" dirty="0" smtClean="0"/>
              <a:t> определяет интерфейс для обработки запросов</a:t>
            </a:r>
          </a:p>
          <a:p>
            <a:pPr lvl="1"/>
            <a:r>
              <a:rPr lang="ru-RU" dirty="0" smtClean="0"/>
              <a:t>реализует </a:t>
            </a:r>
            <a:r>
              <a:rPr lang="ru-RU" dirty="0"/>
              <a:t>связь с </a:t>
            </a:r>
            <a:r>
              <a:rPr lang="ru-RU" dirty="0" smtClean="0"/>
              <a:t>преемником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  <a:p>
            <a:r>
              <a:rPr lang="en-US" b="1" dirty="0" err="1" smtClean="0"/>
              <a:t>ConcreteHandler</a:t>
            </a:r>
            <a:r>
              <a:rPr lang="ru-RU" b="1" dirty="0" smtClean="0"/>
              <a:t> </a:t>
            </a:r>
            <a:r>
              <a:rPr lang="ru-RU" dirty="0" smtClean="0"/>
              <a:t>- конкретный обработчик</a:t>
            </a:r>
          </a:p>
          <a:p>
            <a:pPr lvl="1"/>
            <a:r>
              <a:rPr lang="ru-RU" dirty="0" smtClean="0"/>
              <a:t>обрабатывает </a:t>
            </a:r>
            <a:r>
              <a:rPr lang="ru-RU" dirty="0"/>
              <a:t>запрос, за который </a:t>
            </a:r>
            <a:r>
              <a:rPr lang="ru-RU" dirty="0" smtClean="0"/>
              <a:t>отвечает</a:t>
            </a:r>
          </a:p>
          <a:p>
            <a:pPr lvl="1"/>
            <a:r>
              <a:rPr lang="ru-RU" dirty="0"/>
              <a:t>имеет доступ к своему преемнику</a:t>
            </a:r>
            <a:r>
              <a:rPr lang="ru-RU" dirty="0" smtClean="0"/>
              <a:t>;</a:t>
            </a:r>
          </a:p>
          <a:p>
            <a:pPr lvl="1"/>
            <a:r>
              <a:rPr lang="ru-RU" dirty="0"/>
              <a:t>если </a:t>
            </a:r>
            <a:r>
              <a:rPr lang="ru-RU" dirty="0" err="1"/>
              <a:t>ConcreteHandler</a:t>
            </a:r>
            <a:r>
              <a:rPr lang="ru-RU" dirty="0"/>
              <a:t> способен обработать запрос, то так и делает, если</a:t>
            </a:r>
            <a:br>
              <a:rPr lang="ru-RU" dirty="0"/>
            </a:br>
            <a:r>
              <a:rPr lang="ru-RU" dirty="0"/>
              <a:t>не может, то направляет его - его своему </a:t>
            </a:r>
            <a:r>
              <a:rPr lang="ru-RU" dirty="0" smtClean="0"/>
              <a:t>преемнику</a:t>
            </a:r>
            <a:r>
              <a:rPr lang="ru-RU" dirty="0"/>
              <a:t/>
            </a:r>
            <a:br>
              <a:rPr lang="ru-RU" dirty="0"/>
            </a:br>
            <a:endParaRPr lang="ru-RU" dirty="0" smtClean="0"/>
          </a:p>
          <a:p>
            <a:r>
              <a:rPr lang="en-US" b="1" dirty="0"/>
              <a:t>Client </a:t>
            </a:r>
            <a:r>
              <a:rPr lang="en-US" dirty="0" smtClean="0"/>
              <a:t>– </a:t>
            </a:r>
            <a:r>
              <a:rPr lang="ru-RU" dirty="0" smtClean="0"/>
              <a:t>клиент</a:t>
            </a:r>
          </a:p>
          <a:p>
            <a:pPr lvl="1"/>
            <a:r>
              <a:rPr lang="ru-RU" dirty="0"/>
              <a:t>отправляет запрос некоторому объекту </a:t>
            </a:r>
            <a:r>
              <a:rPr lang="ru-RU" dirty="0" err="1"/>
              <a:t>ConcreteHandler</a:t>
            </a:r>
            <a:r>
              <a:rPr lang="ru-RU" dirty="0"/>
              <a:t> в </a:t>
            </a:r>
            <a:r>
              <a:rPr lang="ru-RU" dirty="0" smtClean="0"/>
              <a:t>цепочке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433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579296" cy="914400"/>
          </a:xfrm>
        </p:spPr>
        <p:txBody>
          <a:bodyPr/>
          <a:lstStyle/>
          <a:p>
            <a:r>
              <a:rPr lang="ru-RU" dirty="0" smtClean="0"/>
              <a:t>Посетитель(</a:t>
            </a:r>
            <a:r>
              <a:rPr lang="en-US" dirty="0" smtClean="0"/>
              <a:t>Visitor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177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9592" y="1268760"/>
            <a:ext cx="7772400" cy="3168352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Описывает операцию, выполняемую с каждым объектом из некоторой </a:t>
            </a:r>
            <a:r>
              <a:rPr lang="ru-RU" dirty="0" err="1"/>
              <a:t>струк</a:t>
            </a:r>
            <a:r>
              <a:rPr lang="ru-RU" dirty="0"/>
              <a:t>-</a:t>
            </a:r>
            <a:br>
              <a:rPr lang="ru-RU" dirty="0"/>
            </a:br>
            <a:r>
              <a:rPr lang="ru-RU" dirty="0"/>
              <a:t>туры. Паттерн посетитель позволяет определить новую операцию, не изменяя</a:t>
            </a:r>
            <a:br>
              <a:rPr lang="ru-RU" dirty="0"/>
            </a:br>
            <a:r>
              <a:rPr lang="ru-RU" dirty="0"/>
              <a:t>классы этих объектов.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852378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Применимость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в структуре присутствуют объекты многих классов с различными </a:t>
            </a:r>
            <a:r>
              <a:rPr lang="ru-RU" dirty="0" err="1"/>
              <a:t>интерфей</a:t>
            </a:r>
            <a:r>
              <a:rPr lang="ru-RU" dirty="0"/>
              <a:t>-</a:t>
            </a:r>
            <a:br>
              <a:rPr lang="ru-RU" dirty="0"/>
            </a:br>
            <a:r>
              <a:rPr lang="ru-RU" dirty="0"/>
              <a:t>сами и вы хотите выполнять над ними операции, зависящие от конкретных</a:t>
            </a:r>
            <a:br>
              <a:rPr lang="ru-RU" dirty="0"/>
            </a:br>
            <a:r>
              <a:rPr lang="ru-RU" dirty="0"/>
              <a:t>классов</a:t>
            </a:r>
            <a:br>
              <a:rPr lang="ru-RU" dirty="0"/>
            </a:br>
            <a:endParaRPr lang="en-US" dirty="0" smtClean="0"/>
          </a:p>
          <a:p>
            <a:r>
              <a:rPr lang="ru-RU" dirty="0"/>
              <a:t>над объектами, входящими в состав структуры, надо выполнять </a:t>
            </a:r>
            <a:r>
              <a:rPr lang="ru-RU" dirty="0" smtClean="0"/>
              <a:t>разнообразные</a:t>
            </a:r>
            <a:r>
              <a:rPr lang="ru-RU" dirty="0"/>
              <a:t>, не связанные между собой операции и вы не хотите «засорять» </a:t>
            </a:r>
            <a:r>
              <a:rPr lang="ru-RU" dirty="0" smtClean="0"/>
              <a:t>классы</a:t>
            </a:r>
            <a:r>
              <a:rPr lang="en-US" dirty="0" smtClean="0"/>
              <a:t> </a:t>
            </a:r>
            <a:r>
              <a:rPr lang="ru-RU" dirty="0" smtClean="0"/>
              <a:t>такими </a:t>
            </a:r>
            <a:r>
              <a:rPr lang="ru-RU" dirty="0"/>
              <a:t>операциями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/>
              <a:t>классы, устанавливающие структуру объектов, изменяются редко, но новые</a:t>
            </a:r>
            <a:br>
              <a:rPr lang="ru-RU" dirty="0"/>
            </a:br>
            <a:r>
              <a:rPr lang="ru-RU" dirty="0"/>
              <a:t>операции над этой структурой добавляются часто. </a:t>
            </a:r>
            <a:br>
              <a:rPr lang="ru-RU" dirty="0"/>
            </a:b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57417501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56792"/>
            <a:ext cx="6991672" cy="5049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268127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Участники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99592" y="1412776"/>
            <a:ext cx="7992888" cy="4572000"/>
          </a:xfrm>
        </p:spPr>
        <p:txBody>
          <a:bodyPr>
            <a:noAutofit/>
          </a:bodyPr>
          <a:lstStyle/>
          <a:p>
            <a:r>
              <a:rPr lang="ru-RU" sz="2400" b="1" dirty="0" err="1"/>
              <a:t>Visitor</a:t>
            </a:r>
            <a:r>
              <a:rPr lang="ru-RU" sz="2400" b="1" dirty="0"/>
              <a:t> </a:t>
            </a:r>
            <a:r>
              <a:rPr lang="ru-RU" sz="2400" dirty="0" smtClean="0"/>
              <a:t>- </a:t>
            </a:r>
            <a:r>
              <a:rPr lang="ru-RU" sz="2400" dirty="0"/>
              <a:t>посетитель</a:t>
            </a:r>
            <a:r>
              <a:rPr lang="ru-RU" sz="2400" dirty="0" smtClean="0"/>
              <a:t>:</a:t>
            </a:r>
            <a:endParaRPr lang="en-US" sz="2400" dirty="0" smtClean="0"/>
          </a:p>
          <a:p>
            <a:pPr lvl="1"/>
            <a:r>
              <a:rPr lang="ru-RU" sz="2000" dirty="0" smtClean="0"/>
              <a:t>объявляет </a:t>
            </a:r>
            <a:r>
              <a:rPr lang="ru-RU" sz="2000" dirty="0"/>
              <a:t>операцию </a:t>
            </a:r>
            <a:r>
              <a:rPr lang="ru-RU" sz="2000" dirty="0" err="1" smtClean="0"/>
              <a:t>Visit</a:t>
            </a:r>
            <a:r>
              <a:rPr lang="ru-RU" sz="2000" dirty="0" smtClean="0"/>
              <a:t> </a:t>
            </a:r>
            <a:r>
              <a:rPr lang="ru-RU" sz="2000" dirty="0"/>
              <a:t>для каждого класса </a:t>
            </a:r>
            <a:r>
              <a:rPr lang="ru-RU" sz="2000" dirty="0" err="1"/>
              <a:t>ConcreteElement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в структуре объектов. </a:t>
            </a:r>
            <a:endParaRPr lang="en-US" sz="2400" dirty="0" smtClean="0"/>
          </a:p>
          <a:p>
            <a:pPr marL="411480" lvl="1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r>
              <a:rPr lang="ru-RU" sz="2400" b="1" dirty="0" err="1"/>
              <a:t>Concrete</a:t>
            </a:r>
            <a:r>
              <a:rPr lang="ru-RU" sz="2400" b="1" dirty="0"/>
              <a:t> </a:t>
            </a:r>
            <a:r>
              <a:rPr lang="ru-RU" sz="2400" b="1" dirty="0" err="1"/>
              <a:t>Visitor</a:t>
            </a:r>
            <a:r>
              <a:rPr lang="ru-RU" sz="2400" b="1" dirty="0"/>
              <a:t> </a:t>
            </a:r>
            <a:r>
              <a:rPr lang="ru-RU" sz="2400" dirty="0" smtClean="0"/>
              <a:t>- </a:t>
            </a:r>
            <a:r>
              <a:rPr lang="ru-RU" sz="2400" dirty="0"/>
              <a:t>конкретный посетитель</a:t>
            </a:r>
            <a:r>
              <a:rPr lang="ru-RU" sz="2400" dirty="0" smtClean="0"/>
              <a:t>:</a:t>
            </a:r>
            <a:endParaRPr lang="en-US" sz="2400" dirty="0" smtClean="0"/>
          </a:p>
          <a:p>
            <a:pPr marL="667512" lvl="2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r>
              <a:rPr lang="ru-RU" sz="2000" dirty="0"/>
              <a:t>реализует все операции, объявленные в классе </a:t>
            </a:r>
            <a:r>
              <a:rPr lang="ru-RU" sz="2000" dirty="0" err="1"/>
              <a:t>Visitor</a:t>
            </a:r>
            <a:r>
              <a:rPr lang="ru-RU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1744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Участники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99592" y="1412776"/>
            <a:ext cx="7992888" cy="4572000"/>
          </a:xfrm>
        </p:spPr>
        <p:txBody>
          <a:bodyPr>
            <a:noAutofit/>
          </a:bodyPr>
          <a:lstStyle/>
          <a:p>
            <a:r>
              <a:rPr lang="ru-RU" sz="2400" b="1" dirty="0" err="1" smtClean="0"/>
              <a:t>Element</a:t>
            </a:r>
            <a:r>
              <a:rPr lang="ru-RU" sz="2400" b="1" dirty="0" smtClean="0"/>
              <a:t> </a:t>
            </a:r>
            <a:r>
              <a:rPr lang="ru-RU" sz="2400" dirty="0" smtClean="0"/>
              <a:t>- </a:t>
            </a:r>
            <a:r>
              <a:rPr lang="ru-RU" sz="2400" dirty="0"/>
              <a:t>элемент</a:t>
            </a:r>
            <a:r>
              <a:rPr lang="ru-RU" sz="2400" dirty="0" smtClean="0"/>
              <a:t>:</a:t>
            </a:r>
            <a:endParaRPr lang="en-US" sz="2400" dirty="0" smtClean="0"/>
          </a:p>
          <a:p>
            <a:pPr lvl="1"/>
            <a:r>
              <a:rPr lang="ru-RU" sz="2000" dirty="0"/>
              <a:t>определяет операцию </a:t>
            </a:r>
            <a:r>
              <a:rPr lang="ru-RU" sz="2000" dirty="0" err="1"/>
              <a:t>Accept</a:t>
            </a:r>
            <a:r>
              <a:rPr lang="ru-RU" sz="2000" dirty="0"/>
              <a:t>, которая принимает посетителя в </a:t>
            </a:r>
            <a:r>
              <a:rPr lang="ru-RU" sz="2000" dirty="0" smtClean="0"/>
              <a:t>качестве</a:t>
            </a:r>
            <a:r>
              <a:rPr lang="en-US" sz="2000" dirty="0" smtClean="0"/>
              <a:t> </a:t>
            </a:r>
            <a:r>
              <a:rPr lang="ru-RU" sz="2000" dirty="0" smtClean="0"/>
              <a:t>аргумента</a:t>
            </a:r>
            <a:endParaRPr lang="en-US" sz="2000" b="1" dirty="0" smtClean="0"/>
          </a:p>
          <a:p>
            <a:r>
              <a:rPr lang="ru-RU" sz="2400" b="1" dirty="0" err="1" smtClean="0"/>
              <a:t>ConcreteElement</a:t>
            </a:r>
            <a:r>
              <a:rPr lang="en-US" sz="2400" b="1" dirty="0" smtClean="0"/>
              <a:t> </a:t>
            </a:r>
            <a:r>
              <a:rPr lang="ru-RU" sz="2400" dirty="0" smtClean="0"/>
              <a:t>– конкретный</a:t>
            </a:r>
            <a:r>
              <a:rPr lang="en-US" sz="2400" dirty="0" smtClean="0"/>
              <a:t> </a:t>
            </a:r>
            <a:r>
              <a:rPr lang="ru-RU" sz="2400" dirty="0" smtClean="0"/>
              <a:t>элемент:</a:t>
            </a:r>
            <a:endParaRPr lang="en-US" sz="2400" dirty="0" smtClean="0"/>
          </a:p>
          <a:p>
            <a:pPr lvl="1"/>
            <a:r>
              <a:rPr lang="ru-RU" sz="2000" dirty="0" smtClean="0"/>
              <a:t>реализует </a:t>
            </a:r>
            <a:r>
              <a:rPr lang="ru-RU" sz="2000" dirty="0"/>
              <a:t>операцию </a:t>
            </a:r>
            <a:r>
              <a:rPr lang="ru-RU" sz="2000" dirty="0" err="1"/>
              <a:t>Accept</a:t>
            </a:r>
            <a:r>
              <a:rPr lang="ru-RU" sz="2000" dirty="0"/>
              <a:t>, принимающую посетителя как аргумент</a:t>
            </a:r>
            <a:r>
              <a:rPr lang="ru-RU" sz="2000" dirty="0" smtClean="0"/>
              <a:t>;</a:t>
            </a:r>
            <a:endParaRPr lang="en-US" sz="2000" dirty="0" smtClean="0"/>
          </a:p>
          <a:p>
            <a:r>
              <a:rPr lang="ru-RU" sz="2400" b="1" dirty="0" err="1" smtClean="0"/>
              <a:t>ObjectStructure</a:t>
            </a:r>
            <a:r>
              <a:rPr lang="ru-RU" sz="2400" b="1" dirty="0" smtClean="0"/>
              <a:t> </a:t>
            </a:r>
            <a:r>
              <a:rPr lang="ru-RU" sz="2400" dirty="0" smtClean="0"/>
              <a:t>- </a:t>
            </a:r>
            <a:r>
              <a:rPr lang="ru-RU" sz="2400" dirty="0"/>
              <a:t>структура объектов</a:t>
            </a:r>
            <a:r>
              <a:rPr lang="ru-RU" sz="2400" dirty="0" smtClean="0"/>
              <a:t>:</a:t>
            </a:r>
            <a:endParaRPr lang="en-US" sz="2400" dirty="0" smtClean="0"/>
          </a:p>
          <a:p>
            <a:pPr lvl="1"/>
            <a:r>
              <a:rPr lang="ru-RU" sz="2000" dirty="0" smtClean="0"/>
              <a:t>может </a:t>
            </a:r>
            <a:r>
              <a:rPr lang="ru-RU" sz="2000" dirty="0"/>
              <a:t>перечислить свои элементы</a:t>
            </a:r>
            <a:r>
              <a:rPr lang="ru-RU" sz="2000" dirty="0" smtClean="0"/>
              <a:t>;</a:t>
            </a:r>
            <a:endParaRPr lang="en-US" sz="2000" dirty="0" smtClean="0"/>
          </a:p>
          <a:p>
            <a:pPr lvl="1"/>
            <a:r>
              <a:rPr lang="ru-RU" sz="2000" dirty="0" smtClean="0"/>
              <a:t>может </a:t>
            </a:r>
            <a:r>
              <a:rPr lang="ru-RU" sz="2000" dirty="0"/>
              <a:t>предоставить посетителю высокоуровневый интерфейс для </a:t>
            </a:r>
            <a:r>
              <a:rPr lang="ru-RU" sz="2000" dirty="0" smtClean="0"/>
              <a:t>посещения </a:t>
            </a:r>
            <a:r>
              <a:rPr lang="ru-RU" sz="2000" dirty="0"/>
              <a:t>своих элементов</a:t>
            </a:r>
            <a:r>
              <a:rPr lang="ru-RU" sz="2000" dirty="0" smtClean="0"/>
              <a:t>;</a:t>
            </a:r>
            <a:endParaRPr lang="en-US" sz="2000" dirty="0" smtClean="0"/>
          </a:p>
          <a:p>
            <a:pPr lvl="1"/>
            <a:r>
              <a:rPr lang="ru-RU" sz="2000" dirty="0" smtClean="0"/>
              <a:t>может </a:t>
            </a:r>
            <a:r>
              <a:rPr lang="ru-RU" sz="2000" dirty="0"/>
              <a:t>быть как составным объектом (см. паттерн компоновщик), </a:t>
            </a:r>
            <a:r>
              <a:rPr lang="ru-RU" sz="2000" dirty="0" smtClean="0"/>
              <a:t>так</a:t>
            </a:r>
            <a:r>
              <a:rPr lang="en-US" sz="2000" dirty="0" smtClean="0"/>
              <a:t> </a:t>
            </a:r>
            <a:r>
              <a:rPr lang="ru-RU" sz="2000" dirty="0" smtClean="0"/>
              <a:t>и </a:t>
            </a:r>
            <a:r>
              <a:rPr lang="ru-RU" sz="2000" dirty="0"/>
              <a:t>коллекцией, например списком или множеством.</a:t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endParaRPr lang="ru-RU" sz="800" dirty="0" smtClean="0"/>
          </a:p>
        </p:txBody>
      </p:sp>
    </p:spTree>
    <p:extLst>
      <p:ext uri="{BB962C8B-B14F-4D97-AF65-F5344CB8AC3E}">
        <p14:creationId xmlns:p14="http://schemas.microsoft.com/office/powerpoint/2010/main" val="282209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844824"/>
            <a:ext cx="8229600" cy="4104456"/>
          </a:xfrm>
        </p:spPr>
        <p:txBody>
          <a:bodyPr>
            <a:normAutofit fontScale="92500"/>
          </a:bodyPr>
          <a:lstStyle/>
          <a:p>
            <a:r>
              <a:rPr lang="ru-RU" i="1" dirty="0"/>
              <a:t>упрощает добавление новых </a:t>
            </a:r>
            <a:r>
              <a:rPr lang="ru-RU" i="1" dirty="0" smtClean="0"/>
              <a:t>операций</a:t>
            </a:r>
            <a:endParaRPr lang="en-US" i="1" dirty="0" smtClean="0"/>
          </a:p>
          <a:p>
            <a:r>
              <a:rPr lang="ru-RU" i="1" dirty="0"/>
              <a:t>объединяет родственные операции и отсекает те, которые не </a:t>
            </a:r>
            <a:r>
              <a:rPr lang="en-US" i="1" dirty="0" smtClean="0"/>
              <a:t> </a:t>
            </a:r>
            <a:r>
              <a:rPr lang="ru-RU" i="1" dirty="0" smtClean="0"/>
              <a:t>имеют </a:t>
            </a:r>
            <a:r>
              <a:rPr lang="ru-RU" i="1" dirty="0"/>
              <a:t>к </a:t>
            </a:r>
            <a:r>
              <a:rPr lang="ru-RU" i="1" dirty="0" smtClean="0"/>
              <a:t>ним</a:t>
            </a:r>
            <a:r>
              <a:rPr lang="en-US" i="1" dirty="0" smtClean="0"/>
              <a:t> </a:t>
            </a:r>
            <a:r>
              <a:rPr lang="ru-RU" i="1" dirty="0" smtClean="0"/>
              <a:t>отношения</a:t>
            </a:r>
            <a:endParaRPr lang="en-US" i="1" dirty="0" smtClean="0"/>
          </a:p>
          <a:p>
            <a:r>
              <a:rPr lang="ru-RU" i="1" dirty="0"/>
              <a:t>добавление новых классов </a:t>
            </a:r>
            <a:r>
              <a:rPr lang="ru-RU" i="1" dirty="0" err="1"/>
              <a:t>ConcreteElement</a:t>
            </a:r>
            <a:r>
              <a:rPr lang="ru-RU" i="1" dirty="0"/>
              <a:t> затруднено</a:t>
            </a:r>
            <a:r>
              <a:rPr lang="ru-RU" i="1" dirty="0" smtClean="0"/>
              <a:t>.</a:t>
            </a:r>
            <a:endParaRPr lang="en-US" i="1" dirty="0" smtClean="0"/>
          </a:p>
          <a:p>
            <a:r>
              <a:rPr lang="ru-RU" i="1" dirty="0"/>
              <a:t>посещение различных иерархий </a:t>
            </a:r>
            <a:r>
              <a:rPr lang="ru-RU" i="1" dirty="0" smtClean="0"/>
              <a:t>классов</a:t>
            </a:r>
            <a:endParaRPr lang="en-US" dirty="0"/>
          </a:p>
          <a:p>
            <a:r>
              <a:rPr lang="ru-RU" i="1" dirty="0"/>
              <a:t>аккумулирование </a:t>
            </a:r>
            <a:r>
              <a:rPr lang="ru-RU" i="1" dirty="0" smtClean="0"/>
              <a:t>состояния</a:t>
            </a:r>
            <a:endParaRPr lang="en-US" i="1" dirty="0" smtClean="0"/>
          </a:p>
          <a:p>
            <a:r>
              <a:rPr lang="ru-RU" i="1" dirty="0"/>
              <a:t>нарушение </a:t>
            </a:r>
            <a:r>
              <a:rPr lang="ru-RU" i="1" dirty="0" smtClean="0"/>
              <a:t>инкапсуляции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838773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Домашнее 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ru-RU" dirty="0"/>
              <a:t>С использованием паттерна </a:t>
            </a:r>
            <a:r>
              <a:rPr lang="en-US" dirty="0"/>
              <a:t>Memento </a:t>
            </a:r>
            <a:r>
              <a:rPr lang="ru-RU" dirty="0"/>
              <a:t>реализовать текстовый редактор с возможностью выполнения операций </a:t>
            </a:r>
            <a:r>
              <a:rPr lang="en-US" dirty="0"/>
              <a:t>Undo</a:t>
            </a:r>
            <a:r>
              <a:rPr lang="ru-RU" dirty="0"/>
              <a:t>/</a:t>
            </a:r>
            <a:r>
              <a:rPr lang="en-US" dirty="0"/>
              <a:t>Redo</a:t>
            </a:r>
            <a:r>
              <a:rPr lang="ru-RU" dirty="0"/>
              <a:t>. В объекте </a:t>
            </a:r>
            <a:r>
              <a:rPr lang="en-US" dirty="0"/>
              <a:t>Memento </a:t>
            </a:r>
            <a:r>
              <a:rPr lang="ru-RU" dirty="0"/>
              <a:t>сохраняются изменения, которые пользователь производит в процессе изменения текста в текстовом редакторе (текст, индекс первой видимой строки, позиция курсора). Программа должна предоставить пользователю возможность выполнять </a:t>
            </a:r>
            <a:r>
              <a:rPr lang="en-US" dirty="0"/>
              <a:t>Undo</a:t>
            </a:r>
            <a:r>
              <a:rPr lang="ru-RU" dirty="0"/>
              <a:t> до 256 раз (т.е. в </a:t>
            </a:r>
            <a:r>
              <a:rPr lang="en-US" dirty="0"/>
              <a:t>Memento </a:t>
            </a:r>
            <a:r>
              <a:rPr lang="ru-RU" dirty="0"/>
              <a:t>сохраняются до 256 последних </a:t>
            </a:r>
            <a:r>
              <a:rPr lang="ru-RU"/>
              <a:t>изменений</a:t>
            </a:r>
            <a:r>
              <a:rPr lang="ru-RU" smtClean="0"/>
              <a:t>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4484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2143116"/>
            <a:ext cx="8229600" cy="2726044"/>
          </a:xfrm>
        </p:spPr>
        <p:txBody>
          <a:bodyPr>
            <a:normAutofit/>
          </a:bodyPr>
          <a:lstStyle/>
          <a:p>
            <a:r>
              <a:rPr lang="ru-RU" i="1" dirty="0"/>
              <a:t>ослабление </a:t>
            </a:r>
            <a:r>
              <a:rPr lang="ru-RU" i="1" dirty="0" smtClean="0"/>
              <a:t>связанности</a:t>
            </a:r>
            <a:endParaRPr lang="ru-RU" dirty="0" smtClean="0"/>
          </a:p>
          <a:p>
            <a:r>
              <a:rPr lang="ru-RU" i="1" dirty="0"/>
              <a:t>дополнительная гибкость при распределении обязанностей между </a:t>
            </a:r>
            <a:r>
              <a:rPr lang="ru-RU" i="1" dirty="0" smtClean="0"/>
              <a:t>объектами</a:t>
            </a:r>
          </a:p>
          <a:p>
            <a:r>
              <a:rPr lang="ru-RU" i="1" dirty="0"/>
              <a:t>получение не </a:t>
            </a:r>
            <a:r>
              <a:rPr lang="ru-RU" i="1" dirty="0" smtClean="0"/>
              <a:t>гарантировано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8349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lang="ru-RU" dirty="0" smtClean="0"/>
              <a:t>Команда(</a:t>
            </a:r>
            <a:r>
              <a:rPr lang="en-US" dirty="0" smtClean="0"/>
              <a:t>Command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446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етро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Метро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Метро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742</TotalTime>
  <Words>1783</Words>
  <Application>Microsoft Office PowerPoint</Application>
  <PresentationFormat>Экран (4:3)</PresentationFormat>
  <Paragraphs>293</Paragraphs>
  <Slides>77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77</vt:i4>
      </vt:variant>
    </vt:vector>
  </HeadingPairs>
  <TitlesOfParts>
    <vt:vector size="78" baseType="lpstr">
      <vt:lpstr>Метро</vt:lpstr>
      <vt:lpstr>Паттерны ПОВЕДЕНИЯ</vt:lpstr>
      <vt:lpstr>Паттерны поведения</vt:lpstr>
      <vt:lpstr>Цепочка обязанностей  (Chain Of Responsibility)</vt:lpstr>
      <vt:lpstr>Презентация PowerPoint</vt:lpstr>
      <vt:lpstr>Применимость</vt:lpstr>
      <vt:lpstr>Структура</vt:lpstr>
      <vt:lpstr>Участники</vt:lpstr>
      <vt:lpstr>Результаты</vt:lpstr>
      <vt:lpstr>Команда(Command)</vt:lpstr>
      <vt:lpstr>Презентация PowerPoint</vt:lpstr>
      <vt:lpstr>Применимость</vt:lpstr>
      <vt:lpstr>Структура</vt:lpstr>
      <vt:lpstr>Участники</vt:lpstr>
      <vt:lpstr>Результаты</vt:lpstr>
      <vt:lpstr>Итератор (Iterator)</vt:lpstr>
      <vt:lpstr>Презентация PowerPoint</vt:lpstr>
      <vt:lpstr>Применимость</vt:lpstr>
      <vt:lpstr>Структура</vt:lpstr>
      <vt:lpstr>Участники</vt:lpstr>
      <vt:lpstr>Результаты</vt:lpstr>
      <vt:lpstr>Наблюдатель (Observer)</vt:lpstr>
      <vt:lpstr>Презентация PowerPoint</vt:lpstr>
      <vt:lpstr>Применимость</vt:lpstr>
      <vt:lpstr>Структура</vt:lpstr>
      <vt:lpstr>Участники</vt:lpstr>
      <vt:lpstr>Результаты</vt:lpstr>
      <vt:lpstr>Применения</vt:lpstr>
      <vt:lpstr>Состояние (State)</vt:lpstr>
      <vt:lpstr>Презентация PowerPoint</vt:lpstr>
      <vt:lpstr>Применимость</vt:lpstr>
      <vt:lpstr>Структура</vt:lpstr>
      <vt:lpstr>Участники</vt:lpstr>
      <vt:lpstr>Пример</vt:lpstr>
      <vt:lpstr>Результаты</vt:lpstr>
      <vt:lpstr>Стратегия (Strategy)</vt:lpstr>
      <vt:lpstr>Презентация PowerPoint</vt:lpstr>
      <vt:lpstr>Применимость</vt:lpstr>
      <vt:lpstr>Структура</vt:lpstr>
      <vt:lpstr>Участники</vt:lpstr>
      <vt:lpstr>Результаты</vt:lpstr>
      <vt:lpstr>Шаблонный метод (Template Method)</vt:lpstr>
      <vt:lpstr>Презентация PowerPoint</vt:lpstr>
      <vt:lpstr>Применимость</vt:lpstr>
      <vt:lpstr>Структура</vt:lpstr>
      <vt:lpstr>Участники</vt:lpstr>
      <vt:lpstr>Результаты</vt:lpstr>
      <vt:lpstr>Домашнее задание</vt:lpstr>
      <vt:lpstr>Посредник(Mediator)</vt:lpstr>
      <vt:lpstr>Презентация PowerPoint</vt:lpstr>
      <vt:lpstr>Применимость</vt:lpstr>
      <vt:lpstr>Структура</vt:lpstr>
      <vt:lpstr>Участники</vt:lpstr>
      <vt:lpstr>Результаты</vt:lpstr>
      <vt:lpstr>Хранитель(Memento)</vt:lpstr>
      <vt:lpstr>Презентация PowerPoint</vt:lpstr>
      <vt:lpstr>Применимость</vt:lpstr>
      <vt:lpstr>Структура</vt:lpstr>
      <vt:lpstr>Участники</vt:lpstr>
      <vt:lpstr>Результаты</vt:lpstr>
      <vt:lpstr>Интерпретатор(Interpreter)</vt:lpstr>
      <vt:lpstr>Презентация PowerPoint</vt:lpstr>
      <vt:lpstr>Использование</vt:lpstr>
      <vt:lpstr>Использование</vt:lpstr>
      <vt:lpstr>Использование</vt:lpstr>
      <vt:lpstr>Применимость</vt:lpstr>
      <vt:lpstr>Структура</vt:lpstr>
      <vt:lpstr>Участники</vt:lpstr>
      <vt:lpstr>Участники</vt:lpstr>
      <vt:lpstr>Результаты</vt:lpstr>
      <vt:lpstr>Посетитель(Visitor)</vt:lpstr>
      <vt:lpstr>Презентация PowerPoint</vt:lpstr>
      <vt:lpstr>Применимость</vt:lpstr>
      <vt:lpstr>Структура</vt:lpstr>
      <vt:lpstr>Участники</vt:lpstr>
      <vt:lpstr>Участники</vt:lpstr>
      <vt:lpstr>Результаты</vt:lpstr>
      <vt:lpstr>Домашнее задание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Порождающие паттерны</dc:title>
  <dc:creator>Spadar</dc:creator>
  <cp:lastModifiedBy>Петухов Юрий Александрович</cp:lastModifiedBy>
  <cp:revision>261</cp:revision>
  <dcterms:created xsi:type="dcterms:W3CDTF">2015-08-08T17:58:02Z</dcterms:created>
  <dcterms:modified xsi:type="dcterms:W3CDTF">2015-09-16T12:57:10Z</dcterms:modified>
</cp:coreProperties>
</file>