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59" r:id="rId18"/>
    <p:sldId id="275" r:id="rId19"/>
    <p:sldId id="276" r:id="rId20"/>
    <p:sldId id="274" r:id="rId21"/>
    <p:sldId id="277" r:id="rId22"/>
    <p:sldId id="284" r:id="rId23"/>
    <p:sldId id="278" r:id="rId24"/>
    <p:sldId id="285" r:id="rId25"/>
    <p:sldId id="280" r:id="rId26"/>
    <p:sldId id="282" r:id="rId27"/>
    <p:sldId id="273" r:id="rId28"/>
    <p:sldId id="286" r:id="rId29"/>
    <p:sldId id="283" r:id="rId30"/>
    <p:sldId id="281" r:id="rId31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08.09.2015</a:t>
            </a:fld>
            <a:endParaRPr lang="be-BY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08.09.2015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08.09.2015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08.09.2015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08.09.2015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08.09.2015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08.09.2015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A8443B4-A29C-47CD-B068-7FF4EA09BD53}" type="datetimeFigureOut">
              <a:rPr lang="be-BY" smtClean="0"/>
              <a:t>08.09.2015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be-BY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052736"/>
            <a:ext cx="7772400" cy="1975104"/>
          </a:xfrm>
        </p:spPr>
        <p:txBody>
          <a:bodyPr/>
          <a:lstStyle/>
          <a:p>
            <a:pPr algn="ctr"/>
            <a:r>
              <a:rPr lang="be-BY" dirty="0" smtClean="0"/>
              <a:t>Порожда</a:t>
            </a:r>
            <a:r>
              <a:rPr lang="ru-RU" dirty="0" err="1" smtClean="0"/>
              <a:t>ющие</a:t>
            </a:r>
            <a:r>
              <a:rPr lang="ru-RU" dirty="0" smtClean="0"/>
              <a:t> паттерны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1026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753250"/>
            <a:ext cx="792088" cy="759538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59006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be-BY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183880" cy="792088"/>
          </a:xfrm>
        </p:spPr>
        <p:txBody>
          <a:bodyPr>
            <a:normAutofit/>
          </a:bodyPr>
          <a:lstStyle/>
          <a:p>
            <a:r>
              <a:rPr lang="ru-RU" dirty="0" smtClean="0"/>
              <a:t>Изменить иерархию классов…</a:t>
            </a:r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115616" y="1988840"/>
            <a:ext cx="6389473" cy="792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Появление множества параметров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619672" y="2616222"/>
            <a:ext cx="6389473" cy="792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Изменение работающего кода</a:t>
            </a:r>
          </a:p>
        </p:txBody>
      </p:sp>
    </p:spTree>
    <p:extLst>
      <p:ext uri="{BB962C8B-B14F-4D97-AF65-F5344CB8AC3E}">
        <p14:creationId xmlns:p14="http://schemas.microsoft.com/office/powerpoint/2010/main" val="177333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b="1" dirty="0" smtClean="0"/>
              <a:t>Паттерн Фабричный метод</a:t>
            </a:r>
            <a:endParaRPr lang="be-BY" b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183880" cy="792088"/>
          </a:xfrm>
        </p:spPr>
        <p:txBody>
          <a:bodyPr>
            <a:normAutofit/>
          </a:bodyPr>
          <a:lstStyle/>
          <a:p>
            <a:r>
              <a:rPr lang="ru-RU" dirty="0" smtClean="0"/>
              <a:t>Паттерн, порождающий классы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2060848"/>
            <a:ext cx="8183880" cy="79208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3200" i="1" dirty="0" smtClean="0"/>
              <a:t>Применимость</a:t>
            </a:r>
            <a:endParaRPr lang="be-BY" sz="3200" i="1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11560" y="2636912"/>
            <a:ext cx="8183880" cy="3240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Заранее неизвестно, объекты каких классов нужно создавать</a:t>
            </a:r>
          </a:p>
          <a:p>
            <a:r>
              <a:rPr lang="ru-RU" dirty="0" smtClean="0"/>
              <a:t>Создаваемые объекты – экземпляры подклассов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50992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b="1" dirty="0" smtClean="0"/>
              <a:t>Паттерн Фабричный метод</a:t>
            </a:r>
            <a:endParaRPr lang="be-BY" b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412776"/>
            <a:ext cx="8183880" cy="79208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3200" i="1" dirty="0" smtClean="0"/>
              <a:t>Структура</a:t>
            </a:r>
            <a:endParaRPr lang="be-BY" sz="3200" i="1" dirty="0"/>
          </a:p>
        </p:txBody>
      </p:sp>
      <p:sp>
        <p:nvSpPr>
          <p:cNvPr id="3" name="AutoShape 4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8" name="AutoShape 6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pic>
        <p:nvPicPr>
          <p:cNvPr id="1032" name="Picture 8" descr="http://cpp-reference.ru/images/patterns/uml-factory-method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19" y="2192660"/>
            <a:ext cx="6590357" cy="361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39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b="1" dirty="0" smtClean="0"/>
              <a:t>Паттерн Фабричный метод</a:t>
            </a:r>
            <a:endParaRPr lang="be-BY" b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412776"/>
            <a:ext cx="8183880" cy="79208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3200" i="1" dirty="0" smtClean="0"/>
              <a:t>Структура</a:t>
            </a:r>
            <a:endParaRPr lang="be-BY" sz="3200" i="1" dirty="0"/>
          </a:p>
        </p:txBody>
      </p:sp>
      <p:sp>
        <p:nvSpPr>
          <p:cNvPr id="3" name="AutoShape 4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8" name="AutoShape 6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990079"/>
            <a:ext cx="74888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Product </a:t>
            </a:r>
            <a:r>
              <a:rPr lang="en-US" b="1" dirty="0" smtClean="0"/>
              <a:t>- </a:t>
            </a:r>
            <a:r>
              <a:rPr lang="be-BY" b="1" dirty="0"/>
              <a:t>продукт: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определяет </a:t>
            </a:r>
            <a:r>
              <a:rPr lang="ru-RU" dirty="0"/>
              <a:t>интерфейс объектов, создаваемых фабричным методом</a:t>
            </a:r>
            <a:r>
              <a:rPr lang="ru-RU" dirty="0" smtClean="0"/>
              <a:t>;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en-US" b="1" dirty="0" err="1" smtClean="0"/>
              <a:t>ConcreteProduct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be-BY" dirty="0"/>
              <a:t>конкретный продукт:</a:t>
            </a:r>
          </a:p>
          <a:p>
            <a:pPr marL="285750" indent="-285750">
              <a:buFontTx/>
              <a:buChar char="-"/>
            </a:pPr>
            <a:r>
              <a:rPr lang="be-BY" dirty="0" smtClean="0"/>
              <a:t>реализует </a:t>
            </a:r>
            <a:r>
              <a:rPr lang="be-BY" dirty="0"/>
              <a:t>интерфейс </a:t>
            </a:r>
            <a:r>
              <a:rPr lang="en-US" dirty="0"/>
              <a:t>Product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b="1" dirty="0" smtClean="0"/>
              <a:t>Creator </a:t>
            </a:r>
            <a:r>
              <a:rPr lang="en-US" dirty="0" smtClean="0"/>
              <a:t>- </a:t>
            </a:r>
            <a:r>
              <a:rPr lang="be-BY" dirty="0"/>
              <a:t>создатель:</a:t>
            </a:r>
          </a:p>
          <a:p>
            <a:r>
              <a:rPr lang="ru-RU" dirty="0"/>
              <a:t>- объявляет фабричный метод, возвращающий объект типа </a:t>
            </a:r>
            <a:r>
              <a:rPr lang="ru-RU" dirty="0" err="1"/>
              <a:t>Product</a:t>
            </a:r>
            <a:r>
              <a:rPr lang="ru-RU" dirty="0"/>
              <a:t>.</a:t>
            </a:r>
          </a:p>
          <a:p>
            <a:r>
              <a:rPr lang="ru-RU" dirty="0" err="1"/>
              <a:t>Creator</a:t>
            </a:r>
            <a:r>
              <a:rPr lang="ru-RU" dirty="0"/>
              <a:t> может также определять реализацию по умолчанию </a:t>
            </a:r>
            <a:r>
              <a:rPr lang="ru-RU" dirty="0" err="1"/>
              <a:t>фабрич</a:t>
            </a:r>
            <a:r>
              <a:rPr lang="ru-RU" dirty="0"/>
              <a:t>-</a:t>
            </a:r>
          </a:p>
          <a:p>
            <a:r>
              <a:rPr lang="ru-RU" dirty="0" err="1"/>
              <a:t>ного</a:t>
            </a:r>
            <a:r>
              <a:rPr lang="ru-RU" dirty="0"/>
              <a:t> метода, который возвращает объект </a:t>
            </a:r>
            <a:r>
              <a:rPr lang="ru-RU" dirty="0" err="1"/>
              <a:t>ConcreteProduct</a:t>
            </a:r>
            <a:r>
              <a:rPr lang="ru-RU" dirty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может </a:t>
            </a:r>
            <a:r>
              <a:rPr lang="ru-RU" dirty="0"/>
              <a:t>вызывать фабричный метод для создания объекта </a:t>
            </a:r>
            <a:r>
              <a:rPr lang="ru-RU" dirty="0" err="1"/>
              <a:t>Product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b="1" dirty="0" err="1" smtClean="0"/>
              <a:t>ConcreteCreator</a:t>
            </a:r>
            <a:r>
              <a:rPr lang="en-US" b="1" dirty="0" smtClean="0"/>
              <a:t> </a:t>
            </a:r>
            <a:r>
              <a:rPr lang="en-US" dirty="0"/>
              <a:t>(</a:t>
            </a:r>
            <a:r>
              <a:rPr lang="en-US" dirty="0" err="1"/>
              <a:t>MyApplication</a:t>
            </a:r>
            <a:r>
              <a:rPr lang="en-US" dirty="0"/>
              <a:t>) - </a:t>
            </a:r>
            <a:r>
              <a:rPr lang="be-BY" dirty="0"/>
              <a:t>конкретный создатель:</a:t>
            </a:r>
          </a:p>
          <a:p>
            <a:r>
              <a:rPr lang="ru-RU" dirty="0"/>
              <a:t>- замещает фабричный метод, возвращающий объект </a:t>
            </a:r>
            <a:r>
              <a:rPr lang="ru-RU" dirty="0" err="1"/>
              <a:t>ConcreteProduct</a:t>
            </a:r>
            <a:r>
              <a:rPr lang="ru-RU" dirty="0"/>
              <a:t>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66832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b="1" dirty="0" smtClean="0"/>
              <a:t>Паттерн Фабричный метод</a:t>
            </a:r>
            <a:endParaRPr lang="be-BY" b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412776"/>
            <a:ext cx="8183880" cy="79208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3200" i="1" dirty="0" smtClean="0"/>
              <a:t>Определение</a:t>
            </a:r>
            <a:endParaRPr lang="be-BY" sz="3200" i="1" dirty="0"/>
          </a:p>
        </p:txBody>
      </p:sp>
      <p:sp>
        <p:nvSpPr>
          <p:cNvPr id="3" name="AutoShape 4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8" name="AutoShape 6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990079"/>
            <a:ext cx="748883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Паттерн Фабричный метод</a:t>
            </a:r>
            <a:r>
              <a:rPr lang="ru-RU" sz="2800" dirty="0" smtClean="0"/>
              <a:t> определяет </a:t>
            </a:r>
            <a:r>
              <a:rPr lang="ru-RU" sz="2800" dirty="0"/>
              <a:t>интерфейс для создания объекта, но оставляет подклассам </a:t>
            </a:r>
            <a:r>
              <a:rPr lang="ru-RU" sz="2800" dirty="0" smtClean="0"/>
              <a:t>решение </a:t>
            </a:r>
            <a:r>
              <a:rPr lang="ru-RU" sz="2800" dirty="0"/>
              <a:t>о том, какой класс </a:t>
            </a:r>
            <a:r>
              <a:rPr lang="ru-RU" sz="2800" dirty="0" err="1"/>
              <a:t>инстанцировать</a:t>
            </a:r>
            <a:r>
              <a:rPr lang="ru-RU" sz="2800" dirty="0"/>
              <a:t>. Фабричный метод позволяет классу </a:t>
            </a:r>
            <a:r>
              <a:rPr lang="ru-RU" sz="2800" dirty="0" smtClean="0"/>
              <a:t>де</a:t>
            </a:r>
            <a:r>
              <a:rPr lang="be-BY" sz="2800" dirty="0" smtClean="0"/>
              <a:t>легировать </a:t>
            </a:r>
            <a:r>
              <a:rPr lang="be-BY" sz="2800" dirty="0"/>
              <a:t>инстанцирование подклассам.</a:t>
            </a:r>
          </a:p>
        </p:txBody>
      </p:sp>
    </p:spTree>
    <p:extLst>
      <p:ext uri="{BB962C8B-B14F-4D97-AF65-F5344CB8AC3E}">
        <p14:creationId xmlns:p14="http://schemas.microsoft.com/office/powerpoint/2010/main" val="346877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b="1" dirty="0" smtClean="0"/>
              <a:t>Паттерн Фабричный метод</a:t>
            </a:r>
            <a:endParaRPr lang="be-BY" b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3" name="AutoShape 4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8" name="AutoShape 6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pic>
        <p:nvPicPr>
          <p:cNvPr id="2050" name="Picture 2" descr="http://ebarah.com/wp-content/uploads/2013/05/Do-factory-design-patte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0565"/>
            <a:ext cx="7694513" cy="510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0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b="1" dirty="0" smtClean="0"/>
              <a:t>Паттерн Фабричный метод</a:t>
            </a:r>
            <a:endParaRPr lang="be-BY" b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412776"/>
            <a:ext cx="8183880" cy="79208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3200" i="1" dirty="0" smtClean="0"/>
              <a:t>Структура</a:t>
            </a:r>
            <a:endParaRPr lang="be-BY" sz="3200" i="1" dirty="0"/>
          </a:p>
        </p:txBody>
      </p:sp>
      <p:sp>
        <p:nvSpPr>
          <p:cNvPr id="3" name="AutoShape 4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8" name="AutoShape 6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990079"/>
            <a:ext cx="74888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Product </a:t>
            </a:r>
            <a:r>
              <a:rPr lang="en-US" b="1" dirty="0" smtClean="0"/>
              <a:t>- </a:t>
            </a:r>
            <a:r>
              <a:rPr lang="be-BY" b="1" dirty="0"/>
              <a:t>продукт: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определяет </a:t>
            </a:r>
            <a:r>
              <a:rPr lang="ru-RU" dirty="0"/>
              <a:t>интерфейс объектов, создаваемых фабричным методом</a:t>
            </a:r>
            <a:r>
              <a:rPr lang="ru-RU" dirty="0" smtClean="0"/>
              <a:t>;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en-US" b="1" dirty="0" err="1" smtClean="0"/>
              <a:t>ConcreteProduct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be-BY" dirty="0"/>
              <a:t>конкретный продукт:</a:t>
            </a:r>
          </a:p>
          <a:p>
            <a:pPr marL="285750" indent="-285750">
              <a:buFontTx/>
              <a:buChar char="-"/>
            </a:pPr>
            <a:r>
              <a:rPr lang="be-BY" dirty="0" smtClean="0"/>
              <a:t>реализует </a:t>
            </a:r>
            <a:r>
              <a:rPr lang="be-BY" dirty="0"/>
              <a:t>интерфейс </a:t>
            </a:r>
            <a:r>
              <a:rPr lang="en-US" dirty="0"/>
              <a:t>Product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b="1" dirty="0" smtClean="0"/>
              <a:t>Creator </a:t>
            </a:r>
            <a:r>
              <a:rPr lang="en-US" dirty="0" smtClean="0"/>
              <a:t>- </a:t>
            </a:r>
            <a:r>
              <a:rPr lang="be-BY" dirty="0"/>
              <a:t>создатель:</a:t>
            </a:r>
          </a:p>
          <a:p>
            <a:r>
              <a:rPr lang="ru-RU" dirty="0"/>
              <a:t>- объявляет фабричный метод, возвращающий объект типа </a:t>
            </a:r>
            <a:r>
              <a:rPr lang="ru-RU" dirty="0" err="1"/>
              <a:t>Product</a:t>
            </a:r>
            <a:r>
              <a:rPr lang="ru-RU" dirty="0"/>
              <a:t>.</a:t>
            </a:r>
          </a:p>
          <a:p>
            <a:r>
              <a:rPr lang="ru-RU" dirty="0" err="1"/>
              <a:t>Creator</a:t>
            </a:r>
            <a:r>
              <a:rPr lang="ru-RU" dirty="0"/>
              <a:t> может также определять реализацию по умолчанию </a:t>
            </a:r>
            <a:r>
              <a:rPr lang="ru-RU" dirty="0" err="1"/>
              <a:t>фабрич</a:t>
            </a:r>
            <a:r>
              <a:rPr lang="ru-RU" dirty="0"/>
              <a:t>-</a:t>
            </a:r>
          </a:p>
          <a:p>
            <a:r>
              <a:rPr lang="ru-RU" dirty="0" err="1"/>
              <a:t>ного</a:t>
            </a:r>
            <a:r>
              <a:rPr lang="ru-RU" dirty="0"/>
              <a:t> метода, который возвращает объект </a:t>
            </a:r>
            <a:r>
              <a:rPr lang="ru-RU" dirty="0" err="1"/>
              <a:t>ConcreteProduct</a:t>
            </a:r>
            <a:r>
              <a:rPr lang="ru-RU" dirty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может </a:t>
            </a:r>
            <a:r>
              <a:rPr lang="ru-RU" dirty="0"/>
              <a:t>вызывать фабричный метод для создания объекта </a:t>
            </a:r>
            <a:r>
              <a:rPr lang="ru-RU" dirty="0" err="1"/>
              <a:t>Product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b="1" dirty="0" err="1" smtClean="0"/>
              <a:t>ConcreteCreator</a:t>
            </a:r>
            <a:r>
              <a:rPr lang="en-US" b="1" dirty="0" smtClean="0"/>
              <a:t> </a:t>
            </a:r>
            <a:r>
              <a:rPr lang="en-US" dirty="0"/>
              <a:t>(</a:t>
            </a:r>
            <a:r>
              <a:rPr lang="en-US" dirty="0" err="1"/>
              <a:t>MyApplication</a:t>
            </a:r>
            <a:r>
              <a:rPr lang="en-US" dirty="0"/>
              <a:t>) - </a:t>
            </a:r>
            <a:r>
              <a:rPr lang="be-BY" dirty="0"/>
              <a:t>конкретный создатель:</a:t>
            </a:r>
          </a:p>
          <a:p>
            <a:r>
              <a:rPr lang="ru-RU" dirty="0"/>
              <a:t>- замещает фабричный метод, возвращающий объект </a:t>
            </a:r>
            <a:r>
              <a:rPr lang="ru-RU" dirty="0" err="1"/>
              <a:t>ConcreteProduct</a:t>
            </a:r>
            <a:r>
              <a:rPr lang="ru-RU" dirty="0"/>
              <a:t>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14998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83880" cy="105156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r>
              <a:rPr lang="ru-RU" dirty="0" smtClean="0"/>
              <a:t>Реализовать паттерн Фабричный метод для выбранной иерархии классов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47642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b="1" dirty="0" smtClean="0"/>
              <a:t>Паттерн Фабричный метод</a:t>
            </a:r>
            <a:endParaRPr lang="be-BY" b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49288" y="1484784"/>
            <a:ext cx="8183880" cy="79208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3200" i="1" dirty="0" smtClean="0"/>
              <a:t>Результаты</a:t>
            </a:r>
            <a:endParaRPr lang="be-BY" sz="3200" i="1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11560" y="2276872"/>
            <a:ext cx="8183880" cy="3240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Нет необходимости вносить в код конкретные классы</a:t>
            </a:r>
            <a:endParaRPr lang="ru-RU" dirty="0" smtClean="0"/>
          </a:p>
          <a:p>
            <a:r>
              <a:rPr lang="ru-RU" dirty="0" smtClean="0"/>
              <a:t>Увеличение числа объектов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7266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b="1" dirty="0" smtClean="0"/>
              <a:t>Паттерн Фабричный метод</a:t>
            </a:r>
            <a:endParaRPr lang="be-BY" b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12187"/>
            <a:ext cx="3600400" cy="554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85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dirty="0" smtClean="0"/>
              <a:t>Чем плох оператор </a:t>
            </a:r>
            <a:r>
              <a:rPr lang="en-US" i="1" dirty="0" smtClean="0"/>
              <a:t>new</a:t>
            </a:r>
            <a:r>
              <a:rPr lang="en-US" dirty="0" smtClean="0"/>
              <a:t>?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r>
              <a:rPr lang="ru-RU" dirty="0" smtClean="0"/>
              <a:t>Используя </a:t>
            </a:r>
            <a:r>
              <a:rPr lang="en-US" dirty="0" smtClean="0"/>
              <a:t>new, </a:t>
            </a:r>
            <a:r>
              <a:rPr lang="be-BY" dirty="0" smtClean="0"/>
              <a:t>создаем конкретный экземпляр </a:t>
            </a:r>
            <a:r>
              <a:rPr lang="be-BY" i="1" dirty="0" smtClean="0"/>
              <a:t>конкретного</a:t>
            </a:r>
            <a:r>
              <a:rPr lang="be-BY" dirty="0" smtClean="0"/>
              <a:t> класса</a:t>
            </a:r>
          </a:p>
          <a:p>
            <a:r>
              <a:rPr lang="ru-RU" dirty="0" smtClean="0"/>
              <a:t>Изменения в системе классов приводит к изменениям в коде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2626719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b="1" dirty="0" smtClean="0"/>
              <a:t>Паттерн </a:t>
            </a:r>
            <a:r>
              <a:rPr lang="ru-RU" b="1" dirty="0" smtClean="0"/>
              <a:t>Абстрактная фабрика</a:t>
            </a:r>
            <a:endParaRPr lang="be-BY" b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7544" y="1340767"/>
            <a:ext cx="8183880" cy="720081"/>
          </a:xfrm>
        </p:spPr>
        <p:txBody>
          <a:bodyPr>
            <a:normAutofit/>
          </a:bodyPr>
          <a:lstStyle/>
          <a:p>
            <a:r>
              <a:rPr lang="ru-RU" dirty="0" smtClean="0"/>
              <a:t>Паттерн, порождающий </a:t>
            </a:r>
            <a:r>
              <a:rPr lang="ru-RU" dirty="0" smtClean="0"/>
              <a:t>семейства </a:t>
            </a:r>
            <a:r>
              <a:rPr lang="ru-RU" dirty="0" smtClean="0"/>
              <a:t>объектов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2687111"/>
            <a:ext cx="8183880" cy="79208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3200" i="1" dirty="0" smtClean="0"/>
              <a:t>Применимость</a:t>
            </a:r>
            <a:endParaRPr lang="be-BY" sz="3200" i="1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11560" y="3263175"/>
            <a:ext cx="8183880" cy="3240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Система не должна зависеть от того, как создаются, компонуются входящие в нее объекты</a:t>
            </a:r>
            <a:endParaRPr lang="ru-RU" dirty="0" smtClean="0"/>
          </a:p>
          <a:p>
            <a:r>
              <a:rPr lang="ru-RU" dirty="0" smtClean="0"/>
              <a:t>Создаваемые объекты </a:t>
            </a:r>
            <a:r>
              <a:rPr lang="ru-RU" dirty="0" smtClean="0"/>
              <a:t>используются вместе</a:t>
            </a:r>
          </a:p>
          <a:p>
            <a:r>
              <a:rPr lang="ru-RU" dirty="0" smtClean="0"/>
              <a:t>Система должна конфигурироваться одним из семейств составляющих объектов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72667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60337"/>
            <a:ext cx="8183880" cy="1051560"/>
          </a:xfrm>
        </p:spPr>
        <p:txBody>
          <a:bodyPr/>
          <a:lstStyle/>
          <a:p>
            <a:r>
              <a:rPr lang="ru-RU" b="1" dirty="0" smtClean="0"/>
              <a:t>Паттерн </a:t>
            </a:r>
            <a:r>
              <a:rPr lang="ru-RU" b="1" dirty="0" smtClean="0"/>
              <a:t>Абстрактная фабрика</a:t>
            </a:r>
            <a:endParaRPr lang="be-BY" b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412776"/>
            <a:ext cx="8183880" cy="79208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3200" i="1" dirty="0" smtClean="0"/>
              <a:t>Структура</a:t>
            </a:r>
            <a:endParaRPr lang="be-BY" sz="3200" i="1" dirty="0"/>
          </a:p>
        </p:txBody>
      </p:sp>
      <p:sp>
        <p:nvSpPr>
          <p:cNvPr id="3" name="AutoShape 4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8" name="AutoShape 6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pic>
        <p:nvPicPr>
          <p:cNvPr id="9" name="Picture 8" descr="677px-abstract_factory_uml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263763" y="2183580"/>
            <a:ext cx="7023013" cy="464743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Выноска 1 9"/>
          <p:cNvSpPr/>
          <p:nvPr/>
        </p:nvSpPr>
        <p:spPr>
          <a:xfrm>
            <a:off x="3643306" y="2348880"/>
            <a:ext cx="2928958" cy="785818"/>
          </a:xfrm>
          <a:prstGeom prst="borderCallout1">
            <a:avLst>
              <a:gd name="adj1" fmla="val 18750"/>
              <a:gd name="adj2" fmla="val -3676"/>
              <a:gd name="adj3" fmla="val 57106"/>
              <a:gd name="adj4" fmla="val -14457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Объявляет интерфейс для операций, создающих абстрактные объекты-продукты</a:t>
            </a:r>
            <a:endParaRPr lang="ru-RU" sz="1400" dirty="0"/>
          </a:p>
        </p:txBody>
      </p:sp>
      <p:sp>
        <p:nvSpPr>
          <p:cNvPr id="11" name="Выноска 1 10"/>
          <p:cNvSpPr/>
          <p:nvPr/>
        </p:nvSpPr>
        <p:spPr>
          <a:xfrm>
            <a:off x="285752" y="4687870"/>
            <a:ext cx="2500298" cy="857256"/>
          </a:xfrm>
          <a:prstGeom prst="borderCallout1">
            <a:avLst>
              <a:gd name="adj1" fmla="val -8327"/>
              <a:gd name="adj2" fmla="val 23600"/>
              <a:gd name="adj3" fmla="val -90439"/>
              <a:gd name="adj4" fmla="val 42548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Реализует операции, создающие конкретные объекты-продукты;</a:t>
            </a:r>
            <a:endParaRPr lang="ru-RU" sz="1400" dirty="0"/>
          </a:p>
        </p:txBody>
      </p:sp>
      <p:sp>
        <p:nvSpPr>
          <p:cNvPr id="12" name="Выноска 1 11"/>
          <p:cNvSpPr/>
          <p:nvPr/>
        </p:nvSpPr>
        <p:spPr>
          <a:xfrm>
            <a:off x="6732240" y="2636912"/>
            <a:ext cx="2357422" cy="785818"/>
          </a:xfrm>
          <a:prstGeom prst="borderCallout1">
            <a:avLst>
              <a:gd name="adj1" fmla="val 70134"/>
              <a:gd name="adj2" fmla="val -1177"/>
              <a:gd name="adj3" fmla="val 105308"/>
              <a:gd name="adj4" fmla="val -23145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Объявляет интерфейс для типа объекта-продукта</a:t>
            </a:r>
            <a:endParaRPr lang="ru-RU" sz="1400" dirty="0"/>
          </a:p>
        </p:txBody>
      </p:sp>
      <p:sp>
        <p:nvSpPr>
          <p:cNvPr id="13" name="Выноска 1 12"/>
          <p:cNvSpPr/>
          <p:nvPr/>
        </p:nvSpPr>
        <p:spPr>
          <a:xfrm>
            <a:off x="1115616" y="5943588"/>
            <a:ext cx="2857520" cy="857256"/>
          </a:xfrm>
          <a:prstGeom prst="borderCallout1">
            <a:avLst>
              <a:gd name="adj1" fmla="val -13968"/>
              <a:gd name="adj2" fmla="val 66777"/>
              <a:gd name="adj3" fmla="val -161141"/>
              <a:gd name="adj4" fmla="val 137203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Определяет объект-продукт, создаваемый соответствующей конкретной</a:t>
            </a:r>
            <a:r>
              <a:rPr lang="en-US" sz="1400" dirty="0" smtClean="0"/>
              <a:t> </a:t>
            </a:r>
            <a:r>
              <a:rPr lang="ru-RU" sz="1400" dirty="0" smtClean="0"/>
              <a:t>фабрикой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5652120" y="912710"/>
            <a:ext cx="3143240" cy="1000132"/>
          </a:xfrm>
          <a:prstGeom prst="borderCallout1">
            <a:avLst>
              <a:gd name="adj1" fmla="val 108176"/>
              <a:gd name="adj2" fmla="val 16725"/>
              <a:gd name="adj3" fmla="val 138538"/>
              <a:gd name="adj4" fmla="val 50547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Пользуется исключительно интерфейсами, которые объявлены в классах </a:t>
            </a:r>
            <a:r>
              <a:rPr lang="en-US" sz="1400" dirty="0" err="1" smtClean="0"/>
              <a:t>AbstractFactory</a:t>
            </a:r>
            <a:r>
              <a:rPr lang="en-US" sz="1400" dirty="0" smtClean="0"/>
              <a:t> </a:t>
            </a:r>
            <a:r>
              <a:rPr lang="ru-RU" sz="1400" dirty="0" smtClean="0"/>
              <a:t>и </a:t>
            </a:r>
            <a:r>
              <a:rPr lang="en-US" sz="1400" dirty="0" err="1" smtClean="0"/>
              <a:t>AbstractProduct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380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60337"/>
            <a:ext cx="8183880" cy="1051560"/>
          </a:xfrm>
        </p:spPr>
        <p:txBody>
          <a:bodyPr/>
          <a:lstStyle/>
          <a:p>
            <a:r>
              <a:rPr lang="ru-RU" b="1" dirty="0" smtClean="0"/>
              <a:t>Паттерн </a:t>
            </a:r>
            <a:r>
              <a:rPr lang="ru-RU" b="1" dirty="0" smtClean="0"/>
              <a:t>Абстрактная фабрика</a:t>
            </a:r>
            <a:endParaRPr lang="be-BY" b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412776"/>
            <a:ext cx="8183880" cy="79208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3200" i="1" dirty="0" smtClean="0"/>
              <a:t>Структура</a:t>
            </a:r>
            <a:endParaRPr lang="be-BY" sz="3200" i="1" dirty="0"/>
          </a:p>
        </p:txBody>
      </p:sp>
      <p:sp>
        <p:nvSpPr>
          <p:cNvPr id="3" name="AutoShape 4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8" name="AutoShape 6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pic>
        <p:nvPicPr>
          <p:cNvPr id="9" name="Picture 8" descr="677px-abstract_factory_uml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263763" y="2183580"/>
            <a:ext cx="7023013" cy="464743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Выноска 1 9"/>
          <p:cNvSpPr/>
          <p:nvPr/>
        </p:nvSpPr>
        <p:spPr>
          <a:xfrm>
            <a:off x="3643306" y="2348880"/>
            <a:ext cx="2928958" cy="785818"/>
          </a:xfrm>
          <a:prstGeom prst="borderCallout1">
            <a:avLst>
              <a:gd name="adj1" fmla="val 18750"/>
              <a:gd name="adj2" fmla="val -3676"/>
              <a:gd name="adj3" fmla="val 57106"/>
              <a:gd name="adj4" fmla="val -14457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Объявляет интерфейс для операций, создающих абстрактные объекты-продукты</a:t>
            </a:r>
            <a:endParaRPr lang="ru-RU" sz="1400" dirty="0"/>
          </a:p>
        </p:txBody>
      </p:sp>
      <p:sp>
        <p:nvSpPr>
          <p:cNvPr id="11" name="Выноска 1 10"/>
          <p:cNvSpPr/>
          <p:nvPr/>
        </p:nvSpPr>
        <p:spPr>
          <a:xfrm>
            <a:off x="285752" y="4687870"/>
            <a:ext cx="2500298" cy="857256"/>
          </a:xfrm>
          <a:prstGeom prst="borderCallout1">
            <a:avLst>
              <a:gd name="adj1" fmla="val -8327"/>
              <a:gd name="adj2" fmla="val 23600"/>
              <a:gd name="adj3" fmla="val -90439"/>
              <a:gd name="adj4" fmla="val 42548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Реализует операции, создающие конкретные объекты-продукты;</a:t>
            </a:r>
            <a:endParaRPr lang="ru-RU" sz="1400" dirty="0"/>
          </a:p>
        </p:txBody>
      </p:sp>
      <p:sp>
        <p:nvSpPr>
          <p:cNvPr id="12" name="Выноска 1 11"/>
          <p:cNvSpPr/>
          <p:nvPr/>
        </p:nvSpPr>
        <p:spPr>
          <a:xfrm>
            <a:off x="6732240" y="2636912"/>
            <a:ext cx="2357422" cy="785818"/>
          </a:xfrm>
          <a:prstGeom prst="borderCallout1">
            <a:avLst>
              <a:gd name="adj1" fmla="val 70134"/>
              <a:gd name="adj2" fmla="val -1177"/>
              <a:gd name="adj3" fmla="val 105308"/>
              <a:gd name="adj4" fmla="val -23145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Объявляет интерфейс для типа объекта-продукта</a:t>
            </a:r>
            <a:endParaRPr lang="ru-RU" sz="1400" dirty="0"/>
          </a:p>
        </p:txBody>
      </p:sp>
      <p:sp>
        <p:nvSpPr>
          <p:cNvPr id="13" name="Выноска 1 12"/>
          <p:cNvSpPr/>
          <p:nvPr/>
        </p:nvSpPr>
        <p:spPr>
          <a:xfrm>
            <a:off x="1115616" y="5943588"/>
            <a:ext cx="2857520" cy="857256"/>
          </a:xfrm>
          <a:prstGeom prst="borderCallout1">
            <a:avLst>
              <a:gd name="adj1" fmla="val -13968"/>
              <a:gd name="adj2" fmla="val 66777"/>
              <a:gd name="adj3" fmla="val -161141"/>
              <a:gd name="adj4" fmla="val 137203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Определяет объект-продукт, создаваемый соответствующей конкретной</a:t>
            </a:r>
            <a:r>
              <a:rPr lang="en-US" sz="1400" dirty="0" smtClean="0"/>
              <a:t> </a:t>
            </a:r>
            <a:r>
              <a:rPr lang="ru-RU" sz="1400" dirty="0" smtClean="0"/>
              <a:t>фабрикой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5652120" y="912710"/>
            <a:ext cx="3143240" cy="1000132"/>
          </a:xfrm>
          <a:prstGeom prst="borderCallout1">
            <a:avLst>
              <a:gd name="adj1" fmla="val 108176"/>
              <a:gd name="adj2" fmla="val 16725"/>
              <a:gd name="adj3" fmla="val 138538"/>
              <a:gd name="adj4" fmla="val 50547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Пользуется исключительно интерфейсами, которые объявлены в классах </a:t>
            </a:r>
            <a:r>
              <a:rPr lang="en-US" sz="1400" dirty="0" err="1" smtClean="0"/>
              <a:t>AbstractFactory</a:t>
            </a:r>
            <a:r>
              <a:rPr lang="en-US" sz="1400" dirty="0" smtClean="0"/>
              <a:t> </a:t>
            </a:r>
            <a:r>
              <a:rPr lang="ru-RU" sz="1400" dirty="0" smtClean="0"/>
              <a:t>и </a:t>
            </a:r>
            <a:r>
              <a:rPr lang="en-US" sz="1400" dirty="0" err="1" smtClean="0"/>
              <a:t>AbstractProduct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5629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b="1" dirty="0" smtClean="0"/>
              <a:t>Паттерн </a:t>
            </a:r>
            <a:r>
              <a:rPr lang="ru-RU" b="1" dirty="0"/>
              <a:t>Абстрактная фабрика</a:t>
            </a:r>
            <a:endParaRPr lang="be-BY" b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412776"/>
            <a:ext cx="8183880" cy="79208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3200" i="1" dirty="0" smtClean="0"/>
              <a:t>Структура</a:t>
            </a:r>
            <a:endParaRPr lang="be-BY" sz="3200" i="1" dirty="0"/>
          </a:p>
        </p:txBody>
      </p:sp>
      <p:sp>
        <p:nvSpPr>
          <p:cNvPr id="3" name="AutoShape 4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8" name="AutoShape 6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5" name="Прямоугольник 4"/>
          <p:cNvSpPr/>
          <p:nvPr/>
        </p:nvSpPr>
        <p:spPr>
          <a:xfrm>
            <a:off x="925860" y="1986258"/>
            <a:ext cx="74888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AbstractFactory</a:t>
            </a:r>
            <a:r>
              <a:rPr lang="en-US" b="1" dirty="0" smtClean="0"/>
              <a:t> </a:t>
            </a:r>
            <a:r>
              <a:rPr lang="en-US" b="1" dirty="0" smtClean="0"/>
              <a:t>- </a:t>
            </a:r>
            <a:r>
              <a:rPr lang="be-BY" b="1" dirty="0" smtClean="0"/>
              <a:t>абстрактная фабрика:</a:t>
            </a:r>
            <a:endParaRPr lang="be-BY" b="1" dirty="0"/>
          </a:p>
          <a:p>
            <a:pPr marL="285750" indent="-285750">
              <a:buFontTx/>
              <a:buChar char="-"/>
            </a:pPr>
            <a:r>
              <a:rPr lang="ru-RU" dirty="0"/>
              <a:t>объявляет интерфейс для операций, создающих абстрактные </a:t>
            </a:r>
            <a:r>
              <a:rPr lang="ru-RU" dirty="0" smtClean="0"/>
              <a:t>объекты-продукты;</a:t>
            </a:r>
            <a:endParaRPr lang="ru-RU" dirty="0" smtClean="0"/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en-US" b="1" dirty="0" err="1"/>
              <a:t>ConcreteFactory</a:t>
            </a:r>
            <a:r>
              <a:rPr lang="en-US" b="1" dirty="0"/>
              <a:t> </a:t>
            </a:r>
            <a:r>
              <a:rPr lang="en-US" dirty="0" smtClean="0"/>
              <a:t>- </a:t>
            </a:r>
            <a:r>
              <a:rPr lang="be-BY" dirty="0"/>
              <a:t>конкретный продукт:</a:t>
            </a:r>
          </a:p>
          <a:p>
            <a:pPr marL="285750" indent="-285750">
              <a:buFontTx/>
              <a:buChar char="-"/>
            </a:pPr>
            <a:r>
              <a:rPr lang="ru-RU" dirty="0"/>
              <a:t>реализует операции, создающие конкретные </a:t>
            </a:r>
            <a:r>
              <a:rPr lang="ru-RU" dirty="0" smtClean="0"/>
              <a:t>объекты-продукты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ru-RU" b="1" dirty="0" err="1"/>
              <a:t>AbstractProduct</a:t>
            </a:r>
            <a:r>
              <a:rPr lang="ru-RU" b="1" dirty="0"/>
              <a:t> </a:t>
            </a:r>
            <a:r>
              <a:rPr lang="en-US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абстрактный продукт:</a:t>
            </a:r>
            <a:br>
              <a:rPr lang="ru-RU" dirty="0"/>
            </a:br>
            <a:r>
              <a:rPr lang="ru-RU" dirty="0"/>
              <a:t>- объявляет интерфейс для типа объекта-продукта</a:t>
            </a:r>
            <a:r>
              <a:rPr lang="ru-RU" dirty="0" smtClean="0"/>
              <a:t>;</a:t>
            </a:r>
            <a:endParaRPr lang="en-US" dirty="0" smtClean="0"/>
          </a:p>
          <a:p>
            <a:endParaRPr lang="be-BY" dirty="0"/>
          </a:p>
          <a:p>
            <a:r>
              <a:rPr lang="ru-RU" b="1" dirty="0" err="1"/>
              <a:t>ConcreteProduct</a:t>
            </a:r>
            <a:r>
              <a:rPr lang="ru-RU" b="1" dirty="0"/>
              <a:t> </a:t>
            </a:r>
            <a:r>
              <a:rPr lang="ru-RU" dirty="0" smtClean="0"/>
              <a:t>- </a:t>
            </a:r>
            <a:r>
              <a:rPr lang="ru-RU" dirty="0"/>
              <a:t>определяет объект-продукт, создаваемый соответствующей </a:t>
            </a:r>
            <a:r>
              <a:rPr lang="ru-RU" dirty="0" smtClean="0"/>
              <a:t>конкретной</a:t>
            </a:r>
            <a:r>
              <a:rPr lang="en-US" dirty="0" smtClean="0"/>
              <a:t> </a:t>
            </a:r>
            <a:r>
              <a:rPr lang="ru-RU" dirty="0" smtClean="0"/>
              <a:t>фабрикой</a:t>
            </a:r>
            <a:r>
              <a:rPr lang="ru-RU" dirty="0"/>
              <a:t>;</a:t>
            </a:r>
            <a:br>
              <a:rPr lang="ru-RU" dirty="0"/>
            </a:br>
            <a:endParaRPr lang="ru-RU" dirty="0"/>
          </a:p>
          <a:p>
            <a:r>
              <a:rPr lang="ru-RU" b="1" dirty="0" err="1"/>
              <a:t>Client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smtClean="0"/>
              <a:t>клиент </a:t>
            </a:r>
            <a:r>
              <a:rPr lang="ru-RU" dirty="0"/>
              <a:t>пользуется исключительно интерфейсами, которые объявлены в </a:t>
            </a:r>
            <a:r>
              <a:rPr lang="ru-RU" dirty="0" smtClean="0"/>
              <a:t>классах</a:t>
            </a:r>
            <a:r>
              <a:rPr lang="en-US" dirty="0" smtClean="0"/>
              <a:t> </a:t>
            </a:r>
            <a:r>
              <a:rPr lang="en-US" dirty="0" err="1"/>
              <a:t>AbstractFactory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AbstractProduct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ru-RU" dirty="0"/>
              <a:t/>
            </a:r>
            <a:br>
              <a:rPr lang="ru-RU" dirty="0"/>
            </a:b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998596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b="1" dirty="0" smtClean="0"/>
              <a:t>Паттерн </a:t>
            </a:r>
            <a:r>
              <a:rPr lang="ru-RU" b="1" dirty="0"/>
              <a:t>Абстрактная фабрика</a:t>
            </a:r>
            <a:endParaRPr lang="be-BY" b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412776"/>
            <a:ext cx="8183880" cy="79208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3200" i="1" dirty="0" smtClean="0"/>
              <a:t>Пример</a:t>
            </a:r>
            <a:endParaRPr lang="be-BY" sz="3200" i="1" dirty="0"/>
          </a:p>
        </p:txBody>
      </p:sp>
      <p:sp>
        <p:nvSpPr>
          <p:cNvPr id="3" name="AutoShape 4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8" name="AutoShape 6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494655" y="2123667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При разработке приложений с графическим интерфейсом пользователя необходимо создавать различные элементы управления</a:t>
            </a:r>
          </a:p>
          <a:p>
            <a:pPr lvl="1"/>
            <a:r>
              <a:rPr lang="ru-RU" dirty="0" smtClean="0"/>
              <a:t>Кнопки, текстовые поля, радио-кнопки, выпадающие списки и т.п.</a:t>
            </a:r>
          </a:p>
          <a:p>
            <a:r>
              <a:rPr lang="ru-RU" dirty="0" smtClean="0"/>
              <a:t>Их создание и работа с ними в различных ОС осуществляется по-разному</a:t>
            </a:r>
          </a:p>
          <a:p>
            <a:pPr lvl="1"/>
            <a:r>
              <a:rPr lang="ru-RU" dirty="0" smtClean="0"/>
              <a:t>Чтобы приложение можно было легче перенести в другую ОС в нем не должно быть жесткой привязки к типам конкретных классов элементов управления</a:t>
            </a:r>
          </a:p>
          <a:p>
            <a:pPr lvl="1"/>
            <a:r>
              <a:rPr lang="ru-RU" dirty="0" smtClean="0"/>
              <a:t>Паттерн «Абстрактная фабрика» облегчает решение данной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2022311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b="1" dirty="0" smtClean="0"/>
              <a:t>Паттерн </a:t>
            </a:r>
            <a:r>
              <a:rPr lang="ru-RU" b="1" dirty="0"/>
              <a:t>Абстрактная фабрика</a:t>
            </a:r>
            <a:endParaRPr lang="be-BY" b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412776"/>
            <a:ext cx="8183880" cy="79208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3200" i="1" dirty="0" smtClean="0"/>
              <a:t>Определение</a:t>
            </a:r>
            <a:endParaRPr lang="be-BY" sz="3200" i="1" dirty="0"/>
          </a:p>
        </p:txBody>
      </p:sp>
      <p:sp>
        <p:nvSpPr>
          <p:cNvPr id="3" name="AutoShape 4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8" name="AutoShape 6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990079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Паттерн </a:t>
            </a:r>
            <a:r>
              <a:rPr lang="ru-RU" sz="3200" b="1" dirty="0" smtClean="0"/>
              <a:t>Абстрактная фабрика</a:t>
            </a:r>
            <a:r>
              <a:rPr lang="ru-RU" sz="2800" dirty="0" smtClean="0"/>
              <a:t> </a:t>
            </a:r>
            <a:r>
              <a:rPr lang="ru-RU" sz="2800" dirty="0" smtClean="0"/>
              <a:t>предоставляет </a:t>
            </a:r>
            <a:r>
              <a:rPr lang="ru-RU" sz="2800" dirty="0"/>
              <a:t>интерфейс для создания семейств взаимосвязанных объектов, не специфицируя их конкретных классов</a:t>
            </a:r>
          </a:p>
          <a:p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3921609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83880" cy="105156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r>
              <a:rPr lang="ru-RU" dirty="0" smtClean="0"/>
              <a:t>Реализовать паттерн </a:t>
            </a:r>
            <a:r>
              <a:rPr lang="ru-RU" dirty="0" smtClean="0"/>
              <a:t>Абстрактная фабрика </a:t>
            </a:r>
            <a:r>
              <a:rPr lang="ru-RU" dirty="0" smtClean="0"/>
              <a:t>для </a:t>
            </a:r>
            <a:r>
              <a:rPr lang="ru-RU" dirty="0" smtClean="0"/>
              <a:t>иерархии классов «</a:t>
            </a:r>
            <a:r>
              <a:rPr lang="ru-RU" dirty="0" smtClean="0"/>
              <a:t>Заводы </a:t>
            </a:r>
            <a:r>
              <a:rPr lang="ru-RU" dirty="0"/>
              <a:t>по производству </a:t>
            </a:r>
            <a:r>
              <a:rPr lang="ru-RU" dirty="0" smtClean="0"/>
              <a:t>автомобилей</a:t>
            </a:r>
            <a:r>
              <a:rPr lang="ru-RU" dirty="0" smtClean="0"/>
              <a:t>»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1969439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Паттерн </a:t>
            </a:r>
            <a:r>
              <a:rPr lang="ru-RU" b="1" dirty="0"/>
              <a:t>Абстрактная фабрика</a:t>
            </a:r>
            <a:endParaRPr lang="be-BY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9288" y="1484784"/>
            <a:ext cx="8183880" cy="79208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3200" i="1" dirty="0" smtClean="0"/>
              <a:t>Результаты</a:t>
            </a:r>
            <a:endParaRPr lang="be-BY" sz="3200" i="1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2132856"/>
            <a:ext cx="8229600" cy="438912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Изоляция конкретных классов продуктов</a:t>
            </a:r>
          </a:p>
          <a:p>
            <a:pPr lvl="1"/>
            <a:r>
              <a:rPr lang="ru-RU" dirty="0" smtClean="0"/>
              <a:t>Фабрика изолирует клиента от деталей реализации классов продуктов</a:t>
            </a:r>
          </a:p>
          <a:p>
            <a:pPr lvl="2"/>
            <a:r>
              <a:rPr lang="ru-RU" dirty="0" smtClean="0"/>
              <a:t>Имена изготавливаемых классов известны только конкретной фабрике, в коде клиента они не упоминаются</a:t>
            </a:r>
          </a:p>
          <a:p>
            <a:pPr lvl="2"/>
            <a:r>
              <a:rPr lang="ru-RU" dirty="0" smtClean="0"/>
              <a:t>Клиенты манипулируют экземплярами продуктов только через их абстрактные интерфейсы</a:t>
            </a:r>
          </a:p>
          <a:p>
            <a:r>
              <a:rPr lang="ru-RU" dirty="0" smtClean="0"/>
              <a:t>Упрощение замены семейств продуктов</a:t>
            </a:r>
          </a:p>
          <a:p>
            <a:pPr lvl="1"/>
            <a:r>
              <a:rPr lang="ru-RU" dirty="0" smtClean="0"/>
              <a:t>Приложение может изменить семейство продуктов просто подставив новую конкретную фабрику</a:t>
            </a:r>
          </a:p>
          <a:p>
            <a:r>
              <a:rPr lang="ru-RU" dirty="0" smtClean="0"/>
              <a:t>Гарантия сочетаемости продуктов</a:t>
            </a:r>
          </a:p>
          <a:p>
            <a:pPr lvl="1"/>
            <a:r>
              <a:rPr lang="ru-RU" dirty="0" smtClean="0"/>
              <a:t>Если продукты спроектированы для совместного использования, важно чтобы в каждый момент времени приложение работало с продуктами единственного </a:t>
            </a:r>
            <a:r>
              <a:rPr lang="ru-RU" dirty="0" err="1" smtClean="0"/>
              <a:t>семейста</a:t>
            </a:r>
            <a:endParaRPr lang="ru-RU" dirty="0"/>
          </a:p>
        </p:txBody>
      </p:sp>
      <p:pic>
        <p:nvPicPr>
          <p:cNvPr id="8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2054982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Паттерн </a:t>
            </a:r>
            <a:r>
              <a:rPr lang="ru-RU" b="1" dirty="0"/>
              <a:t>Абстрактная фабрика</a:t>
            </a:r>
            <a:endParaRPr lang="be-BY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9288" y="1484784"/>
            <a:ext cx="8183880" cy="79208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3200" i="1" dirty="0" smtClean="0"/>
              <a:t>Результаты</a:t>
            </a:r>
            <a:endParaRPr lang="be-BY" sz="3200" i="1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590872" y="2208232"/>
            <a:ext cx="8229600" cy="438912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Трудность поддержания новых типов продуктов</a:t>
            </a:r>
          </a:p>
          <a:p>
            <a:pPr lvl="1"/>
            <a:r>
              <a:rPr lang="ru-RU" dirty="0" smtClean="0"/>
              <a:t>Интерфейс абстрактной фабрики фиксирует набор продуктов, которые можно создать</a:t>
            </a:r>
          </a:p>
          <a:p>
            <a:pPr lvl="1"/>
            <a:r>
              <a:rPr lang="ru-RU" dirty="0" smtClean="0"/>
              <a:t>Для поддержки новых продуктов необходимо расширить интерфейс фабрики, внеся изменения в класс </a:t>
            </a:r>
            <a:r>
              <a:rPr lang="en-US" dirty="0" err="1" smtClean="0"/>
              <a:t>AbstractFactory</a:t>
            </a:r>
            <a:r>
              <a:rPr lang="en-US" dirty="0" smtClean="0"/>
              <a:t>, </a:t>
            </a:r>
            <a:r>
              <a:rPr lang="ru-RU" dirty="0" smtClean="0"/>
              <a:t>а также во все его подклассы</a:t>
            </a:r>
          </a:p>
          <a:p>
            <a:r>
              <a:rPr lang="ru-RU" dirty="0" smtClean="0"/>
              <a:t>Обход этого ограничения – передача идентификатора типа создаваемого продукта в методы фабрики, создающие продукты</a:t>
            </a:r>
          </a:p>
          <a:p>
            <a:pPr lvl="1"/>
            <a:r>
              <a:rPr lang="ru-RU" dirty="0" smtClean="0"/>
              <a:t>Ограничение: создаваемые продукты должны поддерживать общий абстрактный интерфейс</a:t>
            </a:r>
          </a:p>
          <a:p>
            <a:pPr lvl="2"/>
            <a:r>
              <a:rPr lang="ru-RU" dirty="0" smtClean="0"/>
              <a:t>Клиент не может различать типы продуктов и делать какие-либо предположения о них</a:t>
            </a:r>
          </a:p>
        </p:txBody>
      </p:sp>
      <p:pic>
        <p:nvPicPr>
          <p:cNvPr id="8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909569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фрагмент настольного приложения по созданию графического интерфейса с различными элементами </a:t>
            </a:r>
            <a:r>
              <a:rPr lang="ru-RU" dirty="0"/>
              <a:t>управления</a:t>
            </a:r>
          </a:p>
          <a:p>
            <a:pPr lvl="1"/>
            <a:r>
              <a:rPr lang="ru-RU" dirty="0"/>
              <a:t>Кнопки, текстовые поля, радио-кнопки, выпадающие списки и т.п</a:t>
            </a:r>
            <a:r>
              <a:rPr lang="ru-RU" dirty="0" smtClean="0"/>
              <a:t>.</a:t>
            </a:r>
            <a:endParaRPr lang="ru-RU" dirty="0"/>
          </a:p>
          <a:p>
            <a:pPr lvl="1"/>
            <a:r>
              <a:rPr lang="ru-RU" dirty="0" smtClean="0"/>
              <a:t>Предусмотреть различные формы отображения для различных операционных систем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41605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dirty="0" smtClean="0"/>
              <a:t>Цел</a:t>
            </a:r>
            <a:r>
              <a:rPr lang="ru-RU" dirty="0"/>
              <a:t>и</a:t>
            </a:r>
            <a:r>
              <a:rPr lang="ru-RU" dirty="0" smtClean="0"/>
              <a:t> использования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r>
              <a:rPr lang="ru-RU" dirty="0" smtClean="0"/>
              <a:t>Инкапсуляция знаний о конкретных классах </a:t>
            </a:r>
            <a:r>
              <a:rPr lang="ru-RU" sz="2400" i="1" dirty="0" smtClean="0"/>
              <a:t>(программируем на уровне интерфейсов)</a:t>
            </a:r>
            <a:endParaRPr lang="ru-RU" i="1" dirty="0" smtClean="0"/>
          </a:p>
          <a:p>
            <a:r>
              <a:rPr lang="ru-RU" dirty="0" smtClean="0"/>
              <a:t>Инкапсуляция создания экземпляра класса</a:t>
            </a:r>
          </a:p>
          <a:p>
            <a:r>
              <a:rPr lang="ru-RU" dirty="0" smtClean="0"/>
              <a:t>Создание единственного экземпляра класса</a:t>
            </a:r>
          </a:p>
          <a:p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2290113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b="1" dirty="0" smtClean="0"/>
              <a:t>Анти-паттерн </a:t>
            </a:r>
            <a:r>
              <a:rPr lang="ru-RU" b="1" dirty="0" smtClean="0"/>
              <a:t>Газовая </a:t>
            </a:r>
            <a:r>
              <a:rPr lang="ru-RU" b="1" dirty="0"/>
              <a:t>фабрика</a:t>
            </a:r>
            <a:endParaRPr lang="be-BY" b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412776"/>
            <a:ext cx="8183880" cy="79208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endParaRPr lang="be-BY" sz="3200" i="1" dirty="0"/>
          </a:p>
        </p:txBody>
      </p:sp>
      <p:sp>
        <p:nvSpPr>
          <p:cNvPr id="3" name="AutoShape 4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8" name="AutoShape 6" descr="Image result for паттерн фабричный метод диаграмм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990079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Излишняя сложность дизайна</a:t>
            </a:r>
            <a:endParaRPr lang="ru-RU" sz="2800" dirty="0"/>
          </a:p>
          <a:p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275933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Порождающие паттерны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Фабричный метод</a:t>
            </a:r>
            <a:r>
              <a:rPr lang="en-US" dirty="0"/>
              <a:t> </a:t>
            </a:r>
            <a:r>
              <a:rPr lang="ru-RU" i="1" dirty="0"/>
              <a:t>(</a:t>
            </a:r>
            <a:r>
              <a:rPr lang="en-US" i="1" dirty="0"/>
              <a:t>Factory Method</a:t>
            </a:r>
            <a:r>
              <a:rPr lang="ru-RU" i="1" dirty="0"/>
              <a:t>)</a:t>
            </a:r>
          </a:p>
          <a:p>
            <a:pPr marL="0" indent="0">
              <a:buNone/>
            </a:pPr>
            <a:r>
              <a:rPr lang="ru-RU" sz="2200" i="1" dirty="0"/>
              <a:t>определение интерфейса создания объекта</a:t>
            </a:r>
            <a:endParaRPr lang="ru-RU" sz="3200" dirty="0"/>
          </a:p>
          <a:p>
            <a:r>
              <a:rPr lang="ru-RU" dirty="0" smtClean="0"/>
              <a:t>Абстрактная фабрика </a:t>
            </a:r>
            <a:r>
              <a:rPr lang="ru-RU" i="1" dirty="0" smtClean="0"/>
              <a:t>(</a:t>
            </a:r>
            <a:r>
              <a:rPr lang="en-US" i="1" dirty="0" smtClean="0"/>
              <a:t>Abstract Factory</a:t>
            </a:r>
            <a:r>
              <a:rPr lang="ru-RU" i="1" dirty="0" smtClean="0"/>
              <a:t>)</a:t>
            </a:r>
            <a:endParaRPr lang="en-US" i="1" dirty="0" smtClean="0"/>
          </a:p>
          <a:p>
            <a:pPr marL="0" indent="0">
              <a:buNone/>
            </a:pPr>
            <a:r>
              <a:rPr lang="ru-RU" sz="2000" i="1" dirty="0"/>
              <a:t>с</a:t>
            </a:r>
            <a:r>
              <a:rPr lang="ru-RU" sz="2000" i="1" dirty="0" smtClean="0"/>
              <a:t>оздание семейств взаимосвязанных объектов</a:t>
            </a:r>
            <a:endParaRPr lang="be-BY" sz="2000" i="1" dirty="0" smtClean="0"/>
          </a:p>
          <a:p>
            <a:r>
              <a:rPr lang="ru-RU" dirty="0" smtClean="0"/>
              <a:t>Строитель</a:t>
            </a:r>
            <a:r>
              <a:rPr lang="en-US" dirty="0" smtClean="0"/>
              <a:t> </a:t>
            </a:r>
            <a:r>
              <a:rPr lang="ru-RU" i="1" dirty="0" smtClean="0"/>
              <a:t>(</a:t>
            </a:r>
            <a:r>
              <a:rPr lang="en-US" i="1" dirty="0" smtClean="0"/>
              <a:t>Builder</a:t>
            </a:r>
            <a:r>
              <a:rPr lang="ru-RU" i="1" dirty="0" smtClean="0"/>
              <a:t>)</a:t>
            </a:r>
          </a:p>
          <a:p>
            <a:pPr marL="0" indent="0">
              <a:buNone/>
            </a:pPr>
            <a:r>
              <a:rPr lang="ru-RU" sz="2000" i="1" dirty="0" smtClean="0"/>
              <a:t>конструирование сложного объекта</a:t>
            </a:r>
            <a:endParaRPr lang="ru-RU" sz="2000" dirty="0" smtClean="0"/>
          </a:p>
          <a:p>
            <a:r>
              <a:rPr lang="ru-RU" dirty="0" smtClean="0"/>
              <a:t>Одиночка</a:t>
            </a:r>
            <a:r>
              <a:rPr lang="en-US" dirty="0" smtClean="0"/>
              <a:t> </a:t>
            </a:r>
            <a:r>
              <a:rPr lang="ru-RU" i="1" dirty="0" smtClean="0"/>
              <a:t>(</a:t>
            </a:r>
            <a:r>
              <a:rPr lang="en-US" i="1" dirty="0" smtClean="0"/>
              <a:t>Singleton</a:t>
            </a:r>
            <a:r>
              <a:rPr lang="ru-RU" i="1" dirty="0" smtClean="0"/>
              <a:t>)</a:t>
            </a:r>
          </a:p>
          <a:p>
            <a:pPr marL="0" indent="0">
              <a:buNone/>
            </a:pPr>
            <a:r>
              <a:rPr lang="ru-RU" sz="2000" i="1" dirty="0" smtClean="0"/>
              <a:t>создание единичного экземпляра класса</a:t>
            </a:r>
            <a:endParaRPr lang="ru-RU" sz="2000" dirty="0" smtClean="0"/>
          </a:p>
          <a:p>
            <a:r>
              <a:rPr lang="ru-RU" dirty="0" smtClean="0"/>
              <a:t>Прототип</a:t>
            </a:r>
            <a:r>
              <a:rPr lang="en-US" dirty="0" smtClean="0"/>
              <a:t> </a:t>
            </a:r>
            <a:r>
              <a:rPr lang="ru-RU" i="1" dirty="0" smtClean="0"/>
              <a:t>(</a:t>
            </a:r>
            <a:r>
              <a:rPr lang="en-US" i="1" dirty="0" smtClean="0"/>
              <a:t>Prototype</a:t>
            </a:r>
            <a:r>
              <a:rPr lang="ru-RU" i="1" dirty="0" smtClean="0"/>
              <a:t>)</a:t>
            </a:r>
          </a:p>
          <a:p>
            <a:pPr marL="0" indent="0">
              <a:buNone/>
            </a:pPr>
            <a:r>
              <a:rPr lang="ru-RU" sz="2100" i="1" dirty="0" smtClean="0"/>
              <a:t>создание объектов путём копирования экземпляра-прототипа</a:t>
            </a:r>
            <a:endParaRPr lang="be-BY" sz="2100" i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50915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835536"/>
          </a:xfrm>
        </p:spPr>
        <p:txBody>
          <a:bodyPr/>
          <a:lstStyle/>
          <a:p>
            <a:r>
              <a:rPr lang="ru-RU" dirty="0" smtClean="0"/>
              <a:t>Простая фабрика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109" y="1401288"/>
            <a:ext cx="8183880" cy="4187952"/>
          </a:xfrm>
        </p:spPr>
        <p:txBody>
          <a:bodyPr/>
          <a:lstStyle/>
          <a:p>
            <a:r>
              <a:rPr lang="ru-RU" dirty="0" smtClean="0"/>
              <a:t>Не является паттерном проектирования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5949280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6208770" cy="374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53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835536"/>
          </a:xfrm>
        </p:spPr>
        <p:txBody>
          <a:bodyPr/>
          <a:lstStyle/>
          <a:p>
            <a:r>
              <a:rPr lang="ru-RU" dirty="0" smtClean="0"/>
              <a:t>Простая фабрика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46" y="1484784"/>
            <a:ext cx="7128792" cy="431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4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dirty="0" smtClean="0"/>
              <a:t>Простая фабрика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76062"/>
            <a:ext cx="6048672" cy="418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65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dirty="0" smtClean="0"/>
              <a:t>Простая фабрика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34119"/>
            <a:ext cx="6640910" cy="402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55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be-BY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183880" cy="4536504"/>
          </a:xfrm>
        </p:spPr>
        <p:txBody>
          <a:bodyPr>
            <a:normAutofit/>
          </a:bodyPr>
          <a:lstStyle/>
          <a:p>
            <a:r>
              <a:rPr lang="ru-RU" dirty="0" smtClean="0"/>
              <a:t>Определить иерархию классов и создать для </a:t>
            </a:r>
            <a:r>
              <a:rPr lang="ru-RU" dirty="0" err="1" smtClean="0"/>
              <a:t>нее</a:t>
            </a:r>
            <a:r>
              <a:rPr lang="ru-RU" dirty="0" smtClean="0"/>
              <a:t> простую фабрику</a:t>
            </a:r>
          </a:p>
          <a:p>
            <a:pPr lvl="1"/>
            <a:r>
              <a:rPr lang="ru-RU" sz="1800" i="1" dirty="0" smtClean="0"/>
              <a:t>Цветы</a:t>
            </a:r>
          </a:p>
          <a:p>
            <a:pPr lvl="1"/>
            <a:r>
              <a:rPr lang="ru-RU" sz="1800" i="1" dirty="0" smtClean="0"/>
              <a:t>Электроприборы</a:t>
            </a:r>
          </a:p>
          <a:p>
            <a:pPr lvl="1"/>
            <a:r>
              <a:rPr lang="ru-RU" sz="1800" i="1" dirty="0" smtClean="0"/>
              <a:t>Музыкальные композиции</a:t>
            </a:r>
          </a:p>
          <a:p>
            <a:pPr lvl="1"/>
            <a:r>
              <a:rPr lang="ru-RU" sz="1800" i="1" dirty="0" smtClean="0"/>
              <a:t>Камни</a:t>
            </a:r>
          </a:p>
          <a:p>
            <a:pPr lvl="1"/>
            <a:r>
              <a:rPr lang="ru-RU" sz="1800" i="1" dirty="0" smtClean="0"/>
              <a:t>Самолёты</a:t>
            </a:r>
          </a:p>
          <a:p>
            <a:pPr lvl="1"/>
            <a:r>
              <a:rPr lang="ru-RU" sz="1800" i="1" dirty="0" smtClean="0"/>
              <a:t>Легковые автомобили</a:t>
            </a:r>
          </a:p>
          <a:p>
            <a:pPr lvl="1"/>
            <a:r>
              <a:rPr lang="ru-RU" sz="1800" i="1" dirty="0" smtClean="0"/>
              <a:t>Тарифы операторов мобильной связи</a:t>
            </a:r>
          </a:p>
          <a:p>
            <a:pPr lvl="1"/>
            <a:r>
              <a:rPr lang="ru-RU" sz="1800" i="1" dirty="0" smtClean="0"/>
              <a:t>Туристические путёвки</a:t>
            </a:r>
          </a:p>
          <a:p>
            <a:pPr lvl="1"/>
            <a:r>
              <a:rPr lang="ru-RU" sz="1800" i="1" dirty="0" smtClean="0"/>
              <a:t>Кредиты</a:t>
            </a:r>
          </a:p>
          <a:p>
            <a:pPr lvl="1"/>
            <a:r>
              <a:rPr lang="ru-RU" sz="1800" i="1" dirty="0" smtClean="0"/>
              <a:t>Банковские счета</a:t>
            </a:r>
            <a:endParaRPr lang="be-BY" sz="1800" i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3301430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355</TotalTime>
  <Words>841</Words>
  <Application>Microsoft Office PowerPoint</Application>
  <PresentationFormat>Экран (4:3)</PresentationFormat>
  <Paragraphs>158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Метро</vt:lpstr>
      <vt:lpstr>Порождающие паттерны</vt:lpstr>
      <vt:lpstr>Чем плох оператор new?</vt:lpstr>
      <vt:lpstr>Цели использования</vt:lpstr>
      <vt:lpstr>Порождающие паттерны</vt:lpstr>
      <vt:lpstr>Простая фабрика</vt:lpstr>
      <vt:lpstr>Простая фабрика</vt:lpstr>
      <vt:lpstr>Простая фабрика</vt:lpstr>
      <vt:lpstr>Простая фабрика</vt:lpstr>
      <vt:lpstr>Задание</vt:lpstr>
      <vt:lpstr>Задание</vt:lpstr>
      <vt:lpstr>Паттерн Фабричный метод</vt:lpstr>
      <vt:lpstr>Паттерн Фабричный метод</vt:lpstr>
      <vt:lpstr>Паттерн Фабричный метод</vt:lpstr>
      <vt:lpstr>Паттерн Фабричный метод</vt:lpstr>
      <vt:lpstr>Паттерн Фабричный метод</vt:lpstr>
      <vt:lpstr>Паттерн Фабричный метод</vt:lpstr>
      <vt:lpstr>Задание</vt:lpstr>
      <vt:lpstr>Паттерн Фабричный метод</vt:lpstr>
      <vt:lpstr>Паттерн Фабричный метод</vt:lpstr>
      <vt:lpstr>Паттерн Абстрактная фабрика</vt:lpstr>
      <vt:lpstr>Паттерн Абстрактная фабрика</vt:lpstr>
      <vt:lpstr>Паттерн Абстрактная фабрика</vt:lpstr>
      <vt:lpstr>Паттерн Абстрактная фабрика</vt:lpstr>
      <vt:lpstr>Паттерн Абстрактная фабрика</vt:lpstr>
      <vt:lpstr>Паттерн Абстрактная фабрика</vt:lpstr>
      <vt:lpstr>Задание</vt:lpstr>
      <vt:lpstr>Паттерн Абстрактная фабрика</vt:lpstr>
      <vt:lpstr>Паттерн Абстрактная фабрика</vt:lpstr>
      <vt:lpstr>Домашнее задание</vt:lpstr>
      <vt:lpstr>Анти-паттерн Газовая фабрика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Порождающие паттерны</dc:title>
  <dc:creator>Spadar</dc:creator>
  <cp:lastModifiedBy>Петухов Юрий Александрович</cp:lastModifiedBy>
  <cp:revision>80</cp:revision>
  <dcterms:created xsi:type="dcterms:W3CDTF">2015-08-08T17:58:02Z</dcterms:created>
  <dcterms:modified xsi:type="dcterms:W3CDTF">2015-09-08T13:26:06Z</dcterms:modified>
</cp:coreProperties>
</file>