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2"/>
  </p:notesMasterIdLst>
  <p:sldIdLst>
    <p:sldId id="256" r:id="rId2"/>
    <p:sldId id="310" r:id="rId3"/>
    <p:sldId id="311" r:id="rId4"/>
    <p:sldId id="312" r:id="rId5"/>
    <p:sldId id="313" r:id="rId6"/>
    <p:sldId id="315" r:id="rId7"/>
    <p:sldId id="318" r:id="rId8"/>
    <p:sldId id="320" r:id="rId9"/>
    <p:sldId id="321" r:id="rId10"/>
    <p:sldId id="334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5" r:id="rId21"/>
    <p:sldId id="337" r:id="rId22"/>
    <p:sldId id="342" r:id="rId23"/>
    <p:sldId id="343" r:id="rId24"/>
    <p:sldId id="338" r:id="rId25"/>
    <p:sldId id="340" r:id="rId26"/>
    <p:sldId id="339" r:id="rId27"/>
    <p:sldId id="341" r:id="rId28"/>
    <p:sldId id="336" r:id="rId29"/>
    <p:sldId id="344" r:id="rId30"/>
    <p:sldId id="345" r:id="rId31"/>
    <p:sldId id="347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65" r:id="rId43"/>
    <p:sldId id="357" r:id="rId44"/>
    <p:sldId id="364" r:id="rId45"/>
    <p:sldId id="366" r:id="rId46"/>
    <p:sldId id="363" r:id="rId47"/>
    <p:sldId id="367" r:id="rId48"/>
    <p:sldId id="358" r:id="rId49"/>
    <p:sldId id="368" r:id="rId50"/>
    <p:sldId id="369" r:id="rId51"/>
    <p:sldId id="371" r:id="rId52"/>
    <p:sldId id="359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5FF3-A328-4745-B999-4A239C8EE59A}" type="datetimeFigureOut">
              <a:rPr lang="ru-RU" smtClean="0"/>
              <a:t>14.09.2015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3F90-EE5E-40BF-A7B2-E166BB6A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A8443B4-A29C-47CD-B068-7FF4EA09BD53}" type="datetimeFigureOut">
              <a:rPr lang="be-BY" smtClean="0"/>
              <a:t>14.09.2015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e-BY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772400" cy="1975104"/>
          </a:xfrm>
        </p:spPr>
        <p:txBody>
          <a:bodyPr/>
          <a:lstStyle/>
          <a:p>
            <a:pPr algn="ctr"/>
            <a:r>
              <a:rPr lang="ru-RU" dirty="0" smtClean="0"/>
              <a:t>СТРУКТУРНЫЕ паттерны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9006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Компановщик</a:t>
            </a:r>
            <a:r>
              <a:rPr lang="ru-RU" dirty="0" smtClean="0"/>
              <a:t> (</a:t>
            </a:r>
            <a:r>
              <a:rPr lang="en-US" dirty="0" smtClean="0"/>
              <a:t>Composite</a:t>
            </a:r>
            <a:r>
              <a:rPr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>
                <a:solidFill>
                  <a:schemeClr val="tx2">
                    <a:satMod val="130000"/>
                  </a:schemeClr>
                </a:solidFill>
              </a:rPr>
              <a:t>Резюме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/>
              <a:t>Имя</a:t>
            </a:r>
            <a:endParaRPr lang="uk-UA" b="1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uk-UA" dirty="0" err="1" smtClean="0"/>
              <a:t>Компановщик</a:t>
            </a:r>
            <a:r>
              <a:rPr lang="uk-UA" dirty="0" smtClean="0"/>
              <a:t> </a:t>
            </a:r>
            <a:r>
              <a:rPr lang="en-US" dirty="0" smtClean="0"/>
              <a:t>/ Composite</a:t>
            </a:r>
            <a:endParaRPr lang="uk-UA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82296" indent="0" eaLnBrk="1" fontAlgn="auto" hangingPunct="1">
              <a:spcAft>
                <a:spcPts val="0"/>
              </a:spcAft>
              <a:buNone/>
              <a:defRPr/>
            </a:pPr>
            <a:endParaRPr lang="uk-UA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b="1" dirty="0" err="1" smtClean="0"/>
              <a:t>Применение</a:t>
            </a:r>
            <a:endParaRPr lang="uk-UA" b="1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uk-UA" dirty="0" err="1" smtClean="0"/>
              <a:t>Объединение</a:t>
            </a:r>
            <a:r>
              <a:rPr lang="uk-UA" dirty="0" smtClean="0"/>
              <a:t> </a:t>
            </a:r>
            <a:r>
              <a:rPr lang="uk-UA" dirty="0" err="1" smtClean="0"/>
              <a:t>объектов</a:t>
            </a:r>
            <a:r>
              <a:rPr lang="uk-UA" dirty="0" smtClean="0"/>
              <a:t> в </a:t>
            </a:r>
            <a:r>
              <a:rPr lang="uk-UA" dirty="0" err="1" smtClean="0"/>
              <a:t>древовидные</a:t>
            </a:r>
            <a:r>
              <a:rPr lang="uk-UA" dirty="0" smtClean="0"/>
              <a:t> </a:t>
            </a:r>
            <a:r>
              <a:rPr lang="uk-UA" dirty="0" err="1" smtClean="0"/>
              <a:t>структуры</a:t>
            </a:r>
            <a:r>
              <a:rPr lang="uk-UA" dirty="0" smtClean="0"/>
              <a:t> с </a:t>
            </a:r>
            <a:r>
              <a:rPr lang="uk-UA" dirty="0" err="1" smtClean="0"/>
              <a:t>целью</a:t>
            </a:r>
            <a:r>
              <a:rPr lang="uk-UA" dirty="0" smtClean="0"/>
              <a:t> </a:t>
            </a:r>
            <a:r>
              <a:rPr lang="uk-UA" dirty="0" err="1" smtClean="0"/>
              <a:t>представления</a:t>
            </a:r>
            <a:r>
              <a:rPr lang="uk-UA" dirty="0" smtClean="0"/>
              <a:t> </a:t>
            </a:r>
            <a:r>
              <a:rPr lang="uk-UA" dirty="0" err="1" smtClean="0"/>
              <a:t>иерархических</a:t>
            </a:r>
            <a:r>
              <a:rPr lang="uk-UA" dirty="0" smtClean="0"/>
              <a:t> </a:t>
            </a:r>
            <a:r>
              <a:rPr lang="uk-UA" dirty="0" err="1" smtClean="0"/>
              <a:t>данных</a:t>
            </a:r>
            <a:r>
              <a:rPr lang="uk-UA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uk-UA" dirty="0" err="1" smtClean="0"/>
              <a:t>Предоставляет</a:t>
            </a:r>
            <a:r>
              <a:rPr lang="uk-UA" dirty="0" smtClean="0"/>
              <a:t> </a:t>
            </a:r>
            <a:r>
              <a:rPr lang="uk-UA" dirty="0" err="1" smtClean="0"/>
              <a:t>клиентом</a:t>
            </a:r>
            <a:r>
              <a:rPr lang="uk-UA" dirty="0" smtClean="0"/>
              <a:t> </a:t>
            </a:r>
            <a:r>
              <a:rPr lang="uk-UA" dirty="0" err="1" smtClean="0"/>
              <a:t>одинаково</a:t>
            </a:r>
            <a:r>
              <a:rPr lang="uk-UA" dirty="0" smtClean="0"/>
              <a:t> </a:t>
            </a:r>
            <a:r>
              <a:rPr lang="uk-UA" dirty="0" err="1" smtClean="0"/>
              <a:t>обращаться</a:t>
            </a:r>
            <a:r>
              <a:rPr lang="uk-UA" dirty="0" smtClean="0"/>
              <a:t> с </a:t>
            </a:r>
            <a:r>
              <a:rPr lang="uk-UA" dirty="0" err="1" smtClean="0"/>
              <a:t>простыми</a:t>
            </a:r>
            <a:r>
              <a:rPr lang="uk-UA" dirty="0" smtClean="0"/>
              <a:t> и </a:t>
            </a:r>
            <a:r>
              <a:rPr lang="uk-UA" dirty="0" err="1" smtClean="0"/>
              <a:t>сложными</a:t>
            </a:r>
            <a:r>
              <a:rPr lang="uk-UA" dirty="0" smtClean="0"/>
              <a:t> </a:t>
            </a:r>
            <a:r>
              <a:rPr lang="uk-UA" dirty="0" err="1" smtClean="0"/>
              <a:t>объектами</a:t>
            </a:r>
            <a:r>
              <a:rPr lang="uk-UA" dirty="0" smtClean="0"/>
              <a:t>.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27DE3-AD70-4B97-8859-CB457C98F555}" type="slidenum">
              <a:rPr lang="uk-UA"/>
              <a:pPr>
                <a:defRPr/>
              </a:pPr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>
                <a:solidFill>
                  <a:schemeClr val="tx2">
                    <a:satMod val="130000"/>
                  </a:schemeClr>
                </a:solidFill>
              </a:rPr>
              <a:t>Проблема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uk-UA" altLang="ru-RU" sz="2400" dirty="0" err="1" smtClean="0"/>
              <a:t>Как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одновременно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обрабатывать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сложные</a:t>
            </a:r>
            <a:r>
              <a:rPr lang="uk-UA" altLang="ru-RU" sz="2400" dirty="0" smtClean="0"/>
              <a:t> и </a:t>
            </a:r>
            <a:r>
              <a:rPr lang="uk-UA" altLang="ru-RU" sz="2400" dirty="0" err="1" smtClean="0"/>
              <a:t>простые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объекты</a:t>
            </a:r>
            <a:r>
              <a:rPr lang="uk-UA" altLang="ru-RU" sz="2400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66655-8A52-47F5-BA4F-9707934576F5}" type="slidenum">
              <a:rPr lang="uk-UA"/>
              <a:pPr>
                <a:defRPr/>
              </a:pPr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chemeClr val="tx2">
                    <a:satMod val="130000"/>
                  </a:schemeClr>
                </a:solidFill>
              </a:rPr>
              <a:t>Решение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ru-RU" sz="2800" dirty="0" err="1" smtClean="0"/>
              <a:t>Определить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класс</a:t>
            </a:r>
            <a:r>
              <a:rPr lang="uk-UA" altLang="ru-RU" sz="2800" dirty="0" smtClean="0"/>
              <a:t> для </a:t>
            </a:r>
            <a:r>
              <a:rPr lang="uk-UA" altLang="ru-RU" sz="2800" dirty="0" err="1" smtClean="0"/>
              <a:t>сложных</a:t>
            </a:r>
            <a:r>
              <a:rPr lang="uk-UA" altLang="ru-RU" sz="2800" dirty="0" smtClean="0"/>
              <a:t> и </a:t>
            </a:r>
            <a:r>
              <a:rPr lang="uk-UA" altLang="ru-RU" sz="2800" dirty="0" err="1" smtClean="0"/>
              <a:t>атомарных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объектов</a:t>
            </a:r>
            <a:r>
              <a:rPr lang="uk-UA" altLang="ru-RU" sz="2800" dirty="0" smtClean="0"/>
              <a:t> так, </a:t>
            </a:r>
            <a:r>
              <a:rPr lang="uk-UA" altLang="ru-RU" sz="2800" dirty="0" err="1" smtClean="0"/>
              <a:t>чтобы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они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реализовывали</a:t>
            </a:r>
            <a:r>
              <a:rPr lang="uk-UA" altLang="ru-RU" sz="2800" dirty="0" smtClean="0"/>
              <a:t> один </a:t>
            </a:r>
            <a:r>
              <a:rPr lang="uk-UA" altLang="ru-RU" sz="2800" dirty="0" err="1" smtClean="0"/>
              <a:t>интерфейс</a:t>
            </a:r>
            <a:endParaRPr lang="uk-UA" alt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3D826-B95D-45A7-88A0-22B3CAD32BF6}" type="slidenum">
              <a:rPr lang="uk-UA"/>
              <a:pPr>
                <a:defRPr/>
              </a:pPr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760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smtClean="0">
                <a:solidFill>
                  <a:schemeClr val="tx2">
                    <a:satMod val="130000"/>
                  </a:schemeClr>
                </a:solidFill>
              </a:rPr>
              <a:t>Структура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C16FF-A0A6-4297-B174-EC9CA66E56CB}" type="slidenum">
              <a:rPr lang="uk-UA"/>
              <a:pPr>
                <a:defRPr/>
              </a:pPr>
              <a:t>14</a:t>
            </a:fld>
            <a:endParaRPr lang="uk-UA"/>
          </a:p>
        </p:txBody>
      </p:sp>
      <p:sp>
        <p:nvSpPr>
          <p:cNvPr id="12292" name="AutoShape 5"/>
          <p:cNvSpPr>
            <a:spLocks noChangeAspect="1" noChangeArrowheads="1"/>
          </p:cNvSpPr>
          <p:nvPr/>
        </p:nvSpPr>
        <p:spPr bwMode="auto">
          <a:xfrm>
            <a:off x="2462213" y="2176463"/>
            <a:ext cx="6126162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0" t="21748" r="34349" b="36649"/>
          <a:stretch>
            <a:fillRect/>
          </a:stretch>
        </p:blipFill>
        <p:spPr bwMode="auto">
          <a:xfrm>
            <a:off x="1833563" y="2151063"/>
            <a:ext cx="651827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26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chemeClr val="tx2">
                    <a:satMod val="130000"/>
                  </a:schemeClr>
                </a:solidFill>
              </a:rPr>
              <a:t>Участники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Bef>
                <a:spcPts val="12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Component – </a:t>
            </a:r>
            <a:r>
              <a:rPr lang="uk-UA" sz="2400" b="1" dirty="0" smtClean="0"/>
              <a:t>компонент</a:t>
            </a:r>
          </a:p>
          <a:p>
            <a:pPr marL="640080" lvl="1" indent="-237744" eaLnBrk="1" fontAlgn="auto" hangingPunct="1"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Определяет</a:t>
            </a:r>
            <a:r>
              <a:rPr lang="uk-UA" sz="2400" dirty="0" smtClean="0"/>
              <a:t> </a:t>
            </a:r>
            <a:r>
              <a:rPr lang="uk-UA" sz="2400" dirty="0" err="1" smtClean="0"/>
              <a:t>общий</a:t>
            </a:r>
            <a:r>
              <a:rPr lang="uk-UA" sz="2400" dirty="0" smtClean="0"/>
              <a:t> </a:t>
            </a:r>
            <a:r>
              <a:rPr lang="uk-UA" sz="2400" dirty="0" err="1" smtClean="0"/>
              <a:t>интерфейс</a:t>
            </a:r>
            <a:endParaRPr lang="uk-UA" sz="2400" dirty="0" smtClean="0"/>
          </a:p>
          <a:p>
            <a:pPr marL="640080" lvl="1" indent="-237744" eaLnBrk="1" fontAlgn="auto" hangingPunct="1"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Предоставляет</a:t>
            </a:r>
            <a:r>
              <a:rPr lang="uk-UA" sz="2400" dirty="0" smtClean="0"/>
              <a:t> </a:t>
            </a:r>
            <a:r>
              <a:rPr lang="uk-UA" sz="2400" dirty="0" err="1" smtClean="0"/>
              <a:t>методы</a:t>
            </a:r>
            <a:r>
              <a:rPr lang="uk-UA" sz="2400" dirty="0" smtClean="0"/>
              <a:t> </a:t>
            </a:r>
            <a:r>
              <a:rPr lang="uk-UA" sz="2400" dirty="0" err="1" smtClean="0"/>
              <a:t>управления</a:t>
            </a:r>
            <a:r>
              <a:rPr lang="uk-UA" sz="2400" dirty="0" smtClean="0"/>
              <a:t> </a:t>
            </a:r>
            <a:r>
              <a:rPr lang="uk-UA" sz="2400" dirty="0" err="1" smtClean="0"/>
              <a:t>дочерними</a:t>
            </a:r>
            <a:r>
              <a:rPr lang="uk-UA" sz="2400" dirty="0" smtClean="0"/>
              <a:t> </a:t>
            </a:r>
            <a:r>
              <a:rPr lang="uk-UA" sz="2400" dirty="0" err="1" smtClean="0"/>
              <a:t>объектами</a:t>
            </a:r>
            <a:endParaRPr lang="uk-UA" sz="2400" dirty="0" smtClean="0"/>
          </a:p>
          <a:p>
            <a:pPr marL="640080" lvl="1" indent="-237744" eaLnBrk="1" fontAlgn="auto" hangingPunct="1"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Может</a:t>
            </a:r>
            <a:r>
              <a:rPr lang="uk-UA" sz="2400" dirty="0" smtClean="0"/>
              <a:t> </a:t>
            </a:r>
            <a:r>
              <a:rPr lang="uk-UA" sz="2400" dirty="0" err="1" smtClean="0"/>
              <a:t>предоставлять</a:t>
            </a:r>
            <a:r>
              <a:rPr lang="uk-UA" sz="2400" dirty="0" smtClean="0"/>
              <a:t> </a:t>
            </a:r>
            <a:r>
              <a:rPr lang="uk-UA" sz="2400" dirty="0" err="1" smtClean="0"/>
              <a:t>возможность</a:t>
            </a:r>
            <a:r>
              <a:rPr lang="uk-UA" sz="2400" dirty="0" smtClean="0"/>
              <a:t> </a:t>
            </a:r>
            <a:r>
              <a:rPr lang="uk-UA" sz="2400" dirty="0" err="1" smtClean="0"/>
              <a:t>доступа</a:t>
            </a:r>
            <a:r>
              <a:rPr lang="uk-UA" sz="2400" dirty="0" smtClean="0"/>
              <a:t> к </a:t>
            </a:r>
            <a:r>
              <a:rPr lang="uk-UA" sz="2400" dirty="0" err="1" smtClean="0"/>
              <a:t>родительскому</a:t>
            </a:r>
            <a:r>
              <a:rPr lang="uk-UA" sz="2400" dirty="0" smtClean="0"/>
              <a:t> </a:t>
            </a:r>
            <a:r>
              <a:rPr lang="uk-UA" sz="2400" dirty="0" err="1" smtClean="0"/>
              <a:t>объекту</a:t>
            </a:r>
            <a:endParaRPr lang="uk-UA" sz="2400" dirty="0" smtClean="0"/>
          </a:p>
          <a:p>
            <a:pPr marL="365760" indent="-283464" eaLnBrk="1" fontAlgn="auto" hangingPunct="1">
              <a:spcBef>
                <a:spcPts val="12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Leaf</a:t>
            </a:r>
            <a:r>
              <a:rPr lang="uk-UA" sz="2400" b="1" dirty="0" smtClean="0"/>
              <a:t> – </a:t>
            </a:r>
            <a:r>
              <a:rPr lang="uk-UA" sz="2400" b="1" dirty="0" err="1" smtClean="0"/>
              <a:t>атомарный</a:t>
            </a:r>
            <a:r>
              <a:rPr lang="uk-UA" sz="2400" b="1" dirty="0" smtClean="0"/>
              <a:t> </a:t>
            </a:r>
            <a:r>
              <a:rPr lang="uk-UA" sz="2400" b="1" dirty="0" err="1" smtClean="0"/>
              <a:t>объект</a:t>
            </a:r>
            <a:endParaRPr lang="uk-UA" sz="2400" b="1" dirty="0" smtClean="0"/>
          </a:p>
          <a:p>
            <a:pPr marL="640080" lvl="1" indent="-237744" eaLnBrk="1" fontAlgn="auto" hangingPunct="1">
              <a:spcBef>
                <a:spcPts val="12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Простой</a:t>
            </a:r>
            <a:r>
              <a:rPr lang="uk-UA" sz="2400" dirty="0" smtClean="0"/>
              <a:t> </a:t>
            </a:r>
            <a:r>
              <a:rPr lang="uk-UA" sz="2400" dirty="0" err="1" smtClean="0"/>
              <a:t>объект</a:t>
            </a:r>
            <a:r>
              <a:rPr lang="uk-UA" sz="2400" dirty="0" smtClean="0"/>
              <a:t> без </a:t>
            </a:r>
            <a:r>
              <a:rPr lang="uk-UA" sz="2400" dirty="0" err="1" smtClean="0"/>
              <a:t>дочерних</a:t>
            </a:r>
            <a:r>
              <a:rPr lang="uk-UA" sz="2400" dirty="0" smtClean="0"/>
              <a:t> </a:t>
            </a:r>
            <a:r>
              <a:rPr lang="uk-UA" sz="2400" dirty="0" err="1" smtClean="0"/>
              <a:t>элементов</a:t>
            </a:r>
            <a:endParaRPr lang="en-US" sz="2400" dirty="0" smtClean="0"/>
          </a:p>
          <a:p>
            <a:pPr marL="365760" indent="-283464" eaLnBrk="1" fontAlgn="auto" hangingPunct="1">
              <a:spcBef>
                <a:spcPts val="12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Composite</a:t>
            </a:r>
            <a:r>
              <a:rPr lang="uk-UA" sz="2400" b="1" dirty="0" smtClean="0"/>
              <a:t> – </a:t>
            </a:r>
            <a:r>
              <a:rPr lang="uk-UA" sz="2400" b="1" dirty="0" err="1" smtClean="0"/>
              <a:t>сложный</a:t>
            </a:r>
            <a:r>
              <a:rPr lang="uk-UA" sz="2400" b="1" dirty="0" smtClean="0"/>
              <a:t> </a:t>
            </a:r>
            <a:r>
              <a:rPr lang="uk-UA" sz="2400" b="1" dirty="0" err="1" smtClean="0"/>
              <a:t>объект</a:t>
            </a:r>
            <a:endParaRPr lang="uk-UA" sz="2400" b="1" dirty="0" smtClean="0"/>
          </a:p>
          <a:p>
            <a:pPr marL="640080" lvl="1" indent="-237744" eaLnBrk="1" fontAlgn="auto" hangingPunct="1"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Определяет</a:t>
            </a:r>
            <a:r>
              <a:rPr lang="uk-UA" sz="2400" dirty="0" smtClean="0"/>
              <a:t> </a:t>
            </a:r>
            <a:r>
              <a:rPr lang="uk-UA" sz="2400" dirty="0" err="1" smtClean="0"/>
              <a:t>сложные</a:t>
            </a:r>
            <a:r>
              <a:rPr lang="uk-UA" sz="2400" dirty="0" smtClean="0"/>
              <a:t> </a:t>
            </a:r>
            <a:r>
              <a:rPr lang="uk-UA" sz="2400" dirty="0" err="1" smtClean="0"/>
              <a:t>объекты</a:t>
            </a:r>
            <a:r>
              <a:rPr lang="uk-UA" sz="2400" dirty="0" smtClean="0"/>
              <a:t>, </a:t>
            </a:r>
            <a:r>
              <a:rPr lang="uk-UA" sz="2400" dirty="0" err="1" smtClean="0"/>
              <a:t>имеющие</a:t>
            </a:r>
            <a:r>
              <a:rPr lang="uk-UA" sz="2400" dirty="0" smtClean="0"/>
              <a:t> </a:t>
            </a:r>
            <a:r>
              <a:rPr lang="uk-UA" sz="2400" dirty="0" err="1" smtClean="0"/>
              <a:t>потомковв</a:t>
            </a:r>
            <a:endParaRPr lang="uk-UA" sz="2400" dirty="0" smtClean="0"/>
          </a:p>
          <a:p>
            <a:pPr marL="640080" lvl="1" indent="-237744" eaLnBrk="1" fontAlgn="auto" hangingPunct="1"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Реализует</a:t>
            </a:r>
            <a:r>
              <a:rPr lang="uk-UA" sz="2400" dirty="0" smtClean="0"/>
              <a:t> </a:t>
            </a:r>
            <a:r>
              <a:rPr lang="uk-UA" sz="2400" dirty="0" err="1" smtClean="0"/>
              <a:t>операции</a:t>
            </a:r>
            <a:r>
              <a:rPr lang="uk-UA" sz="2400" dirty="0" smtClean="0"/>
              <a:t> </a:t>
            </a:r>
            <a:r>
              <a:rPr lang="uk-UA" sz="2400" dirty="0" err="1" smtClean="0"/>
              <a:t>интерфейса</a:t>
            </a:r>
            <a:r>
              <a:rPr lang="uk-UA" sz="2400" dirty="0" smtClean="0"/>
              <a:t>, </a:t>
            </a:r>
            <a:r>
              <a:rPr lang="uk-UA" sz="2400" dirty="0" err="1" smtClean="0"/>
              <a:t>предназначенные</a:t>
            </a:r>
            <a:r>
              <a:rPr lang="uk-UA" sz="2400" dirty="0" smtClean="0"/>
              <a:t> для </a:t>
            </a:r>
            <a:r>
              <a:rPr lang="uk-UA" sz="2400" dirty="0" err="1" smtClean="0"/>
              <a:t>управления</a:t>
            </a:r>
            <a:r>
              <a:rPr lang="uk-UA" sz="2400" dirty="0" smtClean="0"/>
              <a:t> </a:t>
            </a:r>
            <a:r>
              <a:rPr lang="uk-UA" sz="2400" dirty="0" err="1" smtClean="0"/>
              <a:t>дочерними</a:t>
            </a:r>
            <a:r>
              <a:rPr lang="uk-UA" sz="2400" dirty="0" smtClean="0"/>
              <a:t> </a:t>
            </a:r>
            <a:r>
              <a:rPr lang="uk-UA" sz="2400" dirty="0" err="1" smtClean="0"/>
              <a:t>объектами</a:t>
            </a:r>
            <a:endParaRPr lang="uk-UA" sz="2400" dirty="0" smtClean="0"/>
          </a:p>
          <a:p>
            <a:pPr marL="365760" indent="-283464" eaLnBrk="1" fontAlgn="auto" hangingPunct="1">
              <a:spcBef>
                <a:spcPts val="12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Client</a:t>
            </a:r>
            <a:r>
              <a:rPr lang="uk-UA" sz="2400" b="1" dirty="0" smtClean="0"/>
              <a:t> – </a:t>
            </a:r>
            <a:r>
              <a:rPr lang="uk-UA" sz="2400" b="1" dirty="0" err="1" smtClean="0"/>
              <a:t>клиент</a:t>
            </a:r>
            <a:endParaRPr lang="uk-UA" sz="2400" b="1" dirty="0" smtClean="0"/>
          </a:p>
          <a:p>
            <a:pPr marL="640080" lvl="1" indent="-237744" eaLnBrk="1" fontAlgn="auto" hangingPunct="1"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uk-UA" sz="2400" dirty="0" err="1" smtClean="0"/>
              <a:t>Работает</a:t>
            </a:r>
            <a:r>
              <a:rPr lang="uk-UA" sz="2400" dirty="0" smtClean="0"/>
              <a:t> </a:t>
            </a:r>
            <a:r>
              <a:rPr lang="uk-UA" sz="2400" dirty="0" err="1" smtClean="0"/>
              <a:t>со</a:t>
            </a:r>
            <a:r>
              <a:rPr lang="uk-UA" sz="2400" dirty="0" smtClean="0"/>
              <a:t> </a:t>
            </a:r>
            <a:r>
              <a:rPr lang="uk-UA" sz="2400" dirty="0" err="1" smtClean="0"/>
              <a:t>структурой</a:t>
            </a:r>
            <a:r>
              <a:rPr lang="uk-UA" sz="2400" dirty="0" smtClean="0"/>
              <a:t> через </a:t>
            </a:r>
            <a:r>
              <a:rPr lang="uk-UA" sz="2400" dirty="0" err="1" smtClean="0"/>
              <a:t>интерфейс</a:t>
            </a:r>
            <a:r>
              <a:rPr lang="uk-UA" sz="2400" dirty="0" smtClean="0"/>
              <a:t> </a:t>
            </a:r>
            <a:r>
              <a:rPr lang="en-US" sz="2400" dirty="0" smtClean="0"/>
              <a:t>Component</a:t>
            </a:r>
            <a:endParaRPr lang="uk-UA" sz="2400" dirty="0" smtClean="0"/>
          </a:p>
          <a:p>
            <a:pPr marL="640080" lvl="1" indent="-237744" eaLnBrk="1" fontAlgn="auto" hangingPunct="1">
              <a:spcBef>
                <a:spcPts val="1200"/>
              </a:spcBef>
              <a:spcAft>
                <a:spcPts val="0"/>
              </a:spcAft>
              <a:buFont typeface="Verdana"/>
              <a:buChar char="◦"/>
              <a:defRPr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A6B2F-C595-44FD-820A-F799E4C25DFB}" type="slidenum">
              <a:rPr lang="uk-UA"/>
              <a:pPr>
                <a:defRPr/>
              </a:pPr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80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chemeClr val="tx2">
                    <a:satMod val="130000"/>
                  </a:schemeClr>
                </a:solidFill>
              </a:rPr>
              <a:t>Отношения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uk-UA" altLang="ru-RU" sz="2800" dirty="0" err="1" smtClean="0"/>
              <a:t>Клиенты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используют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интерфейс</a:t>
            </a:r>
            <a:r>
              <a:rPr lang="uk-UA" altLang="ru-RU" sz="2800" dirty="0" smtClean="0"/>
              <a:t> </a:t>
            </a:r>
            <a:r>
              <a:rPr lang="en-US" altLang="ru-RU" sz="2800" dirty="0" smtClean="0"/>
              <a:t>Component</a:t>
            </a:r>
            <a:r>
              <a:rPr lang="ru-RU" altLang="ru-RU" sz="2800" dirty="0" smtClean="0"/>
              <a:t> для взаимодействия с объектами сложной структуры</a:t>
            </a:r>
            <a:endParaRPr lang="uk-UA" alt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BA1B7-F4C0-466F-A14A-0A9094D70C32}" type="slidenum">
              <a:rPr lang="uk-UA"/>
              <a:pPr>
                <a:defRPr/>
              </a:pPr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65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chemeClr val="tx2">
                    <a:satMod val="130000"/>
                  </a:schemeClr>
                </a:solidFill>
              </a:rPr>
              <a:t>Результаты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uk-UA" altLang="ru-RU" sz="2800" b="1" dirty="0" err="1" smtClean="0"/>
              <a:t>Определение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иерархии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классов</a:t>
            </a:r>
            <a:r>
              <a:rPr lang="uk-UA" altLang="ru-RU" sz="2800" b="1" dirty="0" smtClean="0"/>
              <a:t>, в состав </a:t>
            </a:r>
            <a:r>
              <a:rPr lang="uk-UA" altLang="ru-RU" sz="2800" b="1" dirty="0" err="1" smtClean="0"/>
              <a:t>которой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входят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атомарные</a:t>
            </a:r>
            <a:r>
              <a:rPr lang="uk-UA" altLang="ru-RU" sz="2800" b="1" dirty="0" smtClean="0"/>
              <a:t> и </a:t>
            </a:r>
            <a:r>
              <a:rPr lang="uk-UA" altLang="ru-RU" sz="2800" b="1" dirty="0" err="1" smtClean="0"/>
              <a:t>сложные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объекты</a:t>
            </a:r>
            <a:endParaRPr lang="uk-UA" altLang="ru-RU" sz="2800" b="1" dirty="0" smtClean="0"/>
          </a:p>
          <a:p>
            <a:pPr lvl="1" eaLnBrk="1" hangingPunct="1"/>
            <a:r>
              <a:rPr lang="uk-UA" altLang="ru-RU" sz="2400" dirty="0" err="1" smtClean="0"/>
              <a:t>Дает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возможность</a:t>
            </a:r>
            <a:r>
              <a:rPr lang="uk-UA" altLang="ru-RU" sz="2400" dirty="0" smtClean="0"/>
              <a:t> представить </a:t>
            </a:r>
            <a:r>
              <a:rPr lang="uk-UA" altLang="ru-RU" sz="2400" dirty="0" err="1" smtClean="0"/>
              <a:t>сложные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рекурсивные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структуры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объектовв</a:t>
            </a:r>
            <a:endParaRPr lang="uk-UA" altLang="ru-RU" sz="2400" dirty="0" smtClean="0"/>
          </a:p>
          <a:p>
            <a:pPr eaLnBrk="1" hangingPunct="1">
              <a:spcBef>
                <a:spcPts val="1800"/>
              </a:spcBef>
            </a:pPr>
            <a:r>
              <a:rPr lang="uk-UA" altLang="ru-RU" sz="2800" b="1" dirty="0" err="1" smtClean="0"/>
              <a:t>Упрощенная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архитектура</a:t>
            </a:r>
            <a:r>
              <a:rPr lang="uk-UA" altLang="ru-RU" sz="2800" b="1" dirty="0" smtClean="0"/>
              <a:t> </a:t>
            </a:r>
            <a:r>
              <a:rPr lang="uk-UA" altLang="ru-RU" sz="2800" b="1" dirty="0" err="1" smtClean="0"/>
              <a:t>клиента</a:t>
            </a:r>
            <a:endParaRPr lang="uk-UA" altLang="ru-RU" sz="2800" b="1" dirty="0" smtClean="0"/>
          </a:p>
          <a:p>
            <a:pPr lvl="1" eaLnBrk="1" hangingPunct="1"/>
            <a:r>
              <a:rPr lang="uk-UA" altLang="ru-RU" sz="2400" dirty="0" err="1" smtClean="0"/>
              <a:t>Клиент</a:t>
            </a:r>
            <a:r>
              <a:rPr lang="uk-UA" altLang="ru-RU" sz="2400" dirty="0" smtClean="0"/>
              <a:t>, </a:t>
            </a:r>
            <a:r>
              <a:rPr lang="uk-UA" altLang="ru-RU" sz="2400" dirty="0" err="1" smtClean="0"/>
              <a:t>работающий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со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сложным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объектом</a:t>
            </a:r>
            <a:r>
              <a:rPr lang="uk-UA" altLang="ru-RU" sz="2400" dirty="0" smtClean="0"/>
              <a:t>, таким же образом </a:t>
            </a:r>
            <a:r>
              <a:rPr lang="uk-UA" altLang="ru-RU" sz="2400" dirty="0" err="1" smtClean="0"/>
              <a:t>работает</a:t>
            </a:r>
            <a:r>
              <a:rPr lang="uk-UA" altLang="ru-RU" sz="2400" dirty="0" smtClean="0"/>
              <a:t> и с </a:t>
            </a:r>
            <a:r>
              <a:rPr lang="uk-UA" altLang="ru-RU" sz="2400" dirty="0" err="1" smtClean="0"/>
              <a:t>атомарным</a:t>
            </a:r>
            <a:endParaRPr lang="uk-UA" alt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76311-3464-4908-B586-76FFA3AE7586}" type="slidenum">
              <a:rPr lang="uk-UA"/>
              <a:pPr>
                <a:defRPr/>
              </a:pPr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840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600" dirty="0" err="1" smtClean="0">
                <a:solidFill>
                  <a:schemeClr val="tx2">
                    <a:satMod val="130000"/>
                  </a:schemeClr>
                </a:solidFill>
              </a:rPr>
              <a:t>Применять</a:t>
            </a:r>
            <a:r>
              <a:rPr lang="uk-UA" sz="3600" dirty="0" smtClean="0">
                <a:solidFill>
                  <a:schemeClr val="tx2">
                    <a:satMod val="130000"/>
                  </a:schemeClr>
                </a:solidFill>
              </a:rPr>
              <a:t>, </a:t>
            </a:r>
            <a:r>
              <a:rPr lang="uk-UA" sz="3600" dirty="0" err="1" smtClean="0">
                <a:solidFill>
                  <a:schemeClr val="tx2">
                    <a:satMod val="130000"/>
                  </a:schemeClr>
                </a:solidFill>
              </a:rPr>
              <a:t>если</a:t>
            </a:r>
            <a:endParaRPr lang="uk-UA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uk-UA" altLang="ru-RU" sz="2800" dirty="0" err="1" smtClean="0"/>
              <a:t>Необходимо</a:t>
            </a:r>
            <a:r>
              <a:rPr lang="uk-UA" altLang="ru-RU" sz="2800" dirty="0" smtClean="0"/>
              <a:t> представить </a:t>
            </a:r>
            <a:r>
              <a:rPr lang="uk-UA" altLang="ru-RU" sz="2800" dirty="0" err="1" smtClean="0"/>
              <a:t>иерархию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объектов</a:t>
            </a:r>
            <a:endParaRPr lang="uk-UA" altLang="ru-RU" sz="2800" dirty="0" smtClean="0"/>
          </a:p>
          <a:p>
            <a:pPr eaLnBrk="1" hangingPunct="1">
              <a:spcBef>
                <a:spcPts val="1800"/>
              </a:spcBef>
            </a:pPr>
            <a:r>
              <a:rPr lang="uk-UA" altLang="ru-RU" sz="2800" dirty="0" err="1" smtClean="0"/>
              <a:t>Клиенты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должны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одинаково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работать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со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сложными</a:t>
            </a:r>
            <a:r>
              <a:rPr lang="uk-UA" altLang="ru-RU" sz="2800" dirty="0" smtClean="0"/>
              <a:t> и </a:t>
            </a:r>
            <a:r>
              <a:rPr lang="uk-UA" altLang="ru-RU" sz="2800" dirty="0" err="1" smtClean="0"/>
              <a:t>простами</a:t>
            </a:r>
            <a:r>
              <a:rPr lang="uk-UA" altLang="ru-RU" sz="2800" dirty="0" smtClean="0"/>
              <a:t> </a:t>
            </a:r>
            <a:r>
              <a:rPr lang="uk-UA" altLang="ru-RU" sz="2800" dirty="0" err="1" smtClean="0"/>
              <a:t>объектами</a:t>
            </a:r>
            <a:endParaRPr lang="uk-UA" alt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9E065-157F-4770-B512-3BD06235EA20}" type="slidenum">
              <a:rPr lang="uk-UA"/>
              <a:pPr>
                <a:defRPr/>
              </a:pPr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59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dirty="0" err="1" smtClean="0">
                <a:solidFill>
                  <a:schemeClr val="tx2">
                    <a:satMod val="130000"/>
                  </a:schemeClr>
                </a:solidFill>
              </a:rPr>
              <a:t>Применения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ru-RU" altLang="ru-RU" sz="2400" dirty="0" smtClean="0"/>
              <a:t>Библиотеки графических интерфейсов</a:t>
            </a:r>
            <a:endParaRPr lang="uk-UA" altLang="ru-RU" sz="2400" dirty="0" smtClean="0"/>
          </a:p>
          <a:p>
            <a:pPr eaLnBrk="1" hangingPunct="1">
              <a:spcBef>
                <a:spcPts val="1800"/>
              </a:spcBef>
            </a:pPr>
            <a:r>
              <a:rPr lang="uk-UA" altLang="ru-RU" sz="2400" dirty="0" err="1" smtClean="0"/>
              <a:t>Деревья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синтаксического</a:t>
            </a:r>
            <a:r>
              <a:rPr lang="uk-UA" altLang="ru-RU" sz="2400" dirty="0" smtClean="0"/>
              <a:t> </a:t>
            </a:r>
            <a:r>
              <a:rPr lang="uk-UA" altLang="ru-RU" sz="2400" dirty="0" err="1" smtClean="0"/>
              <a:t>анализа</a:t>
            </a:r>
            <a:endParaRPr lang="uk-UA" altLang="ru-RU" sz="2400" dirty="0" smtClean="0"/>
          </a:p>
          <a:p>
            <a:pPr eaLnBrk="1" hangingPunct="1">
              <a:spcBef>
                <a:spcPts val="1800"/>
              </a:spcBef>
            </a:pPr>
            <a:endParaRPr lang="uk-UA" alt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3ECF-78A6-4ED8-8378-C68BE0603331}" type="slidenum">
              <a:rPr lang="uk-UA"/>
              <a:pPr>
                <a:defRPr/>
              </a:pPr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69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паттерны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Определяют различные сложные структуры, изменяющие интерфейс существующих объектов или его реализацию</a:t>
            </a:r>
          </a:p>
          <a:p>
            <a:pPr lvl="1"/>
            <a:r>
              <a:rPr lang="ru-RU" dirty="0" smtClean="0"/>
              <a:t>Адаптер (</a:t>
            </a:r>
            <a:r>
              <a:rPr lang="en-US" dirty="0" smtClean="0"/>
              <a:t>Adapter)</a:t>
            </a:r>
          </a:p>
          <a:p>
            <a:pPr lvl="1"/>
            <a:r>
              <a:rPr lang="ru-RU" dirty="0" smtClean="0"/>
              <a:t>Мост (</a:t>
            </a:r>
            <a:r>
              <a:rPr lang="en-US" dirty="0" smtClean="0"/>
              <a:t>Bridge)</a:t>
            </a:r>
          </a:p>
          <a:p>
            <a:pPr lvl="1"/>
            <a:r>
              <a:rPr lang="ru-RU" dirty="0" smtClean="0"/>
              <a:t>Компоновщик (</a:t>
            </a:r>
            <a:r>
              <a:rPr lang="en-US" dirty="0" smtClean="0"/>
              <a:t>Composite)</a:t>
            </a:r>
          </a:p>
          <a:p>
            <a:pPr lvl="1"/>
            <a:r>
              <a:rPr lang="ru-RU" dirty="0" smtClean="0"/>
              <a:t>Декоратор (</a:t>
            </a:r>
            <a:r>
              <a:rPr lang="en-US" dirty="0" smtClean="0"/>
              <a:t>Decorator)</a:t>
            </a:r>
          </a:p>
          <a:p>
            <a:pPr lvl="1"/>
            <a:r>
              <a:rPr lang="ru-RU" dirty="0" smtClean="0"/>
              <a:t>Фасад (</a:t>
            </a:r>
            <a:r>
              <a:rPr lang="en-US" dirty="0" smtClean="0"/>
              <a:t>Facade)</a:t>
            </a:r>
          </a:p>
          <a:p>
            <a:pPr lvl="1"/>
            <a:r>
              <a:rPr lang="ru-RU" dirty="0" smtClean="0"/>
              <a:t>Приспособленец (</a:t>
            </a:r>
            <a:r>
              <a:rPr lang="en-US" dirty="0" smtClean="0"/>
              <a:t>Flyweight)</a:t>
            </a:r>
          </a:p>
          <a:p>
            <a:pPr lvl="1"/>
            <a:r>
              <a:rPr lang="ru-RU" dirty="0" smtClean="0"/>
              <a:t>Заместитель (</a:t>
            </a:r>
            <a:r>
              <a:rPr lang="en-US" dirty="0" smtClean="0"/>
              <a:t>Proxy)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1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Мост (</a:t>
            </a:r>
            <a:r>
              <a:rPr lang="en-US" dirty="0" smtClean="0"/>
              <a:t>Bridge</a:t>
            </a:r>
            <a:r>
              <a:rPr lang="ru-RU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Паттерн </a:t>
            </a:r>
            <a:r>
              <a:rPr lang="en-US" b="1" dirty="0"/>
              <a:t>Bridge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2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Мост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Отделяет </a:t>
            </a:r>
            <a:r>
              <a:rPr lang="ru-RU" dirty="0"/>
              <a:t>абстракцию от ее реализации так, чтобы то и другое можно было</a:t>
            </a:r>
            <a:br>
              <a:rPr lang="ru-RU" dirty="0"/>
            </a:br>
            <a:r>
              <a:rPr lang="ru-RU" dirty="0"/>
              <a:t>изменять независимо.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Мост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858243" cy="25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Мост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50052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4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Мост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Bridgeu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43940"/>
            <a:ext cx="6059730" cy="39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err="1"/>
              <a:t>Abstraction</a:t>
            </a:r>
            <a:r>
              <a:rPr lang="ru-RU" b="1" dirty="0"/>
              <a:t> </a:t>
            </a:r>
            <a:r>
              <a:rPr lang="ru-RU" dirty="0" smtClean="0"/>
              <a:t>- </a:t>
            </a:r>
            <a:r>
              <a:rPr lang="ru-RU" dirty="0"/>
              <a:t>абстракция:</a:t>
            </a:r>
            <a:br>
              <a:rPr lang="ru-RU" dirty="0"/>
            </a:br>
            <a:r>
              <a:rPr lang="ru-RU" dirty="0"/>
              <a:t>- определяет интерфейс абстракции;</a:t>
            </a:r>
            <a:br>
              <a:rPr lang="ru-RU" dirty="0"/>
            </a:br>
            <a:r>
              <a:rPr lang="ru-RU" dirty="0"/>
              <a:t>- хранит ссылку на объект типа </a:t>
            </a:r>
            <a:r>
              <a:rPr lang="ru-RU" dirty="0" err="1" smtClean="0"/>
              <a:t>Implementor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RefinedAbstraction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уточненная абстракция:</a:t>
            </a:r>
            <a:br>
              <a:rPr lang="ru-RU" dirty="0"/>
            </a:br>
            <a:r>
              <a:rPr lang="ru-RU" dirty="0"/>
              <a:t>- расширяет интерфейс, определенный абстракцией </a:t>
            </a:r>
            <a:r>
              <a:rPr lang="ru-RU" dirty="0" err="1"/>
              <a:t>Abstraction</a:t>
            </a:r>
            <a:r>
              <a:rPr lang="ru-RU" dirty="0"/>
              <a:t>;</a:t>
            </a:r>
            <a:br>
              <a:rPr lang="ru-RU" dirty="0"/>
            </a:br>
            <a:endParaRPr lang="ru-RU" dirty="0" smtClean="0"/>
          </a:p>
          <a:p>
            <a:r>
              <a:rPr lang="ru-RU" b="1" dirty="0" err="1" smtClean="0"/>
              <a:t>Implementor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 err="1"/>
              <a:t>реализатор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- определяет интерфейс для классов реализации. Он не обязан точно </a:t>
            </a:r>
            <a:r>
              <a:rPr lang="ru-RU" dirty="0" smtClean="0"/>
              <a:t>соответствовать </a:t>
            </a:r>
            <a:r>
              <a:rPr lang="ru-RU" dirty="0"/>
              <a:t>интерфейсу класса </a:t>
            </a:r>
            <a:r>
              <a:rPr lang="ru-RU" dirty="0" err="1"/>
              <a:t>Abstraction</a:t>
            </a:r>
            <a:r>
              <a:rPr lang="ru-RU" dirty="0"/>
              <a:t>. На самом деле оба </a:t>
            </a:r>
            <a:r>
              <a:rPr lang="ru-RU" dirty="0" smtClean="0"/>
              <a:t>интерфейса </a:t>
            </a:r>
            <a:r>
              <a:rPr lang="ru-RU" dirty="0"/>
              <a:t>могут быть совершенно различны. Обычно интерфейс класса</a:t>
            </a:r>
            <a:br>
              <a:rPr lang="ru-RU" dirty="0"/>
            </a:br>
            <a:r>
              <a:rPr lang="ru-RU" dirty="0" err="1"/>
              <a:t>Implementor</a:t>
            </a:r>
            <a:r>
              <a:rPr lang="ru-RU" dirty="0"/>
              <a:t> предоставляет только примитивные операции, а класс</a:t>
            </a:r>
            <a:br>
              <a:rPr lang="ru-RU" dirty="0"/>
            </a:br>
            <a:r>
              <a:rPr lang="ru-RU" dirty="0" err="1"/>
              <a:t>Abstraction</a:t>
            </a:r>
            <a:r>
              <a:rPr lang="ru-RU" dirty="0"/>
              <a:t> определяет операции более высокого уровня, </a:t>
            </a:r>
            <a:r>
              <a:rPr lang="ru-RU" dirty="0" smtClean="0"/>
              <a:t>базирующиеся </a:t>
            </a:r>
            <a:r>
              <a:rPr lang="ru-RU" dirty="0"/>
              <a:t>на этих примитивах;</a:t>
            </a:r>
            <a:br>
              <a:rPr lang="ru-RU" dirty="0"/>
            </a:br>
            <a:endParaRPr lang="ru-RU" b="1" dirty="0"/>
          </a:p>
          <a:p>
            <a:r>
              <a:rPr lang="ru-RU" b="1" dirty="0" err="1" smtClean="0"/>
              <a:t>Concretelmplementor</a:t>
            </a:r>
            <a:r>
              <a:rPr lang="ru-RU" b="1" dirty="0" smtClean="0"/>
              <a:t> </a:t>
            </a:r>
            <a:r>
              <a:rPr lang="ru-RU" dirty="0"/>
              <a:t>(</a:t>
            </a:r>
            <a:r>
              <a:rPr lang="ru-RU" dirty="0" err="1"/>
              <a:t>XWindowlmp</a:t>
            </a:r>
            <a:r>
              <a:rPr lang="ru-RU" dirty="0"/>
              <a:t>, </a:t>
            </a:r>
            <a:r>
              <a:rPr lang="ru-RU" dirty="0" err="1"/>
              <a:t>PMWindowlmp</a:t>
            </a:r>
            <a:r>
              <a:rPr lang="ru-RU" dirty="0"/>
              <a:t>) - конкретный </a:t>
            </a:r>
            <a:r>
              <a:rPr lang="ru-RU" dirty="0" err="1"/>
              <a:t>реа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лизатор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3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Используйте паттерн </a:t>
            </a:r>
            <a:r>
              <a:rPr lang="ru-RU" dirty="0" smtClean="0"/>
              <a:t>Мост</a:t>
            </a:r>
            <a:r>
              <a:rPr lang="ru-RU" dirty="0"/>
              <a:t>, когда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хотите </a:t>
            </a:r>
            <a:r>
              <a:rPr lang="ru-RU" dirty="0"/>
              <a:t>избежать постоянной привязки абстракции к реализации. Так, </a:t>
            </a:r>
            <a:r>
              <a:rPr lang="ru-RU" dirty="0" smtClean="0"/>
              <a:t>например</a:t>
            </a:r>
            <a:r>
              <a:rPr lang="ru-RU" dirty="0"/>
              <a:t>, бывает, когда реализацию необходимо выбирать во время </a:t>
            </a:r>
            <a:r>
              <a:rPr lang="ru-RU" dirty="0" smtClean="0"/>
              <a:t>выполнения </a:t>
            </a:r>
            <a:r>
              <a:rPr lang="ru-RU" dirty="0"/>
              <a:t>программы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 </a:t>
            </a:r>
            <a:r>
              <a:rPr lang="ru-RU" dirty="0"/>
              <a:t>абстракции, и реализации должны расширяться новыми подклассами.</a:t>
            </a:r>
            <a:br>
              <a:rPr lang="ru-RU" dirty="0"/>
            </a:br>
            <a:r>
              <a:rPr lang="ru-RU" dirty="0"/>
              <a:t>В таком случае паттерн мост позволяет комбинировать разные </a:t>
            </a:r>
            <a:r>
              <a:rPr lang="ru-RU" dirty="0" smtClean="0"/>
              <a:t>абстракции </a:t>
            </a:r>
            <a:r>
              <a:rPr lang="ru-RU" dirty="0"/>
              <a:t>и реализации и изменять их независимо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изменения </a:t>
            </a:r>
            <a:r>
              <a:rPr lang="ru-RU" dirty="0"/>
              <a:t>в реализации абстракции не должны сказываться на </a:t>
            </a:r>
            <a:r>
              <a:rPr lang="ru-RU" dirty="0" smtClean="0"/>
              <a:t>клиентах</a:t>
            </a:r>
          </a:p>
          <a:p>
            <a:r>
              <a:rPr lang="ru-RU" dirty="0"/>
              <a:t>число классов начинает быстро </a:t>
            </a:r>
            <a:r>
              <a:rPr lang="ru-RU" dirty="0" smtClean="0"/>
              <a:t>расти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5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/>
              <a:t>отделение реализации от интерфейса. </a:t>
            </a:r>
            <a:r>
              <a:rPr lang="ru-RU" sz="2200" dirty="0"/>
              <a:t>Реализация больше не имеет </a:t>
            </a:r>
            <a:r>
              <a:rPr lang="ru-RU" sz="2200" dirty="0" err="1"/>
              <a:t>посто</a:t>
            </a:r>
            <a:r>
              <a:rPr lang="ru-RU" sz="2200" dirty="0"/>
              <a:t>-</a:t>
            </a:r>
            <a:br>
              <a:rPr lang="ru-RU" sz="2200" dirty="0"/>
            </a:br>
            <a:r>
              <a:rPr lang="ru-RU" sz="2200" dirty="0" err="1"/>
              <a:t>янной</a:t>
            </a:r>
            <a:r>
              <a:rPr lang="ru-RU" sz="2200" dirty="0"/>
              <a:t> привязки к интерфейсу. Реализацию абстракции можно </a:t>
            </a:r>
            <a:r>
              <a:rPr lang="ru-RU" sz="2200" dirty="0" err="1"/>
              <a:t>конфигури</a:t>
            </a:r>
            <a:r>
              <a:rPr lang="ru-RU" sz="2200" dirty="0"/>
              <a:t>-</a:t>
            </a:r>
            <a:br>
              <a:rPr lang="ru-RU" sz="2200" dirty="0"/>
            </a:br>
            <a:r>
              <a:rPr lang="ru-RU" sz="2200" dirty="0" err="1"/>
              <a:t>ровать</a:t>
            </a:r>
            <a:r>
              <a:rPr lang="ru-RU" sz="2200" dirty="0"/>
              <a:t> во время выполнения. Объект может даже динамически изменять</a:t>
            </a:r>
            <a:br>
              <a:rPr lang="ru-RU" sz="2200" dirty="0"/>
            </a:br>
            <a:r>
              <a:rPr lang="ru-RU" sz="2200" dirty="0"/>
              <a:t>свою реализацию</a:t>
            </a:r>
            <a:r>
              <a:rPr lang="ru-RU" sz="2200" dirty="0" smtClean="0"/>
              <a:t>.</a:t>
            </a:r>
          </a:p>
          <a:p>
            <a:r>
              <a:rPr lang="ru-RU" i="1" dirty="0" smtClean="0"/>
              <a:t>повышение </a:t>
            </a:r>
            <a:r>
              <a:rPr lang="ru-RU" i="1" dirty="0"/>
              <a:t>степени </a:t>
            </a:r>
            <a:r>
              <a:rPr lang="ru-RU" i="1" dirty="0" smtClean="0"/>
              <a:t>расширяемости</a:t>
            </a:r>
            <a:r>
              <a:rPr lang="ru-RU" dirty="0" smtClean="0"/>
              <a:t>;</a:t>
            </a:r>
          </a:p>
          <a:p>
            <a:r>
              <a:rPr lang="ru-RU" i="1" dirty="0" smtClean="0"/>
              <a:t>сокрытие </a:t>
            </a:r>
            <a:r>
              <a:rPr lang="ru-RU" i="1" dirty="0"/>
              <a:t>деталей реализации от клиентов.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(</a:t>
            </a:r>
            <a:r>
              <a:rPr lang="en-US" dirty="0" smtClean="0"/>
              <a:t>Decorator</a:t>
            </a:r>
            <a:r>
              <a:rPr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 добавляет объекту новые обязанности. Является гибкой </a:t>
            </a:r>
            <a:r>
              <a:rPr lang="ru-RU" dirty="0" smtClean="0"/>
              <a:t>альтернативой </a:t>
            </a:r>
            <a:r>
              <a:rPr lang="ru-RU" dirty="0"/>
              <a:t>порождению подклассов с целью расширения функциональности.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8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 (</a:t>
            </a:r>
            <a:r>
              <a:rPr smtClean="0"/>
              <a:t>Adapter)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AutoShape 6" descr="Картинки по запросу паттерн декорато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20" name="Picture 8" descr="http://sheremetov.com/wp-content/uploads/2010/03/decorat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5472608" cy="452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Component</a:t>
            </a:r>
            <a:r>
              <a:rPr lang="ru-RU" dirty="0" smtClean="0"/>
              <a:t> </a:t>
            </a:r>
            <a:r>
              <a:rPr lang="ru-RU" dirty="0"/>
              <a:t>- компонент:</a:t>
            </a:r>
            <a:br>
              <a:rPr lang="ru-RU" dirty="0"/>
            </a:br>
            <a:r>
              <a:rPr lang="ru-RU" dirty="0"/>
              <a:t>- определяет интерфейс для объектов, на которые могут быть </a:t>
            </a:r>
            <a:r>
              <a:rPr lang="ru-RU" dirty="0" smtClean="0"/>
              <a:t>динамически </a:t>
            </a:r>
            <a:r>
              <a:rPr lang="ru-RU" dirty="0"/>
              <a:t>возложены дополнительные обязанности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ConcreteComponent</a:t>
            </a:r>
            <a:r>
              <a:rPr lang="ru-RU" dirty="0" smtClean="0"/>
              <a:t> </a:t>
            </a:r>
            <a:r>
              <a:rPr lang="ru-RU" dirty="0"/>
              <a:t>- конкретный компонент:</a:t>
            </a:r>
            <a:br>
              <a:rPr lang="ru-RU" dirty="0"/>
            </a:br>
            <a:r>
              <a:rPr lang="ru-RU" dirty="0"/>
              <a:t>- определяет объект, на который возлагаются дополнительные обязанности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Decorator</a:t>
            </a:r>
            <a:r>
              <a:rPr lang="ru-RU" b="1" dirty="0" smtClean="0"/>
              <a:t> </a:t>
            </a:r>
            <a:r>
              <a:rPr lang="ru-RU" dirty="0"/>
              <a:t>- декоратор:</a:t>
            </a:r>
            <a:br>
              <a:rPr lang="ru-RU" dirty="0"/>
            </a:br>
            <a:r>
              <a:rPr lang="ru-RU" dirty="0"/>
              <a:t>- хранит ссылку на объект </a:t>
            </a:r>
            <a:r>
              <a:rPr lang="ru-RU" dirty="0" err="1"/>
              <a:t>Component</a:t>
            </a:r>
            <a:r>
              <a:rPr lang="ru-RU" dirty="0"/>
              <a:t> и определяет интерфейс, </a:t>
            </a:r>
            <a:r>
              <a:rPr lang="ru-RU" dirty="0" smtClean="0"/>
              <a:t>соответствующий </a:t>
            </a:r>
            <a:r>
              <a:rPr lang="ru-RU" dirty="0"/>
              <a:t>интерфейсу </a:t>
            </a:r>
            <a:r>
              <a:rPr lang="ru-RU" dirty="0" err="1"/>
              <a:t>Component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ConcreteDecorator</a:t>
            </a:r>
            <a:r>
              <a:rPr lang="ru-RU" b="1" dirty="0" smtClean="0"/>
              <a:t> </a:t>
            </a:r>
            <a:r>
              <a:rPr lang="ru-RU" dirty="0"/>
              <a:t>(</a:t>
            </a:r>
            <a:r>
              <a:rPr lang="ru-RU" dirty="0" err="1"/>
              <a:t>BorderDecorator</a:t>
            </a:r>
            <a:r>
              <a:rPr lang="ru-RU" dirty="0"/>
              <a:t>, </a:t>
            </a:r>
            <a:r>
              <a:rPr lang="ru-RU" dirty="0" err="1"/>
              <a:t>ScrollDecorator</a:t>
            </a:r>
            <a:r>
              <a:rPr lang="ru-RU" dirty="0"/>
              <a:t>) - </a:t>
            </a:r>
            <a:r>
              <a:rPr lang="ru-RU" dirty="0" smtClean="0"/>
              <a:t>конкретный </a:t>
            </a:r>
            <a:r>
              <a:rPr lang="ru-RU" dirty="0"/>
              <a:t>декоратор:</a:t>
            </a:r>
            <a:br>
              <a:rPr lang="ru-RU" dirty="0"/>
            </a:br>
            <a:r>
              <a:rPr lang="ru-RU" dirty="0"/>
              <a:t>- возлагает дополнительные обязанности на компонент.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3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922420" cy="395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9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динамического, прозрачного для клиентов добавления обязанностей</a:t>
            </a:r>
            <a:br>
              <a:rPr lang="ru-RU" dirty="0"/>
            </a:br>
            <a:r>
              <a:rPr lang="ru-RU" dirty="0"/>
              <a:t>объектам</a:t>
            </a:r>
            <a:r>
              <a:rPr lang="ru-RU" dirty="0" smtClean="0"/>
              <a:t>;</a:t>
            </a:r>
          </a:p>
          <a:p>
            <a:r>
              <a:rPr lang="ru-RU" dirty="0" smtClean="0"/>
              <a:t>для реализации обязанностей, которые могут быть сняты с объекта;</a:t>
            </a:r>
          </a:p>
          <a:p>
            <a:r>
              <a:rPr lang="ru-RU" dirty="0" smtClean="0"/>
              <a:t>когда расширение путем порождения подклассов по каким-то причинам неудобно или невозможно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2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большая гибкость, нежели у статического </a:t>
            </a:r>
            <a:r>
              <a:rPr lang="ru-RU" i="1" dirty="0" smtClean="0"/>
              <a:t>наследования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повышение </a:t>
            </a:r>
            <a:r>
              <a:rPr lang="ru-RU" i="1" dirty="0"/>
              <a:t>степени </a:t>
            </a:r>
            <a:r>
              <a:rPr lang="ru-RU" i="1" dirty="0" smtClean="0"/>
              <a:t>расширяемости</a:t>
            </a:r>
            <a:r>
              <a:rPr lang="ru-RU" dirty="0" smtClean="0"/>
              <a:t>;</a:t>
            </a:r>
          </a:p>
          <a:p>
            <a:r>
              <a:rPr lang="ru-RU" i="1" dirty="0"/>
              <a:t>позволяет избежать перегруженных функциями классов на верхних уровнях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иерархии</a:t>
            </a:r>
          </a:p>
          <a:p>
            <a:r>
              <a:rPr lang="ru-RU" i="1" dirty="0"/>
              <a:t>декоратор и его компонент не </a:t>
            </a:r>
            <a:r>
              <a:rPr lang="ru-RU" i="1" dirty="0" smtClean="0"/>
              <a:t>идентичны</a:t>
            </a:r>
          </a:p>
          <a:p>
            <a:r>
              <a:rPr lang="ru-RU" i="1" dirty="0"/>
              <a:t>множество мелких </a:t>
            </a:r>
            <a:r>
              <a:rPr lang="ru-RU" i="1" dirty="0" smtClean="0"/>
              <a:t>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(</a:t>
            </a:r>
            <a:r>
              <a:rPr lang="en-US" dirty="0" smtClean="0"/>
              <a:t>Decorator</a:t>
            </a:r>
            <a:r>
              <a:rPr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 добавляет объекту новые обязанности. Является гибкой </a:t>
            </a:r>
            <a:r>
              <a:rPr lang="ru-RU" dirty="0" smtClean="0"/>
              <a:t>альтернативой </a:t>
            </a:r>
            <a:r>
              <a:rPr lang="ru-RU" dirty="0"/>
              <a:t>порождению подклассов с целью расширения функциональности.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1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AutoShape 6" descr="Картинки по запросу паттерн декорато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20" name="Picture 8" descr="http://sheremetov.com/wp-content/uploads/2010/03/decorato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5472608" cy="452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Component</a:t>
            </a:r>
            <a:r>
              <a:rPr lang="ru-RU" dirty="0" smtClean="0"/>
              <a:t> </a:t>
            </a:r>
            <a:r>
              <a:rPr lang="ru-RU" dirty="0"/>
              <a:t>- компонент:</a:t>
            </a:r>
            <a:br>
              <a:rPr lang="ru-RU" dirty="0"/>
            </a:br>
            <a:r>
              <a:rPr lang="ru-RU" dirty="0"/>
              <a:t>- определяет интерфейс для объектов, на которые могут быть </a:t>
            </a:r>
            <a:r>
              <a:rPr lang="ru-RU" dirty="0" smtClean="0"/>
              <a:t>динамически </a:t>
            </a:r>
            <a:r>
              <a:rPr lang="ru-RU" dirty="0"/>
              <a:t>возложены дополнительные обязанности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ConcreteComponent</a:t>
            </a:r>
            <a:r>
              <a:rPr lang="ru-RU" dirty="0" smtClean="0"/>
              <a:t> </a:t>
            </a:r>
            <a:r>
              <a:rPr lang="ru-RU" dirty="0"/>
              <a:t>- конкретный компонент:</a:t>
            </a:r>
            <a:br>
              <a:rPr lang="ru-RU" dirty="0"/>
            </a:br>
            <a:r>
              <a:rPr lang="ru-RU" dirty="0"/>
              <a:t>- определяет объект, на который возлагаются дополнительные обязанности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Decorator</a:t>
            </a:r>
            <a:r>
              <a:rPr lang="ru-RU" b="1" dirty="0" smtClean="0"/>
              <a:t> </a:t>
            </a:r>
            <a:r>
              <a:rPr lang="ru-RU" dirty="0"/>
              <a:t>- декоратор:</a:t>
            </a:r>
            <a:br>
              <a:rPr lang="ru-RU" dirty="0"/>
            </a:br>
            <a:r>
              <a:rPr lang="ru-RU" dirty="0"/>
              <a:t>- хранит ссылку на объект </a:t>
            </a:r>
            <a:r>
              <a:rPr lang="ru-RU" dirty="0" err="1"/>
              <a:t>Component</a:t>
            </a:r>
            <a:r>
              <a:rPr lang="ru-RU" dirty="0"/>
              <a:t> и определяет интерфейс, </a:t>
            </a:r>
            <a:r>
              <a:rPr lang="ru-RU" dirty="0" smtClean="0"/>
              <a:t>соответствующий </a:t>
            </a:r>
            <a:r>
              <a:rPr lang="ru-RU" dirty="0"/>
              <a:t>интерфейсу </a:t>
            </a:r>
            <a:r>
              <a:rPr lang="ru-RU" dirty="0" err="1"/>
              <a:t>Component</a:t>
            </a:r>
            <a:r>
              <a:rPr lang="ru-RU" dirty="0" smtClean="0"/>
              <a:t>;</a:t>
            </a:r>
          </a:p>
          <a:p>
            <a:r>
              <a:rPr lang="ru-RU" b="1" dirty="0" err="1" smtClean="0"/>
              <a:t>ConcreteDecorator</a:t>
            </a:r>
            <a:r>
              <a:rPr lang="ru-RU" b="1" dirty="0" smtClean="0"/>
              <a:t> </a:t>
            </a:r>
            <a:r>
              <a:rPr lang="ru-RU" dirty="0"/>
              <a:t>(</a:t>
            </a:r>
            <a:r>
              <a:rPr lang="ru-RU" dirty="0" err="1"/>
              <a:t>BorderDecorator</a:t>
            </a:r>
            <a:r>
              <a:rPr lang="ru-RU" dirty="0"/>
              <a:t>, </a:t>
            </a:r>
            <a:r>
              <a:rPr lang="ru-RU" dirty="0" err="1"/>
              <a:t>ScrollDecorator</a:t>
            </a:r>
            <a:r>
              <a:rPr lang="ru-RU" dirty="0"/>
              <a:t>) - </a:t>
            </a:r>
            <a:r>
              <a:rPr lang="ru-RU" dirty="0" smtClean="0"/>
              <a:t>конкретный </a:t>
            </a:r>
            <a:r>
              <a:rPr lang="ru-RU" dirty="0"/>
              <a:t>декоратор:</a:t>
            </a:r>
            <a:br>
              <a:rPr lang="ru-RU" dirty="0"/>
            </a:br>
            <a:r>
              <a:rPr lang="ru-RU" dirty="0"/>
              <a:t>- возлагает дополнительные обязанности на компонент.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9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922420" cy="395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0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Adapter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Преобразует интерфейс одного класса в интерфейс другого, который ожидают клиенты</a:t>
            </a:r>
          </a:p>
          <a:p>
            <a:r>
              <a:rPr lang="ru-RU" dirty="0" smtClean="0"/>
              <a:t>Обеспечивает совместную работу классов с несовместимыми интерфейсами, которая без него была бы невозможна</a:t>
            </a:r>
            <a:endParaRPr lang="en-US" dirty="0" smtClean="0"/>
          </a:p>
          <a:p>
            <a:r>
              <a:rPr lang="ru-RU" dirty="0" smtClean="0"/>
              <a:t>Альтернативное название – </a:t>
            </a:r>
            <a:r>
              <a:rPr lang="en-US" dirty="0" smtClean="0"/>
              <a:t>Wrapper (</a:t>
            </a:r>
            <a:r>
              <a:rPr lang="ru-RU" dirty="0" smtClean="0"/>
              <a:t>Обертка)</a:t>
            </a:r>
          </a:p>
        </p:txBody>
      </p:sp>
    </p:spTree>
    <p:extLst>
      <p:ext uri="{BB962C8B-B14F-4D97-AF65-F5344CB8AC3E}">
        <p14:creationId xmlns:p14="http://schemas.microsoft.com/office/powerpoint/2010/main" val="2481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динамического, прозрачного для клиентов добавления обязанностей</a:t>
            </a:r>
            <a:br>
              <a:rPr lang="ru-RU" dirty="0"/>
            </a:br>
            <a:r>
              <a:rPr lang="ru-RU" dirty="0"/>
              <a:t>объектам</a:t>
            </a:r>
            <a:r>
              <a:rPr lang="ru-RU" dirty="0" smtClean="0"/>
              <a:t>;</a:t>
            </a:r>
          </a:p>
          <a:p>
            <a:r>
              <a:rPr lang="ru-RU" dirty="0" smtClean="0"/>
              <a:t>для реализации обязанностей, которые могут быть сняты с объекта;</a:t>
            </a:r>
          </a:p>
          <a:p>
            <a:r>
              <a:rPr lang="ru-RU" dirty="0" smtClean="0"/>
              <a:t>когда расширение путем порождения подклассов по каким-то причинам неудобно или невозможно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4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большая гибкость, нежели у статического </a:t>
            </a:r>
            <a:r>
              <a:rPr lang="ru-RU" i="1" dirty="0" smtClean="0"/>
              <a:t>наследования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повышение </a:t>
            </a:r>
            <a:r>
              <a:rPr lang="ru-RU" i="1" dirty="0"/>
              <a:t>степени </a:t>
            </a:r>
            <a:r>
              <a:rPr lang="ru-RU" i="1" dirty="0" smtClean="0"/>
              <a:t>расширяемости</a:t>
            </a:r>
            <a:r>
              <a:rPr lang="ru-RU" dirty="0" smtClean="0"/>
              <a:t>;</a:t>
            </a:r>
          </a:p>
          <a:p>
            <a:r>
              <a:rPr lang="ru-RU" i="1" dirty="0"/>
              <a:t>позволяет избежать перегруженных функциями классов на верхних уровнях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иерархии</a:t>
            </a:r>
          </a:p>
          <a:p>
            <a:r>
              <a:rPr lang="ru-RU" i="1" dirty="0"/>
              <a:t>декоратор и его компонент не </a:t>
            </a:r>
            <a:r>
              <a:rPr lang="ru-RU" i="1" dirty="0" smtClean="0"/>
              <a:t>идентичны</a:t>
            </a:r>
          </a:p>
          <a:p>
            <a:r>
              <a:rPr lang="ru-RU" i="1" dirty="0"/>
              <a:t>множество мелких </a:t>
            </a:r>
            <a:r>
              <a:rPr lang="ru-RU" i="1" dirty="0" smtClean="0"/>
              <a:t>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7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Фасад (</a:t>
            </a:r>
            <a:r>
              <a:rPr lang="en-US" dirty="0" smtClean="0"/>
              <a:t>Facade</a:t>
            </a:r>
            <a:r>
              <a:rPr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0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77231" cy="297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250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Предоставляет унифицированный интерфейс вместо набора интерфейсов некоторой подсистемы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72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Обеспечение простого интерфейса для сложной подсистемы</a:t>
            </a:r>
          </a:p>
          <a:p>
            <a:r>
              <a:rPr lang="ru-RU" dirty="0" smtClean="0"/>
              <a:t>Между клиентами и классами реализации абстракции много связей</a:t>
            </a:r>
          </a:p>
          <a:p>
            <a:r>
              <a:rPr lang="ru-RU" dirty="0" smtClean="0"/>
              <a:t>Разделение системы на отдельные слои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98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pic>
        <p:nvPicPr>
          <p:cNvPr id="4" name="Содержимое 3" descr="Facad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500174"/>
            <a:ext cx="7358114" cy="4704381"/>
          </a:xfrm>
        </p:spPr>
      </p:pic>
    </p:spTree>
    <p:extLst>
      <p:ext uri="{BB962C8B-B14F-4D97-AF65-F5344CB8AC3E}">
        <p14:creationId xmlns:p14="http://schemas.microsoft.com/office/powerpoint/2010/main" val="147092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Facade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фасад: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smtClean="0"/>
              <a:t>делегирует запросы клиентов подходящим объектам внутри подсистемы;</a:t>
            </a:r>
            <a:endParaRPr lang="ru-RU" dirty="0" smtClean="0"/>
          </a:p>
          <a:p>
            <a:r>
              <a:rPr lang="ru-RU" b="1" dirty="0" smtClean="0"/>
              <a:t>Классы подсистемы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smtClean="0"/>
              <a:t>реализуют функциональность подсистемы;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3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272604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Изолирует клиентов от компонентов подсистемы</a:t>
            </a:r>
          </a:p>
          <a:p>
            <a:r>
              <a:rPr lang="ru-RU" dirty="0" smtClean="0"/>
              <a:t>Ослабляет связь между клиентами и подсистемой</a:t>
            </a:r>
          </a:p>
          <a:p>
            <a:r>
              <a:rPr lang="ru-RU" dirty="0" smtClean="0"/>
              <a:t>Не препятствует прямому обращению к </a:t>
            </a:r>
            <a:r>
              <a:rPr lang="ru-RU" dirty="0" smtClean="0"/>
              <a:t>объектам подсистемы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052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tIns="64008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0" kern="1200" cap="none" spc="-15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Proxy (</a:t>
            </a:r>
            <a:r>
              <a:rPr lang="ru-RU" smtClean="0"/>
              <a:t>Заместитель</a:t>
            </a:r>
            <a:r>
              <a:rPr lang="en-US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2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Необходимо использовать существующий класс, но его интерфейс не соответствует заданным требованиям</a:t>
            </a:r>
          </a:p>
          <a:p>
            <a:r>
              <a:rPr lang="ru-RU" dirty="0" smtClean="0"/>
              <a:t>Создание повторно используемого класса, который должен взаимодействовать с заранее неизвестными или не связанными с ним классами, имеющими несовместимые интерфейсы</a:t>
            </a:r>
          </a:p>
          <a:p>
            <a:r>
              <a:rPr lang="ru-RU" dirty="0" smtClean="0"/>
              <a:t>Использование нескольких существующих подклассов, приспосабливая интерфейс их общего родительского класса (только для адаптера объектов)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экземпляра объекта является ресурсоемким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19400"/>
            <a:ext cx="6332288" cy="147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552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Удаленный заместитель – локальный представитель вместо объекта, находящегося в другом адресном пространстве</a:t>
            </a:r>
          </a:p>
          <a:p>
            <a:r>
              <a:rPr lang="ru-RU" dirty="0" smtClean="0"/>
              <a:t>Виртуальный заместитель – создание «тяжелого» объекта по требованию</a:t>
            </a:r>
          </a:p>
          <a:p>
            <a:r>
              <a:rPr lang="ru-RU" dirty="0" smtClean="0"/>
              <a:t>Защищающий заместитель – контроль доступа к объекту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943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roxy_pat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12776"/>
            <a:ext cx="8215370" cy="492922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78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Proxy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заместитель: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хранит ссылку, которая позволяет обратиться к реальному объекту</a:t>
            </a:r>
          </a:p>
          <a:p>
            <a:pPr lvl="1"/>
            <a:r>
              <a:rPr lang="ru-RU" dirty="0" smtClean="0"/>
              <a:t>предоставляет интерфейс, аналогичный интерфейсу объекта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en-US" b="1" dirty="0" smtClean="0"/>
              <a:t>Subject</a:t>
            </a:r>
            <a:r>
              <a:rPr lang="ru-RU" b="1" dirty="0" smtClean="0"/>
              <a:t> </a:t>
            </a:r>
            <a:r>
              <a:rPr lang="ru-RU" dirty="0" smtClean="0"/>
              <a:t>– субъект :</a:t>
            </a:r>
          </a:p>
          <a:p>
            <a:pPr lvl="1"/>
            <a:r>
              <a:rPr lang="ru-RU" dirty="0" smtClean="0"/>
              <a:t>определяет общий интерфейс для объекта и заместителя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en-US" b="1" dirty="0" smtClean="0"/>
              <a:t>Real subject </a:t>
            </a:r>
            <a:r>
              <a:rPr lang="en-US" dirty="0" smtClean="0"/>
              <a:t>– </a:t>
            </a:r>
            <a:r>
              <a:rPr lang="ru-RU" dirty="0" smtClean="0"/>
              <a:t>реальный субъект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3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272604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Удаленный заместитель скрывает факт, что объект находится в другом адресном пространстве</a:t>
            </a:r>
          </a:p>
          <a:p>
            <a:r>
              <a:rPr lang="ru-RU" dirty="0" smtClean="0"/>
              <a:t>Виртуальный заместитель – выполняет оптимизацию</a:t>
            </a:r>
          </a:p>
          <a:p>
            <a:r>
              <a:rPr lang="ru-RU" dirty="0" smtClean="0"/>
              <a:t>Защищающий заместитель – решает задачи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349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ru-RU" dirty="0" smtClean="0"/>
              <a:t>Приспособленец(</a:t>
            </a:r>
            <a:r>
              <a:rPr lang="en-US" dirty="0" smtClean="0"/>
              <a:t>Flyweight 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4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772400" cy="4572000"/>
          </a:xfrm>
        </p:spPr>
        <p:txBody>
          <a:bodyPr/>
          <a:lstStyle/>
          <a:p>
            <a:r>
              <a:rPr lang="ru-RU" dirty="0" smtClean="0"/>
              <a:t>Разделение для эффективной поддержки множества мелких объектов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61706" cy="345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08242"/>
            <a:ext cx="3441899" cy="19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4336514"/>
            <a:ext cx="3421063" cy="23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265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приложении есть много мелких объектов</a:t>
            </a:r>
          </a:p>
          <a:p>
            <a:r>
              <a:rPr lang="ru-RU" dirty="0" smtClean="0"/>
              <a:t>Высокие накладные расходы на хранение</a:t>
            </a:r>
          </a:p>
          <a:p>
            <a:r>
              <a:rPr lang="ru-RU" dirty="0" smtClean="0"/>
              <a:t>Большую часть состояния объектов можно вынести вовне</a:t>
            </a:r>
          </a:p>
          <a:p>
            <a:r>
              <a:rPr lang="ru-RU" dirty="0" smtClean="0"/>
              <a:t>Группы объектов можно заменить небольшим числом разделяемых объектов</a:t>
            </a:r>
          </a:p>
          <a:p>
            <a:r>
              <a:rPr lang="ru-RU" dirty="0" smtClean="0"/>
              <a:t>Приложение не зависит от идентичности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917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Flyweigh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6371158" cy="4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16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4572000"/>
          </a:xfrm>
        </p:spPr>
        <p:txBody>
          <a:bodyPr>
            <a:noAutofit/>
          </a:bodyPr>
          <a:lstStyle/>
          <a:p>
            <a:r>
              <a:rPr lang="ru-RU" sz="2000" b="1" dirty="0" err="1"/>
              <a:t>Flyweight</a:t>
            </a:r>
            <a:r>
              <a:rPr lang="ru-RU" sz="2000" b="1" dirty="0"/>
              <a:t> </a:t>
            </a:r>
            <a:r>
              <a:rPr lang="ru-RU" sz="2000" b="1" dirty="0" smtClean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приспособленец</a:t>
            </a:r>
            <a:r>
              <a:rPr lang="ru-RU" sz="2000" dirty="0" smtClean="0"/>
              <a:t>:</a:t>
            </a:r>
          </a:p>
          <a:p>
            <a:pPr lvl="1"/>
            <a:r>
              <a:rPr lang="ru-RU" sz="1800" dirty="0"/>
              <a:t>объявляет интерфейс, с помощью которого приспособленцы могут </a:t>
            </a:r>
            <a:r>
              <a:rPr lang="ru-RU" sz="1800" dirty="0" smtClean="0"/>
              <a:t>получать </a:t>
            </a:r>
            <a:r>
              <a:rPr lang="ru-RU" sz="1800" dirty="0"/>
              <a:t>внешнее состояние или как-то воздействовать на </a:t>
            </a:r>
            <a:r>
              <a:rPr lang="ru-RU" sz="1800" dirty="0" smtClean="0"/>
              <a:t>него</a:t>
            </a:r>
            <a:endParaRPr lang="ru-RU" sz="1800" b="1" dirty="0" smtClean="0"/>
          </a:p>
          <a:p>
            <a:r>
              <a:rPr lang="en-US" sz="2000" b="1" dirty="0" err="1" smtClean="0"/>
              <a:t>ConcreteFlyweight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ru-RU" sz="2000" dirty="0"/>
              <a:t>конкретный </a:t>
            </a:r>
            <a:r>
              <a:rPr lang="ru-RU" sz="2000" dirty="0" smtClean="0"/>
              <a:t>приспособленец</a:t>
            </a:r>
          </a:p>
          <a:p>
            <a:pPr lvl="1"/>
            <a:r>
              <a:rPr lang="ru-RU" sz="1800" dirty="0"/>
              <a:t>реализует интерфейс класса </a:t>
            </a:r>
            <a:r>
              <a:rPr lang="ru-RU" sz="1800" dirty="0" err="1"/>
              <a:t>Flyweight</a:t>
            </a:r>
            <a:r>
              <a:rPr lang="ru-RU" sz="1800" dirty="0"/>
              <a:t> и добавляет при необходимости</a:t>
            </a:r>
            <a:br>
              <a:rPr lang="ru-RU" sz="1800" dirty="0"/>
            </a:br>
            <a:r>
              <a:rPr lang="ru-RU" sz="1800" dirty="0"/>
              <a:t>внутреннее </a:t>
            </a:r>
            <a:r>
              <a:rPr lang="ru-RU" sz="1800" dirty="0" smtClean="0"/>
              <a:t>состояние</a:t>
            </a:r>
            <a:endParaRPr lang="ru-RU" sz="1800" b="1" dirty="0" smtClean="0"/>
          </a:p>
          <a:p>
            <a:r>
              <a:rPr lang="en-US" sz="2000" b="1" dirty="0" err="1" smtClean="0"/>
              <a:t>FlyweightFactory</a:t>
            </a:r>
            <a:r>
              <a:rPr lang="en-US" sz="2000" b="1" dirty="0" smtClean="0"/>
              <a:t> </a:t>
            </a:r>
            <a:r>
              <a:rPr lang="en-US" sz="2000" dirty="0" smtClean="0"/>
              <a:t>- </a:t>
            </a:r>
            <a:r>
              <a:rPr lang="ru-RU" sz="2000" dirty="0" smtClean="0"/>
              <a:t>фабрика приспособленцев</a:t>
            </a:r>
            <a:endParaRPr lang="ru-RU" sz="2000" dirty="0" smtClean="0"/>
          </a:p>
          <a:p>
            <a:pPr lvl="1"/>
            <a:r>
              <a:rPr lang="ru-RU" sz="1800" dirty="0"/>
              <a:t>создает объекты-приспособленцы и управляет </a:t>
            </a:r>
            <a:r>
              <a:rPr lang="ru-RU" sz="1800" dirty="0" smtClean="0"/>
              <a:t>ими</a:t>
            </a:r>
          </a:p>
          <a:p>
            <a:pPr lvl="1"/>
            <a:r>
              <a:rPr lang="ru-RU" sz="1800" dirty="0" smtClean="0"/>
              <a:t>обеспечивает должное разделение приспособленцев</a:t>
            </a:r>
            <a:endParaRPr lang="ru-RU" sz="1800" dirty="0" smtClean="0"/>
          </a:p>
          <a:p>
            <a:r>
              <a:rPr lang="ru-RU" sz="2000" b="1" dirty="0" err="1"/>
              <a:t>UnsharedConcreteFlyweight</a:t>
            </a:r>
            <a:r>
              <a:rPr lang="ru-RU" sz="2000" b="1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неразделяемый конкретный</a:t>
            </a:r>
            <a:br>
              <a:rPr lang="ru-RU" sz="2000" dirty="0"/>
            </a:br>
            <a:r>
              <a:rPr lang="ru-RU" sz="2000" dirty="0"/>
              <a:t>приспособленец</a:t>
            </a:r>
            <a:r>
              <a:rPr lang="ru-RU" sz="2000" dirty="0" smtClean="0"/>
              <a:t>:</a:t>
            </a:r>
          </a:p>
          <a:p>
            <a:pPr lvl="1"/>
            <a:r>
              <a:rPr lang="ru-RU" sz="1800" dirty="0" smtClean="0"/>
              <a:t>не </a:t>
            </a:r>
            <a:r>
              <a:rPr lang="ru-RU" sz="1800" dirty="0"/>
              <a:t>все подклассы </a:t>
            </a:r>
            <a:r>
              <a:rPr lang="ru-RU" sz="1800" dirty="0" err="1"/>
              <a:t>Flyweight</a:t>
            </a:r>
            <a:r>
              <a:rPr lang="ru-RU" sz="1800" dirty="0"/>
              <a:t> обязательно должны быть </a:t>
            </a:r>
            <a:r>
              <a:rPr lang="ru-RU" sz="1800" dirty="0" smtClean="0"/>
              <a:t>разделяемыми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55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адаптера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00240"/>
            <a:ext cx="150019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00364" y="2000240"/>
            <a:ext cx="157163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</a:t>
            </a:r>
            <a:endParaRPr lang="ru-RU" b="1" dirty="0"/>
          </a:p>
        </p:txBody>
      </p:sp>
      <p:sp>
        <p:nvSpPr>
          <p:cNvPr id="7" name="Прямоугольник 5"/>
          <p:cNvSpPr/>
          <p:nvPr/>
        </p:nvSpPr>
        <p:spPr>
          <a:xfrm>
            <a:off x="3000364" y="2357430"/>
            <a:ext cx="157163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/>
              <a:t>Request()</a:t>
            </a:r>
            <a:endParaRPr lang="ru-RU" i="1" dirty="0" smtClean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3571868" y="3357562"/>
            <a:ext cx="428628" cy="28575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7" idx="2"/>
            <a:endCxn id="8" idx="0"/>
          </p:cNvCxnSpPr>
          <p:nvPr/>
        </p:nvCxnSpPr>
        <p:spPr>
          <a:xfrm rot="5400000">
            <a:off x="3500430" y="3071810"/>
            <a:ext cx="571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9"/>
          <p:cNvGrpSpPr/>
          <p:nvPr/>
        </p:nvGrpSpPr>
        <p:grpSpPr>
          <a:xfrm>
            <a:off x="2928926" y="4286256"/>
            <a:ext cx="1714512" cy="785818"/>
            <a:chOff x="2071670" y="4071942"/>
            <a:chExt cx="2357454" cy="78581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071670" y="4071942"/>
              <a:ext cx="2357454" cy="357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Adapter</a:t>
              </a:r>
              <a:endParaRPr lang="ru-RU" b="1" dirty="0"/>
            </a:p>
          </p:txBody>
        </p:sp>
        <p:sp>
          <p:nvSpPr>
            <p:cNvPr id="12" name="Прямоугольник 5"/>
            <p:cNvSpPr/>
            <p:nvPr/>
          </p:nvSpPr>
          <p:spPr>
            <a:xfrm>
              <a:off x="2071670" y="4429132"/>
              <a:ext cx="2357454" cy="4286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Request()</a:t>
              </a:r>
              <a:endParaRPr lang="ru-RU" dirty="0" smtClean="0"/>
            </a:p>
          </p:txBody>
        </p:sp>
      </p:grpSp>
      <p:cxnSp>
        <p:nvCxnSpPr>
          <p:cNvPr id="13" name="Соединительная линия уступом 12"/>
          <p:cNvCxnSpPr>
            <a:stCxn id="8" idx="3"/>
            <a:endCxn id="11" idx="0"/>
          </p:cNvCxnSpPr>
          <p:nvPr/>
        </p:nvCxnSpPr>
        <p:spPr>
          <a:xfrm rot="5400000">
            <a:off x="3464711" y="3964785"/>
            <a:ext cx="642942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нутый угол 17"/>
          <p:cNvSpPr/>
          <p:nvPr/>
        </p:nvSpPr>
        <p:spPr>
          <a:xfrm>
            <a:off x="5000628" y="4572008"/>
            <a:ext cx="3500462" cy="428628"/>
          </a:xfrm>
          <a:prstGeom prst="foldedCorner">
            <a:avLst>
              <a:gd name="adj" fmla="val 40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en-US" sz="1600" dirty="0" err="1" smtClean="0"/>
              <a:t>adaptee</a:t>
            </a:r>
            <a:r>
              <a:rPr lang="en-US" sz="1600" dirty="0" smtClean="0"/>
              <a:t>-&gt;</a:t>
            </a:r>
            <a:r>
              <a:rPr lang="en-US" sz="1600" dirty="0" err="1" smtClean="0"/>
              <a:t>SpecificRequest</a:t>
            </a:r>
            <a:r>
              <a:rPr lang="en-US" sz="1600" dirty="0" smtClean="0"/>
              <a:t>()</a:t>
            </a:r>
            <a:endParaRPr lang="ru-RU" sz="1600" dirty="0"/>
          </a:p>
        </p:txBody>
      </p:sp>
      <p:cxnSp>
        <p:nvCxnSpPr>
          <p:cNvPr id="22" name="Прямая соединительная линия 21"/>
          <p:cNvCxnSpPr>
            <a:stCxn id="23" idx="6"/>
            <a:endCxn id="18" idx="1"/>
          </p:cNvCxnSpPr>
          <p:nvPr/>
        </p:nvCxnSpPr>
        <p:spPr>
          <a:xfrm>
            <a:off x="4500562" y="4786322"/>
            <a:ext cx="500066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357686" y="471488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4" idx="3"/>
            <a:endCxn id="6" idx="1"/>
          </p:cNvCxnSpPr>
          <p:nvPr/>
        </p:nvCxnSpPr>
        <p:spPr>
          <a:xfrm>
            <a:off x="2000232" y="2178835"/>
            <a:ext cx="10001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715140" y="2143116"/>
            <a:ext cx="200026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Adaptee</a:t>
            </a:r>
            <a:endParaRPr lang="ru-RU" b="1" dirty="0"/>
          </a:p>
        </p:txBody>
      </p:sp>
      <p:sp>
        <p:nvSpPr>
          <p:cNvPr id="31" name="Прямоугольник 5"/>
          <p:cNvSpPr/>
          <p:nvPr/>
        </p:nvSpPr>
        <p:spPr>
          <a:xfrm>
            <a:off x="6715140" y="2500306"/>
            <a:ext cx="2000264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SpecificRequest</a:t>
            </a:r>
            <a:r>
              <a:rPr lang="en-US" dirty="0" smtClean="0"/>
              <a:t>()</a:t>
            </a:r>
            <a:endParaRPr lang="ru-RU" dirty="0" smtClean="0"/>
          </a:p>
        </p:txBody>
      </p:sp>
      <p:cxnSp>
        <p:nvCxnSpPr>
          <p:cNvPr id="37" name="Соединительная линия уступом 36"/>
          <p:cNvCxnSpPr>
            <a:stCxn id="11" idx="3"/>
            <a:endCxn id="30" idx="1"/>
          </p:cNvCxnSpPr>
          <p:nvPr/>
        </p:nvCxnSpPr>
        <p:spPr>
          <a:xfrm flipV="1">
            <a:off x="4643438" y="2321711"/>
            <a:ext cx="2071702" cy="2143140"/>
          </a:xfrm>
          <a:prstGeom prst="bentConnector3">
            <a:avLst>
              <a:gd name="adj1" fmla="val 683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3438" y="40719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adaptee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1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44824"/>
            <a:ext cx="8229600" cy="30243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Затраты </a:t>
            </a:r>
            <a:r>
              <a:rPr lang="ru-RU" dirty="0"/>
              <a:t>на передачу, </a:t>
            </a:r>
            <a:r>
              <a:rPr lang="ru-RU" dirty="0" smtClean="0"/>
              <a:t>поиск </a:t>
            </a:r>
            <a:r>
              <a:rPr lang="ru-RU" dirty="0"/>
              <a:t>или вычисление внутреннего состояния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Экономия памяти</a:t>
            </a:r>
          </a:p>
          <a:p>
            <a:pPr lvl="1"/>
            <a:r>
              <a:rPr lang="ru-RU" dirty="0"/>
              <a:t>уменьшение общего числа </a:t>
            </a:r>
            <a:r>
              <a:rPr lang="ru-RU" dirty="0" smtClean="0"/>
              <a:t>экземпляров</a:t>
            </a:r>
          </a:p>
          <a:p>
            <a:pPr lvl="1"/>
            <a:r>
              <a:rPr lang="ru-RU" dirty="0"/>
              <a:t>сокращение объема памяти, необходимого для хранения внутреннего </a:t>
            </a:r>
            <a:r>
              <a:rPr lang="ru-RU" dirty="0" err="1" smtClean="0"/>
              <a:t>состо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яния</a:t>
            </a:r>
            <a:r>
              <a:rPr lang="ru-RU" dirty="0" smtClean="0"/>
              <a:t>;</a:t>
            </a:r>
          </a:p>
          <a:p>
            <a:pPr lvl="1"/>
            <a:r>
              <a:rPr lang="ru-RU" dirty="0"/>
              <a:t>вычисление, а не хранение внешнего </a:t>
            </a:r>
            <a:r>
              <a:rPr lang="ru-RU" dirty="0" smtClean="0"/>
              <a:t>состояния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3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Вопросы, которые необходимо иметь в виду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Объем работы</a:t>
            </a:r>
          </a:p>
          <a:p>
            <a:pPr lvl="1"/>
            <a:r>
              <a:rPr lang="ru-RU" dirty="0" smtClean="0"/>
              <a:t>Зависит от того, насколько сильно различаются интерфейсы целевого и адаптируемого классов</a:t>
            </a:r>
          </a:p>
          <a:p>
            <a:r>
              <a:rPr lang="ru-RU" dirty="0" smtClean="0"/>
              <a:t>Сменные адаптеры</a:t>
            </a:r>
          </a:p>
          <a:p>
            <a:pPr lvl="1"/>
            <a:r>
              <a:rPr lang="ru-RU" dirty="0" smtClean="0"/>
              <a:t>Решается путем адаптации интерфейсов</a:t>
            </a:r>
          </a:p>
          <a:p>
            <a:r>
              <a:rPr lang="ru-RU" dirty="0" smtClean="0"/>
              <a:t>Использование двусторонних адаптеров для обеспечения прозрачности</a:t>
            </a:r>
          </a:p>
          <a:p>
            <a:pPr lvl="1"/>
            <a:r>
              <a:rPr lang="ru-RU" dirty="0" smtClean="0"/>
              <a:t>Полезны в тех случаях, когда необходимо клиенту необходимо видеть как адаптируемый, так и целевой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2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иерархия графических объектов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071678"/>
            <a:ext cx="7858180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x, int y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CShape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GetBoundingBox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)const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CTextView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43438" y="5072074"/>
            <a:ext cx="4071966" cy="1428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 – добавить в иерархию класс </a:t>
            </a:r>
            <a:r>
              <a:rPr lang="en-US" dirty="0" err="1" smtClean="0"/>
              <a:t>CTextShape</a:t>
            </a:r>
            <a:r>
              <a:rPr lang="en-US" dirty="0" smtClean="0"/>
              <a:t> (</a:t>
            </a:r>
            <a:r>
              <a:rPr lang="ru-RU" dirty="0" smtClean="0"/>
              <a:t>наследник </a:t>
            </a:r>
            <a:r>
              <a:rPr lang="en-US" dirty="0" err="1" smtClean="0"/>
              <a:t>CShape</a:t>
            </a:r>
            <a:r>
              <a:rPr lang="en-US" dirty="0" smtClean="0"/>
              <a:t>)</a:t>
            </a:r>
            <a:r>
              <a:rPr lang="ru-RU" dirty="0" smtClean="0"/>
              <a:t>, используя функциональность класса </a:t>
            </a:r>
            <a:r>
              <a:rPr lang="en-US" dirty="0" err="1" smtClean="0"/>
              <a:t>CTextView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8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857364"/>
            <a:ext cx="7858180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x, int y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CShape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// целевой объект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GetBoundingBox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)const;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1938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CTextView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{…};	//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адаптируемый класс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// адаптер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CTextShape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CShape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private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CTextView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GetBoundingBox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CPoint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)const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bottomLeft.x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bottomLeft.y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topRight.x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GetLeft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topRight.y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1938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535</TotalTime>
  <Words>834</Words>
  <Application>Microsoft Office PowerPoint</Application>
  <PresentationFormat>Экран (4:3)</PresentationFormat>
  <Paragraphs>251</Paragraphs>
  <Slides>60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Метро</vt:lpstr>
      <vt:lpstr>СТРУКТУРНЫЕ паттерны</vt:lpstr>
      <vt:lpstr>Структурные паттерны</vt:lpstr>
      <vt:lpstr>Адаптер (Adapter)</vt:lpstr>
      <vt:lpstr>Паттерн Adapter</vt:lpstr>
      <vt:lpstr>Применимость</vt:lpstr>
      <vt:lpstr>Структура адаптера</vt:lpstr>
      <vt:lpstr>Вопросы, которые необходимо иметь в виду</vt:lpstr>
      <vt:lpstr>Пример – иерархия графических объектов</vt:lpstr>
      <vt:lpstr>Решение</vt:lpstr>
      <vt:lpstr>Компановщик (Composite)</vt:lpstr>
      <vt:lpstr>Резюме</vt:lpstr>
      <vt:lpstr>Проблема</vt:lpstr>
      <vt:lpstr>Решение</vt:lpstr>
      <vt:lpstr>Структура</vt:lpstr>
      <vt:lpstr>Участники</vt:lpstr>
      <vt:lpstr>Отношения</vt:lpstr>
      <vt:lpstr>Результаты</vt:lpstr>
      <vt:lpstr>Применять, если</vt:lpstr>
      <vt:lpstr>Применения</vt:lpstr>
      <vt:lpstr>Мост (Bridge)  </vt:lpstr>
      <vt:lpstr>Паттерн Мост</vt:lpstr>
      <vt:lpstr>Паттерн Мост</vt:lpstr>
      <vt:lpstr>Паттерн Мост</vt:lpstr>
      <vt:lpstr>Паттерн Мост</vt:lpstr>
      <vt:lpstr>Участники</vt:lpstr>
      <vt:lpstr>Применимость</vt:lpstr>
      <vt:lpstr>Результаты</vt:lpstr>
      <vt:lpstr>Декоратор (Decorator)</vt:lpstr>
      <vt:lpstr>Паттерн Декоратор</vt:lpstr>
      <vt:lpstr>Паттерн Декоратор</vt:lpstr>
      <vt:lpstr>Участники</vt:lpstr>
      <vt:lpstr>Паттерн Декоратор</vt:lpstr>
      <vt:lpstr>Применимость</vt:lpstr>
      <vt:lpstr>Результаты</vt:lpstr>
      <vt:lpstr>Декоратор (Decorator)</vt:lpstr>
      <vt:lpstr>Паттерн Декоратор</vt:lpstr>
      <vt:lpstr>Паттерн Декоратор</vt:lpstr>
      <vt:lpstr>Участники</vt:lpstr>
      <vt:lpstr>Паттерн Декоратор</vt:lpstr>
      <vt:lpstr>Применимость</vt:lpstr>
      <vt:lpstr>Результаты</vt:lpstr>
      <vt:lpstr>Фасад (Facade)</vt:lpstr>
      <vt:lpstr>Презентация PowerPoint</vt:lpstr>
      <vt:lpstr>Определение</vt:lpstr>
      <vt:lpstr>Применимость</vt:lpstr>
      <vt:lpstr>Схема</vt:lpstr>
      <vt:lpstr>Участники</vt:lpstr>
      <vt:lpstr>Результаты</vt:lpstr>
      <vt:lpstr>Презентация PowerPoint</vt:lpstr>
      <vt:lpstr>Презентация PowerPoint</vt:lpstr>
      <vt:lpstr>Применимость</vt:lpstr>
      <vt:lpstr>Схема</vt:lpstr>
      <vt:lpstr>Участники</vt:lpstr>
      <vt:lpstr>Результаты</vt:lpstr>
      <vt:lpstr>Приспособленец(Flyweight )</vt:lpstr>
      <vt:lpstr>Презентация PowerPoint</vt:lpstr>
      <vt:lpstr>Применимость</vt:lpstr>
      <vt:lpstr>Структура</vt:lpstr>
      <vt:lpstr>Участники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148</cp:revision>
  <dcterms:created xsi:type="dcterms:W3CDTF">2015-08-08T17:58:02Z</dcterms:created>
  <dcterms:modified xsi:type="dcterms:W3CDTF">2015-09-14T13:18:04Z</dcterms:modified>
</cp:coreProperties>
</file>