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diagrams/quickStyle1.xml" ContentType="application/vnd.openxmlformats-officedocument.drawingml.diagramStyl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1"/>
  </p:notesMasterIdLst>
  <p:sldIdLst>
    <p:sldId id="256" r:id="rId2"/>
    <p:sldId id="257" r:id="rId3"/>
    <p:sldId id="262" r:id="rId4"/>
    <p:sldId id="289" r:id="rId5"/>
    <p:sldId id="290" r:id="rId6"/>
    <p:sldId id="259" r:id="rId7"/>
    <p:sldId id="269" r:id="rId8"/>
    <p:sldId id="268" r:id="rId9"/>
    <p:sldId id="291" r:id="rId10"/>
    <p:sldId id="270" r:id="rId11"/>
    <p:sldId id="271" r:id="rId12"/>
    <p:sldId id="292" r:id="rId13"/>
    <p:sldId id="293" r:id="rId14"/>
    <p:sldId id="294" r:id="rId15"/>
    <p:sldId id="295" r:id="rId16"/>
    <p:sldId id="296" r:id="rId17"/>
    <p:sldId id="297" r:id="rId18"/>
    <p:sldId id="298" r:id="rId19"/>
    <p:sldId id="273" r:id="rId20"/>
    <p:sldId id="275" r:id="rId21"/>
    <p:sldId id="277" r:id="rId22"/>
    <p:sldId id="278" r:id="rId23"/>
    <p:sldId id="299" r:id="rId24"/>
    <p:sldId id="276" r:id="rId25"/>
    <p:sldId id="300" r:id="rId26"/>
    <p:sldId id="301" r:id="rId27"/>
    <p:sldId id="302" r:id="rId28"/>
    <p:sldId id="303" r:id="rId29"/>
    <p:sldId id="304" r:id="rId30"/>
    <p:sldId id="305" r:id="rId31"/>
    <p:sldId id="306" r:id="rId32"/>
    <p:sldId id="307" r:id="rId33"/>
    <p:sldId id="309" r:id="rId34"/>
    <p:sldId id="308" r:id="rId35"/>
    <p:sldId id="311" r:id="rId36"/>
    <p:sldId id="312" r:id="rId37"/>
    <p:sldId id="313" r:id="rId38"/>
    <p:sldId id="314" r:id="rId39"/>
    <p:sldId id="310" r:id="rId40"/>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69" autoAdjust="0"/>
    <p:restoredTop sz="87500" autoAdjust="0"/>
  </p:normalViewPr>
  <p:slideViewPr>
    <p:cSldViewPr>
      <p:cViewPr>
        <p:scale>
          <a:sx n="66" d="100"/>
          <a:sy n="66" d="100"/>
        </p:scale>
        <p:origin x="-1080" y="-90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02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6F61F9-DE5D-4B5C-A39E-6FEBF69341F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ru-RU"/>
        </a:p>
      </dgm:t>
    </dgm:pt>
    <dgm:pt modelId="{0B9B8ABE-BFAF-491A-99AF-965EDCC86DCE}">
      <dgm:prSet phldrT="[Текст]"/>
      <dgm:spPr/>
      <dgm:t>
        <a:bodyPr/>
        <a:lstStyle/>
        <a:p>
          <a:r>
            <a:rPr lang="en-US" dirty="0" err="1" smtClean="0"/>
            <a:t>CFormattedTextReader</a:t>
          </a:r>
          <a:endParaRPr lang="ru-RU" dirty="0"/>
        </a:p>
      </dgm:t>
    </dgm:pt>
    <dgm:pt modelId="{A08A8330-C41B-4CBF-A9F9-DBC9E3A3F550}" type="parTrans" cxnId="{CD8376DA-2D44-4A6F-B134-ACB87521A28B}">
      <dgm:prSet/>
      <dgm:spPr/>
      <dgm:t>
        <a:bodyPr/>
        <a:lstStyle/>
        <a:p>
          <a:endParaRPr lang="ru-RU"/>
        </a:p>
      </dgm:t>
    </dgm:pt>
    <dgm:pt modelId="{9B1469D6-9DB8-458C-A597-CA9C0DE7B157}" type="sibTrans" cxnId="{CD8376DA-2D44-4A6F-B134-ACB87521A28B}">
      <dgm:prSet/>
      <dgm:spPr/>
      <dgm:t>
        <a:bodyPr/>
        <a:lstStyle/>
        <a:p>
          <a:endParaRPr lang="ru-RU"/>
        </a:p>
      </dgm:t>
    </dgm:pt>
    <dgm:pt modelId="{8B540765-33C5-46C4-8EEE-B4035699B0C0}">
      <dgm:prSet phldrT="[Текст]"/>
      <dgm:spPr/>
      <dgm:t>
        <a:bodyPr/>
        <a:lstStyle/>
        <a:p>
          <a:r>
            <a:rPr lang="en-US" dirty="0" err="1" smtClean="0"/>
            <a:t>CPDFConverter</a:t>
          </a:r>
          <a:endParaRPr lang="ru-RU" dirty="0"/>
        </a:p>
      </dgm:t>
    </dgm:pt>
    <dgm:pt modelId="{F8D1E80C-2633-474D-B555-419A44FC51C9}" type="parTrans" cxnId="{65330029-345D-4284-B81E-859F017BAEFD}">
      <dgm:prSet/>
      <dgm:spPr/>
      <dgm:t>
        <a:bodyPr/>
        <a:lstStyle/>
        <a:p>
          <a:endParaRPr lang="ru-RU"/>
        </a:p>
      </dgm:t>
    </dgm:pt>
    <dgm:pt modelId="{6D0FA32A-DE17-4B36-B6F5-F7E5CEC3D669}" type="sibTrans" cxnId="{65330029-345D-4284-B81E-859F017BAEFD}">
      <dgm:prSet/>
      <dgm:spPr/>
      <dgm:t>
        <a:bodyPr/>
        <a:lstStyle/>
        <a:p>
          <a:endParaRPr lang="ru-RU"/>
        </a:p>
      </dgm:t>
    </dgm:pt>
    <dgm:pt modelId="{B16BBE29-5280-44AA-A39A-BF31C6572BC1}">
      <dgm:prSet phldrT="[Текст]"/>
      <dgm:spPr/>
      <dgm:t>
        <a:bodyPr/>
        <a:lstStyle/>
        <a:p>
          <a:r>
            <a:rPr lang="en-US" dirty="0" err="1" smtClean="0"/>
            <a:t>CPlainTextConverter</a:t>
          </a:r>
          <a:endParaRPr lang="ru-RU" dirty="0"/>
        </a:p>
      </dgm:t>
    </dgm:pt>
    <dgm:pt modelId="{09032F9F-44E3-4641-8AE6-0C1C251E6906}" type="parTrans" cxnId="{F85A3B91-A1B8-49BD-890C-D1B30A18E867}">
      <dgm:prSet/>
      <dgm:spPr/>
      <dgm:t>
        <a:bodyPr/>
        <a:lstStyle/>
        <a:p>
          <a:endParaRPr lang="ru-RU"/>
        </a:p>
      </dgm:t>
    </dgm:pt>
    <dgm:pt modelId="{3C08B107-D246-4B00-9AED-9C48215DD3E0}" type="sibTrans" cxnId="{F85A3B91-A1B8-49BD-890C-D1B30A18E867}">
      <dgm:prSet/>
      <dgm:spPr/>
      <dgm:t>
        <a:bodyPr/>
        <a:lstStyle/>
        <a:p>
          <a:endParaRPr lang="ru-RU"/>
        </a:p>
      </dgm:t>
    </dgm:pt>
    <dgm:pt modelId="{C959ECF4-C75C-479D-A85F-A30C0C9A53EA}">
      <dgm:prSet phldrT="[Текст]"/>
      <dgm:spPr/>
      <dgm:t>
        <a:bodyPr/>
        <a:lstStyle/>
        <a:p>
          <a:r>
            <a:rPr lang="en-US" dirty="0" err="1" smtClean="0"/>
            <a:t>CPDFDocument</a:t>
          </a:r>
          <a:endParaRPr lang="ru-RU" dirty="0"/>
        </a:p>
      </dgm:t>
    </dgm:pt>
    <dgm:pt modelId="{14DE8197-EA9B-488A-B4A4-B7CDAAEDFE38}" type="parTrans" cxnId="{62050C98-3FCF-4991-AFA2-C184F24FEE3A}">
      <dgm:prSet/>
      <dgm:spPr/>
      <dgm:t>
        <a:bodyPr/>
        <a:lstStyle/>
        <a:p>
          <a:endParaRPr lang="ru-RU"/>
        </a:p>
      </dgm:t>
    </dgm:pt>
    <dgm:pt modelId="{8CEF18EA-BDF0-497D-8B6E-63C60212769F}" type="sibTrans" cxnId="{62050C98-3FCF-4991-AFA2-C184F24FEE3A}">
      <dgm:prSet/>
      <dgm:spPr/>
      <dgm:t>
        <a:bodyPr/>
        <a:lstStyle/>
        <a:p>
          <a:endParaRPr lang="ru-RU"/>
        </a:p>
      </dgm:t>
    </dgm:pt>
    <dgm:pt modelId="{0794ED1B-5C68-4A2E-A497-726B703496C5}">
      <dgm:prSet phldrT="[Текст]"/>
      <dgm:spPr/>
      <dgm:t>
        <a:bodyPr/>
        <a:lstStyle/>
        <a:p>
          <a:r>
            <a:rPr lang="en-US" smtClean="0"/>
            <a:t>CTextConverter</a:t>
          </a:r>
          <a:endParaRPr lang="ru-RU" dirty="0"/>
        </a:p>
      </dgm:t>
    </dgm:pt>
    <dgm:pt modelId="{4238B25C-DFCC-406D-86E2-D125570A4A34}" type="parTrans" cxnId="{14538821-5E70-4CF0-B851-F7B25684AB6A}">
      <dgm:prSet/>
      <dgm:spPr/>
      <dgm:t>
        <a:bodyPr/>
        <a:lstStyle/>
        <a:p>
          <a:endParaRPr lang="ru-RU"/>
        </a:p>
      </dgm:t>
    </dgm:pt>
    <dgm:pt modelId="{0E1C4901-20AB-4E2C-BD06-F8A90F95BEC0}" type="sibTrans" cxnId="{14538821-5E70-4CF0-B851-F7B25684AB6A}">
      <dgm:prSet/>
      <dgm:spPr/>
      <dgm:t>
        <a:bodyPr/>
        <a:lstStyle/>
        <a:p>
          <a:endParaRPr lang="ru-RU"/>
        </a:p>
      </dgm:t>
    </dgm:pt>
    <dgm:pt modelId="{2AF1BDCF-A0F4-412E-B5FA-2175F4F6CCED}">
      <dgm:prSet phldrT="[Текст]"/>
      <dgm:spPr/>
      <dgm:t>
        <a:bodyPr/>
        <a:lstStyle/>
        <a:p>
          <a:r>
            <a:rPr lang="en-US" dirty="0" err="1" smtClean="0"/>
            <a:t>CPlainText</a:t>
          </a:r>
          <a:endParaRPr lang="ru-RU" dirty="0"/>
        </a:p>
      </dgm:t>
    </dgm:pt>
    <dgm:pt modelId="{3F7CA861-97FE-4BCE-8986-3273A076DF26}" type="parTrans" cxnId="{48FAD931-684F-433E-93FD-48B8F5B99067}">
      <dgm:prSet/>
      <dgm:spPr/>
      <dgm:t>
        <a:bodyPr/>
        <a:lstStyle/>
        <a:p>
          <a:endParaRPr lang="ru-RU"/>
        </a:p>
      </dgm:t>
    </dgm:pt>
    <dgm:pt modelId="{50842823-E3EB-4BBE-B02E-6E3FFEEEF76A}" type="sibTrans" cxnId="{48FAD931-684F-433E-93FD-48B8F5B99067}">
      <dgm:prSet/>
      <dgm:spPr/>
      <dgm:t>
        <a:bodyPr/>
        <a:lstStyle/>
        <a:p>
          <a:endParaRPr lang="ru-RU"/>
        </a:p>
      </dgm:t>
    </dgm:pt>
    <dgm:pt modelId="{AF1304C0-C639-4A40-AFAD-56D1AC695597}" type="pres">
      <dgm:prSet presAssocID="{1A6F61F9-DE5D-4B5C-A39E-6FEBF69341F9}" presName="hierChild1" presStyleCnt="0">
        <dgm:presLayoutVars>
          <dgm:chPref val="1"/>
          <dgm:dir/>
          <dgm:animOne val="branch"/>
          <dgm:animLvl val="lvl"/>
          <dgm:resizeHandles/>
        </dgm:presLayoutVars>
      </dgm:prSet>
      <dgm:spPr/>
      <dgm:t>
        <a:bodyPr/>
        <a:lstStyle/>
        <a:p>
          <a:endParaRPr lang="ru-RU"/>
        </a:p>
      </dgm:t>
    </dgm:pt>
    <dgm:pt modelId="{24F505EF-2FB9-428F-A6CB-C8D31ACD90B6}" type="pres">
      <dgm:prSet presAssocID="{0B9B8ABE-BFAF-491A-99AF-965EDCC86DCE}" presName="hierRoot1" presStyleCnt="0"/>
      <dgm:spPr/>
    </dgm:pt>
    <dgm:pt modelId="{DBA9E4E3-84DB-4924-9220-7BB48C4A1C7D}" type="pres">
      <dgm:prSet presAssocID="{0B9B8ABE-BFAF-491A-99AF-965EDCC86DCE}" presName="composite" presStyleCnt="0"/>
      <dgm:spPr/>
    </dgm:pt>
    <dgm:pt modelId="{AE28BB1F-74E0-45E1-8E46-5B66B073FC01}" type="pres">
      <dgm:prSet presAssocID="{0B9B8ABE-BFAF-491A-99AF-965EDCC86DCE}" presName="background" presStyleLbl="node0" presStyleIdx="0" presStyleCnt="4"/>
      <dgm:spPr/>
    </dgm:pt>
    <dgm:pt modelId="{FB104181-1E5E-4E5E-97DE-3BC2D32C598D}" type="pres">
      <dgm:prSet presAssocID="{0B9B8ABE-BFAF-491A-99AF-965EDCC86DCE}" presName="text" presStyleLbl="fgAcc0" presStyleIdx="0" presStyleCnt="4">
        <dgm:presLayoutVars>
          <dgm:chPref val="3"/>
        </dgm:presLayoutVars>
      </dgm:prSet>
      <dgm:spPr/>
      <dgm:t>
        <a:bodyPr/>
        <a:lstStyle/>
        <a:p>
          <a:endParaRPr lang="ru-RU"/>
        </a:p>
      </dgm:t>
    </dgm:pt>
    <dgm:pt modelId="{0E50D3AE-FBD8-4CE5-AAE2-7FF76859A85E}" type="pres">
      <dgm:prSet presAssocID="{0B9B8ABE-BFAF-491A-99AF-965EDCC86DCE}" presName="hierChild2" presStyleCnt="0"/>
      <dgm:spPr/>
    </dgm:pt>
    <dgm:pt modelId="{03B4A516-186B-431D-9060-153CFF6B5C77}" type="pres">
      <dgm:prSet presAssocID="{0794ED1B-5C68-4A2E-A497-726B703496C5}" presName="hierRoot1" presStyleCnt="0"/>
      <dgm:spPr/>
    </dgm:pt>
    <dgm:pt modelId="{7FADE673-49AF-442B-ADC8-DCD5E9E6F1EE}" type="pres">
      <dgm:prSet presAssocID="{0794ED1B-5C68-4A2E-A497-726B703496C5}" presName="composite" presStyleCnt="0"/>
      <dgm:spPr/>
    </dgm:pt>
    <dgm:pt modelId="{1259A7C4-01FD-477A-A25B-700352CB8D83}" type="pres">
      <dgm:prSet presAssocID="{0794ED1B-5C68-4A2E-A497-726B703496C5}" presName="background" presStyleLbl="node0" presStyleIdx="1" presStyleCnt="4"/>
      <dgm:spPr/>
    </dgm:pt>
    <dgm:pt modelId="{B67A0E93-498E-4375-883A-8D5E6784A9AA}" type="pres">
      <dgm:prSet presAssocID="{0794ED1B-5C68-4A2E-A497-726B703496C5}" presName="text" presStyleLbl="fgAcc0" presStyleIdx="1" presStyleCnt="4">
        <dgm:presLayoutVars>
          <dgm:chPref val="3"/>
        </dgm:presLayoutVars>
      </dgm:prSet>
      <dgm:spPr/>
      <dgm:t>
        <a:bodyPr/>
        <a:lstStyle/>
        <a:p>
          <a:endParaRPr lang="ru-RU"/>
        </a:p>
      </dgm:t>
    </dgm:pt>
    <dgm:pt modelId="{D13EB796-47DE-44F8-A176-89647B12959F}" type="pres">
      <dgm:prSet presAssocID="{0794ED1B-5C68-4A2E-A497-726B703496C5}" presName="hierChild2" presStyleCnt="0"/>
      <dgm:spPr/>
    </dgm:pt>
    <dgm:pt modelId="{CF427FA8-3EF0-48A3-A4C4-310431E92789}" type="pres">
      <dgm:prSet presAssocID="{F8D1E80C-2633-474D-B555-419A44FC51C9}" presName="Name10" presStyleLbl="parChTrans1D2" presStyleIdx="0" presStyleCnt="2"/>
      <dgm:spPr/>
      <dgm:t>
        <a:bodyPr/>
        <a:lstStyle/>
        <a:p>
          <a:endParaRPr lang="ru-RU"/>
        </a:p>
      </dgm:t>
    </dgm:pt>
    <dgm:pt modelId="{1625C87C-212A-4858-A6F5-8A5449025037}" type="pres">
      <dgm:prSet presAssocID="{8B540765-33C5-46C4-8EEE-B4035699B0C0}" presName="hierRoot2" presStyleCnt="0"/>
      <dgm:spPr/>
    </dgm:pt>
    <dgm:pt modelId="{819F24AE-7CEF-44F3-BA5A-36A2333737C8}" type="pres">
      <dgm:prSet presAssocID="{8B540765-33C5-46C4-8EEE-B4035699B0C0}" presName="composite2" presStyleCnt="0"/>
      <dgm:spPr/>
    </dgm:pt>
    <dgm:pt modelId="{86BB6F11-BD73-4C0B-8642-6848E4637150}" type="pres">
      <dgm:prSet presAssocID="{8B540765-33C5-46C4-8EEE-B4035699B0C0}" presName="background2" presStyleLbl="node2" presStyleIdx="0" presStyleCnt="2"/>
      <dgm:spPr/>
    </dgm:pt>
    <dgm:pt modelId="{35F5EB30-8A86-49DF-B88D-847F1790A7B0}" type="pres">
      <dgm:prSet presAssocID="{8B540765-33C5-46C4-8EEE-B4035699B0C0}" presName="text2" presStyleLbl="fgAcc2" presStyleIdx="0" presStyleCnt="2">
        <dgm:presLayoutVars>
          <dgm:chPref val="3"/>
        </dgm:presLayoutVars>
      </dgm:prSet>
      <dgm:spPr/>
      <dgm:t>
        <a:bodyPr/>
        <a:lstStyle/>
        <a:p>
          <a:endParaRPr lang="ru-RU"/>
        </a:p>
      </dgm:t>
    </dgm:pt>
    <dgm:pt modelId="{2461B5C4-9ACE-443E-8910-4415C82FE913}" type="pres">
      <dgm:prSet presAssocID="{8B540765-33C5-46C4-8EEE-B4035699B0C0}" presName="hierChild3" presStyleCnt="0"/>
      <dgm:spPr/>
    </dgm:pt>
    <dgm:pt modelId="{9D6FB206-1EB8-4A4B-9A9F-68F2FEF60BD9}" type="pres">
      <dgm:prSet presAssocID="{09032F9F-44E3-4641-8AE6-0C1C251E6906}" presName="Name10" presStyleLbl="parChTrans1D2" presStyleIdx="1" presStyleCnt="2"/>
      <dgm:spPr/>
      <dgm:t>
        <a:bodyPr/>
        <a:lstStyle/>
        <a:p>
          <a:endParaRPr lang="ru-RU"/>
        </a:p>
      </dgm:t>
    </dgm:pt>
    <dgm:pt modelId="{247F0B6D-2A98-49D4-8B10-A8D7D8EEEEE1}" type="pres">
      <dgm:prSet presAssocID="{B16BBE29-5280-44AA-A39A-BF31C6572BC1}" presName="hierRoot2" presStyleCnt="0"/>
      <dgm:spPr/>
    </dgm:pt>
    <dgm:pt modelId="{A575DB79-F14C-4DCF-9157-50726DB1C1BD}" type="pres">
      <dgm:prSet presAssocID="{B16BBE29-5280-44AA-A39A-BF31C6572BC1}" presName="composite2" presStyleCnt="0"/>
      <dgm:spPr/>
    </dgm:pt>
    <dgm:pt modelId="{2A3ED077-9E8B-4701-B586-B9A836F33924}" type="pres">
      <dgm:prSet presAssocID="{B16BBE29-5280-44AA-A39A-BF31C6572BC1}" presName="background2" presStyleLbl="node2" presStyleIdx="1" presStyleCnt="2"/>
      <dgm:spPr/>
    </dgm:pt>
    <dgm:pt modelId="{04813C26-7E72-4615-9E3E-AC927971786D}" type="pres">
      <dgm:prSet presAssocID="{B16BBE29-5280-44AA-A39A-BF31C6572BC1}" presName="text2" presStyleLbl="fgAcc2" presStyleIdx="1" presStyleCnt="2">
        <dgm:presLayoutVars>
          <dgm:chPref val="3"/>
        </dgm:presLayoutVars>
      </dgm:prSet>
      <dgm:spPr/>
      <dgm:t>
        <a:bodyPr/>
        <a:lstStyle/>
        <a:p>
          <a:endParaRPr lang="ru-RU"/>
        </a:p>
      </dgm:t>
    </dgm:pt>
    <dgm:pt modelId="{FA0FE262-82CB-4DEB-A8AD-2E7CAA01505D}" type="pres">
      <dgm:prSet presAssocID="{B16BBE29-5280-44AA-A39A-BF31C6572BC1}" presName="hierChild3" presStyleCnt="0"/>
      <dgm:spPr/>
    </dgm:pt>
    <dgm:pt modelId="{DF6FD90D-C462-4767-968B-159BB340CD1A}" type="pres">
      <dgm:prSet presAssocID="{C959ECF4-C75C-479D-A85F-A30C0C9A53EA}" presName="hierRoot1" presStyleCnt="0"/>
      <dgm:spPr/>
    </dgm:pt>
    <dgm:pt modelId="{3BFA8B11-CCA6-4D76-8DFF-09BD50270651}" type="pres">
      <dgm:prSet presAssocID="{C959ECF4-C75C-479D-A85F-A30C0C9A53EA}" presName="composite" presStyleCnt="0"/>
      <dgm:spPr/>
    </dgm:pt>
    <dgm:pt modelId="{5DA3F922-3784-4A58-B544-C9D43962B33A}" type="pres">
      <dgm:prSet presAssocID="{C959ECF4-C75C-479D-A85F-A30C0C9A53EA}" presName="background" presStyleLbl="node0" presStyleIdx="2" presStyleCnt="4"/>
      <dgm:spPr/>
    </dgm:pt>
    <dgm:pt modelId="{6F30C356-F2CC-444C-86D9-98093E5EE7D2}" type="pres">
      <dgm:prSet presAssocID="{C959ECF4-C75C-479D-A85F-A30C0C9A53EA}" presName="text" presStyleLbl="fgAcc0" presStyleIdx="2" presStyleCnt="4">
        <dgm:presLayoutVars>
          <dgm:chPref val="3"/>
        </dgm:presLayoutVars>
      </dgm:prSet>
      <dgm:spPr/>
      <dgm:t>
        <a:bodyPr/>
        <a:lstStyle/>
        <a:p>
          <a:endParaRPr lang="ru-RU"/>
        </a:p>
      </dgm:t>
    </dgm:pt>
    <dgm:pt modelId="{D047609B-C833-4A87-AC77-B92D95730DB6}" type="pres">
      <dgm:prSet presAssocID="{C959ECF4-C75C-479D-A85F-A30C0C9A53EA}" presName="hierChild2" presStyleCnt="0"/>
      <dgm:spPr/>
    </dgm:pt>
    <dgm:pt modelId="{2F269993-2ACF-4398-A29F-8E5F6D9CFFA7}" type="pres">
      <dgm:prSet presAssocID="{2AF1BDCF-A0F4-412E-B5FA-2175F4F6CCED}" presName="hierRoot1" presStyleCnt="0"/>
      <dgm:spPr/>
    </dgm:pt>
    <dgm:pt modelId="{43131B69-36FD-4B1F-8A30-2EB841D0BEA9}" type="pres">
      <dgm:prSet presAssocID="{2AF1BDCF-A0F4-412E-B5FA-2175F4F6CCED}" presName="composite" presStyleCnt="0"/>
      <dgm:spPr/>
    </dgm:pt>
    <dgm:pt modelId="{5B5D8880-7776-4406-A101-906DE4BEA708}" type="pres">
      <dgm:prSet presAssocID="{2AF1BDCF-A0F4-412E-B5FA-2175F4F6CCED}" presName="background" presStyleLbl="node0" presStyleIdx="3" presStyleCnt="4"/>
      <dgm:spPr/>
    </dgm:pt>
    <dgm:pt modelId="{378A0513-42E4-4CBB-ADE9-BD51F7D428EA}" type="pres">
      <dgm:prSet presAssocID="{2AF1BDCF-A0F4-412E-B5FA-2175F4F6CCED}" presName="text" presStyleLbl="fgAcc0" presStyleIdx="3" presStyleCnt="4">
        <dgm:presLayoutVars>
          <dgm:chPref val="3"/>
        </dgm:presLayoutVars>
      </dgm:prSet>
      <dgm:spPr/>
      <dgm:t>
        <a:bodyPr/>
        <a:lstStyle/>
        <a:p>
          <a:endParaRPr lang="ru-RU"/>
        </a:p>
      </dgm:t>
    </dgm:pt>
    <dgm:pt modelId="{EB154A20-15C4-4FCA-9B74-BB5D4DD54320}" type="pres">
      <dgm:prSet presAssocID="{2AF1BDCF-A0F4-412E-B5FA-2175F4F6CCED}" presName="hierChild2" presStyleCnt="0"/>
      <dgm:spPr/>
    </dgm:pt>
  </dgm:ptLst>
  <dgm:cxnLst>
    <dgm:cxn modelId="{48FAD931-684F-433E-93FD-48B8F5B99067}" srcId="{1A6F61F9-DE5D-4B5C-A39E-6FEBF69341F9}" destId="{2AF1BDCF-A0F4-412E-B5FA-2175F4F6CCED}" srcOrd="3" destOrd="0" parTransId="{3F7CA861-97FE-4BCE-8986-3273A076DF26}" sibTransId="{50842823-E3EB-4BBE-B02E-6E3FFEEEF76A}"/>
    <dgm:cxn modelId="{21854645-4DF5-4A1B-BFF4-203B26A35F81}" type="presOf" srcId="{C959ECF4-C75C-479D-A85F-A30C0C9A53EA}" destId="{6F30C356-F2CC-444C-86D9-98093E5EE7D2}" srcOrd="0" destOrd="0" presId="urn:microsoft.com/office/officeart/2005/8/layout/hierarchy1"/>
    <dgm:cxn modelId="{DE55D962-31D9-4213-83A8-6C35892B4B33}" type="presOf" srcId="{F8D1E80C-2633-474D-B555-419A44FC51C9}" destId="{CF427FA8-3EF0-48A3-A4C4-310431E92789}" srcOrd="0" destOrd="0" presId="urn:microsoft.com/office/officeart/2005/8/layout/hierarchy1"/>
    <dgm:cxn modelId="{14538821-5E70-4CF0-B851-F7B25684AB6A}" srcId="{1A6F61F9-DE5D-4B5C-A39E-6FEBF69341F9}" destId="{0794ED1B-5C68-4A2E-A497-726B703496C5}" srcOrd="1" destOrd="0" parTransId="{4238B25C-DFCC-406D-86E2-D125570A4A34}" sibTransId="{0E1C4901-20AB-4E2C-BD06-F8A90F95BEC0}"/>
    <dgm:cxn modelId="{65330029-345D-4284-B81E-859F017BAEFD}" srcId="{0794ED1B-5C68-4A2E-A497-726B703496C5}" destId="{8B540765-33C5-46C4-8EEE-B4035699B0C0}" srcOrd="0" destOrd="0" parTransId="{F8D1E80C-2633-474D-B555-419A44FC51C9}" sibTransId="{6D0FA32A-DE17-4B36-B6F5-F7E5CEC3D669}"/>
    <dgm:cxn modelId="{CD8376DA-2D44-4A6F-B134-ACB87521A28B}" srcId="{1A6F61F9-DE5D-4B5C-A39E-6FEBF69341F9}" destId="{0B9B8ABE-BFAF-491A-99AF-965EDCC86DCE}" srcOrd="0" destOrd="0" parTransId="{A08A8330-C41B-4CBF-A9F9-DBC9E3A3F550}" sibTransId="{9B1469D6-9DB8-458C-A597-CA9C0DE7B157}"/>
    <dgm:cxn modelId="{5D4DA215-81DC-4230-8E09-94E8A5897336}" type="presOf" srcId="{1A6F61F9-DE5D-4B5C-A39E-6FEBF69341F9}" destId="{AF1304C0-C639-4A40-AFAD-56D1AC695597}" srcOrd="0" destOrd="0" presId="urn:microsoft.com/office/officeart/2005/8/layout/hierarchy1"/>
    <dgm:cxn modelId="{29EAF707-9233-473E-A463-5C348B8A58A4}" type="presOf" srcId="{8B540765-33C5-46C4-8EEE-B4035699B0C0}" destId="{35F5EB30-8A86-49DF-B88D-847F1790A7B0}" srcOrd="0" destOrd="0" presId="urn:microsoft.com/office/officeart/2005/8/layout/hierarchy1"/>
    <dgm:cxn modelId="{BF697357-9EF2-40C8-A27F-7EB1F45044C4}" type="presOf" srcId="{B16BBE29-5280-44AA-A39A-BF31C6572BC1}" destId="{04813C26-7E72-4615-9E3E-AC927971786D}" srcOrd="0" destOrd="0" presId="urn:microsoft.com/office/officeart/2005/8/layout/hierarchy1"/>
    <dgm:cxn modelId="{62050C98-3FCF-4991-AFA2-C184F24FEE3A}" srcId="{1A6F61F9-DE5D-4B5C-A39E-6FEBF69341F9}" destId="{C959ECF4-C75C-479D-A85F-A30C0C9A53EA}" srcOrd="2" destOrd="0" parTransId="{14DE8197-EA9B-488A-B4A4-B7CDAAEDFE38}" sibTransId="{8CEF18EA-BDF0-497D-8B6E-63C60212769F}"/>
    <dgm:cxn modelId="{E2366E48-27C2-4BF4-9C6B-B6686326EF08}" type="presOf" srcId="{0794ED1B-5C68-4A2E-A497-726B703496C5}" destId="{B67A0E93-498E-4375-883A-8D5E6784A9AA}" srcOrd="0" destOrd="0" presId="urn:microsoft.com/office/officeart/2005/8/layout/hierarchy1"/>
    <dgm:cxn modelId="{F85A3B91-A1B8-49BD-890C-D1B30A18E867}" srcId="{0794ED1B-5C68-4A2E-A497-726B703496C5}" destId="{B16BBE29-5280-44AA-A39A-BF31C6572BC1}" srcOrd="1" destOrd="0" parTransId="{09032F9F-44E3-4641-8AE6-0C1C251E6906}" sibTransId="{3C08B107-D246-4B00-9AED-9C48215DD3E0}"/>
    <dgm:cxn modelId="{8C65EADC-B592-4F62-AA7D-D0EEBE255522}" type="presOf" srcId="{09032F9F-44E3-4641-8AE6-0C1C251E6906}" destId="{9D6FB206-1EB8-4A4B-9A9F-68F2FEF60BD9}" srcOrd="0" destOrd="0" presId="urn:microsoft.com/office/officeart/2005/8/layout/hierarchy1"/>
    <dgm:cxn modelId="{C0FDE2F3-C4EC-413F-B19D-C149C17437FF}" type="presOf" srcId="{0B9B8ABE-BFAF-491A-99AF-965EDCC86DCE}" destId="{FB104181-1E5E-4E5E-97DE-3BC2D32C598D}" srcOrd="0" destOrd="0" presId="urn:microsoft.com/office/officeart/2005/8/layout/hierarchy1"/>
    <dgm:cxn modelId="{F6153BD7-88AA-4211-82B6-B671430FD4F1}" type="presOf" srcId="{2AF1BDCF-A0F4-412E-B5FA-2175F4F6CCED}" destId="{378A0513-42E4-4CBB-ADE9-BD51F7D428EA}" srcOrd="0" destOrd="0" presId="urn:microsoft.com/office/officeart/2005/8/layout/hierarchy1"/>
    <dgm:cxn modelId="{FF6D2E46-9780-464F-B3CB-D89287D773C3}" type="presParOf" srcId="{AF1304C0-C639-4A40-AFAD-56D1AC695597}" destId="{24F505EF-2FB9-428F-A6CB-C8D31ACD90B6}" srcOrd="0" destOrd="0" presId="urn:microsoft.com/office/officeart/2005/8/layout/hierarchy1"/>
    <dgm:cxn modelId="{17B56378-BD6B-4C17-830B-C9CADCCD508D}" type="presParOf" srcId="{24F505EF-2FB9-428F-A6CB-C8D31ACD90B6}" destId="{DBA9E4E3-84DB-4924-9220-7BB48C4A1C7D}" srcOrd="0" destOrd="0" presId="urn:microsoft.com/office/officeart/2005/8/layout/hierarchy1"/>
    <dgm:cxn modelId="{6B3CDB9B-C1B4-4C17-B9AE-691C4108C012}" type="presParOf" srcId="{DBA9E4E3-84DB-4924-9220-7BB48C4A1C7D}" destId="{AE28BB1F-74E0-45E1-8E46-5B66B073FC01}" srcOrd="0" destOrd="0" presId="urn:microsoft.com/office/officeart/2005/8/layout/hierarchy1"/>
    <dgm:cxn modelId="{B9EFAF04-6F3D-4426-A604-84C1CE881896}" type="presParOf" srcId="{DBA9E4E3-84DB-4924-9220-7BB48C4A1C7D}" destId="{FB104181-1E5E-4E5E-97DE-3BC2D32C598D}" srcOrd="1" destOrd="0" presId="urn:microsoft.com/office/officeart/2005/8/layout/hierarchy1"/>
    <dgm:cxn modelId="{4F15E216-B18D-46A9-AD3D-E8C413258BD1}" type="presParOf" srcId="{24F505EF-2FB9-428F-A6CB-C8D31ACD90B6}" destId="{0E50D3AE-FBD8-4CE5-AAE2-7FF76859A85E}" srcOrd="1" destOrd="0" presId="urn:microsoft.com/office/officeart/2005/8/layout/hierarchy1"/>
    <dgm:cxn modelId="{88580F83-C925-4A61-8BD3-985A99855F2E}" type="presParOf" srcId="{AF1304C0-C639-4A40-AFAD-56D1AC695597}" destId="{03B4A516-186B-431D-9060-153CFF6B5C77}" srcOrd="1" destOrd="0" presId="urn:microsoft.com/office/officeart/2005/8/layout/hierarchy1"/>
    <dgm:cxn modelId="{1BC57F2D-DA26-4C0C-B7B0-CFF18BB0EE58}" type="presParOf" srcId="{03B4A516-186B-431D-9060-153CFF6B5C77}" destId="{7FADE673-49AF-442B-ADC8-DCD5E9E6F1EE}" srcOrd="0" destOrd="0" presId="urn:microsoft.com/office/officeart/2005/8/layout/hierarchy1"/>
    <dgm:cxn modelId="{35FC8501-241C-4805-8654-DA68B7F89ED2}" type="presParOf" srcId="{7FADE673-49AF-442B-ADC8-DCD5E9E6F1EE}" destId="{1259A7C4-01FD-477A-A25B-700352CB8D83}" srcOrd="0" destOrd="0" presId="urn:microsoft.com/office/officeart/2005/8/layout/hierarchy1"/>
    <dgm:cxn modelId="{A77592D9-6667-498E-A476-E426CC0EA1D9}" type="presParOf" srcId="{7FADE673-49AF-442B-ADC8-DCD5E9E6F1EE}" destId="{B67A0E93-498E-4375-883A-8D5E6784A9AA}" srcOrd="1" destOrd="0" presId="urn:microsoft.com/office/officeart/2005/8/layout/hierarchy1"/>
    <dgm:cxn modelId="{9678B08E-CDC5-43F6-B428-F4F62BC73970}" type="presParOf" srcId="{03B4A516-186B-431D-9060-153CFF6B5C77}" destId="{D13EB796-47DE-44F8-A176-89647B12959F}" srcOrd="1" destOrd="0" presId="urn:microsoft.com/office/officeart/2005/8/layout/hierarchy1"/>
    <dgm:cxn modelId="{057C6504-E353-486A-AFB7-9C440FBD4972}" type="presParOf" srcId="{D13EB796-47DE-44F8-A176-89647B12959F}" destId="{CF427FA8-3EF0-48A3-A4C4-310431E92789}" srcOrd="0" destOrd="0" presId="urn:microsoft.com/office/officeart/2005/8/layout/hierarchy1"/>
    <dgm:cxn modelId="{48D2B2A4-0DCC-4014-B8F7-932776719110}" type="presParOf" srcId="{D13EB796-47DE-44F8-A176-89647B12959F}" destId="{1625C87C-212A-4858-A6F5-8A5449025037}" srcOrd="1" destOrd="0" presId="urn:microsoft.com/office/officeart/2005/8/layout/hierarchy1"/>
    <dgm:cxn modelId="{CA7856CE-E8C1-4AF5-894A-42C7EB9F717B}" type="presParOf" srcId="{1625C87C-212A-4858-A6F5-8A5449025037}" destId="{819F24AE-7CEF-44F3-BA5A-36A2333737C8}" srcOrd="0" destOrd="0" presId="urn:microsoft.com/office/officeart/2005/8/layout/hierarchy1"/>
    <dgm:cxn modelId="{7B29EF2E-4B9C-4953-8653-05DB450D0919}" type="presParOf" srcId="{819F24AE-7CEF-44F3-BA5A-36A2333737C8}" destId="{86BB6F11-BD73-4C0B-8642-6848E4637150}" srcOrd="0" destOrd="0" presId="urn:microsoft.com/office/officeart/2005/8/layout/hierarchy1"/>
    <dgm:cxn modelId="{767E8252-1925-4C86-BDC0-5B7223AAD784}" type="presParOf" srcId="{819F24AE-7CEF-44F3-BA5A-36A2333737C8}" destId="{35F5EB30-8A86-49DF-B88D-847F1790A7B0}" srcOrd="1" destOrd="0" presId="urn:microsoft.com/office/officeart/2005/8/layout/hierarchy1"/>
    <dgm:cxn modelId="{98B4803B-9CCF-4706-A19F-06D674BBD509}" type="presParOf" srcId="{1625C87C-212A-4858-A6F5-8A5449025037}" destId="{2461B5C4-9ACE-443E-8910-4415C82FE913}" srcOrd="1" destOrd="0" presId="urn:microsoft.com/office/officeart/2005/8/layout/hierarchy1"/>
    <dgm:cxn modelId="{6613F923-9087-410E-80DB-86994B231C9B}" type="presParOf" srcId="{D13EB796-47DE-44F8-A176-89647B12959F}" destId="{9D6FB206-1EB8-4A4B-9A9F-68F2FEF60BD9}" srcOrd="2" destOrd="0" presId="urn:microsoft.com/office/officeart/2005/8/layout/hierarchy1"/>
    <dgm:cxn modelId="{2E647D05-0CA5-48CE-9F10-DA21ACC667A5}" type="presParOf" srcId="{D13EB796-47DE-44F8-A176-89647B12959F}" destId="{247F0B6D-2A98-49D4-8B10-A8D7D8EEEEE1}" srcOrd="3" destOrd="0" presId="urn:microsoft.com/office/officeart/2005/8/layout/hierarchy1"/>
    <dgm:cxn modelId="{0D6F3D33-DB71-4A40-A31D-34308E1A0B7C}" type="presParOf" srcId="{247F0B6D-2A98-49D4-8B10-A8D7D8EEEEE1}" destId="{A575DB79-F14C-4DCF-9157-50726DB1C1BD}" srcOrd="0" destOrd="0" presId="urn:microsoft.com/office/officeart/2005/8/layout/hierarchy1"/>
    <dgm:cxn modelId="{28D6260A-D1FA-4AE2-BE3A-30C3D0DC2EFF}" type="presParOf" srcId="{A575DB79-F14C-4DCF-9157-50726DB1C1BD}" destId="{2A3ED077-9E8B-4701-B586-B9A836F33924}" srcOrd="0" destOrd="0" presId="urn:microsoft.com/office/officeart/2005/8/layout/hierarchy1"/>
    <dgm:cxn modelId="{62247987-400D-48EF-BF4D-E3E90A3E8BE2}" type="presParOf" srcId="{A575DB79-F14C-4DCF-9157-50726DB1C1BD}" destId="{04813C26-7E72-4615-9E3E-AC927971786D}" srcOrd="1" destOrd="0" presId="urn:microsoft.com/office/officeart/2005/8/layout/hierarchy1"/>
    <dgm:cxn modelId="{6092933E-8ABE-433C-8F4C-9A8FB9297BCF}" type="presParOf" srcId="{247F0B6D-2A98-49D4-8B10-A8D7D8EEEEE1}" destId="{FA0FE262-82CB-4DEB-A8AD-2E7CAA01505D}" srcOrd="1" destOrd="0" presId="urn:microsoft.com/office/officeart/2005/8/layout/hierarchy1"/>
    <dgm:cxn modelId="{D461C564-6ED6-4985-BC66-B24C70E8834E}" type="presParOf" srcId="{AF1304C0-C639-4A40-AFAD-56D1AC695597}" destId="{DF6FD90D-C462-4767-968B-159BB340CD1A}" srcOrd="2" destOrd="0" presId="urn:microsoft.com/office/officeart/2005/8/layout/hierarchy1"/>
    <dgm:cxn modelId="{233DA644-BDEA-4370-8282-8559F9F204F7}" type="presParOf" srcId="{DF6FD90D-C462-4767-968B-159BB340CD1A}" destId="{3BFA8B11-CCA6-4D76-8DFF-09BD50270651}" srcOrd="0" destOrd="0" presId="urn:microsoft.com/office/officeart/2005/8/layout/hierarchy1"/>
    <dgm:cxn modelId="{F16FF928-AB10-4D82-BF73-2B1D07307AF4}" type="presParOf" srcId="{3BFA8B11-CCA6-4D76-8DFF-09BD50270651}" destId="{5DA3F922-3784-4A58-B544-C9D43962B33A}" srcOrd="0" destOrd="0" presId="urn:microsoft.com/office/officeart/2005/8/layout/hierarchy1"/>
    <dgm:cxn modelId="{89A54157-169E-4A3C-8F27-77560DF62B30}" type="presParOf" srcId="{3BFA8B11-CCA6-4D76-8DFF-09BD50270651}" destId="{6F30C356-F2CC-444C-86D9-98093E5EE7D2}" srcOrd="1" destOrd="0" presId="urn:microsoft.com/office/officeart/2005/8/layout/hierarchy1"/>
    <dgm:cxn modelId="{F82F88BB-BECD-483A-9793-54D8D6D2EDBE}" type="presParOf" srcId="{DF6FD90D-C462-4767-968B-159BB340CD1A}" destId="{D047609B-C833-4A87-AC77-B92D95730DB6}" srcOrd="1" destOrd="0" presId="urn:microsoft.com/office/officeart/2005/8/layout/hierarchy1"/>
    <dgm:cxn modelId="{E2978A12-4F02-4475-BB96-8F9767903112}" type="presParOf" srcId="{AF1304C0-C639-4A40-AFAD-56D1AC695597}" destId="{2F269993-2ACF-4398-A29F-8E5F6D9CFFA7}" srcOrd="3" destOrd="0" presId="urn:microsoft.com/office/officeart/2005/8/layout/hierarchy1"/>
    <dgm:cxn modelId="{9FC743FA-A307-4223-B31A-B7302A6D4F41}" type="presParOf" srcId="{2F269993-2ACF-4398-A29F-8E5F6D9CFFA7}" destId="{43131B69-36FD-4B1F-8A30-2EB841D0BEA9}" srcOrd="0" destOrd="0" presId="urn:microsoft.com/office/officeart/2005/8/layout/hierarchy1"/>
    <dgm:cxn modelId="{D65AF936-E2F9-45E9-A535-8069EA04FFCE}" type="presParOf" srcId="{43131B69-36FD-4B1F-8A30-2EB841D0BEA9}" destId="{5B5D8880-7776-4406-A101-906DE4BEA708}" srcOrd="0" destOrd="0" presId="urn:microsoft.com/office/officeart/2005/8/layout/hierarchy1"/>
    <dgm:cxn modelId="{B4D70FBD-A6F7-44D3-96F7-8B4D9303317A}" type="presParOf" srcId="{43131B69-36FD-4B1F-8A30-2EB841D0BEA9}" destId="{378A0513-42E4-4CBB-ADE9-BD51F7D428EA}" srcOrd="1" destOrd="0" presId="urn:microsoft.com/office/officeart/2005/8/layout/hierarchy1"/>
    <dgm:cxn modelId="{26978E1B-64DD-4FC2-B033-4624F5329BE8}" type="presParOf" srcId="{2F269993-2ACF-4398-A29F-8E5F6D9CFFA7}" destId="{EB154A20-15C4-4FCA-9B74-BB5D4DD54320}" srcOrd="1" destOrd="0" presId="urn:microsoft.com/office/officeart/2005/8/layout/hierarchy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D6FB206-1EB8-4A4B-9A9F-68F2FEF60BD9}">
      <dsp:nvSpPr>
        <dsp:cNvPr id="0" name=""/>
        <dsp:cNvSpPr/>
      </dsp:nvSpPr>
      <dsp:spPr>
        <a:xfrm>
          <a:off x="2967156" y="1853533"/>
          <a:ext cx="1052006" cy="500659"/>
        </a:xfrm>
        <a:custGeom>
          <a:avLst/>
          <a:gdLst/>
          <a:ahLst/>
          <a:cxnLst/>
          <a:rect l="0" t="0" r="0" b="0"/>
          <a:pathLst>
            <a:path>
              <a:moveTo>
                <a:pt x="0" y="0"/>
              </a:moveTo>
              <a:lnTo>
                <a:pt x="0" y="341184"/>
              </a:lnTo>
              <a:lnTo>
                <a:pt x="1052006" y="341184"/>
              </a:lnTo>
              <a:lnTo>
                <a:pt x="1052006" y="5006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427FA8-3EF0-48A3-A4C4-310431E92789}">
      <dsp:nvSpPr>
        <dsp:cNvPr id="0" name=""/>
        <dsp:cNvSpPr/>
      </dsp:nvSpPr>
      <dsp:spPr>
        <a:xfrm>
          <a:off x="1915150" y="1853533"/>
          <a:ext cx="1052006" cy="500659"/>
        </a:xfrm>
        <a:custGeom>
          <a:avLst/>
          <a:gdLst/>
          <a:ahLst/>
          <a:cxnLst/>
          <a:rect l="0" t="0" r="0" b="0"/>
          <a:pathLst>
            <a:path>
              <a:moveTo>
                <a:pt x="1052006" y="0"/>
              </a:moveTo>
              <a:lnTo>
                <a:pt x="1052006" y="341184"/>
              </a:lnTo>
              <a:lnTo>
                <a:pt x="0" y="341184"/>
              </a:lnTo>
              <a:lnTo>
                <a:pt x="0" y="5006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28BB1F-74E0-45E1-8E46-5B66B073FC01}">
      <dsp:nvSpPr>
        <dsp:cNvPr id="0" name=""/>
        <dsp:cNvSpPr/>
      </dsp:nvSpPr>
      <dsp:spPr>
        <a:xfrm>
          <a:off x="2411" y="760403"/>
          <a:ext cx="1721465" cy="10931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104181-1E5E-4E5E-97DE-3BC2D32C598D}">
      <dsp:nvSpPr>
        <dsp:cNvPr id="0" name=""/>
        <dsp:cNvSpPr/>
      </dsp:nvSpPr>
      <dsp:spPr>
        <a:xfrm>
          <a:off x="193684" y="942113"/>
          <a:ext cx="1721465" cy="10931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CFormattedTextReader</a:t>
          </a:r>
          <a:endParaRPr lang="ru-RU" sz="1200" kern="1200" dirty="0"/>
        </a:p>
      </dsp:txBody>
      <dsp:txXfrm>
        <a:off x="193684" y="942113"/>
        <a:ext cx="1721465" cy="1093130"/>
      </dsp:txXfrm>
    </dsp:sp>
    <dsp:sp modelId="{1259A7C4-01FD-477A-A25B-700352CB8D83}">
      <dsp:nvSpPr>
        <dsp:cNvPr id="0" name=""/>
        <dsp:cNvSpPr/>
      </dsp:nvSpPr>
      <dsp:spPr>
        <a:xfrm>
          <a:off x="2106423" y="760403"/>
          <a:ext cx="1721465" cy="10931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7A0E93-498E-4375-883A-8D5E6784A9AA}">
      <dsp:nvSpPr>
        <dsp:cNvPr id="0" name=""/>
        <dsp:cNvSpPr/>
      </dsp:nvSpPr>
      <dsp:spPr>
        <a:xfrm>
          <a:off x="2297697" y="942113"/>
          <a:ext cx="1721465" cy="10931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CTextConverter</a:t>
          </a:r>
          <a:endParaRPr lang="ru-RU" sz="1200" kern="1200" dirty="0"/>
        </a:p>
      </dsp:txBody>
      <dsp:txXfrm>
        <a:off x="2297697" y="942113"/>
        <a:ext cx="1721465" cy="1093130"/>
      </dsp:txXfrm>
    </dsp:sp>
    <dsp:sp modelId="{86BB6F11-BD73-4C0B-8642-6848E4637150}">
      <dsp:nvSpPr>
        <dsp:cNvPr id="0" name=""/>
        <dsp:cNvSpPr/>
      </dsp:nvSpPr>
      <dsp:spPr>
        <a:xfrm>
          <a:off x="1054417" y="2354193"/>
          <a:ext cx="1721465" cy="10931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F5EB30-8A86-49DF-B88D-847F1790A7B0}">
      <dsp:nvSpPr>
        <dsp:cNvPr id="0" name=""/>
        <dsp:cNvSpPr/>
      </dsp:nvSpPr>
      <dsp:spPr>
        <a:xfrm>
          <a:off x="1245691" y="2535903"/>
          <a:ext cx="1721465" cy="10931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CPDFConverter</a:t>
          </a:r>
          <a:endParaRPr lang="ru-RU" sz="1200" kern="1200" dirty="0"/>
        </a:p>
      </dsp:txBody>
      <dsp:txXfrm>
        <a:off x="1245691" y="2535903"/>
        <a:ext cx="1721465" cy="1093130"/>
      </dsp:txXfrm>
    </dsp:sp>
    <dsp:sp modelId="{2A3ED077-9E8B-4701-B586-B9A836F33924}">
      <dsp:nvSpPr>
        <dsp:cNvPr id="0" name=""/>
        <dsp:cNvSpPr/>
      </dsp:nvSpPr>
      <dsp:spPr>
        <a:xfrm>
          <a:off x="3158430" y="2354193"/>
          <a:ext cx="1721465" cy="10931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813C26-7E72-4615-9E3E-AC927971786D}">
      <dsp:nvSpPr>
        <dsp:cNvPr id="0" name=""/>
        <dsp:cNvSpPr/>
      </dsp:nvSpPr>
      <dsp:spPr>
        <a:xfrm>
          <a:off x="3349704" y="2535903"/>
          <a:ext cx="1721465" cy="10931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CPlainTextConverter</a:t>
          </a:r>
          <a:endParaRPr lang="ru-RU" sz="1200" kern="1200" dirty="0"/>
        </a:p>
      </dsp:txBody>
      <dsp:txXfrm>
        <a:off x="3349704" y="2535903"/>
        <a:ext cx="1721465" cy="1093130"/>
      </dsp:txXfrm>
    </dsp:sp>
    <dsp:sp modelId="{5DA3F922-3784-4A58-B544-C9D43962B33A}">
      <dsp:nvSpPr>
        <dsp:cNvPr id="0" name=""/>
        <dsp:cNvSpPr/>
      </dsp:nvSpPr>
      <dsp:spPr>
        <a:xfrm>
          <a:off x="4210436" y="760403"/>
          <a:ext cx="1721465" cy="10931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30C356-F2CC-444C-86D9-98093E5EE7D2}">
      <dsp:nvSpPr>
        <dsp:cNvPr id="0" name=""/>
        <dsp:cNvSpPr/>
      </dsp:nvSpPr>
      <dsp:spPr>
        <a:xfrm>
          <a:off x="4401710" y="942113"/>
          <a:ext cx="1721465" cy="10931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CPDFDocument</a:t>
          </a:r>
          <a:endParaRPr lang="ru-RU" sz="1200" kern="1200" dirty="0"/>
        </a:p>
      </dsp:txBody>
      <dsp:txXfrm>
        <a:off x="4401710" y="942113"/>
        <a:ext cx="1721465" cy="1093130"/>
      </dsp:txXfrm>
    </dsp:sp>
    <dsp:sp modelId="{5B5D8880-7776-4406-A101-906DE4BEA708}">
      <dsp:nvSpPr>
        <dsp:cNvPr id="0" name=""/>
        <dsp:cNvSpPr/>
      </dsp:nvSpPr>
      <dsp:spPr>
        <a:xfrm>
          <a:off x="6314449" y="760403"/>
          <a:ext cx="1721465" cy="10931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8A0513-42E4-4CBB-ADE9-BD51F7D428EA}">
      <dsp:nvSpPr>
        <dsp:cNvPr id="0" name=""/>
        <dsp:cNvSpPr/>
      </dsp:nvSpPr>
      <dsp:spPr>
        <a:xfrm>
          <a:off x="6505723" y="942113"/>
          <a:ext cx="1721465" cy="10931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CPlainText</a:t>
          </a:r>
          <a:endParaRPr lang="ru-RU" sz="1200" kern="1200" dirty="0"/>
        </a:p>
      </dsp:txBody>
      <dsp:txXfrm>
        <a:off x="6505723" y="942113"/>
        <a:ext cx="1721465" cy="109313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ru-RU"/>
          </a:p>
        </p:txBody>
      </p:sp>
      <p:sp>
        <p:nvSpPr>
          <p:cNvPr id="14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ru-R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ru-RU"/>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2BA51D53-1D63-4A9F-8701-A073A0EC8030}" type="slidenum">
              <a:rPr lang="ru-RU"/>
              <a:pPr/>
              <a:t>‹#›</a:t>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1</a:t>
            </a:fld>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10</a:t>
            </a:fld>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11</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12</a:t>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13</a:t>
            </a:fld>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14</a:t>
            </a:fld>
            <a:endParaRPr 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15</a:t>
            </a:fld>
            <a:endParaRPr 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16</a:t>
            </a:fld>
            <a:endParaRPr 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17</a:t>
            </a:fld>
            <a:endParaRPr 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18</a:t>
            </a:fld>
            <a:endParaRPr 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19</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0B3A2-EC25-4485-A4C4-A3422D285198}" type="slidenum">
              <a:rPr lang="ru-RU"/>
              <a:pPr/>
              <a:t>2</a:t>
            </a:fld>
            <a:endParaRPr lang="ru-RU"/>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r>
              <a:rPr lang="ru-RU" b="1"/>
              <a:t>Паттерны проектирования</a:t>
            </a:r>
            <a:r>
              <a:rPr lang="ru-RU"/>
              <a:t> - эффективные способы решения характерных задач проектирования компьютерных программ</a:t>
            </a:r>
          </a:p>
          <a:p>
            <a:r>
              <a:rPr lang="ru-RU"/>
              <a:t>Представляют собой обобщенное описание решения задачи, которое можно использовать в различных ситуациях</a:t>
            </a:r>
          </a:p>
          <a:p>
            <a:pPr lvl="1"/>
            <a:r>
              <a:rPr lang="ru-RU"/>
              <a:t>ОО паттерны проектирования часто показывают отношения и взаимодействия между классами или объектами без определения того какие именно классы и объекты будут использоваться</a:t>
            </a:r>
          </a:p>
          <a:p>
            <a:r>
              <a:rPr lang="ru-RU"/>
              <a:t>Алгоритмы не являются паттернами, т.к. решают задачу вычисления а не программирования</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20</a:t>
            </a:fld>
            <a:endParaRPr 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21</a:t>
            </a:fld>
            <a:endParaRPr lang="ru-R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22</a:t>
            </a:fld>
            <a:endParaRPr lang="ru-R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23</a:t>
            </a:fld>
            <a:endParaRPr lang="ru-R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24</a:t>
            </a:fld>
            <a:endParaRPr lang="ru-R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25</a:t>
            </a:fld>
            <a:endParaRPr lang="ru-R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26</a:t>
            </a:fld>
            <a:endParaRPr lang="ru-R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27</a:t>
            </a:fld>
            <a:endParaRPr lang="ru-R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28</a:t>
            </a:fld>
            <a:endParaRPr lang="ru-R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29</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3</a:t>
            </a:fld>
            <a:endParaRPr lang="ru-RU"/>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309BC0B2-F995-46BC-A61D-1F0B9CD5A26D}" type="slidenum">
              <a:rPr lang="ru-RU" smtClean="0"/>
              <a:pPr/>
              <a:t>30</a:t>
            </a:fld>
            <a:endParaRPr lang="ru-R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31</a:t>
            </a:fld>
            <a:endParaRPr lang="ru-R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32</a:t>
            </a:fld>
            <a:endParaRPr lang="ru-RU"/>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33</a:t>
            </a:fld>
            <a:endParaRPr lang="ru-RU"/>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34</a:t>
            </a:fld>
            <a:endParaRPr lang="ru-RU"/>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35</a:t>
            </a:fld>
            <a:endParaRPr lang="ru-R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39</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4</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5</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6</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7</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428012-4146-48F6-AED1-C29E559EF11A}" type="slidenum">
              <a:rPr lang="ru-RU"/>
              <a:pPr/>
              <a:t>8</a:t>
            </a:fld>
            <a:endParaRPr lang="ru-RU"/>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r>
              <a:rPr lang="ru-RU"/>
              <a:t>Abstract factory - шаблон проектирования, позволяющий изменять поведение системы, варьируя создаваемые объекты, при этом сохраняя интерфейсы. Он позволяет создавать целые группы взаимосвязанных объектов, которые, будучи созданными одной фабрикой, реализуют общее поведение. Паттерн реализуется созданием абстрактного класса Factory, который представляет собой интерфейс для создания компонентов системы (например, для оконного интерфейса, он может создавать окна и кнопки). Затем пишутся наследующиеся от него классы, реализующие этот интерфейс</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2BA51D53-1D63-4A9F-8701-A073A0EC8030}" type="slidenum">
              <a:rPr lang="ru-RU" smtClean="0"/>
              <a:pPr/>
              <a:t>9</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Дата 29"/>
          <p:cNvSpPr>
            <a:spLocks noGrp="1"/>
          </p:cNvSpPr>
          <p:nvPr>
            <p:ph type="dt" sz="half" idx="10"/>
          </p:nvPr>
        </p:nvSpPr>
        <p:spPr/>
        <p:txBody>
          <a:bodyPr/>
          <a:lstStyle/>
          <a:p>
            <a:endParaRPr lang="ru-RU"/>
          </a:p>
        </p:txBody>
      </p:sp>
      <p:sp>
        <p:nvSpPr>
          <p:cNvPr id="19" name="Нижний колонтитул 18"/>
          <p:cNvSpPr>
            <a:spLocks noGrp="1"/>
          </p:cNvSpPr>
          <p:nvPr>
            <p:ph type="ftr" sz="quarter" idx="11"/>
          </p:nvPr>
        </p:nvSpPr>
        <p:spPr/>
        <p:txBody>
          <a:bodyPr/>
          <a:lstStyle/>
          <a:p>
            <a:endParaRPr lang="ru-RU"/>
          </a:p>
        </p:txBody>
      </p:sp>
      <p:sp>
        <p:nvSpPr>
          <p:cNvPr id="27" name="Номер слайда 26"/>
          <p:cNvSpPr>
            <a:spLocks noGrp="1"/>
          </p:cNvSpPr>
          <p:nvPr>
            <p:ph type="sldNum" sz="quarter" idx="12"/>
          </p:nvPr>
        </p:nvSpPr>
        <p:spPr/>
        <p:txBody>
          <a:bodyPr/>
          <a:lstStyle/>
          <a:p>
            <a:fld id="{AFF46A04-EA1D-41A8-9D02-CBD31E9809C7}"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16B58FE-D7A3-4FD4-8206-06B00D140A8C}"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914401"/>
            <a:ext cx="2057400" cy="5211763"/>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914401"/>
            <a:ext cx="6019800" cy="5211763"/>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433FAD5-3E68-42DA-A3D2-C3F4BD0A17B0}"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9682B81-00EE-4661-B064-EFA018B4CD96}"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36647F9-5312-4E55-8777-C449558D01D0}"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31C62FD-7EE4-4662-8364-EAF28D300B46}"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tIns="45720" anchor="b"/>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D31D957-071C-4189-A26A-483BE5388C76}"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0436AC6-DE9D-4396-AD06-706EBD93A881}"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5B70814-05D7-484B-809E-034C80A90931}"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66FF373-03AA-4497-9347-75EA554B7824}"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оугольник с одним вырезанным скругленным углом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ый треугольник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ru-RU" smtClean="0"/>
              <a:t>Образец заголовка</a:t>
            </a:r>
            <a:endParaRPr kumimoji="0" lang="en-US"/>
          </a:p>
        </p:txBody>
      </p:sp>
      <p:sp>
        <p:nvSpPr>
          <p:cNvPr id="4" name="Текст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8077200" y="6356350"/>
            <a:ext cx="609600" cy="365125"/>
          </a:xfrm>
        </p:spPr>
        <p:txBody>
          <a:bodyPr/>
          <a:lstStyle/>
          <a:p>
            <a:fld id="{5785FCCD-C18D-468F-B756-964CFB93CD6B}" type="slidenum">
              <a:rPr lang="ru-RU" smtClean="0"/>
              <a:pPr/>
              <a:t>‹#›</a:t>
            </a:fld>
            <a:endParaRPr lang="ru-RU"/>
          </a:p>
        </p:txBody>
      </p:sp>
      <p:sp>
        <p:nvSpPr>
          <p:cNvPr id="3" name="Рисунок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ru-RU" smtClean="0"/>
              <a:t>Вставка рисунка</a:t>
            </a:r>
            <a:endParaRPr kumimoji="0" lang="en-US" dirty="0"/>
          </a:p>
        </p:txBody>
      </p:sp>
      <p:sp>
        <p:nvSpPr>
          <p:cNvPr id="10" name="Полилиния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Полилиния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Полилиния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Полилиния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Заголовок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ru-RU" smtClean="0"/>
              <a:t>Образец заголовка</a:t>
            </a:r>
            <a:endParaRPr kumimoji="0" lang="en-US"/>
          </a:p>
        </p:txBody>
      </p:sp>
      <p:sp>
        <p:nvSpPr>
          <p:cNvPr id="30" name="Текст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ru-RU"/>
          </a:p>
        </p:txBody>
      </p:sp>
      <p:sp>
        <p:nvSpPr>
          <p:cNvPr id="22" name="Нижний колонтитул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ru-RU"/>
          </a:p>
        </p:txBody>
      </p:sp>
      <p:sp>
        <p:nvSpPr>
          <p:cNvPr id="18" name="Номер слайда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D568955-0959-4F8F-AFC0-3167F2931D0A}" type="slidenum">
              <a:rPr lang="ru-RU" smtClean="0"/>
              <a:pPr/>
              <a:t>‹#›</a:t>
            </a:fld>
            <a:endParaRPr lang="ru-RU"/>
          </a:p>
        </p:txBody>
      </p:sp>
      <p:grpSp>
        <p:nvGrpSpPr>
          <p:cNvPr id="2" name="Группа 1"/>
          <p:cNvGrpSpPr/>
          <p:nvPr/>
        </p:nvGrpSpPr>
        <p:grpSpPr>
          <a:xfrm>
            <a:off x="-19017" y="202408"/>
            <a:ext cx="9180548" cy="649224"/>
            <a:chOff x="-19045" y="216550"/>
            <a:chExt cx="9180548" cy="649224"/>
          </a:xfrm>
        </p:grpSpPr>
        <p:sp>
          <p:nvSpPr>
            <p:cNvPr id="12" name="Полилиния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Полилиния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fontScale="90000"/>
          </a:bodyPr>
          <a:lstStyle/>
          <a:p>
            <a:r>
              <a:rPr lang="ru-RU" dirty="0"/>
              <a:t>Паттерны </a:t>
            </a:r>
            <a:r>
              <a:rPr lang="ru-RU" dirty="0" smtClean="0"/>
              <a:t>проектирования</a:t>
            </a:r>
            <a:r>
              <a:rPr lang="en-US" dirty="0" smtClean="0"/>
              <a:t> (Design patterns)</a:t>
            </a:r>
            <a:endParaRPr lang="ru-RU" dirty="0"/>
          </a:p>
        </p:txBody>
      </p:sp>
      <p:sp>
        <p:nvSpPr>
          <p:cNvPr id="2051" name="Rectangle 3"/>
          <p:cNvSpPr>
            <a:spLocks noGrp="1" noChangeArrowheads="1"/>
          </p:cNvSpPr>
          <p:nvPr>
            <p:ph type="subTitle" idx="1"/>
          </p:nvPr>
        </p:nvSpPr>
        <p:spPr/>
        <p:txBody>
          <a:bodyPr/>
          <a:lstStyle/>
          <a:p>
            <a:endParaRPr lang="ru-RU"/>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ru-RU" dirty="0" smtClean="0"/>
              <a:t>Применение паттерна</a:t>
            </a:r>
            <a:endParaRPr lang="ru-RU" dirty="0"/>
          </a:p>
        </p:txBody>
      </p:sp>
      <p:sp>
        <p:nvSpPr>
          <p:cNvPr id="29699" name="Rectangle 3"/>
          <p:cNvSpPr>
            <a:spLocks noGrp="1" noChangeArrowheads="1"/>
          </p:cNvSpPr>
          <p:nvPr>
            <p:ph idx="1"/>
          </p:nvPr>
        </p:nvSpPr>
        <p:spPr/>
        <p:txBody>
          <a:bodyPr/>
          <a:lstStyle/>
          <a:p>
            <a:pPr>
              <a:lnSpc>
                <a:spcPct val="90000"/>
              </a:lnSpc>
            </a:pPr>
            <a:r>
              <a:rPr lang="ru-RU" dirty="0" smtClean="0"/>
              <a:t>Используйте паттерн, когда</a:t>
            </a:r>
          </a:p>
          <a:p>
            <a:pPr lvl="1">
              <a:lnSpc>
                <a:spcPct val="90000"/>
              </a:lnSpc>
            </a:pPr>
            <a:r>
              <a:rPr lang="ru-RU" dirty="0" smtClean="0"/>
              <a:t>Система </a:t>
            </a:r>
            <a:r>
              <a:rPr lang="ru-RU" dirty="0"/>
              <a:t>не должна зависеть от того, как создаются, компонуются и представляются входящие в нее объекты</a:t>
            </a:r>
          </a:p>
          <a:p>
            <a:pPr lvl="1">
              <a:lnSpc>
                <a:spcPct val="90000"/>
              </a:lnSpc>
            </a:pPr>
            <a:r>
              <a:rPr lang="ru-RU" dirty="0"/>
              <a:t>Входящие в семейство взаимосвязанные объекты должны использоваться вместе и вам необходимо обеспечить выполнение этого ограничения</a:t>
            </a:r>
          </a:p>
          <a:p>
            <a:pPr lvl="1">
              <a:lnSpc>
                <a:spcPct val="90000"/>
              </a:lnSpc>
            </a:pPr>
            <a:r>
              <a:rPr lang="ru-RU" dirty="0"/>
              <a:t>Система должна конфигурироваться одним из семейств составляющих ее </a:t>
            </a:r>
            <a:r>
              <a:rPr lang="ru-RU" dirty="0" smtClean="0"/>
              <a:t>объектов</a:t>
            </a:r>
          </a:p>
          <a:p>
            <a:pPr lvl="1">
              <a:lnSpc>
                <a:spcPct val="90000"/>
              </a:lnSpc>
            </a:pPr>
            <a:r>
              <a:rPr lang="ru-RU" sz="2200" dirty="0" smtClean="0"/>
              <a:t>Требуется предоставить </a:t>
            </a:r>
            <a:r>
              <a:rPr lang="ru-RU" sz="2200" dirty="0"/>
              <a:t>библиотеку объектов, раскрывая только их интерфейсы, но не реализацию.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Структура</a:t>
            </a:r>
            <a:endParaRPr lang="ru-RU" dirty="0"/>
          </a:p>
        </p:txBody>
      </p:sp>
      <p:pic>
        <p:nvPicPr>
          <p:cNvPr id="5" name="Picture 8" descr="677px-abstract_factory_uml"/>
          <p:cNvPicPr>
            <a:picLocks noGrp="1" noChangeAspect="1" noChangeArrowheads="1"/>
          </p:cNvPicPr>
          <p:nvPr>
            <p:ph idx="1"/>
          </p:nvPr>
        </p:nvPicPr>
        <p:blipFill>
          <a:blip r:embed="rId3" cstate="print"/>
          <a:stretch>
            <a:fillRect/>
          </a:stretch>
        </p:blipFill>
        <p:spPr bwMode="auto">
          <a:xfrm>
            <a:off x="978011" y="1996280"/>
            <a:ext cx="7023013" cy="4647430"/>
          </a:xfrm>
          <a:prstGeom prst="rect">
            <a:avLst/>
          </a:prstGeom>
          <a:solidFill>
            <a:schemeClr val="bg1"/>
          </a:solidFill>
        </p:spPr>
      </p:pic>
      <p:sp>
        <p:nvSpPr>
          <p:cNvPr id="6" name="Выноска 1 5"/>
          <p:cNvSpPr/>
          <p:nvPr/>
        </p:nvSpPr>
        <p:spPr>
          <a:xfrm>
            <a:off x="3357554" y="2285992"/>
            <a:ext cx="2928958" cy="785818"/>
          </a:xfrm>
          <a:prstGeom prst="borderCallout1">
            <a:avLst>
              <a:gd name="adj1" fmla="val 18750"/>
              <a:gd name="adj2" fmla="val -3676"/>
              <a:gd name="adj3" fmla="val 57106"/>
              <a:gd name="adj4" fmla="val -14457"/>
            </a:avLst>
          </a:prstGeom>
          <a:ln w="28575"/>
        </p:spPr>
        <p:style>
          <a:lnRef idx="1">
            <a:schemeClr val="accent1"/>
          </a:lnRef>
          <a:fillRef idx="2">
            <a:schemeClr val="accent1"/>
          </a:fillRef>
          <a:effectRef idx="1">
            <a:schemeClr val="accent1"/>
          </a:effectRef>
          <a:fontRef idx="minor">
            <a:schemeClr val="dk1"/>
          </a:fontRef>
        </p:style>
        <p:txBody>
          <a:bodyPr rtlCol="0" anchor="ctr"/>
          <a:lstStyle/>
          <a:p>
            <a:r>
              <a:rPr lang="ru-RU" sz="1400" dirty="0" smtClean="0"/>
              <a:t>Объявляет интерфейс для операций, создающих абстрактные объекты-продукты</a:t>
            </a:r>
            <a:endParaRPr lang="ru-RU" sz="1400" dirty="0"/>
          </a:p>
        </p:txBody>
      </p:sp>
      <p:sp>
        <p:nvSpPr>
          <p:cNvPr id="7" name="Выноска 1 6"/>
          <p:cNvSpPr/>
          <p:nvPr/>
        </p:nvSpPr>
        <p:spPr>
          <a:xfrm>
            <a:off x="0" y="4500570"/>
            <a:ext cx="2500298" cy="857256"/>
          </a:xfrm>
          <a:prstGeom prst="borderCallout1">
            <a:avLst>
              <a:gd name="adj1" fmla="val -8327"/>
              <a:gd name="adj2" fmla="val 23600"/>
              <a:gd name="adj3" fmla="val -90439"/>
              <a:gd name="adj4" fmla="val 42548"/>
            </a:avLst>
          </a:prstGeom>
          <a:ln w="28575"/>
        </p:spPr>
        <p:style>
          <a:lnRef idx="1">
            <a:schemeClr val="accent1"/>
          </a:lnRef>
          <a:fillRef idx="2">
            <a:schemeClr val="accent1"/>
          </a:fillRef>
          <a:effectRef idx="1">
            <a:schemeClr val="accent1"/>
          </a:effectRef>
          <a:fontRef idx="minor">
            <a:schemeClr val="dk1"/>
          </a:fontRef>
        </p:style>
        <p:txBody>
          <a:bodyPr rtlCol="0" anchor="ctr"/>
          <a:lstStyle/>
          <a:p>
            <a:r>
              <a:rPr lang="ru-RU" sz="1400" dirty="0" smtClean="0"/>
              <a:t>Реализует операции, создающие конкретные объекты-продукты;</a:t>
            </a:r>
            <a:endParaRPr lang="ru-RU" sz="1400" dirty="0"/>
          </a:p>
        </p:txBody>
      </p:sp>
      <p:sp>
        <p:nvSpPr>
          <p:cNvPr id="8" name="Выноска 1 7"/>
          <p:cNvSpPr/>
          <p:nvPr/>
        </p:nvSpPr>
        <p:spPr>
          <a:xfrm>
            <a:off x="6786578" y="2500306"/>
            <a:ext cx="2357422" cy="785818"/>
          </a:xfrm>
          <a:prstGeom prst="borderCallout1">
            <a:avLst>
              <a:gd name="adj1" fmla="val 70134"/>
              <a:gd name="adj2" fmla="val -1177"/>
              <a:gd name="adj3" fmla="val 105308"/>
              <a:gd name="adj4" fmla="val -23145"/>
            </a:avLst>
          </a:prstGeom>
          <a:ln w="28575"/>
        </p:spPr>
        <p:style>
          <a:lnRef idx="1">
            <a:schemeClr val="accent1"/>
          </a:lnRef>
          <a:fillRef idx="2">
            <a:schemeClr val="accent1"/>
          </a:fillRef>
          <a:effectRef idx="1">
            <a:schemeClr val="accent1"/>
          </a:effectRef>
          <a:fontRef idx="minor">
            <a:schemeClr val="dk1"/>
          </a:fontRef>
        </p:style>
        <p:txBody>
          <a:bodyPr rtlCol="0" anchor="ctr"/>
          <a:lstStyle/>
          <a:p>
            <a:r>
              <a:rPr lang="ru-RU" sz="1400" dirty="0" smtClean="0"/>
              <a:t>Объявляет интерфейс для типа объекта-продукта</a:t>
            </a:r>
            <a:endParaRPr lang="ru-RU" sz="1400" dirty="0"/>
          </a:p>
        </p:txBody>
      </p:sp>
      <p:sp>
        <p:nvSpPr>
          <p:cNvPr id="9" name="Выноска 1 8"/>
          <p:cNvSpPr/>
          <p:nvPr/>
        </p:nvSpPr>
        <p:spPr>
          <a:xfrm>
            <a:off x="785786" y="6000744"/>
            <a:ext cx="2857520" cy="857256"/>
          </a:xfrm>
          <a:prstGeom prst="borderCallout1">
            <a:avLst>
              <a:gd name="adj1" fmla="val -13968"/>
              <a:gd name="adj2" fmla="val 66777"/>
              <a:gd name="adj3" fmla="val -183363"/>
              <a:gd name="adj4" fmla="val 140314"/>
            </a:avLst>
          </a:prstGeom>
          <a:ln w="28575"/>
        </p:spPr>
        <p:style>
          <a:lnRef idx="1">
            <a:schemeClr val="accent1"/>
          </a:lnRef>
          <a:fillRef idx="2">
            <a:schemeClr val="accent1"/>
          </a:fillRef>
          <a:effectRef idx="1">
            <a:schemeClr val="accent1"/>
          </a:effectRef>
          <a:fontRef idx="minor">
            <a:schemeClr val="dk1"/>
          </a:fontRef>
        </p:style>
        <p:txBody>
          <a:bodyPr rtlCol="0" anchor="ctr"/>
          <a:lstStyle/>
          <a:p>
            <a:r>
              <a:rPr lang="ru-RU" sz="1400" dirty="0" smtClean="0"/>
              <a:t>Определяет объект-продукт, создаваемый соответствующей конкретной</a:t>
            </a:r>
            <a:r>
              <a:rPr lang="en-US" sz="1400" dirty="0" smtClean="0"/>
              <a:t> </a:t>
            </a:r>
            <a:r>
              <a:rPr lang="ru-RU" sz="1400" dirty="0" smtClean="0"/>
              <a:t>фабрикой</a:t>
            </a:r>
          </a:p>
        </p:txBody>
      </p:sp>
      <p:sp>
        <p:nvSpPr>
          <p:cNvPr id="10" name="Выноска 1 9"/>
          <p:cNvSpPr/>
          <p:nvPr/>
        </p:nvSpPr>
        <p:spPr>
          <a:xfrm>
            <a:off x="6000760" y="714356"/>
            <a:ext cx="3143240" cy="1000132"/>
          </a:xfrm>
          <a:prstGeom prst="borderCallout1">
            <a:avLst>
              <a:gd name="adj1" fmla="val 108176"/>
              <a:gd name="adj2" fmla="val 16725"/>
              <a:gd name="adj3" fmla="val 135998"/>
              <a:gd name="adj4" fmla="val 33173"/>
            </a:avLst>
          </a:prstGeom>
          <a:ln w="28575"/>
        </p:spPr>
        <p:style>
          <a:lnRef idx="1">
            <a:schemeClr val="accent1"/>
          </a:lnRef>
          <a:fillRef idx="2">
            <a:schemeClr val="accent1"/>
          </a:fillRef>
          <a:effectRef idx="1">
            <a:schemeClr val="accent1"/>
          </a:effectRef>
          <a:fontRef idx="minor">
            <a:schemeClr val="dk1"/>
          </a:fontRef>
        </p:style>
        <p:txBody>
          <a:bodyPr rtlCol="0" anchor="ctr"/>
          <a:lstStyle/>
          <a:p>
            <a:r>
              <a:rPr lang="ru-RU" sz="1400" dirty="0" smtClean="0"/>
              <a:t>Пользуется исключительно интерфейсами, которые объявлены в классах </a:t>
            </a:r>
            <a:r>
              <a:rPr lang="en-US" sz="1400" dirty="0" err="1" smtClean="0"/>
              <a:t>AbstractFactory</a:t>
            </a:r>
            <a:r>
              <a:rPr lang="en-US" sz="1400" dirty="0" smtClean="0"/>
              <a:t> </a:t>
            </a:r>
            <a:r>
              <a:rPr lang="ru-RU" sz="1400" dirty="0" smtClean="0"/>
              <a:t>и </a:t>
            </a:r>
            <a:r>
              <a:rPr lang="en-US" sz="1400" dirty="0" err="1" smtClean="0"/>
              <a:t>AbstractProduct</a:t>
            </a:r>
            <a:endParaRPr lang="ru-RU"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10"/>
                                        </p:tgtEl>
                                      </p:cBhvr>
                                    </p:animEffect>
                                    <p:set>
                                      <p:cBhvr>
                                        <p:cTn id="5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 использования</a:t>
            </a:r>
            <a:endParaRPr lang="ru-RU" dirty="0"/>
          </a:p>
        </p:txBody>
      </p:sp>
      <p:sp>
        <p:nvSpPr>
          <p:cNvPr id="3" name="Содержимое 2"/>
          <p:cNvSpPr>
            <a:spLocks noGrp="1"/>
          </p:cNvSpPr>
          <p:nvPr>
            <p:ph idx="1"/>
          </p:nvPr>
        </p:nvSpPr>
        <p:spPr/>
        <p:txBody>
          <a:bodyPr>
            <a:normAutofit fontScale="92500" lnSpcReduction="10000"/>
          </a:bodyPr>
          <a:lstStyle/>
          <a:p>
            <a:r>
              <a:rPr lang="ru-RU" dirty="0" smtClean="0"/>
              <a:t>При разработке приложений с графическим интерфейсом пользователя необходимо создавать различные элементы управления</a:t>
            </a:r>
          </a:p>
          <a:p>
            <a:pPr lvl="1"/>
            <a:r>
              <a:rPr lang="ru-RU" dirty="0" smtClean="0"/>
              <a:t>Кнопки, текстовые поля, радио-кнопки, выпадающие списки и т.п.</a:t>
            </a:r>
          </a:p>
          <a:p>
            <a:r>
              <a:rPr lang="ru-RU" dirty="0" smtClean="0"/>
              <a:t>Их создание и работа с ними в различных ОС осуществляется по-разному</a:t>
            </a:r>
          </a:p>
          <a:p>
            <a:pPr lvl="1"/>
            <a:r>
              <a:rPr lang="ru-RU" dirty="0" smtClean="0"/>
              <a:t>Чтобы приложение можно было легче перенести в другую ОС в нем не должно быть жесткой привязки к типам конкретных классов элементов управления</a:t>
            </a:r>
          </a:p>
          <a:p>
            <a:pPr lvl="1"/>
            <a:r>
              <a:rPr lang="ru-RU" dirty="0" smtClean="0"/>
              <a:t>Паттерн «Абстрактная фабрика» облегчает решение данной задачи</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Иерархия</a:t>
            </a:r>
            <a:r>
              <a:rPr lang="en-US" dirty="0" smtClean="0"/>
              <a:t> </a:t>
            </a:r>
            <a:r>
              <a:rPr lang="ru-RU" dirty="0" smtClean="0"/>
              <a:t>классов</a:t>
            </a:r>
            <a:endParaRPr lang="ru-RU" dirty="0"/>
          </a:p>
        </p:txBody>
      </p:sp>
      <p:cxnSp>
        <p:nvCxnSpPr>
          <p:cNvPr id="30" name="Соединительная линия уступом 29"/>
          <p:cNvCxnSpPr>
            <a:stCxn id="32" idx="2"/>
            <a:endCxn id="34" idx="0"/>
          </p:cNvCxnSpPr>
          <p:nvPr/>
        </p:nvCxnSpPr>
        <p:spPr>
          <a:xfrm rot="5400000">
            <a:off x="1732340" y="4697025"/>
            <a:ext cx="285752" cy="892975"/>
          </a:xfrm>
          <a:prstGeom prst="bentConnector3">
            <a:avLst>
              <a:gd name="adj1" fmla="val 50000"/>
            </a:avLst>
          </a:prstGeom>
          <a:ln>
            <a:tailEnd type="arrow"/>
          </a:ln>
        </p:spPr>
        <p:style>
          <a:lnRef idx="1">
            <a:schemeClr val="accent1"/>
          </a:lnRef>
          <a:fillRef idx="2">
            <a:schemeClr val="accent1"/>
          </a:fillRef>
          <a:effectRef idx="1">
            <a:schemeClr val="accent1"/>
          </a:effectRef>
          <a:fontRef idx="minor">
            <a:schemeClr val="dk1"/>
          </a:fontRef>
        </p:style>
      </p:cxnSp>
      <p:sp>
        <p:nvSpPr>
          <p:cNvPr id="32" name="Прямоугольник 31"/>
          <p:cNvSpPr/>
          <p:nvPr/>
        </p:nvSpPr>
        <p:spPr>
          <a:xfrm>
            <a:off x="1500166" y="4643446"/>
            <a:ext cx="1643074" cy="357190"/>
          </a:xfrm>
          <a:prstGeom prst="rect">
            <a:avLst/>
          </a:prstGeom>
          <a:ln>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err="1" smtClean="0"/>
              <a:t>CButton</a:t>
            </a:r>
            <a:endParaRPr lang="ru-RU" sz="1400" b="1" dirty="0"/>
          </a:p>
        </p:txBody>
      </p:sp>
      <p:sp>
        <p:nvSpPr>
          <p:cNvPr id="34" name="Прямоугольник 33"/>
          <p:cNvSpPr/>
          <p:nvPr/>
        </p:nvSpPr>
        <p:spPr>
          <a:xfrm>
            <a:off x="571472" y="5286388"/>
            <a:ext cx="1714512"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err="1" smtClean="0"/>
              <a:t>CWindowsButton</a:t>
            </a:r>
            <a:endParaRPr lang="ru-RU" sz="1400" b="1" dirty="0"/>
          </a:p>
        </p:txBody>
      </p:sp>
      <p:sp>
        <p:nvSpPr>
          <p:cNvPr id="35" name="Прямоугольник 34"/>
          <p:cNvSpPr/>
          <p:nvPr/>
        </p:nvSpPr>
        <p:spPr>
          <a:xfrm>
            <a:off x="2357422" y="5286388"/>
            <a:ext cx="1643074"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err="1" smtClean="0"/>
              <a:t>CMacOSXButton</a:t>
            </a:r>
            <a:endParaRPr lang="ru-RU" sz="1400" b="1" dirty="0"/>
          </a:p>
        </p:txBody>
      </p:sp>
      <p:cxnSp>
        <p:nvCxnSpPr>
          <p:cNvPr id="39" name="Соединительная линия уступом 38"/>
          <p:cNvCxnSpPr>
            <a:stCxn id="32" idx="2"/>
            <a:endCxn id="35" idx="0"/>
          </p:cNvCxnSpPr>
          <p:nvPr/>
        </p:nvCxnSpPr>
        <p:spPr>
          <a:xfrm rot="16200000" flipH="1">
            <a:off x="2607455" y="4714884"/>
            <a:ext cx="285752" cy="857256"/>
          </a:xfrm>
          <a:prstGeom prst="bentConnector3">
            <a:avLst>
              <a:gd name="adj1" fmla="val 50000"/>
            </a:avLst>
          </a:prstGeom>
          <a:ln>
            <a:tailEnd type="arrow"/>
          </a:ln>
        </p:spPr>
        <p:style>
          <a:lnRef idx="1">
            <a:schemeClr val="accent1"/>
          </a:lnRef>
          <a:fillRef idx="2">
            <a:schemeClr val="accent1"/>
          </a:fillRef>
          <a:effectRef idx="1">
            <a:schemeClr val="accent1"/>
          </a:effectRef>
          <a:fontRef idx="minor">
            <a:schemeClr val="dk1"/>
          </a:fontRef>
        </p:style>
      </p:cxnSp>
      <p:cxnSp>
        <p:nvCxnSpPr>
          <p:cNvPr id="42" name="Соединительная линия уступом 41"/>
          <p:cNvCxnSpPr>
            <a:stCxn id="43" idx="2"/>
            <a:endCxn id="44" idx="0"/>
          </p:cNvCxnSpPr>
          <p:nvPr/>
        </p:nvCxnSpPr>
        <p:spPr>
          <a:xfrm rot="5400000">
            <a:off x="5643570" y="4679165"/>
            <a:ext cx="214314" cy="1000132"/>
          </a:xfrm>
          <a:prstGeom prst="bentConnector3">
            <a:avLst>
              <a:gd name="adj1" fmla="val 50000"/>
            </a:avLst>
          </a:prstGeom>
          <a:ln>
            <a:tailEnd type="arrow"/>
          </a:ln>
        </p:spPr>
        <p:style>
          <a:lnRef idx="1">
            <a:schemeClr val="accent1"/>
          </a:lnRef>
          <a:fillRef idx="2">
            <a:schemeClr val="accent1"/>
          </a:fillRef>
          <a:effectRef idx="1">
            <a:schemeClr val="accent1"/>
          </a:effectRef>
          <a:fontRef idx="minor">
            <a:schemeClr val="dk1"/>
          </a:fontRef>
        </p:style>
      </p:cxnSp>
      <p:sp>
        <p:nvSpPr>
          <p:cNvPr id="43" name="Прямоугольник 42"/>
          <p:cNvSpPr/>
          <p:nvPr/>
        </p:nvSpPr>
        <p:spPr>
          <a:xfrm>
            <a:off x="5429256" y="4643446"/>
            <a:ext cx="1643074" cy="428628"/>
          </a:xfrm>
          <a:prstGeom prst="rect">
            <a:avLst/>
          </a:prstGeom>
          <a:ln>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err="1" smtClean="0"/>
              <a:t>CRadioButton</a:t>
            </a:r>
            <a:endParaRPr lang="ru-RU" sz="1400" b="1" dirty="0"/>
          </a:p>
        </p:txBody>
      </p:sp>
      <p:sp>
        <p:nvSpPr>
          <p:cNvPr id="44" name="Прямоугольник 43"/>
          <p:cNvSpPr/>
          <p:nvPr/>
        </p:nvSpPr>
        <p:spPr>
          <a:xfrm>
            <a:off x="4143372" y="5286388"/>
            <a:ext cx="2214578"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err="1" smtClean="0"/>
              <a:t>CWindowsRadioButton</a:t>
            </a:r>
            <a:endParaRPr lang="ru-RU" sz="1400" b="1" dirty="0"/>
          </a:p>
        </p:txBody>
      </p:sp>
      <p:sp>
        <p:nvSpPr>
          <p:cNvPr id="45" name="Прямоугольник 44"/>
          <p:cNvSpPr/>
          <p:nvPr/>
        </p:nvSpPr>
        <p:spPr>
          <a:xfrm>
            <a:off x="6429388" y="5286388"/>
            <a:ext cx="2143140"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err="1" smtClean="0"/>
              <a:t>CMacOSXRadioButton</a:t>
            </a:r>
            <a:endParaRPr lang="ru-RU" sz="1400" b="1" dirty="0"/>
          </a:p>
        </p:txBody>
      </p:sp>
      <p:cxnSp>
        <p:nvCxnSpPr>
          <p:cNvPr id="46" name="Соединительная линия уступом 45"/>
          <p:cNvCxnSpPr>
            <a:stCxn id="43" idx="2"/>
            <a:endCxn id="45" idx="0"/>
          </p:cNvCxnSpPr>
          <p:nvPr/>
        </p:nvCxnSpPr>
        <p:spPr>
          <a:xfrm rot="16200000" flipH="1">
            <a:off x="6768718" y="4554148"/>
            <a:ext cx="214314" cy="1250165"/>
          </a:xfrm>
          <a:prstGeom prst="bentConnector3">
            <a:avLst>
              <a:gd name="adj1" fmla="val 50000"/>
            </a:avLst>
          </a:prstGeom>
          <a:ln>
            <a:tailEnd type="arrow"/>
          </a:ln>
        </p:spPr>
        <p:style>
          <a:lnRef idx="1">
            <a:schemeClr val="accent1"/>
          </a:lnRef>
          <a:fillRef idx="2">
            <a:schemeClr val="accent1"/>
          </a:fillRef>
          <a:effectRef idx="1">
            <a:schemeClr val="accent1"/>
          </a:effectRef>
          <a:fontRef idx="minor">
            <a:schemeClr val="dk1"/>
          </a:fontRef>
        </p:style>
      </p:cxnSp>
      <p:grpSp>
        <p:nvGrpSpPr>
          <p:cNvPr id="9" name="Группа 8"/>
          <p:cNvGrpSpPr/>
          <p:nvPr/>
        </p:nvGrpSpPr>
        <p:grpSpPr>
          <a:xfrm>
            <a:off x="2964613" y="1928802"/>
            <a:ext cx="3286148" cy="1071570"/>
            <a:chOff x="285720" y="2000240"/>
            <a:chExt cx="3286148" cy="1071570"/>
          </a:xfrm>
        </p:grpSpPr>
        <p:sp>
          <p:nvSpPr>
            <p:cNvPr id="7" name="Прямоугольник 6"/>
            <p:cNvSpPr/>
            <p:nvPr/>
          </p:nvSpPr>
          <p:spPr>
            <a:xfrm>
              <a:off x="285720" y="2000240"/>
              <a:ext cx="3286148" cy="357190"/>
            </a:xfrm>
            <a:prstGeom prst="rect">
              <a:avLst/>
            </a:prstGeom>
            <a:ln>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err="1" smtClean="0"/>
                <a:t>UIFactory</a:t>
              </a:r>
              <a:endParaRPr lang="ru-RU" sz="1400" b="1" dirty="0"/>
            </a:p>
          </p:txBody>
        </p:sp>
        <p:sp>
          <p:nvSpPr>
            <p:cNvPr id="8" name="Прямоугольник 7"/>
            <p:cNvSpPr/>
            <p:nvPr/>
          </p:nvSpPr>
          <p:spPr>
            <a:xfrm>
              <a:off x="285720" y="2357430"/>
              <a:ext cx="3286148" cy="714380"/>
            </a:xfrm>
            <a:prstGeom prst="rect">
              <a:avLst/>
            </a:prstGeom>
            <a:ln>
              <a:prstDash val="dash"/>
            </a:ln>
          </p:spPr>
          <p:style>
            <a:lnRef idx="1">
              <a:schemeClr val="accent1"/>
            </a:lnRef>
            <a:fillRef idx="2">
              <a:schemeClr val="accent1"/>
            </a:fillRef>
            <a:effectRef idx="1">
              <a:schemeClr val="accent1"/>
            </a:effectRef>
            <a:fontRef idx="minor">
              <a:schemeClr val="dk1"/>
            </a:fontRef>
          </p:style>
          <p:txBody>
            <a:bodyPr rtlCol="0" anchor="t"/>
            <a:lstStyle/>
            <a:p>
              <a:r>
                <a:rPr lang="en-US" sz="1400" dirty="0" err="1" smtClean="0"/>
                <a:t>CButton</a:t>
              </a:r>
              <a:r>
                <a:rPr lang="en-US" sz="1400" dirty="0" smtClean="0"/>
                <a:t>* </a:t>
              </a:r>
              <a:r>
                <a:rPr lang="en-US" sz="1400" dirty="0" err="1" smtClean="0"/>
                <a:t>CreateButton</a:t>
              </a:r>
              <a:r>
                <a:rPr lang="en-US" sz="1400" dirty="0" smtClean="0"/>
                <a:t>()=0</a:t>
              </a:r>
            </a:p>
            <a:p>
              <a:r>
                <a:rPr lang="en-US" sz="1400" dirty="0" err="1" smtClean="0"/>
                <a:t>CCheckBox</a:t>
              </a:r>
              <a:r>
                <a:rPr lang="en-US" sz="1400" dirty="0" smtClean="0"/>
                <a:t>* </a:t>
              </a:r>
              <a:r>
                <a:rPr lang="en-US" sz="1400" dirty="0" err="1" smtClean="0"/>
                <a:t>CreateCheckBox</a:t>
              </a:r>
              <a:r>
                <a:rPr lang="en-US" sz="1400" dirty="0" smtClean="0"/>
                <a:t>()=0</a:t>
              </a:r>
            </a:p>
            <a:p>
              <a:r>
                <a:rPr lang="en-US" sz="1400" dirty="0" err="1" smtClean="0"/>
                <a:t>CRadioButton</a:t>
              </a:r>
              <a:r>
                <a:rPr lang="en-US" sz="1400" dirty="0" smtClean="0"/>
                <a:t>* </a:t>
              </a:r>
              <a:r>
                <a:rPr lang="en-US" sz="1400" dirty="0" err="1" smtClean="0"/>
                <a:t>CreateRadioButton</a:t>
              </a:r>
              <a:r>
                <a:rPr lang="en-US" sz="1400" dirty="0" smtClean="0"/>
                <a:t>()=0</a:t>
              </a:r>
              <a:endParaRPr lang="ru-RU" sz="1400" dirty="0"/>
            </a:p>
          </p:txBody>
        </p:sp>
      </p:grpSp>
      <p:grpSp>
        <p:nvGrpSpPr>
          <p:cNvPr id="10" name="Группа 9"/>
          <p:cNvGrpSpPr/>
          <p:nvPr/>
        </p:nvGrpSpPr>
        <p:grpSpPr>
          <a:xfrm>
            <a:off x="1393009" y="3429000"/>
            <a:ext cx="3071834" cy="1071570"/>
            <a:chOff x="285720" y="2000240"/>
            <a:chExt cx="3286148" cy="1071570"/>
          </a:xfrm>
        </p:grpSpPr>
        <p:sp>
          <p:nvSpPr>
            <p:cNvPr id="11" name="Прямоугольник 10"/>
            <p:cNvSpPr/>
            <p:nvPr/>
          </p:nvSpPr>
          <p:spPr>
            <a:xfrm>
              <a:off x="285720" y="2000240"/>
              <a:ext cx="3286148"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err="1" smtClean="0"/>
                <a:t>CWindowsUIFactory</a:t>
              </a:r>
              <a:endParaRPr lang="ru-RU" sz="1400" b="1" dirty="0"/>
            </a:p>
          </p:txBody>
        </p:sp>
        <p:sp>
          <p:nvSpPr>
            <p:cNvPr id="12" name="Прямоугольник 11"/>
            <p:cNvSpPr/>
            <p:nvPr/>
          </p:nvSpPr>
          <p:spPr>
            <a:xfrm>
              <a:off x="285720" y="2357430"/>
              <a:ext cx="3286148" cy="71438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400" dirty="0" err="1" smtClean="0"/>
                <a:t>CButton</a:t>
              </a:r>
              <a:r>
                <a:rPr lang="en-US" sz="1400" dirty="0" smtClean="0"/>
                <a:t>* </a:t>
              </a:r>
              <a:r>
                <a:rPr lang="en-US" sz="1400" dirty="0" err="1" smtClean="0"/>
                <a:t>CreateButton</a:t>
              </a:r>
              <a:r>
                <a:rPr lang="en-US" sz="1400" dirty="0" smtClean="0"/>
                <a:t>()</a:t>
              </a:r>
            </a:p>
            <a:p>
              <a:r>
                <a:rPr lang="en-US" sz="1400" dirty="0" err="1" smtClean="0"/>
                <a:t>CCheckBox</a:t>
              </a:r>
              <a:r>
                <a:rPr lang="en-US" sz="1400" dirty="0" smtClean="0"/>
                <a:t>* </a:t>
              </a:r>
              <a:r>
                <a:rPr lang="en-US" sz="1400" dirty="0" err="1" smtClean="0"/>
                <a:t>CreateCheckBox</a:t>
              </a:r>
              <a:r>
                <a:rPr lang="en-US" sz="1400" dirty="0" smtClean="0"/>
                <a:t>()</a:t>
              </a:r>
            </a:p>
            <a:p>
              <a:r>
                <a:rPr lang="en-US" sz="1400" dirty="0" err="1" smtClean="0"/>
                <a:t>CRadioButton</a:t>
              </a:r>
              <a:r>
                <a:rPr lang="en-US" sz="1400" dirty="0" smtClean="0"/>
                <a:t>* </a:t>
              </a:r>
              <a:r>
                <a:rPr lang="en-US" sz="1400" dirty="0" err="1" smtClean="0"/>
                <a:t>CreateRadioButton</a:t>
              </a:r>
              <a:r>
                <a:rPr lang="en-US" sz="1400" dirty="0" smtClean="0"/>
                <a:t>()</a:t>
              </a:r>
              <a:endParaRPr lang="ru-RU" sz="1400" dirty="0"/>
            </a:p>
          </p:txBody>
        </p:sp>
      </p:grpSp>
      <p:grpSp>
        <p:nvGrpSpPr>
          <p:cNvPr id="19" name="Группа 18"/>
          <p:cNvGrpSpPr/>
          <p:nvPr/>
        </p:nvGrpSpPr>
        <p:grpSpPr>
          <a:xfrm>
            <a:off x="4679157" y="3429000"/>
            <a:ext cx="3071834" cy="1071570"/>
            <a:chOff x="285720" y="2000240"/>
            <a:chExt cx="3286148" cy="1071570"/>
          </a:xfrm>
        </p:grpSpPr>
        <p:sp>
          <p:nvSpPr>
            <p:cNvPr id="20" name="Прямоугольник 19"/>
            <p:cNvSpPr/>
            <p:nvPr/>
          </p:nvSpPr>
          <p:spPr>
            <a:xfrm>
              <a:off x="285720" y="2000240"/>
              <a:ext cx="3286148"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err="1" smtClean="0"/>
                <a:t>CMacOSXUIFactory</a:t>
              </a:r>
              <a:endParaRPr lang="ru-RU" sz="1400" b="1" dirty="0"/>
            </a:p>
          </p:txBody>
        </p:sp>
        <p:sp>
          <p:nvSpPr>
            <p:cNvPr id="21" name="Прямоугольник 20"/>
            <p:cNvSpPr/>
            <p:nvPr/>
          </p:nvSpPr>
          <p:spPr>
            <a:xfrm>
              <a:off x="285720" y="2357430"/>
              <a:ext cx="3286148" cy="71438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400" dirty="0" err="1" smtClean="0"/>
                <a:t>CButton</a:t>
              </a:r>
              <a:r>
                <a:rPr lang="en-US" sz="1400" dirty="0" smtClean="0"/>
                <a:t>* </a:t>
              </a:r>
              <a:r>
                <a:rPr lang="en-US" sz="1400" dirty="0" err="1" smtClean="0"/>
                <a:t>CreateButton</a:t>
              </a:r>
              <a:r>
                <a:rPr lang="en-US" sz="1400" dirty="0" smtClean="0"/>
                <a:t>()</a:t>
              </a:r>
            </a:p>
            <a:p>
              <a:r>
                <a:rPr lang="en-US" sz="1400" dirty="0" err="1" smtClean="0"/>
                <a:t>CCheckBox</a:t>
              </a:r>
              <a:r>
                <a:rPr lang="en-US" sz="1400" dirty="0" smtClean="0"/>
                <a:t>* </a:t>
              </a:r>
              <a:r>
                <a:rPr lang="en-US" sz="1400" dirty="0" err="1" smtClean="0"/>
                <a:t>CreateCheckBox</a:t>
              </a:r>
              <a:r>
                <a:rPr lang="en-US" sz="1400" dirty="0" smtClean="0"/>
                <a:t>()</a:t>
              </a:r>
            </a:p>
            <a:p>
              <a:r>
                <a:rPr lang="en-US" sz="1400" dirty="0" err="1" smtClean="0"/>
                <a:t>CRadioButton</a:t>
              </a:r>
              <a:r>
                <a:rPr lang="en-US" sz="1400" dirty="0" smtClean="0"/>
                <a:t>* </a:t>
              </a:r>
              <a:r>
                <a:rPr lang="en-US" sz="1400" dirty="0" err="1" smtClean="0"/>
                <a:t>CreateRadioButton</a:t>
              </a:r>
              <a:r>
                <a:rPr lang="en-US" sz="1400" dirty="0" smtClean="0"/>
                <a:t>()</a:t>
              </a:r>
              <a:endParaRPr lang="ru-RU" sz="1400" dirty="0"/>
            </a:p>
          </p:txBody>
        </p:sp>
      </p:grpSp>
      <p:cxnSp>
        <p:nvCxnSpPr>
          <p:cNvPr id="26" name="Соединительная линия уступом 25"/>
          <p:cNvCxnSpPr>
            <a:stCxn id="8" idx="2"/>
            <a:endCxn id="11" idx="0"/>
          </p:cNvCxnSpPr>
          <p:nvPr/>
        </p:nvCxnSpPr>
        <p:spPr>
          <a:xfrm rot="5400000">
            <a:off x="3553993" y="2375306"/>
            <a:ext cx="428628" cy="1678761"/>
          </a:xfrm>
          <a:prstGeom prst="bentConnector3">
            <a:avLst>
              <a:gd name="adj1" fmla="val 50000"/>
            </a:avLst>
          </a:prstGeom>
          <a:ln>
            <a:tailEnd type="arrow"/>
          </a:ln>
        </p:spPr>
        <p:style>
          <a:lnRef idx="1">
            <a:schemeClr val="accent1"/>
          </a:lnRef>
          <a:fillRef idx="2">
            <a:schemeClr val="accent1"/>
          </a:fillRef>
          <a:effectRef idx="1">
            <a:schemeClr val="accent1"/>
          </a:effectRef>
          <a:fontRef idx="minor">
            <a:schemeClr val="dk1"/>
          </a:fontRef>
        </p:style>
      </p:cxnSp>
      <p:cxnSp>
        <p:nvCxnSpPr>
          <p:cNvPr id="58" name="Соединительная линия уступом 57"/>
          <p:cNvCxnSpPr>
            <a:stCxn id="8" idx="2"/>
            <a:endCxn id="20" idx="0"/>
          </p:cNvCxnSpPr>
          <p:nvPr/>
        </p:nvCxnSpPr>
        <p:spPr>
          <a:xfrm rot="16200000" flipH="1">
            <a:off x="5197066" y="2410992"/>
            <a:ext cx="428628" cy="1607387"/>
          </a:xfrm>
          <a:prstGeom prst="bentConnector3">
            <a:avLst>
              <a:gd name="adj1" fmla="val 50000"/>
            </a:avLst>
          </a:prstGeom>
          <a:ln>
            <a:tailEnd type="arrow"/>
          </a:ln>
        </p:spPr>
        <p:style>
          <a:lnRef idx="1">
            <a:schemeClr val="accent1"/>
          </a:lnRef>
          <a:fillRef idx="2">
            <a:schemeClr val="accent1"/>
          </a:fillRef>
          <a:effectRef idx="1">
            <a:schemeClr val="accent1"/>
          </a:effectRef>
          <a:fontRef idx="minor">
            <a:schemeClr val="dk1"/>
          </a:fontRef>
        </p:style>
      </p:cxnSp>
      <p:cxnSp>
        <p:nvCxnSpPr>
          <p:cNvPr id="61" name="Соединительная линия уступом 60"/>
          <p:cNvCxnSpPr>
            <a:stCxn id="62" idx="2"/>
            <a:endCxn id="63" idx="0"/>
          </p:cNvCxnSpPr>
          <p:nvPr/>
        </p:nvCxnSpPr>
        <p:spPr>
          <a:xfrm rot="5400000">
            <a:off x="3934161" y="5778800"/>
            <a:ext cx="285752" cy="1015440"/>
          </a:xfrm>
          <a:prstGeom prst="bentConnector3">
            <a:avLst>
              <a:gd name="adj1" fmla="val 50000"/>
            </a:avLst>
          </a:prstGeom>
          <a:ln>
            <a:tailEnd type="arrow"/>
          </a:ln>
        </p:spPr>
        <p:style>
          <a:lnRef idx="1">
            <a:schemeClr val="accent1"/>
          </a:lnRef>
          <a:fillRef idx="2">
            <a:schemeClr val="accent1"/>
          </a:fillRef>
          <a:effectRef idx="1">
            <a:schemeClr val="accent1"/>
          </a:effectRef>
          <a:fontRef idx="minor">
            <a:schemeClr val="dk1"/>
          </a:fontRef>
        </p:style>
      </p:cxnSp>
      <p:sp>
        <p:nvSpPr>
          <p:cNvPr id="62" name="Прямоугольник 61"/>
          <p:cNvSpPr/>
          <p:nvPr/>
        </p:nvSpPr>
        <p:spPr>
          <a:xfrm>
            <a:off x="3821901" y="5786454"/>
            <a:ext cx="1525712" cy="357190"/>
          </a:xfrm>
          <a:prstGeom prst="rect">
            <a:avLst/>
          </a:prstGeom>
          <a:ln>
            <a:prstDash val="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err="1" smtClean="0"/>
              <a:t>CCheckBox</a:t>
            </a:r>
            <a:endParaRPr lang="ru-RU" sz="1400" b="1" dirty="0"/>
          </a:p>
        </p:txBody>
      </p:sp>
      <p:sp>
        <p:nvSpPr>
          <p:cNvPr id="63" name="Прямоугольник 62"/>
          <p:cNvSpPr/>
          <p:nvPr/>
        </p:nvSpPr>
        <p:spPr>
          <a:xfrm>
            <a:off x="2607455" y="6429396"/>
            <a:ext cx="1923723"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err="1" smtClean="0"/>
              <a:t>CWindowsCheckBox</a:t>
            </a:r>
            <a:endParaRPr lang="ru-RU" sz="1400" b="1" dirty="0"/>
          </a:p>
        </p:txBody>
      </p:sp>
      <p:sp>
        <p:nvSpPr>
          <p:cNvPr id="64" name="Прямоугольник 63"/>
          <p:cNvSpPr/>
          <p:nvPr/>
        </p:nvSpPr>
        <p:spPr>
          <a:xfrm>
            <a:off x="4679157" y="6429396"/>
            <a:ext cx="1857388"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err="1" smtClean="0"/>
              <a:t>CMacOSXCheckBox</a:t>
            </a:r>
            <a:endParaRPr lang="ru-RU" sz="1400" b="1" dirty="0"/>
          </a:p>
        </p:txBody>
      </p:sp>
      <p:cxnSp>
        <p:nvCxnSpPr>
          <p:cNvPr id="65" name="Соединительная линия уступом 64"/>
          <p:cNvCxnSpPr>
            <a:stCxn id="62" idx="2"/>
            <a:endCxn id="64" idx="0"/>
          </p:cNvCxnSpPr>
          <p:nvPr/>
        </p:nvCxnSpPr>
        <p:spPr>
          <a:xfrm rot="16200000" flipH="1">
            <a:off x="4953428" y="5774973"/>
            <a:ext cx="285752" cy="1023094"/>
          </a:xfrm>
          <a:prstGeom prst="bentConnector3">
            <a:avLst>
              <a:gd name="adj1" fmla="val 50000"/>
            </a:avLst>
          </a:prstGeom>
          <a:ln>
            <a:tailEnd type="arrow"/>
          </a:ln>
        </p:spPr>
        <p:style>
          <a:lnRef idx="1">
            <a:schemeClr val="accent1"/>
          </a:lnRef>
          <a:fillRef idx="2">
            <a:schemeClr val="accent1"/>
          </a:fillRef>
          <a:effectRef idx="1">
            <a:schemeClr val="accent1"/>
          </a:effectRef>
          <a:fontRef idx="minor">
            <a:schemeClr val="dk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Абстрактные и конкретные элементы управления</a:t>
            </a:r>
            <a:endParaRPr lang="ru-RU" dirty="0"/>
          </a:p>
        </p:txBody>
      </p:sp>
      <p:sp>
        <p:nvSpPr>
          <p:cNvPr id="3" name="TextBox 2"/>
          <p:cNvSpPr txBox="1"/>
          <p:nvPr/>
        </p:nvSpPr>
        <p:spPr>
          <a:xfrm>
            <a:off x="71438" y="2214554"/>
            <a:ext cx="4143372" cy="4524315"/>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pPr defTabSz="266700"/>
            <a:r>
              <a:rPr lang="en-US" dirty="0" smtClean="0"/>
              <a:t>class </a:t>
            </a:r>
            <a:r>
              <a:rPr lang="en-US" dirty="0" err="1" smtClean="0"/>
              <a:t>CButton</a:t>
            </a:r>
            <a:endParaRPr lang="en-US" dirty="0" smtClean="0"/>
          </a:p>
          <a:p>
            <a:pPr defTabSz="266700"/>
            <a:r>
              <a:rPr lang="ru-RU" dirty="0" smtClean="0"/>
              <a:t>{</a:t>
            </a:r>
          </a:p>
          <a:p>
            <a:pPr defTabSz="266700"/>
            <a:r>
              <a:rPr lang="en-US" dirty="0" smtClean="0"/>
              <a:t>public:</a:t>
            </a:r>
          </a:p>
          <a:p>
            <a:pPr defTabSz="266700"/>
            <a:r>
              <a:rPr lang="en-US" dirty="0" smtClean="0"/>
              <a:t>	virtual ~</a:t>
            </a:r>
            <a:r>
              <a:rPr lang="en-US" dirty="0" err="1" smtClean="0"/>
              <a:t>CButton</a:t>
            </a:r>
            <a:r>
              <a:rPr lang="en-US" dirty="0" smtClean="0"/>
              <a:t>(){}</a:t>
            </a:r>
          </a:p>
          <a:p>
            <a:pPr defTabSz="266700"/>
            <a:r>
              <a:rPr lang="ru-RU" dirty="0" smtClean="0"/>
              <a:t>	//...</a:t>
            </a:r>
          </a:p>
          <a:p>
            <a:pPr defTabSz="266700"/>
            <a:r>
              <a:rPr lang="ru-RU" dirty="0" smtClean="0"/>
              <a:t>};</a:t>
            </a:r>
          </a:p>
          <a:p>
            <a:pPr defTabSz="266700"/>
            <a:endParaRPr lang="ru-RU" dirty="0" smtClean="0"/>
          </a:p>
          <a:p>
            <a:pPr defTabSz="266700"/>
            <a:r>
              <a:rPr lang="en-US" dirty="0" smtClean="0"/>
              <a:t>class </a:t>
            </a:r>
            <a:r>
              <a:rPr lang="en-US" dirty="0" err="1" smtClean="0"/>
              <a:t>CWindowsButton</a:t>
            </a:r>
            <a:r>
              <a:rPr lang="en-US" dirty="0" smtClean="0"/>
              <a:t> : public </a:t>
            </a:r>
            <a:r>
              <a:rPr lang="en-US" dirty="0" err="1" smtClean="0"/>
              <a:t>CButton</a:t>
            </a:r>
            <a:endParaRPr lang="en-US" dirty="0" smtClean="0"/>
          </a:p>
          <a:p>
            <a:pPr defTabSz="266700"/>
            <a:r>
              <a:rPr lang="ru-RU" dirty="0" smtClean="0"/>
              <a:t>{</a:t>
            </a:r>
          </a:p>
          <a:p>
            <a:pPr defTabSz="266700"/>
            <a:r>
              <a:rPr lang="ru-RU" dirty="0" smtClean="0"/>
              <a:t>	//...</a:t>
            </a:r>
          </a:p>
          <a:p>
            <a:pPr defTabSz="266700"/>
            <a:r>
              <a:rPr lang="ru-RU" dirty="0" smtClean="0"/>
              <a:t>};</a:t>
            </a:r>
          </a:p>
          <a:p>
            <a:pPr defTabSz="266700"/>
            <a:endParaRPr lang="ru-RU" dirty="0" smtClean="0"/>
          </a:p>
          <a:p>
            <a:pPr defTabSz="266700"/>
            <a:r>
              <a:rPr lang="en-US" dirty="0" smtClean="0"/>
              <a:t>class </a:t>
            </a:r>
            <a:r>
              <a:rPr lang="en-US" dirty="0" err="1" smtClean="0"/>
              <a:t>CMacOSXButton</a:t>
            </a:r>
            <a:r>
              <a:rPr lang="en-US" dirty="0" smtClean="0"/>
              <a:t> : public </a:t>
            </a:r>
            <a:r>
              <a:rPr lang="en-US" dirty="0" err="1" smtClean="0"/>
              <a:t>CButton</a:t>
            </a:r>
            <a:endParaRPr lang="en-US" dirty="0" smtClean="0"/>
          </a:p>
          <a:p>
            <a:pPr defTabSz="266700"/>
            <a:r>
              <a:rPr lang="ru-RU" dirty="0" smtClean="0"/>
              <a:t>{</a:t>
            </a:r>
          </a:p>
          <a:p>
            <a:pPr defTabSz="266700"/>
            <a:r>
              <a:rPr lang="ru-RU" dirty="0" smtClean="0"/>
              <a:t>	//...</a:t>
            </a:r>
          </a:p>
          <a:p>
            <a:pPr defTabSz="266700"/>
            <a:r>
              <a:rPr lang="ru-RU" dirty="0" smtClean="0"/>
              <a:t>};</a:t>
            </a:r>
          </a:p>
        </p:txBody>
      </p:sp>
      <p:sp>
        <p:nvSpPr>
          <p:cNvPr id="4" name="TextBox 3"/>
          <p:cNvSpPr txBox="1"/>
          <p:nvPr/>
        </p:nvSpPr>
        <p:spPr>
          <a:xfrm>
            <a:off x="4286248" y="2214554"/>
            <a:ext cx="4786314" cy="4524315"/>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pPr defTabSz="266700"/>
            <a:r>
              <a:rPr lang="en-US" dirty="0" smtClean="0"/>
              <a:t>class </a:t>
            </a:r>
            <a:r>
              <a:rPr lang="en-US" dirty="0" err="1" smtClean="0"/>
              <a:t>CCheckBox</a:t>
            </a:r>
            <a:endParaRPr lang="en-US" dirty="0" smtClean="0"/>
          </a:p>
          <a:p>
            <a:pPr defTabSz="266700"/>
            <a:r>
              <a:rPr lang="ru-RU" dirty="0" smtClean="0"/>
              <a:t>{</a:t>
            </a:r>
          </a:p>
          <a:p>
            <a:pPr defTabSz="266700"/>
            <a:r>
              <a:rPr lang="en-US" dirty="0" smtClean="0"/>
              <a:t>public:</a:t>
            </a:r>
          </a:p>
          <a:p>
            <a:pPr defTabSz="266700"/>
            <a:r>
              <a:rPr lang="en-US" dirty="0" smtClean="0"/>
              <a:t>	virtual ~</a:t>
            </a:r>
            <a:r>
              <a:rPr lang="en-US" dirty="0" err="1" smtClean="0"/>
              <a:t>CCheckBox</a:t>
            </a:r>
            <a:r>
              <a:rPr lang="en-US" dirty="0" smtClean="0"/>
              <a:t>(){}</a:t>
            </a:r>
          </a:p>
          <a:p>
            <a:pPr defTabSz="266700"/>
            <a:r>
              <a:rPr lang="ru-RU" dirty="0" smtClean="0"/>
              <a:t>	// ...</a:t>
            </a:r>
          </a:p>
          <a:p>
            <a:pPr defTabSz="266700"/>
            <a:r>
              <a:rPr lang="ru-RU" dirty="0" smtClean="0"/>
              <a:t>};</a:t>
            </a:r>
          </a:p>
          <a:p>
            <a:pPr defTabSz="266700"/>
            <a:endParaRPr lang="ru-RU" dirty="0" smtClean="0"/>
          </a:p>
          <a:p>
            <a:pPr defTabSz="266700"/>
            <a:r>
              <a:rPr lang="en-US" dirty="0" smtClean="0"/>
              <a:t>class </a:t>
            </a:r>
            <a:r>
              <a:rPr lang="en-US" dirty="0" err="1" smtClean="0"/>
              <a:t>CWindowsCheckBox</a:t>
            </a:r>
            <a:r>
              <a:rPr lang="en-US" dirty="0" smtClean="0"/>
              <a:t> : public </a:t>
            </a:r>
            <a:r>
              <a:rPr lang="en-US" dirty="0" err="1" smtClean="0"/>
              <a:t>CCheckBox</a:t>
            </a:r>
            <a:endParaRPr lang="en-US" dirty="0" smtClean="0"/>
          </a:p>
          <a:p>
            <a:pPr defTabSz="266700"/>
            <a:r>
              <a:rPr lang="ru-RU" dirty="0" smtClean="0"/>
              <a:t>{</a:t>
            </a:r>
          </a:p>
          <a:p>
            <a:pPr defTabSz="266700"/>
            <a:r>
              <a:rPr lang="ru-RU" dirty="0" smtClean="0"/>
              <a:t>	// ...</a:t>
            </a:r>
          </a:p>
          <a:p>
            <a:pPr defTabSz="266700"/>
            <a:r>
              <a:rPr lang="ru-RU" dirty="0" smtClean="0"/>
              <a:t>};</a:t>
            </a:r>
          </a:p>
          <a:p>
            <a:pPr defTabSz="266700"/>
            <a:endParaRPr lang="ru-RU" dirty="0" smtClean="0"/>
          </a:p>
          <a:p>
            <a:pPr defTabSz="266700"/>
            <a:r>
              <a:rPr lang="en-US" dirty="0" smtClean="0"/>
              <a:t>class </a:t>
            </a:r>
            <a:r>
              <a:rPr lang="en-US" dirty="0" err="1" smtClean="0"/>
              <a:t>CMacOSXCheckBox</a:t>
            </a:r>
            <a:r>
              <a:rPr lang="en-US" dirty="0" smtClean="0"/>
              <a:t> : public </a:t>
            </a:r>
            <a:r>
              <a:rPr lang="en-US" dirty="0" err="1" smtClean="0"/>
              <a:t>CCheckBox</a:t>
            </a:r>
            <a:endParaRPr lang="en-US" dirty="0" smtClean="0"/>
          </a:p>
          <a:p>
            <a:pPr defTabSz="266700"/>
            <a:r>
              <a:rPr lang="ru-RU" dirty="0" smtClean="0"/>
              <a:t>{</a:t>
            </a:r>
          </a:p>
          <a:p>
            <a:pPr defTabSz="266700"/>
            <a:r>
              <a:rPr lang="ru-RU" dirty="0" smtClean="0"/>
              <a:t>	// ...</a:t>
            </a:r>
          </a:p>
          <a:p>
            <a:pPr defTabSz="266700"/>
            <a:r>
              <a:rPr lang="ru-RU" dirty="0" smtClean="0"/>
              <a:t>};</a:t>
            </a:r>
            <a:endParaRPr lang="ru-RU"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Абстрактная и конкретные фабрики</a:t>
            </a:r>
            <a:endParaRPr lang="ru-RU" dirty="0"/>
          </a:p>
        </p:txBody>
      </p:sp>
      <p:sp>
        <p:nvSpPr>
          <p:cNvPr id="3" name="TextBox 2"/>
          <p:cNvSpPr txBox="1"/>
          <p:nvPr/>
        </p:nvSpPr>
        <p:spPr>
          <a:xfrm>
            <a:off x="71438" y="1857364"/>
            <a:ext cx="4143372" cy="4185761"/>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pPr defTabSz="182563"/>
            <a:r>
              <a:rPr lang="en-US" sz="1400" dirty="0" smtClean="0"/>
              <a:t>class </a:t>
            </a:r>
            <a:r>
              <a:rPr lang="en-US" sz="1400" dirty="0" err="1" smtClean="0"/>
              <a:t>CUIFactory</a:t>
            </a:r>
            <a:endParaRPr lang="en-US" sz="1400" dirty="0" smtClean="0"/>
          </a:p>
          <a:p>
            <a:pPr defTabSz="182563"/>
            <a:r>
              <a:rPr lang="ru-RU" sz="1400" dirty="0" smtClean="0"/>
              <a:t>{</a:t>
            </a:r>
          </a:p>
          <a:p>
            <a:pPr defTabSz="182563"/>
            <a:r>
              <a:rPr lang="en-US" sz="1400" dirty="0" smtClean="0"/>
              <a:t>public:</a:t>
            </a:r>
          </a:p>
          <a:p>
            <a:pPr defTabSz="182563"/>
            <a:r>
              <a:rPr lang="en-US" sz="1400" dirty="0" smtClean="0"/>
              <a:t>	virtual </a:t>
            </a:r>
            <a:r>
              <a:rPr lang="en-US" sz="1400" dirty="0" err="1" smtClean="0"/>
              <a:t>CButton</a:t>
            </a:r>
            <a:r>
              <a:rPr lang="en-US" sz="1400" dirty="0" smtClean="0"/>
              <a:t>* </a:t>
            </a:r>
            <a:r>
              <a:rPr lang="en-US" sz="1400" dirty="0" err="1" smtClean="0"/>
              <a:t>CreateButton</a:t>
            </a:r>
            <a:r>
              <a:rPr lang="en-US" sz="1400" dirty="0" smtClean="0"/>
              <a:t>()const=0;</a:t>
            </a:r>
          </a:p>
          <a:p>
            <a:pPr defTabSz="182563"/>
            <a:r>
              <a:rPr lang="en-US" sz="1400" dirty="0" smtClean="0"/>
              <a:t>	virtual </a:t>
            </a:r>
            <a:r>
              <a:rPr lang="en-US" sz="1400" dirty="0" err="1" smtClean="0"/>
              <a:t>CCheckBox</a:t>
            </a:r>
            <a:r>
              <a:rPr lang="en-US" sz="1400" dirty="0" smtClean="0"/>
              <a:t>* </a:t>
            </a:r>
            <a:r>
              <a:rPr lang="en-US" sz="1400" dirty="0" err="1" smtClean="0"/>
              <a:t>CreateCheckBox</a:t>
            </a:r>
            <a:r>
              <a:rPr lang="en-US" sz="1400" dirty="0" smtClean="0"/>
              <a:t>()const=0;</a:t>
            </a:r>
          </a:p>
          <a:p>
            <a:pPr defTabSz="182563"/>
            <a:r>
              <a:rPr lang="ru-RU" sz="1400" dirty="0" smtClean="0"/>
              <a:t>};</a:t>
            </a:r>
          </a:p>
          <a:p>
            <a:pPr defTabSz="182563"/>
            <a:endParaRPr lang="ru-RU" sz="1400" dirty="0" smtClean="0"/>
          </a:p>
          <a:p>
            <a:pPr defTabSz="182563">
              <a:tabLst>
                <a:tab pos="171450" algn="l"/>
                <a:tab pos="533400" algn="l"/>
              </a:tabLst>
            </a:pPr>
            <a:r>
              <a:rPr lang="en-US" sz="1400" dirty="0" smtClean="0"/>
              <a:t>class </a:t>
            </a:r>
            <a:r>
              <a:rPr lang="en-US" sz="1400" dirty="0" err="1" smtClean="0"/>
              <a:t>CWindowsUIFactory</a:t>
            </a:r>
            <a:r>
              <a:rPr lang="en-US" sz="1400" dirty="0" smtClean="0"/>
              <a:t> : public </a:t>
            </a:r>
            <a:r>
              <a:rPr lang="en-US" sz="1400" dirty="0" err="1" smtClean="0"/>
              <a:t>CUIFactory</a:t>
            </a:r>
            <a:endParaRPr lang="en-US" sz="1400" dirty="0" smtClean="0"/>
          </a:p>
          <a:p>
            <a:pPr defTabSz="182563"/>
            <a:r>
              <a:rPr lang="ru-RU" sz="1400" dirty="0" smtClean="0"/>
              <a:t>{</a:t>
            </a:r>
          </a:p>
          <a:p>
            <a:pPr defTabSz="182563"/>
            <a:r>
              <a:rPr lang="en-US" sz="1400" dirty="0" smtClean="0"/>
              <a:t>public:</a:t>
            </a:r>
          </a:p>
          <a:p>
            <a:pPr defTabSz="182563"/>
            <a:r>
              <a:rPr lang="en-US" sz="1400" dirty="0" smtClean="0"/>
              <a:t>	virtual </a:t>
            </a:r>
            <a:r>
              <a:rPr lang="en-US" sz="1400" dirty="0" err="1" smtClean="0"/>
              <a:t>CButton</a:t>
            </a:r>
            <a:r>
              <a:rPr lang="en-US" sz="1400" dirty="0" smtClean="0"/>
              <a:t>* </a:t>
            </a:r>
            <a:r>
              <a:rPr lang="en-US" sz="1400" dirty="0" err="1" smtClean="0"/>
              <a:t>CreateButton</a:t>
            </a:r>
            <a:r>
              <a:rPr lang="en-US" sz="1400" dirty="0" smtClean="0"/>
              <a:t>()const</a:t>
            </a:r>
          </a:p>
          <a:p>
            <a:pPr defTabSz="182563"/>
            <a:r>
              <a:rPr lang="ru-RU" sz="1400" dirty="0" smtClean="0"/>
              <a:t>	{</a:t>
            </a:r>
          </a:p>
          <a:p>
            <a:pPr defTabSz="182563"/>
            <a:r>
              <a:rPr lang="en-US" sz="1400" dirty="0" smtClean="0"/>
              <a:t>		return new </a:t>
            </a:r>
            <a:r>
              <a:rPr lang="en-US" sz="1400" dirty="0" err="1" smtClean="0"/>
              <a:t>CWindowsButton</a:t>
            </a:r>
            <a:r>
              <a:rPr lang="en-US" sz="1400" dirty="0" smtClean="0"/>
              <a:t>();</a:t>
            </a:r>
          </a:p>
          <a:p>
            <a:pPr defTabSz="182563"/>
            <a:r>
              <a:rPr lang="ru-RU" sz="1400" dirty="0" smtClean="0"/>
              <a:t>	}</a:t>
            </a:r>
          </a:p>
          <a:p>
            <a:pPr defTabSz="182563"/>
            <a:r>
              <a:rPr lang="en-US" sz="1400" dirty="0" smtClean="0"/>
              <a:t>	virtual </a:t>
            </a:r>
            <a:r>
              <a:rPr lang="en-US" sz="1400" dirty="0" err="1" smtClean="0"/>
              <a:t>CCheckBox</a:t>
            </a:r>
            <a:r>
              <a:rPr lang="en-US" sz="1400" dirty="0" smtClean="0"/>
              <a:t>* </a:t>
            </a:r>
            <a:r>
              <a:rPr lang="en-US" sz="1400" dirty="0" err="1" smtClean="0"/>
              <a:t>CreateCheckCBox</a:t>
            </a:r>
            <a:r>
              <a:rPr lang="en-US" sz="1400" dirty="0" smtClean="0"/>
              <a:t>()const</a:t>
            </a:r>
          </a:p>
          <a:p>
            <a:pPr defTabSz="182563"/>
            <a:r>
              <a:rPr lang="ru-RU" sz="1400" dirty="0" smtClean="0"/>
              <a:t>	{</a:t>
            </a:r>
          </a:p>
          <a:p>
            <a:pPr defTabSz="182563"/>
            <a:r>
              <a:rPr lang="en-US" sz="1400" dirty="0" smtClean="0"/>
              <a:t>		return new </a:t>
            </a:r>
            <a:r>
              <a:rPr lang="en-US" sz="1400" dirty="0" err="1" smtClean="0"/>
              <a:t>CWindowsCheckBox</a:t>
            </a:r>
            <a:r>
              <a:rPr lang="en-US" sz="1400" dirty="0" smtClean="0"/>
              <a:t>();</a:t>
            </a:r>
          </a:p>
          <a:p>
            <a:pPr defTabSz="182563"/>
            <a:r>
              <a:rPr lang="ru-RU" sz="1400" dirty="0" smtClean="0"/>
              <a:t>	}</a:t>
            </a:r>
          </a:p>
          <a:p>
            <a:pPr defTabSz="182563"/>
            <a:r>
              <a:rPr lang="ru-RU" sz="1400" dirty="0" smtClean="0"/>
              <a:t>};</a:t>
            </a:r>
          </a:p>
        </p:txBody>
      </p:sp>
      <p:sp>
        <p:nvSpPr>
          <p:cNvPr id="5" name="TextBox 4"/>
          <p:cNvSpPr txBox="1"/>
          <p:nvPr/>
        </p:nvSpPr>
        <p:spPr>
          <a:xfrm>
            <a:off x="4286248" y="1571612"/>
            <a:ext cx="4714908" cy="2677656"/>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pPr defTabSz="180975"/>
            <a:r>
              <a:rPr lang="en-US" sz="1400" dirty="0" smtClean="0"/>
              <a:t>class </a:t>
            </a:r>
            <a:r>
              <a:rPr lang="en-US" sz="1400" dirty="0" err="1" smtClean="0"/>
              <a:t>CMacOSXUIFactory</a:t>
            </a:r>
            <a:r>
              <a:rPr lang="en-US" sz="1400" dirty="0" smtClean="0"/>
              <a:t> : public </a:t>
            </a:r>
            <a:r>
              <a:rPr lang="en-US" sz="1400" dirty="0" err="1" smtClean="0"/>
              <a:t>CUIFactory</a:t>
            </a:r>
            <a:endParaRPr lang="en-US" sz="1400" dirty="0" smtClean="0"/>
          </a:p>
          <a:p>
            <a:pPr defTabSz="180975"/>
            <a:r>
              <a:rPr lang="ru-RU" sz="1400" dirty="0" smtClean="0"/>
              <a:t>{</a:t>
            </a:r>
          </a:p>
          <a:p>
            <a:pPr defTabSz="180975"/>
            <a:r>
              <a:rPr lang="en-US" sz="1400" dirty="0" smtClean="0"/>
              <a:t>public:</a:t>
            </a:r>
          </a:p>
          <a:p>
            <a:pPr defTabSz="180975"/>
            <a:r>
              <a:rPr lang="en-US" sz="1400" dirty="0" smtClean="0"/>
              <a:t>	virtual </a:t>
            </a:r>
            <a:r>
              <a:rPr lang="en-US" sz="1400" dirty="0" err="1" smtClean="0"/>
              <a:t>CButton</a:t>
            </a:r>
            <a:r>
              <a:rPr lang="en-US" sz="1400" dirty="0" smtClean="0"/>
              <a:t>* </a:t>
            </a:r>
            <a:r>
              <a:rPr lang="en-US" sz="1400" dirty="0" err="1" smtClean="0"/>
              <a:t>CreateButton</a:t>
            </a:r>
            <a:r>
              <a:rPr lang="en-US" sz="1400" dirty="0" smtClean="0"/>
              <a:t>()const</a:t>
            </a:r>
          </a:p>
          <a:p>
            <a:pPr defTabSz="180975"/>
            <a:r>
              <a:rPr lang="ru-RU" sz="1400" dirty="0" smtClean="0"/>
              <a:t>	{</a:t>
            </a:r>
          </a:p>
          <a:p>
            <a:pPr defTabSz="180975"/>
            <a:r>
              <a:rPr lang="en-US" sz="1400" dirty="0" smtClean="0"/>
              <a:t>		return new </a:t>
            </a:r>
            <a:r>
              <a:rPr lang="en-US" sz="1400" dirty="0" err="1" smtClean="0"/>
              <a:t>CMacOSXButton</a:t>
            </a:r>
            <a:r>
              <a:rPr lang="en-US" sz="1400" dirty="0" smtClean="0"/>
              <a:t>();</a:t>
            </a:r>
          </a:p>
          <a:p>
            <a:pPr defTabSz="180975"/>
            <a:r>
              <a:rPr lang="ru-RU" sz="1400" dirty="0" smtClean="0"/>
              <a:t>	}</a:t>
            </a:r>
          </a:p>
          <a:p>
            <a:pPr defTabSz="180975"/>
            <a:r>
              <a:rPr lang="en-US" sz="1400" dirty="0" smtClean="0"/>
              <a:t>	virtual </a:t>
            </a:r>
            <a:r>
              <a:rPr lang="en-US" sz="1400" dirty="0" err="1" smtClean="0"/>
              <a:t>CCheckBox</a:t>
            </a:r>
            <a:r>
              <a:rPr lang="en-US" sz="1400" dirty="0" smtClean="0"/>
              <a:t>* </a:t>
            </a:r>
            <a:r>
              <a:rPr lang="en-US" sz="1400" dirty="0" err="1" smtClean="0"/>
              <a:t>CreateCheckBox</a:t>
            </a:r>
            <a:r>
              <a:rPr lang="en-US" sz="1400" dirty="0" smtClean="0"/>
              <a:t>()const</a:t>
            </a:r>
          </a:p>
          <a:p>
            <a:pPr defTabSz="180975"/>
            <a:r>
              <a:rPr lang="ru-RU" sz="1400" dirty="0" smtClean="0"/>
              <a:t>	{</a:t>
            </a:r>
          </a:p>
          <a:p>
            <a:pPr defTabSz="180975"/>
            <a:r>
              <a:rPr lang="en-US" sz="1400" dirty="0" smtClean="0"/>
              <a:t>		return new </a:t>
            </a:r>
            <a:r>
              <a:rPr lang="en-US" sz="1400" dirty="0" err="1" smtClean="0"/>
              <a:t>CMacOSXCheckBox</a:t>
            </a:r>
            <a:r>
              <a:rPr lang="en-US" sz="1400" dirty="0" smtClean="0"/>
              <a:t>();</a:t>
            </a:r>
          </a:p>
          <a:p>
            <a:pPr defTabSz="180975"/>
            <a:r>
              <a:rPr lang="ru-RU" sz="1400" dirty="0" smtClean="0"/>
              <a:t>	}</a:t>
            </a:r>
          </a:p>
          <a:p>
            <a:pPr defTabSz="180975"/>
            <a:r>
              <a:rPr lang="ru-RU" sz="1400" dirty="0" smtClean="0"/>
              <a:t>};</a:t>
            </a:r>
          </a:p>
        </p:txBody>
      </p:sp>
      <p:sp>
        <p:nvSpPr>
          <p:cNvPr id="6" name="TextBox 5"/>
          <p:cNvSpPr txBox="1"/>
          <p:nvPr/>
        </p:nvSpPr>
        <p:spPr>
          <a:xfrm>
            <a:off x="4286248" y="4324373"/>
            <a:ext cx="4714908" cy="2462213"/>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pPr defTabSz="180975"/>
            <a:r>
              <a:rPr lang="en-US" sz="1400" dirty="0" smtClean="0"/>
              <a:t>void </a:t>
            </a:r>
            <a:r>
              <a:rPr lang="en-US" sz="1400" dirty="0" err="1" smtClean="0"/>
              <a:t>BuildUI</a:t>
            </a:r>
            <a:r>
              <a:rPr lang="en-US" sz="1400" dirty="0" smtClean="0"/>
              <a:t>(</a:t>
            </a:r>
            <a:r>
              <a:rPr lang="en-US" sz="1400" dirty="0" err="1" smtClean="0"/>
              <a:t>CUIFactory</a:t>
            </a:r>
            <a:r>
              <a:rPr lang="en-US" sz="1400" dirty="0" smtClean="0"/>
              <a:t> const&amp; </a:t>
            </a:r>
            <a:r>
              <a:rPr lang="en-US" sz="1400" dirty="0" err="1" smtClean="0"/>
              <a:t>uiFactory</a:t>
            </a:r>
            <a:r>
              <a:rPr lang="en-US" sz="1400" dirty="0" smtClean="0"/>
              <a:t>)</a:t>
            </a:r>
          </a:p>
          <a:p>
            <a:pPr defTabSz="180975"/>
            <a:r>
              <a:rPr lang="ru-RU" sz="1400" dirty="0" smtClean="0"/>
              <a:t>{</a:t>
            </a:r>
          </a:p>
          <a:p>
            <a:pPr defTabSz="180975"/>
            <a:r>
              <a:rPr lang="en-US" sz="1400" dirty="0" smtClean="0"/>
              <a:t>	</a:t>
            </a:r>
            <a:r>
              <a:rPr lang="en-US" sz="1400" dirty="0" err="1" smtClean="0"/>
              <a:t>CButton</a:t>
            </a:r>
            <a:r>
              <a:rPr lang="en-US" sz="1400" dirty="0" smtClean="0"/>
              <a:t> * </a:t>
            </a:r>
            <a:r>
              <a:rPr lang="en-US" sz="1400" dirty="0" err="1" smtClean="0"/>
              <a:t>pOKButton</a:t>
            </a:r>
            <a:r>
              <a:rPr lang="en-US" sz="1400" dirty="0" smtClean="0"/>
              <a:t> = </a:t>
            </a:r>
            <a:r>
              <a:rPr lang="en-US" sz="1400" dirty="0" err="1" smtClean="0"/>
              <a:t>uiFactory.CreateButton</a:t>
            </a:r>
            <a:r>
              <a:rPr lang="en-US" sz="1400" dirty="0" smtClean="0"/>
              <a:t>();</a:t>
            </a:r>
          </a:p>
          <a:p>
            <a:pPr defTabSz="180975"/>
            <a:r>
              <a:rPr lang="en-US" sz="1400" dirty="0" smtClean="0"/>
              <a:t>	</a:t>
            </a:r>
            <a:r>
              <a:rPr lang="en-US" sz="1400" dirty="0" err="1" smtClean="0"/>
              <a:t>CCheckBox</a:t>
            </a:r>
            <a:r>
              <a:rPr lang="en-US" sz="1400" dirty="0" smtClean="0"/>
              <a:t> * </a:t>
            </a:r>
            <a:r>
              <a:rPr lang="en-US" sz="1400" dirty="0" err="1" smtClean="0"/>
              <a:t>pCheckBox</a:t>
            </a:r>
            <a:r>
              <a:rPr lang="en-US" sz="1400" dirty="0" smtClean="0"/>
              <a:t>= </a:t>
            </a:r>
            <a:r>
              <a:rPr lang="en-US" sz="1400" dirty="0" err="1" smtClean="0"/>
              <a:t>uiFactory.CreateCheckBox</a:t>
            </a:r>
            <a:r>
              <a:rPr lang="en-US" sz="1400" dirty="0" smtClean="0"/>
              <a:t>();</a:t>
            </a:r>
          </a:p>
          <a:p>
            <a:pPr defTabSz="180975"/>
            <a:r>
              <a:rPr lang="ru-RU" sz="1400" dirty="0" smtClean="0"/>
              <a:t>}</a:t>
            </a:r>
          </a:p>
          <a:p>
            <a:pPr defTabSz="180975"/>
            <a:r>
              <a:rPr lang="en-US" sz="1400" dirty="0" err="1" smtClean="0"/>
              <a:t>int</a:t>
            </a:r>
            <a:r>
              <a:rPr lang="en-US" sz="1400" dirty="0" smtClean="0"/>
              <a:t> main(</a:t>
            </a:r>
            <a:r>
              <a:rPr lang="en-US" sz="1400" dirty="0" err="1" smtClean="0"/>
              <a:t>int</a:t>
            </a:r>
            <a:r>
              <a:rPr lang="en-US" sz="1400" dirty="0" smtClean="0"/>
              <a:t> </a:t>
            </a:r>
            <a:r>
              <a:rPr lang="en-US" sz="1400" dirty="0" err="1" smtClean="0"/>
              <a:t>argc</a:t>
            </a:r>
            <a:r>
              <a:rPr lang="en-US" sz="1400" dirty="0" smtClean="0"/>
              <a:t>, char* </a:t>
            </a:r>
            <a:r>
              <a:rPr lang="en-US" sz="1400" dirty="0" err="1" smtClean="0"/>
              <a:t>argv</a:t>
            </a:r>
            <a:r>
              <a:rPr lang="en-US" sz="1400" dirty="0" smtClean="0"/>
              <a:t>[])</a:t>
            </a:r>
          </a:p>
          <a:p>
            <a:pPr defTabSz="180975"/>
            <a:r>
              <a:rPr lang="ru-RU" sz="1400" dirty="0" smtClean="0"/>
              <a:t>{</a:t>
            </a:r>
          </a:p>
          <a:p>
            <a:pPr defTabSz="180975"/>
            <a:r>
              <a:rPr lang="en-US" sz="1400" dirty="0" smtClean="0"/>
              <a:t>	</a:t>
            </a:r>
            <a:r>
              <a:rPr lang="en-US" sz="1400" dirty="0" err="1" smtClean="0"/>
              <a:t>CWindowsUIFactory</a:t>
            </a:r>
            <a:r>
              <a:rPr lang="en-US" sz="1400" dirty="0" smtClean="0"/>
              <a:t> </a:t>
            </a:r>
            <a:r>
              <a:rPr lang="en-US" sz="1400" dirty="0" err="1" smtClean="0"/>
              <a:t>uiFactory</a:t>
            </a:r>
            <a:r>
              <a:rPr lang="en-US" sz="1400" dirty="0" smtClean="0"/>
              <a:t>;</a:t>
            </a:r>
          </a:p>
          <a:p>
            <a:pPr defTabSz="180975"/>
            <a:r>
              <a:rPr lang="en-US" sz="1400" dirty="0" smtClean="0"/>
              <a:t>	</a:t>
            </a:r>
            <a:r>
              <a:rPr lang="en-US" sz="1400" dirty="0" err="1" smtClean="0"/>
              <a:t>BuildUI</a:t>
            </a:r>
            <a:r>
              <a:rPr lang="en-US" sz="1400" dirty="0" smtClean="0"/>
              <a:t>(</a:t>
            </a:r>
            <a:r>
              <a:rPr lang="en-US" sz="1400" dirty="0" err="1" smtClean="0"/>
              <a:t>uiFactory</a:t>
            </a:r>
            <a:r>
              <a:rPr lang="en-US" sz="1400" dirty="0" smtClean="0"/>
              <a:t>);</a:t>
            </a:r>
          </a:p>
          <a:p>
            <a:pPr defTabSz="180975"/>
            <a:r>
              <a:rPr lang="en-US" sz="1400" dirty="0" smtClean="0"/>
              <a:t>	return 0;</a:t>
            </a:r>
          </a:p>
          <a:p>
            <a:pPr defTabSz="180975"/>
            <a:r>
              <a:rPr lang="ru-RU" sz="1400" dirty="0"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Преимущества использования паттерна «Абстрактная фабрика»</a:t>
            </a:r>
            <a:endParaRPr lang="ru-RU" dirty="0"/>
          </a:p>
        </p:txBody>
      </p:sp>
      <p:sp>
        <p:nvSpPr>
          <p:cNvPr id="3" name="Содержимое 2"/>
          <p:cNvSpPr>
            <a:spLocks noGrp="1"/>
          </p:cNvSpPr>
          <p:nvPr>
            <p:ph idx="1"/>
          </p:nvPr>
        </p:nvSpPr>
        <p:spPr/>
        <p:txBody>
          <a:bodyPr>
            <a:normAutofit fontScale="85000" lnSpcReduction="10000"/>
          </a:bodyPr>
          <a:lstStyle/>
          <a:p>
            <a:r>
              <a:rPr lang="ru-RU" dirty="0" smtClean="0"/>
              <a:t>Изоляция конкретных классов продуктов</a:t>
            </a:r>
          </a:p>
          <a:p>
            <a:pPr lvl="1"/>
            <a:r>
              <a:rPr lang="ru-RU" dirty="0" smtClean="0"/>
              <a:t>Фабрика изолирует клиента от деталей реализации классов продуктов</a:t>
            </a:r>
          </a:p>
          <a:p>
            <a:pPr lvl="2"/>
            <a:r>
              <a:rPr lang="ru-RU" dirty="0" smtClean="0"/>
              <a:t>Имена изготавливаемых классов известны только конкретной фабрике, в коде клиента они не упоминаются</a:t>
            </a:r>
          </a:p>
          <a:p>
            <a:pPr lvl="2"/>
            <a:r>
              <a:rPr lang="ru-RU" dirty="0" smtClean="0"/>
              <a:t>Клиенты манипулируют экземплярами продуктов только через их абстрактные интерфейсы</a:t>
            </a:r>
          </a:p>
          <a:p>
            <a:r>
              <a:rPr lang="ru-RU" dirty="0" smtClean="0"/>
              <a:t>Упрощение замены семейств продуктов</a:t>
            </a:r>
          </a:p>
          <a:p>
            <a:pPr lvl="1"/>
            <a:r>
              <a:rPr lang="ru-RU" dirty="0" smtClean="0"/>
              <a:t>Приложение может изменить семейство продуктов просто подставив новую конкретную фабрику</a:t>
            </a:r>
          </a:p>
          <a:p>
            <a:r>
              <a:rPr lang="ru-RU" dirty="0" smtClean="0"/>
              <a:t>Гарантия сочетаемости продуктов</a:t>
            </a:r>
          </a:p>
          <a:p>
            <a:pPr lvl="1"/>
            <a:r>
              <a:rPr lang="ru-RU" dirty="0" smtClean="0"/>
              <a:t>Если продукты спроектированы для совместного использования, важно чтобы в каждый момент времени приложение работало с продуктами единственного </a:t>
            </a:r>
            <a:r>
              <a:rPr lang="ru-RU" dirty="0" err="1" smtClean="0"/>
              <a:t>семейста</a:t>
            </a:r>
            <a:endParaRPr lang="ru-RU"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Недостатки паттерна «Абстрактная фабрика»</a:t>
            </a:r>
            <a:endParaRPr lang="ru-RU" dirty="0"/>
          </a:p>
        </p:txBody>
      </p:sp>
      <p:sp>
        <p:nvSpPr>
          <p:cNvPr id="3" name="Содержимое 2"/>
          <p:cNvSpPr>
            <a:spLocks noGrp="1"/>
          </p:cNvSpPr>
          <p:nvPr>
            <p:ph idx="1"/>
          </p:nvPr>
        </p:nvSpPr>
        <p:spPr/>
        <p:txBody>
          <a:bodyPr>
            <a:normAutofit fontScale="92500" lnSpcReduction="10000"/>
          </a:bodyPr>
          <a:lstStyle/>
          <a:p>
            <a:r>
              <a:rPr lang="ru-RU" dirty="0" smtClean="0"/>
              <a:t>Трудность поддержания новых типов продуктов</a:t>
            </a:r>
          </a:p>
          <a:p>
            <a:pPr lvl="1"/>
            <a:r>
              <a:rPr lang="ru-RU" dirty="0" smtClean="0"/>
              <a:t>Интерфейс абстрактной фабрики фиксирует набор продуктов, которые можно создать</a:t>
            </a:r>
          </a:p>
          <a:p>
            <a:pPr lvl="1"/>
            <a:r>
              <a:rPr lang="ru-RU" dirty="0" smtClean="0"/>
              <a:t>Для поддержки новых продуктов необходимо расширить интерфейс фабрики, внеся изменения в класс </a:t>
            </a:r>
            <a:r>
              <a:rPr lang="en-US" dirty="0" err="1" smtClean="0"/>
              <a:t>AbstractFactory</a:t>
            </a:r>
            <a:r>
              <a:rPr lang="en-US" dirty="0" smtClean="0"/>
              <a:t>, </a:t>
            </a:r>
            <a:r>
              <a:rPr lang="ru-RU" dirty="0" smtClean="0"/>
              <a:t>а также во все его подклассы</a:t>
            </a:r>
          </a:p>
          <a:p>
            <a:r>
              <a:rPr lang="ru-RU" dirty="0" smtClean="0"/>
              <a:t>Обход этого ограничения – передача идентификатора типа создаваемого продукта в методы фабрики, создающие продукты</a:t>
            </a:r>
          </a:p>
          <a:p>
            <a:pPr lvl="1"/>
            <a:r>
              <a:rPr lang="ru-RU" dirty="0" smtClean="0"/>
              <a:t>Ограничение: создаваемые продукты должны поддерживать общий абстрактный интерфейс</a:t>
            </a:r>
          </a:p>
          <a:p>
            <a:pPr lvl="2"/>
            <a:r>
              <a:rPr lang="ru-RU" dirty="0" smtClean="0"/>
              <a:t>Клиент не может различать типы продуктов и делать какие-либо предположения о них</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smtClean="0"/>
              <a:t>Пример – фабрика, создающая элементы игрового поля</a:t>
            </a:r>
            <a:endParaRPr lang="ru-RU" dirty="0"/>
          </a:p>
        </p:txBody>
      </p:sp>
      <p:sp>
        <p:nvSpPr>
          <p:cNvPr id="5" name="Прямоугольник 4"/>
          <p:cNvSpPr/>
          <p:nvPr/>
        </p:nvSpPr>
        <p:spPr>
          <a:xfrm>
            <a:off x="214282" y="2071678"/>
            <a:ext cx="3857636" cy="45243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defTabSz="180975"/>
            <a:r>
              <a:rPr lang="en-US" sz="1600" dirty="0" err="1" smtClean="0"/>
              <a:t>enum</a:t>
            </a:r>
            <a:r>
              <a:rPr lang="en-US" sz="1600" dirty="0" smtClean="0"/>
              <a:t> </a:t>
            </a:r>
            <a:r>
              <a:rPr lang="en-US" sz="1600" dirty="0" err="1" smtClean="0"/>
              <a:t>ItemType</a:t>
            </a:r>
            <a:endParaRPr lang="en-US" sz="1600" dirty="0" smtClean="0"/>
          </a:p>
          <a:p>
            <a:pPr defTabSz="180975"/>
            <a:r>
              <a:rPr lang="ru-RU" sz="1600" dirty="0" smtClean="0"/>
              <a:t>{</a:t>
            </a:r>
          </a:p>
          <a:p>
            <a:pPr defTabSz="180975"/>
            <a:r>
              <a:rPr lang="en-US" sz="1600" dirty="0" smtClean="0"/>
              <a:t>	WALL,</a:t>
            </a:r>
          </a:p>
          <a:p>
            <a:pPr defTabSz="180975"/>
            <a:r>
              <a:rPr lang="en-US" sz="1600" dirty="0" smtClean="0"/>
              <a:t>	WATER,</a:t>
            </a:r>
          </a:p>
          <a:p>
            <a:pPr defTabSz="180975"/>
            <a:r>
              <a:rPr lang="en-US" sz="1600" dirty="0" smtClean="0"/>
              <a:t>	FOREST,</a:t>
            </a:r>
          </a:p>
          <a:p>
            <a:pPr defTabSz="180975"/>
            <a:r>
              <a:rPr lang="en-US" sz="1600" dirty="0" smtClean="0"/>
              <a:t>	SAND,</a:t>
            </a:r>
          </a:p>
          <a:p>
            <a:pPr defTabSz="180975"/>
            <a:r>
              <a:rPr lang="ru-RU" sz="1600" dirty="0" smtClean="0"/>
              <a:t>};</a:t>
            </a:r>
          </a:p>
          <a:p>
            <a:pPr defTabSz="180975"/>
            <a:endParaRPr lang="ru-RU" sz="1600" dirty="0" smtClean="0"/>
          </a:p>
          <a:p>
            <a:pPr defTabSz="180975"/>
            <a:r>
              <a:rPr lang="en-US" sz="1600" dirty="0" smtClean="0"/>
              <a:t>class </a:t>
            </a:r>
            <a:r>
              <a:rPr lang="en-US" sz="1600" dirty="0" err="1" smtClean="0"/>
              <a:t>IMapItem</a:t>
            </a:r>
            <a:endParaRPr lang="en-US" sz="1600" dirty="0" smtClean="0"/>
          </a:p>
          <a:p>
            <a:pPr defTabSz="180975"/>
            <a:r>
              <a:rPr lang="ru-RU" sz="1600" dirty="0" smtClean="0"/>
              <a:t>{</a:t>
            </a:r>
          </a:p>
          <a:p>
            <a:pPr defTabSz="180975"/>
            <a:r>
              <a:rPr lang="en-US" sz="1600" dirty="0" smtClean="0"/>
              <a:t>public:</a:t>
            </a:r>
          </a:p>
          <a:p>
            <a:pPr defTabSz="180975"/>
            <a:r>
              <a:rPr lang="en-US" sz="1600" dirty="0" smtClean="0"/>
              <a:t>	virtual ~</a:t>
            </a:r>
            <a:r>
              <a:rPr lang="en-US" sz="1600" dirty="0" err="1" smtClean="0"/>
              <a:t>IMapItem</a:t>
            </a:r>
            <a:r>
              <a:rPr lang="en-US" sz="1600" dirty="0" smtClean="0"/>
              <a:t>(){}</a:t>
            </a:r>
          </a:p>
          <a:p>
            <a:pPr defTabSz="180975"/>
            <a:r>
              <a:rPr lang="ru-RU" sz="1600" dirty="0" smtClean="0"/>
              <a:t>	// ...</a:t>
            </a:r>
          </a:p>
          <a:p>
            <a:pPr defTabSz="180975"/>
            <a:r>
              <a:rPr lang="ru-RU" sz="1600" dirty="0" smtClean="0"/>
              <a:t>};</a:t>
            </a:r>
          </a:p>
          <a:p>
            <a:pPr defTabSz="180975"/>
            <a:r>
              <a:rPr lang="en-US" sz="1600" dirty="0" smtClean="0"/>
              <a:t>class </a:t>
            </a:r>
            <a:r>
              <a:rPr lang="en-US" sz="1600" dirty="0" err="1" smtClean="0"/>
              <a:t>CWall</a:t>
            </a:r>
            <a:r>
              <a:rPr lang="en-US" sz="1600" dirty="0" smtClean="0"/>
              <a:t> : public </a:t>
            </a:r>
            <a:r>
              <a:rPr lang="en-US" sz="1600" dirty="0" err="1" smtClean="0"/>
              <a:t>IMapItem</a:t>
            </a:r>
            <a:r>
              <a:rPr lang="ru-RU" sz="1600" dirty="0" smtClean="0"/>
              <a:t> {};</a:t>
            </a:r>
          </a:p>
          <a:p>
            <a:pPr defTabSz="180975"/>
            <a:r>
              <a:rPr lang="en-US" sz="1600" dirty="0" smtClean="0"/>
              <a:t>class </a:t>
            </a:r>
            <a:r>
              <a:rPr lang="en-US" sz="1600" dirty="0" err="1" smtClean="0"/>
              <a:t>CWater</a:t>
            </a:r>
            <a:r>
              <a:rPr lang="en-US" sz="1600" dirty="0" smtClean="0"/>
              <a:t> : public </a:t>
            </a:r>
            <a:r>
              <a:rPr lang="en-US" sz="1600" dirty="0" err="1" smtClean="0"/>
              <a:t>IMapItem</a:t>
            </a:r>
            <a:r>
              <a:rPr lang="ru-RU" sz="1600" dirty="0" smtClean="0"/>
              <a:t> {};</a:t>
            </a:r>
          </a:p>
          <a:p>
            <a:pPr defTabSz="180975"/>
            <a:r>
              <a:rPr lang="en-US" sz="1600" dirty="0" smtClean="0"/>
              <a:t>class </a:t>
            </a:r>
            <a:r>
              <a:rPr lang="en-US" sz="1600" dirty="0" err="1" smtClean="0"/>
              <a:t>CForest</a:t>
            </a:r>
            <a:r>
              <a:rPr lang="en-US" sz="1600" dirty="0" smtClean="0"/>
              <a:t> : public </a:t>
            </a:r>
            <a:r>
              <a:rPr lang="en-US" sz="1600" dirty="0" err="1" smtClean="0"/>
              <a:t>IMapItem</a:t>
            </a:r>
            <a:r>
              <a:rPr lang="ru-RU" sz="1600" dirty="0" smtClean="0"/>
              <a:t> {};</a:t>
            </a:r>
          </a:p>
          <a:p>
            <a:pPr defTabSz="180975"/>
            <a:r>
              <a:rPr lang="en-US" sz="1600" dirty="0" smtClean="0"/>
              <a:t>class </a:t>
            </a:r>
            <a:r>
              <a:rPr lang="en-US" sz="1600" dirty="0" err="1" smtClean="0"/>
              <a:t>CSand</a:t>
            </a:r>
            <a:r>
              <a:rPr lang="en-US" sz="1600" dirty="0" smtClean="0"/>
              <a:t> : public </a:t>
            </a:r>
            <a:r>
              <a:rPr lang="en-US" sz="1600" dirty="0" err="1" smtClean="0"/>
              <a:t>IMapItem</a:t>
            </a:r>
            <a:r>
              <a:rPr lang="ru-RU" sz="1600" dirty="0" smtClean="0"/>
              <a:t> {};</a:t>
            </a:r>
            <a:endParaRPr lang="ru-RU" sz="1600" dirty="0"/>
          </a:p>
        </p:txBody>
      </p:sp>
      <p:sp>
        <p:nvSpPr>
          <p:cNvPr id="6" name="Прямоугольник 5"/>
          <p:cNvSpPr/>
          <p:nvPr/>
        </p:nvSpPr>
        <p:spPr>
          <a:xfrm>
            <a:off x="4286248" y="2071678"/>
            <a:ext cx="4500594" cy="437042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defTabSz="180975"/>
            <a:r>
              <a:rPr lang="en-US" sz="1600" dirty="0" smtClean="0"/>
              <a:t>class </a:t>
            </a:r>
            <a:r>
              <a:rPr lang="en-US" sz="1600" dirty="0" err="1" smtClean="0"/>
              <a:t>CMapItemsFactory</a:t>
            </a:r>
            <a:endParaRPr lang="en-US" sz="1600" dirty="0" smtClean="0"/>
          </a:p>
          <a:p>
            <a:pPr defTabSz="180975"/>
            <a:r>
              <a:rPr lang="ru-RU" sz="1600" dirty="0" smtClean="0"/>
              <a:t>{</a:t>
            </a:r>
          </a:p>
          <a:p>
            <a:pPr defTabSz="180975"/>
            <a:r>
              <a:rPr lang="en-US" sz="1600" dirty="0" smtClean="0"/>
              <a:t>public:</a:t>
            </a:r>
          </a:p>
          <a:p>
            <a:pPr defTabSz="180975"/>
            <a:r>
              <a:rPr lang="en-US" sz="1600" dirty="0" smtClean="0"/>
              <a:t>	</a:t>
            </a:r>
            <a:r>
              <a:rPr lang="en-US" sz="1600" dirty="0" err="1" smtClean="0"/>
              <a:t>IMapItem</a:t>
            </a:r>
            <a:r>
              <a:rPr lang="en-US" sz="1600" dirty="0" smtClean="0"/>
              <a:t>* </a:t>
            </a:r>
            <a:r>
              <a:rPr lang="en-US" sz="1600" dirty="0" err="1" smtClean="0"/>
              <a:t>CreateItem</a:t>
            </a:r>
            <a:r>
              <a:rPr lang="en-US" sz="1600" dirty="0" smtClean="0"/>
              <a:t>(</a:t>
            </a:r>
            <a:r>
              <a:rPr lang="en-US" sz="1600" dirty="0" err="1" smtClean="0"/>
              <a:t>ItemType</a:t>
            </a:r>
            <a:r>
              <a:rPr lang="en-US" sz="1600" dirty="0" smtClean="0"/>
              <a:t> type)const</a:t>
            </a:r>
          </a:p>
          <a:p>
            <a:pPr defTabSz="180975"/>
            <a:r>
              <a:rPr lang="ru-RU" sz="1600" dirty="0" smtClean="0"/>
              <a:t>	{</a:t>
            </a:r>
          </a:p>
          <a:p>
            <a:pPr defTabSz="180975"/>
            <a:r>
              <a:rPr lang="en-US" sz="1600" dirty="0" smtClean="0"/>
              <a:t>		switch (type)</a:t>
            </a:r>
          </a:p>
          <a:p>
            <a:pPr defTabSz="180975"/>
            <a:r>
              <a:rPr lang="ru-RU" sz="1600" dirty="0" smtClean="0"/>
              <a:t>		{</a:t>
            </a:r>
          </a:p>
          <a:p>
            <a:pPr defTabSz="180975"/>
            <a:r>
              <a:rPr lang="en-US" sz="1600" dirty="0" smtClean="0"/>
              <a:t>		case WALL: return new </a:t>
            </a:r>
            <a:r>
              <a:rPr lang="en-US" sz="1600" dirty="0" err="1" smtClean="0"/>
              <a:t>CWall</a:t>
            </a:r>
            <a:r>
              <a:rPr lang="en-US" sz="1600" dirty="0" smtClean="0"/>
              <a:t>();</a:t>
            </a:r>
          </a:p>
          <a:p>
            <a:pPr defTabSz="180975"/>
            <a:r>
              <a:rPr lang="en-US" sz="1600" dirty="0" smtClean="0"/>
              <a:t>		case WATER: return new </a:t>
            </a:r>
            <a:r>
              <a:rPr lang="en-US" sz="1600" dirty="0" err="1" smtClean="0"/>
              <a:t>CWall</a:t>
            </a:r>
            <a:r>
              <a:rPr lang="en-US" sz="1600" dirty="0" smtClean="0"/>
              <a:t>();</a:t>
            </a:r>
          </a:p>
          <a:p>
            <a:pPr defTabSz="180975"/>
            <a:r>
              <a:rPr lang="en-US" sz="1600" dirty="0" smtClean="0"/>
              <a:t>		case FOREST: return new </a:t>
            </a:r>
            <a:r>
              <a:rPr lang="en-US" sz="1600" dirty="0" err="1" smtClean="0"/>
              <a:t>CForest</a:t>
            </a:r>
            <a:r>
              <a:rPr lang="en-US" sz="1600" dirty="0" smtClean="0"/>
              <a:t>();</a:t>
            </a:r>
          </a:p>
          <a:p>
            <a:pPr defTabSz="180975"/>
            <a:r>
              <a:rPr lang="en-US" sz="1600" dirty="0" smtClean="0"/>
              <a:t>		case SAND: return new </a:t>
            </a:r>
            <a:r>
              <a:rPr lang="en-US" sz="1600" dirty="0" err="1" smtClean="0"/>
              <a:t>CSand</a:t>
            </a:r>
            <a:r>
              <a:rPr lang="en-US" sz="1600" dirty="0" smtClean="0"/>
              <a:t>();</a:t>
            </a:r>
          </a:p>
          <a:p>
            <a:pPr defTabSz="180975"/>
            <a:r>
              <a:rPr lang="en-US" sz="1600" dirty="0" smtClean="0"/>
              <a:t>		default:</a:t>
            </a:r>
          </a:p>
          <a:p>
            <a:pPr defTabSz="180975"/>
            <a:r>
              <a:rPr lang="en-US" sz="1600" dirty="0" smtClean="0"/>
              <a:t>			throw new std::</a:t>
            </a:r>
            <a:r>
              <a:rPr lang="en-US" sz="1600" dirty="0" err="1" smtClean="0"/>
              <a:t>invalid_argument</a:t>
            </a:r>
            <a:endParaRPr lang="ru-RU" sz="1600" dirty="0" smtClean="0"/>
          </a:p>
          <a:p>
            <a:pPr defTabSz="180975"/>
            <a:r>
              <a:rPr lang="ru-RU" sz="1600" dirty="0" smtClean="0"/>
              <a:t>				</a:t>
            </a:r>
            <a:r>
              <a:rPr lang="en-US" sz="1600" dirty="0" smtClean="0"/>
              <a:t>("Unknown item type");</a:t>
            </a:r>
          </a:p>
          <a:p>
            <a:pPr defTabSz="180975"/>
            <a:r>
              <a:rPr lang="ru-RU" sz="1600" dirty="0" smtClean="0"/>
              <a:t>		}</a:t>
            </a:r>
          </a:p>
          <a:p>
            <a:pPr defTabSz="180975"/>
            <a:r>
              <a:rPr lang="ru-RU" sz="1600" dirty="0" smtClean="0"/>
              <a:t>	}</a:t>
            </a:r>
          </a:p>
          <a:p>
            <a:pPr defTabSz="180975"/>
            <a:r>
              <a:rPr lang="ru-RU" sz="1600" dirty="0" smtClean="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r>
              <a:rPr lang="en-US" dirty="0" smtClean="0"/>
              <a:t>Builder (</a:t>
            </a:r>
            <a:r>
              <a:rPr lang="ru-RU" dirty="0" smtClean="0"/>
              <a:t>Строитель)</a:t>
            </a:r>
            <a:endParaRPr lang="ru-RU" dirty="0"/>
          </a:p>
        </p:txBody>
      </p:sp>
      <p:sp>
        <p:nvSpPr>
          <p:cNvPr id="4" name="Текст 3"/>
          <p:cNvSpPr>
            <a:spLocks noGrp="1"/>
          </p:cNvSpPr>
          <p:nvPr>
            <p:ph type="body" idx="1"/>
          </p:nvPr>
        </p:nvSpPr>
        <p:spPr/>
        <p:txBody>
          <a:bodyPr/>
          <a:lstStyle/>
          <a:p>
            <a:endParaRPr lang="ru-RU"/>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r>
              <a:rPr lang="ru-RU"/>
              <a:t>Что такое паттерны (шаблоны) проектирования?</a:t>
            </a:r>
          </a:p>
        </p:txBody>
      </p:sp>
      <p:sp>
        <p:nvSpPr>
          <p:cNvPr id="6147" name="Rectangle 3"/>
          <p:cNvSpPr>
            <a:spLocks noGrp="1" noChangeArrowheads="1"/>
          </p:cNvSpPr>
          <p:nvPr>
            <p:ph idx="1"/>
          </p:nvPr>
        </p:nvSpPr>
        <p:spPr/>
        <p:txBody>
          <a:bodyPr/>
          <a:lstStyle/>
          <a:p>
            <a:pPr>
              <a:lnSpc>
                <a:spcPct val="90000"/>
              </a:lnSpc>
            </a:pPr>
            <a:r>
              <a:rPr lang="ru-RU" sz="2800" dirty="0"/>
              <a:t>Эффективные способы решения характерных задач проектирования</a:t>
            </a:r>
          </a:p>
          <a:p>
            <a:pPr>
              <a:lnSpc>
                <a:spcPct val="90000"/>
              </a:lnSpc>
            </a:pPr>
            <a:r>
              <a:rPr lang="ru-RU" sz="2800" dirty="0" smtClean="0"/>
              <a:t>Обобщенное </a:t>
            </a:r>
            <a:r>
              <a:rPr lang="ru-RU" sz="2800" dirty="0"/>
              <a:t>описание решения задачи, которое можно использовать в различных ситуациях</a:t>
            </a:r>
          </a:p>
          <a:p>
            <a:pPr>
              <a:lnSpc>
                <a:spcPct val="90000"/>
              </a:lnSpc>
            </a:pPr>
            <a:r>
              <a:rPr lang="ru-RU" sz="2800" dirty="0"/>
              <a:t>ОО паттерны проектирования часто показывают отношения и взаимодействия между классами и объектами</a:t>
            </a:r>
          </a:p>
          <a:p>
            <a:pPr lvl="1">
              <a:lnSpc>
                <a:spcPct val="90000"/>
              </a:lnSpc>
            </a:pPr>
            <a:r>
              <a:rPr lang="ru-RU" sz="2400" dirty="0"/>
              <a:t>Алгоритмы не являются паттернами, т.к. решают задачу </a:t>
            </a:r>
            <a:r>
              <a:rPr lang="ru-RU" sz="2400" dirty="0" smtClean="0"/>
              <a:t>вычисления</a:t>
            </a:r>
            <a:r>
              <a:rPr lang="en-US" sz="2400" dirty="0" smtClean="0"/>
              <a:t>,</a:t>
            </a:r>
            <a:r>
              <a:rPr lang="ru-RU" sz="2400" dirty="0" smtClean="0"/>
              <a:t> </a:t>
            </a:r>
            <a:r>
              <a:rPr lang="ru-RU" sz="2400" dirty="0"/>
              <a:t>а не программирования</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fontScale="90000"/>
          </a:bodyPr>
          <a:lstStyle/>
          <a:p>
            <a:r>
              <a:rPr lang="ru-RU" dirty="0" smtClean="0"/>
              <a:t>Назначение паттерна «Строитель»</a:t>
            </a:r>
            <a:endParaRPr lang="ru-RU" b="1" dirty="0"/>
          </a:p>
        </p:txBody>
      </p:sp>
      <p:sp>
        <p:nvSpPr>
          <p:cNvPr id="38915" name="Rectangle 3"/>
          <p:cNvSpPr>
            <a:spLocks noGrp="1" noChangeArrowheads="1"/>
          </p:cNvSpPr>
          <p:nvPr>
            <p:ph idx="1"/>
          </p:nvPr>
        </p:nvSpPr>
        <p:spPr/>
        <p:txBody>
          <a:bodyPr/>
          <a:lstStyle/>
          <a:p>
            <a:r>
              <a:rPr lang="ru-RU" dirty="0" smtClean="0"/>
              <a:t>Отделяет конструирование сложного объекта от его представления, так что в результате одного и того же процесса конструирования могут получаться разные представления</a:t>
            </a:r>
            <a:endParaRPr lang="ru-RU"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r>
              <a:rPr lang="ru-RU" dirty="0" smtClean="0"/>
              <a:t>Область применения паттерна «Строитель»</a:t>
            </a:r>
            <a:endParaRPr lang="ru-RU" dirty="0"/>
          </a:p>
        </p:txBody>
      </p:sp>
      <p:sp>
        <p:nvSpPr>
          <p:cNvPr id="40963" name="Rectangle 3"/>
          <p:cNvSpPr>
            <a:spLocks noGrp="1" noChangeArrowheads="1"/>
          </p:cNvSpPr>
          <p:nvPr>
            <p:ph idx="1"/>
          </p:nvPr>
        </p:nvSpPr>
        <p:spPr/>
        <p:txBody>
          <a:bodyPr/>
          <a:lstStyle/>
          <a:p>
            <a:r>
              <a:rPr lang="ru-RU"/>
              <a:t>Алгоритм создания сложного объекта не должен зависеть от того, из каких частей состоит объект и как они стыкуются между собой </a:t>
            </a:r>
          </a:p>
          <a:p>
            <a:r>
              <a:rPr lang="ru-RU"/>
              <a:t>Процесс конструирования должен обеспечивать различные представления конструируемого объекта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1" name="Rectangle 7"/>
          <p:cNvSpPr>
            <a:spLocks noGrp="1" noChangeArrowheads="1"/>
          </p:cNvSpPr>
          <p:nvPr>
            <p:ph type="title"/>
          </p:nvPr>
        </p:nvSpPr>
        <p:spPr/>
        <p:txBody>
          <a:bodyPr/>
          <a:lstStyle/>
          <a:p>
            <a:r>
              <a:rPr lang="ru-RU" dirty="0" smtClean="0"/>
              <a:t>Структура</a:t>
            </a:r>
            <a:endParaRPr lang="ru-RU" dirty="0"/>
          </a:p>
        </p:txBody>
      </p:sp>
      <p:grpSp>
        <p:nvGrpSpPr>
          <p:cNvPr id="42" name="Группа 41"/>
          <p:cNvGrpSpPr/>
          <p:nvPr/>
        </p:nvGrpSpPr>
        <p:grpSpPr>
          <a:xfrm>
            <a:off x="500034" y="2000240"/>
            <a:ext cx="7858180" cy="3214710"/>
            <a:chOff x="571472" y="2571744"/>
            <a:chExt cx="7858180" cy="3214710"/>
          </a:xfrm>
        </p:grpSpPr>
        <p:grpSp>
          <p:nvGrpSpPr>
            <p:cNvPr id="7" name="Группа 6"/>
            <p:cNvGrpSpPr/>
            <p:nvPr/>
          </p:nvGrpSpPr>
          <p:grpSpPr>
            <a:xfrm>
              <a:off x="571472" y="2571744"/>
              <a:ext cx="1500198" cy="1071570"/>
              <a:chOff x="571472" y="2571744"/>
              <a:chExt cx="1500198" cy="1071570"/>
            </a:xfrm>
          </p:grpSpPr>
          <p:sp>
            <p:nvSpPr>
              <p:cNvPr id="4" name="Прямоугольник 3"/>
              <p:cNvSpPr/>
              <p:nvPr/>
            </p:nvSpPr>
            <p:spPr>
              <a:xfrm>
                <a:off x="571472" y="2571744"/>
                <a:ext cx="1500198"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Director</a:t>
                </a:r>
                <a:endParaRPr lang="ru-RU" b="1" dirty="0"/>
              </a:p>
            </p:txBody>
          </p:sp>
          <p:sp>
            <p:nvSpPr>
              <p:cNvPr id="5" name="Прямоугольник 4"/>
              <p:cNvSpPr/>
              <p:nvPr/>
            </p:nvSpPr>
            <p:spPr>
              <a:xfrm>
                <a:off x="571472" y="2928934"/>
                <a:ext cx="1500198"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b="1" dirty="0"/>
              </a:p>
            </p:txBody>
          </p:sp>
          <p:sp>
            <p:nvSpPr>
              <p:cNvPr id="6" name="Прямоугольник 5"/>
              <p:cNvSpPr/>
              <p:nvPr/>
            </p:nvSpPr>
            <p:spPr>
              <a:xfrm>
                <a:off x="571472" y="3286124"/>
                <a:ext cx="1500198"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+Construct()</a:t>
                </a:r>
                <a:endParaRPr lang="ru-RU" dirty="0"/>
              </a:p>
            </p:txBody>
          </p:sp>
        </p:grpSp>
        <p:sp>
          <p:nvSpPr>
            <p:cNvPr id="8" name="Загнутый угол 7"/>
            <p:cNvSpPr/>
            <p:nvPr/>
          </p:nvSpPr>
          <p:spPr>
            <a:xfrm>
              <a:off x="571472" y="4357694"/>
              <a:ext cx="2571768" cy="857256"/>
            </a:xfrm>
            <a:prstGeom prst="foldedCorner">
              <a:avLst>
                <a:gd name="adj" fmla="val 40370"/>
              </a:avLst>
            </a:prstGeom>
          </p:spPr>
          <p:style>
            <a:lnRef idx="2">
              <a:schemeClr val="accent1"/>
            </a:lnRef>
            <a:fillRef idx="1">
              <a:schemeClr val="lt1"/>
            </a:fillRef>
            <a:effectRef idx="0">
              <a:schemeClr val="accent1"/>
            </a:effectRef>
            <a:fontRef idx="minor">
              <a:schemeClr val="dk1"/>
            </a:fontRef>
          </p:style>
          <p:txBody>
            <a:bodyPr vert="horz" rtlCol="0" anchor="t"/>
            <a:lstStyle/>
            <a:p>
              <a:r>
                <a:rPr lang="en-US" sz="1600" dirty="0" smtClean="0"/>
                <a:t>for  each item in structure</a:t>
              </a:r>
            </a:p>
            <a:p>
              <a:r>
                <a:rPr lang="en-US" sz="1600" dirty="0" smtClean="0"/>
                <a:t>{</a:t>
              </a:r>
              <a:r>
                <a:rPr lang="en-US" sz="1600" dirty="0" err="1" smtClean="0"/>
                <a:t>builder.BuildPart</a:t>
              </a:r>
              <a:r>
                <a:rPr lang="en-US" sz="1600" dirty="0" smtClean="0"/>
                <a:t>()}</a:t>
              </a:r>
              <a:endParaRPr lang="ru-RU" sz="1600" dirty="0"/>
            </a:p>
          </p:txBody>
        </p:sp>
        <p:grpSp>
          <p:nvGrpSpPr>
            <p:cNvPr id="10" name="Группа 9"/>
            <p:cNvGrpSpPr/>
            <p:nvPr/>
          </p:nvGrpSpPr>
          <p:grpSpPr>
            <a:xfrm>
              <a:off x="3643306" y="2571744"/>
              <a:ext cx="2357454" cy="1071570"/>
              <a:chOff x="571472" y="2571744"/>
              <a:chExt cx="1500198" cy="1071570"/>
            </a:xfrm>
          </p:grpSpPr>
          <p:sp>
            <p:nvSpPr>
              <p:cNvPr id="11" name="Прямоугольник 10"/>
              <p:cNvSpPr/>
              <p:nvPr/>
            </p:nvSpPr>
            <p:spPr>
              <a:xfrm>
                <a:off x="571472" y="2571744"/>
                <a:ext cx="1500198"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Builder</a:t>
                </a:r>
                <a:endParaRPr lang="ru-RU" b="1" dirty="0"/>
              </a:p>
            </p:txBody>
          </p:sp>
          <p:sp>
            <p:nvSpPr>
              <p:cNvPr id="12" name="Прямоугольник 11"/>
              <p:cNvSpPr/>
              <p:nvPr/>
            </p:nvSpPr>
            <p:spPr>
              <a:xfrm>
                <a:off x="571472" y="2928934"/>
                <a:ext cx="1500198"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b="1" dirty="0"/>
              </a:p>
            </p:txBody>
          </p:sp>
          <p:sp>
            <p:nvSpPr>
              <p:cNvPr id="13" name="Прямоугольник 12"/>
              <p:cNvSpPr/>
              <p:nvPr/>
            </p:nvSpPr>
            <p:spPr>
              <a:xfrm>
                <a:off x="571472" y="3286124"/>
                <a:ext cx="1500198"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a:t>
                </a:r>
                <a:r>
                  <a:rPr lang="en-US" dirty="0" err="1" smtClean="0"/>
                  <a:t>BuildPart</a:t>
                </a:r>
                <a:r>
                  <a:rPr lang="en-US" dirty="0" smtClean="0"/>
                  <a:t>()</a:t>
                </a:r>
                <a:endParaRPr lang="ru-RU" dirty="0"/>
              </a:p>
            </p:txBody>
          </p:sp>
        </p:grpSp>
        <p:grpSp>
          <p:nvGrpSpPr>
            <p:cNvPr id="14" name="Группа 13"/>
            <p:cNvGrpSpPr/>
            <p:nvPr/>
          </p:nvGrpSpPr>
          <p:grpSpPr>
            <a:xfrm>
              <a:off x="3643306" y="4500570"/>
              <a:ext cx="2357454" cy="1285884"/>
              <a:chOff x="571472" y="2571744"/>
              <a:chExt cx="1500198" cy="1285884"/>
            </a:xfrm>
          </p:grpSpPr>
          <p:sp>
            <p:nvSpPr>
              <p:cNvPr id="15" name="Прямоугольник 14"/>
              <p:cNvSpPr/>
              <p:nvPr/>
            </p:nvSpPr>
            <p:spPr>
              <a:xfrm>
                <a:off x="571472" y="2571744"/>
                <a:ext cx="1500198"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err="1" smtClean="0"/>
                  <a:t>ConcreteBuilder</a:t>
                </a:r>
                <a:endParaRPr lang="ru-RU" b="1" dirty="0"/>
              </a:p>
            </p:txBody>
          </p:sp>
          <p:sp>
            <p:nvSpPr>
              <p:cNvPr id="16" name="Прямоугольник 15"/>
              <p:cNvSpPr/>
              <p:nvPr/>
            </p:nvSpPr>
            <p:spPr>
              <a:xfrm>
                <a:off x="571472" y="2928934"/>
                <a:ext cx="1500198"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b="1" dirty="0"/>
              </a:p>
            </p:txBody>
          </p:sp>
          <p:sp>
            <p:nvSpPr>
              <p:cNvPr id="17" name="Прямоугольник 16"/>
              <p:cNvSpPr/>
              <p:nvPr/>
            </p:nvSpPr>
            <p:spPr>
              <a:xfrm>
                <a:off x="571472" y="3286124"/>
                <a:ext cx="1500198" cy="5715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a:t>
                </a:r>
                <a:r>
                  <a:rPr lang="en-US" dirty="0" err="1" smtClean="0"/>
                  <a:t>BuildPart</a:t>
                </a:r>
                <a:r>
                  <a:rPr lang="en-US" dirty="0" smtClean="0"/>
                  <a:t>()</a:t>
                </a:r>
                <a:br>
                  <a:rPr lang="en-US" dirty="0" smtClean="0"/>
                </a:br>
                <a:r>
                  <a:rPr lang="en-US" dirty="0" smtClean="0"/>
                  <a:t>+</a:t>
                </a:r>
                <a:r>
                  <a:rPr lang="en-US" dirty="0" err="1" smtClean="0"/>
                  <a:t>GetResult</a:t>
                </a:r>
                <a:r>
                  <a:rPr lang="en-US" dirty="0" smtClean="0"/>
                  <a:t>()</a:t>
                </a:r>
                <a:endParaRPr lang="ru-RU" dirty="0"/>
              </a:p>
            </p:txBody>
          </p:sp>
        </p:grpSp>
        <p:grpSp>
          <p:nvGrpSpPr>
            <p:cNvPr id="18" name="Группа 17"/>
            <p:cNvGrpSpPr/>
            <p:nvPr/>
          </p:nvGrpSpPr>
          <p:grpSpPr>
            <a:xfrm>
              <a:off x="6929454" y="4500570"/>
              <a:ext cx="1500198" cy="1071570"/>
              <a:chOff x="571472" y="2571744"/>
              <a:chExt cx="1500198" cy="1071570"/>
            </a:xfrm>
          </p:grpSpPr>
          <p:sp>
            <p:nvSpPr>
              <p:cNvPr id="19" name="Прямоугольник 18"/>
              <p:cNvSpPr/>
              <p:nvPr/>
            </p:nvSpPr>
            <p:spPr>
              <a:xfrm>
                <a:off x="571472" y="2571744"/>
                <a:ext cx="1500198"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Product</a:t>
                </a:r>
                <a:endParaRPr lang="ru-RU" b="1" dirty="0"/>
              </a:p>
            </p:txBody>
          </p:sp>
          <p:sp>
            <p:nvSpPr>
              <p:cNvPr id="20" name="Прямоугольник 19"/>
              <p:cNvSpPr/>
              <p:nvPr/>
            </p:nvSpPr>
            <p:spPr>
              <a:xfrm>
                <a:off x="571472" y="2928934"/>
                <a:ext cx="1500198"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b="1" dirty="0"/>
              </a:p>
            </p:txBody>
          </p:sp>
          <p:sp>
            <p:nvSpPr>
              <p:cNvPr id="21" name="Прямоугольник 20"/>
              <p:cNvSpPr/>
              <p:nvPr/>
            </p:nvSpPr>
            <p:spPr>
              <a:xfrm>
                <a:off x="571472" y="3286124"/>
                <a:ext cx="1500198"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ru-RU" dirty="0"/>
              </a:p>
            </p:txBody>
          </p:sp>
        </p:grpSp>
        <p:sp>
          <p:nvSpPr>
            <p:cNvPr id="22" name="Ромб 21"/>
            <p:cNvSpPr/>
            <p:nvPr/>
          </p:nvSpPr>
          <p:spPr>
            <a:xfrm>
              <a:off x="2071670" y="2928934"/>
              <a:ext cx="428628" cy="357190"/>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cxnSp>
          <p:nvCxnSpPr>
            <p:cNvPr id="24" name="Прямая со стрелкой 23"/>
            <p:cNvCxnSpPr>
              <a:stCxn id="22" idx="3"/>
              <a:endCxn id="12" idx="1"/>
            </p:cNvCxnSpPr>
            <p:nvPr/>
          </p:nvCxnSpPr>
          <p:spPr>
            <a:xfrm>
              <a:off x="2500298" y="3107529"/>
              <a:ext cx="1143008" cy="1588"/>
            </a:xfrm>
            <a:prstGeom prst="straightConnector1">
              <a:avLst/>
            </a:prstGeom>
            <a:ln w="19050">
              <a:tailEnd type="arrow" w="lg" len="lg"/>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a:stCxn id="8" idx="0"/>
            </p:cNvCxnSpPr>
            <p:nvPr/>
          </p:nvCxnSpPr>
          <p:spPr>
            <a:xfrm rot="5400000" flipH="1" flipV="1">
              <a:off x="1500166" y="4000504"/>
              <a:ext cx="71438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5" name="Равнобедренный треугольник 34"/>
            <p:cNvSpPr/>
            <p:nvPr/>
          </p:nvSpPr>
          <p:spPr>
            <a:xfrm>
              <a:off x="4643438" y="3643314"/>
              <a:ext cx="357190" cy="21431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7" name="Прямая соединительная линия 36"/>
            <p:cNvCxnSpPr>
              <a:stCxn id="35" idx="3"/>
              <a:endCxn id="15" idx="0"/>
            </p:cNvCxnSpPr>
            <p:nvPr/>
          </p:nvCxnSpPr>
          <p:spPr>
            <a:xfrm rot="5400000">
              <a:off x="4500562" y="4179099"/>
              <a:ext cx="64294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15" idx="3"/>
              <a:endCxn id="19" idx="1"/>
            </p:cNvCxnSpPr>
            <p:nvPr/>
          </p:nvCxnSpPr>
          <p:spPr>
            <a:xfrm>
              <a:off x="6000760" y="4679165"/>
              <a:ext cx="928694" cy="1588"/>
            </a:xfrm>
            <a:prstGeom prst="straightConnector1">
              <a:avLst/>
            </a:prstGeom>
            <a:ln w="19050">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143108" y="2643182"/>
              <a:ext cx="857256" cy="338554"/>
            </a:xfrm>
            <a:prstGeom prst="rect">
              <a:avLst/>
            </a:prstGeom>
            <a:noFill/>
          </p:spPr>
          <p:txBody>
            <a:bodyPr wrap="square" rtlCol="0">
              <a:spAutoFit/>
            </a:bodyPr>
            <a:lstStyle/>
            <a:p>
              <a:r>
                <a:rPr lang="en-US" sz="1600" dirty="0" smtClean="0"/>
                <a:t>builder</a:t>
              </a:r>
              <a:endParaRPr lang="ru-RU" sz="1600" dirty="0"/>
            </a:p>
          </p:txBody>
        </p:sp>
      </p:grpSp>
      <p:sp>
        <p:nvSpPr>
          <p:cNvPr id="43" name="Выноска 1 42"/>
          <p:cNvSpPr/>
          <p:nvPr/>
        </p:nvSpPr>
        <p:spPr>
          <a:xfrm>
            <a:off x="6429388" y="1785926"/>
            <a:ext cx="2500330" cy="857256"/>
          </a:xfrm>
          <a:prstGeom prst="borderCallout1">
            <a:avLst>
              <a:gd name="adj1" fmla="val 20020"/>
              <a:gd name="adj2" fmla="val -3254"/>
              <a:gd name="adj3" fmla="val 45834"/>
              <a:gd name="adj4" fmla="val -24619"/>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1400" dirty="0" smtClean="0"/>
              <a:t>Задает абстрактный интерфейс для частей объекта </a:t>
            </a:r>
            <a:r>
              <a:rPr lang="en-US" sz="1400" dirty="0" smtClean="0"/>
              <a:t>Product</a:t>
            </a:r>
            <a:endParaRPr lang="ru-RU" sz="1400" dirty="0"/>
          </a:p>
        </p:txBody>
      </p:sp>
      <p:sp>
        <p:nvSpPr>
          <p:cNvPr id="44" name="Выноска 1 43"/>
          <p:cNvSpPr/>
          <p:nvPr/>
        </p:nvSpPr>
        <p:spPr>
          <a:xfrm>
            <a:off x="2500298" y="5500702"/>
            <a:ext cx="3786214" cy="1285860"/>
          </a:xfrm>
          <a:prstGeom prst="borderCallout1">
            <a:avLst>
              <a:gd name="adj1" fmla="val -4671"/>
              <a:gd name="adj2" fmla="val 9895"/>
              <a:gd name="adj3" fmla="val -102118"/>
              <a:gd name="adj4" fmla="val 32280"/>
            </a:avLst>
          </a:prstGeom>
          <a:ln w="28575"/>
        </p:spPr>
        <p:style>
          <a:lnRef idx="1">
            <a:schemeClr val="accent2"/>
          </a:lnRef>
          <a:fillRef idx="2">
            <a:schemeClr val="accent2"/>
          </a:fillRef>
          <a:effectRef idx="1">
            <a:schemeClr val="accent2"/>
          </a:effectRef>
          <a:fontRef idx="minor">
            <a:schemeClr val="dk1"/>
          </a:fontRef>
        </p:style>
        <p:txBody>
          <a:bodyPr rtlCol="0" anchor="ctr"/>
          <a:lstStyle/>
          <a:p>
            <a:r>
              <a:rPr lang="ru-RU" sz="1400" dirty="0" smtClean="0"/>
              <a:t>Реализует интерфейс </a:t>
            </a:r>
            <a:r>
              <a:rPr lang="en-US" sz="1400" dirty="0" smtClean="0"/>
              <a:t>Builder, </a:t>
            </a:r>
            <a:r>
              <a:rPr lang="ru-RU" sz="1400" dirty="0" smtClean="0"/>
              <a:t>конструирует и собирает вместе части продукта</a:t>
            </a:r>
          </a:p>
          <a:p>
            <a:r>
              <a:rPr lang="ru-RU" sz="1400" dirty="0" smtClean="0"/>
              <a:t>Определяет создаваемое представление продукта и следит за ним</a:t>
            </a:r>
          </a:p>
          <a:p>
            <a:r>
              <a:rPr lang="ru-RU" sz="1400" dirty="0" smtClean="0"/>
              <a:t>Предоставляет интерфейс для доступа к продукту</a:t>
            </a:r>
            <a:endParaRPr lang="ru-RU" sz="1400" dirty="0"/>
          </a:p>
        </p:txBody>
      </p:sp>
      <p:sp>
        <p:nvSpPr>
          <p:cNvPr id="45" name="Выноска 1 44"/>
          <p:cNvSpPr/>
          <p:nvPr/>
        </p:nvSpPr>
        <p:spPr>
          <a:xfrm>
            <a:off x="0" y="4786322"/>
            <a:ext cx="2714612" cy="571504"/>
          </a:xfrm>
          <a:prstGeom prst="borderCallout1">
            <a:avLst>
              <a:gd name="adj1" fmla="val -9609"/>
              <a:gd name="adj2" fmla="val 3857"/>
              <a:gd name="adj3" fmla="val -439600"/>
              <a:gd name="adj4" fmla="val 22618"/>
            </a:avLst>
          </a:prstGeom>
          <a:ln w="28575"/>
        </p:spPr>
        <p:style>
          <a:lnRef idx="1">
            <a:schemeClr val="accent2"/>
          </a:lnRef>
          <a:fillRef idx="2">
            <a:schemeClr val="accent2"/>
          </a:fillRef>
          <a:effectRef idx="1">
            <a:schemeClr val="accent2"/>
          </a:effectRef>
          <a:fontRef idx="minor">
            <a:schemeClr val="dk1"/>
          </a:fontRef>
        </p:style>
        <p:txBody>
          <a:bodyPr rtlCol="0" anchor="ctr"/>
          <a:lstStyle/>
          <a:p>
            <a:r>
              <a:rPr lang="ru-RU" sz="1400" dirty="0" smtClean="0"/>
              <a:t>Конструирует продукт при помощи интерфейса </a:t>
            </a:r>
            <a:r>
              <a:rPr lang="en-US" sz="1400" dirty="0" smtClean="0"/>
              <a:t>Builder</a:t>
            </a:r>
            <a:endParaRPr lang="ru-RU" sz="1400" dirty="0"/>
          </a:p>
        </p:txBody>
      </p:sp>
      <p:sp>
        <p:nvSpPr>
          <p:cNvPr id="46" name="Выноска 1 45"/>
          <p:cNvSpPr/>
          <p:nvPr/>
        </p:nvSpPr>
        <p:spPr>
          <a:xfrm>
            <a:off x="6429388" y="5072074"/>
            <a:ext cx="2643206" cy="1714488"/>
          </a:xfrm>
          <a:prstGeom prst="borderCallout1">
            <a:avLst>
              <a:gd name="adj1" fmla="val -4530"/>
              <a:gd name="adj2" fmla="val 91199"/>
              <a:gd name="adj3" fmla="val -55795"/>
              <a:gd name="adj4" fmla="val 69803"/>
            </a:avLst>
          </a:prstGeom>
          <a:ln w="28575"/>
        </p:spPr>
        <p:style>
          <a:lnRef idx="1">
            <a:schemeClr val="accent2"/>
          </a:lnRef>
          <a:fillRef idx="2">
            <a:schemeClr val="accent2"/>
          </a:fillRef>
          <a:effectRef idx="1">
            <a:schemeClr val="accent2"/>
          </a:effectRef>
          <a:fontRef idx="minor">
            <a:schemeClr val="dk1"/>
          </a:fontRef>
        </p:style>
        <p:txBody>
          <a:bodyPr rtlCol="0" anchor="ctr"/>
          <a:lstStyle/>
          <a:p>
            <a:r>
              <a:rPr lang="ru-RU" sz="1400" dirty="0" smtClean="0"/>
              <a:t>Представляет сложный конструируемый объект</a:t>
            </a:r>
          </a:p>
          <a:p>
            <a:r>
              <a:rPr lang="ru-RU" sz="1400" dirty="0" smtClean="0"/>
              <a:t>Включает классы, которые определяют составные части и интерфейсы для сборки конечного результата из частей </a:t>
            </a:r>
            <a:endParaRPr lang="ru-RU"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3"/>
                                        </p:tgtEl>
                                      </p:cBhvr>
                                    </p:animEffect>
                                    <p:set>
                                      <p:cBhvr>
                                        <p:cTn id="12" dur="1" fill="hold">
                                          <p:stCondLst>
                                            <p:cond delay="499"/>
                                          </p:stCondLst>
                                        </p:cTn>
                                        <p:tgtEl>
                                          <p:spTgt spid="4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44"/>
                                        </p:tgtEl>
                                      </p:cBhvr>
                                    </p:animEffect>
                                    <p:set>
                                      <p:cBhvr>
                                        <p:cTn id="22" dur="1" fill="hold">
                                          <p:stCondLst>
                                            <p:cond delay="499"/>
                                          </p:stCondLst>
                                        </p:cTn>
                                        <p:tgtEl>
                                          <p:spTgt spid="4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45"/>
                                        </p:tgtEl>
                                      </p:cBhvr>
                                    </p:animEffect>
                                    <p:set>
                                      <p:cBhvr>
                                        <p:cTn id="32" dur="1" fill="hold">
                                          <p:stCondLst>
                                            <p:cond delay="499"/>
                                          </p:stCondLst>
                                        </p:cTn>
                                        <p:tgtEl>
                                          <p:spTgt spid="4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46"/>
                                        </p:tgtEl>
                                      </p:cBhvr>
                                    </p:animEffect>
                                    <p:set>
                                      <p:cBhvr>
                                        <p:cTn id="42" dur="1" fill="hold">
                                          <p:stCondLst>
                                            <p:cond delay="499"/>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P spid="44" grpId="0" animBg="1"/>
      <p:bldP spid="44" grpId="1" animBg="1"/>
      <p:bldP spid="45" grpId="0" animBg="1"/>
      <p:bldP spid="45" grpId="1" animBg="1"/>
      <p:bldP spid="46" grpId="0" animBg="1"/>
      <p:bldP spid="46"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Отношения между участниками паттерна</a:t>
            </a:r>
            <a:endParaRPr lang="ru-RU" dirty="0"/>
          </a:p>
        </p:txBody>
      </p:sp>
      <p:sp>
        <p:nvSpPr>
          <p:cNvPr id="3" name="Содержимое 2"/>
          <p:cNvSpPr>
            <a:spLocks noGrp="1"/>
          </p:cNvSpPr>
          <p:nvPr>
            <p:ph idx="1"/>
          </p:nvPr>
        </p:nvSpPr>
        <p:spPr/>
        <p:txBody>
          <a:bodyPr/>
          <a:lstStyle/>
          <a:p>
            <a:r>
              <a:rPr lang="ru-RU" dirty="0" smtClean="0"/>
              <a:t>Клиент создает новый  объект «Распорядитель» (</a:t>
            </a:r>
            <a:r>
              <a:rPr lang="en-US" dirty="0" smtClean="0"/>
              <a:t>Director)</a:t>
            </a:r>
            <a:r>
              <a:rPr lang="ru-RU" dirty="0" smtClean="0"/>
              <a:t> и конфигурирует его новым объектом-строителем </a:t>
            </a:r>
            <a:r>
              <a:rPr lang="en-US" dirty="0" smtClean="0"/>
              <a:t>Builder</a:t>
            </a:r>
          </a:p>
          <a:p>
            <a:r>
              <a:rPr lang="ru-RU" dirty="0" smtClean="0"/>
              <a:t>Распорядитель уведомляет строителя о необходимости построения очередной части продукта</a:t>
            </a:r>
          </a:p>
          <a:p>
            <a:r>
              <a:rPr lang="ru-RU" dirty="0" smtClean="0"/>
              <a:t>Строитель</a:t>
            </a:r>
            <a:r>
              <a:rPr lang="en-US" dirty="0" smtClean="0"/>
              <a:t> </a:t>
            </a:r>
            <a:r>
              <a:rPr lang="ru-RU" dirty="0" smtClean="0"/>
              <a:t>обрабатывает запросы распорядителя и добавляет новые части к продукту</a:t>
            </a:r>
          </a:p>
          <a:p>
            <a:r>
              <a:rPr lang="ru-RU" dirty="0" smtClean="0"/>
              <a:t>Клиент забирает продукт у строителя</a:t>
            </a:r>
            <a:endParaRPr lang="ru-RU"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r>
              <a:rPr lang="ru-RU" dirty="0" smtClean="0"/>
              <a:t>Достоинства паттерна «Строитель»</a:t>
            </a:r>
            <a:endParaRPr lang="ru-RU" dirty="0"/>
          </a:p>
        </p:txBody>
      </p:sp>
      <p:sp>
        <p:nvSpPr>
          <p:cNvPr id="39939" name="Rectangle 3"/>
          <p:cNvSpPr>
            <a:spLocks noGrp="1" noChangeArrowheads="1"/>
          </p:cNvSpPr>
          <p:nvPr>
            <p:ph idx="1"/>
          </p:nvPr>
        </p:nvSpPr>
        <p:spPr/>
        <p:txBody>
          <a:bodyPr>
            <a:normAutofit fontScale="85000" lnSpcReduction="10000"/>
          </a:bodyPr>
          <a:lstStyle/>
          <a:p>
            <a:r>
              <a:rPr lang="ru-RU" dirty="0"/>
              <a:t>Позволяет изменять внутреннее представление </a:t>
            </a:r>
            <a:r>
              <a:rPr lang="ru-RU" dirty="0" smtClean="0"/>
              <a:t>продукта</a:t>
            </a:r>
          </a:p>
          <a:p>
            <a:pPr lvl="1"/>
            <a:r>
              <a:rPr lang="ru-RU" dirty="0" smtClean="0"/>
              <a:t>Распорядителю предоставляется абстрактный интерфейс Строителя, скрывающего структуру продукта и процесс сборки</a:t>
            </a:r>
          </a:p>
          <a:p>
            <a:pPr lvl="2"/>
            <a:r>
              <a:rPr lang="ru-RU" dirty="0" smtClean="0"/>
              <a:t>Для изменения внутреннего представления достаточно определить новую реализацию Строителя</a:t>
            </a:r>
            <a:endParaRPr lang="ru-RU" dirty="0"/>
          </a:p>
          <a:p>
            <a:r>
              <a:rPr lang="ru-RU" dirty="0"/>
              <a:t>Изолирует код, реализующий конструирование и представление </a:t>
            </a:r>
            <a:endParaRPr lang="ru-RU" dirty="0" smtClean="0"/>
          </a:p>
          <a:p>
            <a:pPr lvl="1"/>
            <a:r>
              <a:rPr lang="ru-RU" dirty="0" smtClean="0"/>
              <a:t>Клиенту не нужно знать о классах, задающих внутреннюю структуру продукта (в интерфейсе строителя они отсутствуют)</a:t>
            </a:r>
            <a:endParaRPr lang="ru-RU" dirty="0"/>
          </a:p>
          <a:p>
            <a:r>
              <a:rPr lang="ru-RU" dirty="0"/>
              <a:t>Дает более тонкий контроль над процессом конструирования </a:t>
            </a:r>
            <a:endParaRPr lang="ru-RU" dirty="0" smtClean="0"/>
          </a:p>
          <a:p>
            <a:pPr lvl="1"/>
            <a:r>
              <a:rPr lang="ru-RU" dirty="0" smtClean="0"/>
              <a:t>Процесс построения продукта происходит не сразу, как в других порождающих паттернах, а шаг за шагом</a:t>
            </a:r>
            <a:endParaRPr lang="ru-RU"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 использования</a:t>
            </a:r>
            <a:endParaRPr lang="ru-RU" dirty="0"/>
          </a:p>
        </p:txBody>
      </p:sp>
      <p:sp>
        <p:nvSpPr>
          <p:cNvPr id="3" name="Содержимое 2"/>
          <p:cNvSpPr>
            <a:spLocks noGrp="1"/>
          </p:cNvSpPr>
          <p:nvPr>
            <p:ph idx="1"/>
          </p:nvPr>
        </p:nvSpPr>
        <p:spPr/>
        <p:txBody>
          <a:bodyPr>
            <a:normAutofit fontScale="92500" lnSpcReduction="10000"/>
          </a:bodyPr>
          <a:lstStyle/>
          <a:p>
            <a:r>
              <a:rPr lang="ru-RU" dirty="0" smtClean="0"/>
              <a:t>В редакторе форматированного текстового документа необходимо реализовать возможность преобразования его в различные форматы</a:t>
            </a:r>
          </a:p>
          <a:p>
            <a:pPr lvl="1"/>
            <a:r>
              <a:rPr lang="en-US" dirty="0" smtClean="0"/>
              <a:t>Plain text, HTML, RTF, PDF, DOC, DOCX</a:t>
            </a:r>
            <a:endParaRPr lang="ru-RU" dirty="0" smtClean="0"/>
          </a:p>
          <a:p>
            <a:pPr lvl="2"/>
            <a:r>
              <a:rPr lang="ru-RU" dirty="0" smtClean="0"/>
              <a:t>Список можно продолжить</a:t>
            </a:r>
            <a:endParaRPr lang="en-US" dirty="0" smtClean="0"/>
          </a:p>
          <a:p>
            <a:r>
              <a:rPr lang="ru-RU" dirty="0" smtClean="0"/>
              <a:t>Задача решается путем введения сущностей</a:t>
            </a:r>
          </a:p>
          <a:p>
            <a:pPr lvl="1"/>
            <a:r>
              <a:rPr lang="ru-RU" dirty="0" smtClean="0"/>
              <a:t>Распорядитель - </a:t>
            </a:r>
            <a:r>
              <a:rPr lang="en-US" dirty="0" err="1" smtClean="0"/>
              <a:t>CFormattedTextReader</a:t>
            </a:r>
            <a:endParaRPr lang="ru-RU" dirty="0" smtClean="0"/>
          </a:p>
          <a:p>
            <a:pPr lvl="1"/>
            <a:r>
              <a:rPr lang="ru-RU" dirty="0" smtClean="0"/>
              <a:t>Строитель – </a:t>
            </a:r>
            <a:r>
              <a:rPr lang="en-US" dirty="0" err="1" smtClean="0"/>
              <a:t>CTextConverter</a:t>
            </a:r>
            <a:endParaRPr lang="ru-RU" dirty="0" smtClean="0"/>
          </a:p>
          <a:p>
            <a:pPr lvl="1"/>
            <a:r>
              <a:rPr lang="ru-RU" dirty="0" smtClean="0"/>
              <a:t>Конкретный Строитель – </a:t>
            </a:r>
            <a:r>
              <a:rPr lang="en-US" dirty="0" err="1" smtClean="0"/>
              <a:t>CHtmlConverter</a:t>
            </a:r>
            <a:r>
              <a:rPr lang="en-US" dirty="0" smtClean="0"/>
              <a:t>, </a:t>
            </a:r>
            <a:r>
              <a:rPr lang="en-US" dirty="0" err="1" smtClean="0"/>
              <a:t>CRTFConverter</a:t>
            </a:r>
            <a:r>
              <a:rPr lang="en-US" dirty="0" smtClean="0"/>
              <a:t>, </a:t>
            </a:r>
            <a:r>
              <a:rPr lang="en-US" dirty="0" err="1" smtClean="0"/>
              <a:t>CPlainTextConverter</a:t>
            </a:r>
            <a:r>
              <a:rPr lang="en-US" dirty="0" smtClean="0"/>
              <a:t>, </a:t>
            </a:r>
            <a:r>
              <a:rPr lang="en-US" dirty="0" err="1" smtClean="0"/>
              <a:t>CPDFConverter</a:t>
            </a:r>
            <a:r>
              <a:rPr lang="en-US" dirty="0" smtClean="0"/>
              <a:t>, …</a:t>
            </a:r>
          </a:p>
          <a:p>
            <a:pPr lvl="1"/>
            <a:r>
              <a:rPr lang="ru-RU" dirty="0" smtClean="0"/>
              <a:t>Продукт –</a:t>
            </a:r>
            <a:r>
              <a:rPr lang="en-US" dirty="0" smtClean="0"/>
              <a:t> </a:t>
            </a:r>
            <a:r>
              <a:rPr lang="en-US" dirty="0" err="1" smtClean="0"/>
              <a:t>CPlainTextDocument</a:t>
            </a:r>
            <a:r>
              <a:rPr lang="en-US" dirty="0" smtClean="0"/>
              <a:t>, </a:t>
            </a:r>
            <a:r>
              <a:rPr lang="en-US" dirty="0" err="1" smtClean="0"/>
              <a:t>CHtmlDocument</a:t>
            </a:r>
            <a:r>
              <a:rPr lang="en-US" dirty="0" smtClean="0"/>
              <a:t>, </a:t>
            </a:r>
            <a:r>
              <a:rPr lang="en-US" dirty="0" err="1" smtClean="0"/>
              <a:t>CRTFDocument</a:t>
            </a:r>
            <a:r>
              <a:rPr lang="en-US" dirty="0" smtClean="0"/>
              <a:t>, </a:t>
            </a:r>
            <a:r>
              <a:rPr lang="en-US" dirty="0" err="1" smtClean="0"/>
              <a:t>CPDFDocument</a:t>
            </a:r>
            <a:r>
              <a:rPr lang="en-US" dirty="0" smtClean="0"/>
              <a:t>, …</a:t>
            </a:r>
            <a:endParaRPr lang="ru-RU"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Иерархия классов</a:t>
            </a:r>
            <a:endParaRPr lang="ru-RU" dirty="0"/>
          </a:p>
        </p:txBody>
      </p:sp>
      <p:graphicFrame>
        <p:nvGraphicFramePr>
          <p:cNvPr id="4" name="Содержимое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Выноска 1 4"/>
          <p:cNvSpPr/>
          <p:nvPr/>
        </p:nvSpPr>
        <p:spPr>
          <a:xfrm>
            <a:off x="142844" y="6143644"/>
            <a:ext cx="1785950" cy="571504"/>
          </a:xfrm>
          <a:prstGeom prst="borderCallout1">
            <a:avLst>
              <a:gd name="adj1" fmla="val -6435"/>
              <a:gd name="adj2" fmla="val 13711"/>
              <a:gd name="adj3" fmla="val -428276"/>
              <a:gd name="adj4" fmla="val 45755"/>
            </a:avLst>
          </a:prstGeom>
          <a:ln w="19050"/>
        </p:spPr>
        <p:style>
          <a:lnRef idx="1">
            <a:schemeClr val="accent2"/>
          </a:lnRef>
          <a:fillRef idx="2">
            <a:schemeClr val="accent2"/>
          </a:fillRef>
          <a:effectRef idx="1">
            <a:schemeClr val="accent2"/>
          </a:effectRef>
          <a:fontRef idx="minor">
            <a:schemeClr val="dk1"/>
          </a:fontRef>
        </p:style>
        <p:txBody>
          <a:bodyPr rtlCol="0" anchor="ctr"/>
          <a:lstStyle/>
          <a:p>
            <a:pPr algn="ctr"/>
            <a:r>
              <a:rPr lang="ru-RU" dirty="0" smtClean="0"/>
              <a:t>Распорядитель</a:t>
            </a:r>
            <a:endParaRPr lang="ru-RU" dirty="0"/>
          </a:p>
        </p:txBody>
      </p:sp>
      <p:sp>
        <p:nvSpPr>
          <p:cNvPr id="6" name="Выноска 1 5"/>
          <p:cNvSpPr/>
          <p:nvPr/>
        </p:nvSpPr>
        <p:spPr>
          <a:xfrm>
            <a:off x="7215206" y="6143644"/>
            <a:ext cx="1785950" cy="571504"/>
          </a:xfrm>
          <a:prstGeom prst="borderCallout1">
            <a:avLst>
              <a:gd name="adj1" fmla="val -15324"/>
              <a:gd name="adj2" fmla="val 62066"/>
              <a:gd name="adj3" fmla="val -438435"/>
              <a:gd name="adj4" fmla="val -23324"/>
            </a:avLst>
          </a:prstGeom>
          <a:ln w="19050"/>
        </p:spPr>
        <p:style>
          <a:lnRef idx="1">
            <a:schemeClr val="accent2"/>
          </a:lnRef>
          <a:fillRef idx="2">
            <a:schemeClr val="accent2"/>
          </a:fillRef>
          <a:effectRef idx="1">
            <a:schemeClr val="accent2"/>
          </a:effectRef>
          <a:fontRef idx="minor">
            <a:schemeClr val="dk1"/>
          </a:fontRef>
        </p:style>
        <p:txBody>
          <a:bodyPr rtlCol="0" anchor="ctr"/>
          <a:lstStyle/>
          <a:p>
            <a:pPr algn="ctr"/>
            <a:r>
              <a:rPr lang="ru-RU" dirty="0" smtClean="0"/>
              <a:t>Продукты</a:t>
            </a:r>
            <a:endParaRPr lang="ru-RU" dirty="0"/>
          </a:p>
        </p:txBody>
      </p:sp>
      <p:sp>
        <p:nvSpPr>
          <p:cNvPr id="7" name="Выноска 1 6"/>
          <p:cNvSpPr/>
          <p:nvPr/>
        </p:nvSpPr>
        <p:spPr>
          <a:xfrm>
            <a:off x="3571868" y="6143644"/>
            <a:ext cx="1785950" cy="571504"/>
          </a:xfrm>
          <a:prstGeom prst="borderCallout1">
            <a:avLst>
              <a:gd name="adj1" fmla="val -13102"/>
              <a:gd name="adj2" fmla="val 54244"/>
              <a:gd name="adj3" fmla="val -428911"/>
              <a:gd name="adj4" fmla="val 40472"/>
            </a:avLst>
          </a:prstGeom>
          <a:ln w="19050"/>
        </p:spPr>
        <p:style>
          <a:lnRef idx="1">
            <a:schemeClr val="accent2"/>
          </a:lnRef>
          <a:fillRef idx="2">
            <a:schemeClr val="accent2"/>
          </a:fillRef>
          <a:effectRef idx="1">
            <a:schemeClr val="accent2"/>
          </a:effectRef>
          <a:fontRef idx="minor">
            <a:schemeClr val="dk1"/>
          </a:fontRef>
        </p:style>
        <p:txBody>
          <a:bodyPr rtlCol="0" anchor="ctr"/>
          <a:lstStyle/>
          <a:p>
            <a:pPr algn="ctr"/>
            <a:r>
              <a:rPr lang="ru-RU" dirty="0" smtClean="0"/>
              <a:t>Строитель</a:t>
            </a:r>
            <a:endParaRPr lang="ru-RU"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Реализация сущности «Строитель»</a:t>
            </a:r>
            <a:endParaRPr lang="ru-RU" dirty="0"/>
          </a:p>
        </p:txBody>
      </p:sp>
      <p:sp>
        <p:nvSpPr>
          <p:cNvPr id="4" name="Прямоугольник 3"/>
          <p:cNvSpPr/>
          <p:nvPr/>
        </p:nvSpPr>
        <p:spPr>
          <a:xfrm>
            <a:off x="71406" y="1810488"/>
            <a:ext cx="4357718" cy="509370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defTabSz="90488"/>
            <a:r>
              <a:rPr lang="en-US" sz="1300" b="1" dirty="0" smtClean="0">
                <a:latin typeface="Courier New" pitchFamily="49" charset="0"/>
                <a:cs typeface="Courier New" pitchFamily="49" charset="0"/>
              </a:rPr>
              <a:t>class </a:t>
            </a:r>
            <a:r>
              <a:rPr lang="en-US" sz="1300" b="1" dirty="0" err="1" smtClean="0">
                <a:latin typeface="Courier New" pitchFamily="49" charset="0"/>
                <a:cs typeface="Courier New" pitchFamily="49" charset="0"/>
              </a:rPr>
              <a:t>CTextConverter</a:t>
            </a:r>
            <a:endParaRPr lang="en-US" sz="1300" b="1" dirty="0" smtClean="0">
              <a:latin typeface="Courier New" pitchFamily="49" charset="0"/>
              <a:cs typeface="Courier New" pitchFamily="49" charset="0"/>
            </a:endParaRPr>
          </a:p>
          <a:p>
            <a:pPr defTabSz="90488"/>
            <a:r>
              <a:rPr lang="ru-RU" sz="1300" b="1" dirty="0" smtClean="0">
                <a:latin typeface="Courier New" pitchFamily="49" charset="0"/>
                <a:cs typeface="Courier New" pitchFamily="49" charset="0"/>
              </a:rPr>
              <a:t>{</a:t>
            </a:r>
          </a:p>
          <a:p>
            <a:pPr defTabSz="90488"/>
            <a:r>
              <a:rPr lang="en-US" sz="1300" b="1" dirty="0" smtClean="0">
                <a:latin typeface="Courier New" pitchFamily="49" charset="0"/>
                <a:cs typeface="Courier New" pitchFamily="49" charset="0"/>
              </a:rPr>
              <a:t>public:</a:t>
            </a:r>
          </a:p>
          <a:p>
            <a:pPr defTabSz="90488"/>
            <a:r>
              <a:rPr lang="en-US" sz="1300" b="1" dirty="0" smtClean="0">
                <a:latin typeface="Courier New" pitchFamily="49" charset="0"/>
                <a:cs typeface="Courier New" pitchFamily="49" charset="0"/>
              </a:rPr>
              <a:t>	virtual void </a:t>
            </a:r>
            <a:r>
              <a:rPr lang="en-US" sz="1300" b="1" dirty="0" err="1" smtClean="0">
                <a:latin typeface="Courier New" pitchFamily="49" charset="0"/>
                <a:cs typeface="Courier New" pitchFamily="49" charset="0"/>
              </a:rPr>
              <a:t>ConvertText</a:t>
            </a:r>
            <a:endParaRPr lang="en-US" sz="1300" b="1" dirty="0" smtClean="0">
              <a:latin typeface="Courier New" pitchFamily="49" charset="0"/>
              <a:cs typeface="Courier New" pitchFamily="49" charset="0"/>
            </a:endParaRPr>
          </a:p>
          <a:p>
            <a:pPr defTabSz="90488"/>
            <a:r>
              <a:rPr lang="en-US" sz="1300" b="1" dirty="0" smtClean="0">
                <a:latin typeface="Courier New" pitchFamily="49" charset="0"/>
                <a:cs typeface="Courier New" pitchFamily="49" charset="0"/>
              </a:rPr>
              <a:t>			(std::string const&amp; s){}</a:t>
            </a:r>
          </a:p>
          <a:p>
            <a:pPr defTabSz="90488"/>
            <a:r>
              <a:rPr lang="en-US" sz="1300" b="1" dirty="0" smtClean="0">
                <a:latin typeface="Courier New" pitchFamily="49" charset="0"/>
                <a:cs typeface="Courier New" pitchFamily="49" charset="0"/>
              </a:rPr>
              <a:t>	virtual void </a:t>
            </a:r>
            <a:r>
              <a:rPr lang="en-US" sz="1300" b="1" dirty="0" err="1" smtClean="0">
                <a:latin typeface="Courier New" pitchFamily="49" charset="0"/>
                <a:cs typeface="Courier New" pitchFamily="49" charset="0"/>
              </a:rPr>
              <a:t>ConvertFontChange</a:t>
            </a:r>
            <a:endParaRPr lang="en-US" sz="1300" b="1" dirty="0" smtClean="0">
              <a:latin typeface="Courier New" pitchFamily="49" charset="0"/>
              <a:cs typeface="Courier New" pitchFamily="49" charset="0"/>
            </a:endParaRPr>
          </a:p>
          <a:p>
            <a:pPr defTabSz="90488"/>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CFont</a:t>
            </a:r>
            <a:r>
              <a:rPr lang="en-US" sz="1300" b="1" dirty="0" smtClean="0">
                <a:latin typeface="Courier New" pitchFamily="49" charset="0"/>
                <a:cs typeface="Courier New" pitchFamily="49" charset="0"/>
              </a:rPr>
              <a:t> const&amp; </a:t>
            </a:r>
            <a:r>
              <a:rPr lang="en-US" sz="1300" b="1" dirty="0" err="1" smtClean="0">
                <a:latin typeface="Courier New" pitchFamily="49" charset="0"/>
                <a:cs typeface="Courier New" pitchFamily="49" charset="0"/>
              </a:rPr>
              <a:t>fnt</a:t>
            </a:r>
            <a:r>
              <a:rPr lang="en-US" sz="1300" b="1" dirty="0" smtClean="0">
                <a:latin typeface="Courier New" pitchFamily="49" charset="0"/>
                <a:cs typeface="Courier New" pitchFamily="49" charset="0"/>
              </a:rPr>
              <a:t>){}</a:t>
            </a:r>
          </a:p>
          <a:p>
            <a:pPr defTabSz="90488"/>
            <a:r>
              <a:rPr lang="ru-RU" sz="1300" b="1" dirty="0" smtClean="0">
                <a:latin typeface="Courier New" pitchFamily="49" charset="0"/>
                <a:cs typeface="Courier New" pitchFamily="49" charset="0"/>
              </a:rPr>
              <a:t>	// </a:t>
            </a:r>
            <a:r>
              <a:rPr lang="en-US" sz="1300" b="1" dirty="0" smtClean="0">
                <a:latin typeface="Courier New" pitchFamily="49" charset="0"/>
                <a:cs typeface="Courier New" pitchFamily="49" charset="0"/>
              </a:rPr>
              <a:t>…</a:t>
            </a:r>
            <a:endParaRPr lang="ru-RU" sz="1300" b="1" dirty="0" smtClean="0">
              <a:latin typeface="Courier New" pitchFamily="49" charset="0"/>
              <a:cs typeface="Courier New" pitchFamily="49" charset="0"/>
            </a:endParaRPr>
          </a:p>
          <a:p>
            <a:pPr defTabSz="90488"/>
            <a:r>
              <a:rPr lang="ru-RU" sz="1300" b="1" dirty="0" smtClean="0">
                <a:latin typeface="Courier New" pitchFamily="49" charset="0"/>
                <a:cs typeface="Courier New" pitchFamily="49" charset="0"/>
              </a:rPr>
              <a:t>};</a:t>
            </a:r>
          </a:p>
          <a:p>
            <a:pPr defTabSz="90488"/>
            <a:endParaRPr lang="ru-RU" sz="1300" b="1" dirty="0" smtClean="0">
              <a:latin typeface="Courier New" pitchFamily="49" charset="0"/>
              <a:cs typeface="Courier New" pitchFamily="49" charset="0"/>
            </a:endParaRPr>
          </a:p>
          <a:p>
            <a:pPr defTabSz="90488"/>
            <a:r>
              <a:rPr lang="en-US" sz="1300" b="1" dirty="0" smtClean="0">
                <a:latin typeface="Courier New" pitchFamily="49" charset="0"/>
                <a:cs typeface="Courier New" pitchFamily="49" charset="0"/>
              </a:rPr>
              <a:t>class </a:t>
            </a:r>
            <a:r>
              <a:rPr lang="en-US" sz="1300" b="1" dirty="0" err="1" smtClean="0">
                <a:latin typeface="Courier New" pitchFamily="49" charset="0"/>
                <a:cs typeface="Courier New" pitchFamily="49" charset="0"/>
              </a:rPr>
              <a:t>CPlainTextConverter</a:t>
            </a:r>
            <a:r>
              <a:rPr lang="en-US" sz="1300" b="1" dirty="0" smtClean="0">
                <a:latin typeface="Courier New" pitchFamily="49" charset="0"/>
                <a:cs typeface="Courier New" pitchFamily="49" charset="0"/>
              </a:rPr>
              <a:t> </a:t>
            </a:r>
          </a:p>
          <a:p>
            <a:pPr defTabSz="90488"/>
            <a:r>
              <a:rPr lang="en-US" sz="1300" b="1" dirty="0" smtClean="0">
                <a:latin typeface="Courier New" pitchFamily="49" charset="0"/>
                <a:cs typeface="Courier New" pitchFamily="49" charset="0"/>
              </a:rPr>
              <a:t>	: public </a:t>
            </a:r>
            <a:r>
              <a:rPr lang="en-US" sz="1300" b="1" dirty="0" err="1" smtClean="0">
                <a:latin typeface="Courier New" pitchFamily="49" charset="0"/>
                <a:cs typeface="Courier New" pitchFamily="49" charset="0"/>
              </a:rPr>
              <a:t>CTextConverter</a:t>
            </a:r>
            <a:endParaRPr lang="en-US" sz="1300" b="1" dirty="0" smtClean="0">
              <a:latin typeface="Courier New" pitchFamily="49" charset="0"/>
              <a:cs typeface="Courier New" pitchFamily="49" charset="0"/>
            </a:endParaRPr>
          </a:p>
          <a:p>
            <a:pPr defTabSz="90488"/>
            <a:r>
              <a:rPr lang="ru-RU" sz="1300" b="1" dirty="0" smtClean="0">
                <a:latin typeface="Courier New" pitchFamily="49" charset="0"/>
                <a:cs typeface="Courier New" pitchFamily="49" charset="0"/>
              </a:rPr>
              <a:t>{</a:t>
            </a:r>
          </a:p>
          <a:p>
            <a:pPr defTabSz="90488"/>
            <a:r>
              <a:rPr lang="en-US" sz="1300" b="1" dirty="0" smtClean="0">
                <a:latin typeface="Courier New" pitchFamily="49" charset="0"/>
                <a:cs typeface="Courier New" pitchFamily="49" charset="0"/>
              </a:rPr>
              <a:t>public:</a:t>
            </a:r>
          </a:p>
          <a:p>
            <a:pPr defTabSz="90488"/>
            <a:r>
              <a:rPr lang="en-US" sz="1300" b="1" dirty="0" smtClean="0">
                <a:latin typeface="Courier New" pitchFamily="49" charset="0"/>
                <a:cs typeface="Courier New" pitchFamily="49" charset="0"/>
              </a:rPr>
              <a:t>	void </a:t>
            </a:r>
            <a:r>
              <a:rPr lang="en-US" sz="1300" b="1" dirty="0" err="1" smtClean="0">
                <a:latin typeface="Courier New" pitchFamily="49" charset="0"/>
                <a:cs typeface="Courier New" pitchFamily="49" charset="0"/>
              </a:rPr>
              <a:t>ConvertText</a:t>
            </a:r>
            <a:r>
              <a:rPr lang="en-US" sz="1300" b="1" dirty="0" smtClean="0">
                <a:latin typeface="Courier New" pitchFamily="49" charset="0"/>
                <a:cs typeface="Courier New" pitchFamily="49" charset="0"/>
              </a:rPr>
              <a:t>(std::string const&amp; s)</a:t>
            </a:r>
          </a:p>
          <a:p>
            <a:pPr defTabSz="90488"/>
            <a:r>
              <a:rPr lang="ru-RU" sz="1300" b="1" dirty="0" smtClean="0">
                <a:latin typeface="Courier New" pitchFamily="49" charset="0"/>
                <a:cs typeface="Courier New" pitchFamily="49" charset="0"/>
              </a:rPr>
              <a:t>	{</a:t>
            </a:r>
          </a:p>
          <a:p>
            <a:pPr defTabSz="90488"/>
            <a:r>
              <a:rPr lang="ru-RU" sz="1300" b="1" dirty="0" smtClean="0">
                <a:latin typeface="Courier New" pitchFamily="49" charset="0"/>
                <a:cs typeface="Courier New" pitchFamily="49" charset="0"/>
              </a:rPr>
              <a:t>		// </a:t>
            </a:r>
            <a:r>
              <a:rPr lang="en-US" sz="1300" b="1" dirty="0" smtClean="0">
                <a:latin typeface="Courier New" pitchFamily="49" charset="0"/>
                <a:cs typeface="Courier New" pitchFamily="49" charset="0"/>
              </a:rPr>
              <a:t>…</a:t>
            </a:r>
            <a:endParaRPr lang="ru-RU" sz="1300" b="1" dirty="0" smtClean="0">
              <a:latin typeface="Courier New" pitchFamily="49" charset="0"/>
              <a:cs typeface="Courier New" pitchFamily="49" charset="0"/>
            </a:endParaRPr>
          </a:p>
          <a:p>
            <a:pPr defTabSz="90488"/>
            <a:r>
              <a:rPr lang="ru-RU" sz="1300" b="1" dirty="0" smtClean="0">
                <a:latin typeface="Courier New" pitchFamily="49" charset="0"/>
                <a:cs typeface="Courier New" pitchFamily="49" charset="0"/>
              </a:rPr>
              <a:t>	}</a:t>
            </a:r>
          </a:p>
          <a:p>
            <a:pPr defTabSz="90488"/>
            <a:r>
              <a:rPr lang="en-US" sz="1300" b="1" dirty="0" smtClean="0">
                <a:latin typeface="Courier New" pitchFamily="49" charset="0"/>
                <a:cs typeface="Courier New" pitchFamily="49" charset="0"/>
              </a:rPr>
              <a:t>	std::string const &amp; </a:t>
            </a:r>
            <a:r>
              <a:rPr lang="en-US" sz="1300" b="1" dirty="0" err="1" smtClean="0">
                <a:latin typeface="Courier New" pitchFamily="49" charset="0"/>
                <a:cs typeface="Courier New" pitchFamily="49" charset="0"/>
              </a:rPr>
              <a:t>GetPlainText</a:t>
            </a:r>
            <a:r>
              <a:rPr lang="en-US" sz="1300" b="1" dirty="0" smtClean="0">
                <a:latin typeface="Courier New" pitchFamily="49" charset="0"/>
                <a:cs typeface="Courier New" pitchFamily="49" charset="0"/>
              </a:rPr>
              <a:t>()const</a:t>
            </a:r>
          </a:p>
          <a:p>
            <a:pPr defTabSz="90488"/>
            <a:r>
              <a:rPr lang="ru-RU" sz="1300" b="1" dirty="0" smtClean="0">
                <a:latin typeface="Courier New" pitchFamily="49" charset="0"/>
                <a:cs typeface="Courier New" pitchFamily="49" charset="0"/>
              </a:rPr>
              <a:t>	{</a:t>
            </a:r>
          </a:p>
          <a:p>
            <a:pPr defTabSz="90488"/>
            <a:r>
              <a:rPr lang="en-US" sz="1300" b="1" dirty="0" smtClean="0">
                <a:latin typeface="Courier New" pitchFamily="49" charset="0"/>
                <a:cs typeface="Courier New" pitchFamily="49" charset="0"/>
              </a:rPr>
              <a:t>		return </a:t>
            </a:r>
            <a:r>
              <a:rPr lang="en-US" sz="1300" b="1" dirty="0" err="1" smtClean="0">
                <a:latin typeface="Courier New" pitchFamily="49" charset="0"/>
                <a:cs typeface="Courier New" pitchFamily="49" charset="0"/>
              </a:rPr>
              <a:t>m_plainText</a:t>
            </a:r>
            <a:r>
              <a:rPr lang="en-US" sz="1300" b="1" dirty="0" smtClean="0">
                <a:latin typeface="Courier New" pitchFamily="49" charset="0"/>
                <a:cs typeface="Courier New" pitchFamily="49" charset="0"/>
              </a:rPr>
              <a:t>;</a:t>
            </a:r>
            <a:endParaRPr lang="ru-RU" sz="1300" b="1" dirty="0" smtClean="0">
              <a:latin typeface="Courier New" pitchFamily="49" charset="0"/>
              <a:cs typeface="Courier New" pitchFamily="49" charset="0"/>
            </a:endParaRPr>
          </a:p>
          <a:p>
            <a:pPr defTabSz="90488"/>
            <a:r>
              <a:rPr lang="ru-RU" sz="1300" b="1" dirty="0" smtClean="0">
                <a:latin typeface="Courier New" pitchFamily="49" charset="0"/>
                <a:cs typeface="Courier New" pitchFamily="49" charset="0"/>
              </a:rPr>
              <a:t>	}</a:t>
            </a:r>
            <a:endParaRPr lang="en-US" sz="1300" b="1" dirty="0" smtClean="0">
              <a:latin typeface="Courier New" pitchFamily="49" charset="0"/>
              <a:cs typeface="Courier New" pitchFamily="49" charset="0"/>
            </a:endParaRPr>
          </a:p>
          <a:p>
            <a:pPr defTabSz="90488"/>
            <a:r>
              <a:rPr lang="en-US" sz="1300" b="1" dirty="0" smtClean="0">
                <a:latin typeface="Courier New" pitchFamily="49" charset="0"/>
                <a:cs typeface="Courier New" pitchFamily="49" charset="0"/>
              </a:rPr>
              <a:t>private:</a:t>
            </a:r>
          </a:p>
          <a:p>
            <a:pPr defTabSz="90488"/>
            <a:r>
              <a:rPr lang="en-US" sz="1300" b="1" dirty="0" smtClean="0">
                <a:latin typeface="Courier New" pitchFamily="49" charset="0"/>
                <a:cs typeface="Courier New" pitchFamily="49" charset="0"/>
              </a:rPr>
              <a:t>	std::string </a:t>
            </a:r>
            <a:r>
              <a:rPr lang="en-US" sz="1300" b="1" dirty="0" err="1" smtClean="0">
                <a:latin typeface="Courier New" pitchFamily="49" charset="0"/>
                <a:cs typeface="Courier New" pitchFamily="49" charset="0"/>
              </a:rPr>
              <a:t>m_plainText</a:t>
            </a:r>
            <a:r>
              <a:rPr lang="en-US" sz="1300" b="1" dirty="0" smtClean="0">
                <a:latin typeface="Courier New" pitchFamily="49" charset="0"/>
                <a:cs typeface="Courier New" pitchFamily="49" charset="0"/>
              </a:rPr>
              <a:t>;</a:t>
            </a:r>
            <a:endParaRPr lang="ru-RU" sz="1300" b="1" dirty="0" smtClean="0">
              <a:latin typeface="Courier New" pitchFamily="49" charset="0"/>
              <a:cs typeface="Courier New" pitchFamily="49" charset="0"/>
            </a:endParaRPr>
          </a:p>
          <a:p>
            <a:pPr defTabSz="90488"/>
            <a:r>
              <a:rPr lang="ru-RU" sz="1300" b="1" dirty="0" smtClean="0">
                <a:latin typeface="Courier New" pitchFamily="49" charset="0"/>
                <a:cs typeface="Courier New" pitchFamily="49" charset="0"/>
              </a:rPr>
              <a:t>};</a:t>
            </a:r>
          </a:p>
        </p:txBody>
      </p:sp>
      <p:sp>
        <p:nvSpPr>
          <p:cNvPr id="5" name="Прямоугольник 4"/>
          <p:cNvSpPr/>
          <p:nvPr/>
        </p:nvSpPr>
        <p:spPr>
          <a:xfrm>
            <a:off x="4500562" y="1810488"/>
            <a:ext cx="4500594" cy="40934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defTabSz="88900"/>
            <a:r>
              <a:rPr lang="en-US" sz="1300" b="1" dirty="0" smtClean="0">
                <a:latin typeface="Courier New" pitchFamily="49" charset="0"/>
                <a:cs typeface="Courier New" pitchFamily="49" charset="0"/>
              </a:rPr>
              <a:t>class </a:t>
            </a:r>
            <a:r>
              <a:rPr lang="en-US" sz="1300" b="1" dirty="0" err="1" smtClean="0">
                <a:latin typeface="Courier New" pitchFamily="49" charset="0"/>
                <a:cs typeface="Courier New" pitchFamily="49" charset="0"/>
              </a:rPr>
              <a:t>CPDFConverter</a:t>
            </a:r>
            <a:endParaRPr lang="en-US" sz="1300" b="1" dirty="0" smtClean="0">
              <a:latin typeface="Courier New" pitchFamily="49" charset="0"/>
              <a:cs typeface="Courier New" pitchFamily="49" charset="0"/>
            </a:endParaRPr>
          </a:p>
          <a:p>
            <a:pPr defTabSz="88900"/>
            <a:r>
              <a:rPr lang="en-US" sz="1300" b="1" dirty="0" smtClean="0">
                <a:latin typeface="Courier New" pitchFamily="49" charset="0"/>
                <a:cs typeface="Courier New" pitchFamily="49" charset="0"/>
              </a:rPr>
              <a:t>	: public </a:t>
            </a:r>
            <a:r>
              <a:rPr lang="en-US" sz="1300" b="1" dirty="0" err="1" smtClean="0">
                <a:latin typeface="Courier New" pitchFamily="49" charset="0"/>
                <a:cs typeface="Courier New" pitchFamily="49" charset="0"/>
              </a:rPr>
              <a:t>CTextConverter</a:t>
            </a:r>
            <a:endParaRPr lang="en-US" sz="1300" b="1" dirty="0" smtClean="0">
              <a:latin typeface="Courier New" pitchFamily="49" charset="0"/>
              <a:cs typeface="Courier New" pitchFamily="49" charset="0"/>
            </a:endParaRPr>
          </a:p>
          <a:p>
            <a:pPr defTabSz="88900"/>
            <a:r>
              <a:rPr lang="ru-RU" sz="1300" b="1" dirty="0" smtClean="0">
                <a:latin typeface="Courier New" pitchFamily="49" charset="0"/>
                <a:cs typeface="Courier New" pitchFamily="49" charset="0"/>
              </a:rPr>
              <a:t>{</a:t>
            </a:r>
          </a:p>
          <a:p>
            <a:pPr defTabSz="88900"/>
            <a:r>
              <a:rPr lang="en-US" sz="1300" b="1" dirty="0" smtClean="0">
                <a:latin typeface="Courier New" pitchFamily="49" charset="0"/>
                <a:cs typeface="Courier New" pitchFamily="49" charset="0"/>
              </a:rPr>
              <a:t>public:</a:t>
            </a:r>
          </a:p>
          <a:p>
            <a:pPr defTabSz="88900"/>
            <a:r>
              <a:rPr lang="en-US" sz="1300" b="1" dirty="0" smtClean="0">
                <a:latin typeface="Courier New" pitchFamily="49" charset="0"/>
                <a:cs typeface="Courier New" pitchFamily="49" charset="0"/>
              </a:rPr>
              <a:t>	void </a:t>
            </a:r>
            <a:r>
              <a:rPr lang="en-US" sz="1300" b="1" dirty="0" err="1" smtClean="0">
                <a:latin typeface="Courier New" pitchFamily="49" charset="0"/>
                <a:cs typeface="Courier New" pitchFamily="49" charset="0"/>
              </a:rPr>
              <a:t>ConvertText</a:t>
            </a:r>
            <a:r>
              <a:rPr lang="en-US" sz="1300" b="1" dirty="0" smtClean="0">
                <a:latin typeface="Courier New" pitchFamily="49" charset="0"/>
                <a:cs typeface="Courier New" pitchFamily="49" charset="0"/>
              </a:rPr>
              <a:t>(std::string const&amp; w)</a:t>
            </a:r>
          </a:p>
          <a:p>
            <a:pPr defTabSz="88900"/>
            <a:r>
              <a:rPr lang="ru-RU" sz="1300" b="1" dirty="0" smtClean="0">
                <a:latin typeface="Courier New" pitchFamily="49" charset="0"/>
                <a:cs typeface="Courier New" pitchFamily="49" charset="0"/>
              </a:rPr>
              <a:t>	{</a:t>
            </a:r>
          </a:p>
          <a:p>
            <a:pPr defTabSz="88900"/>
            <a:r>
              <a:rPr lang="ru-RU" sz="1300" b="1" dirty="0" smtClean="0">
                <a:latin typeface="Courier New" pitchFamily="49" charset="0"/>
                <a:cs typeface="Courier New" pitchFamily="49" charset="0"/>
              </a:rPr>
              <a:t>		// ...</a:t>
            </a:r>
          </a:p>
          <a:p>
            <a:pPr defTabSz="88900"/>
            <a:r>
              <a:rPr lang="ru-RU" sz="1300" b="1" dirty="0" smtClean="0">
                <a:latin typeface="Courier New" pitchFamily="49" charset="0"/>
                <a:cs typeface="Courier New" pitchFamily="49" charset="0"/>
              </a:rPr>
              <a:t>	}</a:t>
            </a:r>
          </a:p>
          <a:p>
            <a:pPr defTabSz="88900"/>
            <a:r>
              <a:rPr lang="en-US" sz="1300" b="1" dirty="0" smtClean="0">
                <a:latin typeface="Courier New" pitchFamily="49" charset="0"/>
                <a:cs typeface="Courier New" pitchFamily="49" charset="0"/>
              </a:rPr>
              <a:t>	void </a:t>
            </a:r>
            <a:r>
              <a:rPr lang="en-US" sz="1300" b="1" dirty="0" err="1" smtClean="0">
                <a:latin typeface="Courier New" pitchFamily="49" charset="0"/>
                <a:cs typeface="Courier New" pitchFamily="49" charset="0"/>
              </a:rPr>
              <a:t>ConvertFontChange</a:t>
            </a:r>
            <a:r>
              <a:rPr lang="en-US" sz="1300" b="1" dirty="0" smtClean="0">
                <a:latin typeface="Courier New" pitchFamily="49" charset="0"/>
                <a:cs typeface="Courier New" pitchFamily="49" charset="0"/>
              </a:rPr>
              <a:t>(</a:t>
            </a:r>
            <a:r>
              <a:rPr lang="en-US" sz="1300" b="1" dirty="0" err="1" smtClean="0">
                <a:latin typeface="Courier New" pitchFamily="49" charset="0"/>
                <a:cs typeface="Courier New" pitchFamily="49" charset="0"/>
              </a:rPr>
              <a:t>CFont</a:t>
            </a:r>
            <a:r>
              <a:rPr lang="en-US" sz="1300" b="1" dirty="0" smtClean="0">
                <a:latin typeface="Courier New" pitchFamily="49" charset="0"/>
                <a:cs typeface="Courier New" pitchFamily="49" charset="0"/>
              </a:rPr>
              <a:t> const&amp; </a:t>
            </a:r>
            <a:r>
              <a:rPr lang="en-US" sz="1300" b="1" dirty="0" err="1" smtClean="0">
                <a:latin typeface="Courier New" pitchFamily="49" charset="0"/>
                <a:cs typeface="Courier New" pitchFamily="49" charset="0"/>
              </a:rPr>
              <a:t>fnt</a:t>
            </a:r>
            <a:r>
              <a:rPr lang="en-US" sz="1300" b="1" dirty="0" smtClean="0">
                <a:latin typeface="Courier New" pitchFamily="49" charset="0"/>
                <a:cs typeface="Courier New" pitchFamily="49" charset="0"/>
              </a:rPr>
              <a:t>)</a:t>
            </a:r>
          </a:p>
          <a:p>
            <a:pPr defTabSz="88900"/>
            <a:r>
              <a:rPr lang="ru-RU" sz="1300" b="1" dirty="0" smtClean="0">
                <a:latin typeface="Courier New" pitchFamily="49" charset="0"/>
                <a:cs typeface="Courier New" pitchFamily="49" charset="0"/>
              </a:rPr>
              <a:t>	{</a:t>
            </a:r>
          </a:p>
          <a:p>
            <a:pPr defTabSz="88900"/>
            <a:r>
              <a:rPr lang="ru-RU" sz="1300" b="1" dirty="0" smtClean="0">
                <a:latin typeface="Courier New" pitchFamily="49" charset="0"/>
                <a:cs typeface="Courier New" pitchFamily="49" charset="0"/>
              </a:rPr>
              <a:t>		// ...</a:t>
            </a:r>
          </a:p>
          <a:p>
            <a:pPr defTabSz="88900"/>
            <a:r>
              <a:rPr lang="ru-RU" sz="1300" b="1" dirty="0" smtClean="0">
                <a:latin typeface="Courier New" pitchFamily="49" charset="0"/>
                <a:cs typeface="Courier New" pitchFamily="49" charset="0"/>
              </a:rPr>
              <a:t>	}</a:t>
            </a:r>
            <a:endParaRPr lang="en-US" sz="1300" b="1" dirty="0" smtClean="0">
              <a:latin typeface="Courier New" pitchFamily="49" charset="0"/>
              <a:cs typeface="Courier New" pitchFamily="49" charset="0"/>
            </a:endParaRPr>
          </a:p>
          <a:p>
            <a:pPr defTabSz="88900"/>
            <a:endParaRPr lang="ru-RU" sz="1300" b="1" dirty="0" smtClean="0">
              <a:latin typeface="Courier New" pitchFamily="49" charset="0"/>
              <a:cs typeface="Courier New" pitchFamily="49" charset="0"/>
            </a:endParaRPr>
          </a:p>
          <a:p>
            <a:pPr defTabSz="88900"/>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CPDFDocument</a:t>
            </a:r>
            <a:r>
              <a:rPr lang="en-US" sz="1300" b="1" dirty="0" smtClean="0">
                <a:latin typeface="Courier New" pitchFamily="49" charset="0"/>
                <a:cs typeface="Courier New" pitchFamily="49" charset="0"/>
              </a:rPr>
              <a:t> const&amp; </a:t>
            </a:r>
            <a:r>
              <a:rPr lang="en-US" sz="1300" b="1" dirty="0" err="1" smtClean="0">
                <a:latin typeface="Courier New" pitchFamily="49" charset="0"/>
                <a:cs typeface="Courier New" pitchFamily="49" charset="0"/>
              </a:rPr>
              <a:t>GetPDFDocument</a:t>
            </a:r>
            <a:r>
              <a:rPr lang="en-US" sz="1300" b="1" dirty="0" smtClean="0">
                <a:latin typeface="Courier New" pitchFamily="49" charset="0"/>
                <a:cs typeface="Courier New" pitchFamily="49" charset="0"/>
              </a:rPr>
              <a:t>()</a:t>
            </a:r>
            <a:r>
              <a:rPr lang="ru-RU" sz="1300" b="1" dirty="0" smtClean="0">
                <a:latin typeface="Courier New" pitchFamily="49" charset="0"/>
                <a:cs typeface="Courier New" pitchFamily="49" charset="0"/>
              </a:rPr>
              <a:t> </a:t>
            </a:r>
            <a:r>
              <a:rPr lang="en-US" sz="1300" b="1" dirty="0" smtClean="0">
                <a:latin typeface="Courier New" pitchFamily="49" charset="0"/>
                <a:cs typeface="Courier New" pitchFamily="49" charset="0"/>
              </a:rPr>
              <a:t>const</a:t>
            </a:r>
          </a:p>
          <a:p>
            <a:pPr defTabSz="88900"/>
            <a:r>
              <a:rPr lang="ru-RU" sz="1300" b="1" dirty="0" smtClean="0">
                <a:latin typeface="Courier New" pitchFamily="49" charset="0"/>
                <a:cs typeface="Courier New" pitchFamily="49" charset="0"/>
              </a:rPr>
              <a:t>	{</a:t>
            </a:r>
          </a:p>
          <a:p>
            <a:pPr defTabSz="88900"/>
            <a:r>
              <a:rPr lang="ru-RU" sz="1300" b="1" dirty="0" smtClean="0">
                <a:latin typeface="Courier New" pitchFamily="49" charset="0"/>
                <a:cs typeface="Courier New" pitchFamily="49" charset="0"/>
              </a:rPr>
              <a:t>		</a:t>
            </a:r>
            <a:r>
              <a:rPr lang="en-US" sz="1300" b="1" dirty="0" smtClean="0">
                <a:latin typeface="Courier New" pitchFamily="49" charset="0"/>
                <a:cs typeface="Courier New" pitchFamily="49" charset="0"/>
              </a:rPr>
              <a:t>return </a:t>
            </a:r>
            <a:r>
              <a:rPr lang="en-US" sz="1300" b="1" dirty="0" err="1" smtClean="0">
                <a:latin typeface="Courier New" pitchFamily="49" charset="0"/>
                <a:cs typeface="Courier New" pitchFamily="49" charset="0"/>
              </a:rPr>
              <a:t>m_pdfDocument</a:t>
            </a:r>
            <a:r>
              <a:rPr lang="en-US" sz="1300" b="1" dirty="0" smtClean="0">
                <a:latin typeface="Courier New" pitchFamily="49" charset="0"/>
                <a:cs typeface="Courier New" pitchFamily="49" charset="0"/>
              </a:rPr>
              <a:t>;</a:t>
            </a:r>
            <a:endParaRPr lang="ru-RU" sz="1300" b="1" dirty="0" smtClean="0">
              <a:latin typeface="Courier New" pitchFamily="49" charset="0"/>
              <a:cs typeface="Courier New" pitchFamily="49" charset="0"/>
            </a:endParaRPr>
          </a:p>
          <a:p>
            <a:pPr defTabSz="88900"/>
            <a:r>
              <a:rPr lang="ru-RU" sz="1300" b="1" dirty="0" smtClean="0">
                <a:latin typeface="Courier New" pitchFamily="49" charset="0"/>
                <a:cs typeface="Courier New" pitchFamily="49" charset="0"/>
              </a:rPr>
              <a:t>	}</a:t>
            </a:r>
            <a:endParaRPr lang="en-US" sz="1300" b="1" dirty="0" smtClean="0">
              <a:latin typeface="Courier New" pitchFamily="49" charset="0"/>
              <a:cs typeface="Courier New" pitchFamily="49" charset="0"/>
            </a:endParaRPr>
          </a:p>
          <a:p>
            <a:pPr defTabSz="88900"/>
            <a:r>
              <a:rPr lang="en-US" sz="1300" b="1" dirty="0" smtClean="0">
                <a:latin typeface="Courier New" pitchFamily="49" charset="0"/>
                <a:cs typeface="Courier New" pitchFamily="49" charset="0"/>
              </a:rPr>
              <a:t>private:</a:t>
            </a:r>
          </a:p>
          <a:p>
            <a:pPr defTabSz="88900"/>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CPDFDocument</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m_pdfDocument</a:t>
            </a:r>
            <a:r>
              <a:rPr lang="en-US" sz="1300" b="1" dirty="0" smtClean="0">
                <a:latin typeface="Courier New" pitchFamily="49" charset="0"/>
                <a:cs typeface="Courier New" pitchFamily="49" charset="0"/>
              </a:rPr>
              <a:t>;</a:t>
            </a:r>
            <a:endParaRPr lang="ru-RU" sz="1300" b="1" dirty="0" smtClean="0">
              <a:latin typeface="Courier New" pitchFamily="49" charset="0"/>
              <a:cs typeface="Courier New" pitchFamily="49" charset="0"/>
            </a:endParaRPr>
          </a:p>
          <a:p>
            <a:pPr defTabSz="88900"/>
            <a:r>
              <a:rPr lang="ru-RU" sz="13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Реализация сущности «Распорядитель»</a:t>
            </a:r>
            <a:endParaRPr lang="ru-RU" dirty="0"/>
          </a:p>
        </p:txBody>
      </p:sp>
      <p:sp>
        <p:nvSpPr>
          <p:cNvPr id="3" name="Прямоугольник 2"/>
          <p:cNvSpPr/>
          <p:nvPr/>
        </p:nvSpPr>
        <p:spPr>
          <a:xfrm>
            <a:off x="214282" y="1835760"/>
            <a:ext cx="8286808" cy="48320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defTabSz="180975"/>
            <a:r>
              <a:rPr lang="en-US" sz="1400" b="1" dirty="0" smtClean="0">
                <a:latin typeface="Courier New" pitchFamily="49" charset="0"/>
                <a:cs typeface="Courier New" pitchFamily="49" charset="0"/>
              </a:rPr>
              <a:t>class </a:t>
            </a:r>
            <a:r>
              <a:rPr lang="en-US" sz="1400" b="1" dirty="0" err="1" smtClean="0">
                <a:latin typeface="Courier New" pitchFamily="49" charset="0"/>
                <a:cs typeface="Courier New" pitchFamily="49" charset="0"/>
              </a:rPr>
              <a:t>CFormattedTextReader</a:t>
            </a:r>
            <a:endParaRPr lang="en-US" sz="1400" b="1" dirty="0" smtClean="0">
              <a:latin typeface="Courier New" pitchFamily="49" charset="0"/>
              <a:cs typeface="Courier New" pitchFamily="49" charset="0"/>
            </a:endParaRPr>
          </a:p>
          <a:p>
            <a:pPr defTabSz="180975"/>
            <a:r>
              <a:rPr lang="ru-RU" sz="1400" b="1" dirty="0" smtClean="0">
                <a:latin typeface="Courier New" pitchFamily="49" charset="0"/>
                <a:cs typeface="Courier New" pitchFamily="49" charset="0"/>
              </a:rPr>
              <a:t>{</a:t>
            </a:r>
          </a:p>
          <a:p>
            <a:pPr defTabSz="180975"/>
            <a:r>
              <a:rPr lang="en-US" sz="1400" b="1" dirty="0" smtClean="0">
                <a:latin typeface="Courier New" pitchFamily="49" charset="0"/>
                <a:cs typeface="Courier New" pitchFamily="49" charset="0"/>
              </a:rPr>
              <a:t>public:</a:t>
            </a:r>
          </a:p>
          <a:p>
            <a:pPr defTabSz="180975"/>
            <a:r>
              <a:rPr lang="en-US" sz="1400" b="1" dirty="0" smtClean="0">
                <a:latin typeface="Courier New" pitchFamily="49" charset="0"/>
                <a:cs typeface="Courier New" pitchFamily="49" charset="0"/>
              </a:rPr>
              <a:t>	void Read(</a:t>
            </a:r>
            <a:r>
              <a:rPr lang="en-US" sz="1400" b="1" dirty="0" err="1" smtClean="0">
                <a:latin typeface="Courier New" pitchFamily="49" charset="0"/>
                <a:cs typeface="Courier New" pitchFamily="49" charset="0"/>
              </a:rPr>
              <a:t>CFormattedText</a:t>
            </a:r>
            <a:r>
              <a:rPr lang="en-US" sz="1400" b="1" dirty="0" smtClean="0">
                <a:latin typeface="Courier New" pitchFamily="49" charset="0"/>
                <a:cs typeface="Courier New" pitchFamily="49" charset="0"/>
              </a:rPr>
              <a:t> const&amp; text, </a:t>
            </a:r>
            <a:r>
              <a:rPr lang="en-US" sz="1400" b="1" dirty="0" err="1" smtClean="0">
                <a:latin typeface="Courier New" pitchFamily="49" charset="0"/>
                <a:cs typeface="Courier New" pitchFamily="49" charset="0"/>
              </a:rPr>
              <a:t>CTextConverter</a:t>
            </a:r>
            <a:r>
              <a:rPr lang="en-US" sz="1400" b="1" dirty="0" smtClean="0">
                <a:latin typeface="Courier New" pitchFamily="49" charset="0"/>
                <a:cs typeface="Courier New" pitchFamily="49" charset="0"/>
              </a:rPr>
              <a:t> &amp; converter)</a:t>
            </a:r>
          </a:p>
          <a:p>
            <a:pPr defTabSz="180975"/>
            <a:r>
              <a:rPr lang="ru-RU" sz="1400" b="1" dirty="0" smtClean="0">
                <a:latin typeface="Courier New" pitchFamily="49" charset="0"/>
                <a:cs typeface="Courier New" pitchFamily="49" charset="0"/>
              </a:rPr>
              <a:t>	{</a:t>
            </a:r>
          </a:p>
          <a:p>
            <a:pPr defTabSz="180975"/>
            <a:r>
              <a:rPr lang="ru-RU" sz="1400" b="1" dirty="0" smtClean="0">
                <a:latin typeface="Courier New" pitchFamily="49" charset="0"/>
                <a:cs typeface="Courier New" pitchFamily="49" charset="0"/>
              </a:rPr>
              <a:t>		</a:t>
            </a:r>
            <a:r>
              <a:rPr lang="en-US" sz="1400" b="1" dirty="0" smtClean="0">
                <a:latin typeface="Courier New" pitchFamily="49" charset="0"/>
                <a:cs typeface="Courier New" pitchFamily="49" charset="0"/>
              </a:rPr>
              <a:t>for (</a:t>
            </a:r>
            <a:r>
              <a:rPr lang="en-US" sz="1400" b="1" dirty="0" err="1" smtClean="0">
                <a:latin typeface="Courier New" pitchFamily="49" charset="0"/>
                <a:cs typeface="Courier New" pitchFamily="49" charset="0"/>
              </a:rPr>
              <a:t>size_t</a:t>
            </a:r>
            <a:r>
              <a:rPr lang="en-US" sz="1400" b="1" dirty="0" smtClean="0">
                <a:latin typeface="Courier New" pitchFamily="49" charset="0"/>
                <a:cs typeface="Courier New" pitchFamily="49" charset="0"/>
              </a:rPr>
              <a:t> index = 0; index &lt; </a:t>
            </a:r>
            <a:r>
              <a:rPr lang="en-US" sz="1400" b="1" dirty="0" err="1" smtClean="0">
                <a:latin typeface="Courier New" pitchFamily="49" charset="0"/>
                <a:cs typeface="Courier New" pitchFamily="49" charset="0"/>
              </a:rPr>
              <a:t>text.GetItems</a:t>
            </a:r>
            <a:r>
              <a:rPr lang="en-US" sz="1400" b="1" dirty="0" smtClean="0">
                <a:latin typeface="Courier New" pitchFamily="49" charset="0"/>
                <a:cs typeface="Courier New" pitchFamily="49" charset="0"/>
              </a:rPr>
              <a:t>(); ++index)</a:t>
            </a:r>
          </a:p>
          <a:p>
            <a:pPr defTabSz="180975"/>
            <a:r>
              <a:rPr lang="en-US" sz="1400" b="1" dirty="0" smtClean="0">
                <a:latin typeface="Courier New" pitchFamily="49" charset="0"/>
                <a:cs typeface="Courier New" pitchFamily="49" charset="0"/>
              </a:rPr>
              <a:t>		{</a:t>
            </a:r>
          </a:p>
          <a:p>
            <a:pPr defTabSz="180975"/>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CTextItem</a:t>
            </a:r>
            <a:r>
              <a:rPr lang="en-US" sz="1400" b="1" dirty="0" smtClean="0">
                <a:latin typeface="Courier New" pitchFamily="49" charset="0"/>
                <a:cs typeface="Courier New" pitchFamily="49" charset="0"/>
              </a:rPr>
              <a:t> const &amp; item = </a:t>
            </a:r>
            <a:r>
              <a:rPr lang="en-US" sz="1400" b="1" dirty="0" err="1" smtClean="0">
                <a:latin typeface="Courier New" pitchFamily="49" charset="0"/>
                <a:cs typeface="Courier New" pitchFamily="49" charset="0"/>
              </a:rPr>
              <a:t>text.GetItem</a:t>
            </a:r>
            <a:r>
              <a:rPr lang="en-US" sz="1400" b="1" dirty="0" smtClean="0">
                <a:latin typeface="Courier New" pitchFamily="49" charset="0"/>
                <a:cs typeface="Courier New" pitchFamily="49" charset="0"/>
              </a:rPr>
              <a:t>(index);</a:t>
            </a:r>
          </a:p>
          <a:p>
            <a:pPr defTabSz="180975"/>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CTextRangeItem</a:t>
            </a:r>
            <a:r>
              <a:rPr lang="en-US" sz="1400" b="1" dirty="0" smtClean="0">
                <a:latin typeface="Courier New" pitchFamily="49" charset="0"/>
                <a:cs typeface="Courier New" pitchFamily="49" charset="0"/>
              </a:rPr>
              <a:t> const* </a:t>
            </a:r>
            <a:r>
              <a:rPr lang="en-US" sz="1400" b="1" dirty="0" err="1" smtClean="0">
                <a:latin typeface="Courier New" pitchFamily="49" charset="0"/>
                <a:cs typeface="Courier New" pitchFamily="49" charset="0"/>
              </a:rPr>
              <a:t>pTextRange</a:t>
            </a:r>
            <a:r>
              <a:rPr lang="en-US" sz="1400" b="1" dirty="0" smtClean="0">
                <a:latin typeface="Courier New" pitchFamily="49" charset="0"/>
                <a:cs typeface="Courier New" pitchFamily="49" charset="0"/>
              </a:rPr>
              <a:t> = NULL;</a:t>
            </a:r>
          </a:p>
          <a:p>
            <a:pPr defTabSz="180975"/>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CFontChangeCommand</a:t>
            </a:r>
            <a:r>
              <a:rPr lang="en-US" sz="1400" b="1" dirty="0" smtClean="0">
                <a:latin typeface="Courier New" pitchFamily="49" charset="0"/>
                <a:cs typeface="Courier New" pitchFamily="49" charset="0"/>
              </a:rPr>
              <a:t> const&amp; * </a:t>
            </a:r>
            <a:r>
              <a:rPr lang="en-US" sz="1400" b="1" dirty="0" err="1" smtClean="0">
                <a:latin typeface="Courier New" pitchFamily="49" charset="0"/>
                <a:cs typeface="Courier New" pitchFamily="49" charset="0"/>
              </a:rPr>
              <a:t>pFontCommand</a:t>
            </a:r>
            <a:r>
              <a:rPr lang="en-US" sz="1400" b="1" dirty="0" smtClean="0">
                <a:latin typeface="Courier New" pitchFamily="49" charset="0"/>
                <a:cs typeface="Courier New" pitchFamily="49" charset="0"/>
              </a:rPr>
              <a:t> = NULL;</a:t>
            </a:r>
          </a:p>
          <a:p>
            <a:pPr defTabSz="180975"/>
            <a:r>
              <a:rPr lang="en-US" sz="1400" b="1" dirty="0" smtClean="0">
                <a:latin typeface="Courier New" pitchFamily="49" charset="0"/>
                <a:cs typeface="Courier New" pitchFamily="49" charset="0"/>
              </a:rPr>
              <a:t>			if (</a:t>
            </a:r>
            <a:r>
              <a:rPr lang="en-US" sz="1400" b="1" dirty="0" err="1" smtClean="0">
                <a:latin typeface="Courier New" pitchFamily="49" charset="0"/>
                <a:cs typeface="Courier New" pitchFamily="49" charset="0"/>
              </a:rPr>
              <a:t>pTextRange</a:t>
            </a:r>
            <a:r>
              <a:rPr lang="en-US" sz="1400" b="1" dirty="0" smtClean="0">
                <a:latin typeface="Courier New" pitchFamily="49" charset="0"/>
                <a:cs typeface="Courier New" pitchFamily="49" charset="0"/>
              </a:rPr>
              <a:t> = </a:t>
            </a:r>
            <a:r>
              <a:rPr lang="en-US" sz="1400" b="1" dirty="0" err="1" smtClean="0">
                <a:latin typeface="Courier New" pitchFamily="49" charset="0"/>
                <a:cs typeface="Courier New" pitchFamily="49" charset="0"/>
              </a:rPr>
              <a:t>dynamic_cast</a:t>
            </a:r>
            <a:r>
              <a:rPr lang="en-US" sz="1400" b="1" dirty="0" smtClean="0">
                <a:latin typeface="Courier New" pitchFamily="49" charset="0"/>
                <a:cs typeface="Courier New" pitchFamily="49" charset="0"/>
              </a:rPr>
              <a:t>&lt;</a:t>
            </a:r>
            <a:r>
              <a:rPr lang="en-US" sz="1400" b="1" dirty="0" err="1" smtClean="0">
                <a:latin typeface="Courier New" pitchFamily="49" charset="0"/>
                <a:cs typeface="Courier New" pitchFamily="49" charset="0"/>
              </a:rPr>
              <a:t>CTextRangeItem</a:t>
            </a:r>
            <a:r>
              <a:rPr lang="en-US" sz="1400" b="1" dirty="0" smtClean="0">
                <a:latin typeface="Courier New" pitchFamily="49" charset="0"/>
                <a:cs typeface="Courier New" pitchFamily="49" charset="0"/>
              </a:rPr>
              <a:t> const*&gt;(&amp;item))</a:t>
            </a:r>
          </a:p>
          <a:p>
            <a:pPr defTabSz="180975"/>
            <a:r>
              <a:rPr lang="en-US" sz="1400" b="1" dirty="0" smtClean="0">
                <a:latin typeface="Courier New" pitchFamily="49" charset="0"/>
                <a:cs typeface="Courier New" pitchFamily="49" charset="0"/>
              </a:rPr>
              <a:t>			{</a:t>
            </a:r>
          </a:p>
          <a:p>
            <a:pPr defTabSz="180975"/>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converter.ConvertText</a:t>
            </a:r>
            <a:r>
              <a:rPr lang="en-US" sz="1400" b="1" dirty="0" smtClean="0">
                <a:latin typeface="Courier New" pitchFamily="49" charset="0"/>
                <a:cs typeface="Courier New" pitchFamily="49" charset="0"/>
              </a:rPr>
              <a:t>(</a:t>
            </a:r>
            <a:r>
              <a:rPr lang="en-US" sz="1400" b="1" dirty="0" err="1" smtClean="0">
                <a:latin typeface="Courier New" pitchFamily="49" charset="0"/>
                <a:cs typeface="Courier New" pitchFamily="49" charset="0"/>
              </a:rPr>
              <a:t>pTextRange</a:t>
            </a:r>
            <a:r>
              <a:rPr lang="en-US" sz="1400" b="1" dirty="0" smtClean="0">
                <a:latin typeface="Courier New" pitchFamily="49" charset="0"/>
                <a:cs typeface="Courier New" pitchFamily="49" charset="0"/>
              </a:rPr>
              <a:t>-&gt;</a:t>
            </a:r>
            <a:r>
              <a:rPr lang="en-US" sz="1400" b="1" dirty="0" err="1" smtClean="0">
                <a:latin typeface="Courier New" pitchFamily="49" charset="0"/>
                <a:cs typeface="Courier New" pitchFamily="49" charset="0"/>
              </a:rPr>
              <a:t>GetText</a:t>
            </a:r>
            <a:r>
              <a:rPr lang="en-US" sz="1400" b="1" dirty="0" smtClean="0">
                <a:latin typeface="Courier New" pitchFamily="49" charset="0"/>
                <a:cs typeface="Courier New" pitchFamily="49" charset="0"/>
              </a:rPr>
              <a:t>());</a:t>
            </a:r>
          </a:p>
          <a:p>
            <a:pPr defTabSz="180975"/>
            <a:r>
              <a:rPr lang="en-US" sz="1400" b="1" dirty="0" smtClean="0">
                <a:latin typeface="Courier New" pitchFamily="49" charset="0"/>
                <a:cs typeface="Courier New" pitchFamily="49" charset="0"/>
              </a:rPr>
              <a:t>			}</a:t>
            </a:r>
          </a:p>
          <a:p>
            <a:pPr defTabSz="180975"/>
            <a:r>
              <a:rPr lang="en-US" sz="1400" b="1" dirty="0" smtClean="0">
                <a:latin typeface="Courier New" pitchFamily="49" charset="0"/>
                <a:cs typeface="Courier New" pitchFamily="49" charset="0"/>
              </a:rPr>
              <a:t>			else if (</a:t>
            </a:r>
            <a:r>
              <a:rPr lang="en-US" sz="1400" b="1" dirty="0" err="1" smtClean="0">
                <a:latin typeface="Courier New" pitchFamily="49" charset="0"/>
                <a:cs typeface="Courier New" pitchFamily="49" charset="0"/>
              </a:rPr>
              <a:t>pFontCommand</a:t>
            </a:r>
            <a:r>
              <a:rPr lang="en-US" sz="1400" b="1" dirty="0" smtClean="0">
                <a:latin typeface="Courier New" pitchFamily="49" charset="0"/>
                <a:cs typeface="Courier New" pitchFamily="49" charset="0"/>
              </a:rPr>
              <a:t> = </a:t>
            </a:r>
            <a:r>
              <a:rPr lang="en-US" sz="1400" b="1" dirty="0" err="1" smtClean="0">
                <a:latin typeface="Courier New" pitchFamily="49" charset="0"/>
                <a:cs typeface="Courier New" pitchFamily="49" charset="0"/>
              </a:rPr>
              <a:t>dynamic_cast</a:t>
            </a:r>
            <a:r>
              <a:rPr lang="en-US" sz="1400" b="1" dirty="0" smtClean="0">
                <a:latin typeface="Courier New" pitchFamily="49" charset="0"/>
                <a:cs typeface="Courier New" pitchFamily="49" charset="0"/>
              </a:rPr>
              <a:t>&lt;</a:t>
            </a:r>
            <a:r>
              <a:rPr lang="en-US" sz="1400" b="1" dirty="0" err="1" smtClean="0">
                <a:latin typeface="Courier New" pitchFamily="49" charset="0"/>
                <a:cs typeface="Courier New" pitchFamily="49" charset="0"/>
              </a:rPr>
              <a:t>CFontChangeCommand</a:t>
            </a:r>
            <a:r>
              <a:rPr lang="en-US" sz="1400" b="1" dirty="0" smtClean="0">
                <a:latin typeface="Courier New" pitchFamily="49" charset="0"/>
                <a:cs typeface="Courier New" pitchFamily="49" charset="0"/>
              </a:rPr>
              <a:t> const*&gt;(&amp;item))</a:t>
            </a:r>
          </a:p>
          <a:p>
            <a:pPr defTabSz="180975"/>
            <a:r>
              <a:rPr lang="en-US" sz="1400" b="1" dirty="0" smtClean="0">
                <a:latin typeface="Courier New" pitchFamily="49" charset="0"/>
                <a:cs typeface="Courier New" pitchFamily="49" charset="0"/>
              </a:rPr>
              <a:t>			{</a:t>
            </a:r>
          </a:p>
          <a:p>
            <a:pPr defTabSz="180975"/>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converter.ConvertFontChange</a:t>
            </a:r>
            <a:r>
              <a:rPr lang="en-US" sz="1400" b="1" dirty="0" smtClean="0">
                <a:latin typeface="Courier New" pitchFamily="49" charset="0"/>
                <a:cs typeface="Courier New" pitchFamily="49" charset="0"/>
              </a:rPr>
              <a:t>(</a:t>
            </a:r>
            <a:r>
              <a:rPr lang="en-US" sz="1400" b="1" dirty="0" err="1" smtClean="0">
                <a:latin typeface="Courier New" pitchFamily="49" charset="0"/>
                <a:cs typeface="Courier New" pitchFamily="49" charset="0"/>
              </a:rPr>
              <a:t>pFontCommand</a:t>
            </a:r>
            <a:r>
              <a:rPr lang="en-US" sz="1400" b="1" dirty="0" smtClean="0">
                <a:latin typeface="Courier New" pitchFamily="49" charset="0"/>
                <a:cs typeface="Courier New" pitchFamily="49" charset="0"/>
              </a:rPr>
              <a:t>-&gt;</a:t>
            </a:r>
            <a:r>
              <a:rPr lang="en-US" sz="1400" b="1" dirty="0" err="1" smtClean="0">
                <a:latin typeface="Courier New" pitchFamily="49" charset="0"/>
                <a:cs typeface="Courier New" pitchFamily="49" charset="0"/>
              </a:rPr>
              <a:t>GetFont</a:t>
            </a:r>
            <a:r>
              <a:rPr lang="en-US" sz="1400" b="1" dirty="0" smtClean="0">
                <a:latin typeface="Courier New" pitchFamily="49" charset="0"/>
                <a:cs typeface="Courier New" pitchFamily="49" charset="0"/>
              </a:rPr>
              <a:t>());</a:t>
            </a:r>
          </a:p>
          <a:p>
            <a:pPr defTabSz="180975"/>
            <a:r>
              <a:rPr lang="en-US" sz="1400" b="1" dirty="0" smtClean="0">
                <a:latin typeface="Courier New" pitchFamily="49" charset="0"/>
                <a:cs typeface="Courier New" pitchFamily="49" charset="0"/>
              </a:rPr>
              <a:t>			}</a:t>
            </a:r>
          </a:p>
          <a:p>
            <a:pPr defTabSz="180975"/>
            <a:r>
              <a:rPr lang="en-US" sz="1400" b="1" dirty="0" smtClean="0">
                <a:latin typeface="Courier New" pitchFamily="49" charset="0"/>
                <a:cs typeface="Courier New" pitchFamily="49" charset="0"/>
              </a:rPr>
              <a:t>			else if (…) { … } …</a:t>
            </a:r>
          </a:p>
          <a:p>
            <a:pPr defTabSz="180975"/>
            <a:r>
              <a:rPr lang="en-US" sz="1400" b="1" dirty="0" smtClean="0">
                <a:latin typeface="Courier New" pitchFamily="49" charset="0"/>
                <a:cs typeface="Courier New" pitchFamily="49" charset="0"/>
              </a:rPr>
              <a:t>		}</a:t>
            </a:r>
            <a:endParaRPr lang="ru-RU" sz="1400" b="1" dirty="0" smtClean="0">
              <a:latin typeface="Courier New" pitchFamily="49" charset="0"/>
              <a:cs typeface="Courier New" pitchFamily="49" charset="0"/>
            </a:endParaRPr>
          </a:p>
          <a:p>
            <a:pPr defTabSz="180975"/>
            <a:r>
              <a:rPr lang="ru-RU" sz="1400" b="1" dirty="0" smtClean="0">
                <a:latin typeface="Courier New" pitchFamily="49" charset="0"/>
                <a:cs typeface="Courier New" pitchFamily="49" charset="0"/>
              </a:rPr>
              <a:t>	}</a:t>
            </a:r>
          </a:p>
          <a:p>
            <a:pPr defTabSz="180975"/>
            <a:r>
              <a:rPr lang="ru-RU" sz="14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Реализация клиента</a:t>
            </a:r>
            <a:endParaRPr lang="ru-RU" dirty="0"/>
          </a:p>
        </p:txBody>
      </p:sp>
      <p:sp>
        <p:nvSpPr>
          <p:cNvPr id="3" name="Прямоугольник 2"/>
          <p:cNvSpPr/>
          <p:nvPr/>
        </p:nvSpPr>
        <p:spPr>
          <a:xfrm>
            <a:off x="214282" y="1835760"/>
            <a:ext cx="8501122" cy="310854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defTabSz="266700"/>
            <a:r>
              <a:rPr lang="en-US" sz="1400" b="1" dirty="0" smtClean="0">
                <a:latin typeface="Courier New" pitchFamily="49" charset="0"/>
                <a:cs typeface="Courier New" pitchFamily="49" charset="0"/>
              </a:rPr>
              <a:t>void </a:t>
            </a:r>
            <a:r>
              <a:rPr lang="en-US" sz="1400" b="1" dirty="0" err="1" smtClean="0">
                <a:latin typeface="Courier New" pitchFamily="49" charset="0"/>
                <a:cs typeface="Courier New" pitchFamily="49" charset="0"/>
              </a:rPr>
              <a:t>ConvertToPDF</a:t>
            </a:r>
            <a:r>
              <a:rPr lang="en-US" sz="1400" b="1" dirty="0" smtClean="0">
                <a:latin typeface="Courier New" pitchFamily="49" charset="0"/>
                <a:cs typeface="Courier New" pitchFamily="49" charset="0"/>
              </a:rPr>
              <a:t>(</a:t>
            </a:r>
            <a:r>
              <a:rPr lang="en-US" sz="1400" b="1" dirty="0" err="1" smtClean="0">
                <a:latin typeface="Courier New" pitchFamily="49" charset="0"/>
                <a:cs typeface="Courier New" pitchFamily="49" charset="0"/>
              </a:rPr>
              <a:t>CFormattedText</a:t>
            </a:r>
            <a:r>
              <a:rPr lang="en-US" sz="1400" b="1" dirty="0" smtClean="0">
                <a:latin typeface="Courier New" pitchFamily="49" charset="0"/>
                <a:cs typeface="Courier New" pitchFamily="49" charset="0"/>
              </a:rPr>
              <a:t> const&amp; text, std::string const&amp; </a:t>
            </a:r>
            <a:r>
              <a:rPr lang="en-US" sz="1400" b="1" dirty="0" err="1" smtClean="0">
                <a:latin typeface="Courier New" pitchFamily="49" charset="0"/>
                <a:cs typeface="Courier New" pitchFamily="49" charset="0"/>
              </a:rPr>
              <a:t>outputFile</a:t>
            </a:r>
            <a:r>
              <a:rPr lang="en-US" sz="1400" b="1" dirty="0" smtClean="0">
                <a:latin typeface="Courier New" pitchFamily="49" charset="0"/>
                <a:cs typeface="Courier New" pitchFamily="49" charset="0"/>
              </a:rPr>
              <a:t>)</a:t>
            </a:r>
          </a:p>
          <a:p>
            <a:pPr defTabSz="266700"/>
            <a:r>
              <a:rPr lang="ru-RU" sz="1400" b="1" dirty="0" smtClean="0">
                <a:latin typeface="Courier New" pitchFamily="49" charset="0"/>
                <a:cs typeface="Courier New" pitchFamily="49" charset="0"/>
              </a:rPr>
              <a:t>{</a:t>
            </a:r>
          </a:p>
          <a:p>
            <a:pPr defTabSz="266700"/>
            <a:r>
              <a:rPr lang="ru-RU" sz="1400" i="1" dirty="0" smtClean="0">
                <a:latin typeface="Courier New" pitchFamily="49" charset="0"/>
                <a:cs typeface="Courier New" pitchFamily="49" charset="0"/>
              </a:rPr>
              <a:t>	</a:t>
            </a:r>
            <a:r>
              <a:rPr lang="en-US" sz="1400" i="1" dirty="0" smtClean="0">
                <a:latin typeface="Courier New" pitchFamily="49" charset="0"/>
                <a:cs typeface="Courier New" pitchFamily="49" charset="0"/>
              </a:rPr>
              <a:t>// </a:t>
            </a:r>
            <a:r>
              <a:rPr lang="ru-RU" sz="1400" i="1" dirty="0" smtClean="0">
                <a:latin typeface="Courier New" pitchFamily="49" charset="0"/>
                <a:cs typeface="Courier New" pitchFamily="49" charset="0"/>
              </a:rPr>
              <a:t>создаем строителя</a:t>
            </a:r>
          </a:p>
          <a:p>
            <a:pPr defTabSz="266700"/>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CPDFConverter</a:t>
            </a:r>
            <a:r>
              <a:rPr lang="en-US" sz="1400" b="1" dirty="0" smtClean="0">
                <a:latin typeface="Courier New" pitchFamily="49" charset="0"/>
                <a:cs typeface="Courier New" pitchFamily="49" charset="0"/>
              </a:rPr>
              <a:t> converter;</a:t>
            </a:r>
            <a:endParaRPr lang="ru-RU" sz="1400" b="1" dirty="0" smtClean="0">
              <a:latin typeface="Courier New" pitchFamily="49" charset="0"/>
              <a:cs typeface="Courier New" pitchFamily="49" charset="0"/>
            </a:endParaRPr>
          </a:p>
          <a:p>
            <a:pPr defTabSz="266700"/>
            <a:endParaRPr lang="ru-RU" sz="1400" b="1" dirty="0" smtClean="0">
              <a:latin typeface="Courier New" pitchFamily="49" charset="0"/>
              <a:cs typeface="Courier New" pitchFamily="49" charset="0"/>
            </a:endParaRPr>
          </a:p>
          <a:p>
            <a:pPr defTabSz="266700"/>
            <a:r>
              <a:rPr lang="ru-RU" sz="1400" i="1" dirty="0" smtClean="0">
                <a:latin typeface="Courier New" pitchFamily="49" charset="0"/>
                <a:cs typeface="Courier New" pitchFamily="49" charset="0"/>
              </a:rPr>
              <a:t>	// создаем распорядителя</a:t>
            </a:r>
            <a:endParaRPr lang="en-US" sz="1400" i="1" dirty="0" smtClean="0">
              <a:latin typeface="Courier New" pitchFamily="49" charset="0"/>
              <a:cs typeface="Courier New" pitchFamily="49" charset="0"/>
            </a:endParaRPr>
          </a:p>
          <a:p>
            <a:pPr defTabSz="266700"/>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CFormattedTextReader</a:t>
            </a:r>
            <a:r>
              <a:rPr lang="en-US" sz="1400" b="1" dirty="0" smtClean="0">
                <a:latin typeface="Courier New" pitchFamily="49" charset="0"/>
                <a:cs typeface="Courier New" pitchFamily="49" charset="0"/>
              </a:rPr>
              <a:t> reader;</a:t>
            </a:r>
            <a:endParaRPr lang="ru-RU" sz="1400" b="1" dirty="0" smtClean="0">
              <a:latin typeface="Courier New" pitchFamily="49" charset="0"/>
              <a:cs typeface="Courier New" pitchFamily="49" charset="0"/>
            </a:endParaRPr>
          </a:p>
          <a:p>
            <a:pPr defTabSz="266700"/>
            <a:r>
              <a:rPr lang="ru-RU" sz="1400" i="1" dirty="0" smtClean="0">
                <a:latin typeface="Courier New" pitchFamily="49" charset="0"/>
                <a:cs typeface="Courier New" pitchFamily="49" charset="0"/>
              </a:rPr>
              <a:t>	// и инициируем процесс построения продукта</a:t>
            </a:r>
            <a:endParaRPr lang="en-US" sz="1400" i="1" dirty="0" smtClean="0">
              <a:latin typeface="Courier New" pitchFamily="49" charset="0"/>
              <a:cs typeface="Courier New" pitchFamily="49" charset="0"/>
            </a:endParaRPr>
          </a:p>
          <a:p>
            <a:pPr defTabSz="266700"/>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reader.Read</a:t>
            </a:r>
            <a:r>
              <a:rPr lang="en-US" sz="1400" b="1" dirty="0" smtClean="0">
                <a:latin typeface="Courier New" pitchFamily="49" charset="0"/>
                <a:cs typeface="Courier New" pitchFamily="49" charset="0"/>
              </a:rPr>
              <a:t>(text, converter);</a:t>
            </a:r>
            <a:endParaRPr lang="ru-RU" sz="1400" b="1" dirty="0" smtClean="0">
              <a:latin typeface="Courier New" pitchFamily="49" charset="0"/>
              <a:cs typeface="Courier New" pitchFamily="49" charset="0"/>
            </a:endParaRPr>
          </a:p>
          <a:p>
            <a:pPr defTabSz="266700"/>
            <a:endParaRPr lang="ru-RU" sz="1400" b="1" dirty="0" smtClean="0">
              <a:latin typeface="Courier New" pitchFamily="49" charset="0"/>
              <a:cs typeface="Courier New" pitchFamily="49" charset="0"/>
            </a:endParaRPr>
          </a:p>
          <a:p>
            <a:pPr defTabSz="266700"/>
            <a:r>
              <a:rPr lang="ru-RU" sz="1400" b="1" dirty="0" smtClean="0">
                <a:latin typeface="Courier New" pitchFamily="49" charset="0"/>
                <a:cs typeface="Courier New" pitchFamily="49" charset="0"/>
              </a:rPr>
              <a:t>	</a:t>
            </a:r>
            <a:r>
              <a:rPr lang="ru-RU" sz="1400" i="1" dirty="0" smtClean="0">
                <a:latin typeface="Courier New" pitchFamily="49" charset="0"/>
                <a:cs typeface="Courier New" pitchFamily="49" charset="0"/>
              </a:rPr>
              <a:t>// получаем конечный продукт</a:t>
            </a:r>
            <a:endParaRPr lang="en-US" sz="1400" i="1" dirty="0" smtClean="0">
              <a:latin typeface="Courier New" pitchFamily="49" charset="0"/>
              <a:cs typeface="Courier New" pitchFamily="49" charset="0"/>
            </a:endParaRPr>
          </a:p>
          <a:p>
            <a:pPr defTabSz="266700"/>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CPDFDocument</a:t>
            </a:r>
            <a:r>
              <a:rPr lang="en-US" sz="1400" b="1" dirty="0" smtClean="0">
                <a:latin typeface="Courier New" pitchFamily="49" charset="0"/>
                <a:cs typeface="Courier New" pitchFamily="49" charset="0"/>
              </a:rPr>
              <a:t> const&amp; </a:t>
            </a:r>
            <a:r>
              <a:rPr lang="en-US" sz="1400" b="1" dirty="0" err="1" smtClean="0">
                <a:latin typeface="Courier New" pitchFamily="49" charset="0"/>
                <a:cs typeface="Courier New" pitchFamily="49" charset="0"/>
              </a:rPr>
              <a:t>pdfDoc</a:t>
            </a:r>
            <a:r>
              <a:rPr lang="en-US" sz="1400" b="1" dirty="0" smtClean="0">
                <a:latin typeface="Courier New" pitchFamily="49" charset="0"/>
                <a:cs typeface="Courier New" pitchFamily="49" charset="0"/>
              </a:rPr>
              <a:t> = </a:t>
            </a:r>
            <a:r>
              <a:rPr lang="en-US" sz="1400" b="1" dirty="0" err="1" smtClean="0">
                <a:latin typeface="Courier New" pitchFamily="49" charset="0"/>
                <a:cs typeface="Courier New" pitchFamily="49" charset="0"/>
              </a:rPr>
              <a:t>converter.GetPDFDocument</a:t>
            </a:r>
            <a:r>
              <a:rPr lang="en-US" sz="1400" b="1" dirty="0" smtClean="0">
                <a:latin typeface="Courier New" pitchFamily="49" charset="0"/>
                <a:cs typeface="Courier New" pitchFamily="49" charset="0"/>
              </a:rPr>
              <a:t>();</a:t>
            </a:r>
          </a:p>
          <a:p>
            <a:pPr defTabSz="266700"/>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pdfDoc.SaveToFile</a:t>
            </a:r>
            <a:r>
              <a:rPr lang="en-US" sz="1400" b="1" dirty="0" smtClean="0">
                <a:latin typeface="Courier New" pitchFamily="49" charset="0"/>
                <a:cs typeface="Courier New" pitchFamily="49" charset="0"/>
              </a:rPr>
              <a:t>(</a:t>
            </a:r>
            <a:r>
              <a:rPr lang="en-US" sz="1400" b="1" dirty="0" err="1" smtClean="0">
                <a:latin typeface="Courier New" pitchFamily="49" charset="0"/>
                <a:cs typeface="Courier New" pitchFamily="49" charset="0"/>
              </a:rPr>
              <a:t>outputFile</a:t>
            </a:r>
            <a:r>
              <a:rPr lang="en-US" sz="1400" b="1" dirty="0" smtClean="0">
                <a:latin typeface="Courier New" pitchFamily="49" charset="0"/>
                <a:cs typeface="Courier New" pitchFamily="49" charset="0"/>
              </a:rPr>
              <a:t>);</a:t>
            </a:r>
            <a:endParaRPr lang="ru-RU" sz="1400" b="1" dirty="0" smtClean="0">
              <a:latin typeface="Courier New" pitchFamily="49" charset="0"/>
              <a:cs typeface="Courier New" pitchFamily="49" charset="0"/>
            </a:endParaRPr>
          </a:p>
          <a:p>
            <a:pPr defTabSz="266700"/>
            <a:r>
              <a:rPr lang="ru-RU" sz="14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ru-RU"/>
              <a:t>Польза</a:t>
            </a:r>
          </a:p>
        </p:txBody>
      </p:sp>
      <p:sp>
        <p:nvSpPr>
          <p:cNvPr id="16387" name="Rectangle 3"/>
          <p:cNvSpPr>
            <a:spLocks noGrp="1" noChangeArrowheads="1"/>
          </p:cNvSpPr>
          <p:nvPr>
            <p:ph idx="1"/>
          </p:nvPr>
        </p:nvSpPr>
        <p:spPr/>
        <p:txBody>
          <a:bodyPr/>
          <a:lstStyle/>
          <a:p>
            <a:pPr>
              <a:lnSpc>
                <a:spcPct val="90000"/>
              </a:lnSpc>
            </a:pPr>
            <a:r>
              <a:rPr lang="ru-RU" sz="2800" dirty="0"/>
              <a:t>Каждый паттерн описывает решение целого класса проблем</a:t>
            </a:r>
          </a:p>
          <a:p>
            <a:pPr>
              <a:lnSpc>
                <a:spcPct val="90000"/>
              </a:lnSpc>
            </a:pPr>
            <a:r>
              <a:rPr lang="ru-RU" sz="2800" dirty="0"/>
              <a:t>Каждый паттерн имеет известное имя</a:t>
            </a:r>
          </a:p>
          <a:p>
            <a:pPr lvl="1">
              <a:lnSpc>
                <a:spcPct val="90000"/>
              </a:lnSpc>
            </a:pPr>
            <a:r>
              <a:rPr lang="ru-RU" sz="2400" dirty="0"/>
              <a:t>облегчается взаимодействие между разработчиками</a:t>
            </a:r>
          </a:p>
          <a:p>
            <a:pPr lvl="1">
              <a:lnSpc>
                <a:spcPct val="90000"/>
              </a:lnSpc>
            </a:pPr>
            <a:r>
              <a:rPr lang="ru-RU" sz="2400" dirty="0"/>
              <a:t>Правильно сформулированный паттерн проектирования позволяет, отыскав удачное решение, пользоваться им снова и снова</a:t>
            </a:r>
          </a:p>
          <a:p>
            <a:pPr>
              <a:lnSpc>
                <a:spcPct val="90000"/>
              </a:lnSpc>
            </a:pPr>
            <a:r>
              <a:rPr lang="ru-RU" sz="2800" dirty="0"/>
              <a:t>Шаблоны проектирования </a:t>
            </a:r>
            <a:r>
              <a:rPr lang="ru-RU" sz="2800" dirty="0" smtClean="0"/>
              <a:t>не зависят </a:t>
            </a:r>
            <a:r>
              <a:rPr lang="ru-RU" sz="2800" dirty="0"/>
              <a:t>от языка программирования, в отличие от идиом</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r>
              <a:rPr lang="en-US" dirty="0" smtClean="0"/>
              <a:t>Factory Method (</a:t>
            </a:r>
            <a:r>
              <a:rPr lang="ru-RU" dirty="0" smtClean="0"/>
              <a:t>Фабричный метод</a:t>
            </a:r>
            <a:r>
              <a:rPr lang="en-US" dirty="0" smtClean="0"/>
              <a:t>)</a:t>
            </a:r>
            <a:endParaRPr lang="ru-RU" dirty="0"/>
          </a:p>
        </p:txBody>
      </p:sp>
      <p:sp>
        <p:nvSpPr>
          <p:cNvPr id="4" name="Текст 3"/>
          <p:cNvSpPr>
            <a:spLocks noGrp="1"/>
          </p:cNvSpPr>
          <p:nvPr>
            <p:ph type="body" idx="1"/>
          </p:nvPr>
        </p:nvSpPr>
        <p:spPr/>
        <p:txBody>
          <a:bodyPr/>
          <a:lstStyle/>
          <a:p>
            <a:endParaRPr lang="ru-RU"/>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r>
              <a:rPr lang="ru-RU" dirty="0" smtClean="0"/>
              <a:t>Назначение паттерна «Фабричный метод»</a:t>
            </a:r>
            <a:endParaRPr lang="ru-RU" dirty="0"/>
          </a:p>
        </p:txBody>
      </p:sp>
      <p:sp>
        <p:nvSpPr>
          <p:cNvPr id="20483" name="Rectangle 3"/>
          <p:cNvSpPr>
            <a:spLocks noGrp="1" noChangeArrowheads="1"/>
          </p:cNvSpPr>
          <p:nvPr>
            <p:ph type="body" idx="1"/>
          </p:nvPr>
        </p:nvSpPr>
        <p:spPr/>
        <p:txBody>
          <a:bodyPr/>
          <a:lstStyle/>
          <a:p>
            <a:r>
              <a:rPr lang="ru-RU" dirty="0"/>
              <a:t>Определяет интерфейс для создания объекта, но оставляет подклассам решение о том, какой класс </a:t>
            </a:r>
            <a:r>
              <a:rPr lang="ru-RU" dirty="0" err="1" smtClean="0"/>
              <a:t>инстанцировать</a:t>
            </a:r>
            <a:endParaRPr lang="ru-RU" dirty="0"/>
          </a:p>
          <a:p>
            <a:pPr lvl="1"/>
            <a:r>
              <a:rPr lang="ru-RU" dirty="0"/>
              <a:t>Фабричный </a:t>
            </a:r>
            <a:r>
              <a:rPr lang="ru-RU" dirty="0" smtClean="0"/>
              <a:t>метод</a:t>
            </a:r>
            <a:r>
              <a:rPr lang="en-US" dirty="0" smtClean="0"/>
              <a:t> </a:t>
            </a:r>
            <a:r>
              <a:rPr lang="ru-RU" dirty="0" smtClean="0"/>
              <a:t>позволяет классу делегировать </a:t>
            </a:r>
            <a:r>
              <a:rPr lang="ru-RU" dirty="0" err="1" smtClean="0"/>
              <a:t>инстанцирование</a:t>
            </a:r>
            <a:r>
              <a:rPr lang="ru-RU" dirty="0" smtClean="0"/>
              <a:t> подклассам</a:t>
            </a:r>
          </a:p>
          <a:p>
            <a:r>
              <a:rPr lang="ru-RU" dirty="0" smtClean="0"/>
              <a:t>Альтернативное название паттерна – «Виртуальный конструктор»</a:t>
            </a:r>
            <a:endParaRPr lang="ru-RU"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Rectangle 6"/>
          <p:cNvSpPr>
            <a:spLocks noGrp="1" noChangeArrowheads="1"/>
          </p:cNvSpPr>
          <p:nvPr>
            <p:ph type="title"/>
          </p:nvPr>
        </p:nvSpPr>
        <p:spPr/>
        <p:txBody>
          <a:bodyPr/>
          <a:lstStyle/>
          <a:p>
            <a:r>
              <a:rPr lang="ru-RU" dirty="0" smtClean="0"/>
              <a:t>Структура</a:t>
            </a:r>
            <a:endParaRPr lang="ru-RU" dirty="0"/>
          </a:p>
        </p:txBody>
      </p:sp>
      <p:pic>
        <p:nvPicPr>
          <p:cNvPr id="21513" name="Picture 9"/>
          <p:cNvPicPr>
            <a:picLocks noGrp="1" noChangeAspect="1" noChangeArrowheads="1"/>
          </p:cNvPicPr>
          <p:nvPr>
            <p:ph idx="1"/>
          </p:nvPr>
        </p:nvPicPr>
        <p:blipFill>
          <a:blip r:embed="rId3" cstate="print"/>
          <a:stretch>
            <a:fillRect/>
          </a:stretch>
        </p:blipFill>
        <p:spPr>
          <a:xfrm>
            <a:off x="571472" y="2786058"/>
            <a:ext cx="8328626" cy="3286148"/>
          </a:xfrm>
          <a:noFill/>
          <a:ln/>
        </p:spPr>
      </p:pic>
      <p:sp>
        <p:nvSpPr>
          <p:cNvPr id="4" name="Выноска 1 3"/>
          <p:cNvSpPr/>
          <p:nvPr/>
        </p:nvSpPr>
        <p:spPr>
          <a:xfrm>
            <a:off x="571472" y="1857364"/>
            <a:ext cx="2428892" cy="857256"/>
          </a:xfrm>
          <a:prstGeom prst="borderCallout1">
            <a:avLst>
              <a:gd name="adj1" fmla="val 108008"/>
              <a:gd name="adj2" fmla="val 5332"/>
              <a:gd name="adj3" fmla="val 155236"/>
              <a:gd name="adj4" fmla="val 17883"/>
            </a:avLst>
          </a:prstGeom>
          <a:ln w="28575"/>
        </p:spPr>
        <p:style>
          <a:lnRef idx="1">
            <a:schemeClr val="accent2"/>
          </a:lnRef>
          <a:fillRef idx="2">
            <a:schemeClr val="accent2"/>
          </a:fillRef>
          <a:effectRef idx="1">
            <a:schemeClr val="accent2"/>
          </a:effectRef>
          <a:fontRef idx="minor">
            <a:schemeClr val="dk1"/>
          </a:fontRef>
        </p:style>
        <p:txBody>
          <a:bodyPr rtlCol="0" anchor="ctr"/>
          <a:lstStyle/>
          <a:p>
            <a:r>
              <a:rPr lang="ru-RU" sz="1600" dirty="0" smtClean="0"/>
              <a:t>Определяет интерфейс объектов, создаваемых фабричным методом</a:t>
            </a:r>
            <a:endParaRPr lang="ru-RU" sz="1600" dirty="0"/>
          </a:p>
        </p:txBody>
      </p:sp>
      <p:sp>
        <p:nvSpPr>
          <p:cNvPr id="5" name="Выноска 1 4"/>
          <p:cNvSpPr/>
          <p:nvPr/>
        </p:nvSpPr>
        <p:spPr>
          <a:xfrm>
            <a:off x="71406" y="5929330"/>
            <a:ext cx="2214578" cy="642942"/>
          </a:xfrm>
          <a:prstGeom prst="borderCallout1">
            <a:avLst>
              <a:gd name="adj1" fmla="val -3102"/>
              <a:gd name="adj2" fmla="val 6900"/>
              <a:gd name="adj3" fmla="val -102540"/>
              <a:gd name="adj4" fmla="val 20497"/>
            </a:avLst>
          </a:prstGeom>
          <a:ln w="28575"/>
        </p:spPr>
        <p:style>
          <a:lnRef idx="1">
            <a:schemeClr val="accent2"/>
          </a:lnRef>
          <a:fillRef idx="2">
            <a:schemeClr val="accent2"/>
          </a:fillRef>
          <a:effectRef idx="1">
            <a:schemeClr val="accent2"/>
          </a:effectRef>
          <a:fontRef idx="minor">
            <a:schemeClr val="dk1"/>
          </a:fontRef>
        </p:style>
        <p:txBody>
          <a:bodyPr rtlCol="0" anchor="ctr"/>
          <a:lstStyle/>
          <a:p>
            <a:r>
              <a:rPr lang="ru-RU" sz="1600" dirty="0" smtClean="0"/>
              <a:t>Реализует интерфейс </a:t>
            </a:r>
            <a:r>
              <a:rPr lang="en-US" sz="1600" dirty="0" smtClean="0"/>
              <a:t>Product</a:t>
            </a:r>
            <a:endParaRPr lang="ru-RU" sz="1600" dirty="0"/>
          </a:p>
        </p:txBody>
      </p:sp>
      <p:sp>
        <p:nvSpPr>
          <p:cNvPr id="8" name="Выноска 1 7"/>
          <p:cNvSpPr/>
          <p:nvPr/>
        </p:nvSpPr>
        <p:spPr>
          <a:xfrm>
            <a:off x="3786182" y="1428736"/>
            <a:ext cx="5286412" cy="1285884"/>
          </a:xfrm>
          <a:prstGeom prst="borderCallout1">
            <a:avLst>
              <a:gd name="adj1" fmla="val 108008"/>
              <a:gd name="adj2" fmla="val 5332"/>
              <a:gd name="adj3" fmla="val 127158"/>
              <a:gd name="adj4" fmla="val 1138"/>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buFont typeface="Arial" pitchFamily="34" charset="0"/>
              <a:buChar char="•"/>
            </a:pPr>
            <a:r>
              <a:rPr lang="ru-RU" sz="1600" dirty="0" smtClean="0"/>
              <a:t>Объявляет фабричный метод, возвращающий объект типа </a:t>
            </a:r>
            <a:r>
              <a:rPr lang="ru-RU" sz="1600" dirty="0" err="1" smtClean="0"/>
              <a:t>Product</a:t>
            </a:r>
            <a:r>
              <a:rPr lang="ru-RU" sz="1600" dirty="0" smtClean="0"/>
              <a:t>, может также определять реализацию по умолчанию данного фабричного метода</a:t>
            </a:r>
          </a:p>
          <a:p>
            <a:pPr>
              <a:buFont typeface="Arial" pitchFamily="34" charset="0"/>
              <a:buChar char="•"/>
            </a:pPr>
            <a:r>
              <a:rPr lang="ru-RU" sz="1600" dirty="0" smtClean="0"/>
              <a:t>Может вызывать фабричный метод для создания объекта </a:t>
            </a:r>
            <a:r>
              <a:rPr lang="ru-RU" sz="1600" dirty="0" err="1" smtClean="0"/>
              <a:t>Product</a:t>
            </a:r>
            <a:r>
              <a:rPr lang="ru-RU" sz="1600" dirty="0" smtClean="0"/>
              <a:t>.</a:t>
            </a:r>
            <a:endParaRPr lang="ru-RU" sz="1600" dirty="0"/>
          </a:p>
        </p:txBody>
      </p:sp>
      <p:sp>
        <p:nvSpPr>
          <p:cNvPr id="9" name="Выноска 1 8"/>
          <p:cNvSpPr/>
          <p:nvPr/>
        </p:nvSpPr>
        <p:spPr>
          <a:xfrm>
            <a:off x="2928926" y="5929330"/>
            <a:ext cx="3000396" cy="785794"/>
          </a:xfrm>
          <a:prstGeom prst="borderCallout1">
            <a:avLst>
              <a:gd name="adj1" fmla="val -5773"/>
              <a:gd name="adj2" fmla="val 6686"/>
              <a:gd name="adj3" fmla="val -141409"/>
              <a:gd name="adj4" fmla="val 29631"/>
            </a:avLst>
          </a:prstGeom>
          <a:ln w="28575"/>
        </p:spPr>
        <p:style>
          <a:lnRef idx="1">
            <a:schemeClr val="accent2"/>
          </a:lnRef>
          <a:fillRef idx="2">
            <a:schemeClr val="accent2"/>
          </a:fillRef>
          <a:effectRef idx="1">
            <a:schemeClr val="accent2"/>
          </a:effectRef>
          <a:fontRef idx="minor">
            <a:schemeClr val="dk1"/>
          </a:fontRef>
        </p:style>
        <p:txBody>
          <a:bodyPr rtlCol="0" anchor="ctr"/>
          <a:lstStyle/>
          <a:p>
            <a:r>
              <a:rPr lang="ru-RU" sz="1600" dirty="0" smtClean="0"/>
              <a:t>Замещает фабричный метод, возвращающий объект </a:t>
            </a:r>
            <a:r>
              <a:rPr lang="ru-RU" sz="1600" dirty="0" err="1" smtClean="0"/>
              <a:t>ConcreteProduct</a:t>
            </a:r>
            <a:endParaRPr lang="ru-RU"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8" grpId="0" animBg="1"/>
      <p:bldP spid="8" grpId="1" animBg="1"/>
      <p:bldP spid="9" grpId="0" animBg="1"/>
      <p:bldP spid="9"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Отношения между участниками паттерна</a:t>
            </a:r>
            <a:endParaRPr lang="ru-RU" dirty="0"/>
          </a:p>
        </p:txBody>
      </p:sp>
      <p:sp>
        <p:nvSpPr>
          <p:cNvPr id="3" name="Содержимое 2"/>
          <p:cNvSpPr>
            <a:spLocks noGrp="1"/>
          </p:cNvSpPr>
          <p:nvPr>
            <p:ph idx="1"/>
          </p:nvPr>
        </p:nvSpPr>
        <p:spPr/>
        <p:txBody>
          <a:bodyPr/>
          <a:lstStyle/>
          <a:p>
            <a:r>
              <a:rPr lang="ru-RU" b="1" dirty="0" smtClean="0"/>
              <a:t>Создатель </a:t>
            </a:r>
            <a:r>
              <a:rPr lang="ru-RU" dirty="0" smtClean="0"/>
              <a:t>«полагается» на свои </a:t>
            </a:r>
            <a:r>
              <a:rPr lang="ru-RU" b="1" dirty="0" smtClean="0"/>
              <a:t>подклассы</a:t>
            </a:r>
            <a:r>
              <a:rPr lang="ru-RU" dirty="0" smtClean="0"/>
              <a:t> в определении фабричного метода, который будет возвращать экземпляр подходящего конкретного продукта</a:t>
            </a:r>
            <a:endParaRPr lang="ru-RU"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ru-RU"/>
              <a:t>Применимость</a:t>
            </a:r>
          </a:p>
        </p:txBody>
      </p:sp>
      <p:sp>
        <p:nvSpPr>
          <p:cNvPr id="24579" name="Rectangle 3"/>
          <p:cNvSpPr>
            <a:spLocks noGrp="1" noChangeArrowheads="1"/>
          </p:cNvSpPr>
          <p:nvPr>
            <p:ph type="body" idx="1"/>
          </p:nvPr>
        </p:nvSpPr>
        <p:spPr/>
        <p:txBody>
          <a:bodyPr/>
          <a:lstStyle/>
          <a:p>
            <a:pPr>
              <a:lnSpc>
                <a:spcPct val="90000"/>
              </a:lnSpc>
            </a:pPr>
            <a:r>
              <a:rPr lang="ru-RU" sz="2800"/>
              <a:t>Классу заранее неизвестно, объекты каких классов ему нужно создавать</a:t>
            </a:r>
          </a:p>
          <a:p>
            <a:pPr>
              <a:lnSpc>
                <a:spcPct val="90000"/>
              </a:lnSpc>
            </a:pPr>
            <a:r>
              <a:rPr lang="ru-RU" sz="2800"/>
              <a:t>Класс спроектирован так, чтобы объекты, которые он создает, специфицировались подклассами</a:t>
            </a:r>
          </a:p>
          <a:p>
            <a:pPr>
              <a:lnSpc>
                <a:spcPct val="90000"/>
              </a:lnSpc>
            </a:pPr>
            <a:r>
              <a:rPr lang="ru-RU" sz="2800"/>
              <a:t>Класс делегирует свои обязанности одному из нескольких вспомогательных подклассов</a:t>
            </a:r>
          </a:p>
          <a:p>
            <a:pPr lvl="1">
              <a:lnSpc>
                <a:spcPct val="90000"/>
              </a:lnSpc>
            </a:pPr>
            <a:r>
              <a:rPr lang="ru-RU" sz="2400"/>
              <a:t>тип конкретного вспомогательного подкласса выбирается в ходе выполнения программы</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 использования</a:t>
            </a:r>
            <a:endParaRPr lang="ru-RU" dirty="0"/>
          </a:p>
        </p:txBody>
      </p:sp>
      <p:sp>
        <p:nvSpPr>
          <p:cNvPr id="3" name="Содержимое 2"/>
          <p:cNvSpPr>
            <a:spLocks noGrp="1"/>
          </p:cNvSpPr>
          <p:nvPr>
            <p:ph idx="1"/>
          </p:nvPr>
        </p:nvSpPr>
        <p:spPr/>
        <p:txBody>
          <a:bodyPr>
            <a:normAutofit fontScale="92500" lnSpcReduction="10000"/>
          </a:bodyPr>
          <a:lstStyle/>
          <a:p>
            <a:r>
              <a:rPr lang="ru-RU" dirty="0" smtClean="0"/>
              <a:t>Каркас приложения, позволяющего пользователю работать с различными типами документов</a:t>
            </a:r>
          </a:p>
          <a:p>
            <a:pPr lvl="1"/>
            <a:r>
              <a:rPr lang="ru-RU" dirty="0" smtClean="0"/>
              <a:t>Основные абстракции в таком каркасе – классы </a:t>
            </a:r>
            <a:r>
              <a:rPr lang="en-US" dirty="0" err="1" smtClean="0"/>
              <a:t>CApplication</a:t>
            </a:r>
            <a:r>
              <a:rPr lang="en-US" dirty="0" smtClean="0"/>
              <a:t> </a:t>
            </a:r>
            <a:r>
              <a:rPr lang="ru-RU" dirty="0" smtClean="0"/>
              <a:t>и </a:t>
            </a:r>
            <a:r>
              <a:rPr lang="en-US" dirty="0" err="1" smtClean="0"/>
              <a:t>CDocument</a:t>
            </a:r>
            <a:endParaRPr lang="en-US" dirty="0" smtClean="0"/>
          </a:p>
          <a:p>
            <a:pPr lvl="2"/>
            <a:r>
              <a:rPr lang="en-US" dirty="0" err="1" smtClean="0"/>
              <a:t>CApplication</a:t>
            </a:r>
            <a:r>
              <a:rPr lang="en-US" dirty="0" smtClean="0"/>
              <a:t> – </a:t>
            </a:r>
            <a:r>
              <a:rPr lang="ru-RU" dirty="0" smtClean="0"/>
              <a:t>управляет созданием и открытием документов</a:t>
            </a:r>
          </a:p>
          <a:p>
            <a:pPr lvl="2"/>
            <a:r>
              <a:rPr lang="en-US" dirty="0" err="1" smtClean="0"/>
              <a:t>CDocument</a:t>
            </a:r>
            <a:r>
              <a:rPr lang="en-US" dirty="0" smtClean="0"/>
              <a:t> – </a:t>
            </a:r>
            <a:r>
              <a:rPr lang="ru-RU" dirty="0" smtClean="0"/>
              <a:t>базовый абстрактный класс </a:t>
            </a:r>
            <a:r>
              <a:rPr lang="en-US" dirty="0" err="1" smtClean="0"/>
              <a:t>CDocument</a:t>
            </a:r>
            <a:r>
              <a:rPr lang="ru-RU" dirty="0" smtClean="0"/>
              <a:t>, основа для создания конкретных документов</a:t>
            </a:r>
          </a:p>
          <a:p>
            <a:r>
              <a:rPr lang="ru-RU" b="1" dirty="0" smtClean="0"/>
              <a:t>Проблема</a:t>
            </a:r>
            <a:r>
              <a:rPr lang="ru-RU" dirty="0" smtClean="0"/>
              <a:t> – класс </a:t>
            </a:r>
            <a:r>
              <a:rPr lang="en-US" dirty="0" err="1" smtClean="0"/>
              <a:t>CApplication</a:t>
            </a:r>
            <a:r>
              <a:rPr lang="en-US" dirty="0" smtClean="0"/>
              <a:t> </a:t>
            </a:r>
            <a:r>
              <a:rPr lang="ru-RU" dirty="0" smtClean="0"/>
              <a:t>знает, в какой момент документ должен быть создан, но ему известно лишь об абстрактном классе </a:t>
            </a:r>
            <a:r>
              <a:rPr lang="en-US" dirty="0" err="1" smtClean="0"/>
              <a:t>CDocument</a:t>
            </a:r>
            <a:r>
              <a:rPr lang="ru-RU" dirty="0" smtClean="0"/>
              <a:t>, который </a:t>
            </a:r>
            <a:r>
              <a:rPr lang="ru-RU" dirty="0" err="1" smtClean="0"/>
              <a:t>инстанцировать</a:t>
            </a:r>
            <a:r>
              <a:rPr lang="ru-RU" dirty="0" smtClean="0"/>
              <a:t> нельзя</a:t>
            </a:r>
          </a:p>
          <a:p>
            <a:pPr lvl="1"/>
            <a:r>
              <a:rPr lang="ru-RU" dirty="0" smtClean="0"/>
              <a:t>Паттерн «Фабричный метод»</a:t>
            </a:r>
            <a:r>
              <a:rPr lang="en-US" dirty="0" smtClean="0"/>
              <a:t> </a:t>
            </a:r>
            <a:r>
              <a:rPr lang="ru-RU" dirty="0" smtClean="0"/>
              <a:t>предлагает решение данной проблемы</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Иерархия классов</a:t>
            </a:r>
            <a:endParaRPr lang="ru-RU" dirty="0"/>
          </a:p>
        </p:txBody>
      </p:sp>
      <p:grpSp>
        <p:nvGrpSpPr>
          <p:cNvPr id="93" name="Группа 92"/>
          <p:cNvGrpSpPr/>
          <p:nvPr/>
        </p:nvGrpSpPr>
        <p:grpSpPr>
          <a:xfrm>
            <a:off x="285720" y="1928802"/>
            <a:ext cx="8786842" cy="3500462"/>
            <a:chOff x="285720" y="1928802"/>
            <a:chExt cx="8786842" cy="3500462"/>
          </a:xfrm>
        </p:grpSpPr>
        <p:sp>
          <p:nvSpPr>
            <p:cNvPr id="26" name="Прямоугольник 25"/>
            <p:cNvSpPr/>
            <p:nvPr/>
          </p:nvSpPr>
          <p:spPr>
            <a:xfrm>
              <a:off x="500034" y="2143116"/>
              <a:ext cx="1500198"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err="1" smtClean="0"/>
                <a:t>CDocument</a:t>
              </a:r>
              <a:endParaRPr lang="ru-RU" b="1" dirty="0"/>
            </a:p>
          </p:txBody>
        </p:sp>
        <p:sp>
          <p:nvSpPr>
            <p:cNvPr id="28" name="Прямоугольник 5"/>
            <p:cNvSpPr/>
            <p:nvPr/>
          </p:nvSpPr>
          <p:spPr>
            <a:xfrm>
              <a:off x="500034" y="2500306"/>
              <a:ext cx="1500198" cy="8572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i="1" dirty="0" smtClean="0"/>
                <a:t>Open()</a:t>
              </a:r>
            </a:p>
            <a:p>
              <a:r>
                <a:rPr lang="en-US" i="1" dirty="0" smtClean="0"/>
                <a:t>Close()</a:t>
              </a:r>
              <a:br>
                <a:rPr lang="en-US" i="1" dirty="0" smtClean="0"/>
              </a:br>
              <a:r>
                <a:rPr lang="en-US" i="1" dirty="0" smtClean="0"/>
                <a:t>Save()</a:t>
              </a:r>
              <a:endParaRPr lang="ru-RU" i="1" dirty="0" smtClean="0"/>
            </a:p>
          </p:txBody>
        </p:sp>
        <p:sp>
          <p:nvSpPr>
            <p:cNvPr id="6" name="Загнутый угол 5"/>
            <p:cNvSpPr/>
            <p:nvPr/>
          </p:nvSpPr>
          <p:spPr>
            <a:xfrm>
              <a:off x="5643570" y="4572008"/>
              <a:ext cx="2857488" cy="571504"/>
            </a:xfrm>
            <a:prstGeom prst="foldedCorner">
              <a:avLst>
                <a:gd name="adj" fmla="val 40370"/>
              </a:avLst>
            </a:prstGeom>
          </p:spPr>
          <p:style>
            <a:lnRef idx="2">
              <a:schemeClr val="accent1"/>
            </a:lnRef>
            <a:fillRef idx="1">
              <a:schemeClr val="lt1"/>
            </a:fillRef>
            <a:effectRef idx="0">
              <a:schemeClr val="accent1"/>
            </a:effectRef>
            <a:fontRef idx="minor">
              <a:schemeClr val="dk1"/>
            </a:fontRef>
          </p:style>
          <p:txBody>
            <a:bodyPr vert="horz" rtlCol="0" anchor="t"/>
            <a:lstStyle/>
            <a:p>
              <a:r>
                <a:rPr lang="en-US" sz="1600" dirty="0" smtClean="0"/>
                <a:t>return new </a:t>
              </a:r>
              <a:r>
                <a:rPr lang="en-US" sz="1600" dirty="0" err="1" smtClean="0"/>
                <a:t>CMyDocument</a:t>
              </a:r>
              <a:r>
                <a:rPr lang="en-US" sz="1600" dirty="0" smtClean="0"/>
                <a:t>()</a:t>
              </a:r>
              <a:endParaRPr lang="ru-RU" sz="1600" dirty="0"/>
            </a:p>
          </p:txBody>
        </p:sp>
        <p:sp>
          <p:nvSpPr>
            <p:cNvPr id="23" name="Прямоугольник 22"/>
            <p:cNvSpPr/>
            <p:nvPr/>
          </p:nvSpPr>
          <p:spPr>
            <a:xfrm>
              <a:off x="3000364" y="2143116"/>
              <a:ext cx="2357454"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err="1" smtClean="0"/>
                <a:t>CApplication</a:t>
              </a:r>
              <a:endParaRPr lang="ru-RU" b="1" dirty="0"/>
            </a:p>
          </p:txBody>
        </p:sp>
        <p:sp>
          <p:nvSpPr>
            <p:cNvPr id="25" name="Прямоугольник 24"/>
            <p:cNvSpPr/>
            <p:nvPr/>
          </p:nvSpPr>
          <p:spPr>
            <a:xfrm>
              <a:off x="3000364" y="2500306"/>
              <a:ext cx="2357454" cy="8572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i="1" dirty="0" err="1" smtClean="0"/>
                <a:t>CreateDocument</a:t>
              </a:r>
              <a:r>
                <a:rPr lang="en-US" i="1" dirty="0" smtClean="0"/>
                <a:t>()</a:t>
              </a:r>
            </a:p>
            <a:p>
              <a:r>
                <a:rPr lang="en-US" dirty="0" err="1" smtClean="0"/>
                <a:t>NewDocument</a:t>
              </a:r>
              <a:r>
                <a:rPr lang="en-US" dirty="0" smtClean="0"/>
                <a:t>()</a:t>
              </a:r>
              <a:br>
                <a:rPr lang="en-US" dirty="0" smtClean="0"/>
              </a:br>
              <a:r>
                <a:rPr lang="en-US" dirty="0" err="1" smtClean="0"/>
                <a:t>OpenDocument</a:t>
              </a:r>
              <a:r>
                <a:rPr lang="en-US" dirty="0" smtClean="0"/>
                <a:t>()</a:t>
              </a:r>
              <a:endParaRPr lang="ru-RU" dirty="0"/>
            </a:p>
          </p:txBody>
        </p:sp>
        <p:sp>
          <p:nvSpPr>
            <p:cNvPr id="20" name="Прямоугольник 19"/>
            <p:cNvSpPr/>
            <p:nvPr/>
          </p:nvSpPr>
          <p:spPr>
            <a:xfrm>
              <a:off x="3000364" y="4214818"/>
              <a:ext cx="2357454"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err="1" smtClean="0"/>
                <a:t>CMyApplication</a:t>
              </a:r>
              <a:endParaRPr lang="ru-RU" b="1" dirty="0"/>
            </a:p>
          </p:txBody>
        </p:sp>
        <p:sp>
          <p:nvSpPr>
            <p:cNvPr id="22" name="Прямоугольник 21"/>
            <p:cNvSpPr/>
            <p:nvPr/>
          </p:nvSpPr>
          <p:spPr>
            <a:xfrm>
              <a:off x="3000364" y="4572008"/>
              <a:ext cx="2357454" cy="5715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err="1" smtClean="0"/>
                <a:t>CreateDocument</a:t>
              </a:r>
              <a:r>
                <a:rPr lang="en-US" dirty="0" smtClean="0"/>
                <a:t>()</a:t>
              </a:r>
              <a:endParaRPr lang="ru-RU" dirty="0"/>
            </a:p>
          </p:txBody>
        </p:sp>
        <p:sp>
          <p:nvSpPr>
            <p:cNvPr id="10" name="Ромб 9"/>
            <p:cNvSpPr/>
            <p:nvPr/>
          </p:nvSpPr>
          <p:spPr>
            <a:xfrm>
              <a:off x="2714612" y="2214554"/>
              <a:ext cx="285752" cy="214314"/>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13" name="Равнобедренный треугольник 12"/>
            <p:cNvSpPr/>
            <p:nvPr/>
          </p:nvSpPr>
          <p:spPr>
            <a:xfrm>
              <a:off x="4000496" y="3571876"/>
              <a:ext cx="357190" cy="28575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4" name="Прямая соединительная линия 13"/>
            <p:cNvCxnSpPr>
              <a:stCxn id="13" idx="3"/>
              <a:endCxn id="20" idx="0"/>
            </p:cNvCxnSpPr>
            <p:nvPr/>
          </p:nvCxnSpPr>
          <p:spPr>
            <a:xfrm rot="5400000">
              <a:off x="4000496" y="4036223"/>
              <a:ext cx="35719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4" name="Прямоугольник 33"/>
            <p:cNvSpPr/>
            <p:nvPr/>
          </p:nvSpPr>
          <p:spPr>
            <a:xfrm>
              <a:off x="285720" y="4214818"/>
              <a:ext cx="1928826"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err="1" smtClean="0"/>
                <a:t>CMyDocument</a:t>
              </a:r>
              <a:endParaRPr lang="ru-RU" b="1" dirty="0"/>
            </a:p>
          </p:txBody>
        </p:sp>
        <p:sp>
          <p:nvSpPr>
            <p:cNvPr id="35" name="Равнобедренный треугольник 34"/>
            <p:cNvSpPr/>
            <p:nvPr/>
          </p:nvSpPr>
          <p:spPr>
            <a:xfrm>
              <a:off x="1071538" y="3571876"/>
              <a:ext cx="357190" cy="28575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6" name="Прямая соединительная линия 35"/>
            <p:cNvCxnSpPr>
              <a:stCxn id="35" idx="3"/>
              <a:endCxn id="34" idx="0"/>
            </p:cNvCxnSpPr>
            <p:nvPr/>
          </p:nvCxnSpPr>
          <p:spPr>
            <a:xfrm rot="5400000">
              <a:off x="1071538" y="4036223"/>
              <a:ext cx="35719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a:stCxn id="28" idx="2"/>
              <a:endCxn id="35" idx="0"/>
            </p:cNvCxnSpPr>
            <p:nvPr/>
          </p:nvCxnSpPr>
          <p:spPr>
            <a:xfrm rot="5400000">
              <a:off x="1142976" y="3464719"/>
              <a:ext cx="21431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20" idx="1"/>
              <a:endCxn id="34" idx="3"/>
            </p:cNvCxnSpPr>
            <p:nvPr/>
          </p:nvCxnSpPr>
          <p:spPr>
            <a:xfrm rot="10800000">
              <a:off x="2214546" y="4393413"/>
              <a:ext cx="785818" cy="1588"/>
            </a:xfrm>
            <a:prstGeom prst="straightConnector1">
              <a:avLst/>
            </a:prstGeom>
            <a:ln w="28575">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a:stCxn id="25" idx="2"/>
              <a:endCxn id="13" idx="0"/>
            </p:cNvCxnSpPr>
            <p:nvPr/>
          </p:nvCxnSpPr>
          <p:spPr>
            <a:xfrm rot="5400000">
              <a:off x="4071934" y="3464719"/>
              <a:ext cx="21431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Прямая соединительная линия 63"/>
            <p:cNvCxnSpPr>
              <a:stCxn id="65" idx="6"/>
              <a:endCxn id="6" idx="1"/>
            </p:cNvCxnSpPr>
            <p:nvPr/>
          </p:nvCxnSpPr>
          <p:spPr>
            <a:xfrm>
              <a:off x="5286380" y="4857760"/>
              <a:ext cx="35719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65" name="Овал 64"/>
            <p:cNvSpPr/>
            <p:nvPr/>
          </p:nvSpPr>
          <p:spPr>
            <a:xfrm>
              <a:off x="5143504" y="4786322"/>
              <a:ext cx="142876" cy="1428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0" name="Загнутый угол 69"/>
            <p:cNvSpPr/>
            <p:nvPr/>
          </p:nvSpPr>
          <p:spPr>
            <a:xfrm>
              <a:off x="5572132" y="2428868"/>
              <a:ext cx="3500430" cy="857256"/>
            </a:xfrm>
            <a:prstGeom prst="foldedCorner">
              <a:avLst>
                <a:gd name="adj" fmla="val 40370"/>
              </a:avLst>
            </a:prstGeom>
          </p:spPr>
          <p:style>
            <a:lnRef idx="2">
              <a:schemeClr val="accent1"/>
            </a:lnRef>
            <a:fillRef idx="1">
              <a:schemeClr val="lt1"/>
            </a:fillRef>
            <a:effectRef idx="0">
              <a:schemeClr val="accent1"/>
            </a:effectRef>
            <a:fontRef idx="minor">
              <a:schemeClr val="dk1"/>
            </a:fontRef>
          </p:style>
          <p:txBody>
            <a:bodyPr vert="horz" rtlCol="0" anchor="t"/>
            <a:lstStyle/>
            <a:p>
              <a:r>
                <a:rPr lang="en-US" sz="1600" dirty="0" smtClean="0"/>
                <a:t>Document* doc = </a:t>
              </a:r>
              <a:r>
                <a:rPr lang="en-US" sz="1600" dirty="0" err="1" smtClean="0"/>
                <a:t>CreateDocument</a:t>
              </a:r>
              <a:r>
                <a:rPr lang="en-US" sz="1600" dirty="0" smtClean="0"/>
                <a:t>();</a:t>
              </a:r>
            </a:p>
            <a:p>
              <a:r>
                <a:rPr lang="en-US" sz="1600" dirty="0" err="1" smtClean="0"/>
                <a:t>docs.Add</a:t>
              </a:r>
              <a:r>
                <a:rPr lang="en-US" sz="1600" dirty="0" smtClean="0"/>
                <a:t>(doc);</a:t>
              </a:r>
            </a:p>
            <a:p>
              <a:r>
                <a:rPr lang="en-US" sz="1600" dirty="0" smtClean="0"/>
                <a:t>doc-&gt;Open(filename);</a:t>
              </a:r>
              <a:endParaRPr lang="ru-RU" sz="1600" dirty="0"/>
            </a:p>
          </p:txBody>
        </p:sp>
        <p:cxnSp>
          <p:nvCxnSpPr>
            <p:cNvPr id="73" name="Прямая со стрелкой 72"/>
            <p:cNvCxnSpPr>
              <a:stCxn id="10" idx="1"/>
              <a:endCxn id="76" idx="6"/>
            </p:cNvCxnSpPr>
            <p:nvPr/>
          </p:nvCxnSpPr>
          <p:spPr>
            <a:xfrm rot="10800000" flipV="1">
              <a:off x="2066908" y="2321710"/>
              <a:ext cx="647704" cy="2381"/>
            </a:xfrm>
            <a:prstGeom prst="straightConnector1">
              <a:avLst/>
            </a:prstGeom>
            <a:ln w="28575">
              <a:prstDash val="solid"/>
              <a:tailEnd type="arrow" w="lg" len="lg"/>
            </a:ln>
          </p:spPr>
          <p:style>
            <a:lnRef idx="1">
              <a:schemeClr val="accent1"/>
            </a:lnRef>
            <a:fillRef idx="0">
              <a:schemeClr val="accent1"/>
            </a:fillRef>
            <a:effectRef idx="0">
              <a:schemeClr val="accent1"/>
            </a:effectRef>
            <a:fontRef idx="minor">
              <a:schemeClr val="tx1"/>
            </a:fontRef>
          </p:style>
        </p:cxnSp>
        <p:sp>
          <p:nvSpPr>
            <p:cNvPr id="76" name="Овал 75"/>
            <p:cNvSpPr/>
            <p:nvPr/>
          </p:nvSpPr>
          <p:spPr>
            <a:xfrm>
              <a:off x="2000232" y="2290754"/>
              <a:ext cx="66676" cy="66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81" name="Прямая соединительная линия 80"/>
            <p:cNvCxnSpPr>
              <a:stCxn id="82" idx="6"/>
              <a:endCxn id="70" idx="1"/>
            </p:cNvCxnSpPr>
            <p:nvPr/>
          </p:nvCxnSpPr>
          <p:spPr>
            <a:xfrm>
              <a:off x="5286380" y="2857496"/>
              <a:ext cx="285752"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82" name="Овал 81"/>
            <p:cNvSpPr/>
            <p:nvPr/>
          </p:nvSpPr>
          <p:spPr>
            <a:xfrm>
              <a:off x="5143504" y="2786058"/>
              <a:ext cx="142876" cy="1428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8" name="Прямоугольник 5"/>
            <p:cNvSpPr/>
            <p:nvPr/>
          </p:nvSpPr>
          <p:spPr>
            <a:xfrm>
              <a:off x="285720" y="4572008"/>
              <a:ext cx="1928826" cy="8572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Open()</a:t>
              </a:r>
            </a:p>
            <a:p>
              <a:r>
                <a:rPr lang="en-US" dirty="0" smtClean="0"/>
                <a:t>Close()</a:t>
              </a:r>
              <a:br>
                <a:rPr lang="en-US" dirty="0" smtClean="0"/>
              </a:br>
              <a:r>
                <a:rPr lang="en-US" dirty="0" smtClean="0"/>
                <a:t>Save()</a:t>
              </a:r>
              <a:endParaRPr lang="ru-RU" dirty="0" smtClean="0"/>
            </a:p>
          </p:txBody>
        </p:sp>
        <p:sp>
          <p:nvSpPr>
            <p:cNvPr id="92" name="TextBox 91"/>
            <p:cNvSpPr txBox="1"/>
            <p:nvPr/>
          </p:nvSpPr>
          <p:spPr>
            <a:xfrm>
              <a:off x="2428860" y="1928802"/>
              <a:ext cx="642942" cy="307777"/>
            </a:xfrm>
            <a:prstGeom prst="rect">
              <a:avLst/>
            </a:prstGeom>
            <a:noFill/>
          </p:spPr>
          <p:txBody>
            <a:bodyPr wrap="square" rtlCol="0">
              <a:spAutoFit/>
            </a:bodyPr>
            <a:lstStyle/>
            <a:p>
              <a:r>
                <a:rPr lang="en-US" sz="1400" dirty="0" smtClean="0"/>
                <a:t>docs</a:t>
              </a:r>
              <a:endParaRPr lang="ru-RU" sz="1400" dirty="0"/>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Абстрактные реализации сущностей «</a:t>
            </a:r>
            <a:r>
              <a:rPr lang="en-US" dirty="0" smtClean="0"/>
              <a:t>Product</a:t>
            </a:r>
            <a:r>
              <a:rPr lang="ru-RU" dirty="0" smtClean="0"/>
              <a:t>» и «</a:t>
            </a:r>
            <a:r>
              <a:rPr lang="en-US" dirty="0" smtClean="0"/>
              <a:t>Creator</a:t>
            </a:r>
            <a:r>
              <a:rPr lang="ru-RU" dirty="0" smtClean="0"/>
              <a:t>»</a:t>
            </a:r>
            <a:endParaRPr lang="ru-RU" dirty="0"/>
          </a:p>
        </p:txBody>
      </p:sp>
      <p:sp>
        <p:nvSpPr>
          <p:cNvPr id="3" name="Прямоугольник 2"/>
          <p:cNvSpPr/>
          <p:nvPr/>
        </p:nvSpPr>
        <p:spPr>
          <a:xfrm>
            <a:off x="214282" y="1835760"/>
            <a:ext cx="3714776" cy="2677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defTabSz="180975"/>
            <a:r>
              <a:rPr lang="en-US" sz="1400" i="1" dirty="0" smtClean="0"/>
              <a:t>// </a:t>
            </a:r>
            <a:r>
              <a:rPr lang="ru-RU" sz="1400" i="1" dirty="0" smtClean="0"/>
              <a:t>Абстрактный Продукт</a:t>
            </a:r>
            <a:endParaRPr lang="en-US" sz="1400" i="1" dirty="0" smtClean="0"/>
          </a:p>
          <a:p>
            <a:pPr defTabSz="180975"/>
            <a:r>
              <a:rPr lang="en-US" sz="1400" dirty="0" smtClean="0"/>
              <a:t>class </a:t>
            </a:r>
            <a:r>
              <a:rPr lang="en-US" sz="1400" dirty="0" err="1" smtClean="0"/>
              <a:t>CDocument</a:t>
            </a:r>
            <a:endParaRPr lang="en-US" sz="1400" dirty="0" smtClean="0"/>
          </a:p>
          <a:p>
            <a:pPr defTabSz="180975"/>
            <a:r>
              <a:rPr lang="ru-RU" sz="1400" dirty="0" smtClean="0"/>
              <a:t>{</a:t>
            </a:r>
          </a:p>
          <a:p>
            <a:pPr defTabSz="180975"/>
            <a:r>
              <a:rPr lang="en-US" sz="1400" dirty="0" smtClean="0"/>
              <a:t>public:</a:t>
            </a:r>
          </a:p>
          <a:p>
            <a:pPr defTabSz="180975"/>
            <a:r>
              <a:rPr lang="en-US" sz="1400" dirty="0" smtClean="0"/>
              <a:t>	virtual ~</a:t>
            </a:r>
            <a:r>
              <a:rPr lang="en-US" sz="1400" dirty="0" err="1" smtClean="0"/>
              <a:t>CDocument</a:t>
            </a:r>
            <a:r>
              <a:rPr lang="en-US" sz="1400" dirty="0" smtClean="0"/>
              <a:t>()</a:t>
            </a:r>
            <a:r>
              <a:rPr lang="ru-RU" sz="1400" dirty="0" smtClean="0"/>
              <a:t>{}</a:t>
            </a:r>
          </a:p>
          <a:p>
            <a:pPr defTabSz="180975"/>
            <a:r>
              <a:rPr lang="en-US" sz="1400" dirty="0" smtClean="0"/>
              <a:t>	virtual void Open()=0;</a:t>
            </a:r>
          </a:p>
          <a:p>
            <a:pPr defTabSz="180975"/>
            <a:r>
              <a:rPr lang="en-US" sz="1400" dirty="0" smtClean="0"/>
              <a:t>	virtual void Save()=0;</a:t>
            </a:r>
          </a:p>
          <a:p>
            <a:pPr defTabSz="180975"/>
            <a:r>
              <a:rPr lang="en-US" sz="1400" dirty="0" smtClean="0"/>
              <a:t>	virtual void Close()=0;</a:t>
            </a:r>
          </a:p>
          <a:p>
            <a:pPr defTabSz="180975"/>
            <a:r>
              <a:rPr lang="ru-RU" sz="1400" dirty="0" smtClean="0"/>
              <a:t>};</a:t>
            </a:r>
          </a:p>
          <a:p>
            <a:pPr defTabSz="180975"/>
            <a:endParaRPr lang="ru-RU" sz="1400" dirty="0" smtClean="0"/>
          </a:p>
          <a:p>
            <a:pPr defTabSz="180975"/>
            <a:r>
              <a:rPr lang="en-US" sz="1400" dirty="0" err="1" smtClean="0"/>
              <a:t>typedef</a:t>
            </a:r>
            <a:r>
              <a:rPr lang="en-US" sz="1400" dirty="0" smtClean="0"/>
              <a:t> boost::</a:t>
            </a:r>
            <a:r>
              <a:rPr lang="en-US" sz="1400" dirty="0" err="1" smtClean="0"/>
              <a:t>shared_ptr</a:t>
            </a:r>
            <a:r>
              <a:rPr lang="en-US" sz="1400" dirty="0" smtClean="0"/>
              <a:t>&lt;</a:t>
            </a:r>
            <a:r>
              <a:rPr lang="en-US" sz="1400" dirty="0" err="1" smtClean="0"/>
              <a:t>CDocument</a:t>
            </a:r>
            <a:r>
              <a:rPr lang="en-US" sz="1400" dirty="0" smtClean="0"/>
              <a:t>&gt; </a:t>
            </a:r>
            <a:r>
              <a:rPr lang="en-US" sz="1400" dirty="0" err="1" smtClean="0"/>
              <a:t>CDocumentPtr</a:t>
            </a:r>
            <a:r>
              <a:rPr lang="en-US" sz="1400" dirty="0" smtClean="0"/>
              <a:t>;</a:t>
            </a:r>
            <a:endParaRPr lang="ru-RU" sz="1400" b="1" dirty="0" smtClean="0">
              <a:latin typeface="Courier New" pitchFamily="49" charset="0"/>
              <a:cs typeface="Courier New" pitchFamily="49" charset="0"/>
            </a:endParaRPr>
          </a:p>
        </p:txBody>
      </p:sp>
      <p:sp>
        <p:nvSpPr>
          <p:cNvPr id="4" name="Прямоугольник 3"/>
          <p:cNvSpPr/>
          <p:nvPr/>
        </p:nvSpPr>
        <p:spPr>
          <a:xfrm>
            <a:off x="4000496" y="1857364"/>
            <a:ext cx="4929222" cy="48320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defTabSz="180975"/>
            <a:r>
              <a:rPr lang="en-US" sz="1400" i="1" dirty="0" smtClean="0"/>
              <a:t>// </a:t>
            </a:r>
            <a:r>
              <a:rPr lang="ru-RU" sz="1400" i="1" dirty="0" err="1" smtClean="0"/>
              <a:t>Абстракный</a:t>
            </a:r>
            <a:r>
              <a:rPr lang="ru-RU" sz="1400" i="1" dirty="0" smtClean="0"/>
              <a:t> Создатель</a:t>
            </a:r>
          </a:p>
          <a:p>
            <a:pPr defTabSz="180975"/>
            <a:r>
              <a:rPr lang="en-US" sz="1400" dirty="0" smtClean="0"/>
              <a:t>class </a:t>
            </a:r>
            <a:r>
              <a:rPr lang="en-US" sz="1400" dirty="0" err="1" smtClean="0"/>
              <a:t>CApplication</a:t>
            </a:r>
            <a:endParaRPr lang="en-US" sz="1400" dirty="0" smtClean="0"/>
          </a:p>
          <a:p>
            <a:pPr defTabSz="180975"/>
            <a:r>
              <a:rPr lang="ru-RU" sz="1400" dirty="0" smtClean="0"/>
              <a:t>{</a:t>
            </a:r>
          </a:p>
          <a:p>
            <a:pPr defTabSz="180975"/>
            <a:r>
              <a:rPr lang="en-US" sz="1400" dirty="0" smtClean="0"/>
              <a:t>public:</a:t>
            </a:r>
            <a:endParaRPr lang="ru-RU" sz="1400" dirty="0" smtClean="0"/>
          </a:p>
          <a:p>
            <a:pPr defTabSz="180975"/>
            <a:r>
              <a:rPr lang="ru-RU" sz="1400" dirty="0" smtClean="0"/>
              <a:t>	</a:t>
            </a:r>
            <a:r>
              <a:rPr lang="en-US" sz="1400" dirty="0" smtClean="0"/>
              <a:t>~ </a:t>
            </a:r>
            <a:r>
              <a:rPr lang="en-US" sz="1400" dirty="0" err="1" smtClean="0"/>
              <a:t>CApplication</a:t>
            </a:r>
            <a:r>
              <a:rPr lang="en-US" sz="1400" dirty="0" smtClean="0"/>
              <a:t>(){}</a:t>
            </a:r>
          </a:p>
          <a:p>
            <a:pPr defTabSz="180975"/>
            <a:r>
              <a:rPr lang="en-US" sz="1400" dirty="0" smtClean="0"/>
              <a:t>	void </a:t>
            </a:r>
            <a:r>
              <a:rPr lang="en-US" sz="1400" dirty="0" err="1" smtClean="0"/>
              <a:t>NewDocument</a:t>
            </a:r>
            <a:r>
              <a:rPr lang="en-US" sz="1400" dirty="0" smtClean="0"/>
              <a:t>()</a:t>
            </a:r>
          </a:p>
          <a:p>
            <a:pPr defTabSz="180975"/>
            <a:r>
              <a:rPr lang="ru-RU" sz="1400" dirty="0" smtClean="0"/>
              <a:t>	{</a:t>
            </a:r>
          </a:p>
          <a:p>
            <a:pPr defTabSz="180975"/>
            <a:r>
              <a:rPr lang="en-US" sz="1400" dirty="0" smtClean="0"/>
              <a:t>		</a:t>
            </a:r>
            <a:r>
              <a:rPr lang="en-US" sz="1400" dirty="0" err="1" smtClean="0"/>
              <a:t>CDocumentPtr</a:t>
            </a:r>
            <a:r>
              <a:rPr lang="en-US" sz="1400" dirty="0" smtClean="0"/>
              <a:t> </a:t>
            </a:r>
            <a:r>
              <a:rPr lang="en-US" sz="1400" dirty="0" err="1" smtClean="0"/>
              <a:t>pDocument</a:t>
            </a:r>
            <a:r>
              <a:rPr lang="en-US" sz="1400" dirty="0" smtClean="0"/>
              <a:t>(</a:t>
            </a:r>
            <a:r>
              <a:rPr lang="en-US" sz="1400" dirty="0" err="1" smtClean="0">
                <a:solidFill>
                  <a:srgbClr val="FF0000"/>
                </a:solidFill>
              </a:rPr>
              <a:t>CreateDocument</a:t>
            </a:r>
            <a:r>
              <a:rPr lang="en-US" sz="1400" dirty="0" smtClean="0">
                <a:solidFill>
                  <a:srgbClr val="FF0000"/>
                </a:solidFill>
              </a:rPr>
              <a:t>()</a:t>
            </a:r>
            <a:r>
              <a:rPr lang="en-US" sz="1400" dirty="0" smtClean="0"/>
              <a:t>);</a:t>
            </a:r>
          </a:p>
          <a:p>
            <a:pPr defTabSz="180975"/>
            <a:r>
              <a:rPr lang="en-US" sz="1400" dirty="0" smtClean="0"/>
              <a:t>		</a:t>
            </a:r>
            <a:r>
              <a:rPr lang="en-US" sz="1400" dirty="0" err="1" smtClean="0"/>
              <a:t>m_docs.push_back</a:t>
            </a:r>
            <a:r>
              <a:rPr lang="en-US" sz="1400" dirty="0" smtClean="0"/>
              <a:t>(</a:t>
            </a:r>
            <a:r>
              <a:rPr lang="en-US" sz="1400" dirty="0" err="1" smtClean="0"/>
              <a:t>pDocument</a:t>
            </a:r>
            <a:r>
              <a:rPr lang="en-US" sz="1400" dirty="0" smtClean="0"/>
              <a:t>);</a:t>
            </a:r>
          </a:p>
          <a:p>
            <a:pPr defTabSz="180975"/>
            <a:r>
              <a:rPr lang="ru-RU" sz="1400" dirty="0" smtClean="0"/>
              <a:t>	}</a:t>
            </a:r>
          </a:p>
          <a:p>
            <a:pPr defTabSz="180975"/>
            <a:r>
              <a:rPr lang="en-US" sz="1400" dirty="0" smtClean="0"/>
              <a:t>	void </a:t>
            </a:r>
            <a:r>
              <a:rPr lang="en-US" sz="1400" dirty="0" err="1" smtClean="0"/>
              <a:t>OpenDocument</a:t>
            </a:r>
            <a:r>
              <a:rPr lang="en-US" sz="1400" dirty="0" smtClean="0"/>
              <a:t>()</a:t>
            </a:r>
          </a:p>
          <a:p>
            <a:pPr defTabSz="180975"/>
            <a:r>
              <a:rPr lang="ru-RU" sz="1400" dirty="0" smtClean="0"/>
              <a:t>	{</a:t>
            </a:r>
          </a:p>
          <a:p>
            <a:pPr defTabSz="180975"/>
            <a:r>
              <a:rPr lang="en-US" sz="1400" dirty="0" smtClean="0"/>
              <a:t>		</a:t>
            </a:r>
            <a:r>
              <a:rPr lang="en-US" sz="1400" dirty="0" err="1" smtClean="0"/>
              <a:t>CDocumentPtr</a:t>
            </a:r>
            <a:r>
              <a:rPr lang="en-US" sz="1400" dirty="0" smtClean="0"/>
              <a:t> </a:t>
            </a:r>
            <a:r>
              <a:rPr lang="en-US" sz="1400" dirty="0" err="1" smtClean="0"/>
              <a:t>pDocument</a:t>
            </a:r>
            <a:r>
              <a:rPr lang="en-US" sz="1400" dirty="0" smtClean="0"/>
              <a:t>(</a:t>
            </a:r>
            <a:r>
              <a:rPr lang="en-US" sz="1400" dirty="0" err="1" smtClean="0">
                <a:solidFill>
                  <a:srgbClr val="FF0000"/>
                </a:solidFill>
              </a:rPr>
              <a:t>CreateDocument</a:t>
            </a:r>
            <a:r>
              <a:rPr lang="en-US" sz="1400" dirty="0" smtClean="0">
                <a:solidFill>
                  <a:srgbClr val="FF0000"/>
                </a:solidFill>
              </a:rPr>
              <a:t>()</a:t>
            </a:r>
            <a:r>
              <a:rPr lang="en-US" sz="1400" dirty="0" smtClean="0"/>
              <a:t>);</a:t>
            </a:r>
          </a:p>
          <a:p>
            <a:pPr defTabSz="180975"/>
            <a:r>
              <a:rPr lang="en-US" sz="1400" dirty="0" smtClean="0"/>
              <a:t>		</a:t>
            </a:r>
            <a:r>
              <a:rPr lang="en-US" sz="1400" dirty="0" err="1" smtClean="0"/>
              <a:t>m_docs.push_back</a:t>
            </a:r>
            <a:r>
              <a:rPr lang="en-US" sz="1400" dirty="0" smtClean="0"/>
              <a:t>(</a:t>
            </a:r>
            <a:r>
              <a:rPr lang="en-US" sz="1400" dirty="0" err="1" smtClean="0"/>
              <a:t>pDocument</a:t>
            </a:r>
            <a:r>
              <a:rPr lang="en-US" sz="1400" dirty="0" smtClean="0"/>
              <a:t>);</a:t>
            </a:r>
          </a:p>
          <a:p>
            <a:pPr defTabSz="180975"/>
            <a:r>
              <a:rPr lang="en-US" sz="1400" dirty="0" smtClean="0"/>
              <a:t>		</a:t>
            </a:r>
            <a:r>
              <a:rPr lang="en-US" sz="1400" dirty="0" err="1" smtClean="0"/>
              <a:t>pDocument</a:t>
            </a:r>
            <a:r>
              <a:rPr lang="en-US" sz="1400" dirty="0" smtClean="0"/>
              <a:t>-&gt;Open();</a:t>
            </a:r>
          </a:p>
          <a:p>
            <a:pPr defTabSz="180975"/>
            <a:r>
              <a:rPr lang="ru-RU" sz="1400" dirty="0" smtClean="0"/>
              <a:t>	}</a:t>
            </a:r>
          </a:p>
          <a:p>
            <a:pPr defTabSz="180975"/>
            <a:r>
              <a:rPr lang="en-US" sz="1400" dirty="0" smtClean="0"/>
              <a:t>protected:</a:t>
            </a:r>
          </a:p>
          <a:p>
            <a:pPr defTabSz="180975"/>
            <a:r>
              <a:rPr lang="ru-RU" sz="1400" dirty="0" smtClean="0"/>
              <a:t>	// фабричный метод</a:t>
            </a:r>
          </a:p>
          <a:p>
            <a:pPr defTabSz="180975"/>
            <a:r>
              <a:rPr lang="en-US" sz="1400" dirty="0" smtClean="0"/>
              <a:t>	</a:t>
            </a:r>
            <a:r>
              <a:rPr lang="en-US" sz="1400" dirty="0" smtClean="0">
                <a:solidFill>
                  <a:srgbClr val="FF0000"/>
                </a:solidFill>
              </a:rPr>
              <a:t>virtual </a:t>
            </a:r>
            <a:r>
              <a:rPr lang="en-US" sz="1400" dirty="0" err="1" smtClean="0">
                <a:solidFill>
                  <a:srgbClr val="FF0000"/>
                </a:solidFill>
              </a:rPr>
              <a:t>CDocument</a:t>
            </a:r>
            <a:r>
              <a:rPr lang="en-US" sz="1400" dirty="0" smtClean="0">
                <a:solidFill>
                  <a:srgbClr val="FF0000"/>
                </a:solidFill>
              </a:rPr>
              <a:t> * </a:t>
            </a:r>
            <a:r>
              <a:rPr lang="en-US" sz="1400" dirty="0" err="1" smtClean="0">
                <a:solidFill>
                  <a:srgbClr val="FF0000"/>
                </a:solidFill>
              </a:rPr>
              <a:t>CreateDocument</a:t>
            </a:r>
            <a:r>
              <a:rPr lang="en-US" sz="1400" dirty="0" smtClean="0">
                <a:solidFill>
                  <a:srgbClr val="FF0000"/>
                </a:solidFill>
              </a:rPr>
              <a:t>()const = 0;</a:t>
            </a:r>
          </a:p>
          <a:p>
            <a:pPr defTabSz="180975"/>
            <a:r>
              <a:rPr lang="en-US" sz="1400" dirty="0" smtClean="0"/>
              <a:t>private:</a:t>
            </a:r>
          </a:p>
          <a:p>
            <a:pPr defTabSz="180975"/>
            <a:r>
              <a:rPr lang="en-US" sz="1400" dirty="0" smtClean="0"/>
              <a:t>	std::vector&lt;</a:t>
            </a:r>
            <a:r>
              <a:rPr lang="en-US" sz="1400" dirty="0" err="1" smtClean="0"/>
              <a:t>CDocumentPtr</a:t>
            </a:r>
            <a:r>
              <a:rPr lang="en-US" sz="1400" dirty="0" smtClean="0"/>
              <a:t>&gt; </a:t>
            </a:r>
            <a:r>
              <a:rPr lang="en-US" sz="1400" dirty="0" err="1" smtClean="0"/>
              <a:t>m_docs</a:t>
            </a:r>
            <a:r>
              <a:rPr lang="en-US" sz="1400" dirty="0" smtClean="0"/>
              <a:t>;</a:t>
            </a:r>
          </a:p>
          <a:p>
            <a:pPr defTabSz="180975"/>
            <a:r>
              <a:rPr lang="ru-RU" sz="1400" dirty="0" smtClean="0"/>
              <a:t>};</a:t>
            </a:r>
            <a:endParaRPr lang="ru-RU" sz="1400" b="1"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Конкретные реализации сущностей «</a:t>
            </a:r>
            <a:r>
              <a:rPr lang="en-US" dirty="0" smtClean="0"/>
              <a:t>Product</a:t>
            </a:r>
            <a:r>
              <a:rPr lang="ru-RU" dirty="0" smtClean="0"/>
              <a:t>» и «</a:t>
            </a:r>
            <a:r>
              <a:rPr lang="en-US" dirty="0" smtClean="0"/>
              <a:t>Creator</a:t>
            </a:r>
            <a:r>
              <a:rPr lang="ru-RU" dirty="0" smtClean="0"/>
              <a:t>»</a:t>
            </a:r>
            <a:endParaRPr lang="ru-RU" dirty="0"/>
          </a:p>
        </p:txBody>
      </p:sp>
      <p:sp>
        <p:nvSpPr>
          <p:cNvPr id="3" name="Прямоугольник 2"/>
          <p:cNvSpPr/>
          <p:nvPr/>
        </p:nvSpPr>
        <p:spPr>
          <a:xfrm>
            <a:off x="214282" y="1835760"/>
            <a:ext cx="3714776" cy="375487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defTabSz="355600"/>
            <a:r>
              <a:rPr lang="ru-RU" sz="1400" dirty="0" smtClean="0"/>
              <a:t>// конкретный продукт</a:t>
            </a:r>
          </a:p>
          <a:p>
            <a:pPr defTabSz="355600"/>
            <a:r>
              <a:rPr lang="en-US" sz="1400" dirty="0" smtClean="0"/>
              <a:t>class </a:t>
            </a:r>
            <a:r>
              <a:rPr lang="en-US" sz="1400" dirty="0" err="1" smtClean="0"/>
              <a:t>CMyDocument</a:t>
            </a:r>
            <a:r>
              <a:rPr lang="en-US" sz="1400" dirty="0" smtClean="0"/>
              <a:t> : public </a:t>
            </a:r>
            <a:r>
              <a:rPr lang="en-US" sz="1400" dirty="0" err="1" smtClean="0"/>
              <a:t>CDocument</a:t>
            </a:r>
            <a:endParaRPr lang="en-US" sz="1400" dirty="0" smtClean="0"/>
          </a:p>
          <a:p>
            <a:pPr defTabSz="355600"/>
            <a:r>
              <a:rPr lang="ru-RU" sz="1400" dirty="0" smtClean="0"/>
              <a:t>{</a:t>
            </a:r>
          </a:p>
          <a:p>
            <a:pPr defTabSz="355600"/>
            <a:r>
              <a:rPr lang="en-US" sz="1400" dirty="0" smtClean="0"/>
              <a:t>public:</a:t>
            </a:r>
          </a:p>
          <a:p>
            <a:pPr defTabSz="355600"/>
            <a:r>
              <a:rPr lang="en-US" sz="1400" dirty="0" smtClean="0"/>
              <a:t>	virtual void Open()</a:t>
            </a:r>
          </a:p>
          <a:p>
            <a:pPr defTabSz="355600"/>
            <a:r>
              <a:rPr lang="ru-RU" sz="1400" dirty="0" smtClean="0"/>
              <a:t>	{</a:t>
            </a:r>
          </a:p>
          <a:p>
            <a:pPr defTabSz="355600"/>
            <a:r>
              <a:rPr lang="ru-RU" sz="1400" dirty="0" smtClean="0"/>
              <a:t>		// ...</a:t>
            </a:r>
          </a:p>
          <a:p>
            <a:pPr defTabSz="355600"/>
            <a:r>
              <a:rPr lang="ru-RU" sz="1400" dirty="0" smtClean="0"/>
              <a:t>	}</a:t>
            </a:r>
          </a:p>
          <a:p>
            <a:pPr defTabSz="355600"/>
            <a:r>
              <a:rPr lang="en-US" sz="1400" dirty="0" smtClean="0"/>
              <a:t>	virtual void Close()</a:t>
            </a:r>
          </a:p>
          <a:p>
            <a:pPr defTabSz="355600"/>
            <a:r>
              <a:rPr lang="ru-RU" sz="1400" dirty="0" smtClean="0"/>
              <a:t>	{</a:t>
            </a:r>
          </a:p>
          <a:p>
            <a:pPr defTabSz="355600"/>
            <a:r>
              <a:rPr lang="ru-RU" sz="1400" dirty="0" smtClean="0"/>
              <a:t>		// ...</a:t>
            </a:r>
          </a:p>
          <a:p>
            <a:pPr defTabSz="355600"/>
            <a:r>
              <a:rPr lang="ru-RU" sz="1400" dirty="0" smtClean="0"/>
              <a:t>	}</a:t>
            </a:r>
          </a:p>
          <a:p>
            <a:pPr defTabSz="355600"/>
            <a:r>
              <a:rPr lang="en-US" sz="1400" dirty="0" smtClean="0"/>
              <a:t>	virtual void Save()</a:t>
            </a:r>
          </a:p>
          <a:p>
            <a:pPr defTabSz="355600"/>
            <a:r>
              <a:rPr lang="ru-RU" sz="1400" dirty="0" smtClean="0"/>
              <a:t>	{</a:t>
            </a:r>
          </a:p>
          <a:p>
            <a:pPr defTabSz="355600"/>
            <a:r>
              <a:rPr lang="ru-RU" sz="1400" dirty="0" smtClean="0"/>
              <a:t>		// ...</a:t>
            </a:r>
          </a:p>
          <a:p>
            <a:pPr defTabSz="355600"/>
            <a:r>
              <a:rPr lang="ru-RU" sz="1400" dirty="0" smtClean="0"/>
              <a:t>	}</a:t>
            </a:r>
          </a:p>
          <a:p>
            <a:pPr defTabSz="355600"/>
            <a:r>
              <a:rPr lang="ru-RU" sz="1400" dirty="0" smtClean="0"/>
              <a:t>};</a:t>
            </a:r>
            <a:endParaRPr lang="ru-RU" sz="1400" b="1" dirty="0" smtClean="0">
              <a:latin typeface="Courier New" pitchFamily="49" charset="0"/>
              <a:cs typeface="Courier New" pitchFamily="49" charset="0"/>
            </a:endParaRPr>
          </a:p>
        </p:txBody>
      </p:sp>
      <p:sp>
        <p:nvSpPr>
          <p:cNvPr id="4" name="Прямоугольник 3"/>
          <p:cNvSpPr/>
          <p:nvPr/>
        </p:nvSpPr>
        <p:spPr>
          <a:xfrm>
            <a:off x="4000496" y="1857364"/>
            <a:ext cx="4929222" cy="224676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defTabSz="355600"/>
            <a:r>
              <a:rPr lang="en-US" sz="1400" dirty="0" smtClean="0"/>
              <a:t>// </a:t>
            </a:r>
            <a:r>
              <a:rPr lang="ru-RU" sz="1400" dirty="0" smtClean="0"/>
              <a:t>Конкретный создатель</a:t>
            </a:r>
            <a:endParaRPr lang="en-US" sz="1400" dirty="0" smtClean="0"/>
          </a:p>
          <a:p>
            <a:pPr defTabSz="355600"/>
            <a:r>
              <a:rPr lang="en-US" sz="1400" dirty="0" smtClean="0"/>
              <a:t>class </a:t>
            </a:r>
            <a:r>
              <a:rPr lang="en-US" sz="1400" dirty="0" err="1" smtClean="0"/>
              <a:t>CMyApplication</a:t>
            </a:r>
            <a:r>
              <a:rPr lang="en-US" sz="1400" dirty="0" smtClean="0"/>
              <a:t> : public </a:t>
            </a:r>
            <a:r>
              <a:rPr lang="en-US" sz="1400" dirty="0" err="1" smtClean="0"/>
              <a:t>CApplication</a:t>
            </a:r>
            <a:endParaRPr lang="en-US" sz="1400" dirty="0" smtClean="0"/>
          </a:p>
          <a:p>
            <a:pPr defTabSz="355600"/>
            <a:r>
              <a:rPr lang="ru-RU" sz="1400" dirty="0" smtClean="0"/>
              <a:t>{</a:t>
            </a:r>
          </a:p>
          <a:p>
            <a:pPr defTabSz="355600"/>
            <a:r>
              <a:rPr lang="en-US" sz="1400" dirty="0" smtClean="0"/>
              <a:t>protected:</a:t>
            </a:r>
            <a:endParaRPr lang="ru-RU" sz="1400" dirty="0" smtClean="0"/>
          </a:p>
          <a:p>
            <a:pPr defTabSz="355600"/>
            <a:r>
              <a:rPr lang="ru-RU" sz="1400" dirty="0" smtClean="0"/>
              <a:t>	</a:t>
            </a:r>
            <a:r>
              <a:rPr lang="en-US" sz="1400" dirty="0" smtClean="0"/>
              <a:t>// </a:t>
            </a:r>
            <a:r>
              <a:rPr lang="ru-RU" sz="1400" dirty="0" smtClean="0"/>
              <a:t>реализация фабричного метода</a:t>
            </a:r>
            <a:endParaRPr lang="en-US" sz="1400" dirty="0" smtClean="0"/>
          </a:p>
          <a:p>
            <a:pPr defTabSz="355600"/>
            <a:r>
              <a:rPr lang="en-US" sz="1400" dirty="0" smtClean="0"/>
              <a:t>	virtual </a:t>
            </a:r>
            <a:r>
              <a:rPr lang="en-US" sz="1400" dirty="0" err="1" smtClean="0"/>
              <a:t>CDocument</a:t>
            </a:r>
            <a:r>
              <a:rPr lang="en-US" sz="1400" dirty="0" smtClean="0"/>
              <a:t> * </a:t>
            </a:r>
            <a:r>
              <a:rPr lang="en-US" sz="1400" dirty="0" err="1" smtClean="0"/>
              <a:t>CreateDocument</a:t>
            </a:r>
            <a:r>
              <a:rPr lang="en-US" sz="1400" dirty="0" smtClean="0"/>
              <a:t>()const</a:t>
            </a:r>
          </a:p>
          <a:p>
            <a:pPr defTabSz="355600"/>
            <a:r>
              <a:rPr lang="ru-RU" sz="1400" dirty="0" smtClean="0"/>
              <a:t>	{</a:t>
            </a:r>
          </a:p>
          <a:p>
            <a:pPr defTabSz="355600"/>
            <a:r>
              <a:rPr lang="en-US" sz="1400" dirty="0" smtClean="0"/>
              <a:t>		return new </a:t>
            </a:r>
            <a:r>
              <a:rPr lang="en-US" sz="1400" dirty="0" err="1" smtClean="0"/>
              <a:t>CMyDocument</a:t>
            </a:r>
            <a:r>
              <a:rPr lang="en-US" sz="1400" dirty="0" smtClean="0"/>
              <a:t>();</a:t>
            </a:r>
          </a:p>
          <a:p>
            <a:pPr defTabSz="355600"/>
            <a:r>
              <a:rPr lang="ru-RU" sz="1400" dirty="0" smtClean="0"/>
              <a:t>	}</a:t>
            </a:r>
          </a:p>
          <a:p>
            <a:pPr defTabSz="355600"/>
            <a:r>
              <a:rPr lang="ru-RU" sz="1400" dirty="0" smtClean="0"/>
              <a:t>};</a:t>
            </a:r>
            <a:endParaRPr lang="ru-RU" sz="1400" b="1"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Достоинства и недостатки паттерна «Фабричный метод»</a:t>
            </a:r>
            <a:endParaRPr lang="ru-RU" dirty="0"/>
          </a:p>
        </p:txBody>
      </p:sp>
      <p:sp>
        <p:nvSpPr>
          <p:cNvPr id="3" name="Содержимое 2"/>
          <p:cNvSpPr>
            <a:spLocks noGrp="1"/>
          </p:cNvSpPr>
          <p:nvPr>
            <p:ph idx="1"/>
          </p:nvPr>
        </p:nvSpPr>
        <p:spPr/>
        <p:txBody>
          <a:bodyPr>
            <a:normAutofit fontScale="92500"/>
          </a:bodyPr>
          <a:lstStyle/>
          <a:p>
            <a:r>
              <a:rPr lang="ru-RU" dirty="0" smtClean="0"/>
              <a:t>Достоинства</a:t>
            </a:r>
          </a:p>
          <a:p>
            <a:pPr lvl="1"/>
            <a:r>
              <a:rPr lang="ru-RU" dirty="0" smtClean="0"/>
              <a:t>Фабричные методы избавляют проектировщика от необходимости встраивать в код зависящие от приложения классы</a:t>
            </a:r>
          </a:p>
          <a:p>
            <a:pPr lvl="1"/>
            <a:r>
              <a:rPr lang="ru-RU" dirty="0" smtClean="0"/>
              <a:t>Код имеет дело только с интерфейсом класса </a:t>
            </a:r>
            <a:r>
              <a:rPr lang="ru-RU" dirty="0" err="1" smtClean="0"/>
              <a:t>Product</a:t>
            </a:r>
            <a:r>
              <a:rPr lang="ru-RU" dirty="0" smtClean="0"/>
              <a:t>, поэтому он может работать с любыми определенными пользователем классами конкретных продуктов</a:t>
            </a:r>
          </a:p>
          <a:p>
            <a:r>
              <a:rPr lang="ru-RU" dirty="0" smtClean="0"/>
              <a:t>Недостатки</a:t>
            </a:r>
          </a:p>
          <a:p>
            <a:pPr lvl="1"/>
            <a:r>
              <a:rPr lang="ru-RU" dirty="0" smtClean="0"/>
              <a:t>Клиентам, возможно, придется создавать подкласс класса </a:t>
            </a:r>
            <a:r>
              <a:rPr lang="ru-RU" dirty="0" err="1" smtClean="0"/>
              <a:t>Creator</a:t>
            </a:r>
            <a:r>
              <a:rPr lang="ru-RU" dirty="0" smtClean="0"/>
              <a:t> для создания лишь одного объекта </a:t>
            </a:r>
            <a:r>
              <a:rPr lang="en-US" dirty="0" err="1" smtClean="0"/>
              <a:t>ConcreteProduct</a:t>
            </a:r>
            <a:endParaRPr lang="ru-R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ru-RU" dirty="0" smtClean="0"/>
              <a:t>Порождающие паттерны</a:t>
            </a:r>
            <a:endParaRPr lang="ru-RU" dirty="0"/>
          </a:p>
        </p:txBody>
      </p:sp>
      <p:sp>
        <p:nvSpPr>
          <p:cNvPr id="7" name="Текст 6"/>
          <p:cNvSpPr>
            <a:spLocks noGrp="1"/>
          </p:cNvSpPr>
          <p:nvPr>
            <p:ph type="body" idx="1"/>
          </p:nvPr>
        </p:nvSpPr>
        <p:spPr/>
        <p:txBody>
          <a:bodyPr/>
          <a:lstStyle/>
          <a:p>
            <a:endParaRPr lang="ru-RU"/>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smtClean="0"/>
              <a:t>Порождающие паттерны проектирования</a:t>
            </a:r>
            <a:endParaRPr lang="ru-RU" dirty="0"/>
          </a:p>
        </p:txBody>
      </p:sp>
      <p:sp>
        <p:nvSpPr>
          <p:cNvPr id="5" name="Содержимое 4"/>
          <p:cNvSpPr>
            <a:spLocks noGrp="1"/>
          </p:cNvSpPr>
          <p:nvPr>
            <p:ph idx="1"/>
          </p:nvPr>
        </p:nvSpPr>
        <p:spPr/>
        <p:txBody>
          <a:bodyPr/>
          <a:lstStyle/>
          <a:p>
            <a:r>
              <a:rPr lang="ru-RU" dirty="0" smtClean="0"/>
              <a:t>Абстрагируют процесс </a:t>
            </a:r>
            <a:r>
              <a:rPr lang="ru-RU" dirty="0" err="1" smtClean="0"/>
              <a:t>инстанцирования</a:t>
            </a:r>
            <a:r>
              <a:rPr lang="ru-RU" dirty="0" smtClean="0"/>
              <a:t> объектов</a:t>
            </a:r>
          </a:p>
          <a:p>
            <a:r>
              <a:rPr lang="ru-RU" dirty="0" smtClean="0"/>
              <a:t>Список паттернов</a:t>
            </a:r>
          </a:p>
          <a:p>
            <a:pPr lvl="1"/>
            <a:r>
              <a:rPr lang="ru-RU" dirty="0" smtClean="0"/>
              <a:t>Абстрактная фабрика (</a:t>
            </a:r>
            <a:r>
              <a:rPr lang="en-US" dirty="0" smtClean="0"/>
              <a:t>Abstract Factory)</a:t>
            </a:r>
            <a:endParaRPr lang="ru-RU" dirty="0" smtClean="0"/>
          </a:p>
          <a:p>
            <a:pPr lvl="1"/>
            <a:r>
              <a:rPr lang="ru-RU" dirty="0" smtClean="0"/>
              <a:t>Строитель</a:t>
            </a:r>
            <a:r>
              <a:rPr lang="en-US" dirty="0" smtClean="0"/>
              <a:t> (Builder)</a:t>
            </a:r>
            <a:endParaRPr lang="ru-RU" dirty="0" smtClean="0"/>
          </a:p>
          <a:p>
            <a:pPr lvl="1"/>
            <a:r>
              <a:rPr lang="ru-RU" dirty="0" smtClean="0"/>
              <a:t>Фабричный метод</a:t>
            </a:r>
            <a:r>
              <a:rPr lang="en-US" dirty="0" smtClean="0"/>
              <a:t> (Factory method)</a:t>
            </a:r>
            <a:endParaRPr lang="ru-RU" dirty="0" smtClean="0"/>
          </a:p>
          <a:p>
            <a:pPr lvl="1"/>
            <a:r>
              <a:rPr lang="ru-RU" dirty="0" smtClean="0"/>
              <a:t>Прототип</a:t>
            </a:r>
            <a:r>
              <a:rPr lang="en-US" dirty="0" smtClean="0"/>
              <a:t> (Prototype)</a:t>
            </a:r>
            <a:endParaRPr lang="ru-RU" dirty="0" smtClean="0"/>
          </a:p>
          <a:p>
            <a:pPr lvl="1"/>
            <a:r>
              <a:rPr lang="ru-RU" dirty="0" smtClean="0"/>
              <a:t>Одиночка</a:t>
            </a:r>
            <a:r>
              <a:rPr lang="en-US" dirty="0" smtClean="0"/>
              <a:t> (Singleton)</a:t>
            </a:r>
            <a:endParaRPr lang="ru-R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US" dirty="0"/>
              <a:t>Abstract </a:t>
            </a:r>
            <a:r>
              <a:rPr lang="en-US" dirty="0" smtClean="0"/>
              <a:t>Factory</a:t>
            </a:r>
            <a:r>
              <a:rPr lang="ru-RU" dirty="0" smtClean="0"/>
              <a:t> (Абстрактная фабрика)</a:t>
            </a:r>
            <a:endParaRPr lang="ru-RU" dirty="0"/>
          </a:p>
        </p:txBody>
      </p:sp>
      <p:sp>
        <p:nvSpPr>
          <p:cNvPr id="4" name="Текст 3"/>
          <p:cNvSpPr>
            <a:spLocks noGrp="1"/>
          </p:cNvSpPr>
          <p:nvPr>
            <p:ph type="body" idx="1"/>
          </p:nvPr>
        </p:nvSpPr>
        <p:spPr/>
        <p:txBody>
          <a:bodyPr/>
          <a:lstStyle/>
          <a:p>
            <a:endParaRPr lang="ru-RU"/>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r>
              <a:rPr lang="ru-RU" dirty="0" smtClean="0"/>
              <a:t>Назначение паттерна «Абстрактная фабрика»</a:t>
            </a:r>
            <a:endParaRPr lang="ru-RU" dirty="0"/>
          </a:p>
        </p:txBody>
      </p:sp>
      <p:sp>
        <p:nvSpPr>
          <p:cNvPr id="28675" name="Rectangle 3"/>
          <p:cNvSpPr>
            <a:spLocks noGrp="1" noChangeArrowheads="1"/>
          </p:cNvSpPr>
          <p:nvPr>
            <p:ph idx="1"/>
          </p:nvPr>
        </p:nvSpPr>
        <p:spPr/>
        <p:txBody>
          <a:bodyPr/>
          <a:lstStyle/>
          <a:p>
            <a:r>
              <a:rPr lang="ru-RU" dirty="0"/>
              <a:t>Предоставляет интерфейс для создания семейств взаимосвязанных или взаимозависимых объектов, не специфицируя их конкретных классов</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ru-RU" dirty="0"/>
              <a:t>Паттерн </a:t>
            </a:r>
            <a:r>
              <a:rPr lang="ru-RU" dirty="0" smtClean="0"/>
              <a:t>«Абстрактная фабрика»</a:t>
            </a:r>
            <a:endParaRPr lang="ru-RU" dirty="0"/>
          </a:p>
        </p:txBody>
      </p:sp>
      <p:sp>
        <p:nvSpPr>
          <p:cNvPr id="26627" name="Rectangle 3"/>
          <p:cNvSpPr>
            <a:spLocks noGrp="1" noChangeArrowheads="1"/>
          </p:cNvSpPr>
          <p:nvPr>
            <p:ph idx="1"/>
          </p:nvPr>
        </p:nvSpPr>
        <p:spPr/>
        <p:txBody>
          <a:bodyPr>
            <a:normAutofit/>
          </a:bodyPr>
          <a:lstStyle/>
          <a:p>
            <a:pPr>
              <a:lnSpc>
                <a:spcPct val="90000"/>
              </a:lnSpc>
            </a:pPr>
            <a:r>
              <a:rPr lang="ru-RU" dirty="0" smtClean="0"/>
              <a:t>Шаблон </a:t>
            </a:r>
            <a:r>
              <a:rPr lang="ru-RU" dirty="0"/>
              <a:t>проектирования, позволяющий изменять поведение системы, варьируя создаваемые объекты, при этом сохраняя </a:t>
            </a:r>
            <a:r>
              <a:rPr lang="ru-RU" dirty="0" smtClean="0"/>
              <a:t>интерфейсы</a:t>
            </a:r>
          </a:p>
          <a:p>
            <a:pPr>
              <a:lnSpc>
                <a:spcPct val="90000"/>
              </a:lnSpc>
            </a:pPr>
            <a:r>
              <a:rPr lang="ru-RU" dirty="0" smtClean="0"/>
              <a:t>Предоставляет интерфейс для создания семейств взаимосвязанных или взаимозависимых объектов, не специфицируя их конкретных классов</a:t>
            </a:r>
            <a:endParaRPr lang="ru-R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Реализация паттерна</a:t>
            </a:r>
            <a:endParaRPr lang="ru-RU" dirty="0"/>
          </a:p>
        </p:txBody>
      </p:sp>
      <p:sp>
        <p:nvSpPr>
          <p:cNvPr id="3" name="Содержимое 2"/>
          <p:cNvSpPr>
            <a:spLocks noGrp="1"/>
          </p:cNvSpPr>
          <p:nvPr>
            <p:ph idx="1"/>
          </p:nvPr>
        </p:nvSpPr>
        <p:spPr/>
        <p:txBody>
          <a:bodyPr>
            <a:normAutofit/>
          </a:bodyPr>
          <a:lstStyle/>
          <a:p>
            <a:pPr>
              <a:lnSpc>
                <a:spcPct val="90000"/>
              </a:lnSpc>
            </a:pPr>
            <a:r>
              <a:rPr lang="ru-RU" dirty="0" smtClean="0"/>
              <a:t>Паттерн «Абстрактная фабрика» реализуется созданием абстрактного класса </a:t>
            </a:r>
            <a:r>
              <a:rPr lang="ru-RU" b="1" dirty="0" err="1" smtClean="0"/>
              <a:t>Factory</a:t>
            </a:r>
            <a:r>
              <a:rPr lang="ru-RU" dirty="0" smtClean="0"/>
              <a:t>, который представляет собой интерфейс для создания  абстрактных объектов-продуктов</a:t>
            </a:r>
          </a:p>
          <a:p>
            <a:pPr>
              <a:lnSpc>
                <a:spcPct val="90000"/>
              </a:lnSpc>
            </a:pPr>
            <a:r>
              <a:rPr lang="ru-RU" dirty="0" smtClean="0"/>
              <a:t>На основе данного класса создается один или несколько классов конкретных фабрик, создающих   конкретные объекты-продукты</a:t>
            </a:r>
          </a:p>
          <a:p>
            <a:endParaRPr lang="ru-RU"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оток">
  <a:themeElements>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1826</TotalTime>
  <Words>1604</Words>
  <Application>Microsoft Office PowerPoint</Application>
  <PresentationFormat>Экран (4:3)</PresentationFormat>
  <Paragraphs>489</Paragraphs>
  <Slides>39</Slides>
  <Notes>36</Notes>
  <HiddenSlides>0</HiddenSlides>
  <MMClips>0</MMClips>
  <ScaleCrop>false</ScaleCrop>
  <HeadingPairs>
    <vt:vector size="4" baseType="variant">
      <vt:variant>
        <vt:lpstr>Тема</vt:lpstr>
      </vt:variant>
      <vt:variant>
        <vt:i4>1</vt:i4>
      </vt:variant>
      <vt:variant>
        <vt:lpstr>Заголовки слайдов</vt:lpstr>
      </vt:variant>
      <vt:variant>
        <vt:i4>39</vt:i4>
      </vt:variant>
    </vt:vector>
  </HeadingPairs>
  <TitlesOfParts>
    <vt:vector size="40" baseType="lpstr">
      <vt:lpstr>Поток</vt:lpstr>
      <vt:lpstr>Паттерны проектирования (Design patterns)</vt:lpstr>
      <vt:lpstr>Что такое паттерны (шаблоны) проектирования?</vt:lpstr>
      <vt:lpstr>Польза</vt:lpstr>
      <vt:lpstr>Порождающие паттерны</vt:lpstr>
      <vt:lpstr>Порождающие паттерны проектирования</vt:lpstr>
      <vt:lpstr>Abstract Factory (Абстрактная фабрика)</vt:lpstr>
      <vt:lpstr>Назначение паттерна «Абстрактная фабрика»</vt:lpstr>
      <vt:lpstr>Паттерн «Абстрактная фабрика»</vt:lpstr>
      <vt:lpstr>Реализация паттерна</vt:lpstr>
      <vt:lpstr>Применение паттерна</vt:lpstr>
      <vt:lpstr>Структура</vt:lpstr>
      <vt:lpstr>Пример использования</vt:lpstr>
      <vt:lpstr>Иерархия классов</vt:lpstr>
      <vt:lpstr>Абстрактные и конкретные элементы управления</vt:lpstr>
      <vt:lpstr>Абстрактная и конкретные фабрики</vt:lpstr>
      <vt:lpstr>Преимущества использования паттерна «Абстрактная фабрика»</vt:lpstr>
      <vt:lpstr>Недостатки паттерна «Абстрактная фабрика»</vt:lpstr>
      <vt:lpstr>Пример – фабрика, создающая элементы игрового поля</vt:lpstr>
      <vt:lpstr>Builder (Строитель)</vt:lpstr>
      <vt:lpstr>Назначение паттерна «Строитель»</vt:lpstr>
      <vt:lpstr>Область применения паттерна «Строитель»</vt:lpstr>
      <vt:lpstr>Структура</vt:lpstr>
      <vt:lpstr>Отношения между участниками паттерна</vt:lpstr>
      <vt:lpstr>Достоинства паттерна «Строитель»</vt:lpstr>
      <vt:lpstr>Пример использования</vt:lpstr>
      <vt:lpstr>Иерархия классов</vt:lpstr>
      <vt:lpstr>Реализация сущности «Строитель»</vt:lpstr>
      <vt:lpstr>Реализация сущности «Распорядитель»</vt:lpstr>
      <vt:lpstr>Реализация клиента</vt:lpstr>
      <vt:lpstr>Factory Method (Фабричный метод)</vt:lpstr>
      <vt:lpstr>Назначение паттерна «Фабричный метод»</vt:lpstr>
      <vt:lpstr>Структура</vt:lpstr>
      <vt:lpstr>Отношения между участниками паттерна</vt:lpstr>
      <vt:lpstr>Применимость</vt:lpstr>
      <vt:lpstr>Пример использования</vt:lpstr>
      <vt:lpstr>Иерархия классов</vt:lpstr>
      <vt:lpstr>Абстрактные реализации сущностей «Product» и «Creator»</vt:lpstr>
      <vt:lpstr>Конкретные реализации сущностей «Product» и «Creator»</vt:lpstr>
      <vt:lpstr>Достоинства и недостатки паттерна «Фабричный метод»</vt:lpstr>
    </vt:vector>
  </TitlesOfParts>
  <Company>Brainwave team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Aleksey Malov</dc:creator>
  <cp:lastModifiedBy>Aleksey Malov</cp:lastModifiedBy>
  <cp:revision>151</cp:revision>
  <dcterms:created xsi:type="dcterms:W3CDTF">2007-05-18T03:34:00Z</dcterms:created>
  <dcterms:modified xsi:type="dcterms:W3CDTF">2010-05-07T20:00:21Z</dcterms:modified>
</cp:coreProperties>
</file>