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0"/>
  </p:notesMasterIdLst>
  <p:sldIdLst>
    <p:sldId id="256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3" r:id="rId10"/>
    <p:sldId id="324" r:id="rId11"/>
    <p:sldId id="325" r:id="rId12"/>
    <p:sldId id="326" r:id="rId13"/>
    <p:sldId id="328" r:id="rId14"/>
    <p:sldId id="322" r:id="rId15"/>
    <p:sldId id="258" r:id="rId16"/>
    <p:sldId id="263" r:id="rId17"/>
    <p:sldId id="264" r:id="rId18"/>
    <p:sldId id="329" r:id="rId19"/>
    <p:sldId id="265" r:id="rId20"/>
    <p:sldId id="266" r:id="rId21"/>
    <p:sldId id="267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55" r:id="rId42"/>
    <p:sldId id="356" r:id="rId43"/>
    <p:sldId id="351" r:id="rId44"/>
    <p:sldId id="349" r:id="rId45"/>
    <p:sldId id="350" r:id="rId46"/>
    <p:sldId id="352" r:id="rId47"/>
    <p:sldId id="353" r:id="rId48"/>
    <p:sldId id="354" r:id="rId4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69" autoAdjust="0"/>
    <p:restoredTop sz="87500" autoAdjust="0"/>
  </p:normalViewPr>
  <p:slideViewPr>
    <p:cSldViewPr>
      <p:cViewPr>
        <p:scale>
          <a:sx n="50" d="100"/>
          <a:sy n="50" d="100"/>
        </p:scale>
        <p:origin x="-1530" y="-12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2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FD175A-F8CC-480C-9DCA-608533859A1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706B859-3A4F-4130-BA47-A9DE2B849417}">
      <dgm:prSet phldrT="[Текст]"/>
      <dgm:spPr/>
      <dgm:t>
        <a:bodyPr/>
        <a:lstStyle/>
        <a:p>
          <a:r>
            <a:rPr lang="en-US" b="1" dirty="0" err="1" smtClean="0"/>
            <a:t>CShape</a:t>
          </a:r>
          <a:r>
            <a:rPr lang="en-US" dirty="0" smtClean="0"/>
            <a:t/>
          </a:r>
          <a:br>
            <a:rPr lang="en-US" dirty="0" smtClean="0"/>
          </a:br>
          <a:r>
            <a:rPr lang="en-US" i="1" dirty="0" smtClean="0"/>
            <a:t>Clone()</a:t>
          </a:r>
          <a:endParaRPr lang="ru-RU" i="1" dirty="0"/>
        </a:p>
      </dgm:t>
    </dgm:pt>
    <dgm:pt modelId="{290787D3-744C-48CE-9755-82A15AFBF745}" type="parTrans" cxnId="{F787DD93-D10C-437A-815F-65EAE1A3B1A8}">
      <dgm:prSet/>
      <dgm:spPr/>
      <dgm:t>
        <a:bodyPr/>
        <a:lstStyle/>
        <a:p>
          <a:endParaRPr lang="ru-RU"/>
        </a:p>
      </dgm:t>
    </dgm:pt>
    <dgm:pt modelId="{765FBCA1-DD46-4A4B-A905-67151A24C81D}" type="sibTrans" cxnId="{F787DD93-D10C-437A-815F-65EAE1A3B1A8}">
      <dgm:prSet/>
      <dgm:spPr/>
      <dgm:t>
        <a:bodyPr/>
        <a:lstStyle/>
        <a:p>
          <a:endParaRPr lang="ru-RU"/>
        </a:p>
      </dgm:t>
    </dgm:pt>
    <dgm:pt modelId="{253C48F2-6AD3-4739-875B-196E3574022D}">
      <dgm:prSet phldrT="[Текст]"/>
      <dgm:spPr/>
      <dgm:t>
        <a:bodyPr/>
        <a:lstStyle/>
        <a:p>
          <a:r>
            <a:rPr lang="en-US" b="1" dirty="0" err="1" smtClean="0"/>
            <a:t>CRectangle</a:t>
          </a:r>
          <a:r>
            <a:rPr lang="en-US" b="1" dirty="0" smtClean="0"/>
            <a:t/>
          </a:r>
          <a:br>
            <a:rPr lang="en-US" b="1" dirty="0" smtClean="0"/>
          </a:br>
          <a:r>
            <a:rPr lang="en-US" b="0" dirty="0" smtClean="0"/>
            <a:t>Clone()</a:t>
          </a:r>
          <a:endParaRPr lang="ru-RU" b="1" dirty="0"/>
        </a:p>
      </dgm:t>
    </dgm:pt>
    <dgm:pt modelId="{0115FEAB-8493-4858-A00F-4230E9D797C2}" type="parTrans" cxnId="{54F7C1F2-2A62-4A56-A548-6F8D85351EE4}">
      <dgm:prSet/>
      <dgm:spPr/>
      <dgm:t>
        <a:bodyPr/>
        <a:lstStyle/>
        <a:p>
          <a:endParaRPr lang="ru-RU"/>
        </a:p>
      </dgm:t>
    </dgm:pt>
    <dgm:pt modelId="{65B2B887-7B79-4D32-AA68-48991FED4F7E}" type="sibTrans" cxnId="{54F7C1F2-2A62-4A56-A548-6F8D85351EE4}">
      <dgm:prSet/>
      <dgm:spPr/>
      <dgm:t>
        <a:bodyPr/>
        <a:lstStyle/>
        <a:p>
          <a:endParaRPr lang="ru-RU"/>
        </a:p>
      </dgm:t>
    </dgm:pt>
    <dgm:pt modelId="{A29F6EF1-5D6C-4DB1-ABAF-B607560D51F6}">
      <dgm:prSet phldrT="[Текст]"/>
      <dgm:spPr/>
      <dgm:t>
        <a:bodyPr/>
        <a:lstStyle/>
        <a:p>
          <a:r>
            <a:rPr lang="en-US" b="1" dirty="0" err="1" smtClean="0"/>
            <a:t>CEllipse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Clone()</a:t>
          </a:r>
          <a:endParaRPr lang="ru-RU" dirty="0"/>
        </a:p>
      </dgm:t>
    </dgm:pt>
    <dgm:pt modelId="{0D230319-60C7-4779-B031-ECF5A98E4117}" type="parTrans" cxnId="{39C6956E-B1B8-4A28-9F7E-3FE9A9681A21}">
      <dgm:prSet/>
      <dgm:spPr/>
      <dgm:t>
        <a:bodyPr/>
        <a:lstStyle/>
        <a:p>
          <a:endParaRPr lang="ru-RU"/>
        </a:p>
      </dgm:t>
    </dgm:pt>
    <dgm:pt modelId="{51F6BCF3-C583-493C-9043-3289C07FBDE4}" type="sibTrans" cxnId="{39C6956E-B1B8-4A28-9F7E-3FE9A9681A21}">
      <dgm:prSet/>
      <dgm:spPr/>
      <dgm:t>
        <a:bodyPr/>
        <a:lstStyle/>
        <a:p>
          <a:endParaRPr lang="ru-RU"/>
        </a:p>
      </dgm:t>
    </dgm:pt>
    <dgm:pt modelId="{461C4325-5E42-4975-B485-93C9DF31826F}">
      <dgm:prSet phldrT="[Текст]"/>
      <dgm:spPr/>
      <dgm:t>
        <a:bodyPr/>
        <a:lstStyle/>
        <a:p>
          <a:r>
            <a:rPr lang="en-US" b="1" dirty="0" err="1" smtClean="0"/>
            <a:t>CCallout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Clone()</a:t>
          </a:r>
          <a:endParaRPr lang="ru-RU" dirty="0"/>
        </a:p>
      </dgm:t>
    </dgm:pt>
    <dgm:pt modelId="{120D6AB7-F2C1-400C-B797-221D647F31E6}" type="parTrans" cxnId="{00B53895-BC3E-4D52-BE85-39EA2DA415DF}">
      <dgm:prSet/>
      <dgm:spPr/>
      <dgm:t>
        <a:bodyPr/>
        <a:lstStyle/>
        <a:p>
          <a:endParaRPr lang="ru-RU"/>
        </a:p>
      </dgm:t>
    </dgm:pt>
    <dgm:pt modelId="{8F085484-AA00-4389-9D60-9719EBF0ECE1}" type="sibTrans" cxnId="{00B53895-BC3E-4D52-BE85-39EA2DA415DF}">
      <dgm:prSet/>
      <dgm:spPr/>
      <dgm:t>
        <a:bodyPr/>
        <a:lstStyle/>
        <a:p>
          <a:endParaRPr lang="ru-RU"/>
        </a:p>
      </dgm:t>
    </dgm:pt>
    <dgm:pt modelId="{8DB01CCD-B8F9-4998-A2F8-625E97275AB6}" type="pres">
      <dgm:prSet presAssocID="{26FD175A-F8CC-480C-9DCA-608533859A1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50168322-6E41-4219-8975-9DAF2C1A6C43}" type="pres">
      <dgm:prSet presAssocID="{C706B859-3A4F-4130-BA47-A9DE2B849417}" presName="hierRoot1" presStyleCnt="0"/>
      <dgm:spPr/>
    </dgm:pt>
    <dgm:pt modelId="{A25100E8-939C-43E4-A2F7-24E87746CA38}" type="pres">
      <dgm:prSet presAssocID="{C706B859-3A4F-4130-BA47-A9DE2B849417}" presName="composite" presStyleCnt="0"/>
      <dgm:spPr/>
    </dgm:pt>
    <dgm:pt modelId="{C0D4E3CA-B69A-4D54-881B-1FEB5B3C9E71}" type="pres">
      <dgm:prSet presAssocID="{C706B859-3A4F-4130-BA47-A9DE2B849417}" presName="background" presStyleLbl="node0" presStyleIdx="0" presStyleCnt="1"/>
      <dgm:spPr/>
    </dgm:pt>
    <dgm:pt modelId="{610CC01E-D79C-47AA-B5BB-26340FE54F58}" type="pres">
      <dgm:prSet presAssocID="{C706B859-3A4F-4130-BA47-A9DE2B84941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E1A702B-3F01-4A22-A9A1-491B8D4CED4E}" type="pres">
      <dgm:prSet presAssocID="{C706B859-3A4F-4130-BA47-A9DE2B849417}" presName="hierChild2" presStyleCnt="0"/>
      <dgm:spPr/>
    </dgm:pt>
    <dgm:pt modelId="{7BDDB90D-5075-4C13-8EC7-C6707A69D146}" type="pres">
      <dgm:prSet presAssocID="{0115FEAB-8493-4858-A00F-4230E9D797C2}" presName="Name10" presStyleLbl="parChTrans1D2" presStyleIdx="0" presStyleCnt="3"/>
      <dgm:spPr/>
      <dgm:t>
        <a:bodyPr/>
        <a:lstStyle/>
        <a:p>
          <a:endParaRPr lang="ru-RU"/>
        </a:p>
      </dgm:t>
    </dgm:pt>
    <dgm:pt modelId="{78CEF256-1B64-446F-AB8E-149889E80172}" type="pres">
      <dgm:prSet presAssocID="{253C48F2-6AD3-4739-875B-196E3574022D}" presName="hierRoot2" presStyleCnt="0"/>
      <dgm:spPr/>
    </dgm:pt>
    <dgm:pt modelId="{7E6A1CF1-98DE-486F-A9AA-E3208B6CE406}" type="pres">
      <dgm:prSet presAssocID="{253C48F2-6AD3-4739-875B-196E3574022D}" presName="composite2" presStyleCnt="0"/>
      <dgm:spPr/>
    </dgm:pt>
    <dgm:pt modelId="{FE337636-4961-41BD-9691-6AC8C1482DC7}" type="pres">
      <dgm:prSet presAssocID="{253C48F2-6AD3-4739-875B-196E3574022D}" presName="background2" presStyleLbl="node2" presStyleIdx="0" presStyleCnt="3"/>
      <dgm:spPr/>
    </dgm:pt>
    <dgm:pt modelId="{BDBFC15D-5F36-495A-AACF-DEACBD5C12B7}" type="pres">
      <dgm:prSet presAssocID="{253C48F2-6AD3-4739-875B-196E3574022D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65D7D81-69A1-4A0B-8C4D-A25D81CAA985}" type="pres">
      <dgm:prSet presAssocID="{253C48F2-6AD3-4739-875B-196E3574022D}" presName="hierChild3" presStyleCnt="0"/>
      <dgm:spPr/>
    </dgm:pt>
    <dgm:pt modelId="{485C5515-C2BC-41F8-8206-0E17D472A337}" type="pres">
      <dgm:prSet presAssocID="{0D230319-60C7-4779-B031-ECF5A98E4117}" presName="Name10" presStyleLbl="parChTrans1D2" presStyleIdx="1" presStyleCnt="3"/>
      <dgm:spPr/>
      <dgm:t>
        <a:bodyPr/>
        <a:lstStyle/>
        <a:p>
          <a:endParaRPr lang="ru-RU"/>
        </a:p>
      </dgm:t>
    </dgm:pt>
    <dgm:pt modelId="{C7AA309B-4E2A-4A34-B8E7-514C0FD9DA75}" type="pres">
      <dgm:prSet presAssocID="{A29F6EF1-5D6C-4DB1-ABAF-B607560D51F6}" presName="hierRoot2" presStyleCnt="0"/>
      <dgm:spPr/>
    </dgm:pt>
    <dgm:pt modelId="{7ABD2645-0168-4B58-BB56-E19EB1EEF45D}" type="pres">
      <dgm:prSet presAssocID="{A29F6EF1-5D6C-4DB1-ABAF-B607560D51F6}" presName="composite2" presStyleCnt="0"/>
      <dgm:spPr/>
    </dgm:pt>
    <dgm:pt modelId="{463A3FB3-CB9F-4BC0-8B28-97CD7E8CCF65}" type="pres">
      <dgm:prSet presAssocID="{A29F6EF1-5D6C-4DB1-ABAF-B607560D51F6}" presName="background2" presStyleLbl="node2" presStyleIdx="1" presStyleCnt="3"/>
      <dgm:spPr/>
    </dgm:pt>
    <dgm:pt modelId="{BD38B839-E99C-4757-A283-C617905CB5BF}" type="pres">
      <dgm:prSet presAssocID="{A29F6EF1-5D6C-4DB1-ABAF-B607560D51F6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F1AC34D-2963-4F47-AE30-73F5C75E84A7}" type="pres">
      <dgm:prSet presAssocID="{A29F6EF1-5D6C-4DB1-ABAF-B607560D51F6}" presName="hierChild3" presStyleCnt="0"/>
      <dgm:spPr/>
    </dgm:pt>
    <dgm:pt modelId="{9F3C4EE9-D29C-4AEE-B07F-9E3A83CF8E59}" type="pres">
      <dgm:prSet presAssocID="{120D6AB7-F2C1-400C-B797-221D647F31E6}" presName="Name10" presStyleLbl="parChTrans1D2" presStyleIdx="2" presStyleCnt="3"/>
      <dgm:spPr/>
      <dgm:t>
        <a:bodyPr/>
        <a:lstStyle/>
        <a:p>
          <a:endParaRPr lang="ru-RU"/>
        </a:p>
      </dgm:t>
    </dgm:pt>
    <dgm:pt modelId="{E4B1CC0F-34A8-46C7-B790-FC56046B2354}" type="pres">
      <dgm:prSet presAssocID="{461C4325-5E42-4975-B485-93C9DF31826F}" presName="hierRoot2" presStyleCnt="0"/>
      <dgm:spPr/>
    </dgm:pt>
    <dgm:pt modelId="{164E32E8-E780-4485-80A9-C4D3A961D698}" type="pres">
      <dgm:prSet presAssocID="{461C4325-5E42-4975-B485-93C9DF31826F}" presName="composite2" presStyleCnt="0"/>
      <dgm:spPr/>
    </dgm:pt>
    <dgm:pt modelId="{D0B1F8F9-8E6B-444A-8C1B-58424C11EE32}" type="pres">
      <dgm:prSet presAssocID="{461C4325-5E42-4975-B485-93C9DF31826F}" presName="background2" presStyleLbl="node2" presStyleIdx="2" presStyleCnt="3"/>
      <dgm:spPr/>
    </dgm:pt>
    <dgm:pt modelId="{6F47111B-62E4-4FB0-A48E-F955DC27ED94}" type="pres">
      <dgm:prSet presAssocID="{461C4325-5E42-4975-B485-93C9DF31826F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874D7B7-812A-4C1F-A30F-A90734187462}" type="pres">
      <dgm:prSet presAssocID="{461C4325-5E42-4975-B485-93C9DF31826F}" presName="hierChild3" presStyleCnt="0"/>
      <dgm:spPr/>
    </dgm:pt>
  </dgm:ptLst>
  <dgm:cxnLst>
    <dgm:cxn modelId="{B2F74EF9-6693-42C5-A312-5E3ED1897C3E}" type="presOf" srcId="{26FD175A-F8CC-480C-9DCA-608533859A19}" destId="{8DB01CCD-B8F9-4998-A2F8-625E97275AB6}" srcOrd="0" destOrd="0" presId="urn:microsoft.com/office/officeart/2005/8/layout/hierarchy1"/>
    <dgm:cxn modelId="{8B1B5798-C02B-4104-9536-18018DB1226C}" type="presOf" srcId="{0115FEAB-8493-4858-A00F-4230E9D797C2}" destId="{7BDDB90D-5075-4C13-8EC7-C6707A69D146}" srcOrd="0" destOrd="0" presId="urn:microsoft.com/office/officeart/2005/8/layout/hierarchy1"/>
    <dgm:cxn modelId="{F787DD93-D10C-437A-815F-65EAE1A3B1A8}" srcId="{26FD175A-F8CC-480C-9DCA-608533859A19}" destId="{C706B859-3A4F-4130-BA47-A9DE2B849417}" srcOrd="0" destOrd="0" parTransId="{290787D3-744C-48CE-9755-82A15AFBF745}" sibTransId="{765FBCA1-DD46-4A4B-A905-67151A24C81D}"/>
    <dgm:cxn modelId="{39C6956E-B1B8-4A28-9F7E-3FE9A9681A21}" srcId="{C706B859-3A4F-4130-BA47-A9DE2B849417}" destId="{A29F6EF1-5D6C-4DB1-ABAF-B607560D51F6}" srcOrd="1" destOrd="0" parTransId="{0D230319-60C7-4779-B031-ECF5A98E4117}" sibTransId="{51F6BCF3-C583-493C-9043-3289C07FBDE4}"/>
    <dgm:cxn modelId="{54F7C1F2-2A62-4A56-A548-6F8D85351EE4}" srcId="{C706B859-3A4F-4130-BA47-A9DE2B849417}" destId="{253C48F2-6AD3-4739-875B-196E3574022D}" srcOrd="0" destOrd="0" parTransId="{0115FEAB-8493-4858-A00F-4230E9D797C2}" sibTransId="{65B2B887-7B79-4D32-AA68-48991FED4F7E}"/>
    <dgm:cxn modelId="{25750533-1EC9-4A5A-8CFE-F6A5BE935BCF}" type="presOf" srcId="{461C4325-5E42-4975-B485-93C9DF31826F}" destId="{6F47111B-62E4-4FB0-A48E-F955DC27ED94}" srcOrd="0" destOrd="0" presId="urn:microsoft.com/office/officeart/2005/8/layout/hierarchy1"/>
    <dgm:cxn modelId="{8094CA03-6F39-45D9-B0F7-C5CE8BD9D4CE}" type="presOf" srcId="{C706B859-3A4F-4130-BA47-A9DE2B849417}" destId="{610CC01E-D79C-47AA-B5BB-26340FE54F58}" srcOrd="0" destOrd="0" presId="urn:microsoft.com/office/officeart/2005/8/layout/hierarchy1"/>
    <dgm:cxn modelId="{5C90E9BA-042A-440A-BDC5-B3E8447F903B}" type="presOf" srcId="{253C48F2-6AD3-4739-875B-196E3574022D}" destId="{BDBFC15D-5F36-495A-AACF-DEACBD5C12B7}" srcOrd="0" destOrd="0" presId="urn:microsoft.com/office/officeart/2005/8/layout/hierarchy1"/>
    <dgm:cxn modelId="{3077607F-A0AD-4E2E-9A67-D88A1C9E6B4A}" type="presOf" srcId="{0D230319-60C7-4779-B031-ECF5A98E4117}" destId="{485C5515-C2BC-41F8-8206-0E17D472A337}" srcOrd="0" destOrd="0" presId="urn:microsoft.com/office/officeart/2005/8/layout/hierarchy1"/>
    <dgm:cxn modelId="{E56F582B-1B4B-458C-8B8D-C4DFC0F2AF11}" type="presOf" srcId="{120D6AB7-F2C1-400C-B797-221D647F31E6}" destId="{9F3C4EE9-D29C-4AEE-B07F-9E3A83CF8E59}" srcOrd="0" destOrd="0" presId="urn:microsoft.com/office/officeart/2005/8/layout/hierarchy1"/>
    <dgm:cxn modelId="{00B53895-BC3E-4D52-BE85-39EA2DA415DF}" srcId="{C706B859-3A4F-4130-BA47-A9DE2B849417}" destId="{461C4325-5E42-4975-B485-93C9DF31826F}" srcOrd="2" destOrd="0" parTransId="{120D6AB7-F2C1-400C-B797-221D647F31E6}" sibTransId="{8F085484-AA00-4389-9D60-9719EBF0ECE1}"/>
    <dgm:cxn modelId="{2390D52B-E041-47F2-946E-0BB7A2B14AD9}" type="presOf" srcId="{A29F6EF1-5D6C-4DB1-ABAF-B607560D51F6}" destId="{BD38B839-E99C-4757-A283-C617905CB5BF}" srcOrd="0" destOrd="0" presId="urn:microsoft.com/office/officeart/2005/8/layout/hierarchy1"/>
    <dgm:cxn modelId="{AB943A2B-3477-4C6E-A65C-1229E7DF13E3}" type="presParOf" srcId="{8DB01CCD-B8F9-4998-A2F8-625E97275AB6}" destId="{50168322-6E41-4219-8975-9DAF2C1A6C43}" srcOrd="0" destOrd="0" presId="urn:microsoft.com/office/officeart/2005/8/layout/hierarchy1"/>
    <dgm:cxn modelId="{BCCDF815-A0F3-4FB8-99E9-2754290C57FE}" type="presParOf" srcId="{50168322-6E41-4219-8975-9DAF2C1A6C43}" destId="{A25100E8-939C-43E4-A2F7-24E87746CA38}" srcOrd="0" destOrd="0" presId="urn:microsoft.com/office/officeart/2005/8/layout/hierarchy1"/>
    <dgm:cxn modelId="{57813895-EB48-41C2-BDD1-9B03BDF2F0D2}" type="presParOf" srcId="{A25100E8-939C-43E4-A2F7-24E87746CA38}" destId="{C0D4E3CA-B69A-4D54-881B-1FEB5B3C9E71}" srcOrd="0" destOrd="0" presId="urn:microsoft.com/office/officeart/2005/8/layout/hierarchy1"/>
    <dgm:cxn modelId="{7A9AF22E-73C7-40F1-BCEC-4C8D1593E085}" type="presParOf" srcId="{A25100E8-939C-43E4-A2F7-24E87746CA38}" destId="{610CC01E-D79C-47AA-B5BB-26340FE54F58}" srcOrd="1" destOrd="0" presId="urn:microsoft.com/office/officeart/2005/8/layout/hierarchy1"/>
    <dgm:cxn modelId="{0E376AF3-2665-48C1-8E85-815E51A60EC5}" type="presParOf" srcId="{50168322-6E41-4219-8975-9DAF2C1A6C43}" destId="{0E1A702B-3F01-4A22-A9A1-491B8D4CED4E}" srcOrd="1" destOrd="0" presId="urn:microsoft.com/office/officeart/2005/8/layout/hierarchy1"/>
    <dgm:cxn modelId="{A0F62569-23E8-4B1D-B844-442D19B81F2A}" type="presParOf" srcId="{0E1A702B-3F01-4A22-A9A1-491B8D4CED4E}" destId="{7BDDB90D-5075-4C13-8EC7-C6707A69D146}" srcOrd="0" destOrd="0" presId="urn:microsoft.com/office/officeart/2005/8/layout/hierarchy1"/>
    <dgm:cxn modelId="{EDD1FA63-AA09-478E-A3E8-FC529FCBEFF5}" type="presParOf" srcId="{0E1A702B-3F01-4A22-A9A1-491B8D4CED4E}" destId="{78CEF256-1B64-446F-AB8E-149889E80172}" srcOrd="1" destOrd="0" presId="urn:microsoft.com/office/officeart/2005/8/layout/hierarchy1"/>
    <dgm:cxn modelId="{57E0FD7F-51C8-428C-867F-A8797473EA5B}" type="presParOf" srcId="{78CEF256-1B64-446F-AB8E-149889E80172}" destId="{7E6A1CF1-98DE-486F-A9AA-E3208B6CE406}" srcOrd="0" destOrd="0" presId="urn:microsoft.com/office/officeart/2005/8/layout/hierarchy1"/>
    <dgm:cxn modelId="{9BE65DDE-373E-4EE8-80C3-4AF68C16576E}" type="presParOf" srcId="{7E6A1CF1-98DE-486F-A9AA-E3208B6CE406}" destId="{FE337636-4961-41BD-9691-6AC8C1482DC7}" srcOrd="0" destOrd="0" presId="urn:microsoft.com/office/officeart/2005/8/layout/hierarchy1"/>
    <dgm:cxn modelId="{934D755D-44E8-4FE8-B264-8913CC45A42E}" type="presParOf" srcId="{7E6A1CF1-98DE-486F-A9AA-E3208B6CE406}" destId="{BDBFC15D-5F36-495A-AACF-DEACBD5C12B7}" srcOrd="1" destOrd="0" presId="urn:microsoft.com/office/officeart/2005/8/layout/hierarchy1"/>
    <dgm:cxn modelId="{9FEEAA7F-6B32-4C08-8836-31B91D7DB593}" type="presParOf" srcId="{78CEF256-1B64-446F-AB8E-149889E80172}" destId="{465D7D81-69A1-4A0B-8C4D-A25D81CAA985}" srcOrd="1" destOrd="0" presId="urn:microsoft.com/office/officeart/2005/8/layout/hierarchy1"/>
    <dgm:cxn modelId="{03E2F44D-D931-4584-B77D-787B30146A60}" type="presParOf" srcId="{0E1A702B-3F01-4A22-A9A1-491B8D4CED4E}" destId="{485C5515-C2BC-41F8-8206-0E17D472A337}" srcOrd="2" destOrd="0" presId="urn:microsoft.com/office/officeart/2005/8/layout/hierarchy1"/>
    <dgm:cxn modelId="{BA39E3CE-640E-4EE4-A0B1-AC19DE74B29D}" type="presParOf" srcId="{0E1A702B-3F01-4A22-A9A1-491B8D4CED4E}" destId="{C7AA309B-4E2A-4A34-B8E7-514C0FD9DA75}" srcOrd="3" destOrd="0" presId="urn:microsoft.com/office/officeart/2005/8/layout/hierarchy1"/>
    <dgm:cxn modelId="{7B7FEE8D-EB69-4FF2-8FC6-F7497F00195D}" type="presParOf" srcId="{C7AA309B-4E2A-4A34-B8E7-514C0FD9DA75}" destId="{7ABD2645-0168-4B58-BB56-E19EB1EEF45D}" srcOrd="0" destOrd="0" presId="urn:microsoft.com/office/officeart/2005/8/layout/hierarchy1"/>
    <dgm:cxn modelId="{9B76147E-29F2-4217-B929-93DC895D0542}" type="presParOf" srcId="{7ABD2645-0168-4B58-BB56-E19EB1EEF45D}" destId="{463A3FB3-CB9F-4BC0-8B28-97CD7E8CCF65}" srcOrd="0" destOrd="0" presId="urn:microsoft.com/office/officeart/2005/8/layout/hierarchy1"/>
    <dgm:cxn modelId="{8983B94D-4CDA-4EDE-95CC-EE61A6719088}" type="presParOf" srcId="{7ABD2645-0168-4B58-BB56-E19EB1EEF45D}" destId="{BD38B839-E99C-4757-A283-C617905CB5BF}" srcOrd="1" destOrd="0" presId="urn:microsoft.com/office/officeart/2005/8/layout/hierarchy1"/>
    <dgm:cxn modelId="{D72EABF7-9384-4AD3-8232-82856768D9EE}" type="presParOf" srcId="{C7AA309B-4E2A-4A34-B8E7-514C0FD9DA75}" destId="{4F1AC34D-2963-4F47-AE30-73F5C75E84A7}" srcOrd="1" destOrd="0" presId="urn:microsoft.com/office/officeart/2005/8/layout/hierarchy1"/>
    <dgm:cxn modelId="{7058BB6C-CF3E-4CF4-B521-75450DD53340}" type="presParOf" srcId="{0E1A702B-3F01-4A22-A9A1-491B8D4CED4E}" destId="{9F3C4EE9-D29C-4AEE-B07F-9E3A83CF8E59}" srcOrd="4" destOrd="0" presId="urn:microsoft.com/office/officeart/2005/8/layout/hierarchy1"/>
    <dgm:cxn modelId="{B1889EEB-E57C-4DB9-A56F-E453E1AE913C}" type="presParOf" srcId="{0E1A702B-3F01-4A22-A9A1-491B8D4CED4E}" destId="{E4B1CC0F-34A8-46C7-B790-FC56046B2354}" srcOrd="5" destOrd="0" presId="urn:microsoft.com/office/officeart/2005/8/layout/hierarchy1"/>
    <dgm:cxn modelId="{4223E623-872C-4144-A739-30D9775FACB5}" type="presParOf" srcId="{E4B1CC0F-34A8-46C7-B790-FC56046B2354}" destId="{164E32E8-E780-4485-80A9-C4D3A961D698}" srcOrd="0" destOrd="0" presId="urn:microsoft.com/office/officeart/2005/8/layout/hierarchy1"/>
    <dgm:cxn modelId="{BB144D32-EDBD-43D0-B279-F299B5B3A74A}" type="presParOf" srcId="{164E32E8-E780-4485-80A9-C4D3A961D698}" destId="{D0B1F8F9-8E6B-444A-8C1B-58424C11EE32}" srcOrd="0" destOrd="0" presId="urn:microsoft.com/office/officeart/2005/8/layout/hierarchy1"/>
    <dgm:cxn modelId="{C051A8CC-FFBB-43DA-9EB9-C523F277299E}" type="presParOf" srcId="{164E32E8-E780-4485-80A9-C4D3A961D698}" destId="{6F47111B-62E4-4FB0-A48E-F955DC27ED94}" srcOrd="1" destOrd="0" presId="urn:microsoft.com/office/officeart/2005/8/layout/hierarchy1"/>
    <dgm:cxn modelId="{474E290B-D219-4057-AB52-D1B64C6945FE}" type="presParOf" srcId="{E4B1CC0F-34A8-46C7-B790-FC56046B2354}" destId="{1874D7B7-812A-4C1F-A30F-A9073418746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3C4EE9-D29C-4AEE-B07F-9E3A83CF8E59}">
      <dsp:nvSpPr>
        <dsp:cNvPr id="0" name=""/>
        <dsp:cNvSpPr/>
      </dsp:nvSpPr>
      <dsp:spPr>
        <a:xfrm>
          <a:off x="3986212" y="1735982"/>
          <a:ext cx="2828925" cy="67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735"/>
              </a:lnTo>
              <a:lnTo>
                <a:pt x="2828925" y="458735"/>
              </a:lnTo>
              <a:lnTo>
                <a:pt x="2828925" y="6731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C5515-C2BC-41F8-8206-0E17D472A337}">
      <dsp:nvSpPr>
        <dsp:cNvPr id="0" name=""/>
        <dsp:cNvSpPr/>
      </dsp:nvSpPr>
      <dsp:spPr>
        <a:xfrm>
          <a:off x="3940492" y="1735982"/>
          <a:ext cx="91440" cy="673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1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DB90D-5075-4C13-8EC7-C6707A69D146}">
      <dsp:nvSpPr>
        <dsp:cNvPr id="0" name=""/>
        <dsp:cNvSpPr/>
      </dsp:nvSpPr>
      <dsp:spPr>
        <a:xfrm>
          <a:off x="1157287" y="1735982"/>
          <a:ext cx="2828925" cy="673155"/>
        </a:xfrm>
        <a:custGeom>
          <a:avLst/>
          <a:gdLst/>
          <a:ahLst/>
          <a:cxnLst/>
          <a:rect l="0" t="0" r="0" b="0"/>
          <a:pathLst>
            <a:path>
              <a:moveTo>
                <a:pt x="2828925" y="0"/>
              </a:moveTo>
              <a:lnTo>
                <a:pt x="2828925" y="458735"/>
              </a:lnTo>
              <a:lnTo>
                <a:pt x="0" y="458735"/>
              </a:lnTo>
              <a:lnTo>
                <a:pt x="0" y="6731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D4E3CA-B69A-4D54-881B-1FEB5B3C9E71}">
      <dsp:nvSpPr>
        <dsp:cNvPr id="0" name=""/>
        <dsp:cNvSpPr/>
      </dsp:nvSpPr>
      <dsp:spPr>
        <a:xfrm>
          <a:off x="2828924" y="266227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CC01E-D79C-47AA-B5BB-26340FE54F58}">
      <dsp:nvSpPr>
        <dsp:cNvPr id="0" name=""/>
        <dsp:cNvSpPr/>
      </dsp:nvSpPr>
      <dsp:spPr>
        <a:xfrm>
          <a:off x="3086099" y="510543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err="1" smtClean="0"/>
            <a:t>CShape</a:t>
          </a:r>
          <a:r>
            <a:rPr lang="en-US" sz="2900" kern="1200" dirty="0" smtClean="0"/>
            <a:t/>
          </a:r>
          <a:br>
            <a:rPr lang="en-US" sz="2900" kern="1200" dirty="0" smtClean="0"/>
          </a:br>
          <a:r>
            <a:rPr lang="en-US" sz="2900" i="1" kern="1200" dirty="0" smtClean="0"/>
            <a:t>Clone()</a:t>
          </a:r>
          <a:endParaRPr lang="ru-RU" sz="2900" i="1" kern="1200" dirty="0"/>
        </a:p>
      </dsp:txBody>
      <dsp:txXfrm>
        <a:off x="3086099" y="510543"/>
        <a:ext cx="2314575" cy="1469755"/>
      </dsp:txXfrm>
    </dsp:sp>
    <dsp:sp modelId="{FE337636-4961-41BD-9691-6AC8C1482DC7}">
      <dsp:nvSpPr>
        <dsp:cNvPr id="0" name=""/>
        <dsp:cNvSpPr/>
      </dsp:nvSpPr>
      <dsp:spPr>
        <a:xfrm>
          <a:off x="0" y="2409138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FC15D-5F36-495A-AACF-DEACBD5C12B7}">
      <dsp:nvSpPr>
        <dsp:cNvPr id="0" name=""/>
        <dsp:cNvSpPr/>
      </dsp:nvSpPr>
      <dsp:spPr>
        <a:xfrm>
          <a:off x="257174" y="2653454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err="1" smtClean="0"/>
            <a:t>CRectangle</a:t>
          </a:r>
          <a:r>
            <a:rPr lang="en-US" sz="2900" b="1" kern="1200" dirty="0" smtClean="0"/>
            <a:t/>
          </a:r>
          <a:br>
            <a:rPr lang="en-US" sz="2900" b="1" kern="1200" dirty="0" smtClean="0"/>
          </a:br>
          <a:r>
            <a:rPr lang="en-US" sz="2900" b="0" kern="1200" dirty="0" smtClean="0"/>
            <a:t>Clone()</a:t>
          </a:r>
          <a:endParaRPr lang="ru-RU" sz="2900" b="1" kern="1200" dirty="0"/>
        </a:p>
      </dsp:txBody>
      <dsp:txXfrm>
        <a:off x="257174" y="2653454"/>
        <a:ext cx="2314575" cy="1469755"/>
      </dsp:txXfrm>
    </dsp:sp>
    <dsp:sp modelId="{463A3FB3-CB9F-4BC0-8B28-97CD7E8CCF65}">
      <dsp:nvSpPr>
        <dsp:cNvPr id="0" name=""/>
        <dsp:cNvSpPr/>
      </dsp:nvSpPr>
      <dsp:spPr>
        <a:xfrm>
          <a:off x="2828924" y="2409138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38B839-E99C-4757-A283-C617905CB5BF}">
      <dsp:nvSpPr>
        <dsp:cNvPr id="0" name=""/>
        <dsp:cNvSpPr/>
      </dsp:nvSpPr>
      <dsp:spPr>
        <a:xfrm>
          <a:off x="3086099" y="2653454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err="1" smtClean="0"/>
            <a:t>CEllipse</a:t>
          </a:r>
          <a:r>
            <a:rPr lang="en-US" sz="2900" kern="1200" dirty="0" smtClean="0"/>
            <a:t/>
          </a:r>
          <a:br>
            <a:rPr lang="en-US" sz="2900" kern="1200" dirty="0" smtClean="0"/>
          </a:br>
          <a:r>
            <a:rPr lang="en-US" sz="2900" kern="1200" dirty="0" smtClean="0"/>
            <a:t>Clone()</a:t>
          </a:r>
          <a:endParaRPr lang="ru-RU" sz="2900" kern="1200" dirty="0"/>
        </a:p>
      </dsp:txBody>
      <dsp:txXfrm>
        <a:off x="3086099" y="2653454"/>
        <a:ext cx="2314575" cy="1469755"/>
      </dsp:txXfrm>
    </dsp:sp>
    <dsp:sp modelId="{D0B1F8F9-8E6B-444A-8C1B-58424C11EE32}">
      <dsp:nvSpPr>
        <dsp:cNvPr id="0" name=""/>
        <dsp:cNvSpPr/>
      </dsp:nvSpPr>
      <dsp:spPr>
        <a:xfrm>
          <a:off x="5657850" y="2409138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7111B-62E4-4FB0-A48E-F955DC27ED94}">
      <dsp:nvSpPr>
        <dsp:cNvPr id="0" name=""/>
        <dsp:cNvSpPr/>
      </dsp:nvSpPr>
      <dsp:spPr>
        <a:xfrm>
          <a:off x="5915024" y="2653454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err="1" smtClean="0"/>
            <a:t>CCallout</a:t>
          </a:r>
          <a:r>
            <a:rPr lang="en-US" sz="2900" kern="1200" dirty="0" smtClean="0"/>
            <a:t/>
          </a:r>
          <a:br>
            <a:rPr lang="en-US" sz="2900" kern="1200" dirty="0" smtClean="0"/>
          </a:br>
          <a:r>
            <a:rPr lang="en-US" sz="2900" kern="1200" dirty="0" smtClean="0"/>
            <a:t>Clone()</a:t>
          </a:r>
          <a:endParaRPr lang="ru-RU" sz="2900" kern="1200" dirty="0"/>
        </a:p>
      </dsp:txBody>
      <dsp:txXfrm>
        <a:off x="5915024" y="2653454"/>
        <a:ext cx="2314575" cy="1469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2BA51D53-1D63-4A9F-8701-A073A0EC8030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13BFF2-0656-465E-9B09-6B7002A8E694}" type="slidenum">
              <a:rPr lang="ru-RU"/>
              <a:pPr/>
              <a:t>16</a:t>
            </a:fld>
            <a:endParaRPr lang="ru-RU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Гарантирует, что у класса есть только один экземпляр, и предоставляет к нему глобальную точку доступа. Существенно то, что можно пользоваться именно </a:t>
            </a:r>
            <a:r>
              <a:rPr lang="ru-RU" i="1"/>
              <a:t>экземпляром</a:t>
            </a:r>
            <a:r>
              <a:rPr lang="ru-RU"/>
              <a:t> класса, так как при этом во многих случаях становится доступной более широкая функциональность. Например, к описанным компонентам класса можно обращаться через интерфейс, если такая возможность поддерживается языком.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225959-8D63-409F-B594-37A70E78A2E0}" type="slidenum">
              <a:rPr lang="ru-RU"/>
              <a:pPr/>
              <a:t>20</a:t>
            </a:fld>
            <a:endParaRPr lang="ru-RU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ru-RU" sz="1000" i="1"/>
              <a:t>Контролируемый доступ к единственному экземпляру </a:t>
            </a:r>
            <a:r>
              <a:rPr lang="ru-RU" sz="1000"/>
              <a:t>Поскольку класс Singleton инкапсулирует свой единственный экземпляр, он полностью контролирует то, как и когда клиенты получают доступ к нему;</a:t>
            </a:r>
          </a:p>
          <a:p>
            <a:pPr>
              <a:buFontTx/>
              <a:buChar char="•"/>
            </a:pPr>
            <a:r>
              <a:rPr lang="ru-RU" sz="1000" i="1"/>
              <a:t>уменьшение числа имен. </a:t>
            </a:r>
            <a:r>
              <a:rPr lang="ru-RU" sz="1000"/>
              <a:t>Паттерн одиночка - шаг вперед по сравнению с глобальными переменными. Он позволяет избежать засорения пространства имен глобальными переменными, в которых хранятся уникальные экземпляры;</a:t>
            </a:r>
          </a:p>
          <a:p>
            <a:pPr>
              <a:buFontTx/>
              <a:buChar char="•"/>
            </a:pPr>
            <a:r>
              <a:rPr lang="ru-RU" sz="1000" i="1"/>
              <a:t>допускает уточнение операций и представления. </a:t>
            </a:r>
            <a:r>
              <a:rPr lang="ru-RU" sz="1000"/>
              <a:t>От класса Singleton можно порождать подклассы, а приложение легко сконфигурировать экземпляром расширенного класса. Можно конкретизировать приложение экземпляром того класса, который необходим во время выполнения;</a:t>
            </a:r>
          </a:p>
          <a:p>
            <a:pPr>
              <a:buFontTx/>
              <a:buChar char="•"/>
            </a:pPr>
            <a:r>
              <a:rPr lang="ru-RU" sz="1000" i="1"/>
              <a:t>допускает переменное число экземпляров. </a:t>
            </a:r>
            <a:r>
              <a:rPr lang="ru-RU" sz="1000"/>
              <a:t>Паттерн позволяет вам легко изменить свое решение и разрешить появление более одного экземпляра класса Singleton. Вы можете применять один и тот же подход для управления числом экземпляров, используемых в приложении. Изменить нужно будет лишь операцию, дающую доступ к экземпляру класса Singleton;</a:t>
            </a:r>
          </a:p>
          <a:p>
            <a:pPr>
              <a:buFontTx/>
              <a:buChar char="•"/>
            </a:pPr>
            <a:r>
              <a:rPr lang="ru-RU" sz="1000" i="1"/>
              <a:t>большая гибкость, чем у статических функций класса. </a:t>
            </a:r>
            <a:r>
              <a:rPr lang="ru-RU" sz="1000"/>
              <a:t>Еще один способ реализовать функциональность одиночки - использовать операции класса, то есть статические функции-члены в C++. Но это препятствует изменению дизайна, если потребуется разрешить наличие нескольких экземпляров класса. Кроме того, статические функции-члены в C++ не могут быть виртуальными, так что их нельзя полиморфно заместить в подклассах.</a:t>
            </a:r>
          </a:p>
          <a:p>
            <a:pPr>
              <a:buFontTx/>
              <a:buChar char="•"/>
            </a:pPr>
            <a:endParaRPr lang="ru-RU" sz="1000"/>
          </a:p>
          <a:p>
            <a:pPr>
              <a:buFontTx/>
              <a:buChar char="•"/>
            </a:pPr>
            <a:endParaRPr lang="ru-RU" sz="1000"/>
          </a:p>
          <a:p>
            <a:endParaRPr lang="ru-RU" sz="10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6A04-EA1D-41A8-9D02-CBD31E9809C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58FE-D7A3-4FD4-8206-06B00D140A8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AD5-3E68-42DA-A3D2-C3F4BD0A17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82B81-00EE-4661-B064-EFA018B4C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47F9-5312-4E55-8777-C449558D01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62FD-7EE4-4662-8364-EAF28D300B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D957-071C-4189-A26A-483BE5388C7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6AC6-DE9D-4396-AD06-706EBD93A88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0814-05D7-484B-809E-034C80A9093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F373-03AA-4497-9347-75EA554B78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785FCCD-C18D-468F-B756-964CFB93CD6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D568955-0959-4F8F-AFC0-3167F2931D0A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Паттерны </a:t>
            </a:r>
            <a:r>
              <a:rPr lang="ru-RU" dirty="0" smtClean="0"/>
              <a:t>проектирования</a:t>
            </a:r>
            <a:r>
              <a:rPr lang="en-US" dirty="0" smtClean="0"/>
              <a:t> (Design patterns)</a:t>
            </a:r>
            <a:endParaRPr lang="ru-RU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</a:t>
            </a:r>
            <a:endParaRPr lang="ru-RU" dirty="0"/>
          </a:p>
        </p:txBody>
      </p:sp>
      <p:graphicFrame>
        <p:nvGraphicFramePr>
          <p:cNvPr id="14" name="Содержимое 1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Выноска 1 14"/>
          <p:cNvSpPr/>
          <p:nvPr/>
        </p:nvSpPr>
        <p:spPr>
          <a:xfrm>
            <a:off x="6286512" y="1857364"/>
            <a:ext cx="2428892" cy="857256"/>
          </a:xfrm>
          <a:prstGeom prst="borderCallout1">
            <a:avLst>
              <a:gd name="adj1" fmla="val 108008"/>
              <a:gd name="adj2" fmla="val 5332"/>
              <a:gd name="adj3" fmla="val 169354"/>
              <a:gd name="adj4" fmla="val -23086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/>
              <a:t>Абстрактный прототип</a:t>
            </a:r>
            <a:endParaRPr lang="ru-RU" sz="1600" dirty="0"/>
          </a:p>
        </p:txBody>
      </p:sp>
      <p:sp>
        <p:nvSpPr>
          <p:cNvPr id="16" name="Выноска 1 15"/>
          <p:cNvSpPr/>
          <p:nvPr/>
        </p:nvSpPr>
        <p:spPr>
          <a:xfrm>
            <a:off x="6643702" y="3071810"/>
            <a:ext cx="2428892" cy="571504"/>
          </a:xfrm>
          <a:prstGeom prst="borderCallout1">
            <a:avLst>
              <a:gd name="adj1" fmla="val 108008"/>
              <a:gd name="adj2" fmla="val 5332"/>
              <a:gd name="adj3" fmla="val 230530"/>
              <a:gd name="adj4" fmla="val -43571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/>
              <a:t>Конкретные прототипы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Исходный код прототипов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1438" y="1810488"/>
            <a:ext cx="3857620" cy="5047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2563"/>
            <a:r>
              <a:rPr lang="en-US" sz="1400" dirty="0" smtClean="0"/>
              <a:t>class </a:t>
            </a:r>
            <a:r>
              <a:rPr lang="en-US" sz="1400" dirty="0" err="1" smtClean="0"/>
              <a:t>CShape</a:t>
            </a:r>
            <a:endParaRPr lang="en-US" sz="1400" dirty="0" smtClean="0"/>
          </a:p>
          <a:p>
            <a:pPr defTabSz="182563"/>
            <a:r>
              <a:rPr lang="ru-RU" sz="1400" dirty="0" smtClean="0"/>
              <a:t>{</a:t>
            </a:r>
          </a:p>
          <a:p>
            <a:pPr defTabSz="182563"/>
            <a:r>
              <a:rPr lang="en-US" sz="1400" dirty="0" smtClean="0"/>
              <a:t>protected:</a:t>
            </a:r>
          </a:p>
          <a:p>
            <a:pPr defTabSz="182563"/>
            <a:r>
              <a:rPr lang="en-US" sz="1400" dirty="0" smtClean="0"/>
              <a:t>	</a:t>
            </a:r>
            <a:r>
              <a:rPr lang="en-US" sz="1400" dirty="0" err="1" smtClean="0"/>
              <a:t>CShape</a:t>
            </a:r>
            <a:r>
              <a:rPr lang="en-US" sz="1400" dirty="0" smtClean="0"/>
              <a:t>(float l, float t, float w, float h)</a:t>
            </a:r>
          </a:p>
          <a:p>
            <a:pPr defTabSz="182563"/>
            <a:r>
              <a:rPr lang="ru-RU" sz="1400" dirty="0" smtClean="0"/>
              <a:t>	{/*...*/}</a:t>
            </a:r>
          </a:p>
          <a:p>
            <a:pPr defTabSz="182563"/>
            <a:r>
              <a:rPr lang="en-US" sz="1400" dirty="0" smtClean="0"/>
              <a:t>public:</a:t>
            </a:r>
          </a:p>
          <a:p>
            <a:pPr defTabSz="182563"/>
            <a:r>
              <a:rPr lang="en-US" sz="1400" dirty="0" smtClean="0"/>
              <a:t>	virtual ~</a:t>
            </a:r>
            <a:r>
              <a:rPr lang="en-US" sz="1400" dirty="0" err="1" smtClean="0"/>
              <a:t>CShape</a:t>
            </a:r>
            <a:r>
              <a:rPr lang="en-US" sz="1400" dirty="0" smtClean="0"/>
              <a:t>(){}</a:t>
            </a:r>
          </a:p>
          <a:p>
            <a:pPr defTabSz="182563"/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virtual </a:t>
            </a:r>
            <a:r>
              <a:rPr lang="en-US" sz="1400" dirty="0" err="1" smtClean="0">
                <a:solidFill>
                  <a:srgbClr val="FF0000"/>
                </a:solidFill>
              </a:rPr>
              <a:t>CShape</a:t>
            </a:r>
            <a:r>
              <a:rPr lang="en-US" sz="1400" dirty="0" smtClean="0">
                <a:solidFill>
                  <a:srgbClr val="FF0000"/>
                </a:solidFill>
              </a:rPr>
              <a:t>* Clone()const = 0</a:t>
            </a:r>
            <a:r>
              <a:rPr lang="en-US" sz="1400" dirty="0" smtClean="0"/>
              <a:t>;</a:t>
            </a:r>
          </a:p>
          <a:p>
            <a:pPr defTabSz="182563"/>
            <a:r>
              <a:rPr lang="en-US" sz="1400" dirty="0" smtClean="0"/>
              <a:t>	float </a:t>
            </a:r>
            <a:r>
              <a:rPr lang="en-US" sz="1400" dirty="0" err="1" smtClean="0"/>
              <a:t>GetWidth</a:t>
            </a:r>
            <a:r>
              <a:rPr lang="en-US" sz="1400" dirty="0" smtClean="0"/>
              <a:t>()const{/*...*/}</a:t>
            </a:r>
          </a:p>
          <a:p>
            <a:pPr defTabSz="182563"/>
            <a:r>
              <a:rPr lang="en-US" sz="1400" dirty="0" smtClean="0"/>
              <a:t>	float </a:t>
            </a:r>
            <a:r>
              <a:rPr lang="en-US" sz="1400" dirty="0" err="1" smtClean="0"/>
              <a:t>GetHeight</a:t>
            </a:r>
            <a:r>
              <a:rPr lang="en-US" sz="1400" dirty="0" smtClean="0"/>
              <a:t>()const{/*...*/}</a:t>
            </a:r>
          </a:p>
          <a:p>
            <a:pPr defTabSz="182563"/>
            <a:r>
              <a:rPr lang="en-US" sz="1400" dirty="0" smtClean="0"/>
              <a:t>	float </a:t>
            </a:r>
            <a:r>
              <a:rPr lang="en-US" sz="1400" dirty="0" err="1" smtClean="0"/>
              <a:t>GetLeft</a:t>
            </a:r>
            <a:r>
              <a:rPr lang="en-US" sz="1400" dirty="0" smtClean="0"/>
              <a:t>()const{/*...*/}</a:t>
            </a:r>
          </a:p>
          <a:p>
            <a:pPr defTabSz="182563"/>
            <a:r>
              <a:rPr lang="en-US" sz="1400" dirty="0" smtClean="0"/>
              <a:t>	float </a:t>
            </a:r>
            <a:r>
              <a:rPr lang="en-US" sz="1400" dirty="0" err="1" smtClean="0"/>
              <a:t>GetTop</a:t>
            </a:r>
            <a:r>
              <a:rPr lang="en-US" sz="1400" dirty="0" smtClean="0"/>
              <a:t>()const{/*...*/}</a:t>
            </a:r>
          </a:p>
          <a:p>
            <a:pPr defTabSz="182563"/>
            <a:r>
              <a:rPr lang="ru-RU" sz="1400" dirty="0" smtClean="0"/>
              <a:t>};</a:t>
            </a:r>
          </a:p>
          <a:p>
            <a:pPr defTabSz="182563"/>
            <a:r>
              <a:rPr lang="en-US" sz="1400" dirty="0" err="1" smtClean="0"/>
              <a:t>typedef</a:t>
            </a:r>
            <a:r>
              <a:rPr lang="en-US" sz="1400" dirty="0" smtClean="0"/>
              <a:t> boost::</a:t>
            </a:r>
            <a:r>
              <a:rPr lang="en-US" sz="1400" dirty="0" err="1" smtClean="0"/>
              <a:t>shared_ptr</a:t>
            </a:r>
            <a:r>
              <a:rPr lang="en-US" sz="1400" dirty="0" smtClean="0"/>
              <a:t>&lt;</a:t>
            </a:r>
            <a:r>
              <a:rPr lang="en-US" sz="1400" dirty="0" err="1" smtClean="0"/>
              <a:t>CShape</a:t>
            </a:r>
            <a:r>
              <a:rPr lang="en-US" sz="1400" dirty="0" smtClean="0"/>
              <a:t>&gt; </a:t>
            </a:r>
            <a:r>
              <a:rPr lang="en-US" sz="1400" dirty="0" err="1" smtClean="0"/>
              <a:t>CShapePtr</a:t>
            </a:r>
            <a:r>
              <a:rPr lang="en-US" sz="1400" dirty="0" smtClean="0"/>
              <a:t>;</a:t>
            </a:r>
            <a:endParaRPr lang="ru-RU" sz="1400" dirty="0" smtClean="0"/>
          </a:p>
          <a:p>
            <a:pPr defTabSz="182563"/>
            <a:endParaRPr lang="en-US" sz="1400" dirty="0" smtClean="0"/>
          </a:p>
          <a:p>
            <a:pPr defTabSz="182563"/>
            <a:r>
              <a:rPr lang="en-US" sz="1400" dirty="0" smtClean="0"/>
              <a:t>class </a:t>
            </a:r>
            <a:r>
              <a:rPr lang="en-US" sz="1400" dirty="0" err="1" smtClean="0"/>
              <a:t>CEllipse</a:t>
            </a:r>
            <a:r>
              <a:rPr lang="en-US" sz="1400" dirty="0" smtClean="0"/>
              <a:t> : public </a:t>
            </a:r>
            <a:r>
              <a:rPr lang="en-US" sz="1400" dirty="0" err="1" smtClean="0"/>
              <a:t>CShape</a:t>
            </a:r>
            <a:endParaRPr lang="en-US" sz="1400" dirty="0" smtClean="0"/>
          </a:p>
          <a:p>
            <a:pPr defTabSz="182563"/>
            <a:r>
              <a:rPr lang="ru-RU" sz="1400" dirty="0" smtClean="0"/>
              <a:t>{</a:t>
            </a:r>
          </a:p>
          <a:p>
            <a:pPr defTabSz="182563"/>
            <a:r>
              <a:rPr lang="en-US" sz="1400" dirty="0" smtClean="0"/>
              <a:t>public:</a:t>
            </a:r>
          </a:p>
          <a:p>
            <a:pPr defTabSz="182563"/>
            <a:r>
              <a:rPr lang="en-US" sz="1400" dirty="0" smtClean="0"/>
              <a:t>	</a:t>
            </a:r>
            <a:r>
              <a:rPr lang="en-US" sz="1400" dirty="0" err="1" smtClean="0"/>
              <a:t>CEllipse</a:t>
            </a:r>
            <a:r>
              <a:rPr lang="en-US" sz="1400" dirty="0" smtClean="0"/>
              <a:t>(float l, float t, float w, float h)</a:t>
            </a:r>
            <a:endParaRPr lang="ru-RU" sz="1400" dirty="0" smtClean="0"/>
          </a:p>
          <a:p>
            <a:pPr defTabSz="182563"/>
            <a:r>
              <a:rPr lang="ru-RU" sz="1400" dirty="0" smtClean="0"/>
              <a:t>	</a:t>
            </a:r>
            <a:r>
              <a:rPr lang="en-US" sz="1400" dirty="0" smtClean="0"/>
              <a:t>:</a:t>
            </a:r>
            <a:r>
              <a:rPr lang="en-US" sz="1400" dirty="0" err="1" smtClean="0"/>
              <a:t>CShape</a:t>
            </a:r>
            <a:r>
              <a:rPr lang="en-US" sz="1400" dirty="0" smtClean="0"/>
              <a:t> (l, t, w, h){/*...*/}</a:t>
            </a:r>
          </a:p>
          <a:p>
            <a:pPr defTabSz="182563"/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virtual </a:t>
            </a:r>
            <a:r>
              <a:rPr lang="en-US" sz="1400" dirty="0" err="1" smtClean="0">
                <a:solidFill>
                  <a:srgbClr val="FF0000"/>
                </a:solidFill>
              </a:rPr>
              <a:t>CShape</a:t>
            </a:r>
            <a:r>
              <a:rPr lang="en-US" sz="1400" dirty="0" smtClean="0">
                <a:solidFill>
                  <a:srgbClr val="FF0000"/>
                </a:solidFill>
              </a:rPr>
              <a:t>* Clone()const</a:t>
            </a:r>
          </a:p>
          <a:p>
            <a:pPr defTabSz="182563"/>
            <a:r>
              <a:rPr lang="ru-RU" sz="1400" dirty="0" smtClean="0">
                <a:solidFill>
                  <a:srgbClr val="FF0000"/>
                </a:solidFill>
              </a:rPr>
              <a:t>	{</a:t>
            </a:r>
            <a:r>
              <a:rPr lang="en-US" sz="1400" dirty="0" smtClean="0">
                <a:solidFill>
                  <a:srgbClr val="FF0000"/>
                </a:solidFill>
              </a:rPr>
              <a:t>return new </a:t>
            </a:r>
            <a:r>
              <a:rPr lang="en-US" sz="1400" dirty="0" err="1" smtClean="0">
                <a:solidFill>
                  <a:srgbClr val="FF0000"/>
                </a:solidFill>
              </a:rPr>
              <a:t>CEllipse</a:t>
            </a:r>
            <a:r>
              <a:rPr lang="en-US" sz="1400" dirty="0" smtClean="0">
                <a:solidFill>
                  <a:srgbClr val="FF0000"/>
                </a:solidFill>
              </a:rPr>
              <a:t>(*this);</a:t>
            </a:r>
            <a:r>
              <a:rPr lang="ru-RU" sz="1400" dirty="0" smtClean="0">
                <a:solidFill>
                  <a:srgbClr val="FF0000"/>
                </a:solidFill>
              </a:rPr>
              <a:t>}</a:t>
            </a:r>
          </a:p>
          <a:p>
            <a:pPr defTabSz="182563"/>
            <a:r>
              <a:rPr lang="ru-RU" sz="1400" dirty="0" smtClean="0"/>
              <a:t>};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000496" y="1811593"/>
            <a:ext cx="5143504" cy="4832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400" dirty="0" smtClean="0"/>
              <a:t>class </a:t>
            </a:r>
            <a:r>
              <a:rPr lang="en-US" sz="1400" dirty="0" err="1" smtClean="0"/>
              <a:t>CRectangle</a:t>
            </a:r>
            <a:r>
              <a:rPr lang="en-US" sz="1400" dirty="0" smtClean="0"/>
              <a:t> : public </a:t>
            </a:r>
            <a:r>
              <a:rPr lang="en-US" sz="1400" dirty="0" err="1" smtClean="0"/>
              <a:t>CShape</a:t>
            </a:r>
            <a:endParaRPr lang="en-US" sz="1400" dirty="0" smtClean="0"/>
          </a:p>
          <a:p>
            <a:pPr defTabSz="180975"/>
            <a:r>
              <a:rPr lang="ru-RU" sz="1400" dirty="0" smtClean="0"/>
              <a:t>{</a:t>
            </a:r>
          </a:p>
          <a:p>
            <a:pPr defTabSz="180975"/>
            <a:r>
              <a:rPr lang="en-US" sz="1400" dirty="0" smtClean="0"/>
              <a:t>public:</a:t>
            </a:r>
          </a:p>
          <a:p>
            <a:pPr defTabSz="180975"/>
            <a:r>
              <a:rPr lang="en-US" sz="1400" dirty="0" smtClean="0"/>
              <a:t>	</a:t>
            </a:r>
            <a:r>
              <a:rPr lang="en-US" sz="1400" dirty="0" err="1" smtClean="0"/>
              <a:t>CRectangle</a:t>
            </a:r>
            <a:r>
              <a:rPr lang="en-US" sz="1400" dirty="0" smtClean="0"/>
              <a:t>(float l, float t, float w, float h)</a:t>
            </a:r>
          </a:p>
          <a:p>
            <a:pPr defTabSz="180975"/>
            <a:r>
              <a:rPr lang="en-US" sz="1400" dirty="0" smtClean="0"/>
              <a:t>	:</a:t>
            </a:r>
            <a:r>
              <a:rPr lang="en-US" sz="1400" dirty="0" err="1" smtClean="0"/>
              <a:t>CShape</a:t>
            </a:r>
            <a:r>
              <a:rPr lang="en-US" sz="1400" dirty="0" smtClean="0"/>
              <a:t> (l, t, w, h){/*...*/}</a:t>
            </a:r>
          </a:p>
          <a:p>
            <a:pPr defTabSz="180975"/>
            <a:r>
              <a:rPr lang="en-US" sz="1400" dirty="0" smtClean="0">
                <a:solidFill>
                  <a:srgbClr val="FF0000"/>
                </a:solidFill>
              </a:rPr>
              <a:t>	virtual </a:t>
            </a:r>
            <a:r>
              <a:rPr lang="en-US" sz="1400" dirty="0" err="1" smtClean="0">
                <a:solidFill>
                  <a:srgbClr val="FF0000"/>
                </a:solidFill>
              </a:rPr>
              <a:t>CShape</a:t>
            </a:r>
            <a:r>
              <a:rPr lang="en-US" sz="1400" dirty="0" smtClean="0">
                <a:solidFill>
                  <a:srgbClr val="FF0000"/>
                </a:solidFill>
              </a:rPr>
              <a:t>* Clone()const</a:t>
            </a:r>
          </a:p>
          <a:p>
            <a:pPr defTabSz="180975"/>
            <a:r>
              <a:rPr lang="ru-RU" sz="1400" dirty="0" smtClean="0">
                <a:solidFill>
                  <a:srgbClr val="FF0000"/>
                </a:solidFill>
              </a:rPr>
              <a:t>	{</a:t>
            </a:r>
          </a:p>
          <a:p>
            <a:pPr defTabSz="180975"/>
            <a:r>
              <a:rPr lang="en-US" sz="1400" dirty="0" smtClean="0">
                <a:solidFill>
                  <a:srgbClr val="FF0000"/>
                </a:solidFill>
              </a:rPr>
              <a:t>		return new </a:t>
            </a:r>
            <a:r>
              <a:rPr lang="en-US" sz="1400" dirty="0" err="1" smtClean="0">
                <a:solidFill>
                  <a:srgbClr val="FF0000"/>
                </a:solidFill>
              </a:rPr>
              <a:t>CRectangle</a:t>
            </a:r>
            <a:r>
              <a:rPr lang="en-US" sz="1400" dirty="0" smtClean="0">
                <a:solidFill>
                  <a:srgbClr val="FF0000"/>
                </a:solidFill>
              </a:rPr>
              <a:t>(*this);</a:t>
            </a:r>
          </a:p>
          <a:p>
            <a:pPr defTabSz="180975"/>
            <a:r>
              <a:rPr lang="ru-RU" sz="1400" dirty="0" smtClean="0">
                <a:solidFill>
                  <a:srgbClr val="FF0000"/>
                </a:solidFill>
              </a:rPr>
              <a:t>	}</a:t>
            </a:r>
          </a:p>
          <a:p>
            <a:pPr defTabSz="180975"/>
            <a:r>
              <a:rPr lang="ru-RU" sz="1400" dirty="0" smtClean="0"/>
              <a:t>};</a:t>
            </a:r>
          </a:p>
          <a:p>
            <a:pPr defTabSz="180975"/>
            <a:r>
              <a:rPr lang="en-US" sz="1400" dirty="0" smtClean="0"/>
              <a:t>class </a:t>
            </a:r>
            <a:r>
              <a:rPr lang="en-US" sz="1400" dirty="0" err="1" smtClean="0"/>
              <a:t>CCallout</a:t>
            </a:r>
            <a:r>
              <a:rPr lang="en-US" sz="1400" dirty="0" smtClean="0"/>
              <a:t> : public </a:t>
            </a:r>
            <a:r>
              <a:rPr lang="en-US" sz="1400" dirty="0" err="1" smtClean="0"/>
              <a:t>CShape</a:t>
            </a:r>
            <a:endParaRPr lang="en-US" sz="1400" dirty="0" smtClean="0"/>
          </a:p>
          <a:p>
            <a:pPr defTabSz="180975"/>
            <a:r>
              <a:rPr lang="ru-RU" sz="1400" dirty="0" smtClean="0"/>
              <a:t>{</a:t>
            </a:r>
          </a:p>
          <a:p>
            <a:pPr defTabSz="180975"/>
            <a:r>
              <a:rPr lang="en-US" sz="1400" dirty="0" smtClean="0"/>
              <a:t>public:</a:t>
            </a:r>
          </a:p>
          <a:p>
            <a:pPr defTabSz="180975"/>
            <a:r>
              <a:rPr lang="en-US" sz="1400" dirty="0" smtClean="0"/>
              <a:t>	</a:t>
            </a:r>
            <a:r>
              <a:rPr lang="en-US" sz="1400" dirty="0" err="1" smtClean="0"/>
              <a:t>CCallout</a:t>
            </a:r>
            <a:r>
              <a:rPr lang="en-US" sz="1400" dirty="0" smtClean="0"/>
              <a:t>(float l, float t, float w, float h, float </a:t>
            </a:r>
            <a:r>
              <a:rPr lang="en-US" sz="1400" dirty="0" err="1" smtClean="0"/>
              <a:t>adjX</a:t>
            </a:r>
            <a:r>
              <a:rPr lang="en-US" sz="1400" dirty="0" smtClean="0"/>
              <a:t>, float </a:t>
            </a:r>
            <a:r>
              <a:rPr lang="en-US" sz="1400" dirty="0" err="1" smtClean="0"/>
              <a:t>adjY</a:t>
            </a:r>
            <a:r>
              <a:rPr lang="en-US" sz="1400" dirty="0" smtClean="0"/>
              <a:t>)</a:t>
            </a:r>
            <a:r>
              <a:rPr lang="ru-RU" sz="1400" dirty="0" smtClean="0"/>
              <a:t>	</a:t>
            </a:r>
            <a:r>
              <a:rPr lang="en-US" sz="1400" dirty="0" smtClean="0"/>
              <a:t>:</a:t>
            </a:r>
            <a:r>
              <a:rPr lang="en-US" sz="1400" dirty="0" err="1" smtClean="0"/>
              <a:t>CShape</a:t>
            </a:r>
            <a:r>
              <a:rPr lang="en-US" sz="1400" dirty="0" smtClean="0"/>
              <a:t> (l, t, w, h)</a:t>
            </a:r>
            <a:r>
              <a:rPr lang="ru-RU" sz="1400" dirty="0" smtClean="0"/>
              <a:t>{}</a:t>
            </a:r>
          </a:p>
          <a:p>
            <a:pPr defTabSz="180975"/>
            <a:r>
              <a:rPr lang="en-US" sz="1400" dirty="0" smtClean="0">
                <a:solidFill>
                  <a:srgbClr val="FF0000"/>
                </a:solidFill>
              </a:rPr>
              <a:t>	virtual </a:t>
            </a:r>
            <a:r>
              <a:rPr lang="en-US" sz="1400" dirty="0" err="1" smtClean="0">
                <a:solidFill>
                  <a:srgbClr val="FF0000"/>
                </a:solidFill>
              </a:rPr>
              <a:t>CShape</a:t>
            </a:r>
            <a:r>
              <a:rPr lang="en-US" sz="1400" dirty="0" smtClean="0">
                <a:solidFill>
                  <a:srgbClr val="FF0000"/>
                </a:solidFill>
              </a:rPr>
              <a:t>* Clone()const</a:t>
            </a:r>
          </a:p>
          <a:p>
            <a:pPr defTabSz="180975"/>
            <a:r>
              <a:rPr lang="ru-RU" sz="1400" dirty="0" smtClean="0">
                <a:solidFill>
                  <a:srgbClr val="FF0000"/>
                </a:solidFill>
              </a:rPr>
              <a:t>	{</a:t>
            </a:r>
          </a:p>
          <a:p>
            <a:pPr defTabSz="180975"/>
            <a:r>
              <a:rPr lang="en-US" sz="1400" dirty="0" smtClean="0">
                <a:solidFill>
                  <a:srgbClr val="FF0000"/>
                </a:solidFill>
              </a:rPr>
              <a:t>		return new </a:t>
            </a:r>
            <a:r>
              <a:rPr lang="en-US" sz="1400" dirty="0" err="1" smtClean="0">
                <a:solidFill>
                  <a:srgbClr val="FF0000"/>
                </a:solidFill>
              </a:rPr>
              <a:t>CCallout</a:t>
            </a:r>
            <a:r>
              <a:rPr lang="en-US" sz="1400" dirty="0" smtClean="0">
                <a:solidFill>
                  <a:srgbClr val="FF0000"/>
                </a:solidFill>
              </a:rPr>
              <a:t>(*this);</a:t>
            </a:r>
          </a:p>
          <a:p>
            <a:pPr defTabSz="180975"/>
            <a:r>
              <a:rPr lang="ru-RU" sz="1400" dirty="0" smtClean="0">
                <a:solidFill>
                  <a:srgbClr val="FF0000"/>
                </a:solidFill>
              </a:rPr>
              <a:t>	}</a:t>
            </a:r>
          </a:p>
          <a:p>
            <a:pPr defTabSz="180975"/>
            <a:r>
              <a:rPr lang="en-US" sz="1400" dirty="0" smtClean="0"/>
              <a:t>	float </a:t>
            </a:r>
            <a:r>
              <a:rPr lang="en-US" sz="1400" dirty="0" err="1" smtClean="0"/>
              <a:t>GetAdjustmentPointX</a:t>
            </a:r>
            <a:r>
              <a:rPr lang="en-US" sz="1400" dirty="0" smtClean="0"/>
              <a:t>(){/*...*/}</a:t>
            </a:r>
          </a:p>
          <a:p>
            <a:pPr defTabSz="180975"/>
            <a:r>
              <a:rPr lang="en-US" sz="1400" dirty="0" smtClean="0"/>
              <a:t>	float </a:t>
            </a:r>
            <a:r>
              <a:rPr lang="en-US" sz="1400" dirty="0" err="1" smtClean="0"/>
              <a:t>GetAdjustmentPointY</a:t>
            </a:r>
            <a:r>
              <a:rPr lang="en-US" sz="1400" dirty="0" smtClean="0"/>
              <a:t>(){/*...*/}</a:t>
            </a:r>
          </a:p>
          <a:p>
            <a:pPr defTabSz="180975"/>
            <a:r>
              <a:rPr lang="ru-RU" sz="1400" dirty="0" smtClean="0"/>
              <a:t>};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Диспетчер прототипов фигур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8596" y="1811618"/>
            <a:ext cx="8501090" cy="4832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2563"/>
            <a:r>
              <a:rPr lang="en-US" sz="1400" dirty="0" smtClean="0"/>
              <a:t>class </a:t>
            </a:r>
            <a:r>
              <a:rPr lang="en-US" sz="1400" dirty="0" err="1" smtClean="0"/>
              <a:t>CShapeManager</a:t>
            </a:r>
            <a:endParaRPr lang="en-US" sz="1400" dirty="0" smtClean="0"/>
          </a:p>
          <a:p>
            <a:pPr defTabSz="182563"/>
            <a:r>
              <a:rPr lang="ru-RU" sz="1400" dirty="0" smtClean="0"/>
              <a:t>{</a:t>
            </a:r>
          </a:p>
          <a:p>
            <a:pPr defTabSz="182563"/>
            <a:r>
              <a:rPr lang="en-US" sz="1400" dirty="0" smtClean="0"/>
              <a:t>public:</a:t>
            </a:r>
          </a:p>
          <a:p>
            <a:pPr defTabSz="182563"/>
            <a:r>
              <a:rPr lang="en-US" sz="1400" dirty="0" smtClean="0"/>
              <a:t>	void </a:t>
            </a:r>
            <a:r>
              <a:rPr lang="en-US" sz="1400" dirty="0" err="1" smtClean="0"/>
              <a:t>RegisterShapePrototype</a:t>
            </a:r>
            <a:r>
              <a:rPr lang="en-US" sz="1400" dirty="0" smtClean="0"/>
              <a:t>(std::string const&amp; id, </a:t>
            </a:r>
            <a:r>
              <a:rPr lang="en-US" sz="1400" dirty="0" err="1" smtClean="0"/>
              <a:t>CShapePtr</a:t>
            </a:r>
            <a:r>
              <a:rPr lang="en-US" sz="1400" dirty="0" smtClean="0"/>
              <a:t> </a:t>
            </a:r>
            <a:r>
              <a:rPr lang="en-US" sz="1400" dirty="0" err="1" smtClean="0"/>
              <a:t>pShape</a:t>
            </a:r>
            <a:r>
              <a:rPr lang="en-US" sz="1400" dirty="0" smtClean="0"/>
              <a:t>)</a:t>
            </a:r>
          </a:p>
          <a:p>
            <a:pPr defTabSz="182563"/>
            <a:r>
              <a:rPr lang="ru-RU" sz="1400" dirty="0" smtClean="0"/>
              <a:t>	{</a:t>
            </a:r>
          </a:p>
          <a:p>
            <a:pPr defTabSz="182563"/>
            <a:r>
              <a:rPr lang="en-US" sz="1400" dirty="0" smtClean="0"/>
              <a:t>		</a:t>
            </a:r>
            <a:r>
              <a:rPr lang="en-US" sz="1400" dirty="0" err="1" smtClean="0"/>
              <a:t>m_prototypes</a:t>
            </a:r>
            <a:r>
              <a:rPr lang="en-US" sz="1400" dirty="0" smtClean="0"/>
              <a:t>[id] = </a:t>
            </a:r>
            <a:r>
              <a:rPr lang="en-US" sz="1400" dirty="0" err="1" smtClean="0"/>
              <a:t>pShape</a:t>
            </a:r>
            <a:r>
              <a:rPr lang="en-US" sz="1400" dirty="0" smtClean="0"/>
              <a:t>;</a:t>
            </a:r>
          </a:p>
          <a:p>
            <a:pPr defTabSz="182563"/>
            <a:r>
              <a:rPr lang="ru-RU" sz="1400" dirty="0" smtClean="0"/>
              <a:t>	}</a:t>
            </a:r>
          </a:p>
          <a:p>
            <a:pPr defTabSz="182563"/>
            <a:endParaRPr lang="ru-RU" sz="1400" dirty="0" smtClean="0"/>
          </a:p>
          <a:p>
            <a:pPr defTabSz="182563"/>
            <a:r>
              <a:rPr lang="en-US" sz="1400" dirty="0" smtClean="0"/>
              <a:t>	</a:t>
            </a:r>
            <a:r>
              <a:rPr lang="en-US" sz="1400" dirty="0" err="1" smtClean="0"/>
              <a:t>CShapePtr</a:t>
            </a:r>
            <a:r>
              <a:rPr lang="en-US" sz="1400" dirty="0" smtClean="0"/>
              <a:t> </a:t>
            </a:r>
            <a:r>
              <a:rPr lang="en-US" sz="1400" dirty="0" err="1" smtClean="0"/>
              <a:t>CreateShape</a:t>
            </a:r>
            <a:r>
              <a:rPr lang="en-US" sz="1400" dirty="0" smtClean="0"/>
              <a:t>(std::string const&amp; id)const</a:t>
            </a:r>
          </a:p>
          <a:p>
            <a:pPr defTabSz="182563"/>
            <a:r>
              <a:rPr lang="ru-RU" sz="1400" dirty="0" smtClean="0"/>
              <a:t>	{</a:t>
            </a:r>
          </a:p>
          <a:p>
            <a:pPr defTabSz="182563"/>
            <a:r>
              <a:rPr lang="en-US" sz="1400" dirty="0" smtClean="0"/>
              <a:t>		</a:t>
            </a:r>
            <a:r>
              <a:rPr lang="en-US" sz="1400" dirty="0" err="1" smtClean="0"/>
              <a:t>PrototypeMap</a:t>
            </a:r>
            <a:r>
              <a:rPr lang="en-US" sz="1400" dirty="0" smtClean="0"/>
              <a:t>::</a:t>
            </a:r>
            <a:r>
              <a:rPr lang="en-US" sz="1400" dirty="0" err="1" smtClean="0"/>
              <a:t>const_iterator</a:t>
            </a:r>
            <a:r>
              <a:rPr lang="en-US" sz="1400" dirty="0" smtClean="0"/>
              <a:t> it = </a:t>
            </a:r>
            <a:r>
              <a:rPr lang="en-US" sz="1400" dirty="0" err="1" smtClean="0"/>
              <a:t>m_prototypes.find</a:t>
            </a:r>
            <a:r>
              <a:rPr lang="en-US" sz="1400" dirty="0" smtClean="0"/>
              <a:t>(id);</a:t>
            </a:r>
          </a:p>
          <a:p>
            <a:pPr defTabSz="182563"/>
            <a:r>
              <a:rPr lang="en-US" sz="1400" dirty="0" smtClean="0"/>
              <a:t>		if (it == m_prototypes.end())</a:t>
            </a:r>
          </a:p>
          <a:p>
            <a:pPr defTabSz="182563"/>
            <a:r>
              <a:rPr lang="ru-RU" sz="1400" dirty="0" smtClean="0"/>
              <a:t>		{</a:t>
            </a:r>
          </a:p>
          <a:p>
            <a:pPr defTabSz="182563"/>
            <a:r>
              <a:rPr lang="en-US" sz="1400" dirty="0" smtClean="0"/>
              <a:t>			throw std::</a:t>
            </a:r>
            <a:r>
              <a:rPr lang="en-US" sz="1400" dirty="0" err="1" smtClean="0"/>
              <a:t>invalid_argument</a:t>
            </a:r>
            <a:r>
              <a:rPr lang="en-US" sz="1400" dirty="0" smtClean="0"/>
              <a:t>(“Unknown shape type");</a:t>
            </a:r>
          </a:p>
          <a:p>
            <a:pPr defTabSz="182563"/>
            <a:r>
              <a:rPr lang="ru-RU" sz="1400" dirty="0" smtClean="0"/>
              <a:t>		}</a:t>
            </a:r>
          </a:p>
          <a:p>
            <a:pPr defTabSz="182563"/>
            <a:r>
              <a:rPr lang="ru-RU" sz="1400" i="1" dirty="0" smtClean="0"/>
              <a:t>		</a:t>
            </a:r>
            <a:r>
              <a:rPr lang="en-US" sz="1400" i="1" dirty="0" smtClean="0"/>
              <a:t>// </a:t>
            </a:r>
            <a:r>
              <a:rPr lang="ru-RU" sz="1400" i="1" dirty="0" smtClean="0"/>
              <a:t>создание фигуры на основе найденного прототипа</a:t>
            </a:r>
          </a:p>
          <a:p>
            <a:pPr defTabSz="182563"/>
            <a:r>
              <a:rPr lang="en-US" sz="1400" dirty="0" smtClean="0"/>
              <a:t>		</a:t>
            </a:r>
            <a:r>
              <a:rPr lang="en-US" sz="1400" dirty="0" smtClean="0">
                <a:solidFill>
                  <a:srgbClr val="FF0000"/>
                </a:solidFill>
              </a:rPr>
              <a:t>return </a:t>
            </a:r>
            <a:r>
              <a:rPr lang="en-US" sz="1400" dirty="0" err="1" smtClean="0">
                <a:solidFill>
                  <a:srgbClr val="FF0000"/>
                </a:solidFill>
              </a:rPr>
              <a:t>CShapePtr</a:t>
            </a:r>
            <a:r>
              <a:rPr lang="en-US" sz="1400" dirty="0" smtClean="0">
                <a:solidFill>
                  <a:srgbClr val="FF0000"/>
                </a:solidFill>
              </a:rPr>
              <a:t>(it-&gt;second-&gt;Clone());</a:t>
            </a:r>
          </a:p>
          <a:p>
            <a:pPr defTabSz="182563"/>
            <a:r>
              <a:rPr lang="ru-RU" sz="1400" dirty="0" smtClean="0"/>
              <a:t>	}</a:t>
            </a:r>
          </a:p>
          <a:p>
            <a:pPr defTabSz="182563"/>
            <a:r>
              <a:rPr lang="en-US" sz="1400" dirty="0" smtClean="0"/>
              <a:t>private:</a:t>
            </a:r>
          </a:p>
          <a:p>
            <a:pPr defTabSz="182563"/>
            <a:r>
              <a:rPr lang="en-US" sz="1400" dirty="0" smtClean="0"/>
              <a:t>	</a:t>
            </a:r>
            <a:r>
              <a:rPr lang="en-US" sz="1400" dirty="0" err="1" smtClean="0"/>
              <a:t>typedef</a:t>
            </a:r>
            <a:r>
              <a:rPr lang="en-US" sz="1400" dirty="0" smtClean="0"/>
              <a:t> std::map&lt;std::string, </a:t>
            </a:r>
            <a:r>
              <a:rPr lang="en-US" sz="1400" dirty="0" err="1" smtClean="0"/>
              <a:t>CShapePtr</a:t>
            </a:r>
            <a:r>
              <a:rPr lang="en-US" sz="1400" dirty="0" smtClean="0"/>
              <a:t>&gt; </a:t>
            </a:r>
            <a:r>
              <a:rPr lang="en-US" sz="1400" dirty="0" err="1" smtClean="0"/>
              <a:t>PrototypeMap</a:t>
            </a:r>
            <a:r>
              <a:rPr lang="en-US" sz="1400" dirty="0" smtClean="0"/>
              <a:t>;</a:t>
            </a:r>
          </a:p>
          <a:p>
            <a:pPr defTabSz="182563"/>
            <a:r>
              <a:rPr lang="en-US" sz="1400" dirty="0" smtClean="0"/>
              <a:t>	</a:t>
            </a:r>
            <a:r>
              <a:rPr lang="en-US" sz="1400" dirty="0" err="1" smtClean="0"/>
              <a:t>PrototypeMap</a:t>
            </a:r>
            <a:r>
              <a:rPr lang="en-US" sz="1400" dirty="0" smtClean="0"/>
              <a:t> </a:t>
            </a:r>
            <a:r>
              <a:rPr lang="en-US" sz="1400" dirty="0" err="1" smtClean="0"/>
              <a:t>m_prototypes</a:t>
            </a:r>
            <a:r>
              <a:rPr lang="en-US" sz="1400" dirty="0" smtClean="0"/>
              <a:t>;</a:t>
            </a:r>
          </a:p>
          <a:p>
            <a:pPr defTabSz="182563"/>
            <a:r>
              <a:rPr lang="ru-RU" sz="1400" dirty="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Использование прототипов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8596" y="2000240"/>
            <a:ext cx="8501090" cy="427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2563"/>
            <a:r>
              <a:rPr lang="en-US" sz="1600" dirty="0" err="1" smtClean="0"/>
              <a:t>int</a:t>
            </a:r>
            <a:r>
              <a:rPr lang="en-US" sz="1600" dirty="0" smtClean="0"/>
              <a:t> main(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argc</a:t>
            </a:r>
            <a:r>
              <a:rPr lang="en-US" sz="1600" dirty="0" smtClean="0"/>
              <a:t>, char * </a:t>
            </a:r>
            <a:r>
              <a:rPr lang="en-US" sz="1600" dirty="0" err="1" smtClean="0"/>
              <a:t>argv</a:t>
            </a:r>
            <a:r>
              <a:rPr lang="en-US" sz="1600" dirty="0" smtClean="0"/>
              <a:t>[])</a:t>
            </a:r>
          </a:p>
          <a:p>
            <a:pPr defTabSz="182563"/>
            <a:r>
              <a:rPr lang="ru-RU" sz="1600" dirty="0" smtClean="0"/>
              <a:t>{</a:t>
            </a:r>
          </a:p>
          <a:p>
            <a:pPr defTabSz="182563"/>
            <a:r>
              <a:rPr lang="en-US" sz="1600" dirty="0" smtClean="0"/>
              <a:t>	</a:t>
            </a:r>
            <a:r>
              <a:rPr lang="en-US" sz="1600" dirty="0" err="1" smtClean="0"/>
              <a:t>CShapeManager</a:t>
            </a:r>
            <a:r>
              <a:rPr lang="en-US" sz="1600" dirty="0" smtClean="0"/>
              <a:t> shapes;</a:t>
            </a:r>
          </a:p>
          <a:p>
            <a:pPr defTabSz="182563"/>
            <a:r>
              <a:rPr lang="ru-RU" sz="1600" i="1" dirty="0" smtClean="0"/>
              <a:t>	// регистрируем прототипы фигур в менеджере прототипов при старте приложения</a:t>
            </a:r>
          </a:p>
          <a:p>
            <a:pPr defTabSz="182563"/>
            <a:r>
              <a:rPr lang="en-US" sz="1600" dirty="0" smtClean="0"/>
              <a:t>	</a:t>
            </a:r>
            <a:r>
              <a:rPr lang="en-US" sz="1600" dirty="0" err="1" smtClean="0"/>
              <a:t>shapes.RegisterShapePrototype</a:t>
            </a:r>
            <a:r>
              <a:rPr lang="en-US" sz="1600" dirty="0" smtClean="0"/>
              <a:t>("Ellipse", </a:t>
            </a:r>
            <a:r>
              <a:rPr lang="en-US" sz="1600" dirty="0" err="1" smtClean="0"/>
              <a:t>CShapePtr</a:t>
            </a:r>
            <a:r>
              <a:rPr lang="en-US" sz="1600" dirty="0" smtClean="0"/>
              <a:t>(new </a:t>
            </a:r>
            <a:r>
              <a:rPr lang="en-US" sz="1600" dirty="0" err="1" smtClean="0"/>
              <a:t>CEllipse</a:t>
            </a:r>
            <a:r>
              <a:rPr lang="en-US" sz="1600" dirty="0" smtClean="0"/>
              <a:t>(0, 0, 10, 10)));</a:t>
            </a:r>
          </a:p>
          <a:p>
            <a:pPr defTabSz="182563"/>
            <a:r>
              <a:rPr lang="en-US" sz="1600" dirty="0" smtClean="0"/>
              <a:t>	</a:t>
            </a:r>
            <a:r>
              <a:rPr lang="en-US" sz="1600" dirty="0" err="1" smtClean="0"/>
              <a:t>shapes.RegisterShapePrototype</a:t>
            </a:r>
            <a:r>
              <a:rPr lang="en-US" sz="1600" dirty="0" smtClean="0"/>
              <a:t>("Rectangle", </a:t>
            </a:r>
            <a:r>
              <a:rPr lang="en-US" sz="1600" dirty="0" err="1" smtClean="0"/>
              <a:t>CShapePtr</a:t>
            </a:r>
            <a:r>
              <a:rPr lang="en-US" sz="1600" dirty="0" smtClean="0"/>
              <a:t>(new </a:t>
            </a:r>
            <a:r>
              <a:rPr lang="en-US" sz="1600" dirty="0" err="1" smtClean="0"/>
              <a:t>CRectangle</a:t>
            </a:r>
            <a:r>
              <a:rPr lang="en-US" sz="1600" dirty="0" smtClean="0"/>
              <a:t>(0, 0, 10, 10)));</a:t>
            </a:r>
          </a:p>
          <a:p>
            <a:pPr defTabSz="182563"/>
            <a:r>
              <a:rPr lang="en-US" sz="1600" dirty="0" smtClean="0"/>
              <a:t>	</a:t>
            </a:r>
            <a:r>
              <a:rPr lang="en-US" sz="1600" dirty="0" err="1" smtClean="0"/>
              <a:t>shapes.RegisterShapePrototype</a:t>
            </a:r>
            <a:r>
              <a:rPr lang="en-US" sz="1600" dirty="0" smtClean="0"/>
              <a:t>("Callout", </a:t>
            </a:r>
            <a:r>
              <a:rPr lang="en-US" sz="1600" dirty="0" err="1" smtClean="0"/>
              <a:t>CShapePtr</a:t>
            </a:r>
            <a:r>
              <a:rPr lang="en-US" sz="1600" dirty="0" smtClean="0"/>
              <a:t>(new </a:t>
            </a:r>
            <a:r>
              <a:rPr lang="en-US" sz="1600" dirty="0" err="1" smtClean="0"/>
              <a:t>CCallout</a:t>
            </a:r>
            <a:r>
              <a:rPr lang="en-US" sz="1600" dirty="0" smtClean="0"/>
              <a:t>(0, 0, 10, 10, 5, 15)));</a:t>
            </a:r>
          </a:p>
          <a:p>
            <a:pPr defTabSz="182563"/>
            <a:endParaRPr lang="ru-RU" sz="1600" dirty="0" smtClean="0"/>
          </a:p>
          <a:p>
            <a:pPr defTabSz="182563"/>
            <a:r>
              <a:rPr lang="ru-RU" sz="1600" dirty="0" smtClean="0"/>
              <a:t>	// ...</a:t>
            </a:r>
          </a:p>
          <a:p>
            <a:pPr defTabSz="182563"/>
            <a:endParaRPr lang="ru-RU" sz="1600" dirty="0" smtClean="0"/>
          </a:p>
          <a:p>
            <a:pPr defTabSz="182563"/>
            <a:r>
              <a:rPr lang="ru-RU" sz="1600" i="1" dirty="0" smtClean="0"/>
              <a:t>	// создаем выноску при помощи диспетчера прототипов</a:t>
            </a:r>
            <a:endParaRPr lang="en-US" sz="1600" i="1" dirty="0" smtClean="0"/>
          </a:p>
          <a:p>
            <a:pPr defTabSz="182563"/>
            <a:r>
              <a:rPr lang="en-US" sz="1600" dirty="0" smtClean="0"/>
              <a:t>	std::string </a:t>
            </a:r>
            <a:r>
              <a:rPr lang="en-US" sz="1600" dirty="0" err="1" smtClean="0"/>
              <a:t>shapeType</a:t>
            </a:r>
            <a:r>
              <a:rPr lang="en-US" sz="1600" dirty="0" smtClean="0"/>
              <a:t> = “Callout”;</a:t>
            </a:r>
            <a:endParaRPr lang="ru-RU" sz="1600" dirty="0" smtClean="0"/>
          </a:p>
          <a:p>
            <a:pPr defTabSz="182563"/>
            <a:r>
              <a:rPr lang="en-US" sz="1600" dirty="0" smtClean="0"/>
              <a:t>	</a:t>
            </a:r>
            <a:r>
              <a:rPr lang="en-US" sz="1600" dirty="0" err="1" smtClean="0"/>
              <a:t>CShapePtr</a:t>
            </a:r>
            <a:r>
              <a:rPr lang="en-US" sz="1600" dirty="0" smtClean="0"/>
              <a:t> </a:t>
            </a:r>
            <a:r>
              <a:rPr lang="en-US" sz="1600" dirty="0" err="1" smtClean="0"/>
              <a:t>pShape</a:t>
            </a:r>
            <a:r>
              <a:rPr lang="en-US" sz="1600" dirty="0" smtClean="0"/>
              <a:t> = </a:t>
            </a:r>
            <a:r>
              <a:rPr lang="en-US" sz="1600" dirty="0" err="1" smtClean="0"/>
              <a:t>shapes.CreateShape</a:t>
            </a:r>
            <a:r>
              <a:rPr lang="en-US" sz="1600" dirty="0" smtClean="0"/>
              <a:t>(</a:t>
            </a:r>
            <a:r>
              <a:rPr lang="en-US" sz="1600" dirty="0" err="1" smtClean="0"/>
              <a:t>shapeType</a:t>
            </a:r>
            <a:r>
              <a:rPr lang="en-US" sz="1600" dirty="0" smtClean="0"/>
              <a:t>);</a:t>
            </a:r>
            <a:endParaRPr lang="ru-RU" sz="1600" dirty="0" smtClean="0"/>
          </a:p>
          <a:p>
            <a:pPr defTabSz="182563"/>
            <a:r>
              <a:rPr lang="ru-RU" sz="1600" dirty="0" smtClean="0"/>
              <a:t>	</a:t>
            </a:r>
            <a:r>
              <a:rPr lang="en-US" sz="1600" dirty="0" smtClean="0"/>
              <a:t>// ...</a:t>
            </a:r>
          </a:p>
          <a:p>
            <a:pPr defTabSz="182563"/>
            <a:endParaRPr lang="en-US" sz="1600" dirty="0" smtClean="0"/>
          </a:p>
          <a:p>
            <a:pPr defTabSz="182563"/>
            <a:r>
              <a:rPr lang="en-US" sz="1600" dirty="0" smtClean="0"/>
              <a:t>	return 0;</a:t>
            </a:r>
          </a:p>
          <a:p>
            <a:pPr defTabSz="182563"/>
            <a:r>
              <a:rPr lang="ru-RU" sz="16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Недостатки паттерна прототип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Каждый подкласс класса </a:t>
            </a:r>
            <a:r>
              <a:rPr lang="en-US" dirty="0" smtClean="0"/>
              <a:t>Prototype </a:t>
            </a:r>
            <a:r>
              <a:rPr lang="ru-RU" dirty="0" smtClean="0"/>
              <a:t>должен реализовывать операцию </a:t>
            </a:r>
            <a:r>
              <a:rPr lang="en-US" dirty="0" smtClean="0"/>
              <a:t>Clone</a:t>
            </a:r>
            <a:endParaRPr lang="ru-RU" dirty="0" smtClean="0"/>
          </a:p>
          <a:p>
            <a:pPr lvl="1"/>
            <a:r>
              <a:rPr lang="ru-RU" dirty="0" smtClean="0"/>
              <a:t>Для уже существующих классов реализация операции клонирования может быть проблематичной</a:t>
            </a:r>
          </a:p>
          <a:p>
            <a:pPr lvl="1"/>
            <a:r>
              <a:rPr lang="ru-RU" dirty="0" smtClean="0"/>
              <a:t>В ряде случаев задача «глубокого» клонирования может быть нетривиальной</a:t>
            </a:r>
          </a:p>
          <a:p>
            <a:pPr lvl="2"/>
            <a:r>
              <a:rPr lang="ru-RU" dirty="0" smtClean="0"/>
              <a:t>Во внутреннем представлении объекта содержатся другие объекты</a:t>
            </a:r>
          </a:p>
          <a:p>
            <a:pPr lvl="2"/>
            <a:r>
              <a:rPr lang="ru-RU" dirty="0" smtClean="0"/>
              <a:t>Внутри объекта присутствуют круговые ссылки.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r>
              <a:rPr lang="ru-RU" dirty="0" smtClean="0"/>
              <a:t> (Одиночка)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Назначение паттерна «Одиночка»</a:t>
            </a:r>
            <a:endParaRPr lang="ru-RU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Гарантирует, что у класса есть только один экземпляр, и предоставляет к нему глобальную точку </a:t>
            </a:r>
            <a:r>
              <a:rPr lang="ru-RU" dirty="0" smtClean="0"/>
              <a:t>доступа</a:t>
            </a:r>
          </a:p>
          <a:p>
            <a:pPr lvl="1"/>
            <a:r>
              <a:rPr lang="ru-RU" dirty="0" smtClean="0"/>
              <a:t>Приложению может потребоваться одна-единственная фабрика компонентов пользовательского интерфейса</a:t>
            </a:r>
          </a:p>
          <a:p>
            <a:pPr lvl="1"/>
            <a:r>
              <a:rPr lang="ru-RU" dirty="0" smtClean="0"/>
              <a:t>Приложению может потребоваться одна-единственная база данных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Применимость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Должен быть ровно один экземпляр некоторого класса, легко доступный всем клиентам</a:t>
            </a:r>
          </a:p>
          <a:p>
            <a:pPr lvl="1">
              <a:lnSpc>
                <a:spcPct val="90000"/>
              </a:lnSpc>
            </a:pPr>
            <a:r>
              <a:rPr lang="ru-RU"/>
              <a:t>Единственный экземпляр должен расширяться путем порождения подклассов, и клиентам нужно иметь возможность работать с расширенным экземпляром без модификации своего кода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857356" y="2357430"/>
            <a:ext cx="2428892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Singleton</a:t>
            </a:r>
            <a:endParaRPr lang="ru-RU" b="1" dirty="0"/>
          </a:p>
        </p:txBody>
      </p:sp>
      <p:sp>
        <p:nvSpPr>
          <p:cNvPr id="7" name="Прямоугольник 5"/>
          <p:cNvSpPr/>
          <p:nvPr/>
        </p:nvSpPr>
        <p:spPr>
          <a:xfrm>
            <a:off x="1857356" y="2714620"/>
            <a:ext cx="2428892" cy="9286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static Instance()</a:t>
            </a:r>
          </a:p>
          <a:p>
            <a:r>
              <a:rPr lang="en-US" dirty="0" err="1" smtClean="0"/>
              <a:t>SingletonOperation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GetSingletonData</a:t>
            </a:r>
            <a:r>
              <a:rPr lang="en-US" dirty="0" smtClean="0"/>
              <a:t>()</a:t>
            </a:r>
            <a:endParaRPr lang="ru-RU" dirty="0" smtClean="0"/>
          </a:p>
        </p:txBody>
      </p:sp>
      <p:sp>
        <p:nvSpPr>
          <p:cNvPr id="26" name="Выноска 1 25"/>
          <p:cNvSpPr/>
          <p:nvPr/>
        </p:nvSpPr>
        <p:spPr>
          <a:xfrm>
            <a:off x="5072066" y="3643314"/>
            <a:ext cx="3714776" cy="1785950"/>
          </a:xfrm>
          <a:prstGeom prst="borderCallout1">
            <a:avLst>
              <a:gd name="adj1" fmla="val -13102"/>
              <a:gd name="adj2" fmla="val 4940"/>
              <a:gd name="adj3" fmla="val -28797"/>
              <a:gd name="adj4" fmla="val -24856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sz="1600" dirty="0" smtClean="0"/>
              <a:t>Определяет  операцию </a:t>
            </a:r>
            <a:r>
              <a:rPr lang="en-US" sz="1600" dirty="0" smtClean="0"/>
              <a:t>Instance</a:t>
            </a:r>
            <a:r>
              <a:rPr lang="ru-RU" sz="1600" dirty="0" smtClean="0"/>
              <a:t>() (статический метод в </a:t>
            </a:r>
            <a:r>
              <a:rPr lang="en-US" sz="1600" dirty="0" smtClean="0"/>
              <a:t>C++),</a:t>
            </a:r>
            <a:r>
              <a:rPr lang="ru-RU" sz="1600" dirty="0" smtClean="0"/>
              <a:t> которая позволяет клиентам получать доступ к единственному экземпляру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Может нести ответственность за создание собственного уникального экземпляра</a:t>
            </a:r>
            <a:endParaRPr lang="ru-RU" sz="1600" dirty="0"/>
          </a:p>
        </p:txBody>
      </p:sp>
      <p:sp>
        <p:nvSpPr>
          <p:cNvPr id="28" name="Прямоугольник 5"/>
          <p:cNvSpPr/>
          <p:nvPr/>
        </p:nvSpPr>
        <p:spPr>
          <a:xfrm>
            <a:off x="1857356" y="3643314"/>
            <a:ext cx="2428892" cy="57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static </a:t>
            </a:r>
            <a:r>
              <a:rPr lang="en-US" dirty="0" err="1" smtClean="0"/>
              <a:t>uniqueInstance</a:t>
            </a:r>
            <a:endParaRPr lang="en-US" dirty="0" smtClean="0"/>
          </a:p>
          <a:p>
            <a:r>
              <a:rPr lang="en-US" dirty="0" err="1" smtClean="0"/>
              <a:t>singletonData</a:t>
            </a:r>
            <a:endParaRPr lang="ru-RU" dirty="0" smtClean="0"/>
          </a:p>
        </p:txBody>
      </p:sp>
      <p:cxnSp>
        <p:nvCxnSpPr>
          <p:cNvPr id="29" name="Прямая соединительная линия 28"/>
          <p:cNvCxnSpPr>
            <a:stCxn id="30" idx="6"/>
            <a:endCxn id="33" idx="1"/>
          </p:cNvCxnSpPr>
          <p:nvPr/>
        </p:nvCxnSpPr>
        <p:spPr>
          <a:xfrm>
            <a:off x="4286248" y="2857496"/>
            <a:ext cx="642942" cy="15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4143372" y="2786058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Загнутый угол 32"/>
          <p:cNvSpPr/>
          <p:nvPr/>
        </p:nvSpPr>
        <p:spPr>
          <a:xfrm>
            <a:off x="4929190" y="2643182"/>
            <a:ext cx="2857488" cy="428628"/>
          </a:xfrm>
          <a:prstGeom prst="foldedCorner">
            <a:avLst>
              <a:gd name="adj" fmla="val 4037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t"/>
          <a:lstStyle/>
          <a:p>
            <a:r>
              <a:rPr lang="en-US" sz="1600" dirty="0" smtClean="0"/>
              <a:t>return </a:t>
            </a:r>
            <a:r>
              <a:rPr lang="en-US" sz="1600" dirty="0" err="1" smtClean="0"/>
              <a:t>uniqueInstance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Отношения</a:t>
            </a:r>
            <a:endParaRPr lang="ru-RU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Клиенты получают доступ к экземпляру класса </a:t>
            </a:r>
            <a:r>
              <a:rPr lang="ru-RU" dirty="0" err="1"/>
              <a:t>Singleton</a:t>
            </a:r>
            <a:r>
              <a:rPr lang="ru-RU" dirty="0"/>
              <a:t> только через его операцию </a:t>
            </a:r>
            <a:r>
              <a:rPr lang="ru-RU" dirty="0" err="1"/>
              <a:t>Instance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(</a:t>
            </a:r>
            <a:r>
              <a:rPr lang="ru-RU" dirty="0" smtClean="0"/>
              <a:t>Прототип)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Достоинства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Контролируемый доступ к единственному </a:t>
            </a:r>
            <a:r>
              <a:rPr lang="ru-RU" sz="2800" dirty="0" smtClean="0"/>
              <a:t>экземпляру</a:t>
            </a:r>
          </a:p>
          <a:p>
            <a:pPr>
              <a:lnSpc>
                <a:spcPct val="90000"/>
              </a:lnSpc>
            </a:pPr>
            <a:r>
              <a:rPr lang="ru-RU" sz="2800" dirty="0" smtClean="0"/>
              <a:t>Уменьшение </a:t>
            </a:r>
            <a:r>
              <a:rPr lang="ru-RU" sz="2800" dirty="0"/>
              <a:t>числа имен по сравнению с глобальными переменными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Допускает уточнение операций и </a:t>
            </a:r>
            <a:r>
              <a:rPr lang="ru-RU" sz="2800" dirty="0" smtClean="0"/>
              <a:t>представления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От класса </a:t>
            </a:r>
            <a:r>
              <a:rPr lang="en-US" dirty="0" smtClean="0"/>
              <a:t>Singleton </a:t>
            </a:r>
            <a:r>
              <a:rPr lang="ru-RU" dirty="0" smtClean="0"/>
              <a:t>можно порождать подклассы</a:t>
            </a:r>
            <a:endParaRPr lang="ru-RU" dirty="0"/>
          </a:p>
          <a:p>
            <a:pPr>
              <a:lnSpc>
                <a:spcPct val="90000"/>
              </a:lnSpc>
            </a:pPr>
            <a:r>
              <a:rPr lang="ru-RU" sz="2800" dirty="0"/>
              <a:t>Допускает переменное число </a:t>
            </a:r>
            <a:r>
              <a:rPr lang="ru-RU" sz="2800" dirty="0" smtClean="0"/>
              <a:t>экземпляров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Необходимо лишь изменить операцию</a:t>
            </a:r>
            <a:r>
              <a:rPr lang="en-US" dirty="0" smtClean="0"/>
              <a:t> Instance</a:t>
            </a:r>
          </a:p>
          <a:p>
            <a:pPr>
              <a:lnSpc>
                <a:spcPct val="90000"/>
              </a:lnSpc>
            </a:pPr>
            <a:r>
              <a:rPr lang="ru-RU" sz="3000" dirty="0" smtClean="0"/>
              <a:t>Большая </a:t>
            </a:r>
            <a:r>
              <a:rPr lang="ru-RU" sz="3000" dirty="0"/>
              <a:t>гибкость, чем у статических функций </a:t>
            </a:r>
            <a:r>
              <a:rPr lang="ru-RU" sz="3000" dirty="0" smtClean="0"/>
              <a:t>класса</a:t>
            </a:r>
            <a:endParaRPr lang="en-US" sz="3000" dirty="0" smtClean="0"/>
          </a:p>
          <a:p>
            <a:pPr lvl="1">
              <a:lnSpc>
                <a:spcPct val="90000"/>
              </a:lnSpc>
            </a:pPr>
            <a:r>
              <a:rPr lang="ru-RU" sz="2800" dirty="0" smtClean="0"/>
              <a:t>В </a:t>
            </a:r>
            <a:r>
              <a:rPr lang="en-US" sz="2800" dirty="0" smtClean="0"/>
              <a:t>C++ </a:t>
            </a:r>
            <a:r>
              <a:rPr lang="ru-RU" sz="2800" dirty="0" smtClean="0"/>
              <a:t>статические функции не могут быть виртуальными  =</a:t>
            </a:r>
            <a:r>
              <a:rPr lang="en-US" sz="2800" dirty="0" smtClean="0"/>
              <a:t>&gt; </a:t>
            </a:r>
            <a:r>
              <a:rPr lang="ru-RU" sz="2800" dirty="0" smtClean="0"/>
              <a:t>нельзя использовать полиморфизм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Простейшая реализация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84213" y="1857364"/>
            <a:ext cx="7921625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561975"/>
            <a:r>
              <a:rPr lang="ru-RU" sz="1400" b="1" dirty="0" err="1">
                <a:latin typeface="Courier New" pitchFamily="49" charset="0"/>
              </a:rPr>
              <a:t>template</a:t>
            </a:r>
            <a:r>
              <a:rPr lang="ru-RU" sz="1400" b="1" dirty="0">
                <a:latin typeface="Courier New" pitchFamily="49" charset="0"/>
              </a:rPr>
              <a:t>&lt;</a:t>
            </a: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T&gt; </a:t>
            </a: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CS</a:t>
            </a:r>
            <a:r>
              <a:rPr lang="ru-RU" sz="1400" b="1" dirty="0" err="1" smtClean="0">
                <a:latin typeface="Courier New" pitchFamily="49" charset="0"/>
              </a:rPr>
              <a:t>ingleton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: public boost::</a:t>
            </a:r>
            <a:r>
              <a:rPr lang="en-US" sz="1400" b="1" dirty="0" err="1" smtClean="0">
                <a:latin typeface="Courier New" pitchFamily="49" charset="0"/>
              </a:rPr>
              <a:t>non_copyable</a:t>
            </a:r>
            <a:endParaRPr lang="ru-RU" sz="1400" b="1" dirty="0">
              <a:latin typeface="Courier New" pitchFamily="49" charset="0"/>
            </a:endParaRPr>
          </a:p>
          <a:p>
            <a:pPr defTabSz="561975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561975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561975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static</a:t>
            </a:r>
            <a:r>
              <a:rPr lang="ru-RU" sz="1400" b="1" dirty="0">
                <a:latin typeface="Courier New" pitchFamily="49" charset="0"/>
              </a:rPr>
              <a:t> T&amp; </a:t>
            </a:r>
            <a:r>
              <a:rPr lang="ru-RU" sz="1400" b="1" dirty="0" err="1">
                <a:solidFill>
                  <a:schemeClr val="hlink"/>
                </a:solidFill>
                <a:latin typeface="Courier New" pitchFamily="49" charset="0"/>
              </a:rPr>
              <a:t>Instance</a:t>
            </a:r>
            <a:r>
              <a:rPr lang="ru-RU" sz="1400" b="1" dirty="0">
                <a:latin typeface="Courier New" pitchFamily="49" charset="0"/>
              </a:rPr>
              <a:t>()</a:t>
            </a:r>
          </a:p>
          <a:p>
            <a:pPr defTabSz="561975"/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 defTabSz="561975"/>
            <a:r>
              <a:rPr lang="ru-RU" sz="1400" b="1" dirty="0">
                <a:latin typeface="Courier New" pitchFamily="49" charset="0"/>
              </a:rPr>
              <a:t>		</a:t>
            </a:r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i="1" dirty="0">
                <a:latin typeface="Courier New" pitchFamily="49" charset="0"/>
                <a:cs typeface="Courier New" pitchFamily="49" charset="0"/>
              </a:rPr>
              <a:t>у класса </a:t>
            </a:r>
            <a:r>
              <a:rPr lang="ru-RU" sz="1400" b="1" i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ru-RU" sz="1400" i="1" dirty="0">
                <a:latin typeface="Courier New" pitchFamily="49" charset="0"/>
                <a:cs typeface="Courier New" pitchFamily="49" charset="0"/>
              </a:rPr>
              <a:t> есть конструктор по умолчанию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561975"/>
            <a:r>
              <a:rPr lang="ru-RU" sz="1400" b="1" dirty="0">
                <a:latin typeface="Courier New" pitchFamily="49" charset="0"/>
              </a:rPr>
              <a:t>		</a:t>
            </a:r>
            <a:r>
              <a:rPr lang="ru-RU" sz="1400" b="1" dirty="0" err="1">
                <a:latin typeface="Courier New" pitchFamily="49" charset="0"/>
              </a:rPr>
              <a:t>static</a:t>
            </a:r>
            <a:r>
              <a:rPr lang="ru-RU" sz="1400" b="1" dirty="0">
                <a:latin typeface="Courier New" pitchFamily="49" charset="0"/>
              </a:rPr>
              <a:t> T </a:t>
            </a:r>
            <a:r>
              <a:rPr lang="ru-RU" sz="1400" b="1" dirty="0" err="1">
                <a:latin typeface="Courier New" pitchFamily="49" charset="0"/>
              </a:rPr>
              <a:t>theSingleInstance</a:t>
            </a:r>
            <a:r>
              <a:rPr lang="ru-RU" sz="1400" b="1" dirty="0">
                <a:latin typeface="Courier New" pitchFamily="49" charset="0"/>
              </a:rPr>
              <a:t>; </a:t>
            </a:r>
            <a:endParaRPr lang="ru-RU" sz="1400" i="1" dirty="0">
              <a:latin typeface="Courier New" pitchFamily="49" charset="0"/>
            </a:endParaRPr>
          </a:p>
          <a:p>
            <a:pPr defTabSz="561975"/>
            <a:r>
              <a:rPr lang="ru-RU" sz="1400" b="1" dirty="0">
                <a:latin typeface="Courier New" pitchFamily="49" charset="0"/>
              </a:rPr>
              <a:t>		</a:t>
            </a:r>
            <a:r>
              <a:rPr lang="ru-RU" sz="1400" b="1" dirty="0" err="1">
                <a:latin typeface="Courier New" pitchFamily="49" charset="0"/>
              </a:rPr>
              <a:t>return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theSingleInstance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561975"/>
            <a:r>
              <a:rPr lang="ru-RU" sz="1400" b="1" dirty="0">
                <a:latin typeface="Courier New" pitchFamily="49" charset="0"/>
              </a:rPr>
              <a:t>	}</a:t>
            </a:r>
          </a:p>
          <a:p>
            <a:pPr defTabSz="561975"/>
            <a:r>
              <a:rPr lang="ru-RU" sz="1400" b="1" dirty="0">
                <a:latin typeface="Courier New" pitchFamily="49" charset="0"/>
              </a:rPr>
              <a:t>};</a:t>
            </a:r>
          </a:p>
          <a:p>
            <a:pPr defTabSz="561975"/>
            <a:r>
              <a:rPr lang="ru-RU" sz="1400" b="1" dirty="0">
                <a:latin typeface="Courier New" pitchFamily="49" charset="0"/>
              </a:rPr>
              <a:t> </a:t>
            </a:r>
          </a:p>
          <a:p>
            <a:pPr defTabSz="561975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C</a:t>
            </a:r>
            <a:r>
              <a:rPr lang="ru-RU" sz="1400" b="1" dirty="0" err="1" smtClean="0">
                <a:latin typeface="Courier New" pitchFamily="49" charset="0"/>
              </a:rPr>
              <a:t>OnlyOne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ru-RU" sz="1400" b="1" dirty="0">
                <a:latin typeface="Courier New" pitchFamily="49" charset="0"/>
              </a:rPr>
              <a:t>: </a:t>
            </a:r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C</a:t>
            </a:r>
            <a:r>
              <a:rPr lang="ru-RU" sz="1400" b="1" dirty="0" err="1" smtClean="0">
                <a:latin typeface="Courier New" pitchFamily="49" charset="0"/>
              </a:rPr>
              <a:t>Singleton</a:t>
            </a:r>
            <a:r>
              <a:rPr lang="ru-RU" sz="1400" b="1" dirty="0" smtClean="0">
                <a:latin typeface="Courier New" pitchFamily="49" charset="0"/>
              </a:rPr>
              <a:t>&lt;</a:t>
            </a:r>
            <a:r>
              <a:rPr lang="en-US" sz="1400" b="1" dirty="0" smtClean="0">
                <a:latin typeface="Courier New" pitchFamily="49" charset="0"/>
              </a:rPr>
              <a:t>C</a:t>
            </a:r>
            <a:r>
              <a:rPr lang="ru-RU" sz="1400" b="1" dirty="0" err="1" smtClean="0">
                <a:latin typeface="Courier New" pitchFamily="49" charset="0"/>
              </a:rPr>
              <a:t>OnlyOne</a:t>
            </a:r>
            <a:r>
              <a:rPr lang="ru-RU" sz="1400" b="1" dirty="0">
                <a:latin typeface="Courier New" pitchFamily="49" charset="0"/>
              </a:rPr>
              <a:t>&gt;</a:t>
            </a:r>
          </a:p>
          <a:p>
            <a:pPr defTabSz="561975"/>
            <a:r>
              <a:rPr lang="ru-RU" sz="1400" b="1" dirty="0" smtClean="0">
                <a:latin typeface="Courier New" pitchFamily="49" charset="0"/>
              </a:rPr>
              <a:t>{</a:t>
            </a:r>
            <a:endParaRPr lang="en-US" sz="1400" b="1" dirty="0" smtClean="0">
              <a:latin typeface="Courier New" pitchFamily="49" charset="0"/>
            </a:endParaRPr>
          </a:p>
          <a:p>
            <a:pPr defTabSz="561975"/>
            <a:r>
              <a:rPr lang="en-US" sz="1400" b="1" dirty="0" smtClean="0">
                <a:latin typeface="Courier New" pitchFamily="49" charset="0"/>
              </a:rPr>
              <a:t>	friend class </a:t>
            </a:r>
            <a:r>
              <a:rPr lang="en-US" sz="1400" b="1" dirty="0" err="1" smtClean="0">
                <a:latin typeface="Courier New" pitchFamily="49" charset="0"/>
              </a:rPr>
              <a:t>CSingleton</a:t>
            </a:r>
            <a:r>
              <a:rPr lang="en-US" sz="1400" b="1" dirty="0" smtClean="0">
                <a:latin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</a:rPr>
              <a:t>COnlyOne</a:t>
            </a:r>
            <a:r>
              <a:rPr lang="en-US" sz="1400" b="1" dirty="0" smtClean="0">
                <a:latin typeface="Courier New" pitchFamily="49" charset="0"/>
              </a:rPr>
              <a:t>&gt;</a:t>
            </a:r>
            <a:endParaRPr lang="ru-RU" sz="1400" b="1" dirty="0" smtClean="0">
              <a:latin typeface="Courier New" pitchFamily="49" charset="0"/>
            </a:endParaRPr>
          </a:p>
          <a:p>
            <a:pPr defTabSz="561975"/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COnlyOne</a:t>
            </a:r>
            <a:r>
              <a:rPr lang="en-US" sz="1400" b="1" dirty="0" smtClean="0">
                <a:latin typeface="Courier New" pitchFamily="49" charset="0"/>
              </a:rPr>
              <a:t>(){}	</a:t>
            </a:r>
            <a:r>
              <a:rPr lang="en-US" sz="1400" i="1" dirty="0" smtClean="0">
                <a:latin typeface="Courier New" pitchFamily="49" charset="0"/>
              </a:rPr>
              <a:t>//</a:t>
            </a:r>
            <a:r>
              <a:rPr lang="ru-RU" sz="1400" i="1" dirty="0" smtClean="0">
                <a:latin typeface="Courier New" pitchFamily="49" charset="0"/>
              </a:rPr>
              <a:t> закрытый конструктор по умолчанию</a:t>
            </a:r>
            <a:endParaRPr lang="en-US" sz="1400" i="1" dirty="0" smtClean="0">
              <a:latin typeface="Courier New" pitchFamily="49" charset="0"/>
            </a:endParaRPr>
          </a:p>
          <a:p>
            <a:pPr defTabSz="561975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dirty="0">
                <a:latin typeface="Courier New" pitchFamily="49" charset="0"/>
              </a:rPr>
              <a:t>//.. интерфейс класса</a:t>
            </a:r>
          </a:p>
          <a:p>
            <a:pPr defTabSz="561975"/>
            <a:r>
              <a:rPr lang="ru-RU" sz="1400" b="1" dirty="0">
                <a:latin typeface="Courier New" pitchFamily="49" charset="0"/>
              </a:rPr>
              <a:t>};</a:t>
            </a:r>
          </a:p>
          <a:p>
            <a:pPr defTabSz="561975"/>
            <a:endParaRPr lang="ru-RU" sz="1400" b="1" dirty="0">
              <a:latin typeface="Courier New" pitchFamily="49" charset="0"/>
            </a:endParaRPr>
          </a:p>
          <a:p>
            <a:pPr defTabSz="561975"/>
            <a:r>
              <a:rPr lang="en-US" sz="1400" b="1" dirty="0">
                <a:latin typeface="Courier New" pitchFamily="49" charset="0"/>
              </a:rPr>
              <a:t>int main()</a:t>
            </a:r>
          </a:p>
          <a:p>
            <a:pPr defTabSz="561975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61975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COnlyOne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&amp; one = </a:t>
            </a:r>
            <a:r>
              <a:rPr lang="en-US" sz="1400" b="1" dirty="0" err="1" smtClean="0">
                <a:latin typeface="Courier New" pitchFamily="49" charset="0"/>
              </a:rPr>
              <a:t>COnlyOne</a:t>
            </a:r>
            <a:r>
              <a:rPr lang="en-US" sz="1400" b="1" dirty="0">
                <a:latin typeface="Courier New" pitchFamily="49" charset="0"/>
              </a:rPr>
              <a:t>::Instance();</a:t>
            </a:r>
          </a:p>
          <a:p>
            <a:pPr defTabSz="561975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использование экземпляра </a:t>
            </a:r>
            <a:r>
              <a:rPr lang="en-US" sz="1400" dirty="0">
                <a:latin typeface="Courier New" pitchFamily="49" charset="0"/>
              </a:rPr>
              <a:t>one</a:t>
            </a:r>
          </a:p>
          <a:p>
            <a:pPr defTabSz="561975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Thread-safe </a:t>
            </a:r>
            <a:r>
              <a:rPr lang="ru-RU" dirty="0" smtClean="0"/>
              <a:t>реализация паттерна «Одиночка»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28596" y="1821501"/>
            <a:ext cx="8501090" cy="48936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#include &lt;boost/utility.hpp&gt;</a:t>
            </a: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#include &lt;boost/thread/once.hpp&gt;</a:t>
            </a: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#include &lt;boost/scoped_ptr.hpp&gt;</a:t>
            </a:r>
          </a:p>
          <a:p>
            <a:pPr defTabSz="182563"/>
            <a:endParaRPr lang="ru-RU" sz="1200" i="1" dirty="0" smtClean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// Warning: If T's constructor throws, instance() will return a null reference.</a:t>
            </a: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template&lt;class T&gt;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CSingleton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: private boost::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static T&amp; instance()</a:t>
            </a: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boost::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call_once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(init, flag);</a:t>
            </a: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return *t;</a:t>
            </a: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static void init() // never throws</a:t>
            </a: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t.reset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(new T());</a:t>
            </a: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~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CSingleton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 {}</a:t>
            </a: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CSingleton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 {}</a:t>
            </a: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static boost::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scoped_ptr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&lt;T&gt; t;</a:t>
            </a: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static boost::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once_flag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flag;</a:t>
            </a: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template&lt;class T&gt; boost::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scoped_ptr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&lt;T&gt;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CSingleton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&lt;T&gt;::t(0);</a:t>
            </a: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template&lt;class T&gt; boost::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once_flag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CSingleton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&lt;T&gt;::flag = BOOST_ONCE_INIT;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использования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821501"/>
            <a:ext cx="6858048" cy="48936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#include &lt;boost/utility.hpp&gt;</a:t>
            </a: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#include &lt;boost/thread/once.hpp&gt;</a:t>
            </a: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#include &lt;boost/scoped_ptr.hpp&gt;</a:t>
            </a:r>
          </a:p>
          <a:p>
            <a:pPr defTabSz="182563"/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// Warning: If T's constructor throws, instance() will return a null reference.</a:t>
            </a: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template&lt;class T&gt;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class Singleton : private boost::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static T&amp; Instance()</a:t>
            </a: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boost::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call_once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(Init, flag);</a:t>
            </a: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return *t;</a:t>
            </a: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static void Init() // never throws</a:t>
            </a: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t.reset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(new T());</a:t>
            </a: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~Singleton() {}</a:t>
            </a: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Singleton() {}</a:t>
            </a: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static boost::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scoped_ptr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&lt;T&gt; t;</a:t>
            </a: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static boost::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once_flag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flag;</a:t>
            </a: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template&lt;class T&gt; boost::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scoped_ptr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&lt;T&gt; Singleton&lt;T&gt;::t(0);</a:t>
            </a:r>
          </a:p>
          <a:p>
            <a:pPr defTabSz="182563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template&lt;class T&gt; boost::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once_flag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Singleton&lt;T&gt;::flag = BOOST_ONCE_INIT;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786314" y="3214686"/>
            <a:ext cx="428628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CMyClass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CSingleton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CMyClass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friend class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CSingleton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CMyClass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&lt;&lt; "Something";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CMyClass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void test()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CMyClass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::Instance().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реализации паттерна «Одиночка» в </a:t>
            </a:r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не определяется порядок вызова конструкторов для глобальный объектов через границы единиц трансляции</a:t>
            </a:r>
          </a:p>
          <a:p>
            <a:pPr lvl="1"/>
            <a:r>
              <a:rPr lang="ru-RU" dirty="0" smtClean="0"/>
              <a:t>Между одиночками не может существовать никаких зависимостей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 порождающих паттернов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Способы параметризации системы классами создаваемых объектов</a:t>
            </a:r>
            <a:endParaRPr lang="ru-RU" sz="400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Порождение подклассов, от класса, создающего объекты</a:t>
            </a:r>
          </a:p>
          <a:p>
            <a:pPr lvl="1"/>
            <a:r>
              <a:rPr lang="ru-RU" dirty="0" smtClean="0"/>
              <a:t>Фабричный метод</a:t>
            </a:r>
          </a:p>
          <a:p>
            <a:r>
              <a:rPr lang="ru-RU" dirty="0" smtClean="0"/>
              <a:t>Композиция объектов</a:t>
            </a:r>
          </a:p>
          <a:p>
            <a:pPr lvl="1"/>
            <a:r>
              <a:rPr lang="ru-RU" dirty="0" smtClean="0"/>
              <a:t>Параметром системы является класс (фабричный объект), которому известно о классах объектов-продуктов</a:t>
            </a:r>
          </a:p>
          <a:p>
            <a:pPr lvl="2"/>
            <a:r>
              <a:rPr lang="ru-RU" dirty="0" smtClean="0"/>
              <a:t>Абстрактная фабрика</a:t>
            </a:r>
          </a:p>
          <a:p>
            <a:pPr lvl="2"/>
            <a:r>
              <a:rPr lang="ru-RU" dirty="0" smtClean="0"/>
              <a:t>Строитель</a:t>
            </a:r>
          </a:p>
          <a:p>
            <a:pPr lvl="2"/>
            <a:r>
              <a:rPr lang="ru-RU" dirty="0" smtClean="0"/>
              <a:t>Прототип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«Прототип»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Лучше всего подходит для каркасов визуальных графических редакторов</a:t>
            </a:r>
          </a:p>
          <a:p>
            <a:pPr lvl="1"/>
            <a:r>
              <a:rPr lang="ru-RU" dirty="0" smtClean="0"/>
              <a:t>Сокращает число подклассов, создающих объекты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Clone()</a:t>
            </a:r>
            <a:r>
              <a:rPr lang="ru-RU" dirty="0" smtClean="0"/>
              <a:t> можно использовать также для создания дубликатов объектов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«Фабричный метод»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классе-наследнике требуется лишь переопределить операцию </a:t>
            </a:r>
            <a:r>
              <a:rPr lang="ru-RU" dirty="0" err="1" smtClean="0"/>
              <a:t>инстанцирования</a:t>
            </a:r>
            <a:r>
              <a:rPr lang="ru-RU" dirty="0" smtClean="0"/>
              <a:t> продукта</a:t>
            </a:r>
          </a:p>
          <a:p>
            <a:r>
              <a:rPr lang="ru-RU" dirty="0" smtClean="0"/>
              <a:t>Не следует использовать, если </a:t>
            </a:r>
            <a:r>
              <a:rPr lang="ru-RU" dirty="0" err="1" smtClean="0"/>
              <a:t>инстанцируемый</a:t>
            </a:r>
            <a:r>
              <a:rPr lang="ru-RU" dirty="0" smtClean="0"/>
              <a:t> класс никогда не изменяется или </a:t>
            </a:r>
            <a:r>
              <a:rPr lang="ru-RU" dirty="0" err="1" smtClean="0"/>
              <a:t>инстанцирование</a:t>
            </a:r>
            <a:r>
              <a:rPr lang="ru-RU" dirty="0" smtClean="0"/>
              <a:t> выполняется внутри операции, которую можно заместить в подклассах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Абстрактная фабрика, прототип, строитель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Плюсы:</a:t>
            </a:r>
          </a:p>
          <a:p>
            <a:pPr lvl="1"/>
            <a:r>
              <a:rPr lang="ru-RU" dirty="0" smtClean="0"/>
              <a:t>Проекты, использующие данные паттерны</a:t>
            </a:r>
            <a:r>
              <a:rPr lang="en-US" dirty="0" smtClean="0"/>
              <a:t>,</a:t>
            </a:r>
            <a:r>
              <a:rPr lang="ru-RU" dirty="0" smtClean="0"/>
              <a:t> являются более гибкими</a:t>
            </a:r>
          </a:p>
          <a:p>
            <a:r>
              <a:rPr lang="ru-RU" dirty="0" smtClean="0"/>
              <a:t>Минусы:</a:t>
            </a:r>
          </a:p>
          <a:p>
            <a:pPr lvl="1"/>
            <a:r>
              <a:rPr lang="ru-RU" dirty="0" smtClean="0"/>
              <a:t>Повышенная сложность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Назначение паттерна «Прототип»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Задает виды создаваемых объектов с помощью экземпляра-прототипа и создает новые объекты путем копирования этого прототипа</a:t>
            </a:r>
          </a:p>
          <a:p>
            <a:pPr lvl="1"/>
            <a:r>
              <a:rPr lang="ru-RU" dirty="0" smtClean="0"/>
              <a:t>Подобно «Абстрактной фабрике» и «Строителю» паттерн «Прототип» скрывает от клиента конкретные классы продуктов, уменьшая число известных клиенту имен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Структурные паттерны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Структурные паттерны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Определяют различные сложные структуры, изменяющие интерфейс существующих объектов или его реализацию</a:t>
            </a:r>
          </a:p>
          <a:p>
            <a:pPr lvl="1"/>
            <a:r>
              <a:rPr lang="ru-RU" dirty="0" smtClean="0"/>
              <a:t>Адаптер (</a:t>
            </a:r>
            <a:r>
              <a:rPr lang="en-US" dirty="0" smtClean="0"/>
              <a:t>Adapter)</a:t>
            </a:r>
          </a:p>
          <a:p>
            <a:pPr lvl="1"/>
            <a:r>
              <a:rPr lang="ru-RU" dirty="0" smtClean="0"/>
              <a:t>Мост (</a:t>
            </a:r>
            <a:r>
              <a:rPr lang="en-US" dirty="0" smtClean="0"/>
              <a:t>Bridge)</a:t>
            </a:r>
          </a:p>
          <a:p>
            <a:pPr lvl="1"/>
            <a:r>
              <a:rPr lang="ru-RU" dirty="0" smtClean="0"/>
              <a:t>Компоновщик (</a:t>
            </a:r>
            <a:r>
              <a:rPr lang="en-US" dirty="0" smtClean="0"/>
              <a:t>Composite)</a:t>
            </a:r>
          </a:p>
          <a:p>
            <a:pPr lvl="1"/>
            <a:r>
              <a:rPr lang="ru-RU" dirty="0" smtClean="0"/>
              <a:t>Декоратор (</a:t>
            </a:r>
            <a:r>
              <a:rPr lang="en-US" dirty="0" smtClean="0"/>
              <a:t>Decorator)</a:t>
            </a:r>
          </a:p>
          <a:p>
            <a:pPr lvl="1"/>
            <a:r>
              <a:rPr lang="ru-RU" dirty="0" smtClean="0"/>
              <a:t>Фасад (</a:t>
            </a:r>
            <a:r>
              <a:rPr lang="en-US" dirty="0" smtClean="0"/>
              <a:t>Facade)</a:t>
            </a:r>
          </a:p>
          <a:p>
            <a:pPr lvl="1"/>
            <a:r>
              <a:rPr lang="ru-RU" dirty="0" smtClean="0"/>
              <a:t>Приспособленец (</a:t>
            </a:r>
            <a:r>
              <a:rPr lang="en-US" dirty="0" smtClean="0"/>
              <a:t>Flyweight)</a:t>
            </a:r>
          </a:p>
          <a:p>
            <a:pPr lvl="1"/>
            <a:r>
              <a:rPr lang="ru-RU" dirty="0" smtClean="0"/>
              <a:t>Заместитель (</a:t>
            </a:r>
            <a:r>
              <a:rPr lang="en-US" dirty="0" smtClean="0"/>
              <a:t>Proxy)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Адаптер (</a:t>
            </a:r>
            <a:r>
              <a:rPr smtClean="0"/>
              <a:t>Adapter)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</a:t>
            </a:r>
            <a:r>
              <a:rPr lang="en-US" dirty="0" smtClean="0"/>
              <a:t>Adapter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Преобразует интерфейс одного класса в интерфейс другого, который ожидают клиенты</a:t>
            </a:r>
          </a:p>
          <a:p>
            <a:r>
              <a:rPr lang="ru-RU" dirty="0" smtClean="0"/>
              <a:t>Обеспечивает совместную работу классов с несовместимыми интерфейсами, которая без него была бы невозможна</a:t>
            </a:r>
            <a:endParaRPr lang="en-US" dirty="0" smtClean="0"/>
          </a:p>
          <a:p>
            <a:r>
              <a:rPr lang="ru-RU" dirty="0" smtClean="0"/>
              <a:t>Альтернативное название – </a:t>
            </a:r>
            <a:r>
              <a:rPr lang="en-US" dirty="0" smtClean="0"/>
              <a:t>Wrapper (</a:t>
            </a:r>
            <a:r>
              <a:rPr lang="ru-RU" dirty="0" smtClean="0"/>
              <a:t>Обертка)</a:t>
            </a:r>
          </a:p>
          <a:p>
            <a:r>
              <a:rPr lang="ru-RU" dirty="0" smtClean="0"/>
              <a:t>Типы:</a:t>
            </a:r>
          </a:p>
          <a:p>
            <a:pPr lvl="1"/>
            <a:r>
              <a:rPr lang="ru-RU" dirty="0" smtClean="0"/>
              <a:t>Адаптер класса</a:t>
            </a:r>
          </a:p>
          <a:p>
            <a:pPr lvl="1"/>
            <a:r>
              <a:rPr lang="ru-RU" dirty="0" smtClean="0"/>
              <a:t>Адаптер объекта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Применимость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Необходимо использовать существующий класс, но его интерфейс не соответствует заданным требованиям</a:t>
            </a:r>
          </a:p>
          <a:p>
            <a:r>
              <a:rPr lang="ru-RU" dirty="0" smtClean="0"/>
              <a:t>Создание повторно используемого класса, который должен взаимодействовать с заранее неизвестными или не связанными с ним классами, имеющими несовместимые интерфейсы</a:t>
            </a:r>
          </a:p>
          <a:p>
            <a:r>
              <a:rPr lang="ru-RU" dirty="0" smtClean="0"/>
              <a:t>Использование нескольких существующих подклассов, приспосабливая интерфейс их общего родительского класса (только для адаптера объектов)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адаптера класса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2000240"/>
            <a:ext cx="1500198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Client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000364" y="2000240"/>
            <a:ext cx="1571636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Target</a:t>
            </a:r>
            <a:endParaRPr lang="ru-RU" b="1" dirty="0"/>
          </a:p>
        </p:txBody>
      </p:sp>
      <p:sp>
        <p:nvSpPr>
          <p:cNvPr id="7" name="Прямоугольник 5"/>
          <p:cNvSpPr/>
          <p:nvPr/>
        </p:nvSpPr>
        <p:spPr>
          <a:xfrm>
            <a:off x="3000364" y="2357430"/>
            <a:ext cx="1571636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1" dirty="0" smtClean="0"/>
              <a:t>Request()</a:t>
            </a:r>
            <a:endParaRPr lang="ru-RU" i="1" dirty="0" smtClean="0"/>
          </a:p>
        </p:txBody>
      </p:sp>
      <p:sp>
        <p:nvSpPr>
          <p:cNvPr id="8" name="Равнобедренный треугольник 7"/>
          <p:cNvSpPr/>
          <p:nvPr/>
        </p:nvSpPr>
        <p:spPr>
          <a:xfrm>
            <a:off x="3571868" y="3988362"/>
            <a:ext cx="428628" cy="28575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>
            <a:stCxn id="7" idx="2"/>
            <a:endCxn id="8" idx="0"/>
          </p:cNvCxnSpPr>
          <p:nvPr/>
        </p:nvCxnSpPr>
        <p:spPr>
          <a:xfrm rot="5400000">
            <a:off x="3185030" y="3387210"/>
            <a:ext cx="1202304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>
            <a:off x="4000496" y="4929198"/>
            <a:ext cx="1714512" cy="785818"/>
            <a:chOff x="2071670" y="4071942"/>
            <a:chExt cx="2357454" cy="785818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2071670" y="4071942"/>
              <a:ext cx="2357454" cy="357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Adapter</a:t>
              </a:r>
              <a:endParaRPr lang="ru-RU" b="1" dirty="0"/>
            </a:p>
          </p:txBody>
        </p:sp>
        <p:sp>
          <p:nvSpPr>
            <p:cNvPr id="12" name="Прямоугольник 5"/>
            <p:cNvSpPr/>
            <p:nvPr/>
          </p:nvSpPr>
          <p:spPr>
            <a:xfrm>
              <a:off x="2071670" y="4429132"/>
              <a:ext cx="2357454" cy="4286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Request()</a:t>
              </a:r>
              <a:endParaRPr lang="ru-RU" dirty="0" smtClean="0"/>
            </a:p>
          </p:txBody>
        </p:sp>
      </p:grpSp>
      <p:cxnSp>
        <p:nvCxnSpPr>
          <p:cNvPr id="13" name="Соединительная линия уступом 12"/>
          <p:cNvCxnSpPr>
            <a:stCxn id="8" idx="4"/>
            <a:endCxn id="11" idx="0"/>
          </p:cNvCxnSpPr>
          <p:nvPr/>
        </p:nvCxnSpPr>
        <p:spPr>
          <a:xfrm rot="16200000" flipH="1">
            <a:off x="4101582" y="4173028"/>
            <a:ext cx="655084" cy="8572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Загнутый угол 17"/>
          <p:cNvSpPr/>
          <p:nvPr/>
        </p:nvSpPr>
        <p:spPr>
          <a:xfrm>
            <a:off x="6072198" y="5214950"/>
            <a:ext cx="1857388" cy="428628"/>
          </a:xfrm>
          <a:prstGeom prst="foldedCorner">
            <a:avLst>
              <a:gd name="adj" fmla="val 4037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t"/>
          <a:lstStyle/>
          <a:p>
            <a:r>
              <a:rPr lang="en-US" sz="1600" dirty="0" err="1" smtClean="0"/>
              <a:t>SpecificRequest</a:t>
            </a:r>
            <a:r>
              <a:rPr lang="en-US" sz="1600" dirty="0" smtClean="0"/>
              <a:t>()</a:t>
            </a:r>
            <a:endParaRPr lang="ru-RU" sz="1600" dirty="0"/>
          </a:p>
        </p:txBody>
      </p:sp>
      <p:cxnSp>
        <p:nvCxnSpPr>
          <p:cNvPr id="22" name="Прямая соединительная линия 21"/>
          <p:cNvCxnSpPr>
            <a:stCxn id="23" idx="6"/>
            <a:endCxn id="18" idx="1"/>
          </p:cNvCxnSpPr>
          <p:nvPr/>
        </p:nvCxnSpPr>
        <p:spPr>
          <a:xfrm>
            <a:off x="5572132" y="5429264"/>
            <a:ext cx="500066" cy="15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5429256" y="5357826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stCxn id="4" idx="3"/>
            <a:endCxn id="6" idx="1"/>
          </p:cNvCxnSpPr>
          <p:nvPr/>
        </p:nvCxnSpPr>
        <p:spPr>
          <a:xfrm>
            <a:off x="2000232" y="2178835"/>
            <a:ext cx="100013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5857884" y="2000240"/>
            <a:ext cx="2000264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Adaptee</a:t>
            </a:r>
            <a:endParaRPr lang="ru-RU" b="1" dirty="0"/>
          </a:p>
        </p:txBody>
      </p:sp>
      <p:sp>
        <p:nvSpPr>
          <p:cNvPr id="31" name="Прямоугольник 5"/>
          <p:cNvSpPr/>
          <p:nvPr/>
        </p:nvSpPr>
        <p:spPr>
          <a:xfrm>
            <a:off x="5857884" y="2357430"/>
            <a:ext cx="2000264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SpecificRequest</a:t>
            </a:r>
            <a:r>
              <a:rPr lang="en-US" dirty="0" smtClean="0"/>
              <a:t>()</a:t>
            </a:r>
            <a:endParaRPr lang="ru-RU" dirty="0" smtClean="0"/>
          </a:p>
        </p:txBody>
      </p:sp>
      <p:sp>
        <p:nvSpPr>
          <p:cNvPr id="33" name="Равнобедренный треугольник 32"/>
          <p:cNvSpPr/>
          <p:nvPr/>
        </p:nvSpPr>
        <p:spPr>
          <a:xfrm>
            <a:off x="6643702" y="3988362"/>
            <a:ext cx="428628" cy="28575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единительная линия 33"/>
          <p:cNvCxnSpPr>
            <a:stCxn id="31" idx="2"/>
            <a:endCxn id="33" idx="0"/>
          </p:cNvCxnSpPr>
          <p:nvPr/>
        </p:nvCxnSpPr>
        <p:spPr>
          <a:xfrm rot="5400000">
            <a:off x="6256864" y="3387210"/>
            <a:ext cx="1202304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ная линия уступом 36"/>
          <p:cNvCxnSpPr>
            <a:stCxn id="33" idx="2"/>
            <a:endCxn id="11" idx="0"/>
          </p:cNvCxnSpPr>
          <p:nvPr/>
        </p:nvCxnSpPr>
        <p:spPr>
          <a:xfrm rot="5400000">
            <a:off x="5423185" y="3708681"/>
            <a:ext cx="655084" cy="17859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9190" y="420267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(реализация)</a:t>
            </a:r>
            <a:endParaRPr lang="ru-RU" dirty="0"/>
          </a:p>
        </p:txBody>
      </p:sp>
      <p:sp>
        <p:nvSpPr>
          <p:cNvPr id="55" name="Выноска 1 54"/>
          <p:cNvSpPr/>
          <p:nvPr/>
        </p:nvSpPr>
        <p:spPr>
          <a:xfrm>
            <a:off x="71438" y="4071942"/>
            <a:ext cx="2500298" cy="1071570"/>
          </a:xfrm>
          <a:prstGeom prst="borderCallout1">
            <a:avLst>
              <a:gd name="adj1" fmla="val 22903"/>
              <a:gd name="adj2" fmla="val 102217"/>
              <a:gd name="adj3" fmla="val -179512"/>
              <a:gd name="adj4" fmla="val 119961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/>
              <a:t>Определяет зависящий от предметной области интерфейс, которым пользуется </a:t>
            </a:r>
            <a:r>
              <a:rPr lang="en-US" sz="1600" dirty="0" smtClean="0"/>
              <a:t>Client</a:t>
            </a:r>
            <a:endParaRPr lang="ru-RU" sz="1600" dirty="0"/>
          </a:p>
        </p:txBody>
      </p:sp>
      <p:sp>
        <p:nvSpPr>
          <p:cNvPr id="56" name="Выноска 1 55"/>
          <p:cNvSpPr/>
          <p:nvPr/>
        </p:nvSpPr>
        <p:spPr>
          <a:xfrm>
            <a:off x="214282" y="2714620"/>
            <a:ext cx="2214578" cy="1071570"/>
          </a:xfrm>
          <a:prstGeom prst="borderCallout1">
            <a:avLst>
              <a:gd name="adj1" fmla="val -5288"/>
              <a:gd name="adj2" fmla="val 5201"/>
              <a:gd name="adj3" fmla="val -51597"/>
              <a:gd name="adj4" fmla="val 22438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/>
              <a:t>Взаимодействует с объектами, удовлетворяющими интерфейсу </a:t>
            </a:r>
            <a:r>
              <a:rPr lang="en-US" sz="1600" dirty="0" smtClean="0"/>
              <a:t>Target</a:t>
            </a:r>
            <a:endParaRPr lang="ru-RU" sz="1600" dirty="0"/>
          </a:p>
        </p:txBody>
      </p:sp>
      <p:sp>
        <p:nvSpPr>
          <p:cNvPr id="57" name="Выноска 1 56"/>
          <p:cNvSpPr/>
          <p:nvPr/>
        </p:nvSpPr>
        <p:spPr>
          <a:xfrm>
            <a:off x="7000892" y="2857496"/>
            <a:ext cx="2071670" cy="1214446"/>
          </a:xfrm>
          <a:prstGeom prst="borderCallout1">
            <a:avLst>
              <a:gd name="adj1" fmla="val -7555"/>
              <a:gd name="adj2" fmla="val 83297"/>
              <a:gd name="adj3" fmla="val -57347"/>
              <a:gd name="adj4" fmla="val 33012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/>
              <a:t>Определяет существующий интерфейс, который нуждается в адаптации</a:t>
            </a:r>
            <a:endParaRPr lang="ru-RU" sz="1600" dirty="0"/>
          </a:p>
        </p:txBody>
      </p:sp>
      <p:sp>
        <p:nvSpPr>
          <p:cNvPr id="58" name="Выноска 1 57"/>
          <p:cNvSpPr/>
          <p:nvPr/>
        </p:nvSpPr>
        <p:spPr>
          <a:xfrm>
            <a:off x="1571604" y="5429264"/>
            <a:ext cx="2071670" cy="1214446"/>
          </a:xfrm>
          <a:prstGeom prst="borderCallout1">
            <a:avLst>
              <a:gd name="adj1" fmla="val -7555"/>
              <a:gd name="adj2" fmla="val 83297"/>
              <a:gd name="adj3" fmla="val -34341"/>
              <a:gd name="adj4" fmla="val 123741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/>
              <a:t>Адаптирует интерфейс </a:t>
            </a:r>
            <a:r>
              <a:rPr lang="en-US" sz="1600" dirty="0" err="1" smtClean="0"/>
              <a:t>Adaptee</a:t>
            </a:r>
            <a:r>
              <a:rPr lang="en-US" sz="1600" dirty="0" smtClean="0"/>
              <a:t> </a:t>
            </a:r>
            <a:r>
              <a:rPr lang="ru-RU" sz="1600" dirty="0" smtClean="0"/>
              <a:t>к интерфейсу </a:t>
            </a:r>
            <a:r>
              <a:rPr lang="en-US" sz="1600" dirty="0" smtClean="0"/>
              <a:t>Target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адаптера объектов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2000240"/>
            <a:ext cx="1500198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Client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000364" y="2000240"/>
            <a:ext cx="1571636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Target</a:t>
            </a:r>
            <a:endParaRPr lang="ru-RU" b="1" dirty="0"/>
          </a:p>
        </p:txBody>
      </p:sp>
      <p:sp>
        <p:nvSpPr>
          <p:cNvPr id="7" name="Прямоугольник 5"/>
          <p:cNvSpPr/>
          <p:nvPr/>
        </p:nvSpPr>
        <p:spPr>
          <a:xfrm>
            <a:off x="3000364" y="2357430"/>
            <a:ext cx="1571636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1" dirty="0" smtClean="0"/>
              <a:t>Request()</a:t>
            </a:r>
            <a:endParaRPr lang="ru-RU" i="1" dirty="0" smtClean="0"/>
          </a:p>
        </p:txBody>
      </p:sp>
      <p:sp>
        <p:nvSpPr>
          <p:cNvPr id="8" name="Равнобедренный треугольник 7"/>
          <p:cNvSpPr/>
          <p:nvPr/>
        </p:nvSpPr>
        <p:spPr>
          <a:xfrm>
            <a:off x="3571868" y="3357562"/>
            <a:ext cx="428628" cy="28575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>
            <a:stCxn id="7" idx="2"/>
            <a:endCxn id="8" idx="0"/>
          </p:cNvCxnSpPr>
          <p:nvPr/>
        </p:nvCxnSpPr>
        <p:spPr>
          <a:xfrm rot="5400000">
            <a:off x="3500430" y="3071810"/>
            <a:ext cx="5715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9"/>
          <p:cNvGrpSpPr/>
          <p:nvPr/>
        </p:nvGrpSpPr>
        <p:grpSpPr>
          <a:xfrm>
            <a:off x="2928926" y="4286256"/>
            <a:ext cx="1714512" cy="785818"/>
            <a:chOff x="2071670" y="4071942"/>
            <a:chExt cx="2357454" cy="785818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2071670" y="4071942"/>
              <a:ext cx="2357454" cy="357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Adapter</a:t>
              </a:r>
              <a:endParaRPr lang="ru-RU" b="1" dirty="0"/>
            </a:p>
          </p:txBody>
        </p:sp>
        <p:sp>
          <p:nvSpPr>
            <p:cNvPr id="12" name="Прямоугольник 5"/>
            <p:cNvSpPr/>
            <p:nvPr/>
          </p:nvSpPr>
          <p:spPr>
            <a:xfrm>
              <a:off x="2071670" y="4429132"/>
              <a:ext cx="2357454" cy="4286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Request()</a:t>
              </a:r>
              <a:endParaRPr lang="ru-RU" dirty="0" smtClean="0"/>
            </a:p>
          </p:txBody>
        </p:sp>
      </p:grpSp>
      <p:cxnSp>
        <p:nvCxnSpPr>
          <p:cNvPr id="13" name="Соединительная линия уступом 12"/>
          <p:cNvCxnSpPr>
            <a:stCxn id="8" idx="3"/>
            <a:endCxn id="11" idx="0"/>
          </p:cNvCxnSpPr>
          <p:nvPr/>
        </p:nvCxnSpPr>
        <p:spPr>
          <a:xfrm rot="5400000">
            <a:off x="3464711" y="3964785"/>
            <a:ext cx="642942" cy="15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Загнутый угол 17"/>
          <p:cNvSpPr/>
          <p:nvPr/>
        </p:nvSpPr>
        <p:spPr>
          <a:xfrm>
            <a:off x="5000628" y="4572008"/>
            <a:ext cx="3500462" cy="428628"/>
          </a:xfrm>
          <a:prstGeom prst="foldedCorner">
            <a:avLst>
              <a:gd name="adj" fmla="val 4037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t"/>
          <a:lstStyle/>
          <a:p>
            <a:r>
              <a:rPr lang="en-US" sz="1600" dirty="0" err="1" smtClean="0"/>
              <a:t>adaptee</a:t>
            </a:r>
            <a:r>
              <a:rPr lang="en-US" sz="1600" dirty="0" smtClean="0"/>
              <a:t>-&gt;</a:t>
            </a:r>
            <a:r>
              <a:rPr lang="en-US" sz="1600" dirty="0" err="1" smtClean="0"/>
              <a:t>SpecificRequest</a:t>
            </a:r>
            <a:r>
              <a:rPr lang="en-US" sz="1600" dirty="0" smtClean="0"/>
              <a:t>()</a:t>
            </a:r>
            <a:endParaRPr lang="ru-RU" sz="1600" dirty="0"/>
          </a:p>
        </p:txBody>
      </p:sp>
      <p:cxnSp>
        <p:nvCxnSpPr>
          <p:cNvPr id="22" name="Прямая соединительная линия 21"/>
          <p:cNvCxnSpPr>
            <a:stCxn id="23" idx="6"/>
            <a:endCxn id="18" idx="1"/>
          </p:cNvCxnSpPr>
          <p:nvPr/>
        </p:nvCxnSpPr>
        <p:spPr>
          <a:xfrm>
            <a:off x="4500562" y="4786322"/>
            <a:ext cx="500066" cy="15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4357686" y="471488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stCxn id="4" idx="3"/>
            <a:endCxn id="6" idx="1"/>
          </p:cNvCxnSpPr>
          <p:nvPr/>
        </p:nvCxnSpPr>
        <p:spPr>
          <a:xfrm>
            <a:off x="2000232" y="2178835"/>
            <a:ext cx="100013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6715140" y="2143116"/>
            <a:ext cx="2000264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Adaptee</a:t>
            </a:r>
            <a:endParaRPr lang="ru-RU" b="1" dirty="0"/>
          </a:p>
        </p:txBody>
      </p:sp>
      <p:sp>
        <p:nvSpPr>
          <p:cNvPr id="31" name="Прямоугольник 5"/>
          <p:cNvSpPr/>
          <p:nvPr/>
        </p:nvSpPr>
        <p:spPr>
          <a:xfrm>
            <a:off x="6715140" y="2500306"/>
            <a:ext cx="2000264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SpecificRequest</a:t>
            </a:r>
            <a:r>
              <a:rPr lang="en-US" dirty="0" smtClean="0"/>
              <a:t>()</a:t>
            </a:r>
            <a:endParaRPr lang="ru-RU" dirty="0" smtClean="0"/>
          </a:p>
        </p:txBody>
      </p:sp>
      <p:cxnSp>
        <p:nvCxnSpPr>
          <p:cNvPr id="37" name="Соединительная линия уступом 36"/>
          <p:cNvCxnSpPr>
            <a:stCxn id="11" idx="3"/>
            <a:endCxn id="30" idx="1"/>
          </p:cNvCxnSpPr>
          <p:nvPr/>
        </p:nvCxnSpPr>
        <p:spPr>
          <a:xfrm flipV="1">
            <a:off x="4643438" y="2321711"/>
            <a:ext cx="2071702" cy="2143140"/>
          </a:xfrm>
          <a:prstGeom prst="bentConnector3">
            <a:avLst>
              <a:gd name="adj1" fmla="val 6839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43438" y="407194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adaptee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Отношения (адаптер класса)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Адаптер класса адаптирует </a:t>
            </a:r>
            <a:r>
              <a:rPr lang="en-US" dirty="0" err="1" smtClean="0"/>
              <a:t>Adaptee</a:t>
            </a:r>
            <a:r>
              <a:rPr lang="en-US" dirty="0" smtClean="0"/>
              <a:t> </a:t>
            </a:r>
            <a:r>
              <a:rPr lang="ru-RU" dirty="0" smtClean="0"/>
              <a:t>к </a:t>
            </a:r>
            <a:r>
              <a:rPr lang="en-US" dirty="0" smtClean="0"/>
              <a:t>Target</a:t>
            </a:r>
            <a:r>
              <a:rPr lang="ru-RU" dirty="0" smtClean="0"/>
              <a:t>, перепоручая действия конкретному классу </a:t>
            </a:r>
            <a:r>
              <a:rPr lang="en-US" dirty="0" err="1" smtClean="0"/>
              <a:t>Adaptee</a:t>
            </a:r>
            <a:endParaRPr lang="en-US" dirty="0" smtClean="0"/>
          </a:p>
          <a:p>
            <a:pPr lvl="1"/>
            <a:r>
              <a:rPr lang="ru-RU" dirty="0" smtClean="0"/>
              <a:t>Этот паттерн не будет работать, если мы захотим одновременно адаптировать класс и его подклассы</a:t>
            </a:r>
          </a:p>
          <a:p>
            <a:r>
              <a:rPr lang="ru-RU" dirty="0" smtClean="0"/>
              <a:t>Позволяет адаптеру </a:t>
            </a:r>
            <a:r>
              <a:rPr lang="en-US" dirty="0" smtClean="0"/>
              <a:t>Adapter </a:t>
            </a:r>
            <a:r>
              <a:rPr lang="ru-RU" dirty="0" smtClean="0"/>
              <a:t>заместить некоторые операции адаптируемого класса </a:t>
            </a:r>
            <a:r>
              <a:rPr lang="en-US" dirty="0" err="1" smtClean="0"/>
              <a:t>Adaptee</a:t>
            </a:r>
            <a:endParaRPr lang="en-US" dirty="0" smtClean="0"/>
          </a:p>
          <a:p>
            <a:r>
              <a:rPr lang="ru-RU" dirty="0" smtClean="0"/>
              <a:t>Вводит только один новый объект</a:t>
            </a:r>
          </a:p>
          <a:p>
            <a:pPr lvl="1"/>
            <a:r>
              <a:rPr lang="ru-RU" dirty="0" smtClean="0"/>
              <a:t>Для того, чтобы добраться до адаптируемого класса, не нужно дополнительного обращения по указателю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Отношения (адаптер объектов)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одному адаптеру </a:t>
            </a:r>
            <a:r>
              <a:rPr lang="en-US" dirty="0" smtClean="0"/>
              <a:t>Adapter </a:t>
            </a:r>
            <a:r>
              <a:rPr lang="ru-RU" dirty="0" smtClean="0"/>
              <a:t>работать со многими адаптируемыми объектами </a:t>
            </a:r>
            <a:r>
              <a:rPr lang="en-US" dirty="0" err="1" smtClean="0"/>
              <a:t>Adaptee</a:t>
            </a:r>
            <a:endParaRPr lang="ru-RU" dirty="0" smtClean="0"/>
          </a:p>
          <a:p>
            <a:pPr lvl="1"/>
            <a:r>
              <a:rPr lang="ru-RU" dirty="0" smtClean="0"/>
              <a:t>С самим </a:t>
            </a:r>
            <a:r>
              <a:rPr lang="en-US" dirty="0" err="1" smtClean="0"/>
              <a:t>Adaptee</a:t>
            </a:r>
            <a:r>
              <a:rPr lang="en-US" dirty="0" smtClean="0"/>
              <a:t> </a:t>
            </a:r>
            <a:r>
              <a:rPr lang="ru-RU" dirty="0" smtClean="0"/>
              <a:t>и его подклассами при их наличии</a:t>
            </a:r>
          </a:p>
          <a:p>
            <a:pPr lvl="1"/>
            <a:r>
              <a:rPr lang="ru-RU" dirty="0" smtClean="0"/>
              <a:t>Адаптер может добавить новую функциональность сразу всем адаптируемым объектам</a:t>
            </a:r>
          </a:p>
          <a:p>
            <a:r>
              <a:rPr lang="ru-RU" dirty="0" smtClean="0"/>
              <a:t>Затрудняет замещение операций класса </a:t>
            </a:r>
            <a:r>
              <a:rPr lang="en-US" dirty="0" err="1" smtClean="0"/>
              <a:t>Adaptee</a:t>
            </a:r>
            <a:endParaRPr lang="en-US" dirty="0" smtClean="0"/>
          </a:p>
          <a:p>
            <a:pPr lvl="1"/>
            <a:r>
              <a:rPr lang="ru-RU" dirty="0" smtClean="0"/>
              <a:t>Для этого необходимо породить от </a:t>
            </a:r>
            <a:r>
              <a:rPr lang="en-US" dirty="0" err="1" smtClean="0"/>
              <a:t>Adaptee</a:t>
            </a:r>
            <a:r>
              <a:rPr lang="en-US" dirty="0" smtClean="0"/>
              <a:t> </a:t>
            </a:r>
            <a:r>
              <a:rPr lang="ru-RU" dirty="0" smtClean="0"/>
              <a:t>подкласс и заставить </a:t>
            </a:r>
            <a:r>
              <a:rPr lang="en-US" dirty="0" smtClean="0"/>
              <a:t>Adapter </a:t>
            </a:r>
            <a:r>
              <a:rPr lang="ru-RU" dirty="0" smtClean="0"/>
              <a:t>ссылаться на этот подкласса, а не на сам </a:t>
            </a:r>
            <a:r>
              <a:rPr lang="en-US" dirty="0" err="1" smtClean="0"/>
              <a:t>Adaptee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Вопросы, которые необходимо иметь в виду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Объем работы</a:t>
            </a:r>
          </a:p>
          <a:p>
            <a:pPr lvl="1"/>
            <a:r>
              <a:rPr lang="ru-RU" dirty="0" smtClean="0"/>
              <a:t>Зависит от того, насколько сильно различаются интерфейсы целевого и адаптируемого классов</a:t>
            </a:r>
          </a:p>
          <a:p>
            <a:r>
              <a:rPr lang="ru-RU" dirty="0" smtClean="0"/>
              <a:t>Сменные адаптеры</a:t>
            </a:r>
          </a:p>
          <a:p>
            <a:pPr lvl="1"/>
            <a:r>
              <a:rPr lang="ru-RU" dirty="0" smtClean="0"/>
              <a:t>Решается путем адаптации интерфейсов</a:t>
            </a:r>
          </a:p>
          <a:p>
            <a:r>
              <a:rPr lang="ru-RU" dirty="0" smtClean="0"/>
              <a:t>Использование двусторонних адаптеров для обеспечения прозрачности</a:t>
            </a:r>
          </a:p>
          <a:p>
            <a:pPr lvl="1"/>
            <a:r>
              <a:rPr lang="ru-RU" dirty="0" smtClean="0"/>
              <a:t>Полезны в тех случаях, когда необходимо клиенту необходимо видеть как адаптируемый, так и целевой объект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2000240"/>
            <a:ext cx="1500198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Client</a:t>
            </a:r>
            <a:endParaRPr lang="ru-RU" b="1" dirty="0"/>
          </a:p>
        </p:txBody>
      </p:sp>
      <p:sp>
        <p:nvSpPr>
          <p:cNvPr id="5" name="Прямоугольник 5"/>
          <p:cNvSpPr/>
          <p:nvPr/>
        </p:nvSpPr>
        <p:spPr>
          <a:xfrm>
            <a:off x="500034" y="2357430"/>
            <a:ext cx="1500198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Operation()</a:t>
            </a:r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3714744" y="2000240"/>
            <a:ext cx="1571636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Prototype</a:t>
            </a:r>
            <a:endParaRPr lang="ru-RU" b="1" dirty="0"/>
          </a:p>
        </p:txBody>
      </p:sp>
      <p:sp>
        <p:nvSpPr>
          <p:cNvPr id="7" name="Прямоугольник 5"/>
          <p:cNvSpPr/>
          <p:nvPr/>
        </p:nvSpPr>
        <p:spPr>
          <a:xfrm>
            <a:off x="3714744" y="2357430"/>
            <a:ext cx="1571636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1" dirty="0" smtClean="0"/>
              <a:t>Clone()</a:t>
            </a:r>
            <a:endParaRPr lang="ru-RU" i="1" dirty="0" smtClean="0"/>
          </a:p>
        </p:txBody>
      </p:sp>
      <p:sp>
        <p:nvSpPr>
          <p:cNvPr id="8" name="Равнобедренный треугольник 7"/>
          <p:cNvSpPr/>
          <p:nvPr/>
        </p:nvSpPr>
        <p:spPr>
          <a:xfrm>
            <a:off x="4286248" y="3357562"/>
            <a:ext cx="428628" cy="28575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>
            <a:stCxn id="7" idx="2"/>
            <a:endCxn id="8" idx="0"/>
          </p:cNvCxnSpPr>
          <p:nvPr/>
        </p:nvCxnSpPr>
        <p:spPr>
          <a:xfrm rot="5400000">
            <a:off x="4214810" y="3071810"/>
            <a:ext cx="5715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Группа 25"/>
          <p:cNvGrpSpPr/>
          <p:nvPr/>
        </p:nvGrpSpPr>
        <p:grpSpPr>
          <a:xfrm>
            <a:off x="1714480" y="4071942"/>
            <a:ext cx="2571768" cy="785818"/>
            <a:chOff x="2071670" y="4071942"/>
            <a:chExt cx="2357454" cy="785818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2071670" y="4071942"/>
              <a:ext cx="2357454" cy="357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ConcretePrototype1</a:t>
              </a:r>
              <a:endParaRPr lang="ru-RU" b="1" dirty="0"/>
            </a:p>
          </p:txBody>
        </p:sp>
        <p:sp>
          <p:nvSpPr>
            <p:cNvPr id="16" name="Прямоугольник 5"/>
            <p:cNvSpPr/>
            <p:nvPr/>
          </p:nvSpPr>
          <p:spPr>
            <a:xfrm>
              <a:off x="2071670" y="4429132"/>
              <a:ext cx="2357454" cy="4286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Clone()</a:t>
              </a:r>
              <a:endParaRPr lang="ru-RU" dirty="0" smtClean="0"/>
            </a:p>
          </p:txBody>
        </p:sp>
      </p:grpSp>
      <p:cxnSp>
        <p:nvCxnSpPr>
          <p:cNvPr id="18" name="Соединительная линия уступом 17"/>
          <p:cNvCxnSpPr>
            <a:stCxn id="8" idx="2"/>
            <a:endCxn id="15" idx="0"/>
          </p:cNvCxnSpPr>
          <p:nvPr/>
        </p:nvCxnSpPr>
        <p:spPr>
          <a:xfrm rot="5400000">
            <a:off x="3428992" y="3214686"/>
            <a:ext cx="428628" cy="1285884"/>
          </a:xfrm>
          <a:prstGeom prst="bentConnector3">
            <a:avLst>
              <a:gd name="adj1" fmla="val 89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Группа 26"/>
          <p:cNvGrpSpPr/>
          <p:nvPr/>
        </p:nvGrpSpPr>
        <p:grpSpPr>
          <a:xfrm>
            <a:off x="4786314" y="4071942"/>
            <a:ext cx="2857520" cy="785818"/>
            <a:chOff x="2071670" y="4071942"/>
            <a:chExt cx="2357454" cy="785818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2071670" y="4071942"/>
              <a:ext cx="2357454" cy="357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ConcretePrototype2</a:t>
              </a:r>
              <a:endParaRPr lang="ru-RU" b="1" dirty="0"/>
            </a:p>
          </p:txBody>
        </p:sp>
        <p:sp>
          <p:nvSpPr>
            <p:cNvPr id="29" name="Прямоугольник 5"/>
            <p:cNvSpPr/>
            <p:nvPr/>
          </p:nvSpPr>
          <p:spPr>
            <a:xfrm>
              <a:off x="2071670" y="4429132"/>
              <a:ext cx="2357454" cy="4286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Clone()</a:t>
              </a:r>
              <a:endParaRPr lang="ru-RU" dirty="0" smtClean="0"/>
            </a:p>
          </p:txBody>
        </p:sp>
      </p:grpSp>
      <p:cxnSp>
        <p:nvCxnSpPr>
          <p:cNvPr id="30" name="Соединительная линия уступом 29"/>
          <p:cNvCxnSpPr>
            <a:stCxn id="8" idx="4"/>
            <a:endCxn id="28" idx="0"/>
          </p:cNvCxnSpPr>
          <p:nvPr/>
        </p:nvCxnSpPr>
        <p:spPr>
          <a:xfrm rot="16200000" flipH="1">
            <a:off x="5250661" y="3107529"/>
            <a:ext cx="428628" cy="1500198"/>
          </a:xfrm>
          <a:prstGeom prst="bentConnector3">
            <a:avLst>
              <a:gd name="adj1" fmla="val 22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Загнутый угол 32"/>
          <p:cNvSpPr/>
          <p:nvPr/>
        </p:nvSpPr>
        <p:spPr>
          <a:xfrm>
            <a:off x="4786314" y="5286388"/>
            <a:ext cx="2857488" cy="428628"/>
          </a:xfrm>
          <a:prstGeom prst="foldedCorner">
            <a:avLst>
              <a:gd name="adj" fmla="val 4037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t"/>
          <a:lstStyle/>
          <a:p>
            <a:r>
              <a:rPr lang="ru-RU" sz="1600" dirty="0" smtClean="0"/>
              <a:t>Вернуть копию самого себя</a:t>
            </a:r>
            <a:endParaRPr lang="ru-RU" sz="1600" dirty="0"/>
          </a:p>
        </p:txBody>
      </p:sp>
      <p:sp>
        <p:nvSpPr>
          <p:cNvPr id="34" name="Загнутый угол 33"/>
          <p:cNvSpPr/>
          <p:nvPr/>
        </p:nvSpPr>
        <p:spPr>
          <a:xfrm>
            <a:off x="1571604" y="5286388"/>
            <a:ext cx="2857488" cy="428628"/>
          </a:xfrm>
          <a:prstGeom prst="foldedCorner">
            <a:avLst>
              <a:gd name="adj" fmla="val 4037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t"/>
          <a:lstStyle/>
          <a:p>
            <a:r>
              <a:rPr lang="ru-RU" sz="1600" dirty="0" smtClean="0"/>
              <a:t>Вернуть копию самого себя</a:t>
            </a:r>
            <a:endParaRPr lang="ru-RU" sz="1600" dirty="0"/>
          </a:p>
        </p:txBody>
      </p:sp>
      <p:cxnSp>
        <p:nvCxnSpPr>
          <p:cNvPr id="35" name="Прямая соединительная линия 34"/>
          <p:cNvCxnSpPr>
            <a:stCxn id="36" idx="4"/>
            <a:endCxn id="34" idx="0"/>
          </p:cNvCxnSpPr>
          <p:nvPr/>
        </p:nvCxnSpPr>
        <p:spPr>
          <a:xfrm rot="5400000">
            <a:off x="2750323" y="5036347"/>
            <a:ext cx="500066" cy="1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2928926" y="4643446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единительная линия 38"/>
          <p:cNvCxnSpPr>
            <a:stCxn id="40" idx="4"/>
            <a:endCxn id="33" idx="0"/>
          </p:cNvCxnSpPr>
          <p:nvPr/>
        </p:nvCxnSpPr>
        <p:spPr>
          <a:xfrm rot="5400000">
            <a:off x="5965033" y="5036347"/>
            <a:ext cx="500066" cy="1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6143636" y="4643446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4" name="Прямая со стрелкой 53"/>
          <p:cNvCxnSpPr>
            <a:stCxn id="4" idx="3"/>
            <a:endCxn id="6" idx="1"/>
          </p:cNvCxnSpPr>
          <p:nvPr/>
        </p:nvCxnSpPr>
        <p:spPr>
          <a:xfrm>
            <a:off x="2000232" y="2178835"/>
            <a:ext cx="171451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Выноска 1 54"/>
          <p:cNvSpPr/>
          <p:nvPr/>
        </p:nvSpPr>
        <p:spPr>
          <a:xfrm>
            <a:off x="6215074" y="1357298"/>
            <a:ext cx="2428892" cy="857256"/>
          </a:xfrm>
          <a:prstGeom prst="borderCallout1">
            <a:avLst>
              <a:gd name="adj1" fmla="val 86897"/>
              <a:gd name="adj2" fmla="val -2903"/>
              <a:gd name="adj3" fmla="val 103014"/>
              <a:gd name="adj4" fmla="val -41724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/>
              <a:t>Объявляет интерфейс для клонирования самого себя</a:t>
            </a:r>
            <a:endParaRPr lang="ru-RU" sz="1600" dirty="0"/>
          </a:p>
        </p:txBody>
      </p:sp>
      <p:sp>
        <p:nvSpPr>
          <p:cNvPr id="56" name="Выноска 1 55"/>
          <p:cNvSpPr/>
          <p:nvPr/>
        </p:nvSpPr>
        <p:spPr>
          <a:xfrm>
            <a:off x="5715008" y="2928934"/>
            <a:ext cx="2428892" cy="571504"/>
          </a:xfrm>
          <a:prstGeom prst="borderCallout1">
            <a:avLst>
              <a:gd name="adj1" fmla="val 86897"/>
              <a:gd name="adj2" fmla="val -2903"/>
              <a:gd name="adj3" fmla="val 217458"/>
              <a:gd name="adj4" fmla="val -31528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/>
              <a:t>Реализует операцию клонирования себя</a:t>
            </a:r>
            <a:endParaRPr lang="ru-RU" sz="1600" dirty="0"/>
          </a:p>
        </p:txBody>
      </p:sp>
      <p:sp>
        <p:nvSpPr>
          <p:cNvPr id="57" name="Выноска 1 56"/>
          <p:cNvSpPr/>
          <p:nvPr/>
        </p:nvSpPr>
        <p:spPr>
          <a:xfrm>
            <a:off x="71438" y="2928934"/>
            <a:ext cx="2786050" cy="928694"/>
          </a:xfrm>
          <a:prstGeom prst="borderCallout1">
            <a:avLst>
              <a:gd name="adj1" fmla="val -13102"/>
              <a:gd name="adj2" fmla="val 4940"/>
              <a:gd name="adj3" fmla="val -83441"/>
              <a:gd name="adj4" fmla="val 20262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/>
              <a:t>Создает новый объект, обращаясь к прототипу с запросом клонировать себя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адаптеров классов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C++ Adapter </a:t>
            </a:r>
            <a:r>
              <a:rPr lang="ru-RU" dirty="0" smtClean="0"/>
              <a:t>должен открыто наследоваться от </a:t>
            </a:r>
            <a:r>
              <a:rPr lang="en-US" dirty="0" smtClean="0"/>
              <a:t>Target </a:t>
            </a:r>
            <a:r>
              <a:rPr lang="ru-RU" dirty="0" smtClean="0"/>
              <a:t>и закрыто – от </a:t>
            </a:r>
            <a:r>
              <a:rPr lang="en-US" dirty="0" err="1" smtClean="0"/>
              <a:t>Adaptee</a:t>
            </a:r>
            <a:endParaRPr lang="en-US" dirty="0" smtClean="0"/>
          </a:p>
          <a:p>
            <a:pPr lvl="1"/>
            <a:r>
              <a:rPr lang="en-US" dirty="0" smtClean="0"/>
              <a:t>Adapter – </a:t>
            </a:r>
            <a:r>
              <a:rPr lang="ru-RU" dirty="0" smtClean="0"/>
              <a:t>подтип </a:t>
            </a:r>
            <a:r>
              <a:rPr lang="en-US" dirty="0" smtClean="0"/>
              <a:t>Target</a:t>
            </a:r>
            <a:r>
              <a:rPr lang="ru-RU" dirty="0" smtClean="0"/>
              <a:t>, но не </a:t>
            </a:r>
            <a:r>
              <a:rPr lang="en-US" dirty="0" err="1" smtClean="0"/>
              <a:t>Adaptee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1472" y="3357562"/>
            <a:ext cx="5786478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CTarget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 = 0;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CAdaptee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DoSomethingGood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CAdapter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public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CTarget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private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CAdaptee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DoSometing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DoSomethingGood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– иерархия графических объектов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2071678"/>
            <a:ext cx="7858180" cy="36009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int x, int y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CShape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GetBoundingBox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bottomLeft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topRight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)const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261938"/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CTextView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GetLeft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()const;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GetTop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()const;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GetWidth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()const;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GetHeight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()const;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43438" y="5072074"/>
            <a:ext cx="4071966" cy="14287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Задача – добавить в иерархию класс </a:t>
            </a:r>
            <a:r>
              <a:rPr lang="en-US" dirty="0" err="1" smtClean="0"/>
              <a:t>CTextShape</a:t>
            </a:r>
            <a:r>
              <a:rPr lang="en-US" dirty="0" smtClean="0"/>
              <a:t> (</a:t>
            </a:r>
            <a:r>
              <a:rPr lang="ru-RU" dirty="0" smtClean="0"/>
              <a:t>наследник </a:t>
            </a:r>
            <a:r>
              <a:rPr lang="en-US" dirty="0" err="1" smtClean="0"/>
              <a:t>CShape</a:t>
            </a:r>
            <a:r>
              <a:rPr lang="en-US" dirty="0" smtClean="0"/>
              <a:t>)</a:t>
            </a:r>
            <a:r>
              <a:rPr lang="ru-RU" dirty="0" smtClean="0"/>
              <a:t>, используя функциональность класса </a:t>
            </a:r>
            <a:r>
              <a:rPr lang="en-US" dirty="0" err="1" smtClean="0"/>
              <a:t>CTextView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1857364"/>
            <a:ext cx="7858180" cy="48936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int x, int y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CShape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	// целевой объект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GetBoundingBox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bottomLeft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topRight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)const;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261938"/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CTextView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{…};	// 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адаптируемый класс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261938"/>
            <a:endParaRPr lang="ru-RU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261938"/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// адаптер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CTextShape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CShape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private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CTextView</a:t>
            </a:r>
            <a:endParaRPr 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GetBoundingBox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bottomLeft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topRight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)const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bottomLeft.x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GetLeft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bottomLeft.y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GetTop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 +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GetHeight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topRight.x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GetLeft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 +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GetWidth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topRight.y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GetTop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2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сменных адаптеров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Задача – разработать компонент</a:t>
            </a:r>
            <a:r>
              <a:rPr lang="en-US" dirty="0" smtClean="0"/>
              <a:t> </a:t>
            </a:r>
            <a:r>
              <a:rPr lang="en-US" dirty="0" err="1" smtClean="0"/>
              <a:t>CTreeDisplay</a:t>
            </a:r>
            <a:r>
              <a:rPr lang="ru-RU" dirty="0" smtClean="0"/>
              <a:t> для визуализации древовидных структур</a:t>
            </a:r>
          </a:p>
          <a:p>
            <a:pPr lvl="1"/>
            <a:r>
              <a:rPr lang="ru-RU" dirty="0" smtClean="0"/>
              <a:t>Иерархии классов</a:t>
            </a:r>
          </a:p>
          <a:p>
            <a:pPr lvl="1"/>
            <a:r>
              <a:rPr lang="ru-RU" dirty="0" smtClean="0"/>
              <a:t>Дерево папок</a:t>
            </a:r>
          </a:p>
          <a:p>
            <a:pPr lvl="1"/>
            <a:r>
              <a:rPr lang="ru-RU" dirty="0" smtClean="0"/>
              <a:t>Иерархии живых организмов</a:t>
            </a:r>
          </a:p>
          <a:p>
            <a:r>
              <a:rPr lang="ru-RU" dirty="0" smtClean="0"/>
              <a:t>Для разных типов структур нужны разные </a:t>
            </a:r>
            <a:r>
              <a:rPr lang="ru-RU" dirty="0" err="1" smtClean="0"/>
              <a:t>операци</a:t>
            </a:r>
            <a:r>
              <a:rPr lang="ru-RU" dirty="0" smtClean="0"/>
              <a:t> доступа к потомкам:</a:t>
            </a:r>
            <a:endParaRPr lang="en-US" dirty="0" smtClean="0"/>
          </a:p>
          <a:p>
            <a:pPr lvl="1"/>
            <a:r>
              <a:rPr lang="en-US" dirty="0" err="1" smtClean="0"/>
              <a:t>GetSubclasses</a:t>
            </a:r>
            <a:r>
              <a:rPr lang="en-US" dirty="0" smtClean="0"/>
              <a:t> </a:t>
            </a:r>
            <a:r>
              <a:rPr lang="ru-RU" dirty="0" smtClean="0"/>
              <a:t>для классов, </a:t>
            </a:r>
            <a:r>
              <a:rPr lang="en-US" dirty="0" err="1" smtClean="0"/>
              <a:t>GetSubdirectories</a:t>
            </a:r>
            <a:r>
              <a:rPr lang="en-US" dirty="0" smtClean="0"/>
              <a:t> </a:t>
            </a:r>
            <a:r>
              <a:rPr lang="ru-RU" dirty="0" smtClean="0"/>
              <a:t>для файловой системы, и т.п.</a:t>
            </a:r>
          </a:p>
          <a:p>
            <a:r>
              <a:rPr lang="ru-RU" dirty="0" smtClean="0"/>
              <a:t>Компонент </a:t>
            </a:r>
            <a:r>
              <a:rPr lang="en-US" dirty="0" err="1" smtClean="0"/>
              <a:t>CTreeDisplay</a:t>
            </a:r>
            <a:r>
              <a:rPr lang="en-US" dirty="0" smtClean="0"/>
              <a:t> </a:t>
            </a:r>
            <a:r>
              <a:rPr lang="ru-RU" dirty="0" smtClean="0"/>
              <a:t>должен уметь отображать иерархии обоих видов даже если у них разные интерфейсы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сменных адаптеров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Шаг 1</a:t>
            </a:r>
            <a:r>
              <a:rPr lang="ru-RU" dirty="0" smtClean="0"/>
              <a:t>. Поиск «узкого» интерфейса для </a:t>
            </a:r>
            <a:r>
              <a:rPr lang="en-US" dirty="0" err="1" smtClean="0"/>
              <a:t>Adaptee</a:t>
            </a:r>
            <a:endParaRPr lang="en-US" dirty="0" smtClean="0"/>
          </a:p>
          <a:p>
            <a:pPr lvl="1"/>
            <a:r>
              <a:rPr lang="ru-RU" dirty="0" smtClean="0"/>
              <a:t>Наименьшее подмножество операций, позволяющее выполнить адаптацию</a:t>
            </a:r>
          </a:p>
          <a:p>
            <a:pPr lvl="2"/>
            <a:r>
              <a:rPr lang="ru-RU" dirty="0" smtClean="0"/>
              <a:t>Минимальный интерфейс для </a:t>
            </a:r>
            <a:r>
              <a:rPr lang="en-US" dirty="0" err="1" smtClean="0"/>
              <a:t>CTreeDisplay</a:t>
            </a:r>
            <a:r>
              <a:rPr lang="en-US" dirty="0" smtClean="0"/>
              <a:t> </a:t>
            </a:r>
            <a:r>
              <a:rPr lang="ru-RU" dirty="0" smtClean="0"/>
              <a:t>может включать всего две операции </a:t>
            </a:r>
          </a:p>
          <a:p>
            <a:pPr lvl="3"/>
            <a:r>
              <a:rPr lang="ru-RU" dirty="0" smtClean="0"/>
              <a:t>Получить графическое представление узла</a:t>
            </a:r>
          </a:p>
          <a:p>
            <a:pPr lvl="3"/>
            <a:r>
              <a:rPr lang="ru-RU" dirty="0" smtClean="0"/>
              <a:t>Доступ к потомкам узла</a:t>
            </a:r>
          </a:p>
          <a:p>
            <a:r>
              <a:rPr lang="ru-RU" b="1" dirty="0" smtClean="0"/>
              <a:t>Шаг 2</a:t>
            </a:r>
            <a:r>
              <a:rPr lang="ru-RU" dirty="0" smtClean="0"/>
              <a:t>. Выбор одного из следующих подходов к реализации</a:t>
            </a:r>
          </a:p>
          <a:p>
            <a:pPr lvl="1"/>
            <a:r>
              <a:rPr lang="ru-RU" dirty="0" smtClean="0"/>
              <a:t>Использование абстрактных операций</a:t>
            </a:r>
          </a:p>
          <a:p>
            <a:pPr lvl="1"/>
            <a:r>
              <a:rPr lang="ru-RU" dirty="0" smtClean="0"/>
              <a:t>Использование объектов-уполномоченных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Подход 1 – «Использование абстрактных операций»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Определим в классе </a:t>
            </a:r>
            <a:r>
              <a:rPr lang="en-US" dirty="0" err="1" smtClean="0"/>
              <a:t>CTreeDisplay</a:t>
            </a:r>
            <a:r>
              <a:rPr lang="ru-RU" dirty="0" smtClean="0"/>
              <a:t> абстрактные операции, соответствующие узкому интерфейсу класса </a:t>
            </a:r>
            <a:r>
              <a:rPr lang="en-US" dirty="0" err="1" smtClean="0"/>
              <a:t>Adaptee</a:t>
            </a:r>
            <a:endParaRPr lang="en-US" dirty="0" smtClean="0"/>
          </a:p>
          <a:p>
            <a:pPr lvl="1"/>
            <a:r>
              <a:rPr lang="ru-RU" dirty="0" smtClean="0"/>
              <a:t>Подклассы </a:t>
            </a:r>
            <a:r>
              <a:rPr lang="en-US" dirty="0" err="1" smtClean="0"/>
              <a:t>CTreeDisplay</a:t>
            </a:r>
            <a:r>
              <a:rPr lang="en-US" dirty="0" smtClean="0"/>
              <a:t> </a:t>
            </a:r>
            <a:r>
              <a:rPr lang="ru-RU" dirty="0" smtClean="0"/>
              <a:t>реализовывают данные операции и адаптируют иерархически структурированный объект</a:t>
            </a:r>
          </a:p>
          <a:p>
            <a:pPr lvl="2"/>
            <a:r>
              <a:rPr lang="ru-RU" dirty="0" smtClean="0"/>
              <a:t>Класс </a:t>
            </a:r>
            <a:r>
              <a:rPr lang="en-US" dirty="0" err="1" smtClean="0"/>
              <a:t>CDirectoryTreeDisplay</a:t>
            </a:r>
            <a:r>
              <a:rPr lang="en-US" dirty="0" smtClean="0"/>
              <a:t> </a:t>
            </a:r>
            <a:r>
              <a:rPr lang="ru-RU" dirty="0" smtClean="0"/>
              <a:t>будет осуществлять доступ к структуре каталогов файловой системы</a:t>
            </a:r>
          </a:p>
          <a:p>
            <a:pPr lvl="2"/>
            <a:r>
              <a:rPr lang="ru-RU" dirty="0" smtClean="0"/>
              <a:t>Класс </a:t>
            </a:r>
            <a:r>
              <a:rPr lang="en-US" dirty="0" err="1" smtClean="0"/>
              <a:t>CDirectoryTreeDisplay</a:t>
            </a:r>
            <a:r>
              <a:rPr lang="en-US" dirty="0" smtClean="0"/>
              <a:t> </a:t>
            </a:r>
            <a:r>
              <a:rPr lang="ru-RU" dirty="0" smtClean="0"/>
              <a:t>специализирует узкий интерфейс таким образом, чтобы он мог отображать структуру каталогов, составленную из объектов </a:t>
            </a:r>
            <a:r>
              <a:rPr lang="en-US" dirty="0" err="1" smtClean="0"/>
              <a:t>CFileSystemEntity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2143116"/>
            <a:ext cx="3429024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CTreeDisplay</a:t>
            </a:r>
            <a:r>
              <a:rPr lang="en-US" dirty="0" smtClean="0"/>
              <a:t> </a:t>
            </a:r>
            <a:r>
              <a:rPr lang="en-US" i="1" dirty="0" smtClean="0"/>
              <a:t>(Client, Target)</a:t>
            </a:r>
            <a:endParaRPr lang="ru-RU" b="1" i="1" dirty="0"/>
          </a:p>
        </p:txBody>
      </p:sp>
      <p:sp>
        <p:nvSpPr>
          <p:cNvPr id="5" name="Прямоугольник 5"/>
          <p:cNvSpPr/>
          <p:nvPr/>
        </p:nvSpPr>
        <p:spPr>
          <a:xfrm>
            <a:off x="500034" y="2500306"/>
            <a:ext cx="3429024" cy="11430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1" dirty="0" err="1" smtClean="0"/>
              <a:t>GetChildren</a:t>
            </a:r>
            <a:r>
              <a:rPr lang="en-US" i="1" dirty="0" smtClean="0"/>
              <a:t>(</a:t>
            </a:r>
            <a:r>
              <a:rPr lang="en-US" i="1" dirty="0" err="1" smtClean="0"/>
              <a:t>CNode</a:t>
            </a:r>
            <a:r>
              <a:rPr lang="en-US" i="1" dirty="0" smtClean="0"/>
              <a:t>)</a:t>
            </a:r>
          </a:p>
          <a:p>
            <a:r>
              <a:rPr lang="en-US" i="1" dirty="0" err="1" smtClean="0"/>
              <a:t>CreateGraphicNode</a:t>
            </a:r>
            <a:r>
              <a:rPr lang="en-US" i="1" dirty="0" smtClean="0"/>
              <a:t>(</a:t>
            </a:r>
            <a:r>
              <a:rPr lang="en-US" i="1" dirty="0" err="1" smtClean="0"/>
              <a:t>CNode</a:t>
            </a:r>
            <a:r>
              <a:rPr lang="en-US" i="1" dirty="0" smtClean="0"/>
              <a:t>)</a:t>
            </a:r>
            <a:endParaRPr lang="en-US" dirty="0" smtClean="0"/>
          </a:p>
          <a:p>
            <a:r>
              <a:rPr lang="en-US" dirty="0" smtClean="0"/>
              <a:t>Display()</a:t>
            </a:r>
          </a:p>
          <a:p>
            <a:r>
              <a:rPr lang="en-US" dirty="0" err="1" smtClean="0"/>
              <a:t>BuildTree</a:t>
            </a:r>
            <a:r>
              <a:rPr lang="en-US" dirty="0" smtClean="0"/>
              <a:t>(Node n)</a:t>
            </a:r>
            <a:endParaRPr lang="ru-RU" dirty="0" smtClean="0"/>
          </a:p>
        </p:txBody>
      </p:sp>
      <p:sp>
        <p:nvSpPr>
          <p:cNvPr id="6" name="Равнобедренный треугольник 5"/>
          <p:cNvSpPr/>
          <p:nvPr/>
        </p:nvSpPr>
        <p:spPr>
          <a:xfrm>
            <a:off x="2000232" y="4143380"/>
            <a:ext cx="428628" cy="28575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>
            <a:stCxn id="5" idx="2"/>
            <a:endCxn id="6" idx="0"/>
          </p:cNvCxnSpPr>
          <p:nvPr/>
        </p:nvCxnSpPr>
        <p:spPr>
          <a:xfrm rot="5400000">
            <a:off x="1964513" y="3893347"/>
            <a:ext cx="500066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285720" y="5214950"/>
            <a:ext cx="3857652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DirectoryTreeDisplay</a:t>
            </a:r>
            <a:r>
              <a:rPr lang="en-US" dirty="0" smtClean="0"/>
              <a:t> </a:t>
            </a:r>
            <a:r>
              <a:rPr lang="en-US" i="1" dirty="0" smtClean="0"/>
              <a:t>(Adapter)</a:t>
            </a:r>
            <a:endParaRPr lang="ru-RU" b="1" i="1" dirty="0"/>
          </a:p>
        </p:txBody>
      </p:sp>
      <p:sp>
        <p:nvSpPr>
          <p:cNvPr id="10" name="Прямоугольник 5"/>
          <p:cNvSpPr/>
          <p:nvPr/>
        </p:nvSpPr>
        <p:spPr>
          <a:xfrm>
            <a:off x="285720" y="5572140"/>
            <a:ext cx="3857652" cy="857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GetChildren</a:t>
            </a:r>
            <a:r>
              <a:rPr lang="en-US" dirty="0" smtClean="0"/>
              <a:t>(Node)</a:t>
            </a:r>
          </a:p>
          <a:p>
            <a:r>
              <a:rPr lang="en-US" dirty="0" err="1" smtClean="0"/>
              <a:t>CreateGraphicNode</a:t>
            </a:r>
            <a:r>
              <a:rPr lang="en-US" dirty="0" smtClean="0"/>
              <a:t>(Node)</a:t>
            </a:r>
            <a:endParaRPr lang="ru-RU" dirty="0" smtClean="0"/>
          </a:p>
        </p:txBody>
      </p:sp>
      <p:sp>
        <p:nvSpPr>
          <p:cNvPr id="49" name="Прямоугольник 5"/>
          <p:cNvSpPr/>
          <p:nvPr/>
        </p:nvSpPr>
        <p:spPr>
          <a:xfrm>
            <a:off x="5000628" y="5572140"/>
            <a:ext cx="3071834" cy="857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CFileSystemEntity</a:t>
            </a:r>
            <a:r>
              <a:rPr lang="en-US" dirty="0" smtClean="0"/>
              <a:t> </a:t>
            </a:r>
            <a:r>
              <a:rPr lang="en-US" i="1" dirty="0" smtClean="0"/>
              <a:t>(</a:t>
            </a:r>
            <a:r>
              <a:rPr lang="en-US" i="1" dirty="0" err="1" smtClean="0"/>
              <a:t>Adaptee</a:t>
            </a:r>
            <a:r>
              <a:rPr lang="en-US" i="1" dirty="0" smtClean="0"/>
              <a:t>)</a:t>
            </a:r>
            <a:endParaRPr lang="ru-RU" i="1" dirty="0" smtClean="0"/>
          </a:p>
        </p:txBody>
      </p:sp>
      <p:cxnSp>
        <p:nvCxnSpPr>
          <p:cNvPr id="11" name="Соединительная линия уступом 10"/>
          <p:cNvCxnSpPr>
            <a:stCxn id="6" idx="3"/>
            <a:endCxn id="9" idx="0"/>
          </p:cNvCxnSpPr>
          <p:nvPr/>
        </p:nvCxnSpPr>
        <p:spPr>
          <a:xfrm rot="5400000">
            <a:off x="1821637" y="4822041"/>
            <a:ext cx="785818" cy="15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13" idx="6"/>
            <a:endCxn id="33" idx="1"/>
          </p:cNvCxnSpPr>
          <p:nvPr/>
        </p:nvCxnSpPr>
        <p:spPr>
          <a:xfrm>
            <a:off x="3786182" y="3500438"/>
            <a:ext cx="500066" cy="15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3643306" y="3429000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Загнутый угол 32"/>
          <p:cNvSpPr/>
          <p:nvPr/>
        </p:nvSpPr>
        <p:spPr>
          <a:xfrm>
            <a:off x="4286248" y="2786058"/>
            <a:ext cx="4714908" cy="1428760"/>
          </a:xfrm>
          <a:prstGeom prst="foldedCorner">
            <a:avLst>
              <a:gd name="adj" fmla="val 1637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t"/>
          <a:lstStyle/>
          <a:p>
            <a:r>
              <a:rPr lang="en-US" sz="1600" dirty="0" err="1" smtClean="0"/>
              <a:t>GetChildren</a:t>
            </a:r>
            <a:r>
              <a:rPr lang="en-US" sz="1600" dirty="0" smtClean="0"/>
              <a:t>(n)</a:t>
            </a:r>
          </a:p>
          <a:p>
            <a:r>
              <a:rPr lang="ru-RU" sz="1600" dirty="0" smtClean="0"/>
              <a:t>Для каждого потомка </a:t>
            </a:r>
            <a:r>
              <a:rPr lang="en-US" sz="1600" dirty="0" smtClean="0"/>
              <a:t>{</a:t>
            </a:r>
          </a:p>
          <a:p>
            <a:pPr defTabSz="266700"/>
            <a:r>
              <a:rPr lang="en-US" sz="1600" dirty="0" smtClean="0"/>
              <a:t>	</a:t>
            </a:r>
            <a:r>
              <a:rPr lang="en-US" sz="1600" dirty="0" err="1" smtClean="0"/>
              <a:t>AddGraphicNode</a:t>
            </a:r>
            <a:r>
              <a:rPr lang="en-US" sz="1600" dirty="0" smtClean="0"/>
              <a:t>(</a:t>
            </a:r>
            <a:r>
              <a:rPr lang="en-US" sz="1600" dirty="0" err="1" smtClean="0"/>
              <a:t>CreateGraphicNode</a:t>
            </a:r>
            <a:r>
              <a:rPr lang="en-US" sz="1600" dirty="0" smtClean="0"/>
              <a:t>(child))</a:t>
            </a:r>
          </a:p>
          <a:p>
            <a:pPr defTabSz="266700"/>
            <a:r>
              <a:rPr lang="en-US" sz="1600" dirty="0" smtClean="0"/>
              <a:t>	</a:t>
            </a:r>
            <a:r>
              <a:rPr lang="en-US" sz="1600" dirty="0" err="1" smtClean="0"/>
              <a:t>BuildTree</a:t>
            </a:r>
            <a:r>
              <a:rPr lang="en-US" sz="1600" dirty="0" smtClean="0"/>
              <a:t>(child)</a:t>
            </a:r>
          </a:p>
          <a:p>
            <a:pPr defTabSz="266700"/>
            <a:r>
              <a:rPr lang="en-US" sz="1600" dirty="0" smtClean="0"/>
              <a:t>}</a:t>
            </a:r>
            <a:endParaRPr lang="ru-RU" sz="1600" dirty="0"/>
          </a:p>
        </p:txBody>
      </p:sp>
      <p:cxnSp>
        <p:nvCxnSpPr>
          <p:cNvPr id="45" name="Прямая со стрелкой 44"/>
          <p:cNvCxnSpPr>
            <a:stCxn id="10" idx="3"/>
            <a:endCxn id="77" idx="2"/>
          </p:cNvCxnSpPr>
          <p:nvPr/>
        </p:nvCxnSpPr>
        <p:spPr>
          <a:xfrm>
            <a:off x="4143372" y="6000768"/>
            <a:ext cx="71438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Овал 76"/>
          <p:cNvSpPr/>
          <p:nvPr/>
        </p:nvSpPr>
        <p:spPr>
          <a:xfrm>
            <a:off x="4857752" y="5929330"/>
            <a:ext cx="142876" cy="14287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Подход 2 – «Использование объектов-уполномоченных»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CTreeDisplay</a:t>
            </a:r>
            <a:r>
              <a:rPr lang="ru-RU" dirty="0" smtClean="0"/>
              <a:t> выполняет переадресацию запросов к иерархической структуре объекту-уполномоченному</a:t>
            </a:r>
          </a:p>
          <a:p>
            <a:pPr lvl="1"/>
            <a:r>
              <a:rPr lang="ru-RU" dirty="0" smtClean="0"/>
              <a:t>Узкий интерфейс объекта-уполномоченного </a:t>
            </a:r>
            <a:r>
              <a:rPr lang="en-US" dirty="0" smtClean="0"/>
              <a:t>(</a:t>
            </a:r>
            <a:r>
              <a:rPr lang="ru-RU" dirty="0" smtClean="0"/>
              <a:t>Целевой объект) помещается в абстрактный класс</a:t>
            </a:r>
            <a:r>
              <a:rPr lang="en-US" dirty="0" smtClean="0"/>
              <a:t> </a:t>
            </a:r>
            <a:r>
              <a:rPr lang="en-US" dirty="0" err="1" smtClean="0"/>
              <a:t>CTreeAccessorDelegate</a:t>
            </a:r>
            <a:endParaRPr lang="ru-RU" dirty="0" smtClean="0"/>
          </a:p>
          <a:p>
            <a:pPr lvl="1"/>
            <a:r>
              <a:rPr lang="ru-RU" dirty="0" smtClean="0"/>
              <a:t>Класс</a:t>
            </a:r>
            <a:r>
              <a:rPr lang="en-US" dirty="0" smtClean="0"/>
              <a:t> </a:t>
            </a:r>
            <a:r>
              <a:rPr lang="en-US" dirty="0" err="1" smtClean="0"/>
              <a:t>CDirectoryBrowser</a:t>
            </a:r>
            <a:r>
              <a:rPr lang="ru-RU" dirty="0" smtClean="0"/>
              <a:t> (Адаптер) наследуется от </a:t>
            </a:r>
            <a:r>
              <a:rPr lang="en-US" dirty="0" err="1" smtClean="0"/>
              <a:t>CTreeAccessorDelegate</a:t>
            </a:r>
            <a:r>
              <a:rPr lang="ru-RU" dirty="0" smtClean="0"/>
              <a:t>, реализуя абстрактные операции уполномоченного объекта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5720" y="2071678"/>
            <a:ext cx="357190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CTreeDisplay</a:t>
            </a:r>
            <a:r>
              <a:rPr lang="en-US" dirty="0" smtClean="0"/>
              <a:t> </a:t>
            </a:r>
            <a:r>
              <a:rPr lang="en-US" i="1" dirty="0" smtClean="0"/>
              <a:t>(Client)</a:t>
            </a:r>
            <a:endParaRPr lang="ru-RU" b="1" i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5720" y="2428868"/>
            <a:ext cx="3571900" cy="1071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 smtClean="0"/>
              <a:t>SetDelegate</a:t>
            </a:r>
            <a:r>
              <a:rPr lang="en-US" sz="1600" dirty="0" smtClean="0"/>
              <a:t>(</a:t>
            </a:r>
            <a:r>
              <a:rPr lang="en-US" sz="1600" dirty="0" err="1" smtClean="0"/>
              <a:t>CTreeAccessorDelegate</a:t>
            </a:r>
            <a:r>
              <a:rPr lang="en-US" sz="1600" dirty="0" smtClean="0"/>
              <a:t>)</a:t>
            </a:r>
            <a:endParaRPr lang="ru-RU" sz="1600" dirty="0" smtClean="0"/>
          </a:p>
          <a:p>
            <a:r>
              <a:rPr lang="en-US" sz="1600" dirty="0" smtClean="0"/>
              <a:t>Display()</a:t>
            </a:r>
          </a:p>
          <a:p>
            <a:r>
              <a:rPr lang="en-US" sz="1600" dirty="0" err="1" smtClean="0"/>
              <a:t>BuildTree</a:t>
            </a:r>
            <a:r>
              <a:rPr lang="en-US" sz="1600" dirty="0" smtClean="0"/>
              <a:t>(Node n)</a:t>
            </a:r>
            <a:endParaRPr lang="ru-RU" sz="1600" dirty="0" smtClean="0"/>
          </a:p>
        </p:txBody>
      </p:sp>
      <p:sp>
        <p:nvSpPr>
          <p:cNvPr id="7" name="Овал 6"/>
          <p:cNvSpPr/>
          <p:nvPr/>
        </p:nvSpPr>
        <p:spPr>
          <a:xfrm>
            <a:off x="2214546" y="3214686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нутый угол 7"/>
          <p:cNvSpPr/>
          <p:nvPr/>
        </p:nvSpPr>
        <p:spPr>
          <a:xfrm>
            <a:off x="-32" y="3786190"/>
            <a:ext cx="4572032" cy="1571636"/>
          </a:xfrm>
          <a:prstGeom prst="foldedCorner">
            <a:avLst>
              <a:gd name="adj" fmla="val 1637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t"/>
          <a:lstStyle/>
          <a:p>
            <a:r>
              <a:rPr lang="en-US" sz="1600" dirty="0" smtClean="0"/>
              <a:t>delegate-&gt;</a:t>
            </a:r>
            <a:r>
              <a:rPr lang="en-US" sz="1600" dirty="0" err="1" smtClean="0"/>
              <a:t>GetChildren</a:t>
            </a:r>
            <a:r>
              <a:rPr lang="en-US" sz="1600" dirty="0" smtClean="0"/>
              <a:t>(this, n)</a:t>
            </a:r>
          </a:p>
          <a:p>
            <a:r>
              <a:rPr lang="ru-RU" sz="1600" dirty="0" smtClean="0"/>
              <a:t>Для каждого потомка</a:t>
            </a:r>
            <a:r>
              <a:rPr lang="en-US" sz="1600" dirty="0" smtClean="0"/>
              <a:t> {</a:t>
            </a:r>
          </a:p>
          <a:p>
            <a:pPr defTabSz="266700"/>
            <a:r>
              <a:rPr lang="en-US" sz="1600" dirty="0" smtClean="0"/>
              <a:t>	</a:t>
            </a:r>
            <a:r>
              <a:rPr lang="en-US" sz="1600" dirty="0" err="1" smtClean="0"/>
              <a:t>AddGraphicNode</a:t>
            </a:r>
            <a:r>
              <a:rPr lang="en-US" sz="1600" dirty="0" smtClean="0"/>
              <a:t>(</a:t>
            </a:r>
          </a:p>
          <a:p>
            <a:pPr defTabSz="266700"/>
            <a:r>
              <a:rPr lang="en-US" sz="1600" dirty="0" smtClean="0"/>
              <a:t>		delegate-&gt;</a:t>
            </a:r>
            <a:r>
              <a:rPr lang="en-US" sz="1600" dirty="0" err="1" smtClean="0"/>
              <a:t>CreateGraphicNode</a:t>
            </a:r>
            <a:r>
              <a:rPr lang="en-US" sz="1600" dirty="0" smtClean="0"/>
              <a:t>(this, child))</a:t>
            </a:r>
          </a:p>
          <a:p>
            <a:pPr defTabSz="266700"/>
            <a:r>
              <a:rPr lang="en-US" sz="1600" dirty="0" smtClean="0"/>
              <a:t>	</a:t>
            </a:r>
            <a:r>
              <a:rPr lang="en-US" sz="1600" dirty="0" err="1" smtClean="0"/>
              <a:t>BuildTree</a:t>
            </a:r>
            <a:r>
              <a:rPr lang="en-US" sz="1600" dirty="0" smtClean="0"/>
              <a:t>(child)</a:t>
            </a:r>
          </a:p>
          <a:p>
            <a:pPr defTabSz="266700"/>
            <a:r>
              <a:rPr lang="en-US" sz="1600" dirty="0" smtClean="0"/>
              <a:t>}</a:t>
            </a:r>
            <a:endParaRPr lang="ru-RU" sz="1600" dirty="0"/>
          </a:p>
        </p:txBody>
      </p:sp>
      <p:cxnSp>
        <p:nvCxnSpPr>
          <p:cNvPr id="9" name="Прямая соединительная линия 8"/>
          <p:cNvCxnSpPr>
            <a:stCxn id="8" idx="0"/>
            <a:endCxn id="7" idx="4"/>
          </p:cNvCxnSpPr>
          <p:nvPr/>
        </p:nvCxnSpPr>
        <p:spPr>
          <a:xfrm rot="5400000" flipH="1" flipV="1">
            <a:off x="2071670" y="3571876"/>
            <a:ext cx="428628" cy="15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4929190" y="1571612"/>
            <a:ext cx="3857652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CTreeAccessorDelegate</a:t>
            </a:r>
            <a:r>
              <a:rPr lang="en-US" b="1" dirty="0" smtClean="0"/>
              <a:t> </a:t>
            </a:r>
            <a:r>
              <a:rPr lang="en-US" i="1" dirty="0" smtClean="0"/>
              <a:t>(Target)</a:t>
            </a:r>
            <a:endParaRPr lang="ru-RU" b="1" i="1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929190" y="1928802"/>
            <a:ext cx="3857652" cy="6429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 smtClean="0"/>
              <a:t>GetChildren</a:t>
            </a:r>
            <a:r>
              <a:rPr lang="en-US" sz="1600" dirty="0" smtClean="0"/>
              <a:t>(</a:t>
            </a:r>
            <a:r>
              <a:rPr lang="en-US" sz="1600" dirty="0" err="1" smtClean="0"/>
              <a:t>CTreeDisplay</a:t>
            </a:r>
            <a:r>
              <a:rPr lang="en-US" sz="1600" dirty="0" smtClean="0"/>
              <a:t>, Node)</a:t>
            </a:r>
          </a:p>
          <a:p>
            <a:r>
              <a:rPr lang="en-US" sz="1600" dirty="0" err="1" smtClean="0"/>
              <a:t>CreateGraphicNode</a:t>
            </a:r>
            <a:r>
              <a:rPr lang="en-US" sz="1600" dirty="0" smtClean="0"/>
              <a:t>(</a:t>
            </a:r>
            <a:r>
              <a:rPr lang="en-US" sz="1600" dirty="0" err="1" smtClean="0"/>
              <a:t>CTreeDisplay</a:t>
            </a:r>
            <a:r>
              <a:rPr lang="en-US" sz="1600" dirty="0" smtClean="0"/>
              <a:t>, Node)</a:t>
            </a:r>
            <a:endParaRPr lang="ru-RU" sz="1600" dirty="0" smtClean="0"/>
          </a:p>
        </p:txBody>
      </p:sp>
      <p:sp>
        <p:nvSpPr>
          <p:cNvPr id="28" name="Прямоугольник 27"/>
          <p:cNvSpPr/>
          <p:nvPr/>
        </p:nvSpPr>
        <p:spPr>
          <a:xfrm>
            <a:off x="4929190" y="3286124"/>
            <a:ext cx="3857652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CDirectoryBrowser</a:t>
            </a:r>
            <a:r>
              <a:rPr lang="en-US" b="1" dirty="0" smtClean="0"/>
              <a:t> </a:t>
            </a:r>
            <a:r>
              <a:rPr lang="en-US" i="1" dirty="0" smtClean="0"/>
              <a:t>(Adapter)</a:t>
            </a:r>
            <a:endParaRPr lang="ru-RU" b="1" i="1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4929190" y="3643314"/>
            <a:ext cx="3857652" cy="1071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 smtClean="0"/>
              <a:t>GetChildren</a:t>
            </a:r>
            <a:r>
              <a:rPr lang="en-US" sz="1600" dirty="0" smtClean="0"/>
              <a:t>(</a:t>
            </a:r>
            <a:r>
              <a:rPr lang="en-US" sz="1600" dirty="0" err="1" smtClean="0"/>
              <a:t>CTreeDisplay</a:t>
            </a:r>
            <a:r>
              <a:rPr lang="en-US" sz="1600" dirty="0" smtClean="0"/>
              <a:t>, Node)</a:t>
            </a:r>
          </a:p>
          <a:p>
            <a:r>
              <a:rPr lang="en-US" sz="1600" dirty="0" err="1" smtClean="0"/>
              <a:t>CreateGraphicNode</a:t>
            </a:r>
            <a:r>
              <a:rPr lang="en-US" sz="1600" dirty="0" smtClean="0"/>
              <a:t>(</a:t>
            </a:r>
            <a:r>
              <a:rPr lang="en-US" sz="1600" dirty="0" err="1" smtClean="0"/>
              <a:t>CTreeDisplay</a:t>
            </a:r>
            <a:r>
              <a:rPr lang="en-US" sz="1600" dirty="0" smtClean="0"/>
              <a:t>, Node)</a:t>
            </a:r>
          </a:p>
          <a:p>
            <a:r>
              <a:rPr lang="en-US" sz="1600" dirty="0" err="1" smtClean="0"/>
              <a:t>CreateFile</a:t>
            </a:r>
            <a:r>
              <a:rPr lang="en-US" sz="1600" dirty="0" smtClean="0"/>
              <a:t>()</a:t>
            </a:r>
          </a:p>
          <a:p>
            <a:r>
              <a:rPr lang="en-US" sz="1600" dirty="0" err="1" smtClean="0"/>
              <a:t>DeleteFile</a:t>
            </a:r>
            <a:r>
              <a:rPr lang="en-US" sz="1600" dirty="0" smtClean="0"/>
              <a:t>()</a:t>
            </a:r>
            <a:endParaRPr lang="ru-RU" sz="1600" dirty="0" smtClean="0"/>
          </a:p>
        </p:txBody>
      </p:sp>
      <p:sp>
        <p:nvSpPr>
          <p:cNvPr id="30" name="Равнобедренный треугольник 29"/>
          <p:cNvSpPr/>
          <p:nvPr/>
        </p:nvSpPr>
        <p:spPr>
          <a:xfrm>
            <a:off x="6643702" y="2786058"/>
            <a:ext cx="428628" cy="28575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единительная линия 30"/>
          <p:cNvCxnSpPr>
            <a:stCxn id="26" idx="2"/>
            <a:endCxn id="30" idx="0"/>
          </p:cNvCxnSpPr>
          <p:nvPr/>
        </p:nvCxnSpPr>
        <p:spPr>
          <a:xfrm rot="5400000">
            <a:off x="6750859" y="2678901"/>
            <a:ext cx="214314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ная линия уступом 31"/>
          <p:cNvCxnSpPr>
            <a:stCxn id="30" idx="3"/>
            <a:endCxn id="28" idx="0"/>
          </p:cNvCxnSpPr>
          <p:nvPr/>
        </p:nvCxnSpPr>
        <p:spPr>
          <a:xfrm rot="5400000">
            <a:off x="6750859" y="3178967"/>
            <a:ext cx="214314" cy="15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5"/>
          <p:cNvSpPr/>
          <p:nvPr/>
        </p:nvSpPr>
        <p:spPr>
          <a:xfrm>
            <a:off x="5000628" y="5572140"/>
            <a:ext cx="3071834" cy="857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CFileSystemEntity</a:t>
            </a:r>
            <a:r>
              <a:rPr lang="en-US" dirty="0" smtClean="0"/>
              <a:t> </a:t>
            </a:r>
            <a:r>
              <a:rPr lang="en-US" i="1" dirty="0" smtClean="0"/>
              <a:t>(</a:t>
            </a:r>
            <a:r>
              <a:rPr lang="en-US" i="1" dirty="0" err="1" smtClean="0"/>
              <a:t>Adaptee</a:t>
            </a:r>
            <a:r>
              <a:rPr lang="en-US" i="1" dirty="0" smtClean="0"/>
              <a:t>)</a:t>
            </a:r>
            <a:endParaRPr lang="ru-RU" i="1" dirty="0" smtClean="0"/>
          </a:p>
        </p:txBody>
      </p:sp>
      <p:sp>
        <p:nvSpPr>
          <p:cNvPr id="46" name="Овал 45"/>
          <p:cNvSpPr/>
          <p:nvPr/>
        </p:nvSpPr>
        <p:spPr>
          <a:xfrm>
            <a:off x="4857752" y="5929330"/>
            <a:ext cx="142876" cy="14287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Соединительная линия уступом 46"/>
          <p:cNvCxnSpPr>
            <a:stCxn id="29" idx="1"/>
            <a:endCxn id="46" idx="2"/>
          </p:cNvCxnSpPr>
          <p:nvPr/>
        </p:nvCxnSpPr>
        <p:spPr>
          <a:xfrm rot="10800000" flipV="1">
            <a:off x="4857752" y="4179098"/>
            <a:ext cx="71438" cy="1821669"/>
          </a:xfrm>
          <a:prstGeom prst="bentConnector3">
            <a:avLst>
              <a:gd name="adj1" fmla="val 36666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5" idx="3"/>
            <a:endCxn id="26" idx="1"/>
          </p:cNvCxnSpPr>
          <p:nvPr/>
        </p:nvCxnSpPr>
        <p:spPr>
          <a:xfrm>
            <a:off x="3857620" y="2250273"/>
            <a:ext cx="107157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857620" y="185736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delegate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28" idx="1"/>
          </p:cNvCxnSpPr>
          <p:nvPr/>
        </p:nvCxnSpPr>
        <p:spPr>
          <a:xfrm rot="10800000">
            <a:off x="3857620" y="3429001"/>
            <a:ext cx="1071570" cy="357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Отношения между участниками паттерна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Клиент</a:t>
            </a:r>
            <a:r>
              <a:rPr lang="ru-RU" dirty="0" smtClean="0"/>
              <a:t> обращается к </a:t>
            </a:r>
            <a:r>
              <a:rPr lang="ru-RU" b="1" dirty="0" smtClean="0"/>
              <a:t>прототипу</a:t>
            </a:r>
            <a:r>
              <a:rPr lang="ru-RU" dirty="0" smtClean="0"/>
              <a:t>, чтобы тот создал свою копию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Применимость паттерна «Прототип»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Система не должна зависеть от того, как в ней создаются, компонуются и представляются продукты</a:t>
            </a:r>
          </a:p>
          <a:p>
            <a:pPr lvl="1"/>
            <a:r>
              <a:rPr lang="ru-RU" dirty="0" err="1" smtClean="0"/>
              <a:t>Инстанцируемые</a:t>
            </a:r>
            <a:r>
              <a:rPr lang="ru-RU" dirty="0" smtClean="0"/>
              <a:t> классы определяются во время выполнения</a:t>
            </a:r>
          </a:p>
          <a:p>
            <a:pPr lvl="2"/>
            <a:r>
              <a:rPr lang="ru-RU" dirty="0" smtClean="0"/>
              <a:t>Например, с помощью динамической загрузки</a:t>
            </a:r>
          </a:p>
          <a:p>
            <a:pPr lvl="1"/>
            <a:r>
              <a:rPr lang="ru-RU" dirty="0" smtClean="0"/>
              <a:t>Избежание построения иерархий классов или фабрик, параллельных иерархии классов продуктов</a:t>
            </a:r>
          </a:p>
          <a:p>
            <a:pPr lvl="1"/>
            <a:r>
              <a:rPr lang="ru-RU" dirty="0" smtClean="0"/>
              <a:t>Экземпляры класса могут находиться в одном из не очень большого числа различных состояний</a:t>
            </a:r>
          </a:p>
          <a:p>
            <a:pPr lvl="2"/>
            <a:r>
              <a:rPr lang="ru-RU" dirty="0" smtClean="0"/>
              <a:t>Может оказаться удобнее задать соответствующее число прототипов и клонировать их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Преимущества использования паттерна «Прототип»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Добавление и удаление продуктов во время выполнения</a:t>
            </a:r>
          </a:p>
          <a:p>
            <a:pPr lvl="1"/>
            <a:r>
              <a:rPr lang="ru-RU" dirty="0" smtClean="0"/>
              <a:t>Клиенту просто сообщается о новом экземпляре-прототипе</a:t>
            </a:r>
          </a:p>
          <a:p>
            <a:r>
              <a:rPr lang="ru-RU" dirty="0" smtClean="0"/>
              <a:t>Спецификация новых объектов путем изменения значений</a:t>
            </a:r>
          </a:p>
          <a:p>
            <a:pPr lvl="1"/>
            <a:r>
              <a:rPr lang="ru-RU" dirty="0" err="1" smtClean="0"/>
              <a:t>Склонированный</a:t>
            </a:r>
            <a:r>
              <a:rPr lang="ru-RU" dirty="0" smtClean="0"/>
              <a:t> и слегка модифицированный экземпляр прототипа может быть также зарегистрирован в роли прототипа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Преимущества использования паттерна «Прототип»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Специфицирование новых объектов путем изменения структуры</a:t>
            </a:r>
          </a:p>
          <a:p>
            <a:r>
              <a:rPr lang="ru-RU" dirty="0" smtClean="0"/>
              <a:t>Уменьшение числа подклассов</a:t>
            </a:r>
          </a:p>
          <a:p>
            <a:pPr lvl="1"/>
            <a:r>
              <a:rPr lang="ru-RU" dirty="0" smtClean="0"/>
              <a:t>Фабричный метод часто порождает иерархию классов «Создатель», параллельную иерархии классов продуктов</a:t>
            </a:r>
          </a:p>
          <a:p>
            <a:pPr lvl="2"/>
            <a:r>
              <a:rPr lang="ru-RU" dirty="0" smtClean="0"/>
              <a:t>Паттерн «прототип» может клонировать прототип, а не запрашивать фабричный метод</a:t>
            </a:r>
          </a:p>
          <a:p>
            <a:r>
              <a:rPr lang="ru-RU" dirty="0" smtClean="0"/>
              <a:t>Динамическое конфигурирование приложения</a:t>
            </a:r>
          </a:p>
          <a:p>
            <a:pPr lvl="1"/>
            <a:r>
              <a:rPr lang="ru-RU" dirty="0" smtClean="0"/>
              <a:t>Динамически загружаемые классы прототипов регистрируют свои экземпляры в «</a:t>
            </a:r>
            <a:r>
              <a:rPr lang="ru-RU" b="1" dirty="0" smtClean="0"/>
              <a:t>диспетчере прототипов</a:t>
            </a:r>
            <a:r>
              <a:rPr lang="ru-RU" dirty="0" smtClean="0"/>
              <a:t>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использования паттерна «Прототип»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Палитра готовых фигур в программах вроде </a:t>
            </a:r>
            <a:r>
              <a:rPr lang="en-US" dirty="0" smtClean="0"/>
              <a:t>Microsoft PowerPoint</a:t>
            </a:r>
            <a:endParaRPr lang="ru-RU" dirty="0" smtClean="0"/>
          </a:p>
          <a:p>
            <a:pPr lvl="1"/>
            <a:r>
              <a:rPr lang="ru-RU" dirty="0" smtClean="0"/>
              <a:t>Пользователь может создавать фигуры на основе имеющихся прототипов фигур</a:t>
            </a:r>
          </a:p>
          <a:p>
            <a:pPr lvl="1"/>
            <a:r>
              <a:rPr lang="ru-RU" dirty="0" smtClean="0"/>
              <a:t>Количество прототипов фигур потенциально может быть неограниченным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7099" y="1721224"/>
            <a:ext cx="3610815" cy="4940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2079</TotalTime>
  <Words>2032</Words>
  <Application>Microsoft Office PowerPoint</Application>
  <PresentationFormat>Экран (4:3)</PresentationFormat>
  <Paragraphs>495</Paragraphs>
  <Slides>48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49" baseType="lpstr">
      <vt:lpstr>Поток</vt:lpstr>
      <vt:lpstr>Паттерны проектирования (Design patterns)</vt:lpstr>
      <vt:lpstr>Prototype (Прототип)</vt:lpstr>
      <vt:lpstr>Назначение паттерна «Прототип»</vt:lpstr>
      <vt:lpstr>Структура</vt:lpstr>
      <vt:lpstr>Отношения между участниками паттерна</vt:lpstr>
      <vt:lpstr>Применимость паттерна «Прототип»</vt:lpstr>
      <vt:lpstr>Преимущества использования паттерна «Прототип»</vt:lpstr>
      <vt:lpstr>Преимущества использования паттерна «Прототип»</vt:lpstr>
      <vt:lpstr>Пример использования паттерна «Прототип»</vt:lpstr>
      <vt:lpstr>Иерархия</vt:lpstr>
      <vt:lpstr>Исходный код прототипов</vt:lpstr>
      <vt:lpstr>Диспетчер прототипов фигур</vt:lpstr>
      <vt:lpstr>Использование прототипов</vt:lpstr>
      <vt:lpstr>Недостатки паттерна прототип</vt:lpstr>
      <vt:lpstr>Singleton (Одиночка)</vt:lpstr>
      <vt:lpstr>Назначение паттерна «Одиночка»</vt:lpstr>
      <vt:lpstr>Применимость</vt:lpstr>
      <vt:lpstr>Структура</vt:lpstr>
      <vt:lpstr>Отношения</vt:lpstr>
      <vt:lpstr>Достоинства</vt:lpstr>
      <vt:lpstr>Простейшая реализация</vt:lpstr>
      <vt:lpstr>Thread-safe реализация паттерна «Одиночка»</vt:lpstr>
      <vt:lpstr>Пример использования</vt:lpstr>
      <vt:lpstr>Особенности реализации паттерна «Одиночка» в C++</vt:lpstr>
      <vt:lpstr>Обсуждение порождающих паттернов</vt:lpstr>
      <vt:lpstr>Способы параметризации системы классами создаваемых объектов</vt:lpstr>
      <vt:lpstr>Паттерн «Прототип»</vt:lpstr>
      <vt:lpstr>Паттерн «Фабричный метод»</vt:lpstr>
      <vt:lpstr>Абстрактная фабрика, прототип, строитель</vt:lpstr>
      <vt:lpstr>Структурные паттерны</vt:lpstr>
      <vt:lpstr>Структурные паттерны</vt:lpstr>
      <vt:lpstr>Адаптер (Adapter)</vt:lpstr>
      <vt:lpstr>Паттерн Adapter</vt:lpstr>
      <vt:lpstr>Применимость</vt:lpstr>
      <vt:lpstr>Структура адаптера класса</vt:lpstr>
      <vt:lpstr>Структура адаптера объектов</vt:lpstr>
      <vt:lpstr>Отношения (адаптер класса)</vt:lpstr>
      <vt:lpstr>Отношения (адаптер объектов)</vt:lpstr>
      <vt:lpstr>Вопросы, которые необходимо иметь в виду</vt:lpstr>
      <vt:lpstr>Реализация адаптеров классов</vt:lpstr>
      <vt:lpstr>Пример – иерархия графических объектов</vt:lpstr>
      <vt:lpstr>Решение</vt:lpstr>
      <vt:lpstr>Реализация сменных адаптеров</vt:lpstr>
      <vt:lpstr>Реализация сменных адаптеров</vt:lpstr>
      <vt:lpstr>Подход 1 – «Использование абстрактных операций»</vt:lpstr>
      <vt:lpstr>Структура</vt:lpstr>
      <vt:lpstr>Подход 2 – «Использование объектов-уполномоченных»</vt:lpstr>
      <vt:lpstr>Структура</vt:lpstr>
    </vt:vector>
  </TitlesOfParts>
  <Company>Brainwave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Aleksey Malov</cp:lastModifiedBy>
  <cp:revision>172</cp:revision>
  <dcterms:created xsi:type="dcterms:W3CDTF">2007-05-18T03:34:00Z</dcterms:created>
  <dcterms:modified xsi:type="dcterms:W3CDTF">2010-05-15T13:25:16Z</dcterms:modified>
</cp:coreProperties>
</file>