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6" r:id="rId2"/>
    <p:sldId id="256" r:id="rId3"/>
    <p:sldId id="257" r:id="rId4"/>
    <p:sldId id="267" r:id="rId5"/>
    <p:sldId id="258" r:id="rId6"/>
    <p:sldId id="275" r:id="rId7"/>
    <p:sldId id="269" r:id="rId8"/>
    <p:sldId id="270" r:id="rId9"/>
    <p:sldId id="271" r:id="rId10"/>
    <p:sldId id="272" r:id="rId11"/>
    <p:sldId id="293" r:id="rId12"/>
    <p:sldId id="273" r:id="rId13"/>
    <p:sldId id="278" r:id="rId14"/>
    <p:sldId id="260" r:id="rId15"/>
    <p:sldId id="288" r:id="rId16"/>
    <p:sldId id="289" r:id="rId17"/>
    <p:sldId id="291" r:id="rId18"/>
    <p:sldId id="286" r:id="rId19"/>
    <p:sldId id="274" r:id="rId20"/>
    <p:sldId id="292" r:id="rId21"/>
    <p:sldId id="261" r:id="rId22"/>
    <p:sldId id="279" r:id="rId23"/>
    <p:sldId id="280" r:id="rId24"/>
    <p:sldId id="282" r:id="rId25"/>
    <p:sldId id="287" r:id="rId26"/>
    <p:sldId id="281" r:id="rId27"/>
    <p:sldId id="284" r:id="rId28"/>
    <p:sldId id="283" r:id="rId29"/>
    <p:sldId id="285" r:id="rId30"/>
    <p:sldId id="277" r:id="rId31"/>
    <p:sldId id="290" r:id="rId3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A8443B4-A29C-47CD-B068-7FF4EA09BD53}" type="datetimeFigureOut">
              <a:rPr lang="be-BY" smtClean="0"/>
              <a:t>30.11.2015</a:t>
            </a:fld>
            <a:endParaRPr lang="be-BY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456184"/>
            <a:ext cx="8171248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проектирование с использованием </a:t>
            </a:r>
            <a:r>
              <a:rPr lang="en-US" dirty="0" smtClean="0"/>
              <a:t>UML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Петухов Ю.А.</a:t>
            </a:r>
            <a:endParaRPr lang="be-BY" dirty="0"/>
          </a:p>
        </p:txBody>
      </p:sp>
      <p:pic>
        <p:nvPicPr>
          <p:cNvPr id="1026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53250"/>
            <a:ext cx="792088" cy="75953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151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65272"/>
            <a:ext cx="8496944" cy="1051560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Методология объектно-ориентированного программирования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183880" cy="3899920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Объектно-ориентированная декомпозиция</a:t>
            </a:r>
          </a:p>
          <a:p>
            <a:r>
              <a:rPr lang="ru-RU" dirty="0" smtClean="0"/>
              <a:t>Принципы ООП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Smalltalk, C++, Java,</a:t>
            </a:r>
          </a:p>
          <a:p>
            <a:pPr marL="0" indent="0">
              <a:buNone/>
            </a:pPr>
            <a:r>
              <a:rPr lang="en-US" dirty="0" smtClean="0"/>
              <a:t>C#, Python, Ruby, </a:t>
            </a:r>
          </a:p>
          <a:p>
            <a:pPr marL="0" indent="0">
              <a:buNone/>
            </a:pPr>
            <a:r>
              <a:rPr lang="en-US" dirty="0" err="1" smtClean="0"/>
              <a:t>ObjectiveC</a:t>
            </a:r>
            <a:r>
              <a:rPr lang="en-US" dirty="0" smtClean="0"/>
              <a:t>…</a:t>
            </a:r>
            <a:endParaRPr lang="ru-RU" dirty="0" smtClean="0"/>
          </a:p>
          <a:p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90800"/>
            <a:ext cx="3440113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7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65272"/>
            <a:ext cx="8496944" cy="1051560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Методология объектно-ориентированного программирования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5548"/>
            <a:ext cx="4495576" cy="432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2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65272"/>
            <a:ext cx="8496944" cy="1051560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Методология объектно-ориентированного анализа и проектирования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80920" cy="2880320"/>
          </a:xfrm>
        </p:spPr>
        <p:txBody>
          <a:bodyPr/>
          <a:lstStyle/>
          <a:p>
            <a:r>
              <a:rPr lang="ru-RU" dirty="0"/>
              <a:t>технология разработки программных систем, в основу которых положена объектно-ориентированная методология представления </a:t>
            </a:r>
            <a:r>
              <a:rPr lang="ru-RU" i="1" dirty="0"/>
              <a:t>предметной области</a:t>
            </a:r>
            <a:r>
              <a:rPr lang="ru-RU" dirty="0"/>
              <a:t> в виде </a:t>
            </a:r>
            <a:r>
              <a:rPr lang="ru-RU" i="1" dirty="0"/>
              <a:t>объектов</a:t>
            </a:r>
            <a:r>
              <a:rPr lang="ru-RU" dirty="0"/>
              <a:t>, являющихся </a:t>
            </a:r>
            <a:r>
              <a:rPr lang="ru-RU" dirty="0" smtClean="0"/>
              <a:t>экземплярами соответствующих</a:t>
            </a:r>
            <a:r>
              <a:rPr lang="ru-RU" dirty="0"/>
              <a:t> </a:t>
            </a:r>
            <a:r>
              <a:rPr lang="ru-RU" i="1" dirty="0" smtClean="0"/>
              <a:t>классов</a:t>
            </a:r>
            <a:r>
              <a:rPr lang="ru-RU" dirty="0"/>
              <a:t> 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8570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65272"/>
            <a:ext cx="8496944" cy="1051560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Методология объектно-ориентированного анализа и проектирования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80920" cy="1080120"/>
          </a:xfrm>
        </p:spPr>
        <p:txBody>
          <a:bodyPr/>
          <a:lstStyle/>
          <a:p>
            <a:r>
              <a:rPr lang="ru-RU" dirty="0" smtClean="0"/>
              <a:t>все является объектом</a:t>
            </a:r>
          </a:p>
          <a:p>
            <a:r>
              <a:rPr lang="ru-RU" dirty="0" smtClean="0"/>
              <a:t>объекты обмениваются сообщениями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28417" y="4221088"/>
            <a:ext cx="3887599" cy="10801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Визуализация ?</a:t>
            </a:r>
          </a:p>
          <a:p>
            <a:r>
              <a:rPr lang="ru-RU" dirty="0" smtClean="0"/>
              <a:t>Общение?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2"/>
              <a:buNone/>
            </a:pP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6553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Классы и объекты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</a:t>
            </a:r>
          </a:p>
          <a:p>
            <a:pPr lvl="1"/>
            <a:r>
              <a:rPr lang="ru-RU" b="1" i="1" dirty="0" smtClean="0"/>
              <a:t>Природа</a:t>
            </a:r>
          </a:p>
          <a:p>
            <a:pPr lvl="2"/>
            <a:r>
              <a:rPr lang="ru-RU" dirty="0" smtClean="0"/>
              <a:t>осязаемый </a:t>
            </a:r>
            <a:r>
              <a:rPr lang="ru-RU" dirty="0"/>
              <a:t>и (или) видимый предмет</a:t>
            </a:r>
            <a:r>
              <a:rPr lang="ru-RU" dirty="0" smtClean="0"/>
              <a:t>;</a:t>
            </a:r>
          </a:p>
          <a:p>
            <a:pPr lvl="2"/>
            <a:r>
              <a:rPr lang="ru-RU" dirty="0"/>
              <a:t>нечто, воспринимаемое мышлением</a:t>
            </a:r>
            <a:r>
              <a:rPr lang="ru-RU" dirty="0" smtClean="0"/>
              <a:t>;</a:t>
            </a:r>
          </a:p>
          <a:p>
            <a:pPr lvl="2"/>
            <a:r>
              <a:rPr lang="ru-RU" dirty="0"/>
              <a:t>нечто, на что направлена мысль или действие</a:t>
            </a:r>
            <a:endParaRPr lang="ru-RU" i="1" dirty="0" smtClean="0"/>
          </a:p>
          <a:p>
            <a:pPr lvl="1"/>
            <a:r>
              <a:rPr lang="ru-RU" b="1" i="1" dirty="0" smtClean="0"/>
              <a:t>Состояние</a:t>
            </a:r>
            <a:r>
              <a:rPr lang="ru-RU" i="1" dirty="0" smtClean="0"/>
              <a:t> </a:t>
            </a:r>
            <a:r>
              <a:rPr lang="ru-RU" i="1" dirty="0"/>
              <a:t>объекта характеризуется перечнем (обычно статическим) всех свойств данного объекта и текущими (обычно динамическими) значениями каждого из этих </a:t>
            </a:r>
            <a:r>
              <a:rPr lang="ru-RU" i="1" dirty="0" smtClean="0"/>
              <a:t>свойств</a:t>
            </a:r>
          </a:p>
          <a:p>
            <a:pPr lvl="1"/>
            <a:r>
              <a:rPr lang="ru-RU" b="1" i="1" dirty="0"/>
              <a:t>Поведение</a:t>
            </a:r>
            <a:r>
              <a:rPr lang="ru-RU" i="1" dirty="0"/>
              <a:t> - это то, как объект действует и реагирует; поведение выражается в терминах состояния объекта и передачи сообщений</a:t>
            </a:r>
            <a:r>
              <a:rPr lang="ru-RU" i="1" dirty="0" smtClean="0"/>
              <a:t>.</a:t>
            </a:r>
          </a:p>
          <a:p>
            <a:pPr lvl="1"/>
            <a:endParaRPr lang="ru-RU" i="1" dirty="0" smtClean="0"/>
          </a:p>
          <a:p>
            <a:pPr lvl="1"/>
            <a:endParaRPr lang="ru-RU" i="1" dirty="0" smtClean="0"/>
          </a:p>
          <a:p>
            <a:pPr lvl="1"/>
            <a:endParaRPr lang="ru-RU" i="1" dirty="0" smtClean="0"/>
          </a:p>
          <a:p>
            <a:pPr lvl="1"/>
            <a:endParaRPr lang="en-US" i="1" dirty="0" smtClean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5091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Классы и объекты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</a:t>
            </a:r>
          </a:p>
          <a:p>
            <a:pPr lvl="1"/>
            <a:r>
              <a:rPr lang="ru-RU" i="1" dirty="0" smtClean="0"/>
              <a:t>"Идентичность </a:t>
            </a:r>
            <a:r>
              <a:rPr lang="ru-RU" i="1" dirty="0"/>
              <a:t>- это такое свойство объекта, которое отличает его от всех других </a:t>
            </a:r>
            <a:r>
              <a:rPr lang="ru-RU" i="1" dirty="0" smtClean="0"/>
              <a:t>объектов"</a:t>
            </a:r>
          </a:p>
          <a:p>
            <a:pPr lvl="1"/>
            <a:endParaRPr lang="ru-RU" i="1" dirty="0" smtClean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3314" name="Picture 2" descr="http://khpi-iip.mipk.kharkiv.edu/library/case/buch/pic03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72" y="3068960"/>
            <a:ext cx="4383410" cy="328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Классы и объекты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</a:t>
            </a:r>
          </a:p>
          <a:p>
            <a:pPr lvl="1"/>
            <a:r>
              <a:rPr lang="ru-RU" i="1" dirty="0" smtClean="0"/>
              <a:t>Связи</a:t>
            </a:r>
          </a:p>
          <a:p>
            <a:pPr lvl="1"/>
            <a:endParaRPr lang="en-US" i="1" dirty="0" smtClean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0242" name="Picture 2" descr="http://khpi-iip.mipk.kharkiv.edu/library/case/buch/pic03_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37" y="1513802"/>
            <a:ext cx="476452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4354070"/>
            <a:ext cx="81572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Контроллер</a:t>
            </a:r>
            <a:r>
              <a:rPr kumimoji="0" lang="be-BY" altLang="be-BY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be-BY" altLang="be-BY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- активный объект. </a:t>
            </a:r>
            <a:br>
              <a:rPr kumimoji="0" lang="be-BY" altLang="be-BY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be-BY" altLang="be-BY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Сервер</a:t>
            </a:r>
            <a:r>
              <a:rPr kumimoji="0" lang="be-BY" altLang="be-BY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Объект может только подвергаться воздействию со стороны других объектов, но он никогда не выступает в роли воздействующего объекта.</a:t>
            </a:r>
            <a:endParaRPr kumimoji="0" lang="be-BY" alt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e-BY" altLang="be-BY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Агент</a:t>
            </a:r>
            <a:r>
              <a:rPr kumimoji="0" lang="be-BY" altLang="be-BY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Объект может выступать как в активной, так и в пассивной роли.</a:t>
            </a:r>
          </a:p>
        </p:txBody>
      </p:sp>
    </p:spTree>
    <p:extLst>
      <p:ext uri="{BB962C8B-B14F-4D97-AF65-F5344CB8AC3E}">
        <p14:creationId xmlns:p14="http://schemas.microsoft.com/office/powerpoint/2010/main" val="413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Классы и объекты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/>
          </a:bodyPr>
          <a:lstStyle/>
          <a:p>
            <a:r>
              <a:rPr lang="ru-RU" dirty="0" smtClean="0"/>
              <a:t>Объект</a:t>
            </a:r>
          </a:p>
          <a:p>
            <a:pPr lvl="1"/>
            <a:r>
              <a:rPr lang="ru-RU" i="1" dirty="0" smtClean="0"/>
              <a:t>Агрегация</a:t>
            </a:r>
            <a:r>
              <a:rPr lang="en-US" i="1" dirty="0" smtClean="0"/>
              <a:t> – </a:t>
            </a:r>
            <a:r>
              <a:rPr lang="be-BY" i="1" dirty="0" smtClean="0"/>
              <a:t>отношен</a:t>
            </a:r>
            <a:r>
              <a:rPr lang="ru-RU" i="1" dirty="0" err="1" smtClean="0"/>
              <a:t>ие</a:t>
            </a:r>
            <a:r>
              <a:rPr lang="ru-RU" i="1" dirty="0" smtClean="0"/>
              <a:t> «часть-целое»</a:t>
            </a:r>
          </a:p>
          <a:p>
            <a:pPr lvl="1"/>
            <a:endParaRPr lang="en-US" i="1" dirty="0" smtClean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36912"/>
            <a:ext cx="5315016" cy="315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7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Классы и объекты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3168352"/>
          </a:xfrm>
        </p:spPr>
        <p:txBody>
          <a:bodyPr>
            <a:normAutofit/>
          </a:bodyPr>
          <a:lstStyle/>
          <a:p>
            <a:r>
              <a:rPr lang="ru-RU" dirty="0" smtClean="0"/>
              <a:t>Класс - </a:t>
            </a:r>
            <a:r>
              <a:rPr lang="ru-RU" i="1" dirty="0" smtClean="0"/>
              <a:t>некое </a:t>
            </a:r>
            <a:r>
              <a:rPr lang="ru-RU" i="1" dirty="0"/>
              <a:t>множество объектов, имеющих общую структуру и общее поведение.</a:t>
            </a:r>
            <a:endParaRPr lang="ru-RU" dirty="0" smtClean="0"/>
          </a:p>
          <a:p>
            <a:pPr lvl="1"/>
            <a:endParaRPr lang="en-US" i="1" dirty="0" smtClean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0664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Классы и объекты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3168352"/>
          </a:xfrm>
        </p:spPr>
        <p:txBody>
          <a:bodyPr>
            <a:normAutofit/>
          </a:bodyPr>
          <a:lstStyle/>
          <a:p>
            <a:r>
              <a:rPr lang="ru-RU" dirty="0" smtClean="0"/>
              <a:t>Класс</a:t>
            </a:r>
          </a:p>
          <a:p>
            <a:pPr lvl="1"/>
            <a:r>
              <a:rPr lang="ru-RU" i="1" dirty="0" smtClean="0"/>
              <a:t>Интерфейс</a:t>
            </a:r>
          </a:p>
          <a:p>
            <a:pPr lvl="1"/>
            <a:r>
              <a:rPr lang="ru-RU" i="1" dirty="0" smtClean="0"/>
              <a:t>Реализация</a:t>
            </a:r>
          </a:p>
          <a:p>
            <a:pPr lvl="1"/>
            <a:endParaRPr lang="en-US" i="1" dirty="0" smtClean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7430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456184"/>
            <a:ext cx="8171248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Введение в объектно-ориентированный анализ и проектирование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1026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53250"/>
            <a:ext cx="792088" cy="75953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59006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Классы и объекты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3168352"/>
          </a:xfrm>
        </p:spPr>
        <p:txBody>
          <a:bodyPr>
            <a:normAutofit/>
          </a:bodyPr>
          <a:lstStyle/>
          <a:p>
            <a:r>
              <a:rPr lang="ru-RU" dirty="0" smtClean="0"/>
              <a:t>Отношение</a:t>
            </a:r>
          </a:p>
          <a:p>
            <a:pPr lvl="1"/>
            <a:r>
              <a:rPr lang="ru-RU" dirty="0"/>
              <a:t>ассоциация</a:t>
            </a:r>
          </a:p>
          <a:p>
            <a:pPr lvl="1"/>
            <a:r>
              <a:rPr lang="ru-RU" dirty="0"/>
              <a:t>наследование</a:t>
            </a:r>
          </a:p>
          <a:p>
            <a:pPr lvl="1"/>
            <a:r>
              <a:rPr lang="ru-RU" dirty="0"/>
              <a:t>агрегация</a:t>
            </a:r>
          </a:p>
          <a:p>
            <a:pPr lvl="1"/>
            <a:r>
              <a:rPr lang="ru-RU" dirty="0"/>
              <a:t>использование</a:t>
            </a:r>
          </a:p>
          <a:p>
            <a:pPr lvl="1"/>
            <a:r>
              <a:rPr lang="ru-RU" dirty="0" err="1"/>
              <a:t>инстанцирование</a:t>
            </a:r>
            <a:endParaRPr lang="ru-RU" dirty="0"/>
          </a:p>
          <a:p>
            <a:pPr lvl="1"/>
            <a:r>
              <a:rPr lang="ru-RU" dirty="0" err="1"/>
              <a:t>метакласс</a:t>
            </a:r>
            <a:r>
              <a:rPr lang="ru-RU" dirty="0"/>
              <a:t>.</a:t>
            </a:r>
          </a:p>
          <a:p>
            <a:pPr lvl="1"/>
            <a:endParaRPr lang="ru-RU" dirty="0" smtClean="0"/>
          </a:p>
          <a:p>
            <a:pPr lvl="1"/>
            <a:endParaRPr lang="en-US" i="1" dirty="0" smtClean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5418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80920" cy="835536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«сущность-связь»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5" y="5883672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5124" name="Picture 4" descr="http://www.mstu.edu.ru/study/materials/zelenkov/aggrega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38" y="1484784"/>
            <a:ext cx="7300122" cy="43204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95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111" y="692696"/>
            <a:ext cx="8280920" cy="8355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</a:t>
            </a:r>
            <a:r>
              <a:rPr lang="be-BY" dirty="0"/>
              <a:t>ы</a:t>
            </a:r>
            <a:r>
              <a:rPr lang="ru-RU" dirty="0" smtClean="0"/>
              <a:t> функционального моделирования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5" y="5883672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6148" name="Picture 4" descr="http://www.znannya.org/images/uml_chapter2_historical/gl2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77549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111" y="548680"/>
            <a:ext cx="8280920" cy="835536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</a:t>
            </a:r>
            <a:r>
              <a:rPr lang="be-BY" dirty="0"/>
              <a:t>ы</a:t>
            </a:r>
            <a:r>
              <a:rPr lang="ru-RU" dirty="0" smtClean="0"/>
              <a:t> потоков данных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5" y="5883672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7170" name="Picture 2" descr="http://www.znannya.org/images/uml_chapter2_historical/gl2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8" y="2204864"/>
            <a:ext cx="1808841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znannya.org/images/uml_chapter2_historical/gl2-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76" y="1662954"/>
            <a:ext cx="2263266" cy="17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znannya.org/images/uml_chapter2_historical/gl2-1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0" y="1662954"/>
            <a:ext cx="2095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znannya.org/images/uml_chapter2_historical/gl2-1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38" y="3387709"/>
            <a:ext cx="2790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www.znannya.org/images/uml_chapter2_historical/gl2-1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52" y="3944007"/>
            <a:ext cx="4762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be-BY" dirty="0" smtClean="0"/>
              <a:t>Язык </a:t>
            </a:r>
            <a:r>
              <a:rPr lang="en-US" dirty="0" smtClean="0"/>
              <a:t>UML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1728192"/>
          </a:xfrm>
        </p:spPr>
        <p:txBody>
          <a:bodyPr>
            <a:normAutofit lnSpcReduction="10000"/>
          </a:bodyPr>
          <a:lstStyle/>
          <a:p>
            <a:r>
              <a:rPr lang="ru-RU" i="1" dirty="0" smtClean="0"/>
              <a:t>Создатели: </a:t>
            </a:r>
            <a:r>
              <a:rPr lang="ru-RU" i="1" dirty="0" err="1" smtClean="0"/>
              <a:t>Гради</a:t>
            </a:r>
            <a:r>
              <a:rPr lang="ru-RU" i="1" dirty="0" smtClean="0"/>
              <a:t> Буч, Джеймс </a:t>
            </a:r>
            <a:r>
              <a:rPr lang="ru-RU" i="1" dirty="0" err="1" smtClean="0"/>
              <a:t>Рамбо</a:t>
            </a:r>
            <a:r>
              <a:rPr lang="ru-RU" i="1" dirty="0" smtClean="0"/>
              <a:t>,</a:t>
            </a:r>
            <a:r>
              <a:rPr lang="ru-RU" i="1" dirty="0"/>
              <a:t> </a:t>
            </a:r>
            <a:r>
              <a:rPr lang="ru-RU" i="1" dirty="0" err="1" smtClean="0"/>
              <a:t>Айвар</a:t>
            </a:r>
            <a:r>
              <a:rPr lang="ru-RU" i="1" dirty="0" smtClean="0"/>
              <a:t> Джекобсон – группа </a:t>
            </a:r>
            <a:r>
              <a:rPr lang="en-US" i="1" dirty="0" smtClean="0"/>
              <a:t>Object Management Group (OMG) , </a:t>
            </a:r>
            <a:r>
              <a:rPr lang="be-BY" i="1" dirty="0" smtClean="0"/>
              <a:t>компан</a:t>
            </a:r>
            <a:r>
              <a:rPr lang="ru-RU" i="1" dirty="0" err="1" smtClean="0"/>
              <a:t>ия</a:t>
            </a:r>
            <a:r>
              <a:rPr lang="ru-RU" i="1" dirty="0" smtClean="0"/>
              <a:t> </a:t>
            </a:r>
            <a:r>
              <a:rPr lang="en-US" i="1" dirty="0" smtClean="0"/>
              <a:t>Rational</a:t>
            </a:r>
            <a:endParaRPr lang="ru-RU" i="1" dirty="0" smtClean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18833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Способы использования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1728192"/>
          </a:xfrm>
        </p:spPr>
        <p:txBody>
          <a:bodyPr>
            <a:normAutofit/>
          </a:bodyPr>
          <a:lstStyle/>
          <a:p>
            <a:r>
              <a:rPr lang="ru-RU" i="1" dirty="0" smtClean="0"/>
              <a:t>Эскизы</a:t>
            </a:r>
          </a:p>
          <a:p>
            <a:r>
              <a:rPr lang="ru-RU" i="1" dirty="0" smtClean="0"/>
              <a:t>Проектная документация</a:t>
            </a:r>
          </a:p>
          <a:p>
            <a:r>
              <a:rPr lang="ru-RU" i="1" dirty="0" smtClean="0"/>
              <a:t>Язык программирования</a:t>
            </a:r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40430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111" y="548680"/>
            <a:ext cx="8280920" cy="835536"/>
          </a:xfrm>
        </p:spPr>
        <p:txBody>
          <a:bodyPr>
            <a:normAutofit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UML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5" y="5883672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5" name="Рисунок 4" descr="http://www.znannya.org/images/uml_chapter2_historical/gl2-2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2776"/>
            <a:ext cx="3934966" cy="4326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7903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111" y="548680"/>
            <a:ext cx="8280920" cy="835536"/>
          </a:xfrm>
        </p:spPr>
        <p:txBody>
          <a:bodyPr>
            <a:normAutofit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UML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5" y="5883672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172819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endParaRPr lang="ru-RU" i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20688"/>
            <a:ext cx="4896544" cy="50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4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111" y="548680"/>
            <a:ext cx="828092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Инструменты построения диаграмм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5" y="5883672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3024336"/>
          </a:xfrm>
        </p:spPr>
        <p:txBody>
          <a:bodyPr>
            <a:normAutofit/>
          </a:bodyPr>
          <a:lstStyle/>
          <a:p>
            <a:r>
              <a:rPr lang="en-US" i="1" dirty="0" smtClean="0"/>
              <a:t>Microsoft Visio</a:t>
            </a:r>
          </a:p>
          <a:p>
            <a:r>
              <a:rPr lang="en-US" i="1" dirty="0" err="1" smtClean="0"/>
              <a:t>StarUML</a:t>
            </a:r>
            <a:endParaRPr lang="en-US" i="1" dirty="0" smtClean="0"/>
          </a:p>
          <a:p>
            <a:r>
              <a:rPr lang="en-US" i="1" dirty="0" err="1" smtClean="0"/>
              <a:t>ArgoUML</a:t>
            </a:r>
            <a:endParaRPr lang="en-US" i="1" dirty="0" smtClean="0"/>
          </a:p>
          <a:p>
            <a:r>
              <a:rPr lang="en-US" i="1" dirty="0" smtClean="0"/>
              <a:t>Rational Rose</a:t>
            </a:r>
          </a:p>
          <a:p>
            <a:endParaRPr lang="en-US" i="1" dirty="0" smtClean="0"/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4290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575" y="692696"/>
            <a:ext cx="828092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Задание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5" y="5883672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3024336"/>
          </a:xfrm>
        </p:spPr>
        <p:txBody>
          <a:bodyPr>
            <a:normAutofit/>
          </a:bodyPr>
          <a:lstStyle/>
          <a:p>
            <a:r>
              <a:rPr lang="ru-RU" i="1" dirty="0" smtClean="0"/>
              <a:t>Построить иерархию </a:t>
            </a:r>
          </a:p>
          <a:p>
            <a:r>
              <a:rPr lang="ru-RU" i="1" dirty="0" smtClean="0"/>
              <a:t>Представить иерархию </a:t>
            </a:r>
            <a:r>
              <a:rPr lang="ru-RU" i="1" smtClean="0"/>
              <a:t>на диаграмме </a:t>
            </a:r>
            <a:r>
              <a:rPr lang="ru-RU" i="1" dirty="0" smtClean="0"/>
              <a:t>классов</a:t>
            </a:r>
            <a:endParaRPr lang="en-US" i="1" dirty="0" smtClean="0"/>
          </a:p>
          <a:p>
            <a:endParaRPr lang="en-US" i="1" dirty="0" smtClean="0"/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5203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Объектно-ориентированное проектирование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ru-RU" dirty="0" smtClean="0"/>
              <a:t>Метод проектирования, сочетающий процесс декомпозиции и систему обозначений для представления модели системы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6" y="3140968"/>
            <a:ext cx="3151078" cy="265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835536"/>
          </a:xfrm>
        </p:spPr>
        <p:txBody>
          <a:bodyPr/>
          <a:lstStyle/>
          <a:p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5" y="5897789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7508086" cy="587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be-BY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1700088"/>
            <a:ext cx="8183880" cy="410517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М. </a:t>
            </a:r>
            <a:r>
              <a:rPr lang="ru-RU" dirty="0" err="1" smtClean="0"/>
              <a:t>Фаулер</a:t>
            </a:r>
            <a:r>
              <a:rPr lang="ru-RU" dirty="0" smtClean="0"/>
              <a:t>. </a:t>
            </a:r>
            <a:r>
              <a:rPr lang="en-US" dirty="0" smtClean="0"/>
              <a:t>UML. </a:t>
            </a:r>
            <a:r>
              <a:rPr lang="be-BY" dirty="0" smtClean="0"/>
              <a:t>Основы»</a:t>
            </a:r>
          </a:p>
          <a:p>
            <a:r>
              <a:rPr lang="ru-RU" dirty="0" smtClean="0"/>
              <a:t>Г. Буч. </a:t>
            </a:r>
            <a:r>
              <a:rPr lang="be-BY" dirty="0" smtClean="0"/>
              <a:t>Об</a:t>
            </a:r>
            <a:r>
              <a:rPr lang="ru-RU" dirty="0" err="1" smtClean="0"/>
              <a:t>ъектно</a:t>
            </a:r>
            <a:r>
              <a:rPr lang="ru-RU" dirty="0" smtClean="0"/>
              <a:t>-ориентированный анализ и проектирование с примерами приложений</a:t>
            </a:r>
            <a:r>
              <a:rPr lang="be-BY" dirty="0" smtClean="0"/>
              <a:t>.</a:t>
            </a:r>
            <a:endParaRPr lang="en-US" dirty="0" smtClean="0"/>
          </a:p>
          <a:p>
            <a:r>
              <a:rPr lang="be-BY" dirty="0" smtClean="0"/>
              <a:t>К.Ларман. </a:t>
            </a:r>
            <a:r>
              <a:rPr lang="ru-RU" dirty="0" smtClean="0"/>
              <a:t>Применение </a:t>
            </a:r>
            <a:r>
              <a:rPr lang="en-US" dirty="0" smtClean="0"/>
              <a:t>UML 2.0 </a:t>
            </a:r>
            <a:r>
              <a:rPr lang="ru-RU" dirty="0" smtClean="0"/>
              <a:t>и шаблонов проектирования. Практическое руководство</a:t>
            </a:r>
          </a:p>
          <a:p>
            <a:r>
              <a:rPr lang="ru-RU" dirty="0" smtClean="0"/>
              <a:t>Дж. </a:t>
            </a:r>
            <a:r>
              <a:rPr lang="ru-RU" dirty="0" err="1" smtClean="0"/>
              <a:t>Рамбо</a:t>
            </a:r>
            <a:r>
              <a:rPr lang="ru-RU" dirty="0" smtClean="0"/>
              <a:t>, М. </a:t>
            </a:r>
            <a:r>
              <a:rPr lang="ru-RU" dirty="0" err="1" smtClean="0"/>
              <a:t>Блаха</a:t>
            </a:r>
            <a:r>
              <a:rPr lang="ru-RU" dirty="0"/>
              <a:t>. Объектно-ориентированное моделирование и </a:t>
            </a:r>
            <a:r>
              <a:rPr lang="ru-RU" dirty="0" smtClean="0"/>
              <a:t>разработка</a:t>
            </a:r>
            <a:endParaRPr lang="be-BY" dirty="0" smtClean="0"/>
          </a:p>
          <a:p>
            <a:r>
              <a:rPr lang="ru-RU" dirty="0"/>
              <a:t>Г</a:t>
            </a:r>
            <a:r>
              <a:rPr lang="ru-RU" dirty="0" smtClean="0"/>
              <a:t>. Буч,</a:t>
            </a:r>
            <a:r>
              <a:rPr lang="ru-RU" dirty="0"/>
              <a:t> Дж.</a:t>
            </a:r>
            <a:r>
              <a:rPr lang="ru-RU" dirty="0" smtClean="0"/>
              <a:t> </a:t>
            </a:r>
            <a:r>
              <a:rPr lang="ru-RU" dirty="0" err="1" smtClean="0"/>
              <a:t>Рамбо</a:t>
            </a:r>
            <a:r>
              <a:rPr lang="ru-RU" dirty="0" smtClean="0"/>
              <a:t>, </a:t>
            </a:r>
            <a:r>
              <a:rPr lang="ru-RU" dirty="0"/>
              <a:t>А. </a:t>
            </a:r>
            <a:r>
              <a:rPr lang="ru-RU" dirty="0" smtClean="0"/>
              <a:t>Джекобсон. </a:t>
            </a:r>
            <a:r>
              <a:rPr lang="ru-RU" dirty="0"/>
              <a:t>Язык UML. Руководство </a:t>
            </a:r>
            <a:r>
              <a:rPr lang="ru-RU" dirty="0" smtClean="0"/>
              <a:t>пользователя</a:t>
            </a:r>
            <a:endParaRPr lang="be-BY" sz="1800" i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1978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be-BY" dirty="0" smtClean="0"/>
              <a:t>Язык </a:t>
            </a:r>
            <a:r>
              <a:rPr lang="en-US" dirty="0" smtClean="0"/>
              <a:t>UML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560" y="1700808"/>
            <a:ext cx="8183880" cy="4187952"/>
          </a:xfrm>
        </p:spPr>
        <p:txBody>
          <a:bodyPr/>
          <a:lstStyle/>
          <a:p>
            <a:r>
              <a:rPr lang="en-US" dirty="0" smtClean="0"/>
              <a:t>Unified Modeling Language – </a:t>
            </a:r>
            <a:r>
              <a:rPr lang="ru-RU" dirty="0" smtClean="0"/>
              <a:t>унифицированный язык моделирования</a:t>
            </a:r>
          </a:p>
          <a:p>
            <a:r>
              <a:rPr lang="ru-RU" dirty="0"/>
              <a:t>это язык для визуализации, специфицирования, конструирования и документирования артефактов программных систем.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77203"/>
            <a:ext cx="2592288" cy="173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9792" y="5173215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http://uml.org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8095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96944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Сложности при разработке ПО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ru-RU" dirty="0" smtClean="0"/>
              <a:t>Меняющиеся изменения заказчиков</a:t>
            </a:r>
          </a:p>
          <a:p>
            <a:r>
              <a:rPr lang="ru-RU" dirty="0" smtClean="0"/>
              <a:t>Итеративные/водопадные процессы разработки</a:t>
            </a:r>
          </a:p>
          <a:p>
            <a:r>
              <a:rPr lang="ru-RU" dirty="0" smtClean="0"/>
              <a:t>Поддержка</a:t>
            </a:r>
          </a:p>
          <a:p>
            <a:r>
              <a:rPr lang="ru-RU" dirty="0" smtClean="0"/>
              <a:t>Гибкость приложений</a:t>
            </a:r>
          </a:p>
          <a:p>
            <a:r>
              <a:rPr lang="ru-RU" dirty="0" smtClean="0"/>
              <a:t>Скорость разработки</a:t>
            </a:r>
          </a:p>
          <a:p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6267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052742" cy="503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000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96944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Причины возникновения ООП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ru-RU" dirty="0" smtClean="0"/>
              <a:t>сложность моделируемых систем</a:t>
            </a:r>
          </a:p>
          <a:p>
            <a:r>
              <a:rPr lang="ru-RU" dirty="0" smtClean="0"/>
              <a:t>повышение </a:t>
            </a:r>
            <a:r>
              <a:rPr lang="ru-RU" dirty="0" err="1" smtClean="0"/>
              <a:t>надежности</a:t>
            </a:r>
            <a:endParaRPr lang="ru-RU" dirty="0" smtClean="0"/>
          </a:p>
          <a:p>
            <a:r>
              <a:rPr lang="ru-RU" dirty="0" smtClean="0"/>
              <a:t>модификация отдельных компонентов без изменения остальных</a:t>
            </a:r>
          </a:p>
          <a:p>
            <a:r>
              <a:rPr lang="ru-RU" dirty="0" smtClean="0"/>
              <a:t>повторное использование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15257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96944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Базовые понятия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be-BY" dirty="0" smtClean="0"/>
              <a:t>Декомпоз</a:t>
            </a:r>
            <a:r>
              <a:rPr lang="ru-RU" dirty="0" err="1" smtClean="0"/>
              <a:t>иция</a:t>
            </a:r>
            <a:endParaRPr lang="ru-RU" dirty="0" smtClean="0"/>
          </a:p>
          <a:p>
            <a:r>
              <a:rPr lang="ru-RU" dirty="0" smtClean="0"/>
              <a:t>Абстракция</a:t>
            </a:r>
          </a:p>
          <a:p>
            <a:r>
              <a:rPr lang="ru-RU" dirty="0" smtClean="0"/>
              <a:t>Модульность</a:t>
            </a:r>
          </a:p>
          <a:p>
            <a:r>
              <a:rPr lang="ru-RU" dirty="0" smtClean="0"/>
              <a:t>Иерархия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627" y="1741458"/>
            <a:ext cx="4801821" cy="384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6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96944" cy="1051560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Методология процедурного программирования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7272808" cy="4187952"/>
          </a:xfrm>
        </p:spPr>
        <p:txBody>
          <a:bodyPr/>
          <a:lstStyle/>
          <a:p>
            <a:r>
              <a:rPr lang="ru-RU" dirty="0" smtClean="0"/>
              <a:t>Алгоритмическая направленность</a:t>
            </a:r>
          </a:p>
          <a:p>
            <a:r>
              <a:rPr lang="ru-RU" dirty="0" smtClean="0"/>
              <a:t>Разбиение кода на процедуры (процедурная декомпозиция)</a:t>
            </a:r>
          </a:p>
          <a:p>
            <a:r>
              <a:rPr lang="ru-RU" dirty="0" smtClean="0"/>
              <a:t>Организация модулей в виде процедур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Algol</a:t>
            </a:r>
            <a:r>
              <a:rPr lang="en-US" dirty="0" smtClean="0"/>
              <a:t>, Basic, </a:t>
            </a:r>
          </a:p>
          <a:p>
            <a:pPr marL="0" indent="0">
              <a:buNone/>
            </a:pPr>
            <a:r>
              <a:rPr lang="en-US" dirty="0" smtClean="0"/>
              <a:t>Fortran, Pascal…</a:t>
            </a:r>
            <a:endParaRPr lang="ru-RU" dirty="0" smtClean="0"/>
          </a:p>
          <a:p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4100" name="Picture 4" descr="http://www.znannya.org/images/uml%201ch/3f34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437" y="1772816"/>
            <a:ext cx="1315258" cy="365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42660"/>
            <a:ext cx="3109913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4553</TotalTime>
  <Words>441</Words>
  <Application>Microsoft Office PowerPoint</Application>
  <PresentationFormat>Экран (4:3)</PresentationFormat>
  <Paragraphs>109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Аспект</vt:lpstr>
      <vt:lpstr>Объектно-ориентированное проектирование с использованием UML</vt:lpstr>
      <vt:lpstr>Введение в объектно-ориентированный анализ и проектирование</vt:lpstr>
      <vt:lpstr>Объектно-ориентированное проектирование</vt:lpstr>
      <vt:lpstr>Язык UML</vt:lpstr>
      <vt:lpstr>Сложности при разработке ПО</vt:lpstr>
      <vt:lpstr>Презентация PowerPoint</vt:lpstr>
      <vt:lpstr>Причины возникновения ООП</vt:lpstr>
      <vt:lpstr>Базовые понятия</vt:lpstr>
      <vt:lpstr>Методология процедурного программирования</vt:lpstr>
      <vt:lpstr>Методология объектно-ориентированного программирования</vt:lpstr>
      <vt:lpstr>Методология объектно-ориентированного программирования</vt:lpstr>
      <vt:lpstr>Методология объектно-ориентированного анализа и проектирования</vt:lpstr>
      <vt:lpstr>Методология объектно-ориентированного анализа и проектирования</vt:lpstr>
      <vt:lpstr>Классы и объекты</vt:lpstr>
      <vt:lpstr>Классы и объекты</vt:lpstr>
      <vt:lpstr>Классы и объекты</vt:lpstr>
      <vt:lpstr>Классы и объекты</vt:lpstr>
      <vt:lpstr>Классы и объекты</vt:lpstr>
      <vt:lpstr>Классы и объекты</vt:lpstr>
      <vt:lpstr>Классы и объекты</vt:lpstr>
      <vt:lpstr>Диаграмма «сущность-связь»</vt:lpstr>
      <vt:lpstr>Диаграммы функционального моделирования</vt:lpstr>
      <vt:lpstr>Диаграммы потоков данных</vt:lpstr>
      <vt:lpstr>Язык UML</vt:lpstr>
      <vt:lpstr>Способы использования</vt:lpstr>
      <vt:lpstr>Язык UML</vt:lpstr>
      <vt:lpstr>Язык UML</vt:lpstr>
      <vt:lpstr>Инструменты построения диаграмм</vt:lpstr>
      <vt:lpstr>Задание</vt:lpstr>
      <vt:lpstr>Презентация PowerPoint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Порождающие паттерны</dc:title>
  <dc:creator>Spadar</dc:creator>
  <cp:lastModifiedBy>Петухов Юрий Александрович</cp:lastModifiedBy>
  <cp:revision>82</cp:revision>
  <dcterms:created xsi:type="dcterms:W3CDTF">2015-08-08T17:58:02Z</dcterms:created>
  <dcterms:modified xsi:type="dcterms:W3CDTF">2015-11-30T05:58:56Z</dcterms:modified>
</cp:coreProperties>
</file>