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6" r:id="rId2"/>
    <p:sldId id="267" r:id="rId3"/>
    <p:sldId id="297" r:id="rId4"/>
    <p:sldId id="298" r:id="rId5"/>
    <p:sldId id="294" r:id="rId6"/>
    <p:sldId id="295" r:id="rId7"/>
    <p:sldId id="310" r:id="rId8"/>
    <p:sldId id="299" r:id="rId9"/>
    <p:sldId id="303" r:id="rId10"/>
    <p:sldId id="304" r:id="rId11"/>
    <p:sldId id="307" r:id="rId12"/>
    <p:sldId id="308" r:id="rId13"/>
    <p:sldId id="313" r:id="rId14"/>
    <p:sldId id="312" r:id="rId15"/>
    <p:sldId id="314" r:id="rId16"/>
    <p:sldId id="296" r:id="rId17"/>
    <p:sldId id="300" r:id="rId18"/>
    <p:sldId id="311" r:id="rId19"/>
    <p:sldId id="301" r:id="rId20"/>
    <p:sldId id="315" r:id="rId21"/>
    <p:sldId id="319" r:id="rId22"/>
    <p:sldId id="316" r:id="rId23"/>
    <p:sldId id="317" r:id="rId24"/>
    <p:sldId id="318" r:id="rId25"/>
    <p:sldId id="320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3" r:id="rId36"/>
    <p:sldId id="332" r:id="rId37"/>
    <p:sldId id="334" r:id="rId38"/>
    <p:sldId id="335" r:id="rId39"/>
    <p:sldId id="336" r:id="rId40"/>
    <p:sldId id="342" r:id="rId41"/>
    <p:sldId id="337" r:id="rId42"/>
    <p:sldId id="343" r:id="rId43"/>
    <p:sldId id="339" r:id="rId44"/>
    <p:sldId id="340" r:id="rId45"/>
    <p:sldId id="290" r:id="rId46"/>
    <p:sldId id="341" r:id="rId4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A8443B4-A29C-47CD-B068-7FF4EA09BD53}" type="datetimeFigureOut">
              <a:rPr lang="be-BY" smtClean="0"/>
              <a:t>07.09.2015</a:t>
            </a:fld>
            <a:endParaRPr lang="be-BY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" TargetMode="External"/><Relationship Id="rId2" Type="http://schemas.openxmlformats.org/officeDocument/2006/relationships/hyperlink" Target="http://intut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56184"/>
            <a:ext cx="8171248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Диаграммы </a:t>
            </a:r>
            <a:r>
              <a:rPr lang="en-US" dirty="0" smtClean="0"/>
              <a:t>UML. </a:t>
            </a:r>
            <a:r>
              <a:rPr lang="ru-RU" dirty="0" smtClean="0"/>
              <a:t>Диаграммы вариантов использования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Петухов Ю.А.</a:t>
            </a:r>
            <a:endParaRPr lang="be-BY" dirty="0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15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компонентов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32579" cy="36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56038" y="5172293"/>
            <a:ext cx="80924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Взаимоотношение между компонентами системы посредством интерфейсов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Схема компонентов низкоуровневой системы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237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развертывания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sz="1400" dirty="0" smtClean="0"/>
              <a:t>графическое </a:t>
            </a:r>
            <a:r>
              <a:rPr lang="ru-RU" sz="1400" dirty="0"/>
              <a:t>представление инфраструктуры, на которую будет развернуто приложение.</a:t>
            </a:r>
            <a:endParaRPr lang="ru-RU" sz="1400" dirty="0" smtClean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6425" y="2297654"/>
            <a:ext cx="4320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Узел</a:t>
            </a:r>
            <a:r>
              <a:rPr lang="ru-RU" sz="1400" dirty="0"/>
              <a:t> </a:t>
            </a:r>
            <a:r>
              <a:rPr lang="ru-RU" sz="1400" dirty="0" smtClean="0"/>
              <a:t>- то, что может содержать ПО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9525" y="2579086"/>
            <a:ext cx="4320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Типы узлов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/>
              <a:t>Устройство</a:t>
            </a:r>
            <a:r>
              <a:rPr lang="ru-RU" sz="1400" dirty="0" smtClean="0"/>
              <a:t> – физическое оборудование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 smtClean="0"/>
              <a:t>Среда выполнения</a:t>
            </a:r>
            <a:r>
              <a:rPr lang="ru-RU" sz="1400" dirty="0" smtClean="0"/>
              <a:t> – ПО, которое может включать в себя другое ПО (напр. операционная система)</a:t>
            </a:r>
            <a:endParaRPr lang="ru-RU" sz="1400" dirty="0"/>
          </a:p>
        </p:txBody>
      </p:sp>
      <p:pic>
        <p:nvPicPr>
          <p:cNvPr id="7170" name="Picture 2" descr="http://www.intuit.ru/EDI/21_12_14_1/1419110295-31391/tutorial/356/objects/2/files/02_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56" y="2620647"/>
            <a:ext cx="3492267" cy="237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683425" y="5094476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Отличия от компонента</a:t>
            </a:r>
            <a:r>
              <a:rPr lang="ru-RU" sz="1400" dirty="0"/>
              <a:t> 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узлы исполняют компоненты, компоненты исполняются в узлах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46425" y="3861048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Артефакты </a:t>
            </a:r>
            <a:r>
              <a:rPr lang="ru-RU" sz="1400" dirty="0" smtClean="0"/>
              <a:t>– физическое олицетворение ПО (исполняемые файлы, файлы данных, документы </a:t>
            </a:r>
            <a:r>
              <a:rPr lang="en-US" sz="1400" dirty="0" smtClean="0"/>
              <a:t>HTML, XML…)</a:t>
            </a:r>
            <a:endParaRPr lang="ru-RU" sz="1400" dirty="0"/>
          </a:p>
        </p:txBody>
      </p:sp>
      <p:sp>
        <p:nvSpPr>
          <p:cNvPr id="7" name="AutoShape 4" descr="mk:@MSITStore:F:\it\Uml\Буч%20Г.,%20Рамбо%20Дж.,%20Джекобсон%20А.%20-%20Язык%20UML.%20Руководство%20пользователя%20-%202004.chm::/ch26/26-1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mk:@MSITStore:F:\it\Uml\Буч%20Г.,%20Рамбо%20Дж.,%20Джекобсон%20А.%20-%20Язык%20UML.%20Руководство%20пользователя%20-%202004.chm::/ch26/26-1.gif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12" descr="mk:@MSITStore:F:\it\Uml\Буч%20Г.,%20Рамбо%20Дж.,%20Джекобсон%20А.%20-%20Язык%20UML.%20Руководство%20пользователя%20-%202004.chm::/ch26/26-1.gif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развертывания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54" y="1572002"/>
            <a:ext cx="4082594" cy="360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56038" y="5172293"/>
            <a:ext cx="8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Визуализация распределенных приложений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432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развертывания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954" y="1572002"/>
            <a:ext cx="4082594" cy="360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56038" y="5172293"/>
            <a:ext cx="8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Визуализация распределенных приложений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803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Диаграммы составных структур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1997" y="5111606"/>
            <a:ext cx="8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Визуализация зависимостей между компонентами большой системы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13939" y="1700808"/>
            <a:ext cx="7669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демонстрирует внутреннюю структуру классов и, по возможности, взаимодействие </a:t>
            </a:r>
            <a:r>
              <a:rPr lang="ru-RU" sz="1400" dirty="0" smtClean="0"/>
              <a:t>элементов(частей</a:t>
            </a:r>
            <a:r>
              <a:rPr lang="ru-RU" sz="1400" dirty="0"/>
              <a:t>) внутренней </a:t>
            </a:r>
            <a:r>
              <a:rPr lang="ru-RU" sz="1400" dirty="0" smtClean="0"/>
              <a:t>структуры</a:t>
            </a:r>
            <a:r>
              <a:rPr lang="ru-RU" sz="1400" dirty="0"/>
              <a:t> </a:t>
            </a:r>
            <a:r>
              <a:rPr lang="ru-RU" sz="1400" dirty="0" smtClean="0"/>
              <a:t>классов.</a:t>
            </a:r>
            <a:endParaRPr lang="ru-RU" sz="14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0" y="3212976"/>
            <a:ext cx="422200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363061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5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пакетов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3939" y="5373216"/>
            <a:ext cx="8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Визуализация зависимостей между компонентами большой системы</a:t>
            </a:r>
            <a:endParaRPr lang="ru-RU" sz="1400" dirty="0"/>
          </a:p>
        </p:txBody>
      </p:sp>
      <p:pic>
        <p:nvPicPr>
          <p:cNvPr id="14340" name="Picture 4" descr="Пример диаграммы паке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53" y="2564904"/>
            <a:ext cx="5016864" cy="17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74149" y="1700808"/>
            <a:ext cx="7669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/>
              <a:t>Пакет</a:t>
            </a:r>
            <a:r>
              <a:rPr lang="ru-RU" sz="1400" b="1" dirty="0"/>
              <a:t> (</a:t>
            </a:r>
            <a:r>
              <a:rPr lang="ru-RU" sz="1400" b="1" i="1" dirty="0" err="1"/>
              <a:t>package</a:t>
            </a:r>
            <a:r>
              <a:rPr lang="ru-RU" sz="1400" b="1" dirty="0"/>
              <a:t>)</a:t>
            </a:r>
            <a:r>
              <a:rPr lang="ru-RU" sz="1400" dirty="0"/>
              <a:t> - </a:t>
            </a:r>
            <a:r>
              <a:rPr lang="ru-RU" sz="1400" dirty="0" smtClean="0"/>
              <a:t>конструкция</a:t>
            </a:r>
            <a:r>
              <a:rPr lang="ru-RU" sz="1400" dirty="0"/>
              <a:t> UML, предназначенная для упорядочивания </a:t>
            </a:r>
            <a:r>
              <a:rPr lang="ru-RU" sz="1400" i="1" dirty="0"/>
              <a:t>UML</a:t>
            </a:r>
            <a:r>
              <a:rPr lang="ru-RU" sz="1400" dirty="0"/>
              <a:t>-моделей, а также для группировки классов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Примеры: проект </a:t>
            </a:r>
            <a:r>
              <a:rPr lang="en-US" sz="1400" dirty="0" smtClean="0"/>
              <a:t>MS Visual Studio, </a:t>
            </a:r>
            <a:r>
              <a:rPr lang="ru-RU" sz="1400" dirty="0" smtClean="0"/>
              <a:t>пространство имен </a:t>
            </a:r>
            <a:r>
              <a:rPr lang="en-US" sz="1400" dirty="0" smtClean="0"/>
              <a:t>C++, </a:t>
            </a:r>
            <a:r>
              <a:rPr lang="ru-RU" sz="1400" dirty="0" smtClean="0"/>
              <a:t>пакет </a:t>
            </a:r>
            <a:r>
              <a:rPr lang="en-US" sz="1400" dirty="0" smtClean="0"/>
              <a:t>Java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2775" y="4406055"/>
            <a:ext cx="7669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/>
              <a:t>Связь между пакетами – зависимость.</a:t>
            </a:r>
            <a:r>
              <a:rPr lang="ru-RU" sz="1400" dirty="0" smtClean="0"/>
              <a:t> Направленное</a:t>
            </a:r>
            <a:r>
              <a:rPr lang="ru-RU" sz="1400" dirty="0"/>
              <a:t> </a:t>
            </a:r>
            <a:r>
              <a:rPr lang="ru-RU" sz="1400" i="1" dirty="0"/>
              <a:t>отношение</a:t>
            </a:r>
            <a:r>
              <a:rPr lang="ru-RU" sz="1400" dirty="0"/>
              <a:t>, </a:t>
            </a:r>
            <a:r>
              <a:rPr lang="ru-RU" sz="1400" dirty="0" smtClean="0"/>
              <a:t>идет от </a:t>
            </a:r>
            <a:r>
              <a:rPr lang="ru-RU" sz="1400" dirty="0"/>
              <a:t>того </a:t>
            </a:r>
            <a:r>
              <a:rPr lang="ru-RU" sz="1400" i="1" dirty="0"/>
              <a:t>пакета</a:t>
            </a:r>
            <a:r>
              <a:rPr lang="ru-RU" sz="1400" dirty="0"/>
              <a:t>, который зависит, к пакету, который необходим тому, первому, зависимому.</a:t>
            </a:r>
          </a:p>
        </p:txBody>
      </p:sp>
    </p:spTree>
    <p:extLst>
      <p:ext uri="{BB962C8B-B14F-4D97-AF65-F5344CB8AC3E}">
        <p14:creationId xmlns:p14="http://schemas.microsoft.com/office/powerpoint/2010/main" val="18742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прецедентов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492896"/>
            <a:ext cx="43204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Актер </a:t>
            </a:r>
            <a:r>
              <a:rPr lang="ru-RU" sz="1400" b="1" dirty="0"/>
              <a:t>(</a:t>
            </a:r>
            <a:r>
              <a:rPr lang="ru-RU" sz="1400" b="1" dirty="0" err="1"/>
              <a:t>actor</a:t>
            </a:r>
            <a:r>
              <a:rPr lang="ru-RU" sz="1400" b="1" dirty="0"/>
              <a:t>)</a:t>
            </a:r>
            <a:r>
              <a:rPr lang="ru-RU" sz="1400" dirty="0"/>
              <a:t> - </a:t>
            </a:r>
            <a:r>
              <a:rPr lang="ru-RU" sz="1400" dirty="0" smtClean="0"/>
              <a:t>множество </a:t>
            </a:r>
            <a:r>
              <a:rPr lang="ru-RU" sz="1400" dirty="0"/>
              <a:t>логически связанных ролей, исполняемых при взаимодействии с прецедентами или сущностями (система, подсистема или класс). </a:t>
            </a:r>
            <a:r>
              <a:rPr lang="ru-RU" sz="1400" dirty="0" smtClean="0"/>
              <a:t>Актером </a:t>
            </a:r>
            <a:r>
              <a:rPr lang="ru-RU" sz="1400" dirty="0"/>
              <a:t>может быть человек или другая система, подсистема или класс, которые представляют нечто вне сущности.</a:t>
            </a:r>
          </a:p>
        </p:txBody>
      </p:sp>
      <p:pic>
        <p:nvPicPr>
          <p:cNvPr id="1028" name="Picture 4" descr="http://www.intuit.ru/EDI/21_12_14_1/1419110295-31391/tutorial/356/objects/2/files/02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9241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98426" y="4220554"/>
            <a:ext cx="40324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Прецедент (</a:t>
            </a:r>
            <a:r>
              <a:rPr lang="ru-RU" sz="1400" b="1" dirty="0" err="1"/>
              <a:t>use</a:t>
            </a:r>
            <a:r>
              <a:rPr lang="ru-RU" sz="1400" b="1" dirty="0"/>
              <a:t> </a:t>
            </a:r>
            <a:r>
              <a:rPr lang="ru-RU" sz="1400" b="1" dirty="0" err="1"/>
              <a:t>case</a:t>
            </a:r>
            <a:r>
              <a:rPr lang="ru-RU" sz="1400" b="1" dirty="0"/>
              <a:t>)</a:t>
            </a:r>
            <a:r>
              <a:rPr lang="ru-RU" sz="1400" dirty="0"/>
              <a:t> - описание множества последовательных событий (включая варианты), выполняемых системой, которые приводят к наблюдаемому </a:t>
            </a:r>
            <a:r>
              <a:rPr lang="ru-RU" sz="1400" dirty="0" smtClean="0"/>
              <a:t>актером </a:t>
            </a:r>
            <a:r>
              <a:rPr lang="ru-RU" sz="1400" dirty="0"/>
              <a:t>результату.</a:t>
            </a:r>
          </a:p>
        </p:txBody>
      </p:sp>
      <p:pic>
        <p:nvPicPr>
          <p:cNvPr id="1030" name="Picture 6" descr="http://www.intuit.ru/EDI/21_12_14_1/1419110295-31391/tutorial/356/objects/2/files/02_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33841"/>
            <a:ext cx="19335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9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Диаграммы прецедентов(диаграммы </a:t>
            </a:r>
            <a:r>
              <a:rPr lang="ru-RU" sz="2000" dirty="0"/>
              <a:t>вариантов </a:t>
            </a:r>
            <a:r>
              <a:rPr lang="ru-RU" sz="2000" dirty="0" smtClean="0"/>
              <a:t>использования, </a:t>
            </a:r>
            <a:r>
              <a:rPr lang="en-US" sz="2000" dirty="0" smtClean="0"/>
              <a:t>use-case diagram)</a:t>
            </a:r>
            <a:endParaRPr lang="be-BY" sz="2000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://www.intuit.ru/EDI/21_12_14_1/1419110295-31391/tutorial/356/objects/2/files/02_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0211"/>
            <a:ext cx="4248472" cy="293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smtClean="0"/>
              <a:t>Диаграммы прецедентов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274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http://www.intuit.ru/EDI/21_12_14_1/1419110295-31391/tutorial/356/objects/2/files/02_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888432" cy="345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прецедентов</a:t>
            </a:r>
            <a:endParaRPr lang="be-BY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6038" y="5172293"/>
            <a:ext cx="8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Визуализация функциональных требований к системе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284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состояний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2775" y="1931427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применяются для того, чтобы объяснить, каким образом работают сложные объекты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показывают, как объект переходит из одного состояния в другое.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3573016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Состояние </a:t>
            </a:r>
            <a:r>
              <a:rPr lang="ru-RU" sz="1400" dirty="0"/>
              <a:t> - ситуация в жизненном цикле объекта, во время которой он удовлетворяет некоторому условию, выполняет определенную деятельность или ожидает какого-то события.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80339" y="4649073"/>
            <a:ext cx="8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Описание сложного поведения </a:t>
            </a:r>
            <a:r>
              <a:rPr lang="ru-RU" sz="1400" b="1" dirty="0" smtClean="0"/>
              <a:t>одного</a:t>
            </a:r>
            <a:r>
              <a:rPr lang="ru-RU" sz="1400" dirty="0" smtClean="0"/>
              <a:t> объекта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15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Понятие диаграммы </a:t>
            </a:r>
            <a:r>
              <a:rPr lang="en-US" dirty="0" smtClean="0"/>
              <a:t>UML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/>
          <a:lstStyle/>
          <a:p>
            <a:r>
              <a:rPr lang="ru-RU" dirty="0"/>
              <a:t>Диаграмма - это графическое представление совокупности элементов, чаще всего изображаемое в виде связного графа, состоящего из вершин (сущностей) и ребер (отношений).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5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состояний</a:t>
            </a:r>
            <a:endParaRPr lang="be-BY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00" y="1628800"/>
            <a:ext cx="4126772" cy="238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612841" y="4129056"/>
            <a:ext cx="7776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Переход </a:t>
            </a:r>
            <a:r>
              <a:rPr lang="ru-RU" sz="1400" dirty="0"/>
              <a:t> - </a:t>
            </a:r>
            <a:r>
              <a:rPr lang="ru-RU" sz="1400" dirty="0" smtClean="0"/>
              <a:t>перемещение из одного состояния в другое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79882" y="4509120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триггер-идентификатор [защита</a:t>
            </a:r>
            <a:r>
              <a:rPr lang="ru-RU" dirty="0"/>
              <a:t>]/активность</a:t>
            </a:r>
            <a:br>
              <a:rPr lang="ru-RU" dirty="0"/>
            </a:b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331640" y="4832285"/>
            <a:ext cx="1944216" cy="61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23529" y="5373216"/>
            <a:ext cx="2564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событие, которое может изменить состояние</a:t>
            </a:r>
            <a:endParaRPr lang="ru-RU" sz="1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198722" y="4848981"/>
            <a:ext cx="1152128" cy="612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87867" y="5445225"/>
            <a:ext cx="3169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условие, при котором переход может произойти</a:t>
            </a:r>
            <a:endParaRPr lang="ru-RU" sz="14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H="1" flipV="1">
            <a:off x="6372200" y="4848981"/>
            <a:ext cx="1058628" cy="61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6228184" y="5373216"/>
            <a:ext cx="2543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поведение системы во время перехода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332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деятельности</a:t>
            </a:r>
            <a:endParaRPr lang="be-BY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2775" y="1700808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это технология, позволяющая описывать</a:t>
            </a:r>
            <a:br>
              <a:rPr lang="ru-RU" dirty="0"/>
            </a:br>
            <a:r>
              <a:rPr lang="ru-RU" dirty="0"/>
              <a:t>логику процедур, </a:t>
            </a:r>
            <a:r>
              <a:rPr lang="ru-RU" dirty="0" smtClean="0"/>
              <a:t>бизнес-процессы </a:t>
            </a:r>
            <a:r>
              <a:rPr lang="ru-RU" dirty="0"/>
              <a:t>и потоки работ</a:t>
            </a:r>
            <a:r>
              <a:rPr lang="ru-RU" dirty="0" smtClean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14621" y="2420888"/>
            <a:ext cx="5118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Отличия от блок-схем</a:t>
            </a:r>
          </a:p>
          <a:p>
            <a:r>
              <a:rPr lang="ru-RU" sz="1400" b="1" dirty="0" smtClean="0"/>
              <a:t> </a:t>
            </a:r>
            <a:r>
              <a:rPr lang="ru-RU" sz="1400" dirty="0"/>
              <a:t> -  </a:t>
            </a:r>
            <a:r>
              <a:rPr lang="ru-RU" sz="1400" dirty="0" smtClean="0"/>
              <a:t>поддержка параллельных процессов</a:t>
            </a:r>
            <a:endParaRPr lang="ru-RU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79990"/>
            <a:ext cx="2054056" cy="297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000" y="3447442"/>
            <a:ext cx="4027190" cy="20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7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последовательности</a:t>
            </a:r>
            <a:endParaRPr lang="be-BY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1560" y="17728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описывают </a:t>
            </a:r>
            <a:r>
              <a:rPr lang="ru-RU" dirty="0" smtClean="0"/>
              <a:t>взаимодействие </a:t>
            </a:r>
            <a:r>
              <a:rPr lang="ru-RU" dirty="0"/>
              <a:t>групп объектов в различных условиях их поведения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отображают </a:t>
            </a:r>
            <a:r>
              <a:rPr lang="ru-RU" dirty="0"/>
              <a:t>взаимодействие объектов в </a:t>
            </a:r>
            <a:r>
              <a:rPr lang="ru-RU" dirty="0" smtClean="0"/>
              <a:t>динамике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097" y="2678374"/>
            <a:ext cx="3801656" cy="31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9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последовательности</a:t>
            </a: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332" y="1628800"/>
            <a:ext cx="4946303" cy="39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4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последовательности</a:t>
            </a: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42" y="1528232"/>
            <a:ext cx="4692883" cy="3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43608" y="5483343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Применение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Описание поведения объектов в рамках одного прецедента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Представление взаимодействия объектов (а не точного их поведения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415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Диаграммы кооперации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844824"/>
            <a:ext cx="79208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Кооперации</a:t>
            </a:r>
          </a:p>
          <a:p>
            <a:r>
              <a:rPr lang="ru-RU" sz="1400" b="1" dirty="0" smtClean="0"/>
              <a:t> </a:t>
            </a:r>
            <a:r>
              <a:rPr lang="ru-RU" sz="1400" dirty="0"/>
              <a:t> - </a:t>
            </a:r>
            <a:r>
              <a:rPr lang="ru-RU" sz="1400" dirty="0" smtClean="0"/>
              <a:t>множества </a:t>
            </a:r>
            <a:r>
              <a:rPr lang="ru-RU" sz="1400" dirty="0"/>
              <a:t>взаимодействующих с определенной целью объектов в общем контексте моделируемой системы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79" y="4666566"/>
            <a:ext cx="2679834" cy="18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www.intuit.ru/EDI/21_12_14_1/1419110295-31391/tutorial/356/objects/2/files/02_1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688218"/>
            <a:ext cx="3246138" cy="18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ru/0/00/Decorator_templ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209" y="3144207"/>
            <a:ext cx="4236215" cy="24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56184"/>
            <a:ext cx="8171248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прецедентов</a:t>
            </a:r>
            <a:endParaRPr lang="be-BY" dirty="0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Цели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844824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общие границы и контекст моделируемой предметной области на начальных этапах проектирования </a:t>
            </a:r>
            <a:r>
              <a:rPr lang="ru-RU" dirty="0" smtClean="0"/>
              <a:t>системы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Сформулировать </a:t>
            </a:r>
            <a:r>
              <a:rPr lang="ru-RU" dirty="0"/>
              <a:t>общие требования к функциональному поведению проектируемой </a:t>
            </a:r>
            <a:r>
              <a:rPr lang="ru-RU" dirty="0" smtClean="0"/>
              <a:t>системы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Разработать </a:t>
            </a:r>
            <a:r>
              <a:rPr lang="ru-RU" dirty="0"/>
              <a:t>исходную концептуальную модель системы для ее последующей детализации в форме логических и физических </a:t>
            </a:r>
            <a:r>
              <a:rPr lang="ru-RU" dirty="0" smtClean="0"/>
              <a:t>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Подготовить </a:t>
            </a:r>
            <a:r>
              <a:rPr lang="ru-RU" dirty="0"/>
              <a:t>исходную документацию для взаимодействия разработчиков системы с ее заказчиками и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6122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Прецедент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844824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Стандартный элемент языка </a:t>
            </a:r>
            <a:r>
              <a:rPr lang="en-US" dirty="0" smtClean="0"/>
              <a:t>UML, </a:t>
            </a:r>
            <a:r>
              <a:rPr lang="ru-RU" dirty="0" smtClean="0"/>
              <a:t>применяемый </a:t>
            </a:r>
            <a:r>
              <a:rPr lang="ru-RU" dirty="0"/>
              <a:t>для спецификации общих особенностей поведения </a:t>
            </a:r>
            <a:r>
              <a:rPr lang="ru-RU" dirty="0" smtClean="0"/>
              <a:t>сущности </a:t>
            </a:r>
            <a:r>
              <a:rPr lang="ru-RU" dirty="0"/>
              <a:t>предметной области без </a:t>
            </a:r>
            <a:r>
              <a:rPr lang="ru-RU" dirty="0" smtClean="0"/>
              <a:t>рассмотрения ее </a:t>
            </a:r>
            <a:r>
              <a:rPr lang="ru-RU" dirty="0"/>
              <a:t>внутренней структуры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122" name="Picture 2" descr="http://www.znannya.org/images/uml_use_case_diagram_4/gl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22152"/>
            <a:ext cx="2664296" cy="15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Актер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84482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Внешняя сущность</a:t>
            </a:r>
            <a:r>
              <a:rPr lang="ru-RU" dirty="0"/>
              <a:t>, которая взаимодействует с системой и использует ее функциональные возможности для достижения определенных целей или решения частных задач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1" name="Picture 4" descr="http://www.intuit.ru/EDI/21_12_14_1/1419110295-31391/tutorial/356/objects/2/files/02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29241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560" y="4005064"/>
            <a:ext cx="4675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Имена </a:t>
            </a:r>
            <a:r>
              <a:rPr lang="ru-RU" sz="1200" dirty="0"/>
              <a:t>актеров должны записываться заглавными буквами и следовать рекомендациям использования имен для типов и классов модели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 </a:t>
            </a:r>
          </a:p>
          <a:p>
            <a:r>
              <a:rPr lang="ru-RU" sz="1200" dirty="0" smtClean="0"/>
              <a:t>Символ </a:t>
            </a:r>
            <a:r>
              <a:rPr lang="ru-RU" sz="1200" dirty="0"/>
              <a:t>отдельного актера связывает соответствующее описание актера с конкретным именем. </a:t>
            </a:r>
            <a:endParaRPr lang="ru-RU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Имена </a:t>
            </a:r>
            <a:r>
              <a:rPr lang="ru-RU" sz="1200" dirty="0"/>
              <a:t>абстрактных </a:t>
            </a:r>
            <a:r>
              <a:rPr lang="ru-RU" sz="1200" dirty="0" smtClean="0"/>
              <a:t>актеров рекомендуется </a:t>
            </a:r>
            <a:r>
              <a:rPr lang="ru-RU" sz="1200" dirty="0"/>
              <a:t>обозначать курсивом.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777376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Примеры</a:t>
            </a:r>
            <a:r>
              <a:rPr lang="ru-RU" sz="1600" dirty="0" smtClean="0"/>
              <a:t>: интернет-пользователь, клиент </a:t>
            </a:r>
            <a:r>
              <a:rPr lang="ru-RU" sz="1600" dirty="0"/>
              <a:t>банка, банковский служащий, продавец магазина, менеджер отдела продаж, пассажир авиарейса, водитель автомобиля, администратор гостиницы, сотовый телефон и </a:t>
            </a:r>
            <a:r>
              <a:rPr lang="ru-RU" sz="1600" dirty="0" smtClean="0"/>
              <a:t>др.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27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Элементы диаграммы </a:t>
            </a:r>
            <a:r>
              <a:rPr lang="en-US" dirty="0" smtClean="0"/>
              <a:t>UML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84482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Связи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Текст</a:t>
            </a:r>
            <a:r>
              <a:rPr lang="ru-RU" dirty="0"/>
              <a:t>, который содержится внутри границ отдельных геометрических фигур на плоскости. </a:t>
            </a:r>
            <a:r>
              <a:rPr lang="ru-RU" dirty="0" smtClean="0"/>
              <a:t>Форма </a:t>
            </a:r>
            <a:r>
              <a:rPr lang="ru-RU" dirty="0"/>
              <a:t>этих фигур (прямоугольник, эллипс) соответствует некоторым элементам языка </a:t>
            </a:r>
            <a:r>
              <a:rPr lang="en-US" dirty="0" smtClean="0"/>
              <a:t>UML</a:t>
            </a:r>
            <a:r>
              <a:rPr lang="ru-RU" dirty="0"/>
              <a:t> (класс,</a:t>
            </a:r>
            <a:r>
              <a:rPr lang="ru-RU"/>
              <a:t> </a:t>
            </a:r>
            <a:r>
              <a:rPr lang="ru-RU" smtClean="0"/>
              <a:t>прецедент</a:t>
            </a:r>
            <a:r>
              <a:rPr lang="ru-RU" dirty="0" smtClean="0"/>
              <a:t>) и имеет фиксированную семантику.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Графические символы, </a:t>
            </a:r>
            <a:r>
              <a:rPr lang="ru-RU" dirty="0"/>
              <a:t>изображаемые вблизи от тех или иных визуальных элементов диаграмм.</a:t>
            </a:r>
          </a:p>
        </p:txBody>
      </p:sp>
    </p:spTree>
    <p:extLst>
      <p:ext uri="{BB962C8B-B14F-4D97-AF65-F5344CB8AC3E}">
        <p14:creationId xmlns:p14="http://schemas.microsoft.com/office/powerpoint/2010/main" val="23501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Интерфейс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844824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Внешняя сущность</a:t>
            </a:r>
            <a:r>
              <a:rPr lang="ru-RU" dirty="0"/>
              <a:t>, которая взаимодействует с системой и использует ее функциональные возможности для достижения определенных целей или решения частных задач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1" name="Picture 4" descr="http://www.intuit.ru/EDI/21_12_14_1/1419110295-31391/tutorial/356/objects/2/files/02_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29241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11560" y="4005064"/>
            <a:ext cx="4675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Имена </a:t>
            </a:r>
            <a:r>
              <a:rPr lang="ru-RU" sz="1200" dirty="0"/>
              <a:t>актеров должны записываться заглавными буквами и следовать рекомендациям использования имен для типов и классов модели</a:t>
            </a:r>
            <a:r>
              <a:rPr lang="ru-RU" sz="1200" dirty="0" smtClean="0"/>
              <a:t>.</a:t>
            </a:r>
          </a:p>
          <a:p>
            <a:r>
              <a:rPr lang="ru-RU" sz="1200" dirty="0" smtClean="0"/>
              <a:t> </a:t>
            </a:r>
          </a:p>
          <a:p>
            <a:r>
              <a:rPr lang="ru-RU" sz="1200" dirty="0" smtClean="0"/>
              <a:t>Символ </a:t>
            </a:r>
            <a:r>
              <a:rPr lang="ru-RU" sz="1200" dirty="0"/>
              <a:t>отдельного актера связывает соответствующее описание актера с конкретным именем. </a:t>
            </a:r>
            <a:endParaRPr lang="ru-RU" sz="1200" dirty="0" smtClean="0"/>
          </a:p>
          <a:p>
            <a:endParaRPr lang="ru-RU" sz="1200" dirty="0" smtClean="0"/>
          </a:p>
          <a:p>
            <a:r>
              <a:rPr lang="ru-RU" sz="1200" dirty="0" smtClean="0"/>
              <a:t>Имена </a:t>
            </a:r>
            <a:r>
              <a:rPr lang="ru-RU" sz="1200" dirty="0"/>
              <a:t>абстрактных </a:t>
            </a:r>
            <a:r>
              <a:rPr lang="ru-RU" sz="1200" dirty="0" smtClean="0"/>
              <a:t>актеров рекомендуется </a:t>
            </a:r>
            <a:r>
              <a:rPr lang="ru-RU" sz="1200" dirty="0"/>
              <a:t>обозначать курсивом.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777376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Примеры</a:t>
            </a:r>
            <a:r>
              <a:rPr lang="ru-RU" sz="1600" dirty="0" smtClean="0"/>
              <a:t>: интернет-пользователь, клиент </a:t>
            </a:r>
            <a:r>
              <a:rPr lang="ru-RU" sz="1600" dirty="0"/>
              <a:t>банка, банковский служащий, продавец магазина, менеджер отдела продаж, пассажир авиарейса, водитель автомобиля, администратор гостиницы, сотовый телефон и </a:t>
            </a:r>
            <a:r>
              <a:rPr lang="ru-RU" sz="1600" dirty="0" smtClean="0"/>
              <a:t>др.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818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Отношения</a:t>
            </a:r>
            <a:endParaRPr lang="be-BY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1844824"/>
            <a:ext cx="79208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Ассоциация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Расширение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Обобщение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2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44838" r="4723" b="7891"/>
          <a:stretch/>
        </p:blipFill>
        <p:spPr bwMode="auto">
          <a:xfrm>
            <a:off x="2339752" y="3789040"/>
            <a:ext cx="4022725" cy="143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Ассоциация</a:t>
            </a:r>
            <a:endParaRPr lang="be-BY" dirty="0"/>
          </a:p>
        </p:txBody>
      </p:sp>
      <p:sp>
        <p:nvSpPr>
          <p:cNvPr id="12" name="Содержимое 2"/>
          <p:cNvSpPr>
            <a:spLocks noGrp="1"/>
          </p:cNvSpPr>
          <p:nvPr>
            <p:ph sz="quarter" idx="1"/>
          </p:nvPr>
        </p:nvSpPr>
        <p:spPr>
          <a:xfrm>
            <a:off x="476769" y="1700808"/>
            <a:ext cx="8229600" cy="1944216"/>
          </a:xfrm>
        </p:spPr>
        <p:txBody>
          <a:bodyPr>
            <a:normAutofit/>
          </a:bodyPr>
          <a:lstStyle/>
          <a:p>
            <a:pPr eaLnBrk="1" hangingPunct="1"/>
            <a:r>
              <a:rPr lang="uk-UA" altLang="ru-RU" sz="2000" i="1" dirty="0" err="1" smtClean="0"/>
              <a:t>Отношение</a:t>
            </a:r>
            <a:r>
              <a:rPr lang="uk-UA" altLang="ru-RU" sz="2000" i="1" dirty="0" smtClean="0"/>
              <a:t> </a:t>
            </a:r>
            <a:r>
              <a:rPr lang="uk-UA" altLang="ru-RU" sz="2000" i="1" dirty="0" err="1" smtClean="0"/>
              <a:t>ассоциации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служит</a:t>
            </a:r>
            <a:r>
              <a:rPr lang="uk-UA" altLang="ru-RU" sz="2000" dirty="0" smtClean="0"/>
              <a:t> для </a:t>
            </a:r>
            <a:r>
              <a:rPr lang="uk-UA" altLang="ru-RU" sz="2000" dirty="0" err="1" smtClean="0"/>
              <a:t>обозначения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специфичной</a:t>
            </a:r>
            <a:r>
              <a:rPr lang="uk-UA" altLang="ru-RU" sz="2000" dirty="0" smtClean="0"/>
              <a:t> роли </a:t>
            </a:r>
            <a:r>
              <a:rPr lang="uk-UA" altLang="ru-RU" sz="2000" dirty="0" err="1" smtClean="0"/>
              <a:t>актера</a:t>
            </a:r>
            <a:endParaRPr lang="uk-UA" altLang="ru-RU" sz="2000" dirty="0" smtClean="0"/>
          </a:p>
          <a:p>
            <a:pPr eaLnBrk="1" hangingPunct="1"/>
            <a:r>
              <a:rPr lang="uk-UA" altLang="ru-RU" sz="2000" dirty="0" err="1" smtClean="0"/>
              <a:t>Отображается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взаимодействие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акторев</a:t>
            </a:r>
            <a:r>
              <a:rPr lang="uk-UA" altLang="ru-RU" sz="2000" dirty="0" smtClean="0"/>
              <a:t> и </a:t>
            </a:r>
            <a:r>
              <a:rPr lang="uk-UA" altLang="ru-RU" sz="2000" dirty="0" err="1" smtClean="0"/>
              <a:t>прецедентов</a:t>
            </a:r>
            <a:endParaRPr lang="uk-UA" altLang="ru-RU" sz="2000" dirty="0" smtClean="0"/>
          </a:p>
          <a:p>
            <a:pPr eaLnBrk="1" hangingPunct="1"/>
            <a:r>
              <a:rPr lang="uk-UA" altLang="ru-RU" sz="2000" dirty="0" err="1" smtClean="0"/>
              <a:t>Обозначается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сплошной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линией</a:t>
            </a:r>
            <a:endParaRPr lang="uk-UA" altLang="ru-RU" sz="2000" dirty="0" smtClean="0"/>
          </a:p>
          <a:p>
            <a:pPr eaLnBrk="1" hangingPunct="1"/>
            <a:r>
              <a:rPr lang="uk-UA" altLang="ru-RU" sz="2000" dirty="0" err="1" smtClean="0"/>
              <a:t>Линия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может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иметь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имя</a:t>
            </a:r>
            <a:r>
              <a:rPr lang="uk-UA" altLang="ru-RU" sz="2000" dirty="0" smtClean="0"/>
              <a:t> и </a:t>
            </a:r>
            <a:r>
              <a:rPr lang="uk-UA" altLang="ru-RU" sz="2000" dirty="0" err="1" smtClean="0"/>
              <a:t>кратность</a:t>
            </a:r>
            <a:endParaRPr lang="ru-RU" altLang="ru-RU" sz="2000" dirty="0" smtClean="0"/>
          </a:p>
          <a:p>
            <a:pPr eaLnBrk="1" hangingPunct="1"/>
            <a:endParaRPr lang="ru-RU" alt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8817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Кратность ассоциации</a:t>
            </a:r>
            <a:endParaRPr lang="be-BY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21824" y="1528232"/>
            <a:ext cx="8229600" cy="4937125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2000" dirty="0" err="1" smtClean="0"/>
              <a:t>Кратность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характеризует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общее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количество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экземляров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сущности</a:t>
            </a:r>
            <a:r>
              <a:rPr lang="uk-UA" altLang="ru-RU" sz="2000" dirty="0" smtClean="0"/>
              <a:t>, </a:t>
            </a:r>
            <a:r>
              <a:rPr lang="uk-UA" altLang="ru-RU" sz="2000" dirty="0" err="1" smtClean="0"/>
              <a:t>которые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могут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выступать</a:t>
            </a:r>
            <a:r>
              <a:rPr lang="uk-UA" altLang="ru-RU" sz="2000" dirty="0" smtClean="0"/>
              <a:t> в </a:t>
            </a:r>
            <a:r>
              <a:rPr lang="uk-UA" altLang="ru-RU" sz="2000" dirty="0" err="1" smtClean="0"/>
              <a:t>качество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элементов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данной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ассоциации</a:t>
            </a:r>
            <a:endParaRPr lang="uk-UA" altLang="ru-RU" sz="2000" dirty="0" smtClean="0"/>
          </a:p>
          <a:p>
            <a:r>
              <a:rPr lang="uk-UA" altLang="ru-RU" sz="2000" dirty="0" err="1" smtClean="0"/>
              <a:t>Наиболее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распространенные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формы</a:t>
            </a:r>
            <a:r>
              <a:rPr lang="uk-UA" altLang="ru-RU" sz="2000" dirty="0" smtClean="0"/>
              <a:t> записи </a:t>
            </a:r>
            <a:r>
              <a:rPr lang="uk-UA" altLang="ru-RU" sz="2000" dirty="0" err="1" smtClean="0"/>
              <a:t>кратности</a:t>
            </a:r>
            <a:r>
              <a:rPr lang="uk-UA" altLang="ru-RU" sz="2000" dirty="0" smtClean="0"/>
              <a:t>:</a:t>
            </a:r>
            <a:endParaRPr lang="ru-RU" altLang="ru-RU" sz="2000" dirty="0" smtClean="0"/>
          </a:p>
          <a:p>
            <a:pPr marL="617538" lvl="1" indent="-342900">
              <a:buFont typeface="Bookman Old Style" pitchFamily="18" charset="0"/>
              <a:buAutoNum type="arabicPeriod"/>
            </a:pPr>
            <a:r>
              <a:rPr lang="uk-UA" altLang="ru-RU" sz="1700" dirty="0" err="1" smtClean="0"/>
              <a:t>Целое</a:t>
            </a:r>
            <a:r>
              <a:rPr lang="uk-UA" altLang="ru-RU" sz="1700" dirty="0" smtClean="0"/>
              <a:t> </a:t>
            </a:r>
            <a:r>
              <a:rPr lang="uk-UA" altLang="ru-RU" sz="1700" dirty="0" err="1" smtClean="0"/>
              <a:t>неотрицательное</a:t>
            </a:r>
            <a:r>
              <a:rPr lang="uk-UA" altLang="ru-RU" sz="1700" dirty="0" smtClean="0"/>
              <a:t> число;</a:t>
            </a:r>
            <a:endParaRPr lang="ru-RU" altLang="ru-RU" sz="1700" dirty="0" smtClean="0"/>
          </a:p>
          <a:p>
            <a:pPr marL="617538" lvl="1" indent="-342900">
              <a:buFont typeface="Bookman Old Style" pitchFamily="18" charset="0"/>
              <a:buAutoNum type="arabicPeriod"/>
            </a:pPr>
            <a:r>
              <a:rPr lang="uk-UA" altLang="ru-RU" sz="1700" dirty="0" smtClean="0"/>
              <a:t>Два </a:t>
            </a:r>
            <a:r>
              <a:rPr lang="uk-UA" altLang="ru-RU" sz="1700" dirty="0" err="1" smtClean="0"/>
              <a:t>целых</a:t>
            </a:r>
            <a:r>
              <a:rPr lang="uk-UA" altLang="ru-RU" sz="1700" dirty="0" smtClean="0"/>
              <a:t> </a:t>
            </a:r>
            <a:r>
              <a:rPr lang="uk-UA" altLang="ru-RU" sz="1700" dirty="0" err="1" smtClean="0"/>
              <a:t>неотрицательных</a:t>
            </a:r>
            <a:r>
              <a:rPr lang="uk-UA" altLang="ru-RU" sz="1700" dirty="0" smtClean="0"/>
              <a:t> числа, </a:t>
            </a:r>
            <a:r>
              <a:rPr lang="uk-UA" altLang="ru-RU" sz="1700" dirty="0" err="1" smtClean="0"/>
              <a:t>разделенные</a:t>
            </a:r>
            <a:r>
              <a:rPr lang="uk-UA" altLang="ru-RU" sz="1700" dirty="0" smtClean="0"/>
              <a:t> </a:t>
            </a:r>
            <a:r>
              <a:rPr lang="uk-UA" altLang="ru-RU" sz="1700" dirty="0" err="1" smtClean="0"/>
              <a:t>запятой</a:t>
            </a:r>
            <a:r>
              <a:rPr lang="uk-UA" altLang="ru-RU" sz="1700" dirty="0" smtClean="0"/>
              <a:t>;</a:t>
            </a:r>
            <a:endParaRPr lang="ru-RU" altLang="ru-RU" sz="1700" dirty="0" smtClean="0"/>
          </a:p>
          <a:p>
            <a:pPr marL="617538" lvl="1" indent="-342900">
              <a:buFont typeface="Bookman Old Style" pitchFamily="18" charset="0"/>
              <a:buAutoNum type="arabicPeriod"/>
            </a:pPr>
            <a:r>
              <a:rPr lang="uk-UA" altLang="ru-RU" sz="1700" dirty="0" smtClean="0"/>
              <a:t>Число и символ «*»;</a:t>
            </a:r>
            <a:endParaRPr lang="ru-RU" altLang="ru-RU" sz="1700" dirty="0" smtClean="0"/>
          </a:p>
          <a:p>
            <a:pPr marL="617538" lvl="1" indent="-342900">
              <a:buFont typeface="Bookman Old Style" pitchFamily="18" charset="0"/>
              <a:buAutoNum type="arabicPeriod"/>
            </a:pPr>
            <a:r>
              <a:rPr lang="uk-UA" altLang="ru-RU" sz="1700" dirty="0"/>
              <a:t>С</a:t>
            </a:r>
            <a:r>
              <a:rPr lang="uk-UA" altLang="ru-RU" sz="1700" dirty="0" smtClean="0"/>
              <a:t>имвол «*».</a:t>
            </a:r>
            <a:endParaRPr lang="ru-RU" altLang="ru-RU" sz="1700" dirty="0" smtClean="0"/>
          </a:p>
          <a:p>
            <a:r>
              <a:rPr lang="uk-UA" altLang="ru-RU" sz="2000" dirty="0" smtClean="0"/>
              <a:t>По </a:t>
            </a:r>
            <a:r>
              <a:rPr lang="uk-UA" altLang="ru-RU" sz="2000" dirty="0" err="1" smtClean="0"/>
              <a:t>умолчанию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кратность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равна</a:t>
            </a:r>
            <a:r>
              <a:rPr lang="uk-UA" altLang="ru-RU" sz="2000" dirty="0" smtClean="0"/>
              <a:t> 1.</a:t>
            </a:r>
            <a:endParaRPr lang="ru-RU" altLang="ru-RU" sz="2000" dirty="0" smtClean="0"/>
          </a:p>
        </p:txBody>
      </p:sp>
      <p:pic>
        <p:nvPicPr>
          <p:cNvPr id="11" name="Picture 2" descr="http://www.znannya.org/images/uml_use_case_diagram_4/gl4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53136"/>
            <a:ext cx="291117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9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Обобщение</a:t>
            </a:r>
            <a:endParaRPr lang="be-BY" dirty="0"/>
          </a:p>
        </p:txBody>
      </p:sp>
      <p:sp>
        <p:nvSpPr>
          <p:cNvPr id="9" name="Содержимое 2"/>
          <p:cNvSpPr>
            <a:spLocks noGrp="1"/>
          </p:cNvSpPr>
          <p:nvPr>
            <p:ph sz="quarter" idx="1"/>
          </p:nvPr>
        </p:nvSpPr>
        <p:spPr>
          <a:xfrm>
            <a:off x="444684" y="1528232"/>
            <a:ext cx="8229600" cy="3138488"/>
          </a:xfrm>
        </p:spPr>
        <p:txBody>
          <a:bodyPr/>
          <a:lstStyle/>
          <a:p>
            <a:pPr eaLnBrk="1" hangingPunct="1"/>
            <a:r>
              <a:rPr lang="uk-UA" altLang="ru-RU" sz="1800" b="1" i="1" dirty="0" err="1" smtClean="0"/>
              <a:t>Отношение</a:t>
            </a:r>
            <a:r>
              <a:rPr lang="uk-UA" altLang="ru-RU" sz="1800" b="1" i="1" dirty="0" smtClean="0"/>
              <a:t> </a:t>
            </a:r>
            <a:r>
              <a:rPr lang="uk-UA" altLang="ru-RU" sz="1800" b="1" i="1" dirty="0" err="1" smtClean="0"/>
              <a:t>обощения</a:t>
            </a:r>
            <a:r>
              <a:rPr lang="uk-UA" altLang="ru-RU" sz="1800" b="1" i="1" dirty="0" smtClean="0"/>
              <a:t> (</a:t>
            </a:r>
            <a:r>
              <a:rPr lang="uk-UA" altLang="ru-RU" sz="1800" b="1" i="1" dirty="0" err="1" smtClean="0"/>
              <a:t>наследования</a:t>
            </a:r>
            <a:r>
              <a:rPr lang="uk-UA" altLang="ru-RU" sz="1800" b="1" i="1" dirty="0" smtClean="0"/>
              <a:t>)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служит</a:t>
            </a:r>
            <a:r>
              <a:rPr lang="uk-UA" altLang="ru-RU" sz="1800" dirty="0" smtClean="0"/>
              <a:t> для </a:t>
            </a:r>
            <a:r>
              <a:rPr lang="uk-UA" altLang="ru-RU" sz="1800" dirty="0" err="1" smtClean="0"/>
              <a:t>указания</a:t>
            </a:r>
            <a:r>
              <a:rPr lang="uk-UA" altLang="ru-RU" sz="1800" dirty="0" smtClean="0"/>
              <a:t> на </a:t>
            </a:r>
            <a:r>
              <a:rPr lang="uk-UA" altLang="ru-RU" sz="1800" dirty="0" err="1" smtClean="0"/>
              <a:t>тот</a:t>
            </a:r>
            <a:r>
              <a:rPr lang="uk-UA" altLang="ru-RU" sz="1800" dirty="0" smtClean="0"/>
              <a:t> факт, </a:t>
            </a:r>
            <a:r>
              <a:rPr lang="uk-UA" altLang="ru-RU" sz="1800" dirty="0" err="1" smtClean="0"/>
              <a:t>что</a:t>
            </a:r>
            <a:r>
              <a:rPr lang="uk-UA" altLang="ru-RU" sz="1800" dirty="0" smtClean="0"/>
              <a:t> прецедент </a:t>
            </a:r>
            <a:r>
              <a:rPr lang="uk-UA" altLang="ru-RU" sz="1800" b="1" dirty="0" smtClean="0"/>
              <a:t>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может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быть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обобщен</a:t>
            </a:r>
            <a:r>
              <a:rPr lang="uk-UA" altLang="ru-RU" sz="1800" dirty="0" smtClean="0"/>
              <a:t> до </a:t>
            </a:r>
            <a:r>
              <a:rPr lang="uk-UA" altLang="ru-RU" sz="1800" dirty="0" err="1" smtClean="0"/>
              <a:t>прецедента</a:t>
            </a:r>
            <a:r>
              <a:rPr lang="uk-UA" altLang="ru-RU" sz="1800" dirty="0" smtClean="0"/>
              <a:t> </a:t>
            </a:r>
            <a:r>
              <a:rPr lang="uk-UA" altLang="ru-RU" sz="1800" b="1" dirty="0" smtClean="0"/>
              <a:t>В</a:t>
            </a:r>
          </a:p>
          <a:p>
            <a:pPr eaLnBrk="1" hangingPunct="1"/>
            <a:r>
              <a:rPr lang="uk-UA" altLang="ru-RU" sz="1800" dirty="0" smtClean="0"/>
              <a:t>Прецедент </a:t>
            </a:r>
            <a:r>
              <a:rPr lang="uk-UA" altLang="ru-RU" sz="1800" b="1" dirty="0" smtClean="0"/>
              <a:t>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является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специализацицей</a:t>
            </a:r>
            <a:r>
              <a:rPr lang="uk-UA" altLang="ru-RU" sz="1800" dirty="0" smtClean="0"/>
              <a:t> </a:t>
            </a:r>
            <a:r>
              <a:rPr lang="uk-UA" altLang="ru-RU" sz="1800" b="1" dirty="0" smtClean="0"/>
              <a:t>В</a:t>
            </a:r>
          </a:p>
          <a:p>
            <a:pPr eaLnBrk="1" hangingPunct="1"/>
            <a:r>
              <a:rPr lang="uk-UA" altLang="ru-RU" sz="1800" b="1" dirty="0" smtClean="0"/>
              <a:t>В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называется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родительским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классом</a:t>
            </a:r>
            <a:r>
              <a:rPr lang="uk-UA" altLang="ru-RU" sz="1800" dirty="0" smtClean="0"/>
              <a:t> для </a:t>
            </a:r>
            <a:r>
              <a:rPr lang="uk-UA" altLang="ru-RU" sz="1800" b="1" dirty="0" smtClean="0"/>
              <a:t>А</a:t>
            </a:r>
          </a:p>
          <a:p>
            <a:pPr eaLnBrk="1" hangingPunct="1"/>
            <a:r>
              <a:rPr lang="uk-UA" altLang="ru-RU" sz="1800" b="1" dirty="0" smtClean="0"/>
              <a:t>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называется</a:t>
            </a:r>
            <a:r>
              <a:rPr lang="uk-UA" altLang="ru-RU" sz="1800" dirty="0" smtClean="0"/>
              <a:t> потомком </a:t>
            </a:r>
            <a:r>
              <a:rPr lang="uk-UA" altLang="ru-RU" sz="1800" b="1" dirty="0" smtClean="0"/>
              <a:t>В</a:t>
            </a:r>
          </a:p>
          <a:p>
            <a:pPr eaLnBrk="1" hangingPunct="1"/>
            <a:r>
              <a:rPr lang="uk-UA" altLang="ru-RU" sz="1800" dirty="0" smtClean="0"/>
              <a:t>Потомок </a:t>
            </a:r>
            <a:r>
              <a:rPr lang="uk-UA" altLang="ru-RU" sz="1800" dirty="0" err="1" smtClean="0"/>
              <a:t>наследует</a:t>
            </a:r>
            <a:r>
              <a:rPr lang="uk-UA" altLang="ru-RU" sz="1800" dirty="0" smtClean="0"/>
              <a:t> все </a:t>
            </a:r>
            <a:r>
              <a:rPr lang="uk-UA" altLang="ru-RU" sz="1800" dirty="0" err="1" smtClean="0"/>
              <a:t>свойства</a:t>
            </a:r>
            <a:r>
              <a:rPr lang="uk-UA" altLang="ru-RU" sz="1800" dirty="0" smtClean="0"/>
              <a:t> и </a:t>
            </a:r>
            <a:r>
              <a:rPr lang="uk-UA" altLang="ru-RU" sz="1800" dirty="0" err="1" smtClean="0"/>
              <a:t>поведение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предка</a:t>
            </a:r>
            <a:r>
              <a:rPr lang="uk-UA" altLang="ru-RU" sz="1800" dirty="0" smtClean="0"/>
              <a:t>, а </a:t>
            </a:r>
            <a:r>
              <a:rPr lang="uk-UA" altLang="ru-RU" sz="1800" dirty="0" err="1" smtClean="0"/>
              <a:t>также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может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дополнить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их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новыми</a:t>
            </a:r>
            <a:endParaRPr lang="en-US" altLang="ru-RU" sz="1800" dirty="0" smtClean="0"/>
          </a:p>
        </p:txBody>
      </p:sp>
      <p:sp>
        <p:nvSpPr>
          <p:cNvPr id="2" name="AutoShape 2" descr="Image result for uml use case diagram extension exam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292" name="Picture 4" descr="http://i.stack.imgur.com/VTh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5031879" cy="169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Расширение</a:t>
            </a:r>
            <a:endParaRPr lang="be-BY" dirty="0"/>
          </a:p>
        </p:txBody>
      </p:sp>
      <p:sp>
        <p:nvSpPr>
          <p:cNvPr id="2" name="AutoShape 2" descr="Image result for uml use case diagram extension exam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467544" y="1542475"/>
            <a:ext cx="8229600" cy="228123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2000" dirty="0" smtClean="0"/>
              <a:t>При </a:t>
            </a:r>
            <a:r>
              <a:rPr lang="uk-UA" altLang="ru-RU" sz="2000" b="1" i="1" dirty="0" err="1" smtClean="0"/>
              <a:t>отношении</a:t>
            </a:r>
            <a:r>
              <a:rPr lang="uk-UA" altLang="ru-RU" sz="2000" b="1" i="1" dirty="0" smtClean="0"/>
              <a:t> </a:t>
            </a:r>
            <a:r>
              <a:rPr lang="uk-UA" altLang="ru-RU" sz="2000" b="1" i="1" dirty="0" err="1" smtClean="0"/>
              <a:t>расширения</a:t>
            </a:r>
            <a:r>
              <a:rPr lang="uk-UA" altLang="ru-RU" sz="2000" b="1" i="1" dirty="0" smtClean="0"/>
              <a:t> </a:t>
            </a:r>
            <a:r>
              <a:rPr lang="uk-UA" altLang="ru-RU" sz="2000" dirty="0" smtClean="0"/>
              <a:t>от </a:t>
            </a:r>
            <a:r>
              <a:rPr lang="uk-UA" altLang="ru-RU" sz="2000" dirty="0" err="1" smtClean="0"/>
              <a:t>прецедента</a:t>
            </a:r>
            <a:r>
              <a:rPr lang="uk-UA" altLang="ru-RU" sz="2000" dirty="0" smtClean="0"/>
              <a:t> </a:t>
            </a:r>
            <a:r>
              <a:rPr lang="uk-UA" altLang="ru-RU" sz="2000" b="1" dirty="0" smtClean="0"/>
              <a:t>А</a:t>
            </a:r>
            <a:r>
              <a:rPr lang="uk-UA" altLang="ru-RU" sz="2000" dirty="0" smtClean="0"/>
              <a:t> до </a:t>
            </a:r>
            <a:r>
              <a:rPr lang="uk-UA" altLang="ru-RU" sz="2000" dirty="0" err="1" smtClean="0"/>
              <a:t>прецедента</a:t>
            </a:r>
            <a:r>
              <a:rPr lang="uk-UA" altLang="ru-RU" sz="2000" dirty="0" smtClean="0"/>
              <a:t> </a:t>
            </a:r>
            <a:r>
              <a:rPr lang="uk-UA" altLang="ru-RU" sz="2000" b="1" dirty="0" smtClean="0"/>
              <a:t>В</a:t>
            </a:r>
            <a:r>
              <a:rPr lang="uk-UA" altLang="ru-RU" sz="2000" dirty="0" smtClean="0"/>
              <a:t>, </a:t>
            </a:r>
            <a:r>
              <a:rPr lang="uk-UA" altLang="ru-RU" sz="2000" dirty="0" err="1" smtClean="0"/>
              <a:t>свойства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экземпляра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прецедента</a:t>
            </a:r>
            <a:r>
              <a:rPr lang="uk-UA" altLang="ru-RU" sz="2000" dirty="0" smtClean="0"/>
              <a:t> </a:t>
            </a:r>
            <a:r>
              <a:rPr lang="uk-UA" altLang="ru-RU" sz="2000" b="1" dirty="0" smtClean="0"/>
              <a:t>В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могут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быть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дополнены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благодаря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свойствам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прецедента</a:t>
            </a:r>
            <a:r>
              <a:rPr lang="uk-UA" altLang="ru-RU" sz="2000" dirty="0" smtClean="0"/>
              <a:t> </a:t>
            </a:r>
            <a:r>
              <a:rPr lang="uk-UA" altLang="ru-RU" sz="2000" b="1" dirty="0" smtClean="0"/>
              <a:t>А</a:t>
            </a:r>
            <a:r>
              <a:rPr lang="uk-UA" altLang="ru-RU" sz="2000" dirty="0" smtClean="0"/>
              <a:t>. </a:t>
            </a:r>
          </a:p>
          <a:p>
            <a:r>
              <a:rPr lang="uk-UA" altLang="ru-RU" sz="2000" dirty="0" err="1" smtClean="0"/>
              <a:t>Некотрый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прецедента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может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присоединить</a:t>
            </a:r>
            <a:r>
              <a:rPr lang="uk-UA" altLang="ru-RU" sz="2000" dirty="0" smtClean="0"/>
              <a:t> к </a:t>
            </a:r>
            <a:r>
              <a:rPr lang="uk-UA" altLang="ru-RU" sz="2000" dirty="0" err="1" smtClean="0"/>
              <a:t>своему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поведению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дополнительное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поведение</a:t>
            </a:r>
            <a:r>
              <a:rPr lang="uk-UA" altLang="ru-RU" sz="2000" dirty="0" smtClean="0"/>
              <a:t>, </a:t>
            </a:r>
            <a:r>
              <a:rPr lang="uk-UA" altLang="ru-RU" sz="2000" dirty="0" err="1" smtClean="0"/>
              <a:t>определённое</a:t>
            </a:r>
            <a:r>
              <a:rPr lang="uk-UA" altLang="ru-RU" sz="2000" dirty="0" smtClean="0"/>
              <a:t> </a:t>
            </a:r>
            <a:r>
              <a:rPr lang="uk-UA" altLang="ru-RU" sz="2000" dirty="0" err="1" smtClean="0"/>
              <a:t>лоя</a:t>
            </a:r>
            <a:r>
              <a:rPr lang="uk-UA" altLang="ru-RU" sz="2000" dirty="0" smtClean="0"/>
              <a:t> другого </a:t>
            </a:r>
            <a:r>
              <a:rPr lang="uk-UA" altLang="ru-RU" sz="2000" dirty="0" err="1" smtClean="0"/>
              <a:t>прецедента</a:t>
            </a:r>
            <a:r>
              <a:rPr lang="uk-UA" altLang="ru-RU" sz="2000" dirty="0" smtClean="0"/>
              <a:t>.</a:t>
            </a:r>
            <a:endParaRPr lang="ru-RU" altLang="ru-RU" sz="2000" dirty="0" smtClean="0"/>
          </a:p>
        </p:txBody>
      </p:sp>
      <p:sp>
        <p:nvSpPr>
          <p:cNvPr id="7" name="AutoShape 2" descr="mk:@MSITStore:F:\it\Uml\Язык%20UML%20Руководство%20пользователя.chm::/ch16/16-6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4" name="Picture 4" descr="http://martin.elwin.com/blog/wp-content/uploads/2008/05/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26" y="3552658"/>
            <a:ext cx="3850035" cy="247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Включение</a:t>
            </a:r>
            <a:endParaRPr lang="be-BY" dirty="0"/>
          </a:p>
        </p:txBody>
      </p:sp>
      <p:sp>
        <p:nvSpPr>
          <p:cNvPr id="2" name="AutoShape 2" descr="Image result for uml use case diagram extension exam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457200" y="1484784"/>
            <a:ext cx="8229600" cy="2566988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1800" b="1" i="1" dirty="0" err="1" smtClean="0"/>
              <a:t>Отношение</a:t>
            </a:r>
            <a:r>
              <a:rPr lang="uk-UA" altLang="ru-RU" sz="1800" b="1" i="1" dirty="0" smtClean="0"/>
              <a:t> </a:t>
            </a:r>
            <a:r>
              <a:rPr lang="uk-UA" altLang="ru-RU" sz="1800" b="1" i="1" dirty="0" err="1" smtClean="0"/>
              <a:t>включения</a:t>
            </a:r>
            <a:r>
              <a:rPr lang="uk-UA" altLang="ru-RU" sz="1800" b="1" dirty="0" smtClean="0"/>
              <a:t> </a:t>
            </a:r>
            <a:r>
              <a:rPr lang="uk-UA" altLang="ru-RU" sz="1800" dirty="0" err="1" smtClean="0"/>
              <a:t>между</a:t>
            </a:r>
            <a:r>
              <a:rPr lang="uk-UA" altLang="ru-RU" sz="1800" dirty="0" smtClean="0"/>
              <a:t> прецедентами </a:t>
            </a:r>
            <a:r>
              <a:rPr lang="uk-UA" altLang="ru-RU" sz="1800" dirty="0" err="1" smtClean="0"/>
              <a:t>показывает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что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поведение</a:t>
            </a:r>
            <a:r>
              <a:rPr lang="uk-UA" altLang="ru-RU" sz="1800" dirty="0" smtClean="0"/>
              <a:t> одного </a:t>
            </a:r>
            <a:r>
              <a:rPr lang="uk-UA" altLang="ru-RU" sz="1800" dirty="0" err="1" smtClean="0"/>
              <a:t>прецедента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включается</a:t>
            </a:r>
            <a:r>
              <a:rPr lang="uk-UA" altLang="ru-RU" sz="1800" dirty="0" smtClean="0"/>
              <a:t> в </a:t>
            </a:r>
            <a:r>
              <a:rPr lang="uk-UA" altLang="ru-RU" sz="1800" dirty="0" err="1" smtClean="0"/>
              <a:t>качестве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составляющей</a:t>
            </a:r>
            <a:r>
              <a:rPr lang="uk-UA" altLang="ru-RU" sz="1800" dirty="0" smtClean="0"/>
              <a:t> в </a:t>
            </a:r>
            <a:r>
              <a:rPr lang="uk-UA" altLang="ru-RU" sz="1800" dirty="0" err="1" smtClean="0"/>
              <a:t>последовательность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поведения</a:t>
            </a:r>
            <a:r>
              <a:rPr lang="uk-UA" altLang="ru-RU" sz="1800" dirty="0" smtClean="0"/>
              <a:t> другого </a:t>
            </a:r>
            <a:r>
              <a:rPr lang="uk-UA" altLang="ru-RU" sz="1800" dirty="0" err="1" smtClean="0"/>
              <a:t>прецедента</a:t>
            </a:r>
            <a:endParaRPr lang="en-US" altLang="ru-RU" sz="1800" dirty="0" smtClean="0"/>
          </a:p>
          <a:p>
            <a:r>
              <a:rPr lang="uk-UA" altLang="ru-RU" sz="1800" dirty="0" err="1" smtClean="0"/>
              <a:t>Когда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экземпляр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первого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прецедента</a:t>
            </a:r>
            <a:r>
              <a:rPr lang="uk-UA" altLang="ru-RU" sz="1800" dirty="0" smtClean="0"/>
              <a:t> в </a:t>
            </a:r>
            <a:r>
              <a:rPr lang="uk-UA" altLang="ru-RU" sz="1800" dirty="0" err="1" smtClean="0"/>
              <a:t>процессе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использования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достигает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момента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включения</a:t>
            </a:r>
            <a:r>
              <a:rPr lang="uk-UA" altLang="ru-RU" sz="1800" dirty="0" smtClean="0"/>
              <a:t> в </a:t>
            </a:r>
            <a:r>
              <a:rPr lang="uk-UA" altLang="ru-RU" sz="1800" dirty="0" err="1" smtClean="0"/>
              <a:t>последовательность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поведения</a:t>
            </a:r>
            <a:r>
              <a:rPr lang="uk-UA" altLang="ru-RU" sz="1800" dirty="0" smtClean="0"/>
              <a:t> другого </a:t>
            </a:r>
            <a:r>
              <a:rPr lang="uk-UA" altLang="ru-RU" sz="1800" dirty="0" err="1" smtClean="0"/>
              <a:t>прецедента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экземпляр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первого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прецедента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выполняет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последовательность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действий</a:t>
            </a:r>
            <a:r>
              <a:rPr lang="uk-UA" altLang="ru-RU" sz="1800" dirty="0" smtClean="0"/>
              <a:t> другого </a:t>
            </a:r>
            <a:r>
              <a:rPr lang="uk-UA" altLang="ru-RU" sz="1800" dirty="0" err="1" smtClean="0"/>
              <a:t>прецедента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затем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продолжает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выполнение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своих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действий</a:t>
            </a:r>
            <a:endParaRPr lang="ru-RU" altLang="ru-RU" sz="1800" dirty="0" smtClean="0"/>
          </a:p>
        </p:txBody>
      </p:sp>
      <p:pic>
        <p:nvPicPr>
          <p:cNvPr id="14338" name="Picture 2" descr="http://www.uml-diagrams.org/use-case-diagrams/use-case-include-spl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57" y="4155366"/>
            <a:ext cx="2257053" cy="177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3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Ошибки при моделировании прецедентов</a:t>
            </a:r>
            <a:endParaRPr lang="be-BY" dirty="0"/>
          </a:p>
        </p:txBody>
      </p:sp>
      <p:sp>
        <p:nvSpPr>
          <p:cNvPr id="2" name="AutoShape 2" descr="Image result for uml use case diagram extension exam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00188"/>
            <a:ext cx="8229600" cy="45847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1800"/>
              </a:spcBef>
            </a:pPr>
            <a:r>
              <a:rPr lang="uk-UA" altLang="ru-RU" sz="2200" dirty="0" err="1" smtClean="0"/>
              <a:t>Создание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перегруженных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прецедентов</a:t>
            </a:r>
            <a:endParaRPr lang="uk-UA" altLang="ru-RU" sz="2200" dirty="0" smtClean="0"/>
          </a:p>
          <a:p>
            <a:pPr>
              <a:spcBef>
                <a:spcPts val="1800"/>
              </a:spcBef>
            </a:pPr>
            <a:r>
              <a:rPr lang="uk-UA" altLang="ru-RU" sz="2200" dirty="0" err="1"/>
              <a:t>Создание</a:t>
            </a:r>
            <a:r>
              <a:rPr lang="uk-UA" altLang="ru-RU" sz="2200" dirty="0"/>
              <a:t> </a:t>
            </a:r>
            <a:r>
              <a:rPr lang="uk-UA" altLang="ru-RU" sz="2200" dirty="0" err="1" smtClean="0"/>
              <a:t>слишком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мелких</a:t>
            </a:r>
            <a:r>
              <a:rPr lang="uk-UA" altLang="ru-RU" sz="2200" dirty="0" smtClean="0"/>
              <a:t> </a:t>
            </a:r>
            <a:r>
              <a:rPr lang="uk-UA" altLang="ru-RU" sz="2200" dirty="0" err="1"/>
              <a:t>прецедентов</a:t>
            </a:r>
            <a:endParaRPr lang="uk-UA" altLang="ru-RU" sz="2200" dirty="0"/>
          </a:p>
          <a:p>
            <a:pPr eaLnBrk="1" hangingPunct="1">
              <a:spcBef>
                <a:spcPts val="1800"/>
              </a:spcBef>
            </a:pPr>
            <a:r>
              <a:rPr lang="uk-UA" altLang="ru-RU" sz="2200" dirty="0" err="1" smtClean="0"/>
              <a:t>Определение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прецедентов</a:t>
            </a:r>
            <a:r>
              <a:rPr lang="uk-UA" altLang="ru-RU" sz="2200" dirty="0" smtClean="0"/>
              <a:t> с точки </a:t>
            </a:r>
            <a:r>
              <a:rPr lang="uk-UA" altLang="ru-RU" sz="2200" dirty="0" err="1" smtClean="0"/>
              <a:t>зрения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системы</a:t>
            </a:r>
            <a:endParaRPr lang="uk-UA" altLang="ru-RU" sz="2200" dirty="0" smtClean="0"/>
          </a:p>
          <a:p>
            <a:pPr eaLnBrk="1" hangingPunct="1">
              <a:spcBef>
                <a:spcPts val="1800"/>
              </a:spcBef>
            </a:pPr>
            <a:r>
              <a:rPr lang="uk-UA" altLang="ru-RU" sz="2200" dirty="0" err="1" smtClean="0"/>
              <a:t>Злоупотребление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отношениями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расширения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вместо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включения</a:t>
            </a:r>
            <a:endParaRPr lang="uk-UA" altLang="ru-RU" sz="2200" dirty="0" smtClean="0"/>
          </a:p>
          <a:p>
            <a:pPr eaLnBrk="1" hangingPunct="1">
              <a:spcBef>
                <a:spcPts val="1800"/>
              </a:spcBef>
            </a:pPr>
            <a:r>
              <a:rPr lang="uk-UA" altLang="ru-RU" sz="2200" dirty="0" err="1" smtClean="0"/>
              <a:t>Злоупотребление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обобщения</a:t>
            </a:r>
            <a:r>
              <a:rPr lang="uk-UA" altLang="ru-RU" sz="2200" dirty="0" smtClean="0"/>
              <a:t> для </a:t>
            </a:r>
            <a:r>
              <a:rPr lang="uk-UA" altLang="ru-RU" sz="2200" dirty="0" err="1" smtClean="0"/>
              <a:t>актеров</a:t>
            </a:r>
            <a:r>
              <a:rPr lang="uk-UA" altLang="ru-RU" sz="2200" dirty="0" smtClean="0"/>
              <a:t> и </a:t>
            </a:r>
            <a:r>
              <a:rPr lang="uk-UA" altLang="ru-RU" sz="2200" dirty="0" err="1" smtClean="0"/>
              <a:t>прецедентов</a:t>
            </a:r>
            <a:r>
              <a:rPr lang="uk-UA" altLang="ru-RU" sz="2200" dirty="0" smtClean="0"/>
              <a:t>, </a:t>
            </a:r>
            <a:r>
              <a:rPr lang="uk-UA" altLang="ru-RU" sz="2200" dirty="0" err="1" smtClean="0"/>
              <a:t>поскольку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обобщение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можно</a:t>
            </a:r>
            <a:r>
              <a:rPr lang="uk-UA" altLang="ru-RU" sz="2200" dirty="0" smtClean="0"/>
              <a:t> </a:t>
            </a:r>
            <a:r>
              <a:rPr lang="uk-UA" altLang="ru-RU" sz="2200" dirty="0" err="1" smtClean="0"/>
              <a:t>всегда</a:t>
            </a:r>
            <a:r>
              <a:rPr lang="uk-UA" altLang="ru-RU" sz="2200" dirty="0" smtClean="0"/>
              <a:t> провести на </a:t>
            </a:r>
            <a:r>
              <a:rPr lang="uk-UA" altLang="ru-RU" sz="2200" dirty="0" err="1" smtClean="0"/>
              <a:t>итерации</a:t>
            </a:r>
            <a:r>
              <a:rPr lang="uk-UA" altLang="ru-RU" sz="2200" dirty="0" smtClean="0"/>
              <a:t>, </a:t>
            </a:r>
            <a:r>
              <a:rPr lang="uk-UA" altLang="ru-RU" sz="2200" dirty="0" err="1" smtClean="0"/>
              <a:t>когда</a:t>
            </a:r>
            <a:r>
              <a:rPr lang="uk-UA" altLang="ru-RU" sz="2200" dirty="0" smtClean="0"/>
              <a:t> система </a:t>
            </a:r>
            <a:r>
              <a:rPr lang="uk-UA" altLang="ru-RU" sz="2200" dirty="0" err="1" smtClean="0"/>
              <a:t>более</a:t>
            </a:r>
            <a:r>
              <a:rPr lang="uk-UA" altLang="ru-RU" sz="2200" dirty="0" smtClean="0"/>
              <a:t> детально </a:t>
            </a:r>
            <a:r>
              <a:rPr lang="uk-UA" altLang="ru-RU" sz="2200" dirty="0" err="1" smtClean="0"/>
              <a:t>изучена</a:t>
            </a:r>
            <a:endParaRPr lang="ru-RU" alt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7617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Пример построения диаграммы прецедентов: постановка задачи</a:t>
            </a:r>
            <a:endParaRPr lang="be-BY" dirty="0"/>
          </a:p>
        </p:txBody>
      </p:sp>
      <p:sp>
        <p:nvSpPr>
          <p:cNvPr id="2" name="AutoShape 2" descr="Image result for uml use case diagram extension examp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57200" y="1643063"/>
            <a:ext cx="8229600" cy="7858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2000" dirty="0" smtClean="0"/>
              <a:t>Провести </a:t>
            </a:r>
            <a:r>
              <a:rPr lang="uk-UA" altLang="ru-RU" sz="2000" dirty="0" err="1" smtClean="0"/>
              <a:t>моделирование</a:t>
            </a:r>
            <a:r>
              <a:rPr lang="uk-UA" altLang="ru-RU" sz="2000" dirty="0" smtClean="0"/>
              <a:t> для </a:t>
            </a:r>
            <a:r>
              <a:rPr lang="uk-UA" altLang="ru-RU" sz="2000" dirty="0" err="1" smtClean="0"/>
              <a:t>системы</a:t>
            </a:r>
            <a:r>
              <a:rPr lang="uk-UA" altLang="ru-RU" sz="2000" dirty="0" smtClean="0"/>
              <a:t> продажи </a:t>
            </a:r>
            <a:r>
              <a:rPr lang="uk-UA" altLang="ru-RU" sz="2000" dirty="0" err="1" smtClean="0"/>
              <a:t>товаров</a:t>
            </a:r>
            <a:r>
              <a:rPr lang="uk-UA" altLang="ru-RU" sz="2000" dirty="0" smtClean="0"/>
              <a:t> по каталогу</a:t>
            </a:r>
          </a:p>
          <a:p>
            <a:pPr marL="0" indent="0">
              <a:buNone/>
            </a:pPr>
            <a:endParaRPr lang="ru-RU" alt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2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Пример построения диаграммы прецедентов: </a:t>
            </a:r>
          </a:p>
          <a:p>
            <a:r>
              <a:rPr lang="ru-RU" dirty="0" smtClean="0"/>
              <a:t>Определение актеров и прецедентов</a:t>
            </a:r>
            <a:endParaRPr lang="be-BY" dirty="0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57200" y="1643062"/>
            <a:ext cx="8229600" cy="1065857"/>
          </a:xfrm>
          <a:prstGeom prst="rect">
            <a:avLst/>
          </a:prstGeom>
        </p:spPr>
        <p:txBody>
          <a:bodyPr vert="horz" lIns="182880" tIns="91440">
            <a:no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2000" dirty="0" err="1" smtClean="0"/>
              <a:t>Актеры</a:t>
            </a:r>
            <a:endParaRPr lang="uk-UA" altLang="ru-RU" sz="2000" dirty="0" smtClean="0"/>
          </a:p>
          <a:p>
            <a:pPr lvl="1"/>
            <a:r>
              <a:rPr lang="uk-UA" altLang="ru-RU" sz="1800" dirty="0" err="1" smtClean="0"/>
              <a:t>Продавец</a:t>
            </a:r>
            <a:endParaRPr lang="uk-UA" altLang="ru-RU" sz="1800" dirty="0" smtClean="0"/>
          </a:p>
          <a:p>
            <a:pPr lvl="1"/>
            <a:r>
              <a:rPr lang="uk-UA" altLang="ru-RU" sz="1800" dirty="0" err="1" smtClean="0"/>
              <a:t>Клиент</a:t>
            </a:r>
            <a:endParaRPr lang="uk-UA" altLang="ru-RU" sz="1800" dirty="0" smtClean="0"/>
          </a:p>
          <a:p>
            <a:pPr lvl="1"/>
            <a:endParaRPr lang="uk-UA" altLang="ru-RU" sz="1400" dirty="0" smtClean="0"/>
          </a:p>
          <a:p>
            <a:pPr marL="0" indent="0">
              <a:buNone/>
            </a:pPr>
            <a:endParaRPr lang="ru-RU" altLang="ru-RU" sz="1800" dirty="0" smtClean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67544" y="2636912"/>
            <a:ext cx="8229600" cy="864096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2000" dirty="0" err="1" smtClean="0"/>
              <a:t>Основной</a:t>
            </a:r>
            <a:r>
              <a:rPr lang="uk-UA" altLang="ru-RU" sz="2000" dirty="0" smtClean="0"/>
              <a:t> прецедент</a:t>
            </a:r>
          </a:p>
          <a:p>
            <a:pPr lvl="1"/>
            <a:r>
              <a:rPr lang="uk-UA" altLang="ru-RU" sz="1600" dirty="0" err="1" smtClean="0"/>
              <a:t>Оформление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заказа</a:t>
            </a:r>
            <a:r>
              <a:rPr lang="uk-UA" altLang="ru-RU" sz="1600" dirty="0" smtClean="0"/>
              <a:t> на покупку </a:t>
            </a:r>
            <a:r>
              <a:rPr lang="uk-UA" altLang="ru-RU" sz="1600" dirty="0" err="1" smtClean="0"/>
              <a:t>товара</a:t>
            </a:r>
            <a:endParaRPr lang="uk-UA" altLang="ru-RU" sz="1600" dirty="0" smtClean="0"/>
          </a:p>
          <a:p>
            <a:pPr lvl="1"/>
            <a:endParaRPr lang="uk-UA" altLang="ru-RU" sz="1200" dirty="0" smtClean="0"/>
          </a:p>
          <a:p>
            <a:pPr lvl="1"/>
            <a:endParaRPr lang="uk-UA" altLang="ru-RU" sz="1600" dirty="0" smtClean="0"/>
          </a:p>
          <a:p>
            <a:pPr marL="0" indent="0">
              <a:buNone/>
            </a:pPr>
            <a:endParaRPr lang="ru-RU" altLang="ru-RU" sz="2000" dirty="0" smtClean="0"/>
          </a:p>
        </p:txBody>
      </p:sp>
      <p:pic>
        <p:nvPicPr>
          <p:cNvPr id="11" name="Picture 2" descr="D:\Методичне забезпечення 2008-2009\ШАГ\Навчальні дисципліни\Объектно-ориентированное проектирование\Книги\UML - The best\gl4\gl4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92360"/>
            <a:ext cx="3136974" cy="111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523265" y="3573016"/>
            <a:ext cx="8072438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uk-UA" dirty="0" err="1" smtClean="0">
                <a:latin typeface="+mn-lt"/>
              </a:rPr>
              <a:t>Значения</a:t>
            </a:r>
            <a:r>
              <a:rPr lang="uk-UA" dirty="0" smtClean="0">
                <a:latin typeface="+mn-lt"/>
              </a:rPr>
              <a:t> </a:t>
            </a:r>
            <a:r>
              <a:rPr lang="uk-UA" dirty="0" err="1" smtClean="0">
                <a:latin typeface="+mn-lt"/>
              </a:rPr>
              <a:t>указанных</a:t>
            </a:r>
            <a:r>
              <a:rPr lang="uk-UA" dirty="0" smtClean="0">
                <a:latin typeface="+mn-lt"/>
              </a:rPr>
              <a:t> на </a:t>
            </a:r>
            <a:r>
              <a:rPr lang="uk-UA" dirty="0" err="1" smtClean="0">
                <a:latin typeface="+mn-lt"/>
              </a:rPr>
              <a:t>диаграмме</a:t>
            </a:r>
            <a:r>
              <a:rPr lang="uk-UA" dirty="0" smtClean="0">
                <a:latin typeface="+mn-lt"/>
              </a:rPr>
              <a:t> </a:t>
            </a:r>
            <a:r>
              <a:rPr lang="uk-UA" dirty="0" err="1" smtClean="0">
                <a:latin typeface="+mn-lt"/>
              </a:rPr>
              <a:t>кратностей</a:t>
            </a:r>
            <a:r>
              <a:rPr lang="uk-UA" dirty="0" smtClean="0">
                <a:latin typeface="+mn-lt"/>
              </a:rPr>
              <a:t> </a:t>
            </a:r>
            <a:r>
              <a:rPr lang="uk-UA" dirty="0" err="1" smtClean="0"/>
              <a:t>отображает</a:t>
            </a:r>
            <a:r>
              <a:rPr lang="uk-UA" dirty="0" smtClean="0"/>
              <a:t> </a:t>
            </a:r>
            <a:r>
              <a:rPr lang="uk-UA" dirty="0" err="1" smtClean="0"/>
              <a:t>общие</a:t>
            </a:r>
            <a:r>
              <a:rPr lang="uk-UA" dirty="0" smtClean="0"/>
              <a:t> правила </a:t>
            </a:r>
            <a:r>
              <a:rPr lang="uk-UA" dirty="0" err="1" smtClean="0"/>
              <a:t>оформления</a:t>
            </a:r>
            <a:r>
              <a:rPr lang="uk-UA" dirty="0" smtClean="0"/>
              <a:t> </a:t>
            </a:r>
            <a:r>
              <a:rPr lang="uk-UA" dirty="0" err="1" smtClean="0"/>
              <a:t>заказов</a:t>
            </a:r>
            <a:r>
              <a:rPr lang="uk-UA" dirty="0" smtClean="0"/>
              <a:t> на покупку </a:t>
            </a:r>
            <a:r>
              <a:rPr lang="uk-UA" dirty="0" err="1" smtClean="0"/>
              <a:t>товара</a:t>
            </a:r>
            <a:r>
              <a:rPr lang="uk-UA" dirty="0" smtClean="0">
                <a:latin typeface="+mn-lt"/>
              </a:rPr>
              <a:t>:</a:t>
            </a:r>
            <a:endParaRPr lang="uk-UA" dirty="0">
              <a:latin typeface="+mn-lt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uk-UA" sz="1600" dirty="0">
                <a:latin typeface="+mn-lt"/>
              </a:rPr>
              <a:t>Один </a:t>
            </a:r>
            <a:r>
              <a:rPr lang="uk-UA" sz="1600" dirty="0" err="1" smtClean="0">
                <a:latin typeface="+mn-lt"/>
              </a:rPr>
              <a:t>продавец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может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участвовать</a:t>
            </a:r>
            <a:r>
              <a:rPr lang="uk-UA" sz="1600" dirty="0" smtClean="0">
                <a:latin typeface="+mn-lt"/>
              </a:rPr>
              <a:t> в </a:t>
            </a:r>
            <a:r>
              <a:rPr lang="uk-UA" sz="1600" dirty="0" err="1" smtClean="0">
                <a:latin typeface="+mn-lt"/>
              </a:rPr>
              <a:t>оформлении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нескольких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заказов</a:t>
            </a:r>
            <a:endParaRPr lang="uk-UA" sz="1600" dirty="0">
              <a:latin typeface="+mn-lt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uk-UA" sz="1600" dirty="0" err="1" smtClean="0">
                <a:latin typeface="+mn-lt"/>
              </a:rPr>
              <a:t>Каждый</a:t>
            </a:r>
            <a:r>
              <a:rPr lang="uk-UA" sz="1600" dirty="0" smtClean="0">
                <a:latin typeface="+mn-lt"/>
              </a:rPr>
              <a:t> заказ </a:t>
            </a:r>
            <a:r>
              <a:rPr lang="uk-UA" sz="1600" dirty="0" err="1" smtClean="0">
                <a:latin typeface="+mn-lt"/>
              </a:rPr>
              <a:t>оформляется</a:t>
            </a:r>
            <a:r>
              <a:rPr lang="uk-UA" sz="1600" dirty="0" smtClean="0">
                <a:latin typeface="+mn-lt"/>
              </a:rPr>
              <a:t> одним </a:t>
            </a:r>
            <a:r>
              <a:rPr lang="uk-UA" sz="1600" dirty="0" err="1" smtClean="0">
                <a:latin typeface="+mn-lt"/>
              </a:rPr>
              <a:t>продавцом</a:t>
            </a:r>
            <a:endParaRPr lang="uk-UA" sz="1600" dirty="0">
              <a:latin typeface="+mn-lt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uk-UA" sz="1600" dirty="0" err="1" smtClean="0">
                <a:latin typeface="+mn-lt"/>
              </a:rPr>
              <a:t>Каждый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продавец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может</a:t>
            </a:r>
            <a:r>
              <a:rPr lang="uk-UA" sz="1600" dirty="0" smtClean="0">
                <a:latin typeface="+mn-lt"/>
              </a:rPr>
              <a:t> оформить </a:t>
            </a:r>
            <a:r>
              <a:rPr lang="uk-UA" sz="1600" dirty="0" err="1" smtClean="0">
                <a:latin typeface="+mn-lt"/>
              </a:rPr>
              <a:t>много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заказов</a:t>
            </a:r>
            <a:endParaRPr lang="uk-UA" sz="1600" dirty="0">
              <a:latin typeface="+mn-lt"/>
            </a:endParaRP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/>
            </a:pPr>
            <a:r>
              <a:rPr lang="uk-UA" sz="1600" dirty="0" smtClean="0">
                <a:latin typeface="+mn-lt"/>
              </a:rPr>
              <a:t>Один заказ </a:t>
            </a:r>
            <a:r>
              <a:rPr lang="uk-UA" sz="1600" dirty="0" err="1" smtClean="0">
                <a:latin typeface="+mn-lt"/>
              </a:rPr>
              <a:t>может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быть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оформлен</a:t>
            </a:r>
            <a:r>
              <a:rPr lang="uk-UA" sz="1600" dirty="0" smtClean="0">
                <a:latin typeface="+mn-lt"/>
              </a:rPr>
              <a:t> </a:t>
            </a:r>
            <a:r>
              <a:rPr lang="uk-UA" sz="1600" dirty="0" err="1" smtClean="0">
                <a:latin typeface="+mn-lt"/>
              </a:rPr>
              <a:t>только</a:t>
            </a:r>
            <a:r>
              <a:rPr lang="uk-UA" sz="1600" dirty="0" smtClean="0">
                <a:latin typeface="+mn-lt"/>
              </a:rPr>
              <a:t> на одного </a:t>
            </a:r>
            <a:r>
              <a:rPr lang="uk-UA" sz="1600" dirty="0" err="1" smtClean="0">
                <a:latin typeface="+mn-lt"/>
              </a:rPr>
              <a:t>покупателя</a:t>
            </a:r>
            <a:endParaRPr lang="uk-UA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1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Рекомендации по составлению диаграмм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11560" y="1916832"/>
            <a:ext cx="8183880" cy="41879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844824"/>
            <a:ext cx="74168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Каждая диаграмма должна служить законченным представлением соответствующего фрагмента моделируемой предметной области.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сущности на диаграмме модели должны быть одного концептуального уровня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Вся информация о сущностях должна быть явно представлена на диаграммах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Диаграммы не должны содержать противоречивой информации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8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Пример построения диаграммы прецедентов: </a:t>
            </a:r>
          </a:p>
          <a:p>
            <a:r>
              <a:rPr lang="ru-RU" dirty="0" smtClean="0"/>
              <a:t>Определение актеров и прецедентов</a:t>
            </a:r>
            <a:endParaRPr lang="be-BY" dirty="0"/>
          </a:p>
        </p:txBody>
      </p:sp>
      <p:pic>
        <p:nvPicPr>
          <p:cNvPr id="13" name="Picture 2" descr="D:\Методичне забезпечення 2008-2009\ШАГ\Навчальні дисципліни\Объектно-ориентированное проектирование\Книги\UML - The best\gl4\gl4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06707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58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Практическое задание</a:t>
            </a:r>
            <a:endParaRPr lang="be-BY" dirty="0"/>
          </a:p>
        </p:txBody>
      </p:sp>
      <p:sp>
        <p:nvSpPr>
          <p:cNvPr id="1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732024"/>
            <a:ext cx="8229600" cy="4239493"/>
          </a:xfrm>
        </p:spPr>
        <p:txBody>
          <a:bodyPr>
            <a:normAutofit/>
          </a:bodyPr>
          <a:lstStyle/>
          <a:p>
            <a:r>
              <a:rPr lang="ru-RU" sz="2000" dirty="0"/>
              <a:t>Необходимо составить диаграмму взаимодействия для предметной области «Система учета посещений занятий студентами». Предусмотреть реализацию следующих функций:</a:t>
            </a:r>
            <a:endParaRPr lang="ru-RU" sz="2000" b="1" dirty="0"/>
          </a:p>
          <a:p>
            <a:pPr lvl="0"/>
            <a:r>
              <a:rPr lang="ru-RU" sz="2000" dirty="0"/>
              <a:t>Регистрацию студента;</a:t>
            </a:r>
            <a:endParaRPr lang="ru-RU" sz="2000" b="1" dirty="0"/>
          </a:p>
          <a:p>
            <a:pPr lvl="0"/>
            <a:r>
              <a:rPr lang="ru-RU" sz="2000" dirty="0"/>
              <a:t>Регистрация  пары (учебной дисциплины);</a:t>
            </a:r>
            <a:endParaRPr lang="ru-RU" sz="2000" b="1" dirty="0"/>
          </a:p>
          <a:p>
            <a:pPr lvl="0"/>
            <a:r>
              <a:rPr lang="ru-RU" sz="2000" dirty="0"/>
              <a:t>Регистрация группы, добавление студента в группу;</a:t>
            </a:r>
            <a:endParaRPr lang="ru-RU" sz="2000" b="1" dirty="0"/>
          </a:p>
          <a:p>
            <a:pPr lvl="0"/>
            <a:r>
              <a:rPr lang="ru-RU" sz="2000" dirty="0"/>
              <a:t>Учет посещения занятий;</a:t>
            </a:r>
            <a:endParaRPr lang="ru-RU" sz="2000" b="1" dirty="0"/>
          </a:p>
          <a:p>
            <a:pPr lvl="0"/>
            <a:r>
              <a:rPr lang="ru-RU" sz="2000" dirty="0"/>
              <a:t>Учет сдачи экзаменов студентами;</a:t>
            </a:r>
            <a:endParaRPr lang="ru-RU" sz="2000" b="1" dirty="0"/>
          </a:p>
          <a:p>
            <a:r>
              <a:rPr lang="ru-RU" sz="2000" dirty="0"/>
              <a:t>Возможно еще ряд функционала, который не учтен в данном перечислении.</a:t>
            </a:r>
            <a:endParaRPr lang="uk-UA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3221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Домашнее</a:t>
            </a:r>
            <a:r>
              <a:rPr lang="ru-RU" dirty="0" smtClean="0"/>
              <a:t> задание</a:t>
            </a:r>
            <a:endParaRPr lang="be-BY" dirty="0"/>
          </a:p>
        </p:txBody>
      </p:sp>
      <p:sp>
        <p:nvSpPr>
          <p:cNvPr id="1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732024"/>
            <a:ext cx="8229600" cy="423949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uk-UA" altLang="ru-RU" sz="2000" b="1" dirty="0" smtClean="0"/>
              <a:t>1. Провести </a:t>
            </a:r>
            <a:r>
              <a:rPr lang="uk-UA" altLang="ru-RU" sz="2000" b="1" dirty="0" err="1" smtClean="0"/>
              <a:t>моделирование</a:t>
            </a:r>
            <a:r>
              <a:rPr lang="uk-UA" altLang="ru-RU" sz="2000" b="1" dirty="0" smtClean="0"/>
              <a:t> </a:t>
            </a:r>
            <a:r>
              <a:rPr lang="uk-UA" altLang="ru-RU" sz="2000" b="1" dirty="0" err="1" smtClean="0"/>
              <a:t>прецедентов</a:t>
            </a:r>
            <a:r>
              <a:rPr lang="uk-UA" altLang="ru-RU" sz="2000" b="1" dirty="0" smtClean="0"/>
              <a:t> для </a:t>
            </a:r>
            <a:r>
              <a:rPr lang="uk-UA" altLang="ru-RU" sz="2000" b="1" dirty="0" err="1" smtClean="0"/>
              <a:t>следующей</a:t>
            </a:r>
            <a:r>
              <a:rPr lang="uk-UA" altLang="ru-RU" sz="2000" b="1" dirty="0" smtClean="0"/>
              <a:t> </a:t>
            </a:r>
            <a:r>
              <a:rPr lang="uk-UA" altLang="ru-RU" sz="2000" b="1" dirty="0" err="1" smtClean="0"/>
              <a:t>системы</a:t>
            </a:r>
            <a:endParaRPr lang="ru-RU" altLang="ru-RU" sz="2000" b="1" dirty="0" smtClean="0"/>
          </a:p>
          <a:p>
            <a:pPr eaLnBrk="1" hangingPunct="1"/>
            <a:r>
              <a:rPr lang="uk-UA" altLang="ru-RU" sz="2000" i="1" dirty="0" smtClean="0"/>
              <a:t>Система </a:t>
            </a:r>
            <a:r>
              <a:rPr lang="uk-UA" altLang="ru-RU" sz="2000" i="1" dirty="0" err="1" smtClean="0"/>
              <a:t>бронирования</a:t>
            </a:r>
            <a:r>
              <a:rPr lang="uk-UA" altLang="ru-RU" sz="2000" i="1" dirty="0" smtClean="0"/>
              <a:t> </a:t>
            </a:r>
            <a:r>
              <a:rPr lang="uk-UA" altLang="ru-RU" sz="2000" i="1" dirty="0" err="1" smtClean="0"/>
              <a:t>билетов</a:t>
            </a:r>
            <a:r>
              <a:rPr lang="uk-UA" altLang="ru-RU" sz="2000" i="1" dirty="0" smtClean="0"/>
              <a:t> </a:t>
            </a:r>
            <a:r>
              <a:rPr lang="uk-UA" altLang="ru-RU" sz="2000" i="1" dirty="0" err="1" smtClean="0"/>
              <a:t>авиакомпании</a:t>
            </a:r>
            <a:endParaRPr lang="uk-UA" altLang="ru-RU" sz="2000" i="1" dirty="0" smtClean="0"/>
          </a:p>
          <a:p>
            <a:pPr lvl="1" eaLnBrk="1" hangingPunct="1"/>
            <a:r>
              <a:rPr lang="uk-UA" altLang="ru-RU" sz="1800" dirty="0" smtClean="0"/>
              <a:t>На </a:t>
            </a:r>
            <a:r>
              <a:rPr lang="uk-UA" altLang="ru-RU" sz="1800" dirty="0" err="1" smtClean="0"/>
              <a:t>рынок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вышла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новая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авиакомпания</a:t>
            </a:r>
            <a:r>
              <a:rPr lang="uk-UA" altLang="ru-RU" sz="1800" dirty="0" smtClean="0"/>
              <a:t> «</a:t>
            </a:r>
            <a:r>
              <a:rPr lang="uk-UA" altLang="ru-RU" sz="1800" dirty="0" err="1" smtClean="0"/>
              <a:t>GlobalAvia</a:t>
            </a:r>
            <a:r>
              <a:rPr lang="uk-UA" altLang="ru-RU" sz="1800" dirty="0" smtClean="0"/>
              <a:t>».</a:t>
            </a:r>
          </a:p>
          <a:p>
            <a:pPr lvl="1" eaLnBrk="1" hangingPunct="1"/>
            <a:r>
              <a:rPr lang="uk-UA" altLang="ru-RU" sz="1800" dirty="0" err="1" smtClean="0"/>
              <a:t>Менеджеры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компании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решили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заказать</a:t>
            </a:r>
            <a:r>
              <a:rPr lang="uk-UA" altLang="ru-RU" sz="1800" dirty="0" smtClean="0"/>
              <a:t> у </a:t>
            </a:r>
            <a:r>
              <a:rPr lang="uk-UA" altLang="ru-RU" sz="1800" dirty="0" err="1" smtClean="0"/>
              <a:t>вашей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фирмы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разработку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системы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бронирования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билетов</a:t>
            </a:r>
            <a:r>
              <a:rPr lang="uk-UA" altLang="ru-RU" sz="1800" dirty="0" smtClean="0"/>
              <a:t>. При заказе </a:t>
            </a:r>
            <a:r>
              <a:rPr lang="uk-UA" altLang="ru-RU" sz="1800" dirty="0" err="1" smtClean="0"/>
              <a:t>фирма</a:t>
            </a:r>
            <a:r>
              <a:rPr lang="uk-UA" altLang="ru-RU" sz="1800" dirty="0" smtClean="0"/>
              <a:t> поставила ряд </a:t>
            </a:r>
            <a:r>
              <a:rPr lang="uk-UA" altLang="ru-RU" sz="1800" dirty="0" err="1" smtClean="0"/>
              <a:t>условий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которые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обязательно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должны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быть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выполнены</a:t>
            </a:r>
            <a:r>
              <a:rPr lang="uk-UA" altLang="ru-RU" sz="1800" dirty="0" smtClean="0"/>
              <a:t>.</a:t>
            </a:r>
          </a:p>
          <a:p>
            <a:pPr lvl="1" eaLnBrk="1" hangingPunct="1"/>
            <a:r>
              <a:rPr lang="uk-UA" altLang="ru-RU" sz="1800" dirty="0" smtClean="0"/>
              <a:t>В </a:t>
            </a:r>
            <a:r>
              <a:rPr lang="uk-UA" altLang="ru-RU" sz="1800" dirty="0" err="1" smtClean="0"/>
              <a:t>первой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версии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системы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они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хотят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видеть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две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части</a:t>
            </a:r>
            <a:r>
              <a:rPr lang="uk-UA" altLang="ru-RU" sz="1800" dirty="0" smtClean="0"/>
              <a:t>. </a:t>
            </a:r>
            <a:r>
              <a:rPr lang="uk-UA" altLang="ru-RU" sz="1800" dirty="0" err="1" smtClean="0"/>
              <a:t>Работа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первой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части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связана</a:t>
            </a:r>
            <a:r>
              <a:rPr lang="uk-UA" altLang="ru-RU" sz="1800" dirty="0" smtClean="0"/>
              <a:t> с </a:t>
            </a:r>
            <a:r>
              <a:rPr lang="uk-UA" altLang="ru-RU" sz="1800" dirty="0" err="1" smtClean="0"/>
              <a:t>внесением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информации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вторая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часть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предназначена</a:t>
            </a:r>
            <a:r>
              <a:rPr lang="uk-UA" altLang="ru-RU" sz="1800" dirty="0" smtClean="0"/>
              <a:t> для </a:t>
            </a:r>
            <a:r>
              <a:rPr lang="uk-UA" altLang="ru-RU" sz="1800" dirty="0" err="1" smtClean="0"/>
              <a:t>работы</a:t>
            </a:r>
            <a:r>
              <a:rPr lang="uk-UA" altLang="ru-RU" sz="1800" dirty="0" smtClean="0"/>
              <a:t> с </a:t>
            </a:r>
            <a:r>
              <a:rPr lang="uk-UA" altLang="ru-RU" sz="1800" dirty="0" err="1" smtClean="0"/>
              <a:t>клиентами</a:t>
            </a:r>
            <a:r>
              <a:rPr lang="uk-UA" altLang="ru-RU" sz="1800" dirty="0" smtClean="0"/>
              <a:t>.</a:t>
            </a:r>
          </a:p>
          <a:p>
            <a:pPr lvl="1" eaLnBrk="1" hangingPunct="1"/>
            <a:r>
              <a:rPr lang="uk-UA" altLang="ru-RU" sz="1800" dirty="0" smtClean="0"/>
              <a:t>При </a:t>
            </a:r>
            <a:r>
              <a:rPr lang="uk-UA" altLang="ru-RU" sz="1800" dirty="0" err="1" smtClean="0"/>
              <a:t>формулировке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требований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менеджеры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обратили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внимание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что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рейсы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необходимо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спланировать</a:t>
            </a:r>
            <a:r>
              <a:rPr lang="uk-UA" altLang="ru-RU" sz="1800" dirty="0" smtClean="0"/>
              <a:t> так, </a:t>
            </a:r>
            <a:r>
              <a:rPr lang="uk-UA" altLang="ru-RU" sz="1800" dirty="0" err="1" smtClean="0"/>
              <a:t>что</a:t>
            </a:r>
            <a:r>
              <a:rPr lang="uk-UA" altLang="ru-RU" sz="1800" dirty="0" smtClean="0"/>
              <a:t> к пункту </a:t>
            </a:r>
            <a:r>
              <a:rPr lang="uk-UA" altLang="ru-RU" sz="1800" dirty="0" err="1" smtClean="0"/>
              <a:t>назначения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можно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долететь</a:t>
            </a:r>
            <a:r>
              <a:rPr lang="uk-UA" altLang="ru-RU" sz="1800" dirty="0" smtClean="0"/>
              <a:t> с пересадками. Одно </a:t>
            </a:r>
            <a:r>
              <a:rPr lang="uk-UA" altLang="ru-RU" sz="1800" dirty="0" err="1" smtClean="0"/>
              <a:t>из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требований</a:t>
            </a:r>
            <a:r>
              <a:rPr lang="uk-UA" altLang="ru-RU" sz="1800" dirty="0" smtClean="0"/>
              <a:t> – </a:t>
            </a:r>
            <a:r>
              <a:rPr lang="uk-UA" altLang="ru-RU" sz="1800" dirty="0" err="1" smtClean="0"/>
              <a:t>подбор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оптимальных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маршрутов</a:t>
            </a:r>
            <a:r>
              <a:rPr lang="uk-UA" altLang="ru-RU" sz="1800" dirty="0" smtClean="0"/>
              <a:t> в </a:t>
            </a:r>
            <a:r>
              <a:rPr lang="uk-UA" altLang="ru-RU" sz="1800" dirty="0" err="1" smtClean="0"/>
              <a:t>зависимости</a:t>
            </a:r>
            <a:r>
              <a:rPr lang="uk-UA" altLang="ru-RU" sz="1800" dirty="0" smtClean="0"/>
              <a:t> от </a:t>
            </a:r>
            <a:r>
              <a:rPr lang="uk-UA" altLang="ru-RU" sz="1800" dirty="0" err="1" smtClean="0"/>
              <a:t>пожеланий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клиента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авиакомпании</a:t>
            </a:r>
            <a:r>
              <a:rPr lang="uk-UA" altLang="ru-RU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4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Домашнее</a:t>
            </a:r>
            <a:r>
              <a:rPr lang="ru-RU" dirty="0" smtClean="0"/>
              <a:t> задание</a:t>
            </a:r>
            <a:endParaRPr lang="be-BY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700808"/>
            <a:ext cx="8229600" cy="4455517"/>
          </a:xfrm>
          <a:prstGeom prst="rect">
            <a:avLst/>
          </a:prstGeom>
        </p:spPr>
        <p:txBody>
          <a:bodyPr vert="horz" lIns="182880" tIns="91440">
            <a:normAutofit fontScale="92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sz="1800" b="1" dirty="0" smtClean="0"/>
              <a:t>2. Провести </a:t>
            </a:r>
            <a:r>
              <a:rPr lang="uk-UA" altLang="ru-RU" sz="1800" b="1" dirty="0" err="1" smtClean="0"/>
              <a:t>моделирование</a:t>
            </a:r>
            <a:r>
              <a:rPr lang="uk-UA" altLang="ru-RU" sz="1800" b="1" dirty="0" smtClean="0"/>
              <a:t> </a:t>
            </a:r>
            <a:r>
              <a:rPr lang="uk-UA" altLang="ru-RU" sz="1800" b="1" dirty="0" err="1" smtClean="0"/>
              <a:t>прецедентов</a:t>
            </a:r>
            <a:r>
              <a:rPr lang="uk-UA" altLang="ru-RU" sz="1800" b="1" dirty="0" smtClean="0"/>
              <a:t> для </a:t>
            </a:r>
            <a:r>
              <a:rPr lang="uk-UA" altLang="ru-RU" sz="1800" b="1" dirty="0" err="1" smtClean="0"/>
              <a:t>следующей</a:t>
            </a:r>
            <a:r>
              <a:rPr lang="uk-UA" altLang="ru-RU" sz="1800" b="1" dirty="0" smtClean="0"/>
              <a:t> </a:t>
            </a:r>
            <a:r>
              <a:rPr lang="uk-UA" altLang="ru-RU" sz="1800" b="1" dirty="0" err="1" smtClean="0"/>
              <a:t>прогаммной</a:t>
            </a:r>
            <a:r>
              <a:rPr lang="uk-UA" altLang="ru-RU" sz="1800" b="1" dirty="0" smtClean="0"/>
              <a:t> </a:t>
            </a:r>
            <a:r>
              <a:rPr lang="uk-UA" altLang="ru-RU" sz="1800" b="1" dirty="0" err="1" smtClean="0"/>
              <a:t>системы</a:t>
            </a:r>
            <a:endParaRPr lang="ru-RU" altLang="ru-RU" sz="1800" b="1" dirty="0" smtClean="0"/>
          </a:p>
          <a:p>
            <a:r>
              <a:rPr lang="uk-UA" altLang="ru-RU" sz="1800" i="1" dirty="0" smtClean="0"/>
              <a:t>Система для </a:t>
            </a:r>
            <a:r>
              <a:rPr lang="uk-UA" altLang="ru-RU" sz="1800" i="1" dirty="0" err="1" smtClean="0"/>
              <a:t>автоматизации</a:t>
            </a:r>
            <a:r>
              <a:rPr lang="uk-UA" altLang="ru-RU" sz="1800" i="1" dirty="0" smtClean="0"/>
              <a:t> </a:t>
            </a:r>
            <a:r>
              <a:rPr lang="uk-UA" altLang="ru-RU" sz="1800" i="1" dirty="0" err="1" smtClean="0"/>
              <a:t>расчета</a:t>
            </a:r>
            <a:r>
              <a:rPr lang="uk-UA" altLang="ru-RU" sz="1800" i="1" dirty="0" smtClean="0"/>
              <a:t> </a:t>
            </a:r>
            <a:r>
              <a:rPr lang="uk-UA" altLang="ru-RU" sz="1800" i="1" dirty="0" err="1" smtClean="0"/>
              <a:t>заказов</a:t>
            </a:r>
            <a:r>
              <a:rPr lang="uk-UA" altLang="ru-RU" sz="1800" i="1" dirty="0" smtClean="0"/>
              <a:t> на фото- и </a:t>
            </a:r>
            <a:r>
              <a:rPr lang="uk-UA" altLang="ru-RU" sz="1800" i="1" dirty="0" err="1" smtClean="0"/>
              <a:t>видеосъёмку</a:t>
            </a:r>
            <a:endParaRPr lang="ru-RU" altLang="ru-RU" sz="1800" dirty="0" smtClean="0"/>
          </a:p>
          <a:p>
            <a:r>
              <a:rPr lang="uk-UA" altLang="ru-RU" sz="1800" dirty="0" smtClean="0"/>
              <a:t>С точки </a:t>
            </a:r>
            <a:r>
              <a:rPr lang="uk-UA" altLang="ru-RU" sz="1800" dirty="0" err="1" smtClean="0"/>
              <a:t>зрения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заказчика</a:t>
            </a:r>
            <a:r>
              <a:rPr lang="uk-UA" altLang="ru-RU" sz="1800" dirty="0" smtClean="0"/>
              <a:t>, к </a:t>
            </a:r>
            <a:r>
              <a:rPr lang="uk-UA" altLang="ru-RU" sz="1800" dirty="0" err="1" smtClean="0"/>
              <a:t>программе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предъявляются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следующие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требования</a:t>
            </a:r>
            <a:r>
              <a:rPr lang="uk-UA" altLang="ru-RU" sz="1800" dirty="0" smtClean="0"/>
              <a:t> (C-</a:t>
            </a:r>
            <a:r>
              <a:rPr lang="uk-UA" altLang="ru-RU" sz="1800" dirty="0" err="1" smtClean="0"/>
              <a:t>требования</a:t>
            </a:r>
            <a:r>
              <a:rPr lang="uk-UA" altLang="ru-RU" sz="1800" dirty="0" smtClean="0"/>
              <a:t>):</a:t>
            </a:r>
            <a:endParaRPr lang="ru-RU" altLang="ru-RU" sz="1800" dirty="0" smtClean="0"/>
          </a:p>
          <a:p>
            <a:pPr lvl="1"/>
            <a:r>
              <a:rPr lang="uk-UA" altLang="ru-RU" sz="1600" dirty="0" smtClean="0"/>
              <a:t>1. </a:t>
            </a:r>
            <a:r>
              <a:rPr lang="uk-UA" altLang="ru-RU" sz="1600" dirty="0" err="1" smtClean="0"/>
              <a:t>Календарь</a:t>
            </a:r>
            <a:r>
              <a:rPr lang="uk-UA" altLang="ru-RU" sz="1600" dirty="0" smtClean="0"/>
              <a:t> с заказами (доступ к заказам через </a:t>
            </a:r>
            <a:r>
              <a:rPr lang="uk-UA" altLang="ru-RU" sz="1600" dirty="0" err="1" smtClean="0"/>
              <a:t>календарь</a:t>
            </a:r>
            <a:r>
              <a:rPr lang="uk-UA" altLang="ru-RU" sz="1600" dirty="0" smtClean="0"/>
              <a:t>), </a:t>
            </a:r>
            <a:r>
              <a:rPr lang="uk-UA" altLang="ru-RU" sz="1600" dirty="0" err="1" smtClean="0"/>
              <a:t>который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должен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содержать</a:t>
            </a:r>
            <a:r>
              <a:rPr lang="uk-UA" altLang="ru-RU" sz="1600" dirty="0" smtClean="0"/>
              <a:t> максимум </a:t>
            </a:r>
            <a:r>
              <a:rPr lang="uk-UA" altLang="ru-RU" sz="1600" dirty="0" err="1" smtClean="0"/>
              <a:t>информации</a:t>
            </a:r>
            <a:r>
              <a:rPr lang="uk-UA" altLang="ru-RU" sz="1600" dirty="0" smtClean="0"/>
              <a:t> про заказ за </a:t>
            </a:r>
            <a:r>
              <a:rPr lang="uk-UA" altLang="ru-RU" sz="1600" dirty="0" err="1" smtClean="0"/>
              <a:t>определенную</a:t>
            </a:r>
            <a:r>
              <a:rPr lang="uk-UA" altLang="ru-RU" sz="1600" dirty="0" smtClean="0"/>
              <a:t> дату.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2. Печать </a:t>
            </a:r>
            <a:r>
              <a:rPr lang="uk-UA" altLang="ru-RU" sz="1600" dirty="0" err="1" smtClean="0"/>
              <a:t>заказа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клиента</a:t>
            </a:r>
            <a:r>
              <a:rPr lang="uk-UA" altLang="ru-RU" sz="1600" dirty="0" smtClean="0"/>
              <a:t> (для </a:t>
            </a:r>
            <a:r>
              <a:rPr lang="uk-UA" altLang="ru-RU" sz="1600" dirty="0" err="1" smtClean="0"/>
              <a:t>подписи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заказчиком</a:t>
            </a:r>
            <a:r>
              <a:rPr lang="uk-UA" altLang="ru-RU" sz="1600" dirty="0" smtClean="0"/>
              <a:t> и </a:t>
            </a:r>
            <a:r>
              <a:rPr lang="uk-UA" altLang="ru-RU" sz="1600" dirty="0" err="1" smtClean="0"/>
              <a:t>клиентом</a:t>
            </a:r>
            <a:r>
              <a:rPr lang="uk-UA" altLang="ru-RU" sz="1600" dirty="0" smtClean="0"/>
              <a:t>).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3. </a:t>
            </a:r>
            <a:r>
              <a:rPr lang="uk-UA" altLang="ru-RU" sz="1600" dirty="0" err="1" smtClean="0"/>
              <a:t>Возмоность</a:t>
            </a:r>
            <a:r>
              <a:rPr lang="uk-UA" altLang="ru-RU" sz="1600" dirty="0" smtClean="0"/>
              <a:t> резервного </a:t>
            </a:r>
            <a:r>
              <a:rPr lang="uk-UA" altLang="ru-RU" sz="1600" dirty="0" err="1" smtClean="0"/>
              <a:t>копирования</a:t>
            </a:r>
            <a:r>
              <a:rPr lang="uk-UA" altLang="ru-RU" sz="1600" dirty="0" smtClean="0"/>
              <a:t> и </a:t>
            </a:r>
            <a:r>
              <a:rPr lang="uk-UA" altLang="ru-RU" sz="1600" dirty="0" err="1" smtClean="0"/>
              <a:t>восстановления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базы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данных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4. </a:t>
            </a:r>
            <a:r>
              <a:rPr lang="uk-UA" altLang="ru-RU" sz="1600" dirty="0" err="1" smtClean="0"/>
              <a:t>Возможность</a:t>
            </a:r>
            <a:r>
              <a:rPr lang="uk-UA" altLang="ru-RU" sz="1600" dirty="0" smtClean="0"/>
              <a:t> очистки </a:t>
            </a:r>
            <a:r>
              <a:rPr lang="uk-UA" altLang="ru-RU" sz="1600" dirty="0" err="1" smtClean="0"/>
              <a:t>всей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базы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данных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системы</a:t>
            </a:r>
            <a:r>
              <a:rPr lang="uk-UA" altLang="ru-RU" sz="1600" dirty="0" smtClean="0"/>
              <a:t>.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5. Пароль на </a:t>
            </a:r>
            <a:r>
              <a:rPr lang="uk-UA" altLang="ru-RU" sz="1600" dirty="0" err="1" smtClean="0"/>
              <a:t>программную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оболочку</a:t>
            </a:r>
            <a:r>
              <a:rPr lang="uk-UA" altLang="ru-RU" sz="1600" dirty="0" smtClean="0"/>
              <a:t>.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6. Заставка и </a:t>
            </a:r>
            <a:r>
              <a:rPr lang="uk-UA" altLang="ru-RU" sz="1600" dirty="0" err="1" smtClean="0"/>
              <a:t>информация</a:t>
            </a:r>
            <a:r>
              <a:rPr lang="uk-UA" altLang="ru-RU" sz="1600" dirty="0" smtClean="0"/>
              <a:t> про </a:t>
            </a:r>
            <a:r>
              <a:rPr lang="uk-UA" altLang="ru-RU" sz="1600" dirty="0" err="1" smtClean="0"/>
              <a:t>программу</a:t>
            </a:r>
            <a:r>
              <a:rPr lang="uk-UA" altLang="ru-RU" sz="1600" dirty="0" smtClean="0"/>
              <a:t> (з атрибутами </a:t>
            </a:r>
            <a:r>
              <a:rPr lang="uk-UA" altLang="ru-RU" sz="1600" dirty="0" err="1" smtClean="0"/>
              <a:t>фирмы</a:t>
            </a:r>
            <a:r>
              <a:rPr lang="uk-UA" altLang="ru-RU" sz="1600" dirty="0" smtClean="0"/>
              <a:t>).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7. </a:t>
            </a:r>
            <a:r>
              <a:rPr lang="uk-UA" altLang="ru-RU" sz="1600" dirty="0" err="1" smtClean="0"/>
              <a:t>Возможность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нескольких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заказов</a:t>
            </a:r>
            <a:r>
              <a:rPr lang="uk-UA" altLang="ru-RU" sz="1600" dirty="0" smtClean="0"/>
              <a:t> на одну </a:t>
            </a:r>
            <a:r>
              <a:rPr lang="uk-UA" altLang="ru-RU" sz="1600" dirty="0" err="1" smtClean="0"/>
              <a:t>даты</a:t>
            </a:r>
            <a:r>
              <a:rPr lang="uk-UA" altLang="ru-RU" sz="1600" dirty="0" smtClean="0"/>
              <a:t> (</a:t>
            </a:r>
            <a:r>
              <a:rPr lang="uk-UA" altLang="ru-RU" sz="1600" dirty="0" err="1" smtClean="0"/>
              <a:t>другие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заказы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исполняет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сотрудник</a:t>
            </a:r>
            <a:r>
              <a:rPr lang="uk-UA" altLang="ru-RU" sz="1600" dirty="0" smtClean="0"/>
              <a:t> за </a:t>
            </a:r>
            <a:r>
              <a:rPr lang="uk-UA" altLang="ru-RU" sz="1600" dirty="0" err="1" smtClean="0"/>
              <a:t>соответствующию</a:t>
            </a:r>
            <a:r>
              <a:rPr lang="uk-UA" altLang="ru-RU" sz="1600" dirty="0" smtClean="0"/>
              <a:t> оплату </a:t>
            </a:r>
            <a:r>
              <a:rPr lang="uk-UA" altLang="ru-RU" sz="1600" dirty="0" err="1" smtClean="0"/>
              <a:t>организации</a:t>
            </a:r>
            <a:r>
              <a:rPr lang="uk-UA" altLang="ru-RU" sz="1600" dirty="0" smtClean="0"/>
              <a:t>).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8. </a:t>
            </a:r>
            <a:r>
              <a:rPr lang="ru-RU" altLang="ru-RU" sz="1600" dirty="0" smtClean="0"/>
              <a:t>Возможность изменения списка услуг</a:t>
            </a:r>
          </a:p>
          <a:p>
            <a:pPr lvl="1"/>
            <a:r>
              <a:rPr lang="uk-UA" altLang="ru-RU" sz="1600" dirty="0" smtClean="0"/>
              <a:t>9. </a:t>
            </a:r>
            <a:r>
              <a:rPr lang="uk-UA" altLang="ru-RU" sz="1600" dirty="0" err="1" smtClean="0"/>
              <a:t>Наличие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комментариев</a:t>
            </a:r>
            <a:r>
              <a:rPr lang="uk-UA" altLang="ru-RU" sz="1600" dirty="0" smtClean="0"/>
              <a:t> в </a:t>
            </a:r>
            <a:r>
              <a:rPr lang="uk-UA" altLang="ru-RU" sz="1600" dirty="0" err="1" smtClean="0"/>
              <a:t>анкете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заказа</a:t>
            </a:r>
            <a:endParaRPr lang="ru-RU" altLang="ru-RU" sz="1600" dirty="0" smtClean="0"/>
          </a:p>
          <a:p>
            <a:pPr lvl="1"/>
            <a:r>
              <a:rPr lang="uk-UA" altLang="ru-RU" sz="1600" dirty="0" smtClean="0"/>
              <a:t>10. </a:t>
            </a:r>
            <a:r>
              <a:rPr lang="uk-UA" altLang="ru-RU" sz="1600" dirty="0" err="1" smtClean="0"/>
              <a:t>Возможность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отображения</a:t>
            </a:r>
            <a:r>
              <a:rPr lang="uk-UA" altLang="ru-RU" sz="1600" dirty="0" smtClean="0"/>
              <a:t> в заказе </a:t>
            </a:r>
            <a:r>
              <a:rPr lang="uk-UA" altLang="ru-RU" sz="1600" dirty="0" err="1" smtClean="0"/>
              <a:t>нанятых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сотрудников</a:t>
            </a:r>
            <a:r>
              <a:rPr lang="uk-UA" altLang="ru-RU" sz="1600" dirty="0" smtClean="0"/>
              <a:t> с </a:t>
            </a:r>
            <a:r>
              <a:rPr lang="uk-UA" altLang="ru-RU" sz="1600" dirty="0" err="1" smtClean="0"/>
              <a:t>соответствующей</a:t>
            </a:r>
            <a:r>
              <a:rPr lang="uk-UA" altLang="ru-RU" sz="1600" dirty="0" smtClean="0"/>
              <a:t> </a:t>
            </a:r>
            <a:r>
              <a:rPr lang="uk-UA" altLang="ru-RU" sz="1600" dirty="0" err="1" smtClean="0"/>
              <a:t>оплатов</a:t>
            </a:r>
            <a:endParaRPr lang="ru-RU" alt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14279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467544" y="476672"/>
            <a:ext cx="8183880" cy="1051560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Материал для самостоятельного изучения</a:t>
            </a:r>
            <a:endParaRPr lang="be-BY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457200" y="1772816"/>
            <a:ext cx="8229600" cy="1423045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uk-UA" altLang="ru-RU" dirty="0" err="1" smtClean="0"/>
              <a:t>Интерфейсы</a:t>
            </a:r>
            <a:r>
              <a:rPr lang="uk-UA" altLang="ru-RU" dirty="0" smtClean="0"/>
              <a:t> на </a:t>
            </a:r>
            <a:r>
              <a:rPr lang="uk-UA" altLang="ru-RU" dirty="0" err="1" smtClean="0"/>
              <a:t>диаграммах</a:t>
            </a:r>
            <a:r>
              <a:rPr lang="uk-UA" altLang="ru-RU" dirty="0" smtClean="0"/>
              <a:t> </a:t>
            </a:r>
            <a:r>
              <a:rPr lang="uk-UA" altLang="ru-RU" dirty="0" err="1" smtClean="0"/>
              <a:t>прецедентов</a:t>
            </a:r>
            <a:endParaRPr lang="ru-RU" altLang="ru-RU" dirty="0" smtClean="0"/>
          </a:p>
        </p:txBody>
      </p:sp>
    </p:spTree>
    <p:extLst>
      <p:ext uri="{BB962C8B-B14F-4D97-AF65-F5344CB8AC3E}">
        <p14:creationId xmlns:p14="http://schemas.microsoft.com/office/powerpoint/2010/main" val="32318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Полезные ссылки</a:t>
            </a: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67544" y="1700088"/>
            <a:ext cx="8183880" cy="4105176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http://intut.ru</a:t>
            </a:r>
            <a:r>
              <a:rPr lang="ru-RU" dirty="0" smtClean="0"/>
              <a:t> («Введение в </a:t>
            </a:r>
            <a:r>
              <a:rPr lang="en-US" dirty="0" smtClean="0"/>
              <a:t>UML</a:t>
            </a:r>
            <a:r>
              <a:rPr lang="ru-RU" dirty="0" smtClean="0"/>
              <a:t>»)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://www.znannya.org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en-US" dirty="0" smtClean="0"/>
          </a:p>
          <a:p>
            <a:endParaRPr lang="be-BY" sz="1800" i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1978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700808"/>
            <a:ext cx="8229600" cy="4455517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err="1" smtClean="0"/>
              <a:t>Амриш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Кэри</a:t>
            </a:r>
            <a:r>
              <a:rPr lang="uk-UA" altLang="ru-RU" sz="1800" dirty="0" smtClean="0"/>
              <a:t> и </a:t>
            </a:r>
            <a:r>
              <a:rPr lang="uk-UA" altLang="ru-RU" sz="1800" dirty="0" err="1" smtClean="0"/>
              <a:t>др</a:t>
            </a:r>
            <a:r>
              <a:rPr lang="uk-UA" altLang="ru-RU" sz="1800" dirty="0" smtClean="0"/>
              <a:t>. </a:t>
            </a:r>
            <a:r>
              <a:rPr lang="uk-UA" altLang="ru-RU" sz="1800" dirty="0" err="1" smtClean="0"/>
              <a:t>Разработка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корпоративниых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Java</a:t>
            </a:r>
            <a:r>
              <a:rPr lang="uk-UA" altLang="ru-RU" sz="1800" dirty="0" smtClean="0"/>
              <a:t>-приложений с </a:t>
            </a:r>
            <a:r>
              <a:rPr lang="uk-UA" altLang="ru-RU" sz="1800" dirty="0" err="1" smtClean="0"/>
              <a:t>использованием</a:t>
            </a:r>
            <a:r>
              <a:rPr lang="uk-UA" altLang="ru-RU" sz="1800" dirty="0" smtClean="0"/>
              <a:t> J2EE и UML.: Пер. с </a:t>
            </a:r>
            <a:r>
              <a:rPr lang="uk-UA" altLang="ru-RU" sz="1800" dirty="0" err="1" smtClean="0"/>
              <a:t>англ</a:t>
            </a:r>
            <a:r>
              <a:rPr lang="uk-UA" altLang="ru-RU" sz="1800" dirty="0" smtClean="0"/>
              <a:t>. – М.: </a:t>
            </a:r>
            <a:r>
              <a:rPr lang="uk-UA" altLang="ru-RU" sz="1800" dirty="0" err="1" smtClean="0"/>
              <a:t>Издательский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дом</a:t>
            </a:r>
            <a:r>
              <a:rPr lang="uk-UA" altLang="ru-RU" sz="1800" dirty="0" smtClean="0"/>
              <a:t> "</a:t>
            </a:r>
            <a:r>
              <a:rPr lang="uk-UA" altLang="ru-RU" sz="1800" dirty="0" err="1" smtClean="0"/>
              <a:t>Вильямс</a:t>
            </a:r>
            <a:r>
              <a:rPr lang="uk-UA" altLang="ru-RU" sz="1800" dirty="0" smtClean="0"/>
              <a:t>", 2002. – 272 с.: </a:t>
            </a:r>
            <a:r>
              <a:rPr lang="uk-UA" altLang="ru-RU" sz="1800" dirty="0" err="1" smtClean="0"/>
              <a:t>ил</a:t>
            </a:r>
            <a:r>
              <a:rPr lang="uk-UA" altLang="ru-RU" sz="1800" dirty="0" smtClean="0"/>
              <a:t>.</a:t>
            </a:r>
            <a:endParaRPr lang="ru-RU" altLang="ru-RU" sz="1800" dirty="0" smtClean="0"/>
          </a:p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err="1" smtClean="0"/>
              <a:t>Нейбург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Эрик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Дж</a:t>
            </a:r>
            <a:r>
              <a:rPr lang="uk-UA" altLang="ru-RU" sz="1800" dirty="0" smtClean="0"/>
              <a:t>., </a:t>
            </a:r>
            <a:r>
              <a:rPr lang="uk-UA" altLang="ru-RU" sz="1800" dirty="0" err="1" smtClean="0"/>
              <a:t>Максимчук</a:t>
            </a:r>
            <a:r>
              <a:rPr lang="uk-UA" altLang="ru-RU" sz="1800" dirty="0" smtClean="0"/>
              <a:t>, Роберт, А. </a:t>
            </a:r>
            <a:r>
              <a:rPr lang="uk-UA" altLang="ru-RU" sz="1800" dirty="0" err="1" smtClean="0"/>
              <a:t>Проектирование</a:t>
            </a:r>
            <a:r>
              <a:rPr lang="uk-UA" altLang="ru-RU" sz="1800" dirty="0" smtClean="0"/>
              <a:t> баз </a:t>
            </a:r>
            <a:r>
              <a:rPr lang="uk-UA" altLang="ru-RU" sz="1800" dirty="0" err="1" smtClean="0"/>
              <a:t>данных</a:t>
            </a:r>
            <a:r>
              <a:rPr lang="uk-UA" altLang="ru-RU" sz="1800" dirty="0" smtClean="0"/>
              <a:t> з </a:t>
            </a:r>
            <a:r>
              <a:rPr lang="uk-UA" altLang="ru-RU" sz="1800" dirty="0" err="1" smtClean="0"/>
              <a:t>помощью</a:t>
            </a:r>
            <a:r>
              <a:rPr lang="uk-UA" altLang="ru-RU" sz="1800" dirty="0" smtClean="0"/>
              <a:t> UML.: Пер. с </a:t>
            </a:r>
            <a:r>
              <a:rPr lang="uk-UA" altLang="ru-RU" sz="1800" dirty="0" err="1" smtClean="0"/>
              <a:t>англ</a:t>
            </a:r>
            <a:r>
              <a:rPr lang="uk-UA" altLang="ru-RU" sz="1800" dirty="0" smtClean="0"/>
              <a:t>. – М.: </a:t>
            </a:r>
            <a:r>
              <a:rPr lang="uk-UA" altLang="ru-RU" sz="1800" dirty="0" err="1" smtClean="0"/>
              <a:t>Издательский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дом</a:t>
            </a:r>
            <a:r>
              <a:rPr lang="uk-UA" altLang="ru-RU" sz="1800" dirty="0" smtClean="0"/>
              <a:t> «</a:t>
            </a:r>
            <a:r>
              <a:rPr lang="uk-UA" altLang="ru-RU" sz="1800" dirty="0" err="1" smtClean="0"/>
              <a:t>Вильямс</a:t>
            </a:r>
            <a:r>
              <a:rPr lang="uk-UA" altLang="ru-RU" sz="1800" dirty="0" smtClean="0"/>
              <a:t>», 2002. – 288 с.: </a:t>
            </a:r>
            <a:r>
              <a:rPr lang="uk-UA" altLang="ru-RU" sz="1800" dirty="0" err="1" smtClean="0"/>
              <a:t>ил</a:t>
            </a:r>
            <a:r>
              <a:rPr lang="uk-UA" altLang="ru-RU" sz="18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smtClean="0"/>
              <a:t>Орлов С. А. </a:t>
            </a:r>
            <a:r>
              <a:rPr lang="uk-UA" altLang="ru-RU" sz="1800" dirty="0" err="1" smtClean="0"/>
              <a:t>Технологии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разработки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программного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обеспечения</a:t>
            </a:r>
            <a:r>
              <a:rPr lang="uk-UA" altLang="ru-RU" sz="1800" dirty="0" smtClean="0"/>
              <a:t>: </a:t>
            </a:r>
            <a:r>
              <a:rPr lang="uk-UA" altLang="ru-RU" sz="1800" dirty="0" err="1" smtClean="0"/>
              <a:t>Учебник</a:t>
            </a:r>
            <a:r>
              <a:rPr lang="uk-UA" altLang="ru-RU" sz="1800" dirty="0" smtClean="0"/>
              <a:t> для </a:t>
            </a:r>
            <a:r>
              <a:rPr lang="uk-UA" altLang="ru-RU" sz="1800" dirty="0" err="1" smtClean="0"/>
              <a:t>вузов</a:t>
            </a:r>
            <a:r>
              <a:rPr lang="uk-UA" altLang="ru-RU" sz="1800" dirty="0" smtClean="0"/>
              <a:t>. 3-е </a:t>
            </a:r>
            <a:r>
              <a:rPr lang="uk-UA" altLang="ru-RU" sz="1800" dirty="0" err="1" smtClean="0"/>
              <a:t>изд</a:t>
            </a:r>
            <a:r>
              <a:rPr lang="uk-UA" altLang="ru-RU" sz="1800" dirty="0" smtClean="0"/>
              <a:t>. – СПб.: </a:t>
            </a:r>
            <a:r>
              <a:rPr lang="uk-UA" altLang="ru-RU" sz="1800" dirty="0" err="1" smtClean="0"/>
              <a:t>Питер</a:t>
            </a:r>
            <a:r>
              <a:rPr lang="uk-UA" altLang="ru-RU" sz="1800" dirty="0" smtClean="0"/>
              <a:t>, 2004. – 527 с.: </a:t>
            </a:r>
            <a:r>
              <a:rPr lang="uk-UA" altLang="ru-RU" sz="1800" dirty="0" err="1" smtClean="0"/>
              <a:t>ил</a:t>
            </a:r>
            <a:r>
              <a:rPr lang="uk-UA" altLang="ru-RU" sz="18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err="1" smtClean="0"/>
              <a:t>Шмуллер</a:t>
            </a:r>
            <a:r>
              <a:rPr lang="uk-UA" altLang="ru-RU" sz="1800" dirty="0" smtClean="0"/>
              <a:t>, Джозеф. </a:t>
            </a:r>
            <a:r>
              <a:rPr lang="uk-UA" altLang="ru-RU" sz="1800" dirty="0" err="1" smtClean="0"/>
              <a:t>Освой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самостоятельно</a:t>
            </a:r>
            <a:r>
              <a:rPr lang="uk-UA" altLang="ru-RU" sz="1800" dirty="0" smtClean="0"/>
              <a:t> UML за 24 </a:t>
            </a:r>
            <a:r>
              <a:rPr lang="uk-UA" altLang="ru-RU" sz="1800" dirty="0" err="1" smtClean="0"/>
              <a:t>часа</a:t>
            </a:r>
            <a:r>
              <a:rPr lang="uk-UA" altLang="ru-RU" sz="1800" dirty="0" smtClean="0"/>
              <a:t>, 3-е </a:t>
            </a:r>
            <a:r>
              <a:rPr lang="uk-UA" altLang="ru-RU" sz="1800" dirty="0" err="1" smtClean="0"/>
              <a:t>издание</a:t>
            </a:r>
            <a:r>
              <a:rPr lang="uk-UA" altLang="ru-RU" sz="1800" dirty="0" smtClean="0"/>
              <a:t>.: Пер. с </a:t>
            </a:r>
            <a:r>
              <a:rPr lang="uk-UA" altLang="ru-RU" sz="1800" dirty="0" err="1" smtClean="0"/>
              <a:t>англ</a:t>
            </a:r>
            <a:r>
              <a:rPr lang="uk-UA" altLang="ru-RU" sz="1800" dirty="0" smtClean="0"/>
              <a:t>. – М.: </a:t>
            </a:r>
            <a:r>
              <a:rPr lang="uk-UA" altLang="ru-RU" sz="1800" dirty="0" err="1" smtClean="0"/>
              <a:t>Издательский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дом</a:t>
            </a:r>
            <a:r>
              <a:rPr lang="uk-UA" altLang="ru-RU" sz="1800" dirty="0" smtClean="0"/>
              <a:t> «</a:t>
            </a:r>
            <a:r>
              <a:rPr lang="uk-UA" altLang="ru-RU" sz="1800" dirty="0" err="1" smtClean="0"/>
              <a:t>Вильямс</a:t>
            </a:r>
            <a:r>
              <a:rPr lang="uk-UA" altLang="ru-RU" sz="1800" dirty="0" smtClean="0"/>
              <a:t>», 2005. – 416 с.</a:t>
            </a:r>
            <a:endParaRPr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1267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Виды диаграмм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Структурные диаграммы</a:t>
            </a:r>
          </a:p>
          <a:p>
            <a:pPr lvl="1"/>
            <a:r>
              <a:rPr lang="ru-RU" sz="1600" i="1" dirty="0" smtClean="0"/>
              <a:t>Диаграммы классов (</a:t>
            </a:r>
            <a:r>
              <a:rPr lang="en-US" sz="1600" i="1" dirty="0" smtClean="0"/>
              <a:t>class diagrams)</a:t>
            </a:r>
            <a:endParaRPr lang="ru-RU" sz="1600" i="1" dirty="0" smtClean="0"/>
          </a:p>
          <a:p>
            <a:pPr lvl="1"/>
            <a:r>
              <a:rPr lang="ru-RU" sz="1600" i="1" dirty="0" smtClean="0"/>
              <a:t>Диаграммы объектов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object </a:t>
            </a:r>
            <a:r>
              <a:rPr lang="en-US" sz="1600" i="1" dirty="0"/>
              <a:t>diagrams)</a:t>
            </a:r>
            <a:endParaRPr lang="ru-RU" sz="1600" i="1" dirty="0" smtClean="0"/>
          </a:p>
          <a:p>
            <a:pPr lvl="1"/>
            <a:r>
              <a:rPr lang="ru-RU" sz="1600" i="1" dirty="0" smtClean="0"/>
              <a:t>Диаграммы компонентов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component </a:t>
            </a:r>
            <a:r>
              <a:rPr lang="en-US" sz="1600" i="1" dirty="0"/>
              <a:t>diagrams)</a:t>
            </a:r>
            <a:endParaRPr lang="ru-RU" sz="1600" i="1" dirty="0" smtClean="0"/>
          </a:p>
          <a:p>
            <a:pPr lvl="1"/>
            <a:r>
              <a:rPr lang="ru-RU" sz="1600" i="1" dirty="0" smtClean="0"/>
              <a:t>Диаграммы развертывания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deployment </a:t>
            </a:r>
            <a:r>
              <a:rPr lang="en-US" sz="1600" i="1" dirty="0"/>
              <a:t>diagrams</a:t>
            </a:r>
            <a:r>
              <a:rPr lang="en-US" sz="1600" i="1" dirty="0" smtClean="0"/>
              <a:t>)</a:t>
            </a:r>
            <a:endParaRPr lang="ru-RU" sz="1600" i="1" dirty="0" smtClean="0"/>
          </a:p>
          <a:p>
            <a:pPr lvl="1"/>
            <a:r>
              <a:rPr lang="ru-RU" sz="1300" i="1" dirty="0" smtClean="0"/>
              <a:t>Диаграммы составных структур (</a:t>
            </a:r>
            <a:r>
              <a:rPr lang="en-US" sz="1300" i="1" dirty="0" smtClean="0"/>
              <a:t>composite structure diagrams</a:t>
            </a:r>
            <a:r>
              <a:rPr lang="ru-RU" sz="1300" i="1" dirty="0" smtClean="0"/>
              <a:t>)</a:t>
            </a:r>
          </a:p>
          <a:p>
            <a:pPr lvl="1"/>
            <a:r>
              <a:rPr lang="ru-RU" sz="1300" i="1" dirty="0" smtClean="0"/>
              <a:t>Диаграммы пакетов (</a:t>
            </a:r>
            <a:r>
              <a:rPr lang="en-US" sz="1300" i="1" dirty="0" smtClean="0"/>
              <a:t>package diagrams</a:t>
            </a:r>
            <a:r>
              <a:rPr lang="ru-RU" sz="1300" i="1" dirty="0" smtClean="0"/>
              <a:t>)</a:t>
            </a:r>
            <a:endParaRPr lang="ru-RU" sz="1600" i="1" dirty="0" smtClean="0"/>
          </a:p>
          <a:p>
            <a:pPr lvl="1"/>
            <a:endParaRPr lang="ru-RU" sz="1600" i="1" dirty="0" smtClean="0"/>
          </a:p>
          <a:p>
            <a:r>
              <a:rPr lang="ru-RU" dirty="0" smtClean="0"/>
              <a:t>Диаграммы поведения</a:t>
            </a:r>
            <a:endParaRPr lang="en-US" dirty="0" smtClean="0"/>
          </a:p>
          <a:p>
            <a:pPr lvl="1"/>
            <a:r>
              <a:rPr lang="ru-RU" sz="1600" i="1" dirty="0"/>
              <a:t>Диаграммы </a:t>
            </a:r>
            <a:r>
              <a:rPr lang="ru-RU" sz="1600" i="1" dirty="0" smtClean="0"/>
              <a:t>прецедентов (</a:t>
            </a:r>
            <a:r>
              <a:rPr lang="en-US" sz="1600" i="1" dirty="0" smtClean="0"/>
              <a:t>use case </a:t>
            </a:r>
            <a:r>
              <a:rPr lang="en-US" sz="1600" i="1" dirty="0"/>
              <a:t>diagrams)</a:t>
            </a:r>
            <a:endParaRPr lang="ru-RU" sz="1600" i="1" dirty="0"/>
          </a:p>
          <a:p>
            <a:pPr lvl="1"/>
            <a:r>
              <a:rPr lang="ru-RU" sz="1600" i="1" dirty="0"/>
              <a:t>Диаграммы </a:t>
            </a:r>
            <a:r>
              <a:rPr lang="ru-RU" sz="1600" i="1" dirty="0" smtClean="0"/>
              <a:t>состояний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err="1" smtClean="0"/>
              <a:t>statechart</a:t>
            </a:r>
            <a:r>
              <a:rPr lang="en-US" sz="1600" i="1" dirty="0" smtClean="0"/>
              <a:t> </a:t>
            </a:r>
            <a:r>
              <a:rPr lang="en-US" sz="1600" i="1" dirty="0"/>
              <a:t>diagrams)</a:t>
            </a:r>
            <a:endParaRPr lang="ru-RU" sz="1600" i="1" dirty="0"/>
          </a:p>
          <a:p>
            <a:pPr lvl="1"/>
            <a:r>
              <a:rPr lang="ru-RU" sz="1600" i="1" dirty="0"/>
              <a:t>Диаграммы </a:t>
            </a:r>
            <a:r>
              <a:rPr lang="ru-RU" sz="1600" i="1" dirty="0" smtClean="0"/>
              <a:t>деятельности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activity </a:t>
            </a:r>
            <a:r>
              <a:rPr lang="en-US" sz="1600" i="1" dirty="0"/>
              <a:t>diagrams)</a:t>
            </a:r>
            <a:endParaRPr lang="ru-RU" sz="1600" i="1" dirty="0"/>
          </a:p>
          <a:p>
            <a:pPr lvl="1"/>
            <a:r>
              <a:rPr lang="ru-RU" sz="1600" i="1" dirty="0"/>
              <a:t>Диаграммы </a:t>
            </a:r>
            <a:r>
              <a:rPr lang="ru-RU" sz="1600" i="1" dirty="0" smtClean="0"/>
              <a:t>последовательности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sequence </a:t>
            </a:r>
            <a:r>
              <a:rPr lang="en-US" sz="1600" i="1" dirty="0"/>
              <a:t>diagrams</a:t>
            </a:r>
            <a:r>
              <a:rPr lang="en-US" sz="1600" i="1" dirty="0" smtClean="0"/>
              <a:t>)</a:t>
            </a:r>
          </a:p>
          <a:p>
            <a:pPr lvl="1"/>
            <a:r>
              <a:rPr lang="ru-RU" sz="1600" i="1" dirty="0"/>
              <a:t>Диаграммы </a:t>
            </a:r>
            <a:r>
              <a:rPr lang="ru-RU" sz="1600" i="1" dirty="0" smtClean="0"/>
              <a:t>коопераций</a:t>
            </a:r>
            <a:r>
              <a:rPr lang="en-US" sz="1600" i="1" dirty="0" smtClean="0"/>
              <a:t> </a:t>
            </a:r>
            <a:r>
              <a:rPr lang="ru-RU" sz="1600" i="1" dirty="0" smtClean="0"/>
              <a:t>(</a:t>
            </a:r>
            <a:r>
              <a:rPr lang="en-US" sz="1600" i="1" dirty="0" smtClean="0"/>
              <a:t>collaboration </a:t>
            </a:r>
            <a:r>
              <a:rPr lang="en-US" sz="1600" i="1" dirty="0"/>
              <a:t>diagrams</a:t>
            </a:r>
            <a:r>
              <a:rPr lang="en-US" sz="1600" i="1" dirty="0" smtClean="0"/>
              <a:t>)</a:t>
            </a:r>
            <a:endParaRPr lang="ru-RU" sz="1600" i="1" dirty="0" smtClean="0"/>
          </a:p>
          <a:p>
            <a:pPr lvl="1"/>
            <a:r>
              <a:rPr lang="ru-RU" sz="1300" i="1" dirty="0" smtClean="0"/>
              <a:t>Диаграммы обзора взаимодействий </a:t>
            </a:r>
            <a:r>
              <a:rPr lang="en-US" sz="1300" i="1" dirty="0" smtClean="0"/>
              <a:t>(interaction overview diagrams)</a:t>
            </a:r>
            <a:endParaRPr lang="ru-RU" sz="1300" i="1" dirty="0" smtClean="0"/>
          </a:p>
          <a:p>
            <a:pPr lvl="1"/>
            <a:r>
              <a:rPr lang="ru-RU" sz="1300" i="1" dirty="0" smtClean="0"/>
              <a:t>Диаграммы синхронизации</a:t>
            </a:r>
            <a:r>
              <a:rPr lang="en-US" sz="1300" i="1" dirty="0" smtClean="0"/>
              <a:t> (timing diagrams)</a:t>
            </a:r>
            <a:endParaRPr lang="ru-RU" sz="1300" i="1" dirty="0"/>
          </a:p>
          <a:p>
            <a:pPr marL="0" indent="0">
              <a:buNone/>
            </a:pP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0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462" y="1484784"/>
            <a:ext cx="8183880" cy="4187952"/>
          </a:xfrm>
        </p:spPr>
        <p:txBody>
          <a:bodyPr/>
          <a:lstStyle/>
          <a:p>
            <a:r>
              <a:rPr lang="ru-RU" dirty="0" smtClean="0"/>
              <a:t>Диаграммы, </a:t>
            </a:r>
            <a:r>
              <a:rPr lang="ru-RU" dirty="0"/>
              <a:t>на </a:t>
            </a:r>
            <a:r>
              <a:rPr lang="ru-RU" dirty="0" smtClean="0"/>
              <a:t>которых </a:t>
            </a:r>
            <a:r>
              <a:rPr lang="ru-RU" dirty="0"/>
              <a:t>показано множество классов, интерфейсов, коопераций и отношений между ними.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://www.intuit.ru/EDI/21_12_14_1/1419110295-31391/tutorial/356/objects/2/files/02_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" y="3096698"/>
            <a:ext cx="3317691" cy="279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ntuit.ru/EDI/21_12_14_1/1419110295-31391/tutorial/356/objects/2/files/02_0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89" y="3096698"/>
            <a:ext cx="4221643" cy="27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Рекомендации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11560" y="1916832"/>
            <a:ext cx="8183880" cy="41879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пытайтесь задействовать все возможные понятия и типы связей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Сконцентрироваться на ключевых аспектах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забывать о поведении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объектов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снимок объектов системы в определенный момент времени</a:t>
            </a:r>
            <a:endParaRPr lang="be-BY" sz="2400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http://www.intuit.ru/EDI/21_12_14_1/1419110295-31391/tutorial/356/objects/2/files/02_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76" y="2397840"/>
            <a:ext cx="37242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tuit.ru/EDI/21_12_14_1/1419110295-31391/tutorial/356/objects/2/files/02_0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3" y="2546994"/>
            <a:ext cx="36576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53829" y="5548590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Применение – показ связанных друг с другом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2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компонентов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8560" y="1700808"/>
            <a:ext cx="8183880" cy="4187952"/>
          </a:xfrm>
        </p:spPr>
        <p:txBody>
          <a:bodyPr>
            <a:normAutofit/>
          </a:bodyPr>
          <a:lstStyle/>
          <a:p>
            <a:r>
              <a:rPr lang="ru-RU" sz="1400" dirty="0"/>
              <a:t>показывает разбиение программной системы на структурные </a:t>
            </a:r>
            <a:r>
              <a:rPr lang="ru-RU" sz="1400" dirty="0" smtClean="0"/>
              <a:t>компоненты </a:t>
            </a:r>
            <a:r>
              <a:rPr lang="ru-RU" sz="1400" dirty="0"/>
              <a:t> и связи (зависимости) между компонентами. В качестве физических компонентов могут </a:t>
            </a:r>
            <a:r>
              <a:rPr lang="ru-RU" sz="1400" dirty="0" smtClean="0"/>
              <a:t>выступать файлы, </a:t>
            </a:r>
            <a:r>
              <a:rPr lang="ru-RU" sz="1400" dirty="0"/>
              <a:t>библиотеки, модули, исполняемые файлы, пакеты и т. п</a:t>
            </a:r>
            <a:r>
              <a:rPr lang="ru-RU" sz="1400" dirty="0" smtClean="0"/>
              <a:t>.</a:t>
            </a:r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93965"/>
            <a:ext cx="2247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705031" y="2708920"/>
            <a:ext cx="4320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Компонент</a:t>
            </a:r>
            <a:r>
              <a:rPr lang="ru-RU" sz="1400" dirty="0"/>
              <a:t> - физическая заменяемая часть системы, совместимая с одним набором интерфейсов и обеспечивающая реализацию какого-либо другого.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57431" y="3684121"/>
            <a:ext cx="43204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/>
              <a:t>Отличия от класса</a:t>
            </a:r>
            <a:r>
              <a:rPr lang="ru-RU" sz="1400" dirty="0"/>
              <a:t> 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классы представляют собой логические абстракции, а компоненты - физические сущности</a:t>
            </a:r>
            <a:r>
              <a:rPr lang="ru-RU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классы могут обладать атрибутами и операциями. Компоненты обладают только операциями, доступными через их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760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6237</TotalTime>
  <Words>1509</Words>
  <Application>Microsoft Office PowerPoint</Application>
  <PresentationFormat>Экран (4:3)</PresentationFormat>
  <Paragraphs>228</Paragraphs>
  <Slides>46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Аспект</vt:lpstr>
      <vt:lpstr>Диаграммы UML. Диаграммы вариантов использования</vt:lpstr>
      <vt:lpstr>Понятие диаграммы UML</vt:lpstr>
      <vt:lpstr>Элементы диаграммы UML</vt:lpstr>
      <vt:lpstr>Рекомендации по составлению диаграмм</vt:lpstr>
      <vt:lpstr>Виды диаграмм</vt:lpstr>
      <vt:lpstr>Диаграммы классов</vt:lpstr>
      <vt:lpstr>Рекомендации</vt:lpstr>
      <vt:lpstr>Диаграммы объектов</vt:lpstr>
      <vt:lpstr>Диаграммы компонентов</vt:lpstr>
      <vt:lpstr>Диаграммы компонентов</vt:lpstr>
      <vt:lpstr>Диаграммы развертывания</vt:lpstr>
      <vt:lpstr>Диаграммы развертывания</vt:lpstr>
      <vt:lpstr>Диаграммы развертывания</vt:lpstr>
      <vt:lpstr>Диаграммы составных структур</vt:lpstr>
      <vt:lpstr>Диаграммы пакетов</vt:lpstr>
      <vt:lpstr>Диаграммы прецедентов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прецедентов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ссылки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Петухов Юрий Александрович</cp:lastModifiedBy>
  <cp:revision>222</cp:revision>
  <dcterms:created xsi:type="dcterms:W3CDTF">2015-08-08T17:58:02Z</dcterms:created>
  <dcterms:modified xsi:type="dcterms:W3CDTF">2015-09-07T10:37:49Z</dcterms:modified>
</cp:coreProperties>
</file>