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66" r:id="rId2"/>
    <p:sldId id="345" r:id="rId3"/>
    <p:sldId id="344" r:id="rId4"/>
    <p:sldId id="35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7" r:id="rId16"/>
    <p:sldId id="310" r:id="rId17"/>
    <p:sldId id="358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79" r:id="rId26"/>
    <p:sldId id="380" r:id="rId27"/>
    <p:sldId id="368" r:id="rId28"/>
    <p:sldId id="359" r:id="rId29"/>
    <p:sldId id="360" r:id="rId30"/>
    <p:sldId id="381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90" r:id="rId40"/>
    <p:sldId id="377" r:id="rId41"/>
    <p:sldId id="382" r:id="rId42"/>
    <p:sldId id="383" r:id="rId43"/>
    <p:sldId id="384" r:id="rId44"/>
    <p:sldId id="385" r:id="rId45"/>
    <p:sldId id="386" r:id="rId46"/>
    <p:sldId id="387" r:id="rId47"/>
    <p:sldId id="378" r:id="rId48"/>
    <p:sldId id="389" r:id="rId49"/>
    <p:sldId id="290" r:id="rId50"/>
    <p:sldId id="341" r:id="rId51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be-BY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e-B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be-BY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be-BY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A8443B4-A29C-47CD-B068-7FF4EA09BD53}" type="datetimeFigureOut">
              <a:rPr lang="be-BY" smtClean="0"/>
              <a:t>24.09.15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e-BY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118956E-8440-4CED-8DEA-98EE93A16352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745" TargetMode="External"/><Relationship Id="rId2" Type="http://schemas.openxmlformats.org/officeDocument/2006/relationships/hyperlink" Target="http://www.znannya.org/?view=concept:176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42" TargetMode="External"/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745" TargetMode="External"/><Relationship Id="rId2" Type="http://schemas.openxmlformats.org/officeDocument/2006/relationships/hyperlink" Target="http://www.znannya.org/?view=concept:172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82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?view=concept:1823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znannya.org/?view=concept:1745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nannya.org/?view=concept:1745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nannya.org/" TargetMode="External"/><Relationship Id="rId2" Type="http://schemas.openxmlformats.org/officeDocument/2006/relationships/hyperlink" Target="http://intut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456184"/>
            <a:ext cx="8171248" cy="1828800"/>
          </a:xfrm>
        </p:spPr>
        <p:txBody>
          <a:bodyPr>
            <a:normAutofit/>
          </a:bodyPr>
          <a:lstStyle/>
          <a:p>
            <a:r>
              <a:rPr lang="ru-RU" dirty="0" smtClean="0"/>
              <a:t>Диаграммы </a:t>
            </a:r>
            <a:r>
              <a:rPr lang="be-BY" dirty="0" smtClean="0"/>
              <a:t>классов</a:t>
            </a:r>
            <a:r>
              <a:rPr lang="en-US" dirty="0" smtClean="0"/>
              <a:t>. </a:t>
            </a:r>
            <a:r>
              <a:rPr lang="ru-RU" dirty="0" smtClean="0"/>
              <a:t>Диаграммы состояния</a:t>
            </a:r>
            <a:endParaRPr lang="be-BY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Петухов Ю.А.</a:t>
            </a:r>
            <a:endParaRPr lang="be-BY" dirty="0"/>
          </a:p>
        </p:txBody>
      </p:sp>
      <p:pic>
        <p:nvPicPr>
          <p:cNvPr id="1026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753250"/>
            <a:ext cx="792088" cy="75953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3151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12775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Обобщение</a:t>
            </a:r>
          </a:p>
          <a:p>
            <a:pPr lvl="1"/>
            <a:r>
              <a:rPr lang="ru-RU" dirty="0" smtClean="0"/>
              <a:t>отношение «является»</a:t>
            </a:r>
          </a:p>
          <a:p>
            <a:pPr lvl="1"/>
            <a:r>
              <a:rPr lang="ru-RU" dirty="0" smtClean="0"/>
              <a:t>визуализация наследования	</a:t>
            </a:r>
            <a:r>
              <a:rPr lang="ru-RU" sz="2000" dirty="0" smtClean="0"/>
              <a:t> </a:t>
            </a:r>
            <a:endParaRPr lang="be-BY" sz="2600" dirty="0"/>
          </a:p>
        </p:txBody>
      </p:sp>
      <p:pic>
        <p:nvPicPr>
          <p:cNvPr id="12" name="Picture 2" descr="http://www.znannya.org/images/uml_class_diagram_5/gl5-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50095"/>
            <a:ext cx="5124145" cy="76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znannya.org/images/uml_class_diagram_5/gl5-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365104"/>
            <a:ext cx="517743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2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классов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8800"/>
            <a:ext cx="4546542" cy="467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23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pic>
        <p:nvPicPr>
          <p:cNvPr id="1026" name="Picture 2" descr="http://www.znannya.org/images/uml_class_diagram_5/gl5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01" y="2780928"/>
            <a:ext cx="503100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79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Интерфейсы</a:t>
            </a:r>
            <a:endParaRPr lang="ru-RU" dirty="0"/>
          </a:p>
        </p:txBody>
      </p:sp>
      <p:pic>
        <p:nvPicPr>
          <p:cNvPr id="2050" name="Picture 2" descr="http://www.intuit.ru/EDI/21_12_14_1/1419110295-31391/tutorial/356/objects/3/files/03_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36292"/>
            <a:ext cx="290935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intuit.ru/EDI/21_12_14_1/1419110295-31391/tutorial/356/objects/3/files/03_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184" y="1988840"/>
            <a:ext cx="3040797" cy="95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tuit.ru/EDI/21_12_14_1/1419110295-31391/tutorial/356/objects/3/files/03_05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59" y="3284902"/>
            <a:ext cx="2766222" cy="8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intuit.ru/EDI/21_12_14_1/1419110295-31391/tutorial/356/objects/3/files/03_0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445" y="4653136"/>
            <a:ext cx="208308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20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Параметризованные классы</a:t>
            </a:r>
            <a:endParaRPr lang="ru-RU" dirty="0"/>
          </a:p>
        </p:txBody>
      </p:sp>
      <p:pic>
        <p:nvPicPr>
          <p:cNvPr id="6146" name="Picture 2" descr="http://www.znannya.org/images/uml_class_diagram_5/gl5-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64928"/>
            <a:ext cx="323019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19" y="3797176"/>
            <a:ext cx="283054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1950008"/>
            <a:ext cx="4298243" cy="392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09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pic>
        <p:nvPicPr>
          <p:cNvPr id="5" name="Picture 5" descr="Untitled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2856"/>
            <a:ext cx="2880320" cy="34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20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 smtClean="0"/>
              <a:t>Рекомендации</a:t>
            </a:r>
            <a:endParaRPr lang="be-BY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"/>
          </p:nvPr>
        </p:nvSpPr>
        <p:spPr>
          <a:xfrm>
            <a:off x="611560" y="1916832"/>
            <a:ext cx="8183880" cy="41879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пытайтесь задействовать все возможные понятия и типы связей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Сконцентрироваться на ключевых аспектах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забывать о поведении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состояний</a:t>
            </a:r>
            <a:endParaRPr lang="ru-RU" dirty="0"/>
          </a:p>
        </p:txBody>
      </p:sp>
      <p:pic>
        <p:nvPicPr>
          <p:cNvPr id="7170" name="Picture 2" descr="http://www.znannya.org/images/uml_statechart_diagram_6/gl6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61" y="3224143"/>
            <a:ext cx="768224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80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состояний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4896544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Автомат – ориентированный граф, вершины которого соответствуют состояниям, ребра – переходам</a:t>
            </a:r>
            <a:endParaRPr lang="ru-RU" dirty="0"/>
          </a:p>
          <a:p>
            <a:pPr lvl="1"/>
            <a:r>
              <a:rPr lang="ru-RU" dirty="0">
                <a:hlinkClick r:id="rId2" tooltip="Автомат - Представляет собой некоторый формализм для моделирования поведения элементов модели и системы в целом.  "/>
              </a:rPr>
              <a:t>Автомат</a:t>
            </a:r>
            <a:r>
              <a:rPr lang="ru-RU" dirty="0"/>
              <a:t> не запоминает историю перемещения из </a:t>
            </a:r>
            <a:r>
              <a:rPr lang="ru-RU" dirty="0">
                <a:hlinkClick r:id="rId3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 в состояние</a:t>
            </a:r>
            <a:r>
              <a:rPr lang="ru-RU" dirty="0" smtClean="0"/>
              <a:t>.</a:t>
            </a:r>
          </a:p>
          <a:p>
            <a:pPr lvl="1"/>
            <a:r>
              <a:rPr lang="ru-RU" dirty="0"/>
              <a:t>В каждый момент времени автомат может находиться в одном и только в одном из своих состояний. </a:t>
            </a:r>
            <a:endParaRPr lang="ru-RU" dirty="0" smtClean="0"/>
          </a:p>
          <a:p>
            <a:pPr lvl="1"/>
            <a:r>
              <a:rPr lang="ru-RU" dirty="0"/>
              <a:t>длительность нахождения автомата в том или ином состоянии, а также время достижения того или </a:t>
            </a:r>
            <a:r>
              <a:rPr lang="ru-RU" dirty="0" smtClean="0"/>
              <a:t>иного</a:t>
            </a:r>
            <a:r>
              <a:rPr lang="en-US" dirty="0" smtClean="0"/>
              <a:t> </a:t>
            </a:r>
            <a:r>
              <a:rPr lang="ru-RU" dirty="0" smtClean="0">
                <a:hlinkClick r:id="rId3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 никак не </a:t>
            </a:r>
            <a:r>
              <a:rPr lang="ru-RU" dirty="0" smtClean="0"/>
              <a:t>специфицируются</a:t>
            </a:r>
          </a:p>
          <a:p>
            <a:pPr lvl="1"/>
            <a:r>
              <a:rPr lang="ru-RU" dirty="0"/>
              <a:t>Количество состояний автомата должно быть обязательно </a:t>
            </a:r>
            <a:r>
              <a:rPr lang="ru-RU" dirty="0" smtClean="0"/>
              <a:t>конечным</a:t>
            </a:r>
          </a:p>
          <a:p>
            <a:pPr lvl="1"/>
            <a:r>
              <a:rPr lang="ru-RU" dirty="0"/>
              <a:t>для каждого из состояний, кроме начального, должно быть определено предшествующее </a:t>
            </a:r>
            <a:r>
              <a:rPr lang="ru-RU" dirty="0" smtClean="0"/>
              <a:t>состояние</a:t>
            </a:r>
          </a:p>
          <a:p>
            <a:pPr lvl="1"/>
            <a:r>
              <a:rPr lang="ru-RU" dirty="0">
                <a:hlinkClick r:id="rId2" tooltip="Автомат - Представляет собой некоторый формализм для моделирования поведения элементов модели и системы в целом.  "/>
              </a:rPr>
              <a:t>Автомат</a:t>
            </a:r>
            <a:r>
              <a:rPr lang="ru-RU" dirty="0"/>
              <a:t> не должен содержать конфликтующих переходов, т. е. таких переходов из одного и того же </a:t>
            </a:r>
            <a:r>
              <a:rPr lang="ru-RU" dirty="0">
                <a:hlinkClick r:id="rId3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, когда объект одновременно может перейти в два и более последующих состояния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17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266429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абстрактный </a:t>
            </a:r>
            <a:r>
              <a:rPr lang="ru-RU" dirty="0" err="1"/>
              <a:t>метакласс</a:t>
            </a:r>
            <a:r>
              <a:rPr lang="ru-RU" dirty="0"/>
              <a:t>, используемый для моделирования отдельной ситуации, в течение которой имеет место выполнение некоторого условия. 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Состояние</a:t>
            </a:r>
            <a:r>
              <a:rPr lang="ru-RU" dirty="0"/>
              <a:t> может быть задано в виде набора конкретных значений атрибутов </a:t>
            </a:r>
            <a:r>
              <a:rPr lang="ru-RU" dirty="0" err="1">
                <a:hlinkClick r:id="rId3" tooltip="Класс - Это описание объектов и действий, которые можно с ними выполнять. Определяется как список своих членов.  "/>
              </a:rPr>
              <a:t>класса</a:t>
            </a:r>
            <a:r>
              <a:rPr lang="ru-RU" dirty="0" err="1"/>
              <a:t>или</a:t>
            </a:r>
            <a:r>
              <a:rPr lang="ru-RU" dirty="0"/>
              <a:t> объекта, при этом изменение их отдельных значений будет отражать изменение состояния моделируемого класса или объекта.</a:t>
            </a:r>
          </a:p>
        </p:txBody>
      </p:sp>
      <p:pic>
        <p:nvPicPr>
          <p:cNvPr id="10242" name="Picture 2" descr="http://www.znannya.org/images/uml_statechart_diagram_6/gl6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655154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0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4187952"/>
          </a:xfrm>
        </p:spPr>
        <p:txBody>
          <a:bodyPr/>
          <a:lstStyle/>
          <a:p>
            <a:r>
              <a:rPr lang="ru-RU" dirty="0" smtClean="0"/>
              <a:t>Диаграммы, </a:t>
            </a:r>
            <a:r>
              <a:rPr lang="ru-RU" dirty="0"/>
              <a:t>на </a:t>
            </a:r>
            <a:r>
              <a:rPr lang="ru-RU" dirty="0" smtClean="0"/>
              <a:t>которых </a:t>
            </a:r>
            <a:r>
              <a:rPr lang="ru-RU" dirty="0"/>
              <a:t>показано множество классов, интерфейсов, коопераций и отношений между ними.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http://www.intuit.ru/EDI/21_12_14_1/1419110295-31391/tutorial/356/objects/2/files/02_0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" y="3096698"/>
            <a:ext cx="3317691" cy="279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intuit.ru/EDI/21_12_14_1/1419110295-31391/tutorial/356/objects/2/files/02_0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89" y="3096698"/>
            <a:ext cx="4221643" cy="27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1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Состояние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223224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Имя – с большой буквы, желательно глагол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Внутренние действия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entry – </a:t>
            </a:r>
            <a:r>
              <a:rPr lang="be-BY" dirty="0" smtClean="0"/>
              <a:t>вход в состоян</a:t>
            </a:r>
            <a:r>
              <a:rPr lang="ru-RU" dirty="0" err="1" smtClean="0"/>
              <a:t>ие</a:t>
            </a:r>
            <a:endParaRPr lang="ru-RU" dirty="0" smtClean="0"/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exit – </a:t>
            </a:r>
            <a:r>
              <a:rPr lang="be-BY" dirty="0" smtClean="0"/>
              <a:t>выход </a:t>
            </a:r>
            <a:r>
              <a:rPr lang="ru-RU" dirty="0" smtClean="0"/>
              <a:t>из состояния</a:t>
            </a:r>
            <a:endParaRPr lang="en-US" dirty="0" smtClean="0"/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do – </a:t>
            </a:r>
            <a:r>
              <a:rPr lang="ru-RU" dirty="0" smtClean="0"/>
              <a:t>деятельность при нахождении объекта в состоянии</a:t>
            </a:r>
            <a:endParaRPr lang="ru-RU" dirty="0"/>
          </a:p>
        </p:txBody>
      </p:sp>
      <p:pic>
        <p:nvPicPr>
          <p:cNvPr id="12290" name="Picture 2" descr="http://www.znannya.org/images/uml_statechart_diagram_6/gl6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582"/>
            <a:ext cx="383268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564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Начальное и конечное состояния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22322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имеют внутренних действий (</a:t>
            </a:r>
            <a:r>
              <a:rPr lang="ru-RU" dirty="0" err="1" smtClean="0"/>
              <a:t>псевдосостояние</a:t>
            </a:r>
            <a:r>
              <a:rPr lang="ru-RU" dirty="0" smtClean="0"/>
              <a:t>)</a:t>
            </a:r>
          </a:p>
        </p:txBody>
      </p:sp>
      <p:pic>
        <p:nvPicPr>
          <p:cNvPr id="13314" name="Picture 2" descr="http://www.znannya.org/images/uml_statechart_diagram_6/gl6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96954"/>
            <a:ext cx="6020207" cy="14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0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Переход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45365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Осуществляется при наступлении </a:t>
            </a:r>
            <a:r>
              <a:rPr lang="ru-RU" dirty="0" err="1" smtClean="0"/>
              <a:t>определенного</a:t>
            </a:r>
            <a:r>
              <a:rPr lang="ru-RU" dirty="0" smtClean="0"/>
              <a:t> события или при выполнении сторожевого условия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переходе указывается имя </a:t>
            </a:r>
            <a:r>
              <a:rPr lang="ru-RU" dirty="0" smtClean="0"/>
              <a:t>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Могут </a:t>
            </a:r>
            <a:r>
              <a:rPr lang="ru-RU" dirty="0"/>
              <a:t>указываться действия, производимые объектом в ответ на внешние </a:t>
            </a:r>
            <a:r>
              <a:rPr lang="ru-RU" dirty="0" smtClean="0"/>
              <a:t>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&lt;сигнатура события&gt;'['&lt;сторожевое условие&gt;']' &lt;выражение действия</a:t>
            </a:r>
            <a:r>
              <a:rPr lang="ru-RU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&lt;имя события&gt;'('&lt;список параметров, </a:t>
            </a:r>
            <a:r>
              <a:rPr lang="ru-RU" dirty="0" err="1"/>
              <a:t>разделенных</a:t>
            </a:r>
            <a:r>
              <a:rPr lang="ru-RU" dirty="0"/>
              <a:t> запятыми&gt;')'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83265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и сторожевые условия</a:t>
            </a:r>
            <a:endParaRPr lang="ru-RU" dirty="0"/>
          </a:p>
        </p:txBody>
      </p:sp>
      <p:sp>
        <p:nvSpPr>
          <p:cNvPr id="6" name="Объект 6"/>
          <p:cNvSpPr>
            <a:spLocks noGrp="1"/>
          </p:cNvSpPr>
          <p:nvPr>
            <p:ph sz="quarter" idx="1"/>
          </p:nvPr>
        </p:nvSpPr>
        <p:spPr>
          <a:xfrm>
            <a:off x="467544" y="1700808"/>
            <a:ext cx="8183880" cy="45365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Событие - стимул, инициирующий переход (сигнал, вызов…)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Сторожевое условие – 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Принимает значение «истина» или «ложь»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 </a:t>
            </a:r>
            <a:r>
              <a:rPr lang="ru-RU" dirty="0"/>
              <a:t>контекста </a:t>
            </a:r>
            <a:r>
              <a:rPr lang="ru-RU" dirty="0">
                <a:hlinkClick r:id="rId2" tooltip="Диаграмма состояний - Описать возможные последовательности состояний и переходов, которые в совокупности характеризуют поведение элемента модели в течение его жизненного цикла.. Представляет динамическое поведение сущностей, на основе спецификации их реакции на восприятие некоторых конкретных событий..  "/>
              </a:rPr>
              <a:t>диаграммы состояний</a:t>
            </a:r>
            <a:r>
              <a:rPr lang="ru-RU" dirty="0"/>
              <a:t> должна явно следовать семантика этого </a:t>
            </a:r>
            <a:r>
              <a:rPr lang="ru-RU" dirty="0" smtClean="0"/>
              <a:t>выражения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Вычисление </a:t>
            </a:r>
            <a:r>
              <a:rPr lang="ru-RU" dirty="0"/>
              <a:t>истинности сторожевого условия происходит только после возникновения ассоциированного с ним </a:t>
            </a:r>
            <a:r>
              <a:rPr lang="ru-RU" dirty="0" smtClean="0"/>
              <a:t>события</a:t>
            </a:r>
          </a:p>
          <a:p>
            <a:pPr marL="605790" lvl="1" indent="-285750">
              <a:buFont typeface="Arial" panose="020B0604020202020204" pitchFamily="34" charset="0"/>
              <a:buChar char="•"/>
            </a:pPr>
            <a:r>
              <a:rPr lang="ru-RU" dirty="0"/>
              <a:t>из одного </a:t>
            </a:r>
            <a:r>
              <a:rPr lang="ru-RU" dirty="0">
                <a:hlinkClick r:id="rId3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dirty="0"/>
              <a:t> может быть несколько переходов с одним и тем же событием-триггером. При этом никакие два сторожевых условия не должны одновременно принимать значение "истина"</a:t>
            </a:r>
            <a:endParaRPr lang="ru-RU" dirty="0" smtClean="0"/>
          </a:p>
          <a:p>
            <a:pPr marL="605790" lvl="1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139467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и сторожевые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14338" name="Picture 2" descr="http://www.znannya.org/images/uml_statechart_diagram_6/gl6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71092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953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и сторожевые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026" name="Picture 2" descr="http://unesco.kemsu.ru/study_work/method/po/UMK/lab_pract/lab04.2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55335"/>
            <a:ext cx="660862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715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и сторожевые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e-BY" dirty="0"/>
          </a:p>
        </p:txBody>
      </p:sp>
      <p:pic>
        <p:nvPicPr>
          <p:cNvPr id="2050" name="Picture 2" descr="http://it-gost.ru/images/articles/uml/state_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53969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56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Выражение действия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выполняется в том и только в том случае, когда переход </a:t>
            </a:r>
            <a:r>
              <a:rPr lang="ru-RU" dirty="0" smtClean="0"/>
              <a:t>срабатывает</a:t>
            </a:r>
          </a:p>
          <a:p>
            <a:r>
              <a:rPr lang="ru-RU" dirty="0" smtClean="0"/>
              <a:t>представляет </a:t>
            </a:r>
            <a:r>
              <a:rPr lang="ru-RU" dirty="0"/>
              <a:t>собой атомарную </a:t>
            </a:r>
            <a:r>
              <a:rPr lang="ru-RU" dirty="0" smtClean="0"/>
              <a:t>операцию, </a:t>
            </a:r>
            <a:r>
              <a:rPr lang="ru-RU" dirty="0"/>
              <a:t>выполняемую сразу после срабатывания соответствующего перехода до начала каких бы то ни было действий в целевом </a:t>
            </a:r>
            <a:r>
              <a:rPr lang="ru-RU" dirty="0" smtClean="0"/>
              <a:t>состоянии</a:t>
            </a:r>
          </a:p>
          <a:p>
            <a:r>
              <a:rPr lang="ru-RU" dirty="0"/>
              <a:t> не может быть прервано никаким другим действием до тех пор, пока не закончится его </a:t>
            </a:r>
            <a:r>
              <a:rPr lang="ru-RU" dirty="0" smtClean="0"/>
              <a:t>выполнение</a:t>
            </a:r>
          </a:p>
          <a:p>
            <a:r>
              <a:rPr lang="ru-RU" dirty="0"/>
              <a:t>записывается после знака "/" в строке текста, </a:t>
            </a:r>
            <a:r>
              <a:rPr lang="ru-RU" dirty="0" err="1"/>
              <a:t>присоединенной</a:t>
            </a:r>
            <a:r>
              <a:rPr lang="ru-RU" dirty="0"/>
              <a:t> к соответствующему переходу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67282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состояний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75278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8702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Составное состояние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такое сложное состояние, которое состоит из других вложенных в него состояний. </a:t>
            </a:r>
            <a:endParaRPr lang="ru-RU" dirty="0" smtClean="0"/>
          </a:p>
          <a:p>
            <a:r>
              <a:rPr lang="ru-RU" dirty="0" smtClean="0"/>
              <a:t>последние </a:t>
            </a:r>
            <a:r>
              <a:rPr lang="ru-RU" dirty="0"/>
              <a:t>будут выступать по отношению к первому </a:t>
            </a:r>
            <a:r>
              <a:rPr lang="ru-RU" dirty="0" smtClean="0"/>
              <a:t>как </a:t>
            </a:r>
            <a:r>
              <a:rPr lang="ru-RU" dirty="0" err="1"/>
              <a:t>подсостояния</a:t>
            </a:r>
            <a:r>
              <a:rPr lang="ru-RU" dirty="0"/>
              <a:t> (</a:t>
            </a:r>
            <a:r>
              <a:rPr lang="ru-RU" dirty="0" err="1"/>
              <a:t>substate</a:t>
            </a:r>
            <a:r>
              <a:rPr lang="ru-RU" dirty="0"/>
              <a:t>).</a:t>
            </a:r>
            <a:endParaRPr lang="be-BY" dirty="0"/>
          </a:p>
        </p:txBody>
      </p:sp>
      <p:pic>
        <p:nvPicPr>
          <p:cNvPr id="17410" name="Picture 2" descr="http://www.znannya.org/images/uml_statechart_diagram_6/gl6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3891181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классов</a:t>
            </a:r>
            <a:endParaRPr lang="ru-RU" dirty="0"/>
          </a:p>
        </p:txBody>
      </p:sp>
      <p:pic>
        <p:nvPicPr>
          <p:cNvPr id="2050" name="Picture 2" descr="http://www.znannya.org/images/uml_class_diagram_5/gl5-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5417" y="2575254"/>
            <a:ext cx="3369856" cy="17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336048" y="1844824"/>
            <a:ext cx="8183880" cy="41879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Имя класса</a:t>
            </a:r>
          </a:p>
          <a:p>
            <a:r>
              <a:rPr lang="ru-RU" dirty="0" smtClean="0"/>
              <a:t>Атрибуты класса</a:t>
            </a:r>
          </a:p>
          <a:p>
            <a:r>
              <a:rPr lang="ru-RU" dirty="0" smtClean="0"/>
              <a:t>Операции класса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179787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Составное состояние</a:t>
            </a:r>
            <a:endParaRPr lang="be-BY" dirty="0"/>
          </a:p>
        </p:txBody>
      </p:sp>
      <p:pic>
        <p:nvPicPr>
          <p:cNvPr id="3074" name="Picture 2" descr="http://it-gost.ru/images/articles/uml/state_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65" y="2852936"/>
            <a:ext cx="8988426" cy="2477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80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Последовательные </a:t>
            </a:r>
            <a:r>
              <a:rPr lang="ru-RU" dirty="0" err="1" smtClean="0"/>
              <a:t>подсостояния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hlinkClick r:id="rId2" tooltip="Последовательные подсостояния - Используются для моделирования такого поведения объекта, во время которого в каждый момент времени объект может находиться в одном и только одном подсостояний.  "/>
              </a:rPr>
              <a:t>Последовательные </a:t>
            </a:r>
            <a:r>
              <a:rPr lang="ru-RU" dirty="0" err="1">
                <a:hlinkClick r:id="rId2" tooltip="Последовательные подсостояния - Используются для моделирования такого поведения объекта, во время которого в каждый момент времени объект может находиться в одном и только одном подсостояний.  "/>
              </a:rPr>
              <a:t>подсостояния</a:t>
            </a:r>
            <a:r>
              <a:rPr lang="ru-RU" dirty="0"/>
              <a:t> (</a:t>
            </a:r>
            <a:r>
              <a:rPr lang="ru-RU" dirty="0" err="1"/>
              <a:t>sequential</a:t>
            </a:r>
            <a:r>
              <a:rPr lang="ru-RU" dirty="0"/>
              <a:t> </a:t>
            </a:r>
            <a:r>
              <a:rPr lang="ru-RU" dirty="0" err="1"/>
              <a:t>substates</a:t>
            </a:r>
            <a:r>
              <a:rPr lang="ru-RU" dirty="0"/>
              <a:t>) используются для моделирования такого поведения объекта, во время которого в каждый момент времени объект может находиться в одном и только одном </a:t>
            </a:r>
            <a:r>
              <a:rPr lang="ru-RU" dirty="0" err="1" smtClean="0"/>
              <a:t>подсостояний</a:t>
            </a:r>
            <a:endParaRPr lang="ru-RU" dirty="0" smtClean="0"/>
          </a:p>
          <a:p>
            <a:r>
              <a:rPr lang="ru-RU" dirty="0" smtClean="0"/>
              <a:t>Поведение </a:t>
            </a:r>
            <a:r>
              <a:rPr lang="ru-RU" dirty="0"/>
              <a:t>объекта в этом случае представляет собой последовательную смену </a:t>
            </a:r>
            <a:r>
              <a:rPr lang="ru-RU" dirty="0" err="1"/>
              <a:t>подсостояний</a:t>
            </a:r>
            <a:r>
              <a:rPr lang="ru-RU" dirty="0"/>
              <a:t>, начиная от начального и заканчивая конечным </a:t>
            </a:r>
            <a:r>
              <a:rPr lang="ru-RU" dirty="0" err="1"/>
              <a:t>подсостояниями</a:t>
            </a:r>
            <a:r>
              <a:rPr lang="ru-RU" dirty="0" smtClean="0"/>
              <a:t>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49095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Последовательные </a:t>
            </a:r>
            <a:r>
              <a:rPr lang="ru-RU" dirty="0" err="1" smtClean="0"/>
              <a:t>подсостояния</a:t>
            </a:r>
            <a:endParaRPr lang="be-BY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be-BY"/>
          </a:p>
        </p:txBody>
      </p:sp>
      <p:pic>
        <p:nvPicPr>
          <p:cNvPr id="19458" name="Picture 2" descr="http://www.znannya.org/images/uml_statechart_diagram_6/gl6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78433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3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</a:t>
            </a:r>
            <a:r>
              <a:rPr lang="ru-RU" dirty="0" err="1" smtClean="0"/>
              <a:t>подсостояния</a:t>
            </a:r>
            <a:endParaRPr lang="be-BY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позволяют специфицировать два и более подавтомата, которые могут выполняться параллельно внутри составного события</a:t>
            </a:r>
            <a:endParaRPr lang="be-BY" dirty="0"/>
          </a:p>
        </p:txBody>
      </p:sp>
      <p:pic>
        <p:nvPicPr>
          <p:cNvPr id="21506" name="Picture 2" descr="http://www.znannya.org/images/uml_statechart_diagram_6/gl6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5982404" cy="27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289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Параллельные </a:t>
            </a:r>
            <a:r>
              <a:rPr lang="ru-RU" dirty="0" err="1" smtClean="0"/>
              <a:t>подсостояния</a:t>
            </a:r>
            <a:endParaRPr lang="be-BY" dirty="0"/>
          </a:p>
        </p:txBody>
      </p:sp>
      <p:pic>
        <p:nvPicPr>
          <p:cNvPr id="4098" name="Picture 2" descr="http://www.intuit.ru/EDI/21_12_14_1/1419110295-31391/tutorial/356/objects/2/files/02_1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00" y="1629827"/>
            <a:ext cx="725891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19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Скрытая внутренняя структура</a:t>
            </a:r>
            <a:endParaRPr lang="be-BY" dirty="0"/>
          </a:p>
        </p:txBody>
      </p:sp>
      <p:pic>
        <p:nvPicPr>
          <p:cNvPr id="23554" name="Picture 2" descr="http://www.znannya.org/images/uml_statechart_diagram_6/gl6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068960"/>
            <a:ext cx="5668691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9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Историческое состояние</a:t>
            </a:r>
            <a:endParaRPr lang="be-BY" dirty="0"/>
          </a:p>
        </p:txBody>
      </p:sp>
      <p:pic>
        <p:nvPicPr>
          <p:cNvPr id="24578" name="Picture 2" descr="http://www.znannya.org/images/uml_statechart_diagram_6/gl6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75956"/>
            <a:ext cx="5391407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700808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linkClick r:id="rId3" tooltip="Историческое состояние -  "/>
              </a:rPr>
              <a:t>Историческое состояние</a:t>
            </a:r>
            <a:r>
              <a:rPr lang="ru-RU" sz="2400" dirty="0"/>
              <a:t> (</a:t>
            </a:r>
            <a:r>
              <a:rPr lang="ru-RU" sz="2400" dirty="0" err="1"/>
              <a:t>history</a:t>
            </a:r>
            <a:r>
              <a:rPr lang="ru-RU" sz="2400" dirty="0"/>
              <a:t> </a:t>
            </a:r>
            <a:r>
              <a:rPr lang="ru-RU" sz="2400" dirty="0" err="1">
                <a:hlinkClick r:id="rId4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state</a:t>
            </a:r>
            <a:r>
              <a:rPr lang="ru-RU" sz="2400" dirty="0"/>
              <a:t>) применяется в контексте составного состояния. Оно используется для запоминания того из последовательных </a:t>
            </a:r>
            <a:r>
              <a:rPr lang="ru-RU" sz="2400" dirty="0" err="1"/>
              <a:t>подсостояний</a:t>
            </a:r>
            <a:r>
              <a:rPr lang="ru-RU" sz="2400" dirty="0"/>
              <a:t>, которое было текущим в момент выхода из составного состояния</a:t>
            </a:r>
            <a:r>
              <a:rPr lang="ru-RU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hlinkClick r:id="rId3" tooltip="Историческое состояние -  "/>
              </a:rPr>
              <a:t>Историческое состояние</a:t>
            </a:r>
            <a:r>
              <a:rPr lang="ru-RU" sz="2400" dirty="0"/>
              <a:t> теряет свою историю в тот момент, когда подавтомат доходит до своего конечного </a:t>
            </a:r>
            <a:r>
              <a:rPr lang="ru-RU" sz="2400" dirty="0">
                <a:hlinkClick r:id="rId4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471078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Недавнее историческое состояние</a:t>
            </a:r>
            <a:endParaRPr lang="be-BY" dirty="0"/>
          </a:p>
        </p:txBody>
      </p:sp>
      <p:pic>
        <p:nvPicPr>
          <p:cNvPr id="24578" name="Picture 2" descr="http://www.znannya.org/images/uml_statechart_diagram_6/gl6-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6" r="51453" b="41239"/>
          <a:stretch/>
        </p:blipFill>
        <p:spPr bwMode="auto">
          <a:xfrm>
            <a:off x="3034355" y="4725144"/>
            <a:ext cx="3507338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70080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является первым </a:t>
            </a:r>
            <a:r>
              <a:rPr lang="ru-RU" sz="2400" dirty="0" err="1"/>
              <a:t>подсостоянием</a:t>
            </a:r>
            <a:r>
              <a:rPr lang="ru-RU" sz="2400" dirty="0"/>
              <a:t> в составном состоянии, и переход извне в это составное состояние должен вести непосредственно в это историческое </a:t>
            </a:r>
            <a:r>
              <a:rPr lang="ru-RU" sz="2400" dirty="0" smtClean="0"/>
              <a:t>состояние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 первом попадании в недавнее историческое состояние оно не хранит никакой </a:t>
            </a:r>
            <a:r>
              <a:rPr lang="ru-RU" sz="2400" dirty="0" smtClean="0"/>
              <a:t>истории и заменяет </a:t>
            </a:r>
            <a:r>
              <a:rPr lang="ru-RU" sz="2400" dirty="0"/>
              <a:t>собой начальное состояние </a:t>
            </a:r>
            <a:r>
              <a:rPr lang="ru-RU" sz="2400" dirty="0" smtClean="0"/>
              <a:t>подавтомата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3913202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Недавнее историческое состояние</a:t>
            </a:r>
            <a:endParaRPr lang="be-BY" dirty="0"/>
          </a:p>
        </p:txBody>
      </p:sp>
      <p:pic>
        <p:nvPicPr>
          <p:cNvPr id="1026" name="Picture 2" descr="http://it-gost.ru/images/articles/uml/state_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905319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97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Недавнее историческое состояние</a:t>
            </a:r>
            <a:endParaRPr lang="be-BY" dirty="0"/>
          </a:p>
        </p:txBody>
      </p:sp>
      <p:pic>
        <p:nvPicPr>
          <p:cNvPr id="5122" name="Picture 2" descr="Диаграмма состояний UML - параллельные состоя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28800"/>
            <a:ext cx="5314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2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класса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539552" y="1600200"/>
            <a:ext cx="8153400" cy="226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&lt;квантор видимости&gt;&lt;имя атрибута&gt;[кратность]:</a:t>
            </a:r>
            <a:br>
              <a:rPr lang="ru-RU" dirty="0"/>
            </a:br>
            <a:r>
              <a:rPr lang="ru-RU" dirty="0" smtClean="0"/>
              <a:t>&lt;</a:t>
            </a:r>
            <a:r>
              <a:rPr lang="ru-RU" dirty="0"/>
              <a:t>тип атрибута&gt; = &lt;исходное значение&gt;{строка-свойство}</a:t>
            </a:r>
            <a:endParaRPr lang="be-BY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3578240"/>
            <a:ext cx="42484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/>
            <a:r>
              <a:rPr lang="ru-RU" sz="2400" dirty="0" smtClean="0"/>
              <a:t>Видимость:</a:t>
            </a:r>
          </a:p>
          <a:p>
            <a:pPr marL="6350" lvl="1"/>
            <a:endParaRPr lang="ru-RU" sz="2400" dirty="0" smtClean="0"/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общедоступный </a:t>
            </a:r>
            <a:r>
              <a:rPr lang="ru-RU" sz="2400" dirty="0"/>
              <a:t>(</a:t>
            </a:r>
            <a:r>
              <a:rPr lang="en-US" sz="2400" dirty="0"/>
              <a:t>public) “+”</a:t>
            </a:r>
            <a:endParaRPr lang="ru-RU" sz="2400" dirty="0"/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ru-RU" sz="2400" dirty="0" err="1" smtClean="0"/>
              <a:t>защищенный</a:t>
            </a:r>
            <a:r>
              <a:rPr lang="en-US" sz="2400" dirty="0" smtClean="0"/>
              <a:t> </a:t>
            </a:r>
            <a:r>
              <a:rPr lang="en-US" sz="2400" dirty="0"/>
              <a:t>(protected) “#”</a:t>
            </a:r>
            <a:endParaRPr lang="ru-RU" sz="2400" dirty="0"/>
          </a:p>
          <a:p>
            <a:pPr marL="292100" lvl="1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закрытый</a:t>
            </a:r>
            <a:r>
              <a:rPr lang="en-US" sz="2400" dirty="0" smtClean="0"/>
              <a:t> </a:t>
            </a:r>
            <a:r>
              <a:rPr lang="en-US" sz="2400" dirty="0"/>
              <a:t>(private) “-”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0928"/>
            <a:ext cx="3543288" cy="201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716016" y="5007952"/>
            <a:ext cx="3672408" cy="177775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be-BY" sz="1800" b="1" dirty="0" smtClean="0">
                <a:latin typeface="Calibri" pitchFamily="34" charset="0"/>
              </a:rPr>
              <a:t>+ </a:t>
            </a:r>
            <a:r>
              <a:rPr lang="en-US" altLang="be-BY" sz="1800" b="1" dirty="0" err="1" smtClean="0">
                <a:latin typeface="Calibri" pitchFamily="34" charset="0"/>
              </a:rPr>
              <a:t>isLightOn</a:t>
            </a:r>
            <a:r>
              <a:rPr lang="en-US" altLang="be-BY" sz="1800" b="1" dirty="0" smtClean="0">
                <a:latin typeface="Calibri" pitchFamily="34" charset="0"/>
              </a:rPr>
              <a:t> : </a:t>
            </a:r>
            <a:r>
              <a:rPr lang="en-US" altLang="be-BY" sz="1800" b="1" dirty="0" err="1" smtClean="0">
                <a:latin typeface="Calibri" pitchFamily="34" charset="0"/>
              </a:rPr>
              <a:t>boolean</a:t>
            </a:r>
            <a:r>
              <a:rPr lang="en-US" altLang="be-BY" sz="1800" b="1" dirty="0" smtClean="0">
                <a:latin typeface="Calibri" pitchFamily="34" charset="0"/>
              </a:rPr>
              <a:t> = false </a:t>
            </a:r>
          </a:p>
          <a:p>
            <a:r>
              <a:rPr lang="en-US" altLang="be-BY" sz="1800" b="1" dirty="0" smtClean="0">
                <a:latin typeface="Calibri" pitchFamily="34" charset="0"/>
              </a:rPr>
              <a:t>- </a:t>
            </a:r>
            <a:r>
              <a:rPr lang="en-US" altLang="be-BY" sz="1800" b="1" dirty="0" err="1" smtClean="0">
                <a:latin typeface="Calibri" pitchFamily="34" charset="0"/>
              </a:rPr>
              <a:t>numOfPeople</a:t>
            </a:r>
            <a:r>
              <a:rPr lang="en-US" altLang="be-BY" sz="1800" b="1" dirty="0" smtClean="0">
                <a:latin typeface="Calibri" pitchFamily="34" charset="0"/>
              </a:rPr>
              <a:t> : </a:t>
            </a:r>
            <a:r>
              <a:rPr lang="en-US" altLang="be-BY" sz="1800" b="1" dirty="0" err="1" smtClean="0">
                <a:latin typeface="Calibri" pitchFamily="34" charset="0"/>
              </a:rPr>
              <a:t>int</a:t>
            </a:r>
            <a:endParaRPr lang="en-US" altLang="be-BY" sz="1800" b="1" dirty="0" smtClean="0">
              <a:latin typeface="Calibri" pitchFamily="34" charset="0"/>
            </a:endParaRPr>
          </a:p>
          <a:p>
            <a:r>
              <a:rPr lang="en-US" altLang="be-BY" sz="1800" b="1" dirty="0" err="1" smtClean="0">
                <a:latin typeface="Calibri" pitchFamily="34" charset="0"/>
              </a:rPr>
              <a:t>mySport</a:t>
            </a:r>
            <a:endParaRPr lang="en-US" altLang="be-BY" sz="1800" b="1" dirty="0" smtClean="0">
              <a:latin typeface="Calibri" pitchFamily="34" charset="0"/>
            </a:endParaRPr>
          </a:p>
          <a:p>
            <a:r>
              <a:rPr lang="en-US" altLang="be-BY" sz="1800" b="1" dirty="0" smtClean="0">
                <a:latin typeface="Calibri" pitchFamily="34" charset="0"/>
              </a:rPr>
              <a:t>+ passengers : Customer[0..10] </a:t>
            </a:r>
          </a:p>
          <a:p>
            <a:r>
              <a:rPr lang="en-US" altLang="be-BY" sz="1800" b="1" dirty="0" smtClean="0">
                <a:latin typeface="Calibri" pitchFamily="34" charset="0"/>
              </a:rPr>
              <a:t>- id : long {</a:t>
            </a:r>
            <a:r>
              <a:rPr lang="en-US" altLang="be-BY" sz="1800" b="1" dirty="0" err="1" smtClean="0">
                <a:latin typeface="Calibri" pitchFamily="34" charset="0"/>
              </a:rPr>
              <a:t>readOnly</a:t>
            </a:r>
            <a:r>
              <a:rPr lang="en-US" altLang="be-BY" sz="1800" b="1" dirty="0" smtClean="0">
                <a:latin typeface="Calibri" pitchFamily="34" charset="0"/>
              </a:rPr>
              <a:t>}</a:t>
            </a:r>
            <a:r>
              <a:rPr lang="ru-RU" altLang="be-BY" sz="1800" dirty="0" smtClean="0"/>
              <a:t> </a:t>
            </a:r>
            <a:endParaRPr lang="uk-UA" altLang="be-BY" sz="1800" b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Давнее историческое состояние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служит для запоминания всех </a:t>
            </a:r>
            <a:r>
              <a:rPr lang="ru-RU" sz="2400" dirty="0" err="1"/>
              <a:t>подсостояний</a:t>
            </a:r>
            <a:r>
              <a:rPr lang="ru-RU" sz="2400" dirty="0"/>
              <a:t> любого уровня вложенности для текущего подавтомата</a:t>
            </a:r>
            <a:endParaRPr lang="be-BY" sz="2400" dirty="0"/>
          </a:p>
        </p:txBody>
      </p:sp>
      <p:pic>
        <p:nvPicPr>
          <p:cNvPr id="5" name="Picture 2" descr="http://www.znannya.org/images/uml_statechart_diagram_6/gl6-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0" b="40838"/>
          <a:stretch/>
        </p:blipFill>
        <p:spPr bwMode="auto">
          <a:xfrm>
            <a:off x="2156701" y="3933056"/>
            <a:ext cx="3431672" cy="101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4905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Переходы между параллельными состояниями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 отдельных случаях переход может иметь несколько состояний-источников и несколько целевых </a:t>
            </a:r>
            <a:r>
              <a:rPr lang="ru-RU" sz="2400" dirty="0" smtClean="0"/>
              <a:t>состояний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Необходимость </a:t>
            </a:r>
            <a:r>
              <a:rPr lang="ru-RU" sz="2400" dirty="0"/>
              <a:t>синхронизировать и/или разделить отдельные </a:t>
            </a:r>
            <a:r>
              <a:rPr lang="ru-RU" sz="2400" dirty="0" err="1"/>
              <a:t>подпроцессы</a:t>
            </a:r>
            <a:r>
              <a:rPr lang="ru-RU" sz="2400" dirty="0"/>
              <a:t> на параллельные нити без спецификации дополнительной синхронизации в параллельных подавтоматах</a:t>
            </a:r>
            <a:endParaRPr lang="be-BY" sz="2400" dirty="0"/>
          </a:p>
        </p:txBody>
      </p:sp>
      <p:pic>
        <p:nvPicPr>
          <p:cNvPr id="6146" name="Picture 2" descr="http://www.znannya.org/images/uml_statechart_diagram_6/gl6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21088"/>
            <a:ext cx="507354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58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Переходы между параллельными состояниями</a:t>
            </a:r>
          </a:p>
        </p:txBody>
      </p:sp>
      <p:pic>
        <p:nvPicPr>
          <p:cNvPr id="7170" name="Picture 2" descr="http://www.intuit.ru/EDI/12_08_14_3/1407852794-22209/tutorial/92/objects/10/files/10-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16832"/>
            <a:ext cx="5832648" cy="44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04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Переходы между составными состояниями</a:t>
            </a:r>
          </a:p>
        </p:txBody>
      </p:sp>
      <p:pic>
        <p:nvPicPr>
          <p:cNvPr id="8194" name="Picture 2" descr="http://www.znannya.org/images/uml_statechart_diagram_6/gl6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07447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19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Синхронизирующие </a:t>
            </a:r>
            <a:r>
              <a:rPr lang="ru-RU" dirty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Используется </a:t>
            </a:r>
            <a:r>
              <a:rPr lang="ru-RU" sz="2400" dirty="0"/>
              <a:t>совместно с переходом-соединением или переходом-ветвлением для того, чтобы явно указать события в других подавтоматах, оказывающие непосредственное влияние на поведение данного подавтомата</a:t>
            </a:r>
          </a:p>
        </p:txBody>
      </p:sp>
    </p:spTree>
    <p:extLst>
      <p:ext uri="{BB962C8B-B14F-4D97-AF65-F5344CB8AC3E}">
        <p14:creationId xmlns:p14="http://schemas.microsoft.com/office/powerpoint/2010/main" val="466876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Синхронизирующие </a:t>
            </a:r>
            <a:r>
              <a:rPr lang="ru-RU" dirty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endParaRPr lang="ru-RU" dirty="0"/>
          </a:p>
        </p:txBody>
      </p:sp>
      <p:pic>
        <p:nvPicPr>
          <p:cNvPr id="9218" name="Picture 2" descr="http://www.znannya.org/images/uml_statechart_diagram_6/gl6-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14416"/>
            <a:ext cx="8560631" cy="364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81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11266" name="Picture 2" descr="http://www.znannya.org/images/uml_statechart_diagram_6/gl6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3"/>
            <a:ext cx="5832648" cy="471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32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Рекомендации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556792"/>
            <a:ext cx="835292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Диаграмма "присоединяется</a:t>
            </a:r>
            <a:r>
              <a:rPr lang="ru-RU" sz="2400" dirty="0"/>
              <a:t>" к тому элементу, </a:t>
            </a:r>
            <a:r>
              <a:rPr lang="ru-RU" sz="2400" dirty="0" smtClean="0"/>
              <a:t>который имеет </a:t>
            </a:r>
            <a:r>
              <a:rPr lang="ru-RU" sz="2400" dirty="0"/>
              <a:t>нетривиальное поведение в течение своего жизненного цикла</a:t>
            </a: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Длительность </a:t>
            </a:r>
            <a:r>
              <a:rPr lang="ru-RU" sz="2400" dirty="0"/>
              <a:t>срабатывания отдельных переходов должна быть существенно меньшей, чем нахождение моделируемого объекта в соответствующих </a:t>
            </a:r>
            <a:r>
              <a:rPr lang="ru-RU" sz="2400" dirty="0" smtClean="0"/>
              <a:t>состояниях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Объект </a:t>
            </a:r>
            <a:r>
              <a:rPr lang="ru-RU" sz="2400" dirty="0"/>
              <a:t>в каждый момент </a:t>
            </a:r>
            <a:r>
              <a:rPr lang="ru-RU" sz="2400" dirty="0" smtClean="0"/>
              <a:t>должен </a:t>
            </a:r>
            <a:r>
              <a:rPr lang="ru-RU" sz="2400" dirty="0"/>
              <a:t>находиться только в единственном </a:t>
            </a:r>
            <a:r>
              <a:rPr lang="ru-RU" sz="2400" dirty="0" smtClean="0"/>
              <a:t>состоянии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Никакие </a:t>
            </a:r>
            <a:r>
              <a:rPr lang="ru-RU" sz="2400" dirty="0"/>
              <a:t>два перехода из одного </a:t>
            </a:r>
            <a:r>
              <a:rPr lang="ru-RU" sz="2400" dirty="0">
                <a:hlinkClick r:id="rId2" tooltip="Состояние - Совокупность свойств или признаков, которые в каждый момент времени отражают наиболее существенные особенности поведения системы.  "/>
              </a:rPr>
              <a:t>состояния</a:t>
            </a:r>
            <a:r>
              <a:rPr lang="ru-RU" sz="2400" dirty="0"/>
              <a:t> не могут сработать </a:t>
            </a:r>
            <a:r>
              <a:rPr lang="ru-RU" sz="2400" dirty="0" smtClean="0"/>
              <a:t>одновременно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исторических состояний оправдано в том случае, когда необходимо организовать обработку исключительных ситуаций (прерываний) без потери данных или выполненной работы</a:t>
            </a:r>
            <a:r>
              <a:rPr lang="ru-RU" sz="2400" dirty="0" smtClean="0"/>
              <a:t>.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99620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Домашнее задание</a:t>
            </a:r>
            <a:endParaRPr lang="be-BY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700808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 </a:t>
            </a:r>
            <a:r>
              <a:rPr lang="ru-RU" sz="2400" dirty="0"/>
              <a:t>помощью диаграммы состояний смоделировать следующие процессы реального </a:t>
            </a:r>
            <a:r>
              <a:rPr lang="ru-RU" sz="2400" dirty="0" smtClean="0"/>
              <a:t>мира: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Покупка хлеба в </a:t>
            </a:r>
            <a:r>
              <a:rPr lang="ru-RU" sz="2400" dirty="0" smtClean="0"/>
              <a:t>магазине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Включение ПК и его </a:t>
            </a:r>
            <a:r>
              <a:rPr lang="ru-RU" sz="2400" dirty="0" smtClean="0"/>
              <a:t>загрузка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Поездка из дома в КА ШАГ на занятия</a:t>
            </a:r>
            <a:endParaRPr lang="ru-RU" sz="2400" dirty="0" smtClean="0"/>
          </a:p>
          <a:p>
            <a:pPr lvl="0"/>
            <a:endParaRPr lang="be-BY" sz="2400" dirty="0"/>
          </a:p>
          <a:p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67767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Полезные ссылки</a:t>
            </a:r>
            <a:endParaRPr lang="be-BY" dirty="0"/>
          </a:p>
        </p:txBody>
      </p:sp>
      <p:sp>
        <p:nvSpPr>
          <p:cNvPr id="5" name="Объект 2"/>
          <p:cNvSpPr>
            <a:spLocks noGrp="1"/>
          </p:cNvSpPr>
          <p:nvPr>
            <p:ph sz="quarter" idx="1"/>
          </p:nvPr>
        </p:nvSpPr>
        <p:spPr>
          <a:xfrm>
            <a:off x="467544" y="1700088"/>
            <a:ext cx="8183880" cy="4105176"/>
          </a:xfrm>
        </p:spPr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http://intut.ru</a:t>
            </a:r>
            <a:r>
              <a:rPr lang="ru-RU" dirty="0" smtClean="0"/>
              <a:t> («Введение в </a:t>
            </a:r>
            <a:r>
              <a:rPr lang="en-US" dirty="0" smtClean="0"/>
              <a:t>UML</a:t>
            </a:r>
            <a:r>
              <a:rPr lang="ru-RU" dirty="0" smtClean="0"/>
              <a:t>»)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://www.znannya.org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en-US" dirty="0" smtClean="0"/>
          </a:p>
          <a:p>
            <a:endParaRPr lang="be-BY" sz="1800" i="1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19783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4187952"/>
          </a:xfrm>
        </p:spPr>
        <p:txBody>
          <a:bodyPr>
            <a:normAutofit/>
          </a:bodyPr>
          <a:lstStyle/>
          <a:p>
            <a:r>
              <a:rPr lang="ru-RU" dirty="0" smtClean="0"/>
              <a:t>Отношения между классами</a:t>
            </a:r>
          </a:p>
          <a:p>
            <a:pPr lvl="1"/>
            <a:r>
              <a:rPr lang="be-BY" dirty="0" smtClean="0"/>
              <a:t>Зависимость</a:t>
            </a:r>
          </a:p>
          <a:p>
            <a:pPr lvl="1"/>
            <a:r>
              <a:rPr lang="be-BY" dirty="0" smtClean="0"/>
              <a:t>Ассоциация</a:t>
            </a:r>
          </a:p>
          <a:p>
            <a:pPr lvl="1"/>
            <a:r>
              <a:rPr lang="be-BY" dirty="0" smtClean="0"/>
              <a:t>Агрегация</a:t>
            </a:r>
          </a:p>
          <a:p>
            <a:pPr lvl="1"/>
            <a:r>
              <a:rPr lang="be-BY" dirty="0" smtClean="0"/>
              <a:t>Композиция</a:t>
            </a:r>
          </a:p>
          <a:p>
            <a:pPr lvl="1"/>
            <a:r>
              <a:rPr lang="be-BY" dirty="0" smtClean="0"/>
              <a:t>Обобщение</a:t>
            </a:r>
          </a:p>
          <a:p>
            <a:pPr lvl="2"/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0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183880" cy="1051560"/>
          </a:xfrm>
        </p:spPr>
        <p:txBody>
          <a:bodyPr/>
          <a:lstStyle/>
          <a:p>
            <a:r>
              <a:rPr lang="ru-RU" dirty="0" smtClean="0"/>
              <a:t>Литература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1700808"/>
            <a:ext cx="8229600" cy="4455517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Амриш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Кэри</a:t>
            </a:r>
            <a:r>
              <a:rPr lang="uk-UA" altLang="ru-RU" sz="1800" dirty="0" smtClean="0"/>
              <a:t> и </a:t>
            </a:r>
            <a:r>
              <a:rPr lang="uk-UA" altLang="ru-RU" sz="1800" dirty="0" err="1" smtClean="0"/>
              <a:t>др</a:t>
            </a:r>
            <a:r>
              <a:rPr lang="uk-UA" altLang="ru-RU" sz="1800" dirty="0" smtClean="0"/>
              <a:t>. </a:t>
            </a:r>
            <a:r>
              <a:rPr lang="uk-UA" altLang="ru-RU" sz="1800" dirty="0" err="1" smtClean="0"/>
              <a:t>Разработка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корпоративниых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Java</a:t>
            </a:r>
            <a:r>
              <a:rPr lang="uk-UA" altLang="ru-RU" sz="1800" dirty="0" smtClean="0"/>
              <a:t>-приложений с </a:t>
            </a:r>
            <a:r>
              <a:rPr lang="uk-UA" altLang="ru-RU" sz="1800" dirty="0" err="1" smtClean="0"/>
              <a:t>использованием</a:t>
            </a:r>
            <a:r>
              <a:rPr lang="uk-UA" altLang="ru-RU" sz="1800" dirty="0" smtClean="0"/>
              <a:t> J2EE и UML.: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"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", 2002. – 272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  <a:endParaRPr lang="ru-RU" altLang="ru-RU" sz="1800" dirty="0" smtClean="0"/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Нейбург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Эрик</a:t>
            </a:r>
            <a:r>
              <a:rPr lang="uk-UA" altLang="ru-RU" sz="1800" dirty="0" smtClean="0"/>
              <a:t>, </a:t>
            </a:r>
            <a:r>
              <a:rPr lang="uk-UA" altLang="ru-RU" sz="1800" dirty="0" err="1" smtClean="0"/>
              <a:t>Дж</a:t>
            </a:r>
            <a:r>
              <a:rPr lang="uk-UA" altLang="ru-RU" sz="1800" dirty="0" smtClean="0"/>
              <a:t>., </a:t>
            </a:r>
            <a:r>
              <a:rPr lang="uk-UA" altLang="ru-RU" sz="1800" dirty="0" err="1" smtClean="0"/>
              <a:t>Максимчук</a:t>
            </a:r>
            <a:r>
              <a:rPr lang="uk-UA" altLang="ru-RU" sz="1800" dirty="0" smtClean="0"/>
              <a:t>, Роберт, А. </a:t>
            </a:r>
            <a:r>
              <a:rPr lang="uk-UA" altLang="ru-RU" sz="1800" dirty="0" err="1" smtClean="0"/>
              <a:t>Проектирование</a:t>
            </a:r>
            <a:r>
              <a:rPr lang="uk-UA" altLang="ru-RU" sz="1800" dirty="0" smtClean="0"/>
              <a:t> баз </a:t>
            </a:r>
            <a:r>
              <a:rPr lang="uk-UA" altLang="ru-RU" sz="1800" dirty="0" err="1" smtClean="0"/>
              <a:t>данных</a:t>
            </a:r>
            <a:r>
              <a:rPr lang="uk-UA" altLang="ru-RU" sz="1800" dirty="0" smtClean="0"/>
              <a:t> з </a:t>
            </a:r>
            <a:r>
              <a:rPr lang="uk-UA" altLang="ru-RU" sz="1800" dirty="0" err="1" smtClean="0"/>
              <a:t>помощью</a:t>
            </a:r>
            <a:r>
              <a:rPr lang="uk-UA" altLang="ru-RU" sz="1800" dirty="0" smtClean="0"/>
              <a:t> UML.: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«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», 2002. – 288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smtClean="0"/>
              <a:t>Орлов С. А. </a:t>
            </a:r>
            <a:r>
              <a:rPr lang="uk-UA" altLang="ru-RU" sz="1800" dirty="0" err="1" smtClean="0"/>
              <a:t>Технологии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разработки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программного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обеспечения</a:t>
            </a:r>
            <a:r>
              <a:rPr lang="uk-UA" altLang="ru-RU" sz="1800" dirty="0" smtClean="0"/>
              <a:t>: </a:t>
            </a:r>
            <a:r>
              <a:rPr lang="uk-UA" altLang="ru-RU" sz="1800" dirty="0" err="1" smtClean="0"/>
              <a:t>Учебник</a:t>
            </a:r>
            <a:r>
              <a:rPr lang="uk-UA" altLang="ru-RU" sz="1800" dirty="0" smtClean="0"/>
              <a:t> для </a:t>
            </a:r>
            <a:r>
              <a:rPr lang="uk-UA" altLang="ru-RU" sz="1800" dirty="0" err="1" smtClean="0"/>
              <a:t>вузов</a:t>
            </a:r>
            <a:r>
              <a:rPr lang="uk-UA" altLang="ru-RU" sz="1800" dirty="0" smtClean="0"/>
              <a:t>. 3-е </a:t>
            </a:r>
            <a:r>
              <a:rPr lang="uk-UA" altLang="ru-RU" sz="1800" dirty="0" err="1" smtClean="0"/>
              <a:t>изд</a:t>
            </a:r>
            <a:r>
              <a:rPr lang="uk-UA" altLang="ru-RU" sz="1800" dirty="0" smtClean="0"/>
              <a:t>. – СПб.: </a:t>
            </a:r>
            <a:r>
              <a:rPr lang="uk-UA" altLang="ru-RU" sz="1800" dirty="0" err="1" smtClean="0"/>
              <a:t>Питер</a:t>
            </a:r>
            <a:r>
              <a:rPr lang="uk-UA" altLang="ru-RU" sz="1800" dirty="0" smtClean="0"/>
              <a:t>, 2004. – 527 с.: </a:t>
            </a:r>
            <a:r>
              <a:rPr lang="uk-UA" altLang="ru-RU" sz="1800" dirty="0" err="1" smtClean="0"/>
              <a:t>ил</a:t>
            </a:r>
            <a:r>
              <a:rPr lang="uk-UA" altLang="ru-RU" sz="1800" dirty="0" smtClean="0"/>
              <a:t>.</a:t>
            </a:r>
          </a:p>
          <a:p>
            <a:pPr marL="342900" indent="-342900">
              <a:spcBef>
                <a:spcPts val="1200"/>
              </a:spcBef>
              <a:buFont typeface="Bookman Old Style" pitchFamily="18" charset="0"/>
              <a:buAutoNum type="arabicPeriod"/>
            </a:pPr>
            <a:r>
              <a:rPr lang="uk-UA" altLang="ru-RU" sz="1800" dirty="0" err="1" smtClean="0"/>
              <a:t>Шмуллер</a:t>
            </a:r>
            <a:r>
              <a:rPr lang="uk-UA" altLang="ru-RU" sz="1800" dirty="0" smtClean="0"/>
              <a:t>, Джозеф. </a:t>
            </a:r>
            <a:r>
              <a:rPr lang="uk-UA" altLang="ru-RU" sz="1800" dirty="0" err="1" smtClean="0"/>
              <a:t>Освой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самостоятельно</a:t>
            </a:r>
            <a:r>
              <a:rPr lang="uk-UA" altLang="ru-RU" sz="1800" dirty="0" smtClean="0"/>
              <a:t> UML за 24 </a:t>
            </a:r>
            <a:r>
              <a:rPr lang="uk-UA" altLang="ru-RU" sz="1800" dirty="0" err="1" smtClean="0"/>
              <a:t>часа</a:t>
            </a:r>
            <a:r>
              <a:rPr lang="uk-UA" altLang="ru-RU" sz="1800" dirty="0" smtClean="0"/>
              <a:t>, 3-е </a:t>
            </a:r>
            <a:r>
              <a:rPr lang="uk-UA" altLang="ru-RU" sz="1800" dirty="0" err="1" smtClean="0"/>
              <a:t>издание</a:t>
            </a:r>
            <a:r>
              <a:rPr lang="uk-UA" altLang="ru-RU" sz="1800" dirty="0" smtClean="0"/>
              <a:t>.: Пер. с </a:t>
            </a:r>
            <a:r>
              <a:rPr lang="uk-UA" altLang="ru-RU" sz="1800" dirty="0" err="1" smtClean="0"/>
              <a:t>англ</a:t>
            </a:r>
            <a:r>
              <a:rPr lang="uk-UA" altLang="ru-RU" sz="1800" dirty="0" smtClean="0"/>
              <a:t>. – М.: </a:t>
            </a:r>
            <a:r>
              <a:rPr lang="uk-UA" altLang="ru-RU" sz="1800" dirty="0" err="1" smtClean="0"/>
              <a:t>Издательский</a:t>
            </a:r>
            <a:r>
              <a:rPr lang="uk-UA" altLang="ru-RU" sz="1800" dirty="0" smtClean="0"/>
              <a:t> </a:t>
            </a:r>
            <a:r>
              <a:rPr lang="uk-UA" altLang="ru-RU" sz="1800" dirty="0" err="1" smtClean="0"/>
              <a:t>дом</a:t>
            </a:r>
            <a:r>
              <a:rPr lang="uk-UA" altLang="ru-RU" sz="1800" dirty="0" smtClean="0"/>
              <a:t> «</a:t>
            </a:r>
            <a:r>
              <a:rPr lang="uk-UA" altLang="ru-RU" sz="1800" dirty="0" err="1" smtClean="0"/>
              <a:t>Вильямс</a:t>
            </a:r>
            <a:r>
              <a:rPr lang="uk-UA" altLang="ru-RU" sz="1800" dirty="0" smtClean="0"/>
              <a:t>», 2005. – 416 с.</a:t>
            </a:r>
            <a:endParaRPr lang="ru-RU" alt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1267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7462" y="1484784"/>
            <a:ext cx="8183880" cy="2880320"/>
          </a:xfrm>
        </p:spPr>
        <p:txBody>
          <a:bodyPr/>
          <a:lstStyle/>
          <a:p>
            <a:r>
              <a:rPr lang="ru-RU" dirty="0" smtClean="0"/>
              <a:t>Зависимость – изменение одного класса может потребовать изменения другого класса</a:t>
            </a:r>
          </a:p>
          <a:p>
            <a:pPr lvl="1"/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://www.znannya.org/images/uml_class_diagram_5/gl5-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85" y="2528585"/>
            <a:ext cx="341737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82524"/>
            <a:ext cx="7047356" cy="2254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4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51520" y="1556792"/>
            <a:ext cx="8183880" cy="288032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Ассоциация </a:t>
            </a:r>
          </a:p>
          <a:p>
            <a:pPr marL="68580" indent="0">
              <a:buNone/>
            </a:pPr>
            <a:r>
              <a:rPr lang="ru-RU" dirty="0" smtClean="0"/>
              <a:t>	экземпляры классов </a:t>
            </a:r>
            <a:r>
              <a:rPr lang="ru-RU" dirty="0"/>
              <a:t>связаны друг с </a:t>
            </a:r>
            <a:r>
              <a:rPr lang="ru-RU" dirty="0" smtClean="0"/>
              <a:t>другом</a:t>
            </a:r>
          </a:p>
          <a:p>
            <a:pPr lvl="1"/>
            <a:r>
              <a:rPr lang="ru-RU" dirty="0" smtClean="0"/>
              <a:t>вызывают методы друг друга,</a:t>
            </a:r>
          </a:p>
          <a:p>
            <a:pPr lvl="1"/>
            <a:r>
              <a:rPr lang="ru-RU" dirty="0" smtClean="0"/>
              <a:t>работают </a:t>
            </a:r>
            <a:r>
              <a:rPr lang="ru-RU" dirty="0"/>
              <a:t>с общей памятью,</a:t>
            </a:r>
          </a:p>
          <a:p>
            <a:pPr lvl="1"/>
            <a:r>
              <a:rPr lang="ru-RU" dirty="0"/>
              <a:t>объекты одного класса являются параметрами методов другого,</a:t>
            </a:r>
          </a:p>
          <a:p>
            <a:pPr lvl="1"/>
            <a:r>
              <a:rPr lang="ru-RU" dirty="0"/>
              <a:t>один класс имеет атрибут с типом другого класса (или указателя на него).</a:t>
            </a:r>
          </a:p>
          <a:p>
            <a:pPr lvl="1"/>
            <a:endParaRPr lang="be-BY" dirty="0"/>
          </a:p>
        </p:txBody>
      </p:sp>
      <p:pic>
        <p:nvPicPr>
          <p:cNvPr id="5122" name="Picture 2" descr="Пример представления ассоциаций в программном код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0879"/>
            <a:ext cx="423862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41" y="5217447"/>
            <a:ext cx="38004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7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55576" y="1628800"/>
            <a:ext cx="8183880" cy="158417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Агрегация </a:t>
            </a:r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ru-RU" sz="2600" dirty="0"/>
              <a:t>один из классов представляет собой некоторую сущность, включающую в себя в качестве составных частей другие сущности</a:t>
            </a:r>
            <a:endParaRPr lang="be-BY" sz="2600" dirty="0"/>
          </a:p>
        </p:txBody>
      </p:sp>
      <p:pic>
        <p:nvPicPr>
          <p:cNvPr id="6146" name="Picture 2" descr="http://www.znannya.org/images/uml_class_diagram_5/gl5-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29000"/>
            <a:ext cx="5434191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znannya.org/images/uml_class_diagram_5/gl5-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44" y="4450273"/>
            <a:ext cx="4934463" cy="158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476672"/>
            <a:ext cx="8183880" cy="1051560"/>
          </a:xfrm>
        </p:spPr>
        <p:txBody>
          <a:bodyPr>
            <a:normAutofit/>
          </a:bodyPr>
          <a:lstStyle/>
          <a:p>
            <a:r>
              <a:rPr lang="ru-RU" dirty="0"/>
              <a:t>Диаграммы классов</a:t>
            </a:r>
            <a:endParaRPr lang="be-BY" dirty="0"/>
          </a:p>
        </p:txBody>
      </p:sp>
      <p:pic>
        <p:nvPicPr>
          <p:cNvPr id="4" name="Picture 2" descr="http://itstep.by/wp-content/themes/itstep/images/nav-main/logo-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5960397"/>
            <a:ext cx="576063" cy="552390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5" name="AutoShape 2" descr="Картинки по запросу U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Картинки по запросу UM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777978" y="1556792"/>
            <a:ext cx="8183880" cy="158417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ru-RU" dirty="0" smtClean="0"/>
              <a:t>Композиция</a:t>
            </a:r>
          </a:p>
          <a:p>
            <a:pPr lvl="1"/>
            <a:r>
              <a:rPr lang="ru-RU" dirty="0" smtClean="0"/>
              <a:t>частный случай агрегации </a:t>
            </a:r>
          </a:p>
          <a:p>
            <a:pPr marL="68580" indent="0">
              <a:buNone/>
            </a:pPr>
            <a:r>
              <a:rPr lang="ru-RU" dirty="0" smtClean="0"/>
              <a:t>	</a:t>
            </a:r>
            <a:r>
              <a:rPr lang="ru-RU" sz="2000" dirty="0"/>
              <a:t> части не могут выступать в отрыве от целого</a:t>
            </a:r>
            <a:endParaRPr lang="be-BY" sz="2600" dirty="0"/>
          </a:p>
        </p:txBody>
      </p:sp>
      <p:pic>
        <p:nvPicPr>
          <p:cNvPr id="12" name="Picture 2" descr="http://www.znannya.org/images/uml_class_diagram_5/gl5-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73016"/>
            <a:ext cx="4075643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znannya.org/images/uml_class_diagram_5/gl5-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9" y="4653136"/>
            <a:ext cx="4689991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6404</TotalTime>
  <Words>762</Words>
  <Application>Microsoft Office PowerPoint</Application>
  <PresentationFormat>Экран (4:3)</PresentationFormat>
  <Paragraphs>148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Обычная</vt:lpstr>
      <vt:lpstr>Диаграммы классов. Диаграммы состояния</vt:lpstr>
      <vt:lpstr>Диаграммы классов</vt:lpstr>
      <vt:lpstr>Диаграммы классов</vt:lpstr>
      <vt:lpstr>Атрибуты класса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Объекты</vt:lpstr>
      <vt:lpstr>Интерфейсы</vt:lpstr>
      <vt:lpstr>Параметризованные классы</vt:lpstr>
      <vt:lpstr>Перечисления</vt:lpstr>
      <vt:lpstr>Рекомендации</vt:lpstr>
      <vt:lpstr>Диаграммы состояний</vt:lpstr>
      <vt:lpstr>Диаграммы состояний</vt:lpstr>
      <vt:lpstr>Состояние</vt:lpstr>
      <vt:lpstr>Состояние</vt:lpstr>
      <vt:lpstr>Начальное и конечное состояния</vt:lpstr>
      <vt:lpstr>Переход</vt:lpstr>
      <vt:lpstr>События и сторожевые условия</vt:lpstr>
      <vt:lpstr>События и сторожевые условия</vt:lpstr>
      <vt:lpstr>События и сторожевые условия</vt:lpstr>
      <vt:lpstr>События и сторожевые условия</vt:lpstr>
      <vt:lpstr>Выражение действия</vt:lpstr>
      <vt:lpstr>Диаграммы состояний</vt:lpstr>
      <vt:lpstr>Составное состояние</vt:lpstr>
      <vt:lpstr>Составное состояние</vt:lpstr>
      <vt:lpstr>Последовательные подсостояния</vt:lpstr>
      <vt:lpstr>Последовательные подсостояния</vt:lpstr>
      <vt:lpstr>Параллельные подсостояния</vt:lpstr>
      <vt:lpstr>Параллельные подсостояния</vt:lpstr>
      <vt:lpstr>Скрытая внутренняя структура</vt:lpstr>
      <vt:lpstr>Историческое состояние</vt:lpstr>
      <vt:lpstr>Недавнее историческое состояние</vt:lpstr>
      <vt:lpstr>Недавнее историческое состояние</vt:lpstr>
      <vt:lpstr>Недавнее историческое состояние</vt:lpstr>
      <vt:lpstr>Давнее историческое состояние</vt:lpstr>
      <vt:lpstr>Переходы между параллельными состояниями</vt:lpstr>
      <vt:lpstr>Переходы между параллельными состояниями</vt:lpstr>
      <vt:lpstr>Переходы между составными состояниями</vt:lpstr>
      <vt:lpstr>Синхронизирующие состояния</vt:lpstr>
      <vt:lpstr>Синхронизирующие состояния</vt:lpstr>
      <vt:lpstr>Пример</vt:lpstr>
      <vt:lpstr>Рекомендации</vt:lpstr>
      <vt:lpstr>Домашнее задание</vt:lpstr>
      <vt:lpstr>Полезные ссылки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Порождающие паттерны</dc:title>
  <dc:creator>Spadar</dc:creator>
  <cp:lastModifiedBy>pst pst</cp:lastModifiedBy>
  <cp:revision>283</cp:revision>
  <dcterms:created xsi:type="dcterms:W3CDTF">2015-08-08T17:58:02Z</dcterms:created>
  <dcterms:modified xsi:type="dcterms:W3CDTF">2015-09-24T15:45:20Z</dcterms:modified>
</cp:coreProperties>
</file>