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66" r:id="rId2"/>
    <p:sldId id="345" r:id="rId3"/>
    <p:sldId id="391" r:id="rId4"/>
    <p:sldId id="393" r:id="rId5"/>
    <p:sldId id="392" r:id="rId6"/>
    <p:sldId id="344" r:id="rId7"/>
    <p:sldId id="355" r:id="rId8"/>
    <p:sldId id="394" r:id="rId9"/>
    <p:sldId id="346" r:id="rId10"/>
    <p:sldId id="395" r:id="rId11"/>
    <p:sldId id="347" r:id="rId12"/>
    <p:sldId id="396" r:id="rId13"/>
    <p:sldId id="348" r:id="rId14"/>
    <p:sldId id="397" r:id="rId15"/>
    <p:sldId id="349" r:id="rId16"/>
    <p:sldId id="398" r:id="rId17"/>
    <p:sldId id="399" r:id="rId18"/>
    <p:sldId id="350" r:id="rId19"/>
    <p:sldId id="351" r:id="rId20"/>
    <p:sldId id="352" r:id="rId21"/>
    <p:sldId id="400" r:id="rId22"/>
    <p:sldId id="353" r:id="rId23"/>
    <p:sldId id="401" r:id="rId24"/>
    <p:sldId id="402" r:id="rId25"/>
    <p:sldId id="403" r:id="rId26"/>
    <p:sldId id="404" r:id="rId27"/>
    <p:sldId id="406" r:id="rId28"/>
    <p:sldId id="354" r:id="rId29"/>
    <p:sldId id="405" r:id="rId30"/>
    <p:sldId id="356" r:id="rId31"/>
    <p:sldId id="407" r:id="rId32"/>
    <p:sldId id="408" r:id="rId33"/>
    <p:sldId id="409" r:id="rId34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9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A8443B4-A29C-47CD-B068-7FF4EA09BD53}" type="datetimeFigureOut">
              <a:rPr lang="be-BY" smtClean="0"/>
              <a:t>28.09.2015</a:t>
            </a:fld>
            <a:endParaRPr lang="be-BY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be-BY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43B4-A29C-47CD-B068-7FF4EA09BD53}" type="datetimeFigureOut">
              <a:rPr lang="be-BY" smtClean="0"/>
              <a:t>28.09.2015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A8443B4-A29C-47CD-B068-7FF4EA09BD53}" type="datetimeFigureOut">
              <a:rPr lang="be-BY" smtClean="0"/>
              <a:t>28.09.2015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be-BY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43B4-A29C-47CD-B068-7FF4EA09BD53}" type="datetimeFigureOut">
              <a:rPr lang="be-BY" smtClean="0"/>
              <a:t>28.09.2015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43B4-A29C-47CD-B068-7FF4EA09BD53}" type="datetimeFigureOut">
              <a:rPr lang="be-BY" smtClean="0"/>
              <a:t>28.09.2015</a:t>
            </a:fld>
            <a:endParaRPr lang="be-BY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e-B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A8443B4-A29C-47CD-B068-7FF4EA09BD53}" type="datetimeFigureOut">
              <a:rPr lang="be-BY" smtClean="0"/>
              <a:t>28.09.2015</a:t>
            </a:fld>
            <a:endParaRPr lang="be-BY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A8443B4-A29C-47CD-B068-7FF4EA09BD53}" type="datetimeFigureOut">
              <a:rPr lang="be-BY" smtClean="0"/>
              <a:t>28.09.2015</a:t>
            </a:fld>
            <a:endParaRPr lang="be-BY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be-BY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43B4-A29C-47CD-B068-7FF4EA09BD53}" type="datetimeFigureOut">
              <a:rPr lang="be-BY" smtClean="0"/>
              <a:t>28.09.2015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43B4-A29C-47CD-B068-7FF4EA09BD53}" type="datetimeFigureOut">
              <a:rPr lang="be-BY" smtClean="0"/>
              <a:t>28.09.2015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43B4-A29C-47CD-B068-7FF4EA09BD53}" type="datetimeFigureOut">
              <a:rPr lang="be-BY" smtClean="0"/>
              <a:t>28.09.2015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A8443B4-A29C-47CD-B068-7FF4EA09BD53}" type="datetimeFigureOut">
              <a:rPr lang="be-BY" smtClean="0"/>
              <a:t>28.09.2015</a:t>
            </a:fld>
            <a:endParaRPr lang="be-BY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8443B4-A29C-47CD-B068-7FF4EA09BD53}" type="datetimeFigureOut">
              <a:rPr lang="be-BY" smtClean="0"/>
              <a:t>28.09.2015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be-BY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nannya.org/?view=concept:182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znannya.org/?view=concept:1735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znannya.org/?view=concept:142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nannya.org/?view=concept:183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nannya.org/?view=concept:183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znannya.org/?view=concept:174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nannya.org/?view=concept:183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znannya.org/?view=concept:174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456184"/>
            <a:ext cx="8568952" cy="1828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Диаграммы </a:t>
            </a:r>
            <a:r>
              <a:rPr lang="ru-RU" dirty="0" smtClean="0"/>
              <a:t>ДЕЯТЕЛЬНОСТИ</a:t>
            </a:r>
            <a:r>
              <a:rPr lang="en-US" dirty="0" smtClean="0"/>
              <a:t> </a:t>
            </a:r>
            <a:r>
              <a:rPr lang="ru-RU" dirty="0" smtClean="0"/>
              <a:t>Диаграммы </a:t>
            </a:r>
            <a:r>
              <a:rPr lang="ru-RU" dirty="0" smtClean="0"/>
              <a:t>ПОСЛЕДОВАТЕЛЬНОСТИ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Петухов Ю.А.</a:t>
            </a:r>
            <a:endParaRPr lang="be-BY" dirty="0"/>
          </a:p>
        </p:txBody>
      </p:sp>
      <p:pic>
        <p:nvPicPr>
          <p:cNvPr id="1026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753250"/>
            <a:ext cx="792088" cy="759538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3151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Ветвления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7462" y="1484784"/>
            <a:ext cx="8183880" cy="4187952"/>
          </a:xfrm>
        </p:spPr>
        <p:txBody>
          <a:bodyPr>
            <a:normAutofit/>
          </a:bodyPr>
          <a:lstStyle/>
          <a:p>
            <a:r>
              <a:rPr lang="ru-RU" dirty="0"/>
              <a:t>последовательно выполняемая деятельность должна разделиться на альтернативные ветви в зависимости от значения некоторого промежуточного результата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2" descr="http://www.znannya.org/images/uml_activity_diagram_7/gl7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76" y="3463900"/>
            <a:ext cx="3812279" cy="324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www.znannya.org/images/uml_activity_diagram_7/gl7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233" y="3224121"/>
            <a:ext cx="4240483" cy="34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0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Параллельные ветви вычисления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7462" y="1484784"/>
            <a:ext cx="8183880" cy="2880320"/>
          </a:xfrm>
        </p:spPr>
        <p:txBody>
          <a:bodyPr/>
          <a:lstStyle/>
          <a:p>
            <a:pPr marL="365760" lvl="1" indent="0">
              <a:buNone/>
            </a:pPr>
            <a:r>
              <a:rPr lang="ru-RU" dirty="0" smtClean="0"/>
              <a:t>разделение </a:t>
            </a:r>
            <a:r>
              <a:rPr lang="ru-RU" dirty="0"/>
              <a:t>и </a:t>
            </a:r>
            <a:r>
              <a:rPr lang="ru-RU" dirty="0" smtClean="0"/>
              <a:t>слияние </a:t>
            </a:r>
            <a:r>
              <a:rPr lang="ru-RU" dirty="0"/>
              <a:t>параллельных вычислений или потоков управления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6" name="Picture 2" descr="http://www.znannya.org/images/uml_activity_diagram_7/gl7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24944"/>
            <a:ext cx="453040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4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Параллельные ветви вычисления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 descr="http://www.znannya.org/images/uml_activity_diagram_7/gl7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572" y="1628800"/>
            <a:ext cx="3129324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1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Дорожки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51520" y="1556792"/>
            <a:ext cx="8183880" cy="28803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be-BY" dirty="0" smtClean="0"/>
              <a:t>Моделирование бизнес-процессов</a:t>
            </a:r>
          </a:p>
          <a:p>
            <a:pPr lvl="1"/>
            <a:r>
              <a:rPr lang="ru-RU" dirty="0" smtClean="0"/>
              <a:t>Выполнение </a:t>
            </a:r>
            <a:r>
              <a:rPr lang="ru-RU" dirty="0"/>
              <a:t>каждого действия </a:t>
            </a:r>
            <a:r>
              <a:rPr lang="ru-RU" dirty="0" smtClean="0"/>
              <a:t>ассоциировано </a:t>
            </a:r>
            <a:r>
              <a:rPr lang="ru-RU" dirty="0"/>
              <a:t>с </a:t>
            </a:r>
            <a:r>
              <a:rPr lang="ru-RU" dirty="0" smtClean="0"/>
              <a:t>конкретной подсистемой</a:t>
            </a:r>
            <a:endParaRPr lang="be-BY" dirty="0"/>
          </a:p>
        </p:txBody>
      </p:sp>
      <p:pic>
        <p:nvPicPr>
          <p:cNvPr id="8194" name="Picture 2" descr="http://www.znannya.org/images/uml_activity_diagram_7/gl7-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140968"/>
            <a:ext cx="2952328" cy="348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7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Дорожки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51520" y="1556792"/>
            <a:ext cx="8183880" cy="28803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be-BY" dirty="0"/>
          </a:p>
        </p:txBody>
      </p:sp>
      <p:pic>
        <p:nvPicPr>
          <p:cNvPr id="9218" name="Picture 2" descr="http://www.znannya.org/images/uml_activity_diagram_7/gl7-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35956"/>
            <a:ext cx="4680520" cy="525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5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Объекты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41413" y="1701611"/>
            <a:ext cx="851249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действия на диаграмме деятельности выполняются над теми или иными </a:t>
            </a:r>
            <a:r>
              <a:rPr lang="ru-RU" sz="2000" dirty="0" smtClean="0"/>
              <a:t>объектами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объекты </a:t>
            </a:r>
            <a:r>
              <a:rPr lang="ru-RU" sz="2000" dirty="0"/>
              <a:t>либо инициируют выполнение действий, либо определяют некоторый результат этих </a:t>
            </a:r>
            <a:r>
              <a:rPr lang="ru-RU" sz="2000" dirty="0" smtClean="0"/>
              <a:t>действий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если объект расположен на границе двух дорожек, то это может означать, что переход к следующему состоянию действия в соседней дорожке ассоциирован с готовностью некоторого документа (объект в некотором состоянии</a:t>
            </a:r>
            <a:r>
              <a:rPr lang="ru-RU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если объект </a:t>
            </a:r>
            <a:r>
              <a:rPr lang="ru-RU" sz="2000" dirty="0"/>
              <a:t>целиком расположен внутри дорожки, то и состояние этого объекта целиком определяется действиями данной дорожки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0180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Объекты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2" name="Picture 2" descr="http://www.znannya.org/images/uml_activity_diagram_7/gl7-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628799"/>
            <a:ext cx="3528392" cy="510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52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Синхронизация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66" name="Picture 2" descr="http://www.znannya.org/images/uml_activity_diagram_7/gl7-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514" y="1700808"/>
            <a:ext cx="3199435" cy="504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0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4" y="476672"/>
            <a:ext cx="8501483" cy="1051560"/>
          </a:xfrm>
        </p:spPr>
        <p:txBody>
          <a:bodyPr>
            <a:normAutofit fontScale="90000"/>
          </a:bodyPr>
          <a:lstStyle/>
          <a:p>
            <a:r>
              <a:rPr lang="ru-RU" dirty="0"/>
              <a:t>Рекомендации по </a:t>
            </a:r>
            <a:r>
              <a:rPr lang="ru-RU" dirty="0" smtClean="0"/>
              <a:t>построению</a:t>
            </a:r>
            <a:r>
              <a:rPr lang="ru-RU" dirty="0"/>
              <a:t/>
            </a:r>
            <a:br>
              <a:rPr lang="ru-RU" dirty="0"/>
            </a:b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777978" y="1556791"/>
            <a:ext cx="8183880" cy="495599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800" dirty="0"/>
              <a:t>на начальных этапах </a:t>
            </a:r>
            <a:r>
              <a:rPr lang="ru-RU" sz="2800" dirty="0" smtClean="0"/>
              <a:t>проектирования </a:t>
            </a:r>
            <a:r>
              <a:rPr lang="ru-RU" sz="2800" dirty="0"/>
              <a:t>построение </a:t>
            </a:r>
            <a:r>
              <a:rPr lang="ru-RU" sz="2800" dirty="0">
                <a:hlinkClick r:id="rId3" tooltip="Диаграмма деятельности - позволяют реализовать в языке UML особенности процедурного и синхронного управления, обусловленного завершением внутренних деятельностей и действий.  "/>
              </a:rPr>
              <a:t>диаграммы деятельности</a:t>
            </a:r>
            <a:r>
              <a:rPr lang="ru-RU" sz="2800" dirty="0"/>
              <a:t> начинают с выделения под-деятельностей, которые в совокупности образуют деятельность подсистем. В </a:t>
            </a:r>
            <a:r>
              <a:rPr lang="ru-RU" sz="2800" dirty="0" smtClean="0"/>
              <a:t>последующем эти </a:t>
            </a:r>
            <a:r>
              <a:rPr lang="ru-RU" sz="2800" dirty="0"/>
              <a:t>под-деятельности уточняются в виде отдельных вложенных </a:t>
            </a:r>
            <a:r>
              <a:rPr lang="ru-RU" sz="2800" dirty="0" smtClean="0"/>
              <a:t>диаграмм деятельности </a:t>
            </a:r>
            <a:r>
              <a:rPr lang="ru-RU" sz="2800" dirty="0" smtClean="0">
                <a:hlinkClick r:id="rId4" tooltip="Компонента - Некоторая абстрактная единица, которая обладает функциональностью, т. е. может выполнять определенные действия, связанные с решением поставленных задач.  "/>
              </a:rPr>
              <a:t>компонентов</a:t>
            </a:r>
            <a:r>
              <a:rPr lang="ru-RU" sz="2800" dirty="0" smtClean="0"/>
              <a:t> подсистем</a:t>
            </a:r>
            <a:r>
              <a:rPr lang="ru-RU" sz="2800" dirty="0"/>
              <a:t>, какими выступают классы и </a:t>
            </a:r>
            <a:r>
              <a:rPr lang="ru-RU" sz="2800" dirty="0" smtClean="0"/>
              <a:t>объекты</a:t>
            </a:r>
          </a:p>
          <a:p>
            <a:r>
              <a:rPr lang="ru-RU" sz="2800" dirty="0" smtClean="0"/>
              <a:t>отдельные </a:t>
            </a:r>
            <a:r>
              <a:rPr lang="ru-RU" sz="2800" dirty="0"/>
              <a:t>участки рабочего </a:t>
            </a:r>
            <a:r>
              <a:rPr lang="ru-RU" sz="2800" dirty="0" smtClean="0"/>
              <a:t>процесса могут </a:t>
            </a:r>
            <a:r>
              <a:rPr lang="ru-RU" sz="2800" dirty="0"/>
              <a:t>быть хорошо </a:t>
            </a:r>
            <a:r>
              <a:rPr lang="ru-RU" sz="2800" dirty="0" smtClean="0"/>
              <a:t>отлаженными. </a:t>
            </a:r>
            <a:r>
              <a:rPr lang="ru-RU" sz="2800" dirty="0"/>
              <a:t>Тогда строится диаграмма деятельности для этих участков, отражающая конкретные особенности выполнения действий с использованием дорожек и </a:t>
            </a:r>
            <a:r>
              <a:rPr lang="ru-RU" sz="2800" dirty="0" smtClean="0"/>
              <a:t>объектов</a:t>
            </a:r>
          </a:p>
          <a:p>
            <a:endParaRPr lang="be-BY" sz="3800" dirty="0"/>
          </a:p>
        </p:txBody>
      </p:sp>
    </p:spTree>
    <p:extLst>
      <p:ext uri="{BB962C8B-B14F-4D97-AF65-F5344CB8AC3E}">
        <p14:creationId xmlns:p14="http://schemas.microsoft.com/office/powerpoint/2010/main" val="10364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/>
              <a:t>Диаграммы </a:t>
            </a:r>
            <a:r>
              <a:rPr lang="ru-RU" dirty="0" smtClean="0"/>
              <a:t>последовательности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12775" y="1556792"/>
            <a:ext cx="8183880" cy="15841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моделирование </a:t>
            </a:r>
            <a:r>
              <a:rPr lang="ru-RU" dirty="0"/>
              <a:t>взаимодействия </a:t>
            </a:r>
            <a:r>
              <a:rPr lang="ru-RU" dirty="0" smtClean="0"/>
              <a:t>объектов</a:t>
            </a:r>
          </a:p>
          <a:p>
            <a:r>
              <a:rPr lang="ru-RU" dirty="0"/>
              <a:t>временной аспект поведения</a:t>
            </a:r>
            <a:r>
              <a:rPr lang="ru-RU" dirty="0" smtClean="0"/>
              <a:t>	</a:t>
            </a:r>
            <a:r>
              <a:rPr lang="ru-RU" sz="2000" dirty="0" smtClean="0"/>
              <a:t> </a:t>
            </a:r>
            <a:endParaRPr lang="be-BY" sz="2600" dirty="0"/>
          </a:p>
        </p:txBody>
      </p:sp>
    </p:spTree>
    <p:extLst>
      <p:ext uri="{BB962C8B-B14F-4D97-AF65-F5344CB8AC3E}">
        <p14:creationId xmlns:p14="http://schemas.microsoft.com/office/powerpoint/2010/main" val="9552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/>
              <a:t>Диаграммы </a:t>
            </a:r>
            <a:r>
              <a:rPr lang="ru-RU" dirty="0" smtClean="0"/>
              <a:t>деятельности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7462" y="1484784"/>
            <a:ext cx="8183880" cy="4187952"/>
          </a:xfrm>
        </p:spPr>
        <p:txBody>
          <a:bodyPr/>
          <a:lstStyle/>
          <a:p>
            <a:r>
              <a:rPr lang="ru-RU" dirty="0"/>
              <a:t>позволяют реализовать в языке UML особенности процедурного и синхронного управления, обусловленного завершением внутренних деятельностей и </a:t>
            </a:r>
            <a:r>
              <a:rPr lang="ru-RU" dirty="0" smtClean="0"/>
              <a:t>действий</a:t>
            </a:r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/>
              <a:t>моделирования процесса выполнения операций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1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</a:t>
            </a:r>
            <a:endParaRPr lang="ru-RU" dirty="0"/>
          </a:p>
        </p:txBody>
      </p:sp>
      <p:pic>
        <p:nvPicPr>
          <p:cNvPr id="12290" name="Picture 2" descr="http://www.znannya.org/images/uml_sequence_diagram_8/gl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87" y="3140968"/>
            <a:ext cx="5039767" cy="32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612775" y="1556792"/>
            <a:ext cx="8183880" cy="1584176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изображаются </a:t>
            </a:r>
            <a:r>
              <a:rPr lang="ru-RU" dirty="0"/>
              <a:t>исключительно те объекты, которые непосредственно участвуют во </a:t>
            </a:r>
            <a:r>
              <a:rPr lang="ru-RU" dirty="0" smtClean="0"/>
              <a:t>взаимодействии</a:t>
            </a:r>
          </a:p>
          <a:p>
            <a:r>
              <a:rPr lang="ru-RU" dirty="0" smtClean="0"/>
              <a:t>ключевым </a:t>
            </a:r>
            <a:r>
              <a:rPr lang="ru-RU" dirty="0"/>
              <a:t>моментом </a:t>
            </a:r>
            <a:r>
              <a:rPr lang="ru-RU" dirty="0" smtClean="0"/>
              <a:t>является </a:t>
            </a:r>
            <a:r>
              <a:rPr lang="ru-RU" dirty="0"/>
              <a:t>динамика взаимодействия объектов во времени</a:t>
            </a:r>
            <a:r>
              <a:rPr lang="ru-RU" dirty="0" smtClean="0"/>
              <a:t>	</a:t>
            </a:r>
            <a:r>
              <a:rPr lang="ru-RU" sz="2000" dirty="0" smtClean="0"/>
              <a:t> </a:t>
            </a:r>
            <a:endParaRPr lang="be-BY" sz="2600" dirty="0"/>
          </a:p>
        </p:txBody>
      </p:sp>
    </p:spTree>
    <p:extLst>
      <p:ext uri="{BB962C8B-B14F-4D97-AF65-F5344CB8AC3E}">
        <p14:creationId xmlns:p14="http://schemas.microsoft.com/office/powerpoint/2010/main" val="3461238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Линия жизни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12775" y="1556792"/>
            <a:ext cx="8183880" cy="158417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/>
              <a:t>Линия жизни служит для обозначения периода времени, в течение которого объект существует в системе и, следовательно, может потенциально участвовать во всех ее взаимодействиях</a:t>
            </a:r>
            <a:r>
              <a:rPr lang="ru-RU" dirty="0" smtClean="0"/>
              <a:t>	</a:t>
            </a:r>
            <a:r>
              <a:rPr lang="ru-RU" sz="2000" dirty="0" smtClean="0"/>
              <a:t> </a:t>
            </a:r>
            <a:endParaRPr lang="be-BY" sz="2600" dirty="0"/>
          </a:p>
        </p:txBody>
      </p:sp>
      <p:pic>
        <p:nvPicPr>
          <p:cNvPr id="13314" name="Picture 2" descr="http://www.znannya.org/images/uml_sequence_diagram_8/gl8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84984"/>
            <a:ext cx="4608512" cy="311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637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Фокус управления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12775" y="1556792"/>
            <a:ext cx="8183880" cy="15841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/>
              <a:t> одни объекты могут находиться в активном </a:t>
            </a:r>
            <a:r>
              <a:rPr lang="ru-RU" dirty="0" smtClean="0"/>
              <a:t>состоянии или </a:t>
            </a:r>
            <a:r>
              <a:rPr lang="ru-RU" dirty="0"/>
              <a:t>в состоянии пассивного ожидания сообщений от других объектов</a:t>
            </a:r>
            <a:r>
              <a:rPr lang="ru-RU" sz="2000" dirty="0" smtClean="0"/>
              <a:t> </a:t>
            </a:r>
            <a:endParaRPr lang="be-BY" sz="2600" dirty="0"/>
          </a:p>
        </p:txBody>
      </p:sp>
      <p:pic>
        <p:nvPicPr>
          <p:cNvPr id="14338" name="Picture 2" descr="http://www.znannya.org/images/uml_sequence_diagram_8/gl8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33452"/>
            <a:ext cx="4176464" cy="309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793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Фокус управления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12775" y="1556792"/>
            <a:ext cx="8183880" cy="15841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/>
              <a:t> одни объекты могут находиться в активном </a:t>
            </a:r>
            <a:r>
              <a:rPr lang="ru-RU" dirty="0" smtClean="0"/>
              <a:t>состоянии или </a:t>
            </a:r>
            <a:r>
              <a:rPr lang="ru-RU" dirty="0"/>
              <a:t>в состоянии пассивного ожидания сообщений от других объектов</a:t>
            </a:r>
            <a:r>
              <a:rPr lang="ru-RU" sz="2000" dirty="0" smtClean="0"/>
              <a:t> </a:t>
            </a:r>
            <a:endParaRPr lang="be-BY" sz="2600" dirty="0"/>
          </a:p>
        </p:txBody>
      </p:sp>
      <p:pic>
        <p:nvPicPr>
          <p:cNvPr id="14338" name="Picture 2" descr="http://www.znannya.org/images/uml_sequence_diagram_8/gl8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8960"/>
            <a:ext cx="4176464" cy="309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http://www.znannya.org/images/uml_sequence_diagram_8/gl8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59846"/>
            <a:ext cx="4009752" cy="270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832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Рефлексивные сообщения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12775" y="1556792"/>
            <a:ext cx="8183880" cy="15841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объект</a:t>
            </a:r>
            <a:r>
              <a:rPr lang="ru-RU" dirty="0"/>
              <a:t> может </a:t>
            </a:r>
            <a:r>
              <a:rPr lang="ru-RU" dirty="0" smtClean="0"/>
              <a:t>посылает</a:t>
            </a:r>
            <a:r>
              <a:rPr lang="ru-RU" dirty="0"/>
              <a:t> </a:t>
            </a:r>
            <a:r>
              <a:rPr lang="ru-RU" i="1" dirty="0"/>
              <a:t>сообщения</a:t>
            </a:r>
            <a:r>
              <a:rPr lang="ru-RU" dirty="0"/>
              <a:t> самому себе</a:t>
            </a:r>
            <a:endParaRPr lang="be-BY" sz="2600" dirty="0"/>
          </a:p>
        </p:txBody>
      </p:sp>
      <p:pic>
        <p:nvPicPr>
          <p:cNvPr id="16386" name="Picture 2" descr="Графическое изображение актера, рефлексивного сообщения и рекурсии на диаграмме последовательности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52936"/>
            <a:ext cx="5621501" cy="313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670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Сообщения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12775" y="1556792"/>
            <a:ext cx="8183880" cy="2304256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/>
              <a:t>законченный фрагмент информации, который отправляется одним объектом </a:t>
            </a:r>
            <a:r>
              <a:rPr lang="ru-RU" dirty="0" smtClean="0"/>
              <a:t>другому</a:t>
            </a:r>
          </a:p>
          <a:p>
            <a:r>
              <a:rPr lang="ru-RU" sz="2900" dirty="0" smtClean="0"/>
              <a:t>не </a:t>
            </a:r>
            <a:r>
              <a:rPr lang="ru-RU" sz="2900" dirty="0"/>
              <a:t>только передают некоторую информацию, но и требуют или предполагают от принимающего объекта выполнения ожидаемых действий. </a:t>
            </a:r>
            <a:endParaRPr lang="ru-RU" sz="2900" dirty="0" smtClean="0"/>
          </a:p>
          <a:p>
            <a:r>
              <a:rPr lang="ru-RU" sz="2900" dirty="0" smtClean="0"/>
              <a:t>сообщения </a:t>
            </a:r>
            <a:r>
              <a:rPr lang="ru-RU" sz="2900" dirty="0"/>
              <a:t>могут инициировать выполнение операций объектом соответствующего </a:t>
            </a:r>
            <a:r>
              <a:rPr lang="ru-RU" sz="2900" dirty="0">
                <a:hlinkClick r:id="rId2" tooltip="Класс - Это описание объектов и действий, которые можно с ними выполнять. Определяется как список своих членов.  "/>
              </a:rPr>
              <a:t>класса</a:t>
            </a:r>
            <a:r>
              <a:rPr lang="ru-RU" sz="2900" dirty="0"/>
              <a:t>, а параметры этих операций передаются вместе с сообщением</a:t>
            </a:r>
            <a:endParaRPr lang="be-BY" sz="2900" dirty="0"/>
          </a:p>
        </p:txBody>
      </p:sp>
      <p:pic>
        <p:nvPicPr>
          <p:cNvPr id="17410" name="Picture 2" descr="http://www.znannya.org/images/uml_sequence_diagram_8/gl8-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292" y="3645024"/>
            <a:ext cx="4213448" cy="274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638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Ветвление потока </a:t>
            </a:r>
            <a:r>
              <a:rPr lang="ru-RU" dirty="0" smtClean="0"/>
              <a:t>управления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12775" y="1556792"/>
            <a:ext cx="8183880" cy="23042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be-BY" sz="2900" b="1" dirty="0"/>
          </a:p>
        </p:txBody>
      </p:sp>
      <p:pic>
        <p:nvPicPr>
          <p:cNvPr id="17410" name="Picture 2" descr="http://www.znannya.org/images/uml_sequence_diagram_8/gl8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4" y="1844824"/>
            <a:ext cx="3808466" cy="247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http://www.znannya.org/images/uml_sequence_diagram_8/gl8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809" y="2848392"/>
            <a:ext cx="5493695" cy="310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297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Стереотипы сообщений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12775" y="1556792"/>
            <a:ext cx="8183880" cy="1080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стандартные </a:t>
            </a:r>
            <a:r>
              <a:rPr lang="ru-RU" dirty="0"/>
              <a:t>действия, выполняемые в ответ на получение соответствующего </a:t>
            </a:r>
            <a:r>
              <a:rPr lang="ru-RU" dirty="0">
                <a:hlinkClick r:id="rId2" tooltip="Сообщения - Представляет собой законченный фрагмент информации, который отправляется одним объектом другому.  "/>
              </a:rPr>
              <a:t>сообщения</a:t>
            </a:r>
            <a:endParaRPr lang="be-BY" sz="26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82439" y="2636912"/>
            <a:ext cx="8183880" cy="4032448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/>
              <a:t>"</a:t>
            </a:r>
            <a:r>
              <a:rPr lang="ru-RU" dirty="0" err="1"/>
              <a:t>call</a:t>
            </a:r>
            <a:r>
              <a:rPr lang="ru-RU" dirty="0"/>
              <a:t>" (вызвать) - сообщение, требующее вызова операции или процедуры принимающего </a:t>
            </a:r>
            <a:r>
              <a:rPr lang="ru-RU" dirty="0" smtClean="0"/>
              <a:t>объекта</a:t>
            </a:r>
            <a:endParaRPr lang="ru-RU" dirty="0"/>
          </a:p>
          <a:p>
            <a:r>
              <a:rPr lang="ru-RU" dirty="0"/>
              <a:t>"</a:t>
            </a:r>
            <a:r>
              <a:rPr lang="ru-RU" dirty="0" err="1"/>
              <a:t>return</a:t>
            </a:r>
            <a:r>
              <a:rPr lang="ru-RU" dirty="0"/>
              <a:t>" (возвратить) - сообщение, возвращающее значение выполненной операции или процедуры вызвавшему ее </a:t>
            </a:r>
            <a:r>
              <a:rPr lang="ru-RU" dirty="0" smtClean="0"/>
              <a:t>объекту</a:t>
            </a:r>
            <a:endParaRPr lang="ru-RU" dirty="0"/>
          </a:p>
          <a:p>
            <a:r>
              <a:rPr lang="ru-RU" dirty="0"/>
              <a:t>"</a:t>
            </a:r>
            <a:r>
              <a:rPr lang="ru-RU" dirty="0" err="1"/>
              <a:t>create</a:t>
            </a:r>
            <a:r>
              <a:rPr lang="ru-RU" dirty="0"/>
              <a:t>" (создать) - сообщение, требующее создания другого объекта для выполнения определенных действий. Созданный объект может получить фокус управления, а может и не получить его;</a:t>
            </a:r>
          </a:p>
          <a:p>
            <a:r>
              <a:rPr lang="ru-RU" dirty="0"/>
              <a:t>"</a:t>
            </a:r>
            <a:r>
              <a:rPr lang="ru-RU" dirty="0" err="1"/>
              <a:t>destroy</a:t>
            </a:r>
            <a:r>
              <a:rPr lang="ru-RU" dirty="0"/>
              <a:t>" (уничтожить) - сообщение с явным требованием уничтожить соответствующий объект. Посылается в том случае, когда необходимо прекратить нежелательные действия со стороны существующего в системе объекта, либо когда объект больше не нужен и должен освободить задействованные им системные ресурсы;</a:t>
            </a:r>
          </a:p>
          <a:p>
            <a:r>
              <a:rPr lang="ru-RU" dirty="0"/>
              <a:t>"</a:t>
            </a:r>
            <a:r>
              <a:rPr lang="ru-RU" dirty="0" err="1"/>
              <a:t>send</a:t>
            </a:r>
            <a:r>
              <a:rPr lang="ru-RU" dirty="0"/>
              <a:t>" (послать) - обозначает посылку другому объекту некоторого сигнала, который асинхронно инициируется одним объектом и принимается (перехватывается) другим. Отличие сигнала от </a:t>
            </a:r>
            <a:r>
              <a:rPr lang="ru-RU" dirty="0">
                <a:hlinkClick r:id="rId2" tooltip="Сообщения - Представляет собой законченный фрагмент информации, который отправляется одним объектом другому.  "/>
              </a:rPr>
              <a:t>сообщения</a:t>
            </a:r>
            <a:r>
              <a:rPr lang="ru-RU" dirty="0"/>
              <a:t> заключается в том, что сигнал должен быть явно описан в том классе, объект которого инициирует его передачу.</a:t>
            </a:r>
          </a:p>
        </p:txBody>
      </p:sp>
    </p:spTree>
    <p:extLst>
      <p:ext uri="{BB962C8B-B14F-4D97-AF65-F5344CB8AC3E}">
        <p14:creationId xmlns:p14="http://schemas.microsoft.com/office/powerpoint/2010/main" val="1579644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Стереотипы сообщений</a:t>
            </a:r>
          </a:p>
        </p:txBody>
      </p:sp>
      <p:pic>
        <p:nvPicPr>
          <p:cNvPr id="21506" name="Picture 2" descr="http://www.znannya.org/images/uml_sequence_diagram_8/gl8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612978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206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Временные ограничения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12775" y="1556792"/>
            <a:ext cx="8183880" cy="108012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/>
              <a:t> могут относиться как к выполнению определенных действий объектами, так и к самим сообщениям, явно специфицируя условия их передачи или приема</a:t>
            </a:r>
            <a:endParaRPr lang="be-BY" sz="26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82439" y="3545632"/>
            <a:ext cx="8183880" cy="33123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/>
              <a:t>{</a:t>
            </a:r>
            <a:r>
              <a:rPr lang="ru-RU" dirty="0" err="1"/>
              <a:t>время_приема_</a:t>
            </a:r>
            <a:r>
              <a:rPr lang="ru-RU" dirty="0" err="1">
                <a:hlinkClick r:id="rId2" tooltip="Сообщения - Представляет собой законченный фрагмент информации, который отправляется одним объектом другому.  "/>
              </a:rPr>
              <a:t>сообщения</a:t>
            </a:r>
            <a:r>
              <a:rPr lang="ru-RU" dirty="0"/>
              <a:t> </a:t>
            </a:r>
            <a:r>
              <a:rPr lang="ru-RU" dirty="0" err="1"/>
              <a:t>время_отправки_сообщения</a:t>
            </a:r>
            <a:r>
              <a:rPr lang="ru-RU" dirty="0"/>
              <a:t> &lt; 1 сек.}</a:t>
            </a:r>
          </a:p>
          <a:p>
            <a:r>
              <a:rPr lang="ru-RU" dirty="0"/>
              <a:t>{</a:t>
            </a:r>
            <a:r>
              <a:rPr lang="ru-RU" dirty="0" err="1"/>
              <a:t>время_ожидания_ответа</a:t>
            </a:r>
            <a:r>
              <a:rPr lang="ru-RU" dirty="0"/>
              <a:t> &lt; 5 сек.}</a:t>
            </a:r>
          </a:p>
          <a:p>
            <a:r>
              <a:rPr lang="ru-RU" dirty="0"/>
              <a:t>{</a:t>
            </a:r>
            <a:r>
              <a:rPr lang="ru-RU" dirty="0" err="1"/>
              <a:t>время_передачи_пакета</a:t>
            </a:r>
            <a:r>
              <a:rPr lang="ru-RU" dirty="0"/>
              <a:t> &lt; 10 сек.}</a:t>
            </a:r>
          </a:p>
          <a:p>
            <a:r>
              <a:rPr lang="ru-RU" dirty="0"/>
              <a:t>{объект_1. </a:t>
            </a:r>
            <a:r>
              <a:rPr lang="ru-RU" dirty="0" err="1"/>
              <a:t>время_подачи_сигнала_тревоги</a:t>
            </a:r>
            <a:r>
              <a:rPr lang="ru-RU" dirty="0"/>
              <a:t> &gt; 30 сек.}</a:t>
            </a:r>
          </a:p>
        </p:txBody>
      </p:sp>
    </p:spTree>
    <p:extLst>
      <p:ext uri="{BB962C8B-B14F-4D97-AF65-F5344CB8AC3E}">
        <p14:creationId xmlns:p14="http://schemas.microsoft.com/office/powerpoint/2010/main" val="408614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/>
              <a:t>Диаграммы </a:t>
            </a:r>
            <a:r>
              <a:rPr lang="ru-RU" dirty="0" smtClean="0"/>
              <a:t>деятельности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7462" y="1484784"/>
            <a:ext cx="8816538" cy="4187952"/>
          </a:xfrm>
        </p:spPr>
        <p:txBody>
          <a:bodyPr/>
          <a:lstStyle/>
          <a:p>
            <a:r>
              <a:rPr lang="ru-RU" dirty="0"/>
              <a:t>представляется в форме графа деятельности, вершинами </a:t>
            </a:r>
            <a:r>
              <a:rPr lang="ru-RU" dirty="0" smtClean="0"/>
              <a:t>которого являются</a:t>
            </a:r>
            <a:r>
              <a:rPr lang="ru-RU" dirty="0"/>
              <a:t> </a:t>
            </a:r>
            <a:r>
              <a:rPr lang="ru-RU" dirty="0">
                <a:hlinkClick r:id="rId2" tooltip="Состояние - Совокупность свойств или признаков, которые в каждый момент времени отражают наиболее существенные особенности поведения системы.  "/>
              </a:rPr>
              <a:t>состояния</a:t>
            </a:r>
            <a:r>
              <a:rPr lang="ru-RU" dirty="0"/>
              <a:t> действия, а дугами - переходы от одного состояния действия к другому</a:t>
            </a:r>
            <a:endParaRPr lang="ru-RU" dirty="0" smtClean="0"/>
          </a:p>
          <a:p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1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телефонный разговор</a:t>
            </a:r>
            <a:endParaRPr lang="ru-RU" dirty="0"/>
          </a:p>
        </p:txBody>
      </p:sp>
      <p:pic>
        <p:nvPicPr>
          <p:cNvPr id="22530" name="Picture 2" descr="http://www.znannya.org/images/uml_sequence_diagram_8/gl8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356"/>
            <a:ext cx="835748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092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телефонный разговор</a:t>
            </a:r>
            <a:endParaRPr lang="ru-RU" dirty="0"/>
          </a:p>
        </p:txBody>
      </p:sp>
      <p:pic>
        <p:nvPicPr>
          <p:cNvPr id="23554" name="Picture 2" descr="http://www.znannya.org/images/uml_sequence_diagram_8/gl8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781944"/>
            <a:ext cx="8362533" cy="431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582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телефонный разговор</a:t>
            </a:r>
            <a:endParaRPr lang="ru-RU" dirty="0"/>
          </a:p>
        </p:txBody>
      </p:sp>
      <p:pic>
        <p:nvPicPr>
          <p:cNvPr id="24578" name="Picture 2" descr="http://www.znannya.org/images/uml_sequence_diagram_8/gl8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661565" cy="51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889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4" y="476672"/>
            <a:ext cx="8501483" cy="1051560"/>
          </a:xfrm>
        </p:spPr>
        <p:txBody>
          <a:bodyPr>
            <a:normAutofit fontScale="90000"/>
          </a:bodyPr>
          <a:lstStyle/>
          <a:p>
            <a:r>
              <a:rPr lang="ru-RU" dirty="0"/>
              <a:t>Рекомендации по </a:t>
            </a:r>
            <a:r>
              <a:rPr lang="ru-RU" dirty="0" smtClean="0"/>
              <a:t>построению</a:t>
            </a:r>
            <a:r>
              <a:rPr lang="ru-RU" dirty="0"/>
              <a:t/>
            </a:r>
            <a:br>
              <a:rPr lang="ru-RU" dirty="0"/>
            </a:b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777978" y="1556791"/>
            <a:ext cx="8183880" cy="495599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выделить </a:t>
            </a:r>
            <a:r>
              <a:rPr lang="ru-RU" dirty="0"/>
              <a:t>из всей совокупности </a:t>
            </a:r>
            <a:r>
              <a:rPr lang="ru-RU" dirty="0" smtClean="0"/>
              <a:t>те </a:t>
            </a:r>
            <a:r>
              <a:rPr lang="ru-RU" dirty="0"/>
              <a:t>и только </a:t>
            </a:r>
            <a:r>
              <a:rPr lang="ru-RU" dirty="0" smtClean="0"/>
              <a:t>те классы, </a:t>
            </a:r>
            <a:r>
              <a:rPr lang="ru-RU" dirty="0"/>
              <a:t>объекты которых участвуют в моделируемом </a:t>
            </a:r>
            <a:r>
              <a:rPr lang="ru-RU" dirty="0" smtClean="0"/>
              <a:t>взаимодействии</a:t>
            </a:r>
          </a:p>
          <a:p>
            <a:r>
              <a:rPr lang="ru-RU" sz="2800" dirty="0"/>
              <a:t>установить, </a:t>
            </a:r>
            <a:r>
              <a:rPr lang="ru-RU" sz="2800" dirty="0" smtClean="0"/>
              <a:t>какие </a:t>
            </a:r>
            <a:r>
              <a:rPr lang="ru-RU" sz="2800" dirty="0"/>
              <a:t>объекты будут существовать постоянно, а какие временно - только на период выполнения ими требуемых </a:t>
            </a:r>
            <a:r>
              <a:rPr lang="ru-RU" sz="2800" dirty="0" smtClean="0"/>
              <a:t>действий</a:t>
            </a:r>
          </a:p>
          <a:p>
            <a:r>
              <a:rPr lang="ru-RU" sz="2800" dirty="0"/>
              <a:t>Спецификация сообщений: </a:t>
            </a:r>
          </a:p>
          <a:p>
            <a:pPr lvl="1"/>
            <a:r>
              <a:rPr lang="ru-RU" sz="2400" dirty="0"/>
              <a:t>Учитывать те роли, которые играют </a:t>
            </a:r>
            <a:r>
              <a:rPr lang="ru-RU" sz="2400" dirty="0">
                <a:hlinkClick r:id="rId3" tooltip="Сообщения - Представляет собой законченный фрагмент информации, который отправляется одним объектом другому.  "/>
              </a:rPr>
              <a:t>сообщения</a:t>
            </a:r>
            <a:r>
              <a:rPr lang="ru-RU" sz="2400" dirty="0"/>
              <a:t> в системе. При необходимости использовать их разновидности и стереотипы</a:t>
            </a:r>
          </a:p>
          <a:p>
            <a:pPr lvl="1"/>
            <a:r>
              <a:rPr lang="ru-RU" sz="2400" dirty="0"/>
              <a:t>Для уничтожения объектов, которые создаются на время выполнения своих действий, нужно предусмотреть явное </a:t>
            </a:r>
            <a:r>
              <a:rPr lang="ru-RU" sz="2400" dirty="0" smtClean="0"/>
              <a:t>сообщение</a:t>
            </a:r>
            <a:endParaRPr lang="ru-RU" sz="2800" dirty="0" smtClean="0"/>
          </a:p>
          <a:p>
            <a:r>
              <a:rPr lang="ru-RU" sz="2800" dirty="0" smtClean="0"/>
              <a:t>Визуализация </a:t>
            </a:r>
            <a:r>
              <a:rPr lang="ru-RU" sz="2800" dirty="0"/>
              <a:t>каждого потока управления на отдельной диаграмме последовательности</a:t>
            </a:r>
            <a:endParaRPr lang="be-BY" sz="4400" dirty="0"/>
          </a:p>
          <a:p>
            <a:endParaRPr lang="ru-RU" sz="2800" dirty="0" smtClean="0"/>
          </a:p>
          <a:p>
            <a:pPr lvl="1"/>
            <a:endParaRPr lang="ru-RU" sz="2400" dirty="0" smtClean="0"/>
          </a:p>
          <a:p>
            <a:pPr lvl="1"/>
            <a:endParaRPr lang="ru-RU" sz="2400" dirty="0" smtClean="0"/>
          </a:p>
          <a:p>
            <a:endParaRPr lang="be-BY" sz="3800" dirty="0"/>
          </a:p>
        </p:txBody>
      </p:sp>
    </p:spTree>
    <p:extLst>
      <p:ext uri="{BB962C8B-B14F-4D97-AF65-F5344CB8AC3E}">
        <p14:creationId xmlns:p14="http://schemas.microsoft.com/office/powerpoint/2010/main" val="13987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/>
              <a:t>Диаграммы </a:t>
            </a:r>
            <a:r>
              <a:rPr lang="ru-RU" dirty="0" smtClean="0"/>
              <a:t>деятельности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7462" y="1484784"/>
            <a:ext cx="8816538" cy="4187952"/>
          </a:xfrm>
        </p:spPr>
        <p:txBody>
          <a:bodyPr/>
          <a:lstStyle/>
          <a:p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Различные варианты ветвлений на диаграмме деятельнос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30107"/>
            <a:ext cx="4320480" cy="416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1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Отличие от диаграмм состояния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7462" y="1484784"/>
            <a:ext cx="8816538" cy="4187952"/>
          </a:xfrm>
        </p:spPr>
        <p:txBody>
          <a:bodyPr/>
          <a:lstStyle/>
          <a:p>
            <a:r>
              <a:rPr lang="ru-RU" dirty="0" smtClean="0"/>
              <a:t>состояния используются </a:t>
            </a:r>
            <a:r>
              <a:rPr lang="ru-RU" dirty="0"/>
              <a:t>для представления не деятельностей, а </a:t>
            </a:r>
            <a:r>
              <a:rPr lang="ru-RU" dirty="0" smtClean="0"/>
              <a:t>действий</a:t>
            </a:r>
          </a:p>
          <a:p>
            <a:r>
              <a:rPr lang="ru-RU" dirty="0" smtClean="0"/>
              <a:t>отсутствие </a:t>
            </a:r>
            <a:r>
              <a:rPr lang="ru-RU" dirty="0"/>
              <a:t>на переходах сигнатуры событий</a:t>
            </a:r>
            <a:endParaRPr lang="ru-RU" dirty="0" smtClean="0"/>
          </a:p>
          <a:p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5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Деятельность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36048" y="1844824"/>
            <a:ext cx="8183880" cy="41879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некоторая </a:t>
            </a:r>
            <a:r>
              <a:rPr lang="ru-RU" dirty="0"/>
              <a:t>совокупность отдельных вычислений, выполняемых автоматом </a:t>
            </a:r>
            <a:endParaRPr lang="ru-RU" dirty="0" smtClean="0"/>
          </a:p>
          <a:p>
            <a:r>
              <a:rPr lang="ru-RU" dirty="0"/>
              <a:t>отдельные элементарные вычисления могут приводить к некоторому результату или действию (</a:t>
            </a:r>
            <a:r>
              <a:rPr lang="ru-RU" dirty="0" err="1"/>
              <a:t>action</a:t>
            </a:r>
            <a:r>
              <a:rPr lang="ru-RU" dirty="0"/>
              <a:t>)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1797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 действия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8153400" cy="226084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специальный случай</a:t>
            </a:r>
            <a:r>
              <a:rPr lang="ru-RU" dirty="0"/>
              <a:t> </a:t>
            </a:r>
            <a:r>
              <a:rPr lang="ru-RU" dirty="0">
                <a:hlinkClick r:id="rId2" tooltip="Состояние - Совокупность свойств или признаков, которые в каждый момент времени отражают наиболее существенные особенности поведения системы.  "/>
              </a:rPr>
              <a:t>состояния</a:t>
            </a:r>
            <a:r>
              <a:rPr lang="ru-RU" dirty="0"/>
              <a:t> с некоторым входным действием и по крайней мере одним выходящим из состояния </a:t>
            </a:r>
            <a:r>
              <a:rPr lang="ru-RU" dirty="0" smtClean="0"/>
              <a:t>переходом</a:t>
            </a:r>
          </a:p>
          <a:p>
            <a:r>
              <a:rPr lang="ru-RU" dirty="0"/>
              <a:t>не может иметь внутренних переходов, поскольку оно является элементарным</a:t>
            </a:r>
            <a:endParaRPr lang="be-BY" dirty="0"/>
          </a:p>
        </p:txBody>
      </p:sp>
      <p:pic>
        <p:nvPicPr>
          <p:cNvPr id="2050" name="Picture 2" descr="http://www.znannya.org/images/uml_activity_diagram_7/gl7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229200"/>
            <a:ext cx="36480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 под-деятельности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8153400" cy="2260848"/>
          </a:xfrm>
        </p:spPr>
        <p:txBody>
          <a:bodyPr>
            <a:normAutofit/>
          </a:bodyPr>
          <a:lstStyle/>
          <a:p>
            <a:r>
              <a:rPr lang="ru-RU" dirty="0"/>
              <a:t>некоторое сложное действие, которое, в свою очередь, состоит из нескольких более простых действий</a:t>
            </a:r>
            <a:endParaRPr lang="be-BY" dirty="0"/>
          </a:p>
        </p:txBody>
      </p:sp>
      <p:pic>
        <p:nvPicPr>
          <p:cNvPr id="3074" name="Picture 2" descr="http://www.znannya.org/images/uml_activity_diagram_7/gl7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77072"/>
            <a:ext cx="3952379" cy="188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0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Переходы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7462" y="1484784"/>
            <a:ext cx="8183880" cy="4187952"/>
          </a:xfrm>
        </p:spPr>
        <p:txBody>
          <a:bodyPr>
            <a:normAutofit/>
          </a:bodyPr>
          <a:lstStyle/>
          <a:p>
            <a:r>
              <a:rPr lang="ru-RU" dirty="0"/>
              <a:t>используются только </a:t>
            </a:r>
            <a:r>
              <a:rPr lang="ru-RU" dirty="0" err="1"/>
              <a:t>нетриггерные</a:t>
            </a:r>
            <a:r>
              <a:rPr lang="ru-RU" dirty="0"/>
              <a:t> </a:t>
            </a:r>
            <a:r>
              <a:rPr lang="ru-RU" dirty="0" smtClean="0"/>
              <a:t>переходы</a:t>
            </a:r>
          </a:p>
          <a:p>
            <a:r>
              <a:rPr lang="ru-RU" dirty="0" smtClean="0"/>
              <a:t>(такие</a:t>
            </a:r>
            <a:r>
              <a:rPr lang="ru-RU" dirty="0"/>
              <a:t>, которые срабатывают сразу после завершения деятельности или выполнения соответствующего </a:t>
            </a:r>
            <a:r>
              <a:rPr lang="ru-RU" dirty="0" smtClean="0"/>
              <a:t>действия)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05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6497</TotalTime>
  <Words>539</Words>
  <Application>Microsoft Office PowerPoint</Application>
  <PresentationFormat>Экран (4:3)</PresentationFormat>
  <Paragraphs>87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Обычная</vt:lpstr>
      <vt:lpstr>Диаграммы ДЕЯТЕЛЬНОСТИ Диаграммы ПОСЛЕДОВАТЕЛЬНОСТИ</vt:lpstr>
      <vt:lpstr>Диаграммы деятельности</vt:lpstr>
      <vt:lpstr>Диаграммы деятельности</vt:lpstr>
      <vt:lpstr>Диаграммы деятельности</vt:lpstr>
      <vt:lpstr>Отличие от диаграмм состояния</vt:lpstr>
      <vt:lpstr>Деятельность</vt:lpstr>
      <vt:lpstr>Состояние действия</vt:lpstr>
      <vt:lpstr>Состояние под-деятельности</vt:lpstr>
      <vt:lpstr>Переходы</vt:lpstr>
      <vt:lpstr>Ветвления</vt:lpstr>
      <vt:lpstr>Параллельные ветви вычисления</vt:lpstr>
      <vt:lpstr>Параллельные ветви вычисления</vt:lpstr>
      <vt:lpstr>Дорожки</vt:lpstr>
      <vt:lpstr>Дорожки</vt:lpstr>
      <vt:lpstr>Объекты</vt:lpstr>
      <vt:lpstr>Объекты</vt:lpstr>
      <vt:lpstr>Синхронизация</vt:lpstr>
      <vt:lpstr>Рекомендации по построению </vt:lpstr>
      <vt:lpstr>Диаграммы последовательности</vt:lpstr>
      <vt:lpstr>Объекты</vt:lpstr>
      <vt:lpstr>Линия жизни</vt:lpstr>
      <vt:lpstr>Фокус управления</vt:lpstr>
      <vt:lpstr>Фокус управления</vt:lpstr>
      <vt:lpstr>Рефлексивные сообщения</vt:lpstr>
      <vt:lpstr>Сообщения</vt:lpstr>
      <vt:lpstr>Ветвление потока управления</vt:lpstr>
      <vt:lpstr>Стереотипы сообщений</vt:lpstr>
      <vt:lpstr>Стереотипы сообщений</vt:lpstr>
      <vt:lpstr>Временные ограничения</vt:lpstr>
      <vt:lpstr>Пример: телефонный разговор</vt:lpstr>
      <vt:lpstr>Пример: телефонный разговор</vt:lpstr>
      <vt:lpstr>Пример: телефонный разговор</vt:lpstr>
      <vt:lpstr>Рекомендации по построению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Порождающие паттерны</dc:title>
  <dc:creator>Spadar</dc:creator>
  <cp:lastModifiedBy>Петухов Юрий Александрович</cp:lastModifiedBy>
  <cp:revision>337</cp:revision>
  <dcterms:created xsi:type="dcterms:W3CDTF">2015-08-08T17:58:02Z</dcterms:created>
  <dcterms:modified xsi:type="dcterms:W3CDTF">2015-09-28T13:17:47Z</dcterms:modified>
</cp:coreProperties>
</file>