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9" r:id="rId3"/>
    <p:sldId id="270" r:id="rId4"/>
    <p:sldId id="265" r:id="rId5"/>
    <p:sldId id="263" r:id="rId6"/>
    <p:sldId id="262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9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15816" y="692696"/>
            <a:ext cx="29389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Ресурсы</a:t>
            </a:r>
            <a:endParaRPr lang="ru-RU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1026" name="Picture 2" descr="http://dictionary-economics.ru/image/articles/0052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353014"/>
            <a:ext cx="4819650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65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2151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</a:rPr>
              <a:t>Типы ресурсов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980728"/>
            <a:ext cx="87129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ru-RU" sz="3600" b="1" dirty="0">
                <a:solidFill>
                  <a:srgbClr val="FF0000"/>
                </a:solidFill>
              </a:rPr>
              <a:t>Ресурс сборки </a:t>
            </a:r>
            <a:r>
              <a:rPr lang="ru-RU" sz="3600" dirty="0"/>
              <a:t>(</a:t>
            </a:r>
            <a:r>
              <a:rPr lang="ru-RU" sz="3600" i="1" u="sng" dirty="0" err="1">
                <a:solidFill>
                  <a:schemeClr val="tx2"/>
                </a:solidFill>
              </a:rPr>
              <a:t>assembly</a:t>
            </a:r>
            <a:r>
              <a:rPr lang="ru-RU" sz="3600" i="1" u="sng" dirty="0">
                <a:solidFill>
                  <a:schemeClr val="tx2"/>
                </a:solidFill>
              </a:rPr>
              <a:t> </a:t>
            </a:r>
            <a:r>
              <a:rPr lang="ru-RU" sz="3600" i="1" u="sng" dirty="0" err="1">
                <a:solidFill>
                  <a:schemeClr val="tx2"/>
                </a:solidFill>
              </a:rPr>
              <a:t>resource</a:t>
            </a:r>
            <a:r>
              <a:rPr lang="ru-RU" sz="3600" dirty="0"/>
              <a:t>) – блок двоичных данных, встроенный в скомпилированную сборку.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ru-RU" sz="3600" b="1" dirty="0" smtClean="0">
                <a:solidFill>
                  <a:srgbClr val="FF0000"/>
                </a:solidFill>
              </a:rPr>
              <a:t>Ресурс </a:t>
            </a:r>
            <a:r>
              <a:rPr lang="ru-RU" sz="3600" b="1" dirty="0">
                <a:solidFill>
                  <a:srgbClr val="FF0000"/>
                </a:solidFill>
              </a:rPr>
              <a:t>объекта или объектный ресурс </a:t>
            </a:r>
            <a:r>
              <a:rPr lang="ru-RU" sz="3600" dirty="0"/>
              <a:t>(</a:t>
            </a:r>
            <a:r>
              <a:rPr lang="ru-RU" sz="3600" i="1" u="sng" dirty="0" err="1">
                <a:solidFill>
                  <a:schemeClr val="tx2"/>
                </a:solidFill>
              </a:rPr>
              <a:t>object</a:t>
            </a:r>
            <a:r>
              <a:rPr lang="ru-RU" sz="3600" i="1" u="sng" dirty="0">
                <a:solidFill>
                  <a:schemeClr val="tx2"/>
                </a:solidFill>
              </a:rPr>
              <a:t> </a:t>
            </a:r>
            <a:r>
              <a:rPr lang="ru-RU" sz="3600" i="1" u="sng" dirty="0" err="1">
                <a:solidFill>
                  <a:schemeClr val="tx2"/>
                </a:solidFill>
              </a:rPr>
              <a:t>resource</a:t>
            </a:r>
            <a:r>
              <a:rPr lang="ru-RU" sz="3600" dirty="0"/>
              <a:t>) – это .NET- объект который объявляется в одном </a:t>
            </a:r>
            <a:r>
              <a:rPr lang="ru-RU" sz="3600" dirty="0" smtClean="0"/>
              <a:t>месте</a:t>
            </a:r>
            <a:r>
              <a:rPr lang="en-US" sz="3600" dirty="0" smtClean="0"/>
              <a:t> </a:t>
            </a:r>
            <a:r>
              <a:rPr lang="ru-RU" sz="3600" dirty="0" smtClean="0"/>
              <a:t>и используется  </a:t>
            </a:r>
            <a:r>
              <a:rPr lang="ru-RU" sz="3600" dirty="0"/>
              <a:t>в нескольких других.</a:t>
            </a:r>
          </a:p>
        </p:txBody>
      </p:sp>
    </p:spTree>
    <p:extLst>
      <p:ext uri="{BB962C8B-B14F-4D97-AF65-F5344CB8AC3E}">
        <p14:creationId xmlns:p14="http://schemas.microsoft.com/office/powerpoint/2010/main" val="86123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7" t="14584" r="22976" b="42708"/>
          <a:stretch/>
        </p:blipFill>
        <p:spPr bwMode="auto">
          <a:xfrm>
            <a:off x="3851919" y="188640"/>
            <a:ext cx="4680521" cy="2952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05430" y="44624"/>
            <a:ext cx="2152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</a:rPr>
              <a:t>Ресурс сборки </a:t>
            </a:r>
            <a:endParaRPr lang="ru-RU" sz="2400" dirty="0">
              <a:solidFill>
                <a:schemeClr val="tx2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5" t="12500" r="15833" b="51786"/>
          <a:stretch/>
        </p:blipFill>
        <p:spPr bwMode="auto">
          <a:xfrm>
            <a:off x="251520" y="3284984"/>
            <a:ext cx="8360230" cy="34834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28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4969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>
                <a:solidFill>
                  <a:srgbClr val="FF0000"/>
                </a:solidFill>
              </a:rPr>
              <a:t>Система ресурсов WPF </a:t>
            </a:r>
            <a:r>
              <a:rPr lang="ru-RU" sz="2800" dirty="0"/>
              <a:t>представляет собой </a:t>
            </a:r>
            <a:r>
              <a:rPr lang="ru-RU" sz="2800" dirty="0">
                <a:solidFill>
                  <a:srgbClr val="FF0000"/>
                </a:solidFill>
              </a:rPr>
              <a:t>способ поддержания вместе  </a:t>
            </a:r>
            <a:r>
              <a:rPr lang="ru-RU" sz="2800" dirty="0" smtClean="0">
                <a:solidFill>
                  <a:srgbClr val="FF0000"/>
                </a:solidFill>
              </a:rPr>
              <a:t>набора </a:t>
            </a:r>
            <a:r>
              <a:rPr lang="ru-RU" sz="2800" dirty="0">
                <a:solidFill>
                  <a:srgbClr val="FF0000"/>
                </a:solidFill>
              </a:rPr>
              <a:t>полезных объектов</a:t>
            </a:r>
            <a:r>
              <a:rPr lang="ru-RU" sz="2800" dirty="0"/>
              <a:t>, таких как наиболее часто используемые кисти, стили </a:t>
            </a:r>
            <a:r>
              <a:rPr lang="ru-RU" sz="2800" dirty="0" smtClean="0"/>
              <a:t>или </a:t>
            </a:r>
            <a:r>
              <a:rPr lang="ru-RU" sz="2800" dirty="0"/>
              <a:t>шаблоны, что существенно упрощает работу с ними.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65864" y="2564904"/>
            <a:ext cx="8482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ru-RU" sz="2400" dirty="0"/>
              <a:t>использование ресурсов </a:t>
            </a:r>
            <a:r>
              <a:rPr lang="ru-RU" sz="2400" dirty="0">
                <a:solidFill>
                  <a:srgbClr val="FF0000"/>
                </a:solidFill>
              </a:rPr>
              <a:t>упрощает разметку</a:t>
            </a:r>
            <a:r>
              <a:rPr lang="ru-RU" sz="2400" dirty="0"/>
              <a:t>, </a:t>
            </a:r>
            <a:r>
              <a:rPr lang="ru-RU" sz="2400" dirty="0">
                <a:solidFill>
                  <a:srgbClr val="FF0000"/>
                </a:solidFill>
              </a:rPr>
              <a:t>сокращает количество </a:t>
            </a:r>
            <a:r>
              <a:rPr lang="ru-RU" sz="2400" dirty="0" smtClean="0">
                <a:solidFill>
                  <a:srgbClr val="FF0000"/>
                </a:solidFill>
              </a:rPr>
              <a:t>повторяющихся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>
                <a:solidFill>
                  <a:srgbClr val="FF0000"/>
                </a:solidFill>
              </a:rPr>
              <a:t>фрагментов </a:t>
            </a:r>
            <a:r>
              <a:rPr lang="ru-RU" sz="2400" dirty="0" smtClean="0"/>
              <a:t>кода; </a:t>
            </a:r>
            <a:endParaRPr lang="ru-RU" sz="24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sz="2400" dirty="0" smtClean="0"/>
              <a:t>позволяет  хранить </a:t>
            </a:r>
            <a:r>
              <a:rPr lang="ru-RU" sz="2400" dirty="0"/>
              <a:t>детали, касающиеся пользовательского интерфейса (вроде цветовой схемы  </a:t>
            </a:r>
            <a:r>
              <a:rPr lang="ru-RU" sz="2400" dirty="0" smtClean="0"/>
              <a:t>приложения</a:t>
            </a:r>
            <a:r>
              <a:rPr lang="ru-RU" sz="2400" dirty="0"/>
              <a:t>), в </a:t>
            </a:r>
            <a:r>
              <a:rPr lang="ru-RU" sz="2400" dirty="0">
                <a:solidFill>
                  <a:srgbClr val="FF0000"/>
                </a:solidFill>
              </a:rPr>
              <a:t>центральном месте, чтобы в дальнейшем их было проще </a:t>
            </a:r>
            <a:r>
              <a:rPr lang="ru-RU" sz="2400" dirty="0" smtClean="0">
                <a:solidFill>
                  <a:srgbClr val="FF0000"/>
                </a:solidFill>
              </a:rPr>
              <a:t>модифицировать</a:t>
            </a:r>
            <a:r>
              <a:rPr lang="ru-RU" sz="2400" dirty="0"/>
              <a:t>;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sz="2400" dirty="0"/>
              <a:t>р</a:t>
            </a:r>
            <a:r>
              <a:rPr lang="ru-RU" sz="2400" dirty="0" smtClean="0"/>
              <a:t>есурсы </a:t>
            </a:r>
            <a:r>
              <a:rPr lang="ru-RU" sz="2400" dirty="0"/>
              <a:t>объектов также служат </a:t>
            </a:r>
            <a:r>
              <a:rPr lang="ru-RU" sz="2400" dirty="0">
                <a:solidFill>
                  <a:srgbClr val="FF0000"/>
                </a:solidFill>
              </a:rPr>
              <a:t>основой для многократного использования стилей </a:t>
            </a:r>
            <a:r>
              <a:rPr lang="ru-RU" sz="2400" dirty="0" smtClean="0">
                <a:solidFill>
                  <a:srgbClr val="FF0000"/>
                </a:solidFill>
              </a:rPr>
              <a:t>WPF</a:t>
            </a:r>
            <a:r>
              <a:rPr lang="ru-RU" sz="2400" dirty="0" smtClean="0"/>
              <a:t>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8444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88640"/>
            <a:ext cx="871296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tx2"/>
                </a:solidFill>
              </a:rPr>
              <a:t>Ресурсы обладают рядом важных </a:t>
            </a:r>
            <a:r>
              <a:rPr lang="ru-RU" sz="2400" b="1" dirty="0" smtClean="0">
                <a:solidFill>
                  <a:schemeClr val="tx2"/>
                </a:solidFill>
              </a:rPr>
              <a:t>преимуществ:</a:t>
            </a:r>
            <a:endParaRPr lang="ru-RU" sz="2400" b="1" dirty="0">
              <a:solidFill>
                <a:schemeClr val="tx2"/>
              </a:solidFill>
            </a:endParaRPr>
          </a:p>
          <a:p>
            <a:pPr algn="just"/>
            <a:r>
              <a:rPr lang="ru-RU" sz="2400" dirty="0"/>
              <a:t>• </a:t>
            </a:r>
            <a:r>
              <a:rPr lang="ru-RU" sz="2400" b="1" dirty="0">
                <a:solidFill>
                  <a:srgbClr val="FF0000"/>
                </a:solidFill>
              </a:rPr>
              <a:t>Эффективность</a:t>
            </a:r>
            <a:r>
              <a:rPr lang="ru-RU" sz="2400" dirty="0"/>
              <a:t>. Ресурсы позволяют определять объект один раз и затем  </a:t>
            </a:r>
            <a:r>
              <a:rPr lang="ru-RU" sz="2400" dirty="0" smtClean="0"/>
              <a:t>использовать </a:t>
            </a:r>
            <a:r>
              <a:rPr lang="ru-RU" sz="2400" dirty="0"/>
              <a:t>его в нескольких местах внутри разметки. Это упрощает код и делает его </a:t>
            </a:r>
            <a:r>
              <a:rPr lang="ru-RU" sz="2400" dirty="0" smtClean="0"/>
              <a:t>намного </a:t>
            </a:r>
            <a:r>
              <a:rPr lang="ru-RU" sz="2400" dirty="0"/>
              <a:t>эффективнее. </a:t>
            </a:r>
            <a:endParaRPr lang="ru-RU" sz="2400" dirty="0" smtClean="0"/>
          </a:p>
          <a:p>
            <a:pPr algn="just"/>
            <a:endParaRPr lang="ru-RU" sz="2400" dirty="0"/>
          </a:p>
          <a:p>
            <a:pPr algn="just"/>
            <a:r>
              <a:rPr lang="ru-RU" sz="2400" dirty="0" smtClean="0"/>
              <a:t>•</a:t>
            </a:r>
            <a:r>
              <a:rPr lang="ru-RU" sz="2400" b="1" dirty="0" err="1" smtClean="0">
                <a:solidFill>
                  <a:srgbClr val="FF0000"/>
                </a:solidFill>
              </a:rPr>
              <a:t>Сопровождаемостъ</a:t>
            </a:r>
            <a:r>
              <a:rPr lang="ru-RU" sz="2400" dirty="0"/>
              <a:t>. Ресурсы позволяют переносить низкоуровневые детали  </a:t>
            </a:r>
            <a:r>
              <a:rPr lang="ru-RU" sz="2400" dirty="0" smtClean="0"/>
              <a:t>форматирования </a:t>
            </a:r>
            <a:r>
              <a:rPr lang="ru-RU" sz="2400" dirty="0"/>
              <a:t>(вроде размеров шрифтов) в центральное место, где их легко  </a:t>
            </a:r>
            <a:r>
              <a:rPr lang="ru-RU" sz="2400" dirty="0" smtClean="0"/>
              <a:t>изменять</a:t>
            </a:r>
            <a:r>
              <a:rPr lang="ru-RU" sz="2400" dirty="0"/>
              <a:t>. Это своего рода </a:t>
            </a:r>
            <a:r>
              <a:rPr lang="ru-RU" sz="2400" dirty="0" smtClean="0"/>
              <a:t>XAML- эквивалент </a:t>
            </a:r>
            <a:r>
              <a:rPr lang="ru-RU" sz="2400" dirty="0"/>
              <a:t>создания констант в коде. </a:t>
            </a:r>
            <a:endParaRPr lang="ru-RU" sz="2400" dirty="0" smtClean="0"/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• </a:t>
            </a:r>
            <a:r>
              <a:rPr lang="ru-RU" sz="2400" b="1" dirty="0" err="1">
                <a:solidFill>
                  <a:srgbClr val="FF0000"/>
                </a:solidFill>
              </a:rPr>
              <a:t>Адаптируемость</a:t>
            </a:r>
            <a:r>
              <a:rPr lang="ru-RU" sz="2400" dirty="0"/>
              <a:t>. После отделения определенной информации от остальной  </a:t>
            </a:r>
            <a:r>
              <a:rPr lang="ru-RU" sz="2400" dirty="0" smtClean="0"/>
              <a:t>части </a:t>
            </a:r>
            <a:r>
              <a:rPr lang="ru-RU" sz="2400" dirty="0"/>
              <a:t>приложения и ее помещения в раздел ресурсов появляется возможность ее </a:t>
            </a:r>
            <a:r>
              <a:rPr lang="ru-RU" sz="2400" dirty="0" smtClean="0"/>
              <a:t>динамической </a:t>
            </a:r>
            <a:r>
              <a:rPr lang="ru-RU" sz="2400" dirty="0"/>
              <a:t>модификации. Например, может понадобиться изменять детали </a:t>
            </a:r>
          </a:p>
          <a:p>
            <a:pPr algn="just"/>
            <a:r>
              <a:rPr lang="ru-RU" sz="2400" dirty="0"/>
              <a:t>ресурсов на основе пользовательских предпочтений или текущего языка. </a:t>
            </a:r>
          </a:p>
        </p:txBody>
      </p:sp>
    </p:spTree>
    <p:extLst>
      <p:ext uri="{BB962C8B-B14F-4D97-AF65-F5344CB8AC3E}">
        <p14:creationId xmlns:p14="http://schemas.microsoft.com/office/powerpoint/2010/main" val="376959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260648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В WPF ресурсы можно </a:t>
            </a:r>
            <a:r>
              <a:rPr lang="ru-RU" sz="2400" b="1" dirty="0" smtClean="0">
                <a:solidFill>
                  <a:srgbClr val="FF0000"/>
                </a:solidFill>
              </a:rPr>
              <a:t>определять: </a:t>
            </a:r>
            <a:endParaRPr lang="ru-RU" sz="2400" b="1" dirty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в коде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/>
              <a:t>внутри разметки:</a:t>
            </a:r>
            <a:endParaRPr lang="ru-RU" sz="2400" dirty="0"/>
          </a:p>
          <a:p>
            <a:pPr marL="457200" indent="438150">
              <a:buFont typeface="+mj-lt"/>
              <a:buAutoNum type="arabicPeriod"/>
            </a:pPr>
            <a:r>
              <a:rPr lang="ru-RU" sz="2400" dirty="0"/>
              <a:t>вместе с отдельными элементами управления, </a:t>
            </a:r>
          </a:p>
          <a:p>
            <a:pPr marL="457200" indent="438150">
              <a:buFont typeface="+mj-lt"/>
              <a:buAutoNum type="arabicPeriod"/>
            </a:pPr>
            <a:r>
              <a:rPr lang="ru-RU" sz="2400" dirty="0" smtClean="0"/>
              <a:t>внутри </a:t>
            </a:r>
            <a:r>
              <a:rPr lang="ru-RU" sz="2400" dirty="0"/>
              <a:t>отдельных окон </a:t>
            </a:r>
          </a:p>
          <a:p>
            <a:pPr marL="457200" indent="438150">
              <a:buFont typeface="+mj-lt"/>
              <a:buAutoNum type="arabicPeriod"/>
            </a:pPr>
            <a:r>
              <a:rPr lang="ru-RU" sz="2400" dirty="0" smtClean="0"/>
              <a:t>во </a:t>
            </a:r>
            <a:r>
              <a:rPr lang="ru-RU" sz="2400" dirty="0"/>
              <a:t>всем приложении.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61759" y="2924944"/>
            <a:ext cx="8496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FF0000"/>
                </a:solidFill>
              </a:rPr>
              <a:t>В WPF </a:t>
            </a:r>
            <a:r>
              <a:rPr lang="ru-RU" sz="2400" b="1" dirty="0" smtClean="0">
                <a:solidFill>
                  <a:srgbClr val="FF0000"/>
                </a:solidFill>
              </a:rPr>
              <a:t>имеются следующие типы ресурсов: </a:t>
            </a:r>
            <a:endParaRPr lang="ru-RU" sz="2400" b="1" dirty="0">
              <a:solidFill>
                <a:srgbClr val="FF0000"/>
              </a:solidFill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/>
              <a:t>Статические </a:t>
            </a:r>
            <a:r>
              <a:rPr lang="ru-RU" sz="2400" dirty="0" smtClean="0"/>
              <a:t>ресурсы.  Устанавливаются </a:t>
            </a:r>
            <a:r>
              <a:rPr lang="ru-RU" sz="2400" dirty="0"/>
              <a:t>один раз, при первом создании окна. </a:t>
            </a:r>
            <a:endParaRPr lang="ru-RU" sz="24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Динамические ресурсы. Применяются </a:t>
            </a:r>
            <a:r>
              <a:rPr lang="ru-RU" sz="2400" dirty="0"/>
              <a:t>повторно в случае изменения ресурса. </a:t>
            </a:r>
          </a:p>
        </p:txBody>
      </p:sp>
    </p:spTree>
    <p:extLst>
      <p:ext uri="{BB962C8B-B14F-4D97-AF65-F5344CB8AC3E}">
        <p14:creationId xmlns:p14="http://schemas.microsoft.com/office/powerpoint/2010/main" val="376959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260648"/>
            <a:ext cx="86409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chemeClr val="tx2"/>
                </a:solidFill>
              </a:rPr>
              <a:t>Статические и динамические ресурсы </a:t>
            </a:r>
          </a:p>
          <a:p>
            <a:pPr algn="just"/>
            <a:r>
              <a:rPr lang="ru-RU" sz="2400" dirty="0" smtClean="0">
                <a:solidFill>
                  <a:srgbClr val="FF0000"/>
                </a:solidFill>
              </a:rPr>
              <a:t>В чем разница?</a:t>
            </a:r>
          </a:p>
          <a:p>
            <a:pPr algn="just"/>
            <a:r>
              <a:rPr lang="ru-RU" sz="2400" dirty="0" smtClean="0"/>
              <a:t>В </a:t>
            </a:r>
            <a:r>
              <a:rPr lang="ru-RU" sz="2400" dirty="0"/>
              <a:t>случае статического ресурса объект  </a:t>
            </a:r>
            <a:r>
              <a:rPr lang="ru-RU" sz="2400" dirty="0" smtClean="0"/>
              <a:t>извлекается </a:t>
            </a:r>
            <a:r>
              <a:rPr lang="ru-RU" sz="2400" dirty="0"/>
              <a:t>из коллекции ресурсов </a:t>
            </a:r>
            <a:r>
              <a:rPr lang="ru-RU" sz="2400" u="sng" dirty="0" smtClean="0">
                <a:solidFill>
                  <a:srgbClr val="FF0000"/>
                </a:solidFill>
              </a:rPr>
              <a:t>ТОЛЬКО ОДИН РАЗ</a:t>
            </a:r>
            <a:r>
              <a:rPr lang="ru-RU" sz="2400" dirty="0" smtClean="0"/>
              <a:t>. </a:t>
            </a:r>
          </a:p>
          <a:p>
            <a:pPr algn="just"/>
            <a:endParaRPr lang="ru-RU" sz="2400" dirty="0" smtClean="0"/>
          </a:p>
          <a:p>
            <a:pPr algn="just"/>
            <a:r>
              <a:rPr lang="ru-RU" sz="2400" dirty="0" smtClean="0"/>
              <a:t>В случае динамического ресурса объект отыскивается в коллекции </a:t>
            </a:r>
            <a:r>
              <a:rPr lang="ru-RU" sz="2400" dirty="0"/>
              <a:t>ресурсов при каждом возникновении в нем необходимости. </a:t>
            </a:r>
            <a:endParaRPr lang="ru-RU" sz="2400" dirty="0" smtClean="0"/>
          </a:p>
          <a:p>
            <a:pPr algn="just"/>
            <a:endParaRPr lang="ru-RU" sz="2400" dirty="0"/>
          </a:p>
          <a:p>
            <a:pPr algn="ctr"/>
            <a:r>
              <a:rPr lang="ru-RU" sz="2400" b="1" dirty="0">
                <a:solidFill>
                  <a:schemeClr val="tx2"/>
                </a:solidFill>
              </a:rPr>
              <a:t>Динамические свойства рекомендуется  использовать только в перечисленных ниже ситуациях. </a:t>
            </a:r>
          </a:p>
          <a:p>
            <a:pPr algn="just"/>
            <a:r>
              <a:rPr lang="ru-RU" sz="2400" dirty="0"/>
              <a:t>• </a:t>
            </a:r>
            <a:r>
              <a:rPr lang="ru-RU" sz="2400" dirty="0" smtClean="0"/>
              <a:t>   Ресурс </a:t>
            </a:r>
            <a:r>
              <a:rPr lang="ru-RU" sz="2400" dirty="0"/>
              <a:t>имеет свойства, которые зависят от параметров </a:t>
            </a:r>
            <a:r>
              <a:rPr lang="ru-RU" sz="2400" dirty="0" smtClean="0"/>
              <a:t>системы; </a:t>
            </a:r>
            <a:endParaRPr lang="ru-RU" sz="2400" dirty="0"/>
          </a:p>
          <a:p>
            <a:pPr algn="just"/>
            <a:r>
              <a:rPr lang="ru-RU" sz="2400" dirty="0"/>
              <a:t>• Планируется заменять объекты ресурсов программным образом (например, для </a:t>
            </a:r>
            <a:r>
              <a:rPr lang="ru-RU" sz="2400" dirty="0" smtClean="0"/>
              <a:t>реализации </a:t>
            </a:r>
            <a:r>
              <a:rPr lang="ru-RU" sz="2400" dirty="0"/>
              <a:t>средства динамических </a:t>
            </a:r>
            <a:r>
              <a:rPr lang="ru-RU" sz="2400" dirty="0" smtClean="0"/>
              <a:t>обложек</a:t>
            </a:r>
            <a:r>
              <a:rPr lang="ru-RU" sz="2400" dirty="0"/>
              <a:t> </a:t>
            </a:r>
            <a:r>
              <a:rPr lang="ru-RU" sz="2400" dirty="0" smtClean="0"/>
              <a:t>(тем приложения)).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5829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44624"/>
            <a:ext cx="87129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chemeClr val="tx2"/>
                </a:solidFill>
              </a:rPr>
              <a:t>Словари ресурсов </a:t>
            </a:r>
          </a:p>
          <a:p>
            <a:pPr algn="just"/>
            <a:r>
              <a:rPr lang="ru-RU" sz="2400" dirty="0"/>
              <a:t>Чтобы разделить ресурсы между множеством проектов можно создать словарь  </a:t>
            </a:r>
            <a:r>
              <a:rPr lang="ru-RU" sz="2400" dirty="0" smtClean="0"/>
              <a:t>ресурсов</a:t>
            </a:r>
            <a:r>
              <a:rPr lang="ru-RU" sz="2400" dirty="0"/>
              <a:t>. Словарь ресурсов представляет собой просто XAML-документ, который всего </a:t>
            </a:r>
            <a:r>
              <a:rPr lang="ru-RU" sz="2400" dirty="0" smtClean="0"/>
              <a:t>лишь </a:t>
            </a:r>
            <a:r>
              <a:rPr lang="ru-RU" sz="2400" dirty="0"/>
              <a:t>хранит </a:t>
            </a:r>
            <a:r>
              <a:rPr lang="ru-RU" sz="2400" dirty="0" smtClean="0"/>
              <a:t>необходимые </a:t>
            </a:r>
            <a:r>
              <a:rPr lang="ru-RU" sz="2400" dirty="0"/>
              <a:t>ресурсы.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48" t="37054" r="12619" b="46428"/>
          <a:stretch/>
        </p:blipFill>
        <p:spPr bwMode="auto">
          <a:xfrm>
            <a:off x="5243444" y="1828803"/>
            <a:ext cx="3816423" cy="3377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9" t="46838" r="32262" b="28906"/>
          <a:stretch/>
        </p:blipFill>
        <p:spPr bwMode="auto">
          <a:xfrm>
            <a:off x="192471" y="3789040"/>
            <a:ext cx="5512177" cy="25818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983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620688"/>
            <a:ext cx="9001000" cy="20621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ResourceDictionary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r>
              <a:rPr lang="ru-RU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xmlns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="http://schemas.microsoft.com/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winfx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/2006/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xaml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/presentation"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="http://schemas.microsoft.com/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winfx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/2006/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xaml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LinearGradientBrush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Key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="buttomGradient"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StartPoint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="0,0"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EndPoint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="1,0"&gt;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GradientStop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Color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="Brown"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Offset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="0.0" /&gt;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GradientStop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Color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="Blue"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Offset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="1.0" /&gt;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LinearGradientBrush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ResourceDictionary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2976041"/>
            <a:ext cx="8928992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Application.Resources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ResourceDictionary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ResourceDictionary.MergedDictionaries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ResourceDictionary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Source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BrushesForButtons.xaml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ResourceDictionary.MergedDictionaries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&lt;!--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Стиль для границы кнопки--&gt;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LinearGradientBrush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x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Key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="buttomBorder"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StartPoint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="0,0"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EndPoint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="1,0"&gt;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GradientStop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Color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="Red"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Offset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="0.0"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GradientStop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Color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="Black"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Offset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="1.0"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LinearGradientBrush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ResourceDictionary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Application.Resources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0418" y="116632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000" b="1" dirty="0">
                <a:solidFill>
                  <a:schemeClr val="tx2"/>
                </a:solidFill>
              </a:rPr>
              <a:t>Словари ресурсов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8143" y="2204864"/>
            <a:ext cx="314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Файл: </a:t>
            </a:r>
            <a:r>
              <a:rPr lang="en-US" b="1" dirty="0" err="1">
                <a:solidFill>
                  <a:srgbClr val="C00000"/>
                </a:solidFill>
              </a:rPr>
              <a:t>BrushesForButtons.xaml</a:t>
            </a:r>
            <a:endParaRPr lang="ru-RU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9026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531</Words>
  <Application>Microsoft Office PowerPoint</Application>
  <PresentationFormat>Экран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KIN</dc:creator>
  <cp:lastModifiedBy>Ivan</cp:lastModifiedBy>
  <cp:revision>20</cp:revision>
  <dcterms:created xsi:type="dcterms:W3CDTF">2015-03-14T12:50:13Z</dcterms:created>
  <dcterms:modified xsi:type="dcterms:W3CDTF">2015-11-16T13:06:34Z</dcterms:modified>
</cp:coreProperties>
</file>