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6" r:id="rId4"/>
    <p:sldId id="265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deproject.com/KB/WPF/wpf6/bin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35932"/>
            <a:ext cx="628890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03648" y="462456"/>
            <a:ext cx="576491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Привязка данных</a:t>
            </a:r>
          </a:p>
          <a:p>
            <a:pPr algn="ctr"/>
            <a:r>
              <a:rPr 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(Data Binding)</a:t>
            </a:r>
            <a:endParaRPr lang="en-US" sz="4800" b="1" i="0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1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34630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b="1" dirty="0" smtClean="0">
                <a:solidFill>
                  <a:srgbClr val="FF0000"/>
                </a:solidFill>
              </a:rPr>
              <a:t>Привязка данных </a:t>
            </a:r>
            <a:r>
              <a:rPr lang="ru-RU" sz="3600" dirty="0" smtClean="0"/>
              <a:t>— </a:t>
            </a:r>
            <a:r>
              <a:rPr lang="ru-RU" sz="3600" dirty="0"/>
              <a:t>это акт подключения свойств элемента </a:t>
            </a:r>
            <a:r>
              <a:rPr lang="ru-RU" sz="3600" dirty="0" smtClean="0"/>
              <a:t>управления </a:t>
            </a:r>
            <a:r>
              <a:rPr lang="ru-RU" sz="3600" dirty="0"/>
              <a:t>к значениям данных, которые могут изменяться на протяжении </a:t>
            </a:r>
            <a:r>
              <a:rPr lang="ru-RU" sz="3600" dirty="0" smtClean="0"/>
              <a:t>жизненного цикла </a:t>
            </a:r>
            <a:r>
              <a:rPr lang="ru-RU" sz="3600" dirty="0"/>
              <a:t>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0893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404664"/>
            <a:ext cx="85689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ru-RU" sz="2800" b="1" dirty="0">
                <a:solidFill>
                  <a:srgbClr val="FF0000"/>
                </a:solidFill>
              </a:rPr>
              <a:t>Привязка данных </a:t>
            </a:r>
            <a:r>
              <a:rPr lang="en-US" sz="2800" b="1" dirty="0" smtClean="0">
                <a:solidFill>
                  <a:srgbClr val="FF0000"/>
                </a:solidFill>
              </a:rPr>
              <a:t>WPF </a:t>
            </a:r>
            <a:r>
              <a:rPr lang="ru-RU" sz="2800" dirty="0" smtClean="0"/>
              <a:t>предоставляет </a:t>
            </a:r>
            <a:r>
              <a:rPr lang="ru-RU" sz="2800" dirty="0"/>
              <a:t>приложениям простой и последовательный </a:t>
            </a:r>
            <a:r>
              <a:rPr lang="ru-RU" sz="2800" b="1" dirty="0"/>
              <a:t>способ представления и взаимодействия с данными</a:t>
            </a:r>
            <a:r>
              <a:rPr lang="ru-RU" sz="2800" dirty="0"/>
              <a:t>. </a:t>
            </a:r>
            <a:r>
              <a:rPr lang="ru-RU" sz="2800" dirty="0" smtClean="0"/>
              <a:t>Элементы </a:t>
            </a:r>
            <a:r>
              <a:rPr lang="ru-RU" sz="2800" dirty="0"/>
              <a:t>можно связать с данными из разнообразных источников, данных в форме объектов среды CLR и XML </a:t>
            </a:r>
            <a:r>
              <a:rPr lang="ru-RU" sz="2800" dirty="0" smtClean="0"/>
              <a:t>.</a:t>
            </a:r>
          </a:p>
          <a:p>
            <a:pPr indent="533400" algn="just"/>
            <a:endParaRPr lang="ru-RU" sz="2800" dirty="0" smtClean="0"/>
          </a:p>
          <a:p>
            <a:pPr indent="533400" algn="just"/>
            <a:r>
              <a:rPr lang="ru-RU" sz="2800" dirty="0" smtClean="0"/>
              <a:t> </a:t>
            </a:r>
            <a:r>
              <a:rPr lang="ru-RU" sz="2800" dirty="0"/>
              <a:t>Класс </a:t>
            </a:r>
            <a:r>
              <a:rPr lang="ru-RU" sz="2800" b="1" dirty="0" err="1">
                <a:solidFill>
                  <a:srgbClr val="FF0000"/>
                </a:solidFill>
              </a:rPr>
              <a:t>Binding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/>
              <a:t>обеспечивает высокоуровневый доступ к определению привязки, соединяющей </a:t>
            </a:r>
            <a:r>
              <a:rPr lang="ru-RU" sz="2800" b="1" dirty="0">
                <a:solidFill>
                  <a:srgbClr val="FF0000"/>
                </a:solidFill>
              </a:rPr>
              <a:t>свойства объектов</a:t>
            </a:r>
            <a:r>
              <a:rPr lang="ru-RU" sz="2800" dirty="0"/>
              <a:t>, выступающих в качестве цели привязки (как правило, элементов WPF), с </a:t>
            </a:r>
            <a:r>
              <a:rPr lang="ru-RU" sz="2800" b="1" dirty="0">
                <a:solidFill>
                  <a:srgbClr val="FF0000"/>
                </a:solidFill>
              </a:rPr>
              <a:t>любым источником данных</a:t>
            </a:r>
            <a:r>
              <a:rPr lang="ru-RU" sz="2800" dirty="0"/>
              <a:t> (например, с базой данных, файлом XML или любым другим объектом, содержащим данные). </a:t>
            </a:r>
          </a:p>
        </p:txBody>
      </p:sp>
    </p:spTree>
    <p:extLst>
      <p:ext uri="{BB962C8B-B14F-4D97-AF65-F5344CB8AC3E}">
        <p14:creationId xmlns:p14="http://schemas.microsoft.com/office/powerpoint/2010/main" val="294327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1" t="30273" r="16406" b="29688"/>
          <a:stretch/>
        </p:blipFill>
        <p:spPr bwMode="auto">
          <a:xfrm>
            <a:off x="141927" y="908720"/>
            <a:ext cx="8750553" cy="5184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7504" y="188640"/>
            <a:ext cx="2942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Привязка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0704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99" y="1442393"/>
            <a:ext cx="874061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63349" y="4048998"/>
            <a:ext cx="441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Различные направления привязки свойств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404664"/>
            <a:ext cx="3314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Источник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41091" y="391885"/>
            <a:ext cx="1679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Цель</a:t>
            </a:r>
            <a:endParaRPr lang="ru-RU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3707904" y="571907"/>
            <a:ext cx="2016224" cy="58884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5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09770"/>
              </p:ext>
            </p:extLst>
          </p:nvPr>
        </p:nvGraphicFramePr>
        <p:xfrm>
          <a:off x="251520" y="260648"/>
          <a:ext cx="8424936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2"/>
                <a:gridCol w="6336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OneWay</a:t>
                      </a:r>
                      <a:r>
                        <a:rPr lang="en-US" sz="2000" b="1" dirty="0" smtClean="0"/>
                        <a:t> 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Целевое свойство обновляется при изменениях исходного свойства 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TwoWay</a:t>
                      </a:r>
                      <a:r>
                        <a:rPr lang="en-US" sz="2000" b="1" dirty="0" smtClean="0"/>
                        <a:t> 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Целевое свойство обновляется при изменениях исходного свойства, а  исходное свойство обновляется при изменении целевого свойства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OneTime</a:t>
                      </a:r>
                      <a:r>
                        <a:rPr lang="en-US" sz="2000" b="1" dirty="0" smtClean="0"/>
                        <a:t> 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Целевое свойство устанавливается изначально на основе значения  исходного свойства. Обычно этот режим используется для сокращения  накладных расходов, если известно, что целевое свойство не изменится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OneWayToSource</a:t>
                      </a:r>
                      <a:r>
                        <a:rPr lang="en-US" sz="2000" b="1" dirty="0" smtClean="0"/>
                        <a:t> 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Подобно </a:t>
                      </a:r>
                      <a:r>
                        <a:rPr lang="ru-RU" sz="2000" dirty="0" err="1" smtClean="0"/>
                        <a:t>OneWay</a:t>
                      </a:r>
                      <a:r>
                        <a:rPr lang="ru-RU" sz="2000" dirty="0" smtClean="0"/>
                        <a:t>, но действует в обратном направлении. Исходное   свойство обновляется, когда изменяется целевое свойство , но целевое свойство никогда не обновляется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Default 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Этот тип привязки зависит от целевого свойства. Это либо </a:t>
                      </a:r>
                      <a:r>
                        <a:rPr lang="ru-RU" sz="2000" dirty="0" err="1" smtClean="0"/>
                        <a:t>TwoWay</a:t>
                      </a:r>
                      <a:r>
                        <a:rPr lang="ru-RU" sz="2000" dirty="0" smtClean="0"/>
                        <a:t> (для  устанавливаемых пользователем свойств, таких как </a:t>
                      </a:r>
                      <a:r>
                        <a:rPr lang="ru-RU" sz="2000" dirty="0" err="1" smtClean="0"/>
                        <a:t>TextBox.Text</a:t>
                      </a:r>
                      <a:r>
                        <a:rPr lang="ru-RU" sz="2000" dirty="0" smtClean="0"/>
                        <a:t>), либо </a:t>
                      </a:r>
                      <a:r>
                        <a:rPr lang="ru-RU" sz="2000" dirty="0" err="1" smtClean="0"/>
                        <a:t>OneWay</a:t>
                      </a:r>
                      <a:r>
                        <a:rPr lang="ru-RU" sz="2000" dirty="0" smtClean="0"/>
                        <a:t> (для всего остального). 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5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332656"/>
            <a:ext cx="8496944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создание объекта привязки данных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Binding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binding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Binding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endParaRPr lang="ru-RU" b="1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указываем источник привязки (объект с которым связываемся)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binding.Source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sliderFontSize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указываем свойство, к которому привязываемся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binding.Path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PropertyPath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ru-RU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ru-RU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указываем тип привязки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binding.Mode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BindingMode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.TwoWay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b="1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устанавливаем целевой объект и целевое свойство</a:t>
            </a:r>
            <a:endParaRPr lang="ru-RU" b="1" dirty="0"/>
          </a:p>
          <a:p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tbText.SetBinding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TextBlock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.FontSizeProperty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binding); 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3429000"/>
            <a:ext cx="8373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Привязка в коде </a:t>
            </a:r>
            <a:r>
              <a:rPr lang="ru-RU" sz="2400" dirty="0" smtClean="0"/>
              <a:t>применяется при:</a:t>
            </a:r>
            <a:endParaRPr lang="ru-RU" sz="2400" b="1" dirty="0" smtClean="0"/>
          </a:p>
          <a:p>
            <a:pPr algn="just"/>
            <a:r>
              <a:rPr lang="ru-RU" sz="2400" b="1" dirty="0" smtClean="0"/>
              <a:t>•    Создании </a:t>
            </a:r>
            <a:r>
              <a:rPr lang="ru-RU" sz="2400" b="1" dirty="0"/>
              <a:t>динамических привязок</a:t>
            </a:r>
            <a:r>
              <a:rPr lang="ru-RU" sz="2400" dirty="0"/>
              <a:t>. </a:t>
            </a:r>
            <a:endParaRPr lang="ru-RU" sz="2400" dirty="0" smtClean="0"/>
          </a:p>
          <a:p>
            <a:pPr algn="just"/>
            <a:r>
              <a:rPr lang="ru-RU" sz="2400" b="1" dirty="0"/>
              <a:t>• </a:t>
            </a:r>
            <a:r>
              <a:rPr lang="ru-RU" sz="2400" b="1" dirty="0" smtClean="0"/>
              <a:t>   Удалении привязки и установка новой. </a:t>
            </a:r>
            <a:endParaRPr lang="ru-RU" sz="2400" b="1" dirty="0"/>
          </a:p>
          <a:p>
            <a:pPr algn="just"/>
            <a:r>
              <a:rPr lang="ru-RU" sz="2400" dirty="0" smtClean="0"/>
              <a:t>Чтобы </a:t>
            </a:r>
            <a:r>
              <a:rPr lang="ru-RU" sz="2400" dirty="0"/>
              <a:t>удалить привязку </a:t>
            </a:r>
            <a:r>
              <a:rPr lang="ru-RU" sz="2400" dirty="0" smtClean="0"/>
              <a:t>недостаточно </a:t>
            </a:r>
            <a:r>
              <a:rPr lang="ru-RU" sz="2400" dirty="0"/>
              <a:t>просто присвоить новое значение </a:t>
            </a:r>
            <a:r>
              <a:rPr lang="ru-RU" sz="2400" dirty="0" smtClean="0"/>
              <a:t>свойству. Необходимо получить </a:t>
            </a:r>
            <a:r>
              <a:rPr lang="ru-RU" sz="2400" dirty="0"/>
              <a:t>возможность  </a:t>
            </a:r>
            <a:r>
              <a:rPr lang="ru-RU" sz="2400" dirty="0" smtClean="0"/>
              <a:t>установки </a:t>
            </a:r>
            <a:r>
              <a:rPr lang="ru-RU" sz="2400" dirty="0"/>
              <a:t>свойства обычным образом, понадобится помощь метода </a:t>
            </a:r>
            <a:r>
              <a:rPr lang="ru-RU" sz="2400" dirty="0" err="1" smtClean="0"/>
              <a:t>ClearBinding</a:t>
            </a:r>
            <a:r>
              <a:rPr lang="ru-RU" sz="2400" dirty="0" smtClean="0"/>
              <a:t>() или </a:t>
            </a:r>
            <a:r>
              <a:rPr lang="ru-RU" sz="2400" dirty="0" err="1" smtClean="0"/>
              <a:t>ClearAllBindings</a:t>
            </a:r>
            <a:r>
              <a:rPr lang="ru-RU" sz="2400" dirty="0" smtClean="0"/>
              <a:t>().. </a:t>
            </a:r>
          </a:p>
          <a:p>
            <a:pPr algn="just"/>
            <a:r>
              <a:rPr lang="ru-RU" sz="2400" b="1" dirty="0" smtClean="0"/>
              <a:t>•   Создании специальных </a:t>
            </a:r>
            <a:r>
              <a:rPr lang="ru-RU" sz="2400" b="1" dirty="0"/>
              <a:t>элементов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7695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60648"/>
            <a:ext cx="6243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</a:rPr>
              <a:t>Значения перечисления </a:t>
            </a:r>
            <a:r>
              <a:rPr lang="en-US" sz="2400" b="1" dirty="0" err="1">
                <a:solidFill>
                  <a:schemeClr val="tx2"/>
                </a:solidFill>
              </a:rPr>
              <a:t>UpdateSourceTrigger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0322" y="5550331"/>
            <a:ext cx="8540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tx2"/>
                </a:solidFill>
              </a:rPr>
              <a:t>управляют тем, как обновляется источник в привязках </a:t>
            </a:r>
            <a:r>
              <a:rPr lang="ru-RU" sz="2400" b="1" dirty="0" err="1">
                <a:solidFill>
                  <a:schemeClr val="tx2"/>
                </a:solidFill>
              </a:rPr>
              <a:t>TwoWay</a:t>
            </a:r>
            <a:r>
              <a:rPr lang="ru-RU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и </a:t>
            </a:r>
            <a:r>
              <a:rPr lang="ru-RU" sz="2400" b="1" dirty="0" err="1" smtClean="0">
                <a:solidFill>
                  <a:schemeClr val="tx2"/>
                </a:solidFill>
              </a:rPr>
              <a:t>OneWayToSource</a:t>
            </a:r>
            <a:r>
              <a:rPr lang="ru-RU" sz="2400" b="1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257722"/>
            <a:ext cx="83961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rgbClr val="FF0000"/>
                </a:solidFill>
              </a:rPr>
              <a:t>PropertyChanged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– </a:t>
            </a:r>
            <a:r>
              <a:rPr lang="ru-RU" sz="2800" dirty="0"/>
              <a:t>обновление происходят сразу после изменения значения свойства.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rgbClr val="FF0000"/>
                </a:solidFill>
              </a:rPr>
              <a:t>LostFocus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/>
              <a:t>– </a:t>
            </a:r>
            <a:r>
              <a:rPr lang="ru-RU" sz="2800" dirty="0"/>
              <a:t>обновление происходит после изменения значения и потери </a:t>
            </a:r>
            <a:r>
              <a:rPr lang="ru-RU" sz="2800" dirty="0" smtClean="0"/>
              <a:t>фокуса </a:t>
            </a:r>
            <a:r>
              <a:rPr lang="ru-RU" sz="2800" dirty="0"/>
              <a:t>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Explicit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ru-RU" sz="2800" dirty="0"/>
              <a:t>обновления происходят после вызова метода </a:t>
            </a:r>
            <a:r>
              <a:rPr lang="en-US" sz="2800" dirty="0" err="1"/>
              <a:t>BindingExpression.UpdateSource</a:t>
            </a:r>
            <a:r>
              <a:rPr lang="en-US" sz="2800" dirty="0"/>
              <a:t>();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Default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ru-RU" sz="2800" dirty="0"/>
              <a:t>Для большинства свойств значение </a:t>
            </a:r>
            <a:r>
              <a:rPr lang="en-US" sz="2800" dirty="0" err="1"/>
              <a:t>PropertyChanged</a:t>
            </a:r>
            <a:r>
              <a:rPr lang="en-US" sz="2800" dirty="0"/>
              <a:t> </a:t>
            </a:r>
            <a:r>
              <a:rPr lang="ru-RU" sz="2800" dirty="0"/>
              <a:t>для </a:t>
            </a:r>
            <a:r>
              <a:rPr lang="en-US" sz="2800" dirty="0" err="1"/>
              <a:t>TextBox.Text</a:t>
            </a:r>
            <a:r>
              <a:rPr lang="en-US" sz="2800" dirty="0"/>
              <a:t> - </a:t>
            </a:r>
            <a:r>
              <a:rPr lang="en-US" sz="2800" dirty="0" err="1"/>
              <a:t>LostFocus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695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</a:rPr>
              <a:t>Привязка к объектам, не являющимся элементами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6392" y="4221088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sz="2400" b="1" i="1" dirty="0" err="1" smtClean="0">
                <a:solidFill>
                  <a:schemeClr val="tx2"/>
                </a:solidFill>
              </a:rPr>
              <a:t>DataContext</a:t>
            </a:r>
            <a:r>
              <a:rPr lang="ru-RU" sz="2400" dirty="0" smtClean="0"/>
              <a:t>  используется в случаях привязки </a:t>
            </a:r>
            <a:r>
              <a:rPr lang="ru-RU" sz="2400" dirty="0"/>
              <a:t>несколько свойств одного объекта </a:t>
            </a:r>
            <a:r>
              <a:rPr lang="ru-RU" sz="2400" dirty="0" smtClean="0"/>
              <a:t>к </a:t>
            </a:r>
            <a:r>
              <a:rPr lang="ru-RU" sz="2400" dirty="0"/>
              <a:t>разным </a:t>
            </a:r>
            <a:r>
              <a:rPr lang="ru-RU" sz="2400" dirty="0" smtClean="0"/>
              <a:t>элементам другого.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b="1" i="1" dirty="0" err="1" smtClean="0">
                <a:solidFill>
                  <a:schemeClr val="tx2"/>
                </a:solidFill>
              </a:rPr>
              <a:t>DataContext</a:t>
            </a:r>
            <a:r>
              <a:rPr lang="ru-RU" sz="2400" dirty="0" smtClean="0"/>
              <a:t>  устанавливается для контейнера, </a:t>
            </a:r>
            <a:r>
              <a:rPr lang="ru-RU" sz="2400" dirty="0"/>
              <a:t>вместо его установки непосредственно на  </a:t>
            </a:r>
            <a:r>
              <a:rPr lang="ru-RU" sz="2400" dirty="0" smtClean="0"/>
              <a:t>целевой </a:t>
            </a:r>
            <a:r>
              <a:rPr lang="ru-RU" sz="2400" dirty="0"/>
              <a:t>элемент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64704"/>
            <a:ext cx="88569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ru-RU" sz="2800" b="1" dirty="0" err="1">
                <a:solidFill>
                  <a:srgbClr val="FF0000"/>
                </a:solidFill>
              </a:rPr>
              <a:t>Source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/>
              <a:t>– ссылка на объект источник.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sz="2800" b="1" dirty="0" err="1" smtClean="0">
                <a:solidFill>
                  <a:srgbClr val="FF0000"/>
                </a:solidFill>
              </a:rPr>
              <a:t>RelativeSource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/>
              <a:t>– позволяет создать ссылку на текущий элемент или на другой элемент вверх по дереву.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sz="2800" b="1" dirty="0" err="1" smtClean="0">
                <a:solidFill>
                  <a:srgbClr val="FF0000"/>
                </a:solidFill>
              </a:rPr>
              <a:t>DataContext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/>
              <a:t>– указание источника для группы элементов </a:t>
            </a:r>
            <a:r>
              <a:rPr lang="ru-RU" sz="2800" dirty="0" smtClean="0"/>
              <a:t>управления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5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453</Words>
  <Application>Microsoft Office PowerPoint</Application>
  <PresentationFormat>Экран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KIN</dc:creator>
  <cp:lastModifiedBy>Ivan</cp:lastModifiedBy>
  <cp:revision>14</cp:revision>
  <dcterms:created xsi:type="dcterms:W3CDTF">2015-03-14T12:50:13Z</dcterms:created>
  <dcterms:modified xsi:type="dcterms:W3CDTF">2015-11-17T10:13:12Z</dcterms:modified>
</cp:coreProperties>
</file>