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78" r:id="rId4"/>
    <p:sldId id="279" r:id="rId5"/>
    <p:sldId id="280" r:id="rId6"/>
    <p:sldId id="258" r:id="rId7"/>
    <p:sldId id="259" r:id="rId8"/>
    <p:sldId id="260" r:id="rId9"/>
    <p:sldId id="268" r:id="rId10"/>
    <p:sldId id="273" r:id="rId11"/>
    <p:sldId id="274" r:id="rId12"/>
    <p:sldId id="275" r:id="rId13"/>
    <p:sldId id="276" r:id="rId14"/>
    <p:sldId id="28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3194" autoAdjust="0"/>
  </p:normalViewPr>
  <p:slideViewPr>
    <p:cSldViewPr>
      <p:cViewPr varScale="1">
        <p:scale>
          <a:sx n="82" d="100"/>
          <a:sy n="82" d="100"/>
        </p:scale>
        <p:origin x="14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75EA-BC7A-42A0-A203-8D6E820A88D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7BD6-00C7-414F-BCAB-17174C5B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84F0-0AB3-498C-9A0E-EF200302B62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540-1B54-47E9-A638-30BD72E7D53A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0400-2639-4EA9-AB04-67D5CEA4BEC1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D372-34AE-47D0-9BEF-2F4A2F48FA22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58D6-EB9F-4E2C-8B92-8A10E543BEEB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A14E-E738-4263-8016-5DA0B16907FD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552C-2B49-482C-8D0F-FB77D2EFFBEE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23F4-27E2-448D-8B21-5D4024045425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027B-6FFE-45FD-9B6A-F4565FD4C3D4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D9AA-F124-4B77-A463-E76820572DD5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FCB9-5D2F-4F20-9000-86CB4635DA3B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01B7-8456-4F22-A0E9-FDDFB4CC230A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How Level I Stability Analysis (LISA) Program Works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Tasnia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Shehrin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Graduate Student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WSU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Supervisor: Dr. </a:t>
            </a:r>
            <a:r>
              <a:rPr lang="en-US" dirty="0" err="1" smtClean="0">
                <a:solidFill>
                  <a:schemeClr val="tx1"/>
                </a:solidFill>
              </a:rPr>
              <a:t>Idil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Deniz</a:t>
            </a:r>
            <a:r>
              <a:rPr lang="en-US" dirty="0" smtClean="0">
                <a:solidFill>
                  <a:schemeClr val="tx1"/>
                </a:solidFill>
              </a:rPr>
              <a:t> Akin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089"/>
            <a:ext cx="8229600" cy="9676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Equations that we will use in our simulation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486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 smtClean="0"/>
                  <a:t>Equations:</a:t>
                </a:r>
              </a:p>
              <a:p>
                <a:r>
                  <a:rPr lang="en-US" sz="2200" dirty="0" smtClean="0"/>
                  <a:t>Equation </a:t>
                </a:r>
                <a:r>
                  <a:rPr lang="en-US" sz="2200" dirty="0"/>
                  <a:t>developed by Lu and </a:t>
                </a:r>
                <a:r>
                  <a:rPr lang="en-US" sz="2200" dirty="0" err="1"/>
                  <a:t>Godt</a:t>
                </a:r>
                <a:r>
                  <a:rPr lang="en-US" sz="2200" dirty="0"/>
                  <a:t> (2008) for assessing the </a:t>
                </a:r>
                <a:r>
                  <a:rPr lang="en-US" sz="2200" dirty="0" smtClean="0"/>
                  <a:t>Factor of safety (FS) </a:t>
                </a:r>
                <a:r>
                  <a:rPr lang="en-US" sz="2200" dirty="0"/>
                  <a:t>of infinite slope under variably saturated conditions</a:t>
                </a:r>
                <a:r>
                  <a:rPr lang="en-US" sz="2200" dirty="0" smtClean="0"/>
                  <a:t>: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 smtClean="0"/>
                  <a:t>Here,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φ’= effective angle of friction</a:t>
                </a:r>
              </a:p>
              <a:p>
                <a:pPr marL="0" indent="0">
                  <a:buNone/>
                </a:pPr>
                <a:r>
                  <a:rPr lang="el-GR" sz="2200" dirty="0" smtClean="0"/>
                  <a:t>β</a:t>
                </a:r>
                <a:r>
                  <a:rPr lang="en-US" sz="2200" dirty="0" smtClean="0"/>
                  <a:t>= Slope angle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c’= drained cohesion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/>
                  <a:t> = distance from ground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surface to water table (WT)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z= distance above the WT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486400"/>
              </a:xfrm>
              <a:blipFill>
                <a:blip r:embed="rId2"/>
                <a:stretch>
                  <a:fillRect l="-963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8" y="2667000"/>
            <a:ext cx="7855972" cy="81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205287" y="3407442"/>
            <a:ext cx="4938713" cy="33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1" y="150813"/>
            <a:ext cx="8229600" cy="9921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Equations that we will use in our </a:t>
            </a:r>
            <a:r>
              <a:rPr lang="en-US" b="1" dirty="0" smtClean="0"/>
              <a:t>simulation (Cont.)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1787"/>
                <a:ext cx="8229600" cy="475456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dirty="0"/>
                  <a:t>A general equation for the vertical profile of suction stress under steady infiltration or evaporation 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endParaRPr lang="en-US" sz="2400" dirty="0" smtClean="0"/>
              </a:p>
              <a:p>
                <a:pPr>
                  <a:lnSpc>
                    <a:spcPct val="110000"/>
                  </a:lnSpc>
                </a:pPr>
                <a:endParaRPr lang="en-US" sz="2400" dirty="0" smtClean="0"/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4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</a:t>
                </a:r>
                <a:r>
                  <a:rPr lang="en-US" sz="2400" dirty="0"/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 </a:t>
                </a:r>
                <a:r>
                  <a:rPr lang="en-US" sz="2400" i="1" dirty="0" err="1"/>
                  <a:t>k</a:t>
                </a:r>
                <a:r>
                  <a:rPr lang="en-US" sz="2400" i="1" baseline="-25000" dirty="0" err="1"/>
                  <a:t>s</a:t>
                </a:r>
                <a:r>
                  <a:rPr lang="en-US" sz="2400" dirty="0"/>
                  <a:t> is the saturated hydraulic </a:t>
                </a:r>
                <a:r>
                  <a:rPr lang="en-US" sz="2400" dirty="0" smtClean="0"/>
                  <a:t>conductivity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(m/s)</a:t>
                </a:r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and n </a:t>
                </a:r>
                <a:r>
                  <a:rPr lang="en-US" sz="2400" dirty="0"/>
                  <a:t>is Van </a:t>
                </a:r>
                <a:r>
                  <a:rPr lang="en-US" sz="2400" dirty="0" err="1"/>
                  <a:t>Genuchten</a:t>
                </a:r>
                <a:r>
                  <a:rPr lang="en-US" sz="2400" dirty="0"/>
                  <a:t> (1980) parameters from the best fit to SWRC, </a:t>
                </a:r>
                <a:endParaRPr lang="en-US" sz="24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i="1" dirty="0" smtClean="0"/>
                  <a:t>q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is </a:t>
                </a:r>
                <a:r>
                  <a:rPr lang="en-US" sz="2400" dirty="0" smtClean="0"/>
                  <a:t>the steady flux rate (m/s) [positive for infiltration and negative for evaporation] 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1787"/>
                <a:ext cx="8229600" cy="4754563"/>
              </a:xfrm>
              <a:blipFill>
                <a:blip r:embed="rId2"/>
                <a:stretch>
                  <a:fillRect l="-96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6" y="2378869"/>
            <a:ext cx="572703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9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Equations that we will use in our </a:t>
            </a:r>
            <a:r>
              <a:rPr lang="en-US" b="1" dirty="0" smtClean="0"/>
              <a:t>simulation (Cont.)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Effective degree of saturation,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and n are fitting parameter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z= distance above the water 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55" y="2209800"/>
            <a:ext cx="480406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2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Equation used </a:t>
            </a:r>
            <a:r>
              <a:rPr lang="en-US" b="1" dirty="0"/>
              <a:t>in </a:t>
            </a:r>
            <a:r>
              <a:rPr lang="en-US" b="1" dirty="0" smtClean="0"/>
              <a:t>LISA simulation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7"/>
                <a:ext cx="8229600" cy="5303837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 smtClean="0"/>
                  <a:t>Assumption of infinite slope model: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 smtClean="0"/>
                  <a:t>The failure plane and the ground water surface are assumed to be parallel to the ground surface.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 smtClean="0"/>
                  <a:t>The failure plane is assumed to be infinite extent.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 smtClean="0"/>
                  <a:t>Only a single soil layer is considered.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Infinite slope equation and variables used in LISA:</a:t>
                </a:r>
              </a:p>
              <a:p>
                <a:pPr marL="0" indent="0">
                  <a:buNone/>
                </a:pPr>
                <a:r>
                  <a:rPr lang="en-US" sz="2200" i="1" dirty="0"/>
                  <a:t>F</a:t>
                </a:r>
                <a:r>
                  <a:rPr lang="en-US" sz="2200" i="1" dirty="0" smtClean="0"/>
                  <a:t>S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𝑠𝑎𝑡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𝑠𝑎𝑡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200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Where,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FS= Factor of safety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α= slope of ground surface, degrees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D= total soil thickness, </a:t>
                </a:r>
                <a:r>
                  <a:rPr lang="en-US" sz="2200" dirty="0" err="1" smtClean="0"/>
                  <a:t>ft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7"/>
                <a:ext cx="8229600" cy="5303837"/>
              </a:xfrm>
              <a:blipFill>
                <a:blip r:embed="rId2"/>
                <a:stretch>
                  <a:fillRect l="-963" t="-805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5" y="457200"/>
            <a:ext cx="8078755" cy="1676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Infinite slope equation and variables used in </a:t>
            </a:r>
            <a:r>
              <a:rPr lang="en-US" b="1" dirty="0" smtClean="0"/>
              <a:t>LISA (Cont.)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645" y="213360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sz="2400" dirty="0" smtClean="0"/>
                  <a:t> =saturated soil thickness, </a:t>
                </a:r>
                <a:r>
                  <a:rPr lang="en-US" sz="2400" dirty="0" err="1" smtClean="0"/>
                  <a:t>ft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/>
                  <a:t> =tree root strength expressed as cohesion, </a:t>
                </a:r>
                <a:r>
                  <a:rPr lang="en-US" sz="2400" dirty="0" err="1" smtClean="0"/>
                  <a:t>psf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=tree surcharge, </a:t>
                </a:r>
                <a:r>
                  <a:rPr lang="en-US" sz="2400" dirty="0" err="1" smtClean="0"/>
                  <a:t>psf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smtClean="0"/>
                  <a:t> =soil cohesion, </a:t>
                </a:r>
                <a:r>
                  <a:rPr lang="en-US" sz="2400" dirty="0" err="1" smtClean="0"/>
                  <a:t>psf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φ’ =effective internal angle of friction, degrees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 smtClean="0"/>
                  <a:t> =moist soil unit weight, </a:t>
                </a:r>
                <a:r>
                  <a:rPr lang="en-US" sz="2400" dirty="0" err="1" smtClean="0"/>
                  <a:t>pcf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r>
                  <a:rPr lang="en-US" sz="2400" dirty="0" smtClean="0"/>
                  <a:t> =saturated soil unit weight, </a:t>
                </a:r>
                <a:r>
                  <a:rPr lang="en-US" sz="2400" dirty="0" err="1" smtClean="0"/>
                  <a:t>pcf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 smtClean="0"/>
                  <a:t> =water unit weight, </a:t>
                </a:r>
                <a:r>
                  <a:rPr lang="en-US" sz="2400" dirty="0" err="1" smtClean="0"/>
                  <a:t>pcf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45" y="2133600"/>
                <a:ext cx="8229600" cy="4114800"/>
              </a:xfrm>
              <a:blipFill>
                <a:blip r:embed="rId2"/>
                <a:stretch>
                  <a:fillRect l="-1185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r>
              <a:rPr lang="en-US" b="1" dirty="0" smtClean="0">
                <a:latin typeface="Algerian" pitchFamily="82" charset="0"/>
              </a:rPr>
              <a:t>..!!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4800600" cy="29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1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812"/>
            <a:ext cx="8229600" cy="49291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/>
              <a:t>LISA</a:t>
            </a:r>
            <a:r>
              <a:rPr lang="en-US" sz="2200" b="1" dirty="0" smtClean="0"/>
              <a:t> </a:t>
            </a:r>
            <a:r>
              <a:rPr lang="en-US" sz="2200" b="1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LISA is a probabilistic model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</a:t>
            </a:r>
            <a:r>
              <a:rPr lang="en-US" sz="2200" dirty="0" smtClean="0"/>
              <a:t>sed primarily for relative landslide hazard evaluation for resource allocation, forest planning, timber sale allocation, environmental assessment report. 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/>
              <a:t>Probabilistic Analysis: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A probabilistic analysis provides an estimate of the probability of slope failure, rather than the factor of safety.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Probabilistic analysis uses probabilistic models to quantify the uncertainty and variability associated with the prediction of slope stability.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4732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b="1" dirty="0" smtClean="0"/>
              <a:t>Probability of failure </a:t>
            </a:r>
            <a:r>
              <a:rPr lang="en-US" sz="2200" b="1" dirty="0" smtClean="0"/>
              <a:t>: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Probability of failure can be used </a:t>
            </a:r>
            <a:r>
              <a:rPr lang="en-US" sz="2200" b="1" dirty="0" smtClean="0"/>
              <a:t>qualitatively</a:t>
            </a:r>
            <a:r>
              <a:rPr lang="en-US" sz="2200" dirty="0" smtClean="0"/>
              <a:t> to make relative comparisons between landforms to identify areas that should be targeted for additional analysis.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It can also be used </a:t>
            </a:r>
            <a:r>
              <a:rPr lang="en-US" sz="2200" b="1" dirty="0" smtClean="0"/>
              <a:t>quantitatively</a:t>
            </a:r>
            <a:r>
              <a:rPr lang="en-US" sz="2200" dirty="0" smtClean="0"/>
              <a:t> in a risk analysis.</a:t>
            </a:r>
          </a:p>
          <a:p>
            <a:pPr>
              <a:lnSpc>
                <a:spcPct val="110000"/>
              </a:lnSpc>
            </a:pPr>
            <a:r>
              <a:rPr lang="en-US" sz="2200" b="1" dirty="0" smtClean="0"/>
              <a:t>Monte Carlo simulation</a:t>
            </a:r>
            <a:r>
              <a:rPr lang="en-US" sz="2200" b="1" dirty="0" smtClean="0"/>
              <a:t>: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Monte Carlo simulation is the method used in LISA 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Has capability to incorporate the </a:t>
            </a:r>
            <a:r>
              <a:rPr lang="en-US" sz="2200" b="1" dirty="0" smtClean="0"/>
              <a:t>variabilities</a:t>
            </a:r>
            <a:r>
              <a:rPr lang="en-US" sz="2200" dirty="0" smtClean="0"/>
              <a:t> of many input parameters.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Suitable for stable analysis of large, variable landforms using infinite slope model.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98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022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b="1" dirty="0" smtClean="0"/>
              <a:t>Monte Carlo simulation (Cont.)</a:t>
            </a:r>
            <a:r>
              <a:rPr lang="en-US" sz="3600" b="1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Final simulation output is a set of 1000 possible factor of safety values that can be displayed as a histogram.</a:t>
            </a:r>
          </a:p>
          <a:p>
            <a:pPr>
              <a:lnSpc>
                <a:spcPct val="120000"/>
              </a:lnSpc>
            </a:pPr>
            <a:r>
              <a:rPr lang="en-US" sz="3600" b="1" dirty="0"/>
              <a:t>Monte Carlo Simulation Steps:</a:t>
            </a:r>
            <a:endParaRPr lang="en-US" sz="3600" dirty="0"/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For each component </a:t>
            </a:r>
            <a:r>
              <a:rPr lang="en-US" sz="3600" b="1" dirty="0"/>
              <a:t>random variable </a:t>
            </a:r>
            <a:r>
              <a:rPr lang="en-US" sz="3600" dirty="0"/>
              <a:t>being considered, select a random value that conforms to the assigned distribution.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Calculate the value of the FOS using the adopted performance function and the input values obtained from step-1.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Repeat step-1 and step-2 many times, storing the FOS result from each trial calculation.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Use the many calculated FOS values from the Monte Carlo simulation to estimate</a:t>
            </a:r>
            <a:r>
              <a:rPr lang="en-US" sz="3600" dirty="0" smtClean="0"/>
              <a:t>:</a:t>
            </a:r>
            <a:endParaRPr lang="en-US" sz="3600" dirty="0"/>
          </a:p>
          <a:p>
            <a:pPr marL="571500" lvl="0" indent="-571500">
              <a:lnSpc>
                <a:spcPct val="120000"/>
              </a:lnSpc>
              <a:buFont typeface="+mj-lt"/>
              <a:buAutoNum type="romanLcPeriod"/>
            </a:pPr>
            <a:r>
              <a:rPr lang="en-US" sz="3600" dirty="0"/>
              <a:t>Probability, P (F&lt;Fc)</a:t>
            </a:r>
          </a:p>
          <a:p>
            <a:pPr marL="571500" lvl="0" indent="-571500">
              <a:lnSpc>
                <a:spcPct val="120000"/>
              </a:lnSpc>
              <a:buFont typeface="+mj-lt"/>
              <a:buAutoNum type="romanLcPeriod"/>
            </a:pPr>
            <a:r>
              <a:rPr lang="en-US" sz="3600" dirty="0"/>
              <a:t>Sample mean &amp; variance</a:t>
            </a:r>
          </a:p>
          <a:p>
            <a:pPr marL="571500" lvl="0" indent="-571500">
              <a:lnSpc>
                <a:spcPct val="120000"/>
              </a:lnSpc>
              <a:buFont typeface="+mj-lt"/>
              <a:buAutoNum type="romanLcPeriod"/>
            </a:pPr>
            <a:r>
              <a:rPr lang="en-US" sz="3600" dirty="0"/>
              <a:t>FOS PDF from histogram.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7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Limitation of LISA:</a:t>
            </a:r>
          </a:p>
          <a:p>
            <a:r>
              <a:rPr lang="en-US" sz="2200" dirty="0" smtClean="0"/>
              <a:t>Does not simulate the size  or number of failure that might occur on a particular landforms.</a:t>
            </a:r>
          </a:p>
          <a:p>
            <a:r>
              <a:rPr lang="en-US" sz="2200" dirty="0" smtClean="0"/>
              <a:t>Cannot predict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/>
              <a:t>exact locations of any failure.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/>
              <a:t>type of failure.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6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of operation of LISA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/>
              <a:t>Step-1: Select Distribution Type :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The user selects a distribution type for each input parameter in the infinite slope equation. 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Enter values to describe the selected distribution.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200" dirty="0" smtClean="0"/>
              <a:t>The user may choose a constant value or a uniform, normal, lognormal, triangular, beta or relative-frequency histogram distribution. 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200" dirty="0" smtClean="0"/>
              <a:t>The most popular parameter that is selected for random variable is cohesion, c and effective angle of friction, </a:t>
            </a:r>
            <a:r>
              <a:rPr lang="el-GR" sz="2200" dirty="0" smtClean="0"/>
              <a:t>φ</a:t>
            </a:r>
            <a:r>
              <a:rPr lang="en-US" sz="2200" dirty="0" smtClean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200" b="1" dirty="0" smtClean="0"/>
              <a:t>NB. Equations that will be used in our simulation is attached at the last portion of the presentation.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Steps of operation of </a:t>
            </a:r>
            <a:r>
              <a:rPr lang="en-US" b="1" dirty="0" smtClean="0"/>
              <a:t>LISA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828800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Step-2: Generate values:</a:t>
            </a:r>
          </a:p>
          <a:p>
            <a:r>
              <a:rPr lang="en-US" sz="2400" dirty="0" smtClean="0"/>
              <a:t>LISA generates a column of up to </a:t>
            </a:r>
            <a:r>
              <a:rPr lang="en-US" sz="2400" b="1" dirty="0" smtClean="0"/>
              <a:t>1,000 </a:t>
            </a:r>
            <a:r>
              <a:rPr lang="en-US" sz="2400" b="1" dirty="0" smtClean="0"/>
              <a:t>values </a:t>
            </a:r>
            <a:r>
              <a:rPr lang="en-US" sz="2400" dirty="0" smtClean="0"/>
              <a:t>for each parameter. The number of values (how many values i.e. </a:t>
            </a:r>
            <a:r>
              <a:rPr lang="en-US" sz="2400" dirty="0" smtClean="0"/>
              <a:t>700/900/1,000</a:t>
            </a:r>
            <a:r>
              <a:rPr lang="en-US" sz="2400" dirty="0" smtClean="0"/>
              <a:t>) is specified by the user.</a:t>
            </a:r>
          </a:p>
          <a:p>
            <a:r>
              <a:rPr lang="en-US" sz="2400" dirty="0" smtClean="0"/>
              <a:t>A frequency histogram of the </a:t>
            </a:r>
            <a:r>
              <a:rPr lang="en-US" sz="2400" dirty="0" smtClean="0"/>
              <a:t>1,000 </a:t>
            </a:r>
            <a:r>
              <a:rPr lang="en-US" sz="2400" dirty="0" smtClean="0"/>
              <a:t>values for each parameter will closely match the shape of the distribution specified by the user.</a:t>
            </a:r>
          </a:p>
          <a:p>
            <a:r>
              <a:rPr lang="en-US" sz="2400" dirty="0" smtClean="0"/>
              <a:t>However, these </a:t>
            </a:r>
            <a:r>
              <a:rPr lang="en-US" sz="2400" dirty="0" smtClean="0"/>
              <a:t>1,000 </a:t>
            </a:r>
            <a:r>
              <a:rPr lang="en-US" sz="2400" dirty="0" smtClean="0"/>
              <a:t>values are generated in a random order.</a:t>
            </a:r>
          </a:p>
          <a:p>
            <a:r>
              <a:rPr lang="en-US" sz="2400" dirty="0" smtClean="0"/>
              <a:t>LISA displays the </a:t>
            </a:r>
            <a:r>
              <a:rPr lang="en-US" sz="2400" b="1" dirty="0" smtClean="0"/>
              <a:t>minimum, maximum, mean and standard deviation</a:t>
            </a:r>
            <a:r>
              <a:rPr lang="en-US" sz="2400" dirty="0" smtClean="0"/>
              <a:t> for each variable as the values are generated.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Steps of operation of </a:t>
            </a:r>
            <a:r>
              <a:rPr lang="en-US" b="1" dirty="0" smtClean="0"/>
              <a:t>LISA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9150"/>
            <a:ext cx="8229600" cy="4267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Step-3: Calculate Factor of Safety (FS):</a:t>
            </a:r>
            <a:endParaRPr lang="en-US" sz="2400" dirty="0" smtClean="0"/>
          </a:p>
          <a:p>
            <a:r>
              <a:rPr lang="en-US" sz="2400" dirty="0" smtClean="0"/>
              <a:t>After step-2, LISA calculate the FS for each set of generated values. </a:t>
            </a:r>
          </a:p>
          <a:p>
            <a:r>
              <a:rPr lang="en-US" sz="2400" dirty="0" smtClean="0"/>
              <a:t>The result is 1,000 possible realization of factor of safety, with relative frequencies being a result of the distribution used for each input variable.</a:t>
            </a:r>
          </a:p>
          <a:p>
            <a:r>
              <a:rPr lang="en-US" sz="2400" dirty="0" smtClean="0"/>
              <a:t>The minimum, maximum, mean and standard deviation for the FS and probability of failure are displayed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Steps of operation of </a:t>
            </a:r>
            <a:r>
              <a:rPr lang="en-US" b="1" dirty="0" smtClean="0"/>
              <a:t>LISA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Step-4: View Frequency Histogram of Factor of Safety (FS):</a:t>
            </a:r>
            <a:endParaRPr lang="en-US" sz="2400" dirty="0" smtClean="0"/>
          </a:p>
          <a:p>
            <a:r>
              <a:rPr lang="en-US" sz="2400" dirty="0" smtClean="0"/>
              <a:t>In this step, the user may view: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</a:t>
            </a:r>
            <a:r>
              <a:rPr lang="en-US" sz="2400" dirty="0" smtClean="0"/>
              <a:t>he frequency histogram of the factor of safety values.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The frequency histogram of the values simulated for each variable.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The scatter plots of any pair of variables or of a variable and the factor of safety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7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905</Words>
  <Application>Microsoft Office PowerPoint</Application>
  <PresentationFormat>On-screen Show 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Cambria Math</vt:lpstr>
      <vt:lpstr>Wingdings</vt:lpstr>
      <vt:lpstr>Office Theme</vt:lpstr>
      <vt:lpstr>How Level I Stability Analysis (LISA) Program Works</vt:lpstr>
      <vt:lpstr>Introduction</vt:lpstr>
      <vt:lpstr>Introduction (Cont.)</vt:lpstr>
      <vt:lpstr>Introduction (Cont.)</vt:lpstr>
      <vt:lpstr>Introduction (Cont.)</vt:lpstr>
      <vt:lpstr>Steps of operation of LISA</vt:lpstr>
      <vt:lpstr>Steps of operation of LISA (Cont.)</vt:lpstr>
      <vt:lpstr>Steps of operation of LISA (Cont.)</vt:lpstr>
      <vt:lpstr>Steps of operation of LISA (Cont.)</vt:lpstr>
      <vt:lpstr>Equations that we will use in our simulation</vt:lpstr>
      <vt:lpstr>Equations that we will use in our simulation (Cont.)</vt:lpstr>
      <vt:lpstr>Equations that we will use in our simulation (Cont.)</vt:lpstr>
      <vt:lpstr>Equation used in LISA simulation </vt:lpstr>
      <vt:lpstr>Infinite slope equation and variables used in LISA (Cont.) </vt:lpstr>
      <vt:lpstr>Thank You..!!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Slope Stability Analysis</dc:title>
  <dc:creator>Sharmi</dc:creator>
  <cp:lastModifiedBy>Idil Deniz Akin</cp:lastModifiedBy>
  <cp:revision>59</cp:revision>
  <dcterms:created xsi:type="dcterms:W3CDTF">2006-08-16T00:00:00Z</dcterms:created>
  <dcterms:modified xsi:type="dcterms:W3CDTF">2019-07-29T15:40:04Z</dcterms:modified>
</cp:coreProperties>
</file>