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61" r:id="rId2"/>
    <p:sldId id="272" r:id="rId3"/>
    <p:sldId id="270" r:id="rId4"/>
    <p:sldId id="257" r:id="rId5"/>
    <p:sldId id="258" r:id="rId6"/>
    <p:sldId id="266" r:id="rId7"/>
    <p:sldId id="267" r:id="rId8"/>
    <p:sldId id="271" r:id="rId9"/>
    <p:sldId id="264" r:id="rId10"/>
    <p:sldId id="259" r:id="rId11"/>
    <p:sldId id="260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F7C5"/>
    <a:srgbClr val="FF66FF"/>
    <a:srgbClr val="A68D22"/>
    <a:srgbClr val="2AA66B"/>
    <a:srgbClr val="660033"/>
    <a:srgbClr val="CC6600"/>
    <a:srgbClr val="FF0000"/>
    <a:srgbClr val="FF3300"/>
    <a:srgbClr val="BEC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8" autoAdjust="0"/>
    <p:restoredTop sz="94660"/>
  </p:normalViewPr>
  <p:slideViewPr>
    <p:cSldViewPr snapToGrid="0">
      <p:cViewPr>
        <p:scale>
          <a:sx n="81" d="100"/>
          <a:sy n="81" d="100"/>
        </p:scale>
        <p:origin x="-150" y="-3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CDCF71F-1A1C-AF6E-C6D7-46A2514FBF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33B03D-57F9-DE17-0D30-3DED8D447C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07DC8-BB64-41EA-96DD-D8B9E9DB924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86F4C7-5D2D-9C65-B53C-5434A67A65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C7B463-2C97-79A8-7FAD-69394AF8DF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89AA-A4FC-44C0-A3FC-F3B4EFBE0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195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9485DD-AA8D-4A26-A278-E8C0DD1CB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EC6E6C-5330-4FAE-A77E-D5A7F1B08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FB1433-2B3F-4195-84D4-1D361832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A0E9-8C15-42BD-9250-B09D6C81ECF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3D8AFB-DC6F-44E1-8E95-E817FAF9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38EC9F-BC7F-48AB-A0AF-0A12D444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F25C-77C3-409D-9055-622D96EA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B64D72-D40F-47E9-AABF-8BE04575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63AF43-BCBC-4759-84A1-0DA76ED65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236743-6BD7-447F-92E0-94119B29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A0E9-8C15-42BD-9250-B09D6C81ECF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86B079-CF6A-49E6-8514-3E984EC4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9AEFA-4068-4636-B4ED-C8B1D943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F25C-77C3-409D-9055-622D96EA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65B77CC-A2DC-47D3-8146-AC3B4CF05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1A0C2F-DB62-4307-89F7-E4A0548D2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D2475F-F2AC-48E6-BB5D-D210E957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A0E9-8C15-42BD-9250-B09D6C81ECF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660EBB-6BC5-4110-8922-C8500E66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C7FE88-738C-4864-A652-41F489AD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F25C-77C3-409D-9055-622D96EA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4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AB835-5505-4291-852C-3FFAFADD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394E7A-15CC-46A7-AFA9-1258448B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BE9FDE-48D7-40FC-910C-F49BF6A8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A0E9-8C15-42BD-9250-B09D6C81ECF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4C42B1-760D-4E39-8954-3DF14645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4AD4A4-AB54-4AA4-8509-46B42918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F25C-77C3-409D-9055-622D96EA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5D5C2A-8480-409A-8E0F-C3165499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DED27C-94C4-43DC-9A59-1FBFED69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F9290A-021B-4831-BD74-F54E6491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A0E9-8C15-42BD-9250-B09D6C81ECF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A8BA43-1745-462A-9771-647DE1E2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B09350-536B-49E4-B7D6-B622E656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F25C-77C3-409D-9055-622D96EA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4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E84E95-695F-4451-B24D-A11CDDF9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9DA5BD-EAB3-41BD-8FE2-C6F5751AB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BEEE2C-C898-40E1-B394-640CEC39D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A9BDFC-861A-484C-96A0-A803018A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A0E9-8C15-42BD-9250-B09D6C81ECF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0964F2-9A9D-410E-B7A4-667FAA7F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BD3D76-6185-4135-AB5F-1C59A017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F25C-77C3-409D-9055-622D96EA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27A8CA-D40E-415B-AAA8-4E05F3E68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ACBECE-35D8-4426-B776-3E2FFEFC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8B8F6A-2AAB-46F6-9D6D-6B6F98ECA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5B54D6F-65FC-4E69-B5A0-7F4B9445E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81185C-738F-4FEB-93A9-1CA073979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D0D7E48-A551-4DF7-A8F5-50252231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A0E9-8C15-42BD-9250-B09D6C81ECF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04FFB8B-EAE6-4345-80D6-2FD345F6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5614F1-72B1-404E-B543-D8D30699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F25C-77C3-409D-9055-622D96EA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8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17C34-E8DA-4E4B-8F51-4D9CAAF9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EA97471-CDA1-45B6-AA67-1930CE3A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A0E9-8C15-42BD-9250-B09D6C81ECF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1599869-42DE-4E6A-944A-8032BAA5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B192A71-A930-4223-9592-085CF13F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F25C-77C3-409D-9055-622D96EA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8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6A45DCF-B592-4223-B868-4F237DF6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A0E9-8C15-42BD-9250-B09D6C81ECF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505756F-1158-4C11-9AD2-8B3EE974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DB2222-204D-4E3F-9546-FB8B3759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F25C-77C3-409D-9055-622D96EA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1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DD1446-A1BB-4184-85BF-768E8472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3A5F38-E009-4ADE-99F4-57B10CB12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39284BA-8FFE-46AB-930D-905098E25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6455EA-F7D8-4FCB-99F5-A77F026C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A0E9-8C15-42BD-9250-B09D6C81ECF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8B4B26-C235-4AF6-A2A3-3552DE6A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88A62D-359E-45EF-8E96-2D0C0A4E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F25C-77C3-409D-9055-622D96EA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9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FEEC0C-F394-43AD-90C6-34C060BD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EFE8B10-AA3E-4776-82C4-F4B9256AB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949ADD-5B09-48E2-A8A8-D59BF4A83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E5FD7F-0B75-4B79-BC12-AB7D8A9C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A0E9-8C15-42BD-9250-B09D6C81ECF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AB1323-3D75-4273-A101-66413FF1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25FA0-460D-4475-B240-970D80B4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F25C-77C3-409D-9055-622D96EA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9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E88F3F-4D7D-4C6E-8F79-9071A960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09F302-7B40-47D4-9261-D9FD12446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7F2EE7-395F-46FB-8694-7C99BE17D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0A0E9-8C15-42BD-9250-B09D6C81ECF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A37E47-4926-49AD-AA1A-045C90C9D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FB9898-2AE4-437D-9831-905CDCBC3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DF25C-77C3-409D-9055-622D96EA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20185E-E2CD-4F36-85D6-56F2BCFC1760}"/>
              </a:ext>
            </a:extLst>
          </p:cNvPr>
          <p:cNvSpPr/>
          <p:nvPr/>
        </p:nvSpPr>
        <p:spPr>
          <a:xfrm flipH="1">
            <a:off x="4173788" y="0"/>
            <a:ext cx="56270" cy="6858000"/>
          </a:xfrm>
          <a:prstGeom prst="rect">
            <a:avLst/>
          </a:prstGeom>
          <a:solidFill>
            <a:srgbClr val="A19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54703AD-E2A0-4675-9691-84E55B163BD8}"/>
              </a:ext>
            </a:extLst>
          </p:cNvPr>
          <p:cNvSpPr/>
          <p:nvPr/>
        </p:nvSpPr>
        <p:spPr>
          <a:xfrm>
            <a:off x="8357540" y="0"/>
            <a:ext cx="56270" cy="6858000"/>
          </a:xfrm>
          <a:prstGeom prst="rect">
            <a:avLst/>
          </a:prstGeom>
          <a:solidFill>
            <a:srgbClr val="A19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99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839D52-A2BB-41B2-AF23-0CD0601CDC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0258">
            <a:off x="490958" y="2974567"/>
            <a:ext cx="1222239" cy="17995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8242022-CB1C-4ACA-9EE6-CDAC0647397B}"/>
              </a:ext>
            </a:extLst>
          </p:cNvPr>
          <p:cNvSpPr/>
          <p:nvPr/>
        </p:nvSpPr>
        <p:spPr>
          <a:xfrm>
            <a:off x="3154017" y="-137651"/>
            <a:ext cx="6281530" cy="6858001"/>
          </a:xfrm>
          <a:prstGeom prst="rect">
            <a:avLst/>
          </a:prstGeom>
          <a:solidFill>
            <a:srgbClr val="2D3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A3345C6-F09B-4AD0-9B9F-EB90D37C7B98}"/>
              </a:ext>
            </a:extLst>
          </p:cNvPr>
          <p:cNvSpPr/>
          <p:nvPr/>
        </p:nvSpPr>
        <p:spPr>
          <a:xfrm>
            <a:off x="1987826" y="1696278"/>
            <a:ext cx="8781774" cy="4356168"/>
          </a:xfrm>
          <a:prstGeom prst="rect">
            <a:avLst/>
          </a:prstGeom>
          <a:solidFill>
            <a:srgbClr val="660033">
              <a:alpha val="80000"/>
            </a:srgbClr>
          </a:solidFill>
          <a:ln>
            <a:noFill/>
          </a:ln>
          <a:effectLst>
            <a:outerShdw blurRad="419100" dist="190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A016820-073C-416A-8E91-A80D63044497}"/>
              </a:ext>
            </a:extLst>
          </p:cNvPr>
          <p:cNvSpPr/>
          <p:nvPr/>
        </p:nvSpPr>
        <p:spPr>
          <a:xfrm>
            <a:off x="1179871" y="1996882"/>
            <a:ext cx="5647567" cy="447274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794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015F177-BDD4-414E-9E6C-BFF719805089}"/>
              </a:ext>
            </a:extLst>
          </p:cNvPr>
          <p:cNvSpPr/>
          <p:nvPr/>
        </p:nvSpPr>
        <p:spPr>
          <a:xfrm>
            <a:off x="6827438" y="1996882"/>
            <a:ext cx="4488730" cy="38357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2286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B20BAA4-3286-4514-93DE-CBAABEB68A5D}"/>
              </a:ext>
            </a:extLst>
          </p:cNvPr>
          <p:cNvSpPr txBox="1"/>
          <p:nvPr/>
        </p:nvSpPr>
        <p:spPr>
          <a:xfrm>
            <a:off x="4894538" y="599535"/>
            <a:ext cx="2577950" cy="461665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spc="600" dirty="0">
                <a:solidFill>
                  <a:schemeClr val="bg1"/>
                </a:solidFill>
                <a:latin typeface="Oswald" panose="02000503000000000000" pitchFamily="2" charset="0"/>
              </a:rPr>
              <a:t>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9B2C87C-E1C4-775D-08CD-016FDA8957F0}"/>
              </a:ext>
            </a:extLst>
          </p:cNvPr>
          <p:cNvSpPr txBox="1"/>
          <p:nvPr/>
        </p:nvSpPr>
        <p:spPr>
          <a:xfrm>
            <a:off x="1474839" y="2418735"/>
            <a:ext cx="5122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Current food ordering system faces many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difficulties and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Times New Roman" panose="02020603050405020304" pitchFamily="18" charset="0"/>
              </a:rPr>
              <a:t>Cafeteria Ordering System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allows customers to order through the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Cafeteria Ordering System provides easy services to the customer and effortless process of the staff.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17384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8242022-CB1C-4ACA-9EE6-CDAC0647397B}"/>
              </a:ext>
            </a:extLst>
          </p:cNvPr>
          <p:cNvSpPr/>
          <p:nvPr/>
        </p:nvSpPr>
        <p:spPr>
          <a:xfrm>
            <a:off x="3144185" y="-14748"/>
            <a:ext cx="6281530" cy="7064478"/>
          </a:xfrm>
          <a:prstGeom prst="rect">
            <a:avLst/>
          </a:prstGeom>
          <a:solidFill>
            <a:srgbClr val="2D3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A3345C6-F09B-4AD0-9B9F-EB90D37C7B98}"/>
              </a:ext>
            </a:extLst>
          </p:cNvPr>
          <p:cNvSpPr/>
          <p:nvPr/>
        </p:nvSpPr>
        <p:spPr>
          <a:xfrm>
            <a:off x="2001491" y="727959"/>
            <a:ext cx="8428383" cy="1630018"/>
          </a:xfrm>
          <a:prstGeom prst="rect">
            <a:avLst/>
          </a:prstGeom>
          <a:solidFill>
            <a:srgbClr val="CC6600">
              <a:alpha val="80000"/>
            </a:srgbClr>
          </a:solidFill>
          <a:ln>
            <a:noFill/>
          </a:ln>
          <a:effectLst>
            <a:outerShdw blurRad="419100" dist="190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A016820-073C-416A-8E91-A80D63044497}"/>
              </a:ext>
            </a:extLst>
          </p:cNvPr>
          <p:cNvSpPr/>
          <p:nvPr/>
        </p:nvSpPr>
        <p:spPr>
          <a:xfrm>
            <a:off x="3878826" y="1396209"/>
            <a:ext cx="591230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794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B20BAA4-3286-4514-93DE-CBAABEB68A5D}"/>
              </a:ext>
            </a:extLst>
          </p:cNvPr>
          <p:cNvSpPr txBox="1"/>
          <p:nvPr/>
        </p:nvSpPr>
        <p:spPr>
          <a:xfrm>
            <a:off x="4731942" y="934544"/>
            <a:ext cx="2967479" cy="461665"/>
          </a:xfrm>
          <a:prstGeom prst="rect">
            <a:avLst/>
          </a:prstGeom>
          <a:solidFill>
            <a:schemeClr val="accent2">
              <a:lumMod val="40000"/>
              <a:lumOff val="60000"/>
              <a:alpha val="78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spc="600" dirty="0">
                <a:solidFill>
                  <a:schemeClr val="bg1"/>
                </a:solidFill>
                <a:latin typeface="Oswald" panose="02000503000000000000" pitchFamily="2" charset="0"/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A3D39F2-51E2-D4DD-9E44-53FB15696D45}"/>
              </a:ext>
            </a:extLst>
          </p:cNvPr>
          <p:cNvSpPr txBox="1"/>
          <p:nvPr/>
        </p:nvSpPr>
        <p:spPr>
          <a:xfrm>
            <a:off x="3878826" y="1396209"/>
            <a:ext cx="57747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provide QR code as an payment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add more Food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provide a Tracker to track the delivery of their 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dockerize and deploy the application as a container so that more and more cafeterias can use out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provide a section to give reviews and ratings of the food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75345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8242022-CB1C-4ACA-9EE6-CDAC0647397B}"/>
              </a:ext>
            </a:extLst>
          </p:cNvPr>
          <p:cNvSpPr/>
          <p:nvPr/>
        </p:nvSpPr>
        <p:spPr>
          <a:xfrm>
            <a:off x="3154017" y="-206478"/>
            <a:ext cx="6281530" cy="7064477"/>
          </a:xfrm>
          <a:prstGeom prst="rect">
            <a:avLst/>
          </a:prstGeom>
          <a:solidFill>
            <a:srgbClr val="2D3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A3345C6-F09B-4AD0-9B9F-EB90D37C7B98}"/>
              </a:ext>
            </a:extLst>
          </p:cNvPr>
          <p:cNvSpPr/>
          <p:nvPr/>
        </p:nvSpPr>
        <p:spPr>
          <a:xfrm>
            <a:off x="2080590" y="711358"/>
            <a:ext cx="8428383" cy="1630018"/>
          </a:xfrm>
          <a:prstGeom prst="rect">
            <a:avLst/>
          </a:prstGeom>
          <a:solidFill>
            <a:srgbClr val="CC6600">
              <a:alpha val="80000"/>
            </a:srgbClr>
          </a:solidFill>
          <a:ln>
            <a:noFill/>
          </a:ln>
          <a:effectLst>
            <a:outerShdw blurRad="419100" dist="190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A016820-073C-416A-8E91-A80D63044497}"/>
              </a:ext>
            </a:extLst>
          </p:cNvPr>
          <p:cNvSpPr/>
          <p:nvPr/>
        </p:nvSpPr>
        <p:spPr>
          <a:xfrm>
            <a:off x="3372465" y="1283289"/>
            <a:ext cx="5978012" cy="494052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794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TextBox 6">
            <a:extLst>
              <a:ext uri="{FF2B5EF4-FFF2-40B4-BE49-F238E27FC236}">
                <a16:creationId xmlns:a16="http://schemas.microsoft.com/office/drawing/2014/main" xmlns="" id="{5B20BAA4-3286-4514-93DE-CBAABEB68A5D}"/>
              </a:ext>
            </a:extLst>
          </p:cNvPr>
          <p:cNvSpPr txBox="1"/>
          <p:nvPr/>
        </p:nvSpPr>
        <p:spPr>
          <a:xfrm>
            <a:off x="5228361" y="770871"/>
            <a:ext cx="251222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b="1" spc="600" dirty="0">
                <a:latin typeface="Oswald" panose="02000503000000000000" pitchFamily="2" charset="0"/>
              </a:rPr>
              <a:t>REFERENCES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DCB9DB2-BA90-42F3-B376-FACFAAE1F00F}"/>
              </a:ext>
            </a:extLst>
          </p:cNvPr>
          <p:cNvCxnSpPr/>
          <p:nvPr/>
        </p:nvCxnSpPr>
        <p:spPr>
          <a:xfrm>
            <a:off x="5095349" y="1232536"/>
            <a:ext cx="308239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70F92F3-952C-2C53-F23B-4E3B71BB758E}"/>
              </a:ext>
            </a:extLst>
          </p:cNvPr>
          <p:cNvSpPr txBox="1"/>
          <p:nvPr/>
        </p:nvSpPr>
        <p:spPr>
          <a:xfrm>
            <a:off x="3372465" y="1295008"/>
            <a:ext cx="5978012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spcAft>
                <a:spcPts val="250"/>
              </a:spcAft>
              <a:tabLst>
                <a:tab pos="228600" algn="l"/>
                <a:tab pos="457200" algn="l"/>
              </a:tabLst>
            </a:pPr>
            <a:r>
              <a:rPr lang="en-US" sz="1600" spc="-5" dirty="0">
                <a:effectLst/>
                <a:ea typeface="SimSun" panose="02010600030101010101" pitchFamily="2" charset="-122"/>
              </a:rPr>
              <a:t>[1]. Kirti Bhandge, Tejas Shinde, Dheeraj Ingale, Neeraj Solanki, Reshma Totare,” A Proposed System for Touchpad  Based Food Ordering System Using Android Application”, International Journal of Advanced Research in Computer Science Technology (IJARCST 2015).</a:t>
            </a:r>
            <a:endParaRPr lang="en-IN" sz="1600" dirty="0">
              <a:effectLst/>
              <a:ea typeface="MS Mincho" panose="02020609040205080304" pitchFamily="49" charset="-128"/>
            </a:endParaRPr>
          </a:p>
          <a:p>
            <a:pPr marL="228600" indent="-228600" algn="just">
              <a:lnSpc>
                <a:spcPct val="150000"/>
              </a:lnSpc>
              <a:spcAft>
                <a:spcPts val="250"/>
              </a:spcAft>
              <a:tabLst>
                <a:tab pos="228600" algn="l"/>
                <a:tab pos="457200" algn="l"/>
              </a:tabLst>
            </a:pPr>
            <a:r>
              <a:rPr lang="en-US" sz="1600" spc="-5" dirty="0">
                <a:effectLst/>
                <a:ea typeface="SimSun" panose="02010600030101010101" pitchFamily="2" charset="-122"/>
              </a:rPr>
              <a:t>[2].Varsha Chavan, Priya Jadhav, Nehal Korade, Priyanka Teli, ”Implementing Customizable Online Food Ordering System Using Web Based Application”, International Journal of Innovative Science, Engineering Technology(IJISET) 2015. </a:t>
            </a:r>
            <a:endParaRPr lang="en-IN" sz="1600" dirty="0">
              <a:effectLst/>
              <a:ea typeface="MS Mincho" panose="02020609040205080304" pitchFamily="49" charset="-128"/>
            </a:endParaRPr>
          </a:p>
          <a:p>
            <a:pPr marL="228600" indent="-228600" algn="just">
              <a:lnSpc>
                <a:spcPct val="150000"/>
              </a:lnSpc>
              <a:spcAft>
                <a:spcPts val="250"/>
              </a:spcAft>
              <a:tabLst>
                <a:tab pos="228600" algn="l"/>
                <a:tab pos="457200" algn="l"/>
              </a:tabLst>
            </a:pPr>
            <a:r>
              <a:rPr lang="en-US" sz="1600" spc="-5" dirty="0">
                <a:effectLst/>
                <a:ea typeface="SimSun" panose="02010600030101010101" pitchFamily="2" charset="-122"/>
              </a:rPr>
              <a:t>[3]. Resham Shinde, Priyanka Thakare, Neha Dhomne, Sushmita Sarkar, ”Design and Implementation of Digital dining in Restaurants using Android”, International Journal of Advance Research in Computer Science and Management Studies 2014. </a:t>
            </a:r>
            <a:endParaRPr lang="en-IN" sz="1600" dirty="0">
              <a:effectLst/>
              <a:ea typeface="MS Mincho" panose="02020609040205080304" pitchFamily="49" charset="-128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69827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8242022-CB1C-4ACA-9EE6-CDAC0647397B}"/>
              </a:ext>
            </a:extLst>
          </p:cNvPr>
          <p:cNvSpPr/>
          <p:nvPr/>
        </p:nvSpPr>
        <p:spPr>
          <a:xfrm>
            <a:off x="3154017" y="-196612"/>
            <a:ext cx="6281530" cy="3785781"/>
          </a:xfrm>
          <a:prstGeom prst="rect">
            <a:avLst/>
          </a:prstGeom>
          <a:solidFill>
            <a:srgbClr val="2D3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A3345C6-F09B-4AD0-9B9F-EB90D37C7B98}"/>
              </a:ext>
            </a:extLst>
          </p:cNvPr>
          <p:cNvSpPr/>
          <p:nvPr/>
        </p:nvSpPr>
        <p:spPr>
          <a:xfrm>
            <a:off x="1987826" y="1696279"/>
            <a:ext cx="8428383" cy="1630018"/>
          </a:xfrm>
          <a:prstGeom prst="rect">
            <a:avLst/>
          </a:prstGeom>
          <a:solidFill>
            <a:srgbClr val="CC6600">
              <a:alpha val="80000"/>
            </a:srgbClr>
          </a:solidFill>
          <a:ln>
            <a:noFill/>
          </a:ln>
          <a:effectLst>
            <a:outerShdw blurRad="419100" dist="190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A016820-073C-416A-8E91-A80D63044497}"/>
              </a:ext>
            </a:extLst>
          </p:cNvPr>
          <p:cNvSpPr/>
          <p:nvPr/>
        </p:nvSpPr>
        <p:spPr>
          <a:xfrm>
            <a:off x="4704522" y="1892890"/>
            <a:ext cx="5129202" cy="163001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794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B20BAA4-3286-4514-93DE-CBAABEB68A5D}"/>
              </a:ext>
            </a:extLst>
          </p:cNvPr>
          <p:cNvSpPr txBox="1"/>
          <p:nvPr/>
        </p:nvSpPr>
        <p:spPr>
          <a:xfrm>
            <a:off x="6294782" y="2510196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600" dirty="0">
                <a:latin typeface="Oswald" panose="02000503000000000000" pitchFamily="2" charset="0"/>
              </a:rPr>
              <a:t>THANK YOU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DCB9DB2-BA90-42F3-B376-FACFAAE1F00F}"/>
              </a:ext>
            </a:extLst>
          </p:cNvPr>
          <p:cNvCxnSpPr/>
          <p:nvPr/>
        </p:nvCxnSpPr>
        <p:spPr>
          <a:xfrm>
            <a:off x="6215683" y="2950861"/>
            <a:ext cx="30823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63AF28-C433-7156-8316-7A90A9CB349A}"/>
              </a:ext>
            </a:extLst>
          </p:cNvPr>
          <p:cNvSpPr txBox="1"/>
          <p:nvPr/>
        </p:nvSpPr>
        <p:spPr>
          <a:xfrm>
            <a:off x="4953827" y="3022195"/>
            <a:ext cx="385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Submitted to:- </a:t>
            </a:r>
            <a:r>
              <a:rPr lang="en-US" b="1"/>
              <a:t>Mr. Namit</a:t>
            </a:r>
            <a:r>
              <a:rPr lang="en-US" b="1" dirty="0"/>
              <a:t> Chawla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987524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20185E-E2CD-4F36-85D6-56F2BCFC1760}"/>
              </a:ext>
            </a:extLst>
          </p:cNvPr>
          <p:cNvSpPr/>
          <p:nvPr/>
        </p:nvSpPr>
        <p:spPr>
          <a:xfrm>
            <a:off x="4178105" y="0"/>
            <a:ext cx="56270" cy="1505243"/>
          </a:xfrm>
          <a:prstGeom prst="rect">
            <a:avLst/>
          </a:prstGeom>
          <a:solidFill>
            <a:srgbClr val="A19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54703AD-E2A0-4675-9691-84E55B163BD8}"/>
              </a:ext>
            </a:extLst>
          </p:cNvPr>
          <p:cNvSpPr/>
          <p:nvPr/>
        </p:nvSpPr>
        <p:spPr>
          <a:xfrm>
            <a:off x="8367932" y="0"/>
            <a:ext cx="56270" cy="1505243"/>
          </a:xfrm>
          <a:prstGeom prst="rect">
            <a:avLst/>
          </a:prstGeom>
          <a:solidFill>
            <a:srgbClr val="A19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8242022-CB1C-4ACA-9EE6-CDAC0647397B}"/>
              </a:ext>
            </a:extLst>
          </p:cNvPr>
          <p:cNvSpPr/>
          <p:nvPr/>
        </p:nvSpPr>
        <p:spPr>
          <a:xfrm>
            <a:off x="3154017" y="1325217"/>
            <a:ext cx="6281530" cy="5532783"/>
          </a:xfrm>
          <a:prstGeom prst="rect">
            <a:avLst/>
          </a:prstGeom>
          <a:solidFill>
            <a:srgbClr val="2D3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C5FCC5D-BCA1-4C07-A3C5-B35D0FD609A0}"/>
              </a:ext>
            </a:extLst>
          </p:cNvPr>
          <p:cNvSpPr/>
          <p:nvPr/>
        </p:nvSpPr>
        <p:spPr>
          <a:xfrm>
            <a:off x="3154017" y="1325217"/>
            <a:ext cx="6281530" cy="38400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600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B90EF5F-D517-83E4-D2B2-3510396BC42E}"/>
              </a:ext>
            </a:extLst>
          </p:cNvPr>
          <p:cNvSpPr txBox="1"/>
          <p:nvPr/>
        </p:nvSpPr>
        <p:spPr>
          <a:xfrm>
            <a:off x="3470787" y="2131657"/>
            <a:ext cx="5801032" cy="584775"/>
          </a:xfrm>
          <a:prstGeom prst="rect">
            <a:avLst/>
          </a:prstGeom>
          <a:solidFill>
            <a:schemeClr val="accent4">
              <a:lumMod val="20000"/>
              <a:lumOff val="80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CAFETERIA ORDERING SYSYTEM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3641C8E-E545-EFCC-621D-3B673495D558}"/>
              </a:ext>
            </a:extLst>
          </p:cNvPr>
          <p:cNvSpPr/>
          <p:nvPr/>
        </p:nvSpPr>
        <p:spPr>
          <a:xfrm>
            <a:off x="2307140" y="2716432"/>
            <a:ext cx="8305308" cy="3763026"/>
          </a:xfrm>
          <a:prstGeom prst="rect">
            <a:avLst/>
          </a:prstGeom>
          <a:blipFill dpi="0" rotWithShape="1">
            <a:blip r:embed="rId2">
              <a:alphaModFix amt="82000"/>
            </a:blip>
            <a:srcRect/>
            <a:stretch>
              <a:fillRect/>
            </a:stretch>
          </a:blipFill>
          <a:effectLst>
            <a:glow rad="139700">
              <a:schemeClr val="tx1">
                <a:alpha val="40000"/>
              </a:schemeClr>
            </a:glow>
            <a:outerShdw blurRad="457200" dist="63500" dir="10380000" sx="101000" sy="101000" algn="ctr" rotWithShape="0">
              <a:srgbClr val="000000">
                <a:alpha val="58000"/>
              </a:srgb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74302A5-88B8-84AF-3323-71ABE52C7F16}"/>
              </a:ext>
            </a:extLst>
          </p:cNvPr>
          <p:cNvSpPr/>
          <p:nvPr/>
        </p:nvSpPr>
        <p:spPr>
          <a:xfrm>
            <a:off x="6597445" y="5014453"/>
            <a:ext cx="3834581" cy="1477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4A800F7-9564-C7F8-8717-234CCF472C32}"/>
              </a:ext>
            </a:extLst>
          </p:cNvPr>
          <p:cNvSpPr txBox="1"/>
          <p:nvPr/>
        </p:nvSpPr>
        <p:spPr>
          <a:xfrm>
            <a:off x="6597445" y="4655620"/>
            <a:ext cx="3834581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NAMES</a:t>
            </a:r>
            <a:r>
              <a:rPr lang="en-US" dirty="0"/>
              <a:t>                               </a:t>
            </a:r>
            <a:r>
              <a:rPr lang="en-US" b="1" u="sng" dirty="0"/>
              <a:t>UID</a:t>
            </a:r>
          </a:p>
          <a:p>
            <a:r>
              <a:rPr lang="en-US" dirty="0"/>
              <a:t>KAUSTUBH NAITHANI   20BCS4000</a:t>
            </a:r>
          </a:p>
          <a:p>
            <a:r>
              <a:rPr lang="en-US" dirty="0"/>
              <a:t>DHRUVA MALIK             20BCS3976</a:t>
            </a:r>
          </a:p>
          <a:p>
            <a:r>
              <a:rPr lang="en-IN" dirty="0"/>
              <a:t>PRASHANT KUMAR       20BCS4363</a:t>
            </a:r>
          </a:p>
          <a:p>
            <a:r>
              <a:rPr lang="en-IN" dirty="0"/>
              <a:t>PALAK VERMA                20BCS4362</a:t>
            </a:r>
          </a:p>
          <a:p>
            <a:r>
              <a:rPr lang="en-IN" dirty="0"/>
              <a:t>RITIK                                20BCS4361</a:t>
            </a:r>
          </a:p>
        </p:txBody>
      </p:sp>
    </p:spTree>
    <p:extLst>
      <p:ext uri="{BB962C8B-B14F-4D97-AF65-F5344CB8AC3E}">
        <p14:creationId xmlns:p14="http://schemas.microsoft.com/office/powerpoint/2010/main" val="29736667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20185E-E2CD-4F36-85D6-56F2BCFC1760}"/>
              </a:ext>
            </a:extLst>
          </p:cNvPr>
          <p:cNvSpPr/>
          <p:nvPr/>
        </p:nvSpPr>
        <p:spPr>
          <a:xfrm>
            <a:off x="4178105" y="0"/>
            <a:ext cx="56270" cy="1505243"/>
          </a:xfrm>
          <a:prstGeom prst="rect">
            <a:avLst/>
          </a:prstGeom>
          <a:solidFill>
            <a:srgbClr val="A19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54703AD-E2A0-4675-9691-84E55B163BD8}"/>
              </a:ext>
            </a:extLst>
          </p:cNvPr>
          <p:cNvSpPr/>
          <p:nvPr/>
        </p:nvSpPr>
        <p:spPr>
          <a:xfrm>
            <a:off x="8367932" y="0"/>
            <a:ext cx="56270" cy="1505243"/>
          </a:xfrm>
          <a:prstGeom prst="rect">
            <a:avLst/>
          </a:prstGeom>
          <a:solidFill>
            <a:srgbClr val="A19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8242022-CB1C-4ACA-9EE6-CDAC0647397B}"/>
              </a:ext>
            </a:extLst>
          </p:cNvPr>
          <p:cNvSpPr/>
          <p:nvPr/>
        </p:nvSpPr>
        <p:spPr>
          <a:xfrm>
            <a:off x="3154017" y="1325217"/>
            <a:ext cx="6281530" cy="5532783"/>
          </a:xfrm>
          <a:prstGeom prst="rect">
            <a:avLst/>
          </a:prstGeom>
          <a:solidFill>
            <a:srgbClr val="2D3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BE62874-4C1D-4113-A7DC-A48C0F2FE6BE}"/>
              </a:ext>
            </a:extLst>
          </p:cNvPr>
          <p:cNvSpPr/>
          <p:nvPr/>
        </p:nvSpPr>
        <p:spPr>
          <a:xfrm>
            <a:off x="4464424" y="2703006"/>
            <a:ext cx="5771258" cy="3652970"/>
          </a:xfrm>
          <a:prstGeom prst="rect">
            <a:avLst/>
          </a:prstGeom>
          <a:solidFill>
            <a:srgbClr val="5C6A75">
              <a:alpha val="84000"/>
            </a:srgbClr>
          </a:solidFill>
          <a:ln>
            <a:noFill/>
          </a:ln>
          <a:effectLst>
            <a:outerShdw blurRad="254000" dist="190500" dir="7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21F82E8-264B-4A14-ADBA-6314070F3D8F}"/>
              </a:ext>
            </a:extLst>
          </p:cNvPr>
          <p:cNvSpPr txBox="1"/>
          <p:nvPr/>
        </p:nvSpPr>
        <p:spPr>
          <a:xfrm>
            <a:off x="4358640" y="2027757"/>
            <a:ext cx="4037427" cy="707886"/>
          </a:xfrm>
          <a:prstGeom prst="rect">
            <a:avLst/>
          </a:prstGeom>
          <a:noFill/>
          <a:effectLst>
            <a:outerShdw blurRad="63500" dist="304800" sx="116000" sy="116000" algn="ctr" rotWithShape="0">
              <a:prstClr val="black">
                <a:alpha val="3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kern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3000000000000" pitchFamily="2" charset="0"/>
              </a:rPr>
              <a:t>ABSTRACT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E000CCF-3D54-4DD1-947E-337E2F76EF38}"/>
              </a:ext>
            </a:extLst>
          </p:cNvPr>
          <p:cNvSpPr txBox="1"/>
          <p:nvPr/>
        </p:nvSpPr>
        <p:spPr>
          <a:xfrm>
            <a:off x="4572000" y="2883032"/>
            <a:ext cx="5589037" cy="30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Order food from anywhere.</a:t>
            </a:r>
          </a:p>
          <a:p>
            <a:pPr marL="4064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064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Multiple payment options.</a:t>
            </a:r>
          </a:p>
          <a:p>
            <a:pPr marL="4064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064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User friendly</a:t>
            </a:r>
            <a:r>
              <a:rPr lang="en-GB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4064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064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Can edit the menu items.</a:t>
            </a:r>
          </a:p>
          <a:p>
            <a:pPr marL="4064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064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Records the tra</a:t>
            </a: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nsaction history.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5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C5FCC5D-BCA1-4C07-A3C5-B35D0FD609A0}"/>
              </a:ext>
            </a:extLst>
          </p:cNvPr>
          <p:cNvSpPr/>
          <p:nvPr/>
        </p:nvSpPr>
        <p:spPr>
          <a:xfrm>
            <a:off x="3154017" y="1325217"/>
            <a:ext cx="6281530" cy="38400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600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8501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87B5886-0C31-4418-8639-7D16FC519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843" y="2963937"/>
            <a:ext cx="2247872" cy="22478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8242022-CB1C-4ACA-9EE6-CDAC0647397B}"/>
              </a:ext>
            </a:extLst>
          </p:cNvPr>
          <p:cNvSpPr/>
          <p:nvPr/>
        </p:nvSpPr>
        <p:spPr>
          <a:xfrm>
            <a:off x="3154017" y="0"/>
            <a:ext cx="6281530" cy="6858001"/>
          </a:xfrm>
          <a:prstGeom prst="rect">
            <a:avLst/>
          </a:prstGeom>
          <a:solidFill>
            <a:srgbClr val="2D3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A3345C6-F09B-4AD0-9B9F-EB90D37C7B98}"/>
              </a:ext>
            </a:extLst>
          </p:cNvPr>
          <p:cNvSpPr/>
          <p:nvPr/>
        </p:nvSpPr>
        <p:spPr>
          <a:xfrm>
            <a:off x="1938029" y="816932"/>
            <a:ext cx="8717688" cy="4226205"/>
          </a:xfrm>
          <a:prstGeom prst="rect">
            <a:avLst/>
          </a:prstGeom>
          <a:solidFill>
            <a:srgbClr val="BEC24A">
              <a:alpha val="90000"/>
            </a:srgbClr>
          </a:solidFill>
          <a:ln>
            <a:noFill/>
          </a:ln>
          <a:effectLst>
            <a:outerShdw blurRad="419100" dist="190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A016820-073C-416A-8E91-A80D63044497}"/>
              </a:ext>
            </a:extLst>
          </p:cNvPr>
          <p:cNvSpPr/>
          <p:nvPr/>
        </p:nvSpPr>
        <p:spPr>
          <a:xfrm>
            <a:off x="1005477" y="1927217"/>
            <a:ext cx="5090523" cy="465664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794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015F177-BDD4-414E-9E6C-BFF719805089}"/>
              </a:ext>
            </a:extLst>
          </p:cNvPr>
          <p:cNvSpPr/>
          <p:nvPr/>
        </p:nvSpPr>
        <p:spPr>
          <a:xfrm>
            <a:off x="5850734" y="1927217"/>
            <a:ext cx="4858105" cy="43073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2032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B20BAA4-3286-4514-93DE-CBAABEB68A5D}"/>
              </a:ext>
            </a:extLst>
          </p:cNvPr>
          <p:cNvSpPr txBox="1"/>
          <p:nvPr/>
        </p:nvSpPr>
        <p:spPr>
          <a:xfrm>
            <a:off x="2457176" y="1003887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600" dirty="0">
                <a:solidFill>
                  <a:schemeClr val="accent6">
                    <a:lumMod val="20000"/>
                    <a:lumOff val="80000"/>
                  </a:schemeClr>
                </a:solidFill>
                <a:latin typeface="Oswald" panose="02000503000000000000" pitchFamily="2" charset="0"/>
              </a:rPr>
              <a:t>INTRODUCTION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DCB9DB2-BA90-42F3-B376-FACFAAE1F00F}"/>
              </a:ext>
            </a:extLst>
          </p:cNvPr>
          <p:cNvCxnSpPr/>
          <p:nvPr/>
        </p:nvCxnSpPr>
        <p:spPr>
          <a:xfrm>
            <a:off x="2324376" y="1465552"/>
            <a:ext cx="3082395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FA46832-E798-9931-125B-BE78B3129C0A}"/>
              </a:ext>
            </a:extLst>
          </p:cNvPr>
          <p:cNvSpPr txBox="1"/>
          <p:nvPr/>
        </p:nvSpPr>
        <p:spPr>
          <a:xfrm>
            <a:off x="1250742" y="2059994"/>
            <a:ext cx="45999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Easy for customers to order food online and compare food items.</a:t>
            </a:r>
          </a:p>
          <a:p>
            <a:pPr marL="406400" indent="-342900">
              <a:buFont typeface="Arial" panose="020B0604020202020204" pitchFamily="34" charset="0"/>
              <a:buChar char="•"/>
            </a:pPr>
            <a:endParaRPr lang="en-GB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06400" indent="-342900"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website makes it easy for students to buy and review food and snacks and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 automate the existing manual system.</a:t>
            </a:r>
          </a:p>
          <a:p>
            <a:pPr marL="4064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064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Data and Information can be Stored for a longer period of time.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6">
                  <a:lumMod val="50000"/>
                </a:schemeClr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59762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4008C81-BECC-4258-BE05-83FD23A92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29" y="3000419"/>
            <a:ext cx="2535039" cy="25350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8242022-CB1C-4ACA-9EE6-CDAC0647397B}"/>
              </a:ext>
            </a:extLst>
          </p:cNvPr>
          <p:cNvSpPr/>
          <p:nvPr/>
        </p:nvSpPr>
        <p:spPr>
          <a:xfrm>
            <a:off x="3154017" y="0"/>
            <a:ext cx="6281530" cy="6858001"/>
          </a:xfrm>
          <a:prstGeom prst="rect">
            <a:avLst/>
          </a:prstGeom>
          <a:solidFill>
            <a:srgbClr val="2D3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A3345C6-F09B-4AD0-9B9F-EB90D37C7B98}"/>
              </a:ext>
            </a:extLst>
          </p:cNvPr>
          <p:cNvSpPr/>
          <p:nvPr/>
        </p:nvSpPr>
        <p:spPr>
          <a:xfrm>
            <a:off x="1987826" y="1696278"/>
            <a:ext cx="8428383" cy="4028661"/>
          </a:xfrm>
          <a:prstGeom prst="rect">
            <a:avLst/>
          </a:prstGeom>
          <a:solidFill>
            <a:srgbClr val="2AA66B">
              <a:alpha val="73725"/>
            </a:srgbClr>
          </a:solidFill>
          <a:ln>
            <a:noFill/>
          </a:ln>
          <a:effectLst>
            <a:outerShdw blurRad="419100" dist="190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2205E11-4740-4A41-B317-4E24ED54BC04}"/>
              </a:ext>
            </a:extLst>
          </p:cNvPr>
          <p:cNvGrpSpPr/>
          <p:nvPr/>
        </p:nvGrpSpPr>
        <p:grpSpPr>
          <a:xfrm>
            <a:off x="2407088" y="1914994"/>
            <a:ext cx="8329737" cy="4168498"/>
            <a:chOff x="1589649" y="1135022"/>
            <a:chExt cx="3938954" cy="4168498"/>
          </a:xfrm>
          <a:effectLst>
            <a:outerShdw blurRad="190500" dist="127000" algn="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A016820-073C-416A-8E91-A80D63044497}"/>
                </a:ext>
              </a:extLst>
            </p:cNvPr>
            <p:cNvSpPr/>
            <p:nvPr/>
          </p:nvSpPr>
          <p:spPr>
            <a:xfrm>
              <a:off x="1589649" y="1696278"/>
              <a:ext cx="3938954" cy="36072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2794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5B20BAA4-3286-4514-93DE-CBAABEB68A5D}"/>
                </a:ext>
              </a:extLst>
            </p:cNvPr>
            <p:cNvSpPr txBox="1"/>
            <p:nvPr/>
          </p:nvSpPr>
          <p:spPr>
            <a:xfrm>
              <a:off x="2336535" y="1135022"/>
              <a:ext cx="2253277" cy="830997"/>
            </a:xfrm>
            <a:prstGeom prst="rect">
              <a:avLst/>
            </a:prstGeom>
            <a:solidFill>
              <a:srgbClr val="A68D22">
                <a:alpha val="16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spc="6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Oswald" panose="02000503000000000000" pitchFamily="2" charset="0"/>
                </a:rPr>
                <a:t>LITERATURE SURVEY</a:t>
              </a:r>
            </a:p>
            <a:p>
              <a:endParaRPr lang="en-US" sz="2400" spc="600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D8A79CA8-7729-C6D7-A1D8-E674104409B7}"/>
              </a:ext>
            </a:extLst>
          </p:cNvPr>
          <p:cNvCxnSpPr>
            <a:stCxn id="7" idx="1"/>
          </p:cNvCxnSpPr>
          <p:nvPr/>
        </p:nvCxnSpPr>
        <p:spPr>
          <a:xfrm flipV="1">
            <a:off x="3986534" y="2311863"/>
            <a:ext cx="4636356" cy="186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C1D657B-FA04-C631-166B-0B90EB215B48}"/>
              </a:ext>
            </a:extLst>
          </p:cNvPr>
          <p:cNvSpPr txBox="1"/>
          <p:nvPr/>
        </p:nvSpPr>
        <p:spPr>
          <a:xfrm>
            <a:off x="2930013" y="3242789"/>
            <a:ext cx="40705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Wireless Food Ordering System</a:t>
            </a:r>
          </a:p>
          <a:p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Point of Sale System</a:t>
            </a:r>
          </a:p>
          <a:p>
            <a:endParaRPr lang="en-US" sz="2000" dirty="0"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Online Ordering System</a:t>
            </a:r>
          </a:p>
          <a:p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Comparison Between Similar Systems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54147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4008C81-BECC-4258-BE05-83FD23A92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993" y="4021881"/>
            <a:ext cx="2535039" cy="25350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8242022-CB1C-4ACA-9EE6-CDAC0647397B}"/>
              </a:ext>
            </a:extLst>
          </p:cNvPr>
          <p:cNvSpPr/>
          <p:nvPr/>
        </p:nvSpPr>
        <p:spPr>
          <a:xfrm>
            <a:off x="3154017" y="0"/>
            <a:ext cx="6281530" cy="6858001"/>
          </a:xfrm>
          <a:prstGeom prst="rect">
            <a:avLst/>
          </a:prstGeom>
          <a:solidFill>
            <a:srgbClr val="2D3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A3345C6-F09B-4AD0-9B9F-EB90D37C7B98}"/>
              </a:ext>
            </a:extLst>
          </p:cNvPr>
          <p:cNvSpPr/>
          <p:nvPr/>
        </p:nvSpPr>
        <p:spPr>
          <a:xfrm>
            <a:off x="1809135" y="762757"/>
            <a:ext cx="9792929" cy="57617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19100" dist="190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2205E11-4740-4A41-B317-4E24ED54BC04}"/>
              </a:ext>
            </a:extLst>
          </p:cNvPr>
          <p:cNvGrpSpPr/>
          <p:nvPr/>
        </p:nvGrpSpPr>
        <p:grpSpPr>
          <a:xfrm>
            <a:off x="2756453" y="1855706"/>
            <a:ext cx="8245844" cy="4693759"/>
            <a:chOff x="1605105" y="1588237"/>
            <a:chExt cx="3938954" cy="3607242"/>
          </a:xfrm>
          <a:effectLst>
            <a:outerShdw blurRad="190500" dist="127000" algn="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A016820-073C-416A-8E91-A80D63044497}"/>
                </a:ext>
              </a:extLst>
            </p:cNvPr>
            <p:cNvSpPr/>
            <p:nvPr/>
          </p:nvSpPr>
          <p:spPr>
            <a:xfrm>
              <a:off x="1605105" y="1588237"/>
              <a:ext cx="3938954" cy="36072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2794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1DCB9DB2-BA90-42F3-B376-FACFAAE1F00F}"/>
                </a:ext>
              </a:extLst>
            </p:cNvPr>
            <p:cNvCxnSpPr/>
            <p:nvPr/>
          </p:nvCxnSpPr>
          <p:spPr>
            <a:xfrm>
              <a:off x="1812143" y="3066757"/>
              <a:ext cx="30823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D8A79CA8-7729-C6D7-A1D8-E674104409B7}"/>
              </a:ext>
            </a:extLst>
          </p:cNvPr>
          <p:cNvCxnSpPr>
            <a:cxnSpLocks/>
          </p:cNvCxnSpPr>
          <p:nvPr/>
        </p:nvCxnSpPr>
        <p:spPr>
          <a:xfrm>
            <a:off x="4925962" y="1742367"/>
            <a:ext cx="31647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D361DF3-7162-A34E-2B8E-7DA00FCBD2A9}"/>
              </a:ext>
            </a:extLst>
          </p:cNvPr>
          <p:cNvSpPr txBox="1"/>
          <p:nvPr/>
        </p:nvSpPr>
        <p:spPr>
          <a:xfrm>
            <a:off x="2818743" y="2152490"/>
            <a:ext cx="739697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Whitney"/>
              </a:rPr>
              <a:t>This undertaking started with conceptualizing thoughts with the supervisor, who gave the title.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Whitney"/>
              </a:rPr>
              <a:t>In the next stage , information was gathered , we looked up about the present system , and its demerits and how they could be addressed</a:t>
            </a:r>
            <a:r>
              <a:rPr lang="en-US" sz="2000" dirty="0">
                <a:latin typeface="Whitney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Whitney"/>
              </a:rPr>
              <a:t>In the planning stage, every information acquired during arranging and examination stage changed was laid out and a plan was formed.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In the Development stage is where the plan will carry out into the coding.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when the framework/website was done, we started the implementation and testing.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Finally the proposed system was finished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Whitne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Whitne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12CFB8B-CE69-095B-32B1-BACB5FA2D1AA}"/>
              </a:ext>
            </a:extLst>
          </p:cNvPr>
          <p:cNvSpPr txBox="1"/>
          <p:nvPr/>
        </p:nvSpPr>
        <p:spPr>
          <a:xfrm>
            <a:off x="5488946" y="1235763"/>
            <a:ext cx="2295178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Oswald" panose="00000500000000000000" pitchFamily="2" charset="0"/>
              </a:rPr>
              <a:t>METHODOLOGY</a:t>
            </a:r>
            <a:endParaRPr lang="en-IN" sz="2400" b="1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738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4008C81-BECC-4258-BE05-83FD23A92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993" y="4021881"/>
            <a:ext cx="2535039" cy="25350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8242022-CB1C-4ACA-9EE6-CDAC0647397B}"/>
              </a:ext>
            </a:extLst>
          </p:cNvPr>
          <p:cNvSpPr/>
          <p:nvPr/>
        </p:nvSpPr>
        <p:spPr>
          <a:xfrm>
            <a:off x="3154017" y="0"/>
            <a:ext cx="6281530" cy="6858001"/>
          </a:xfrm>
          <a:prstGeom prst="rect">
            <a:avLst/>
          </a:prstGeom>
          <a:solidFill>
            <a:srgbClr val="2D3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A3345C6-F09B-4AD0-9B9F-EB90D37C7B98}"/>
              </a:ext>
            </a:extLst>
          </p:cNvPr>
          <p:cNvSpPr/>
          <p:nvPr/>
        </p:nvSpPr>
        <p:spPr>
          <a:xfrm>
            <a:off x="1809135" y="727588"/>
            <a:ext cx="9792929" cy="57617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19100" dist="190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AA1CC04-388D-5554-1023-B65147434A4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133" y="727587"/>
            <a:ext cx="9792929" cy="576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362642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4008C81-BECC-4258-BE05-83FD23A92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993" y="4021881"/>
            <a:ext cx="2535039" cy="25350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8242022-CB1C-4ACA-9EE6-CDAC0647397B}"/>
              </a:ext>
            </a:extLst>
          </p:cNvPr>
          <p:cNvSpPr/>
          <p:nvPr/>
        </p:nvSpPr>
        <p:spPr>
          <a:xfrm>
            <a:off x="3154017" y="0"/>
            <a:ext cx="6281530" cy="6858001"/>
          </a:xfrm>
          <a:prstGeom prst="rect">
            <a:avLst/>
          </a:prstGeom>
          <a:solidFill>
            <a:srgbClr val="2D3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A3345C6-F09B-4AD0-9B9F-EB90D37C7B98}"/>
              </a:ext>
            </a:extLst>
          </p:cNvPr>
          <p:cNvSpPr/>
          <p:nvPr/>
        </p:nvSpPr>
        <p:spPr>
          <a:xfrm>
            <a:off x="1809135" y="727588"/>
            <a:ext cx="9792929" cy="57617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19100" dist="190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4E08360-74F5-91B0-F209-8AB8B4F90C9D}"/>
              </a:ext>
            </a:extLst>
          </p:cNvPr>
          <p:cNvSpPr/>
          <p:nvPr/>
        </p:nvSpPr>
        <p:spPr>
          <a:xfrm>
            <a:off x="1818968" y="452285"/>
            <a:ext cx="9773264" cy="6007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A1C5D44-C724-D5B0-D96B-8DFD787C2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970" y="589936"/>
            <a:ext cx="4344812" cy="5275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F2ED45-673C-F893-0DD6-187588AA6EE2}"/>
              </a:ext>
            </a:extLst>
          </p:cNvPr>
          <p:cNvSpPr txBox="1"/>
          <p:nvPr/>
        </p:nvSpPr>
        <p:spPr>
          <a:xfrm>
            <a:off x="1949970" y="5770913"/>
            <a:ext cx="462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Flowchart of Cafeteria Ordering System</a:t>
            </a:r>
            <a:endParaRPr lang="en-IN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EF24661-0931-8213-72B2-009DB5C2BE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-1" r="-10865"/>
          <a:stretch/>
        </p:blipFill>
        <p:spPr>
          <a:xfrm>
            <a:off x="6576048" y="452285"/>
            <a:ext cx="5449887" cy="5043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9A82F8-EE33-0282-5650-33DBC5385559}"/>
              </a:ext>
            </a:extLst>
          </p:cNvPr>
          <p:cNvSpPr txBox="1"/>
          <p:nvPr/>
        </p:nvSpPr>
        <p:spPr>
          <a:xfrm>
            <a:off x="6705599" y="5759384"/>
            <a:ext cx="479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Diagram of Restaurant Ordering System</a:t>
            </a:r>
            <a:endParaRPr lang="en-IN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6FAB53C-3F42-C5F2-9952-F838FF0CA1A8}"/>
              </a:ext>
            </a:extLst>
          </p:cNvPr>
          <p:cNvCxnSpPr>
            <a:cxnSpLocks/>
          </p:cNvCxnSpPr>
          <p:nvPr/>
        </p:nvCxnSpPr>
        <p:spPr>
          <a:xfrm>
            <a:off x="6568353" y="452285"/>
            <a:ext cx="0" cy="600751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458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4008C81-BECC-4258-BE05-83FD23A92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29" y="3000419"/>
            <a:ext cx="2535039" cy="25350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8242022-CB1C-4ACA-9EE6-CDAC0647397B}"/>
              </a:ext>
            </a:extLst>
          </p:cNvPr>
          <p:cNvSpPr/>
          <p:nvPr/>
        </p:nvSpPr>
        <p:spPr>
          <a:xfrm>
            <a:off x="3154017" y="0"/>
            <a:ext cx="6281530" cy="6858001"/>
          </a:xfrm>
          <a:prstGeom prst="rect">
            <a:avLst/>
          </a:prstGeom>
          <a:solidFill>
            <a:srgbClr val="2D3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2205E11-4740-4A41-B317-4E24ED54BC04}"/>
              </a:ext>
            </a:extLst>
          </p:cNvPr>
          <p:cNvGrpSpPr/>
          <p:nvPr/>
        </p:nvGrpSpPr>
        <p:grpSpPr>
          <a:xfrm>
            <a:off x="4303327" y="332383"/>
            <a:ext cx="3504449" cy="3857271"/>
            <a:chOff x="3425682" y="-376141"/>
            <a:chExt cx="3504449" cy="3857271"/>
          </a:xfrm>
          <a:effectLst>
            <a:outerShdw blurRad="190500" dist="127000" algn="l" rotWithShape="0">
              <a:prstClr val="black">
                <a:alpha val="40000"/>
              </a:prstClr>
            </a:outerShdw>
          </a:effectLst>
        </p:grpSpPr>
        <p:sp useBgFill="1">
          <p:nvSpPr>
            <p:cNvPr id="7" name="TextBox 6">
              <a:extLst>
                <a:ext uri="{FF2B5EF4-FFF2-40B4-BE49-F238E27FC236}">
                  <a16:creationId xmlns:a16="http://schemas.microsoft.com/office/drawing/2014/main" xmlns="" id="{5B20BAA4-3286-4514-93DE-CBAABEB68A5D}"/>
                </a:ext>
              </a:extLst>
            </p:cNvPr>
            <p:cNvSpPr txBox="1"/>
            <p:nvPr/>
          </p:nvSpPr>
          <p:spPr>
            <a:xfrm>
              <a:off x="4111731" y="-376141"/>
              <a:ext cx="2818400" cy="46166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2400" b="1" spc="600" dirty="0">
                  <a:latin typeface="Oswald" panose="00000500000000000000" pitchFamily="2" charset="0"/>
                </a:rPr>
                <a:t>SCREENSHOTS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5B5DE38-C287-484B-BDBB-3D68EA6DEDCE}"/>
                </a:ext>
              </a:extLst>
            </p:cNvPr>
            <p:cNvSpPr txBox="1"/>
            <p:nvPr/>
          </p:nvSpPr>
          <p:spPr>
            <a:xfrm>
              <a:off x="3425682" y="3204131"/>
              <a:ext cx="184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A283477-73B4-A9FE-96FB-FD61F89F9C98}"/>
              </a:ext>
            </a:extLst>
          </p:cNvPr>
          <p:cNvSpPr/>
          <p:nvPr/>
        </p:nvSpPr>
        <p:spPr>
          <a:xfrm>
            <a:off x="6096000" y="3327902"/>
            <a:ext cx="4136565" cy="25350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A815076-9749-43D7-DF1B-BA439363B0A4}"/>
              </a:ext>
            </a:extLst>
          </p:cNvPr>
          <p:cNvSpPr/>
          <p:nvPr/>
        </p:nvSpPr>
        <p:spPr>
          <a:xfrm>
            <a:off x="6124391" y="920663"/>
            <a:ext cx="4079783" cy="250833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A092B27-7FDE-D36C-089B-7987ACD520F7}"/>
              </a:ext>
            </a:extLst>
          </p:cNvPr>
          <p:cNvSpPr/>
          <p:nvPr/>
        </p:nvSpPr>
        <p:spPr>
          <a:xfrm>
            <a:off x="1987826" y="3429000"/>
            <a:ext cx="4144687" cy="243532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51D1BBF-05A2-D57A-4A4F-D85C68F9F14B}"/>
              </a:ext>
            </a:extLst>
          </p:cNvPr>
          <p:cNvSpPr/>
          <p:nvPr/>
        </p:nvSpPr>
        <p:spPr>
          <a:xfrm>
            <a:off x="1987826" y="944921"/>
            <a:ext cx="4079783" cy="243532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817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455</Words>
  <Application>Microsoft Office PowerPoint</Application>
  <PresentationFormat>Custom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Prashant</cp:lastModifiedBy>
  <cp:revision>34</cp:revision>
  <dcterms:created xsi:type="dcterms:W3CDTF">2018-02-09T19:06:53Z</dcterms:created>
  <dcterms:modified xsi:type="dcterms:W3CDTF">2022-11-04T07:11:53Z</dcterms:modified>
</cp:coreProperties>
</file>