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1" r:id="rId7"/>
    <p:sldId id="408" r:id="rId8"/>
    <p:sldId id="402" r:id="rId9"/>
    <p:sldId id="403" r:id="rId10"/>
    <p:sldId id="409" r:id="rId11"/>
    <p:sldId id="410" r:id="rId12"/>
    <p:sldId id="404" r:id="rId13"/>
    <p:sldId id="411" r:id="rId14"/>
    <p:sldId id="412" r:id="rId15"/>
    <p:sldId id="413" r:id="rId16"/>
    <p:sldId id="405" r:id="rId17"/>
    <p:sldId id="406"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27264"/>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anose="02020603050405020304" pitchFamily="18" charset="0"/>
                <a:cs typeface="Times New Roman" panose="02020603050405020304" pitchFamily="18" charset="0"/>
              </a:rPr>
              <a:t>Cloud Enabled Bookstore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199" y="4642176"/>
            <a:ext cx="4256543" cy="1631216"/>
          </a:xfrm>
          <a:prstGeom prst="rect">
            <a:avLst/>
          </a:prstGeom>
          <a:noFill/>
        </p:spPr>
        <p:txBody>
          <a:bodyPr wrap="square" rtlCol="0">
            <a:spAutoFit/>
          </a:bodyPr>
          <a:lstStyle/>
          <a:p>
            <a:r>
              <a:rPr lang="en-US" sz="2000" b="1" dirty="0"/>
              <a:t>Submitted by: </a:t>
            </a:r>
          </a:p>
          <a:p>
            <a:r>
              <a:rPr lang="en-US" sz="2000" dirty="0" err="1">
                <a:latin typeface="Times New Roman" panose="02020603050405020304" pitchFamily="18" charset="0"/>
                <a:cs typeface="Times New Roman" panose="02020603050405020304" pitchFamily="18" charset="0"/>
              </a:rPr>
              <a:t>Kaustubh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Naithani</a:t>
            </a:r>
            <a:r>
              <a:rPr lang="en-US" sz="2000" dirty="0">
                <a:latin typeface="Times New Roman" panose="02020603050405020304" pitchFamily="18" charset="0"/>
                <a:cs typeface="Times New Roman" panose="02020603050405020304" pitchFamily="18" charset="0"/>
              </a:rPr>
              <a:t> (20BCS4000)</a:t>
            </a:r>
            <a:endParaRPr lang="en-IN"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Dhruva</a:t>
            </a:r>
            <a:r>
              <a:rPr lang="en-US" sz="2000" dirty="0">
                <a:latin typeface="Times New Roman" panose="02020603050405020304" pitchFamily="18" charset="0"/>
                <a:cs typeface="Times New Roman" panose="02020603050405020304" pitchFamily="18" charset="0"/>
              </a:rPr>
              <a:t> Malik (20BCS3976)</a:t>
            </a:r>
            <a:endParaRPr lang="en-IN"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Prashant</a:t>
            </a:r>
            <a:r>
              <a:rPr lang="en-US" sz="2000" dirty="0">
                <a:latin typeface="Times New Roman" panose="02020603050405020304" pitchFamily="18" charset="0"/>
                <a:cs typeface="Times New Roman" panose="02020603050405020304" pitchFamily="18" charset="0"/>
              </a:rPr>
              <a:t> Kumar (20BCS4363</a:t>
            </a:r>
            <a:r>
              <a:rPr lang="en-US" sz="2000" dirty="0"/>
              <a:t>)</a:t>
            </a:r>
            <a:endParaRPr lang="en-IN"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latin typeface="Times New Roman" panose="02020603050405020304" pitchFamily="18" charset="0"/>
                <a:cs typeface="Times New Roman" panose="02020603050405020304" pitchFamily="18" charset="0"/>
              </a:rPr>
              <a:t>Mrs. </a:t>
            </a:r>
            <a:r>
              <a:rPr lang="en-US" sz="2000" dirty="0" err="1">
                <a:latin typeface="Times New Roman" panose="02020603050405020304" pitchFamily="18" charset="0"/>
                <a:cs typeface="Times New Roman" panose="02020603050405020304" pitchFamily="18" charset="0"/>
              </a:rPr>
              <a:t>Geetinder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Saini</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4098" name="Picture 2" descr="E:\SEM6\Minor Project\Pic\WhatsApp Image 2023-04-09 at 20.51.5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1810" y="1825625"/>
            <a:ext cx="8179654" cy="4232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98571" y="6235281"/>
            <a:ext cx="206620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HOME PAGE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639286"/>
            <a:ext cx="4336869" cy="975769"/>
          </a:xfrm>
        </p:spPr>
        <p:txBody>
          <a:bodyPr>
            <a:normAutofit/>
          </a:bodyPr>
          <a:lstStyle/>
          <a:p>
            <a:pPr algn="l"/>
            <a:r>
              <a:rPr lang="en-US" sz="4400" b="1" dirty="0">
                <a:latin typeface="Times New Roman" panose="02020603050405020304" pitchFamily="18" charset="0"/>
                <a:cs typeface="Times New Roman" panose="02020603050405020304" pitchFamily="18" charset="0"/>
              </a:rPr>
              <a:t>Welcome Page</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63393" y="875212"/>
            <a:ext cx="4463144" cy="653143"/>
          </a:xfrm>
        </p:spPr>
        <p:txBody>
          <a:bodyPr>
            <a:normAutofit/>
          </a:bodyPr>
          <a:lstStyle/>
          <a:p>
            <a:pPr algn="l"/>
            <a:r>
              <a:rPr lang="en-US" sz="3600" b="1" dirty="0">
                <a:latin typeface="Times New Roman" panose="02020603050405020304" pitchFamily="18" charset="0"/>
                <a:cs typeface="Times New Roman" panose="02020603050405020304" pitchFamily="18" charset="0"/>
              </a:rPr>
              <a:t>Customer Login Page</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5122" name="Picture 2" descr="E:\SEM6\Minor Project\Pic\WhatsApp Image 2023-04-09 at 20.52.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66" y="-39189"/>
            <a:ext cx="5448675" cy="3435532"/>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E:\SEM6\Minor Project\Pic\WhatsApp Image 2023-04-09 at 20.52.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720" y="3396343"/>
            <a:ext cx="6697280" cy="3461657"/>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918858" y="4976947"/>
            <a:ext cx="1175657" cy="58782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rot="10800000">
            <a:off x="6368143" y="947054"/>
            <a:ext cx="1188720" cy="48332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72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9945" y="4741818"/>
            <a:ext cx="2978333" cy="613952"/>
          </a:xfrm>
        </p:spPr>
        <p:txBody>
          <a:bodyPr>
            <a:normAutofit/>
          </a:bodyPr>
          <a:lstStyle/>
          <a:p>
            <a:pPr algn="l"/>
            <a:r>
              <a:rPr lang="en-US" sz="3600" b="1" dirty="0">
                <a:latin typeface="Times New Roman" panose="02020603050405020304" pitchFamily="18" charset="0"/>
                <a:cs typeface="Times New Roman" panose="02020603050405020304" pitchFamily="18" charset="0"/>
              </a:rPr>
              <a:t>Payment Page</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6146" name="Picture 2" descr="E:\SEM6\Minor Project\Pic\WhatsApp Image 2023-04-09 at 20.52.4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393" y="-1"/>
            <a:ext cx="6305770" cy="3239589"/>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E:\SEM6\Minor Project\Pic\WhatsApp Image 2023-04-09 at 20.54.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037" y="3239589"/>
            <a:ext cx="6585963" cy="361841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949718" y="4781005"/>
            <a:ext cx="1353802" cy="5355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2"/>
          <p:cNvSpPr txBox="1">
            <a:spLocks/>
          </p:cNvSpPr>
          <p:nvPr/>
        </p:nvSpPr>
        <p:spPr>
          <a:xfrm>
            <a:off x="8222117" y="870857"/>
            <a:ext cx="3844833" cy="74893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latin typeface="Times New Roman" panose="02020603050405020304" pitchFamily="18" charset="0"/>
                <a:cs typeface="Times New Roman" panose="02020603050405020304" pitchFamily="18" charset="0"/>
              </a:rPr>
              <a:t>Shopping Cart Page</a:t>
            </a:r>
            <a:endParaRPr lang="en-IN" sz="3600" b="1" dirty="0">
              <a:latin typeface="Times New Roman" panose="02020603050405020304" pitchFamily="18" charset="0"/>
              <a:cs typeface="Times New Roman" panose="02020603050405020304" pitchFamily="18" charset="0"/>
            </a:endParaRPr>
          </a:p>
        </p:txBody>
      </p:sp>
      <p:sp>
        <p:nvSpPr>
          <p:cNvPr id="9" name="Right Arrow 8"/>
          <p:cNvSpPr/>
          <p:nvPr/>
        </p:nvSpPr>
        <p:spPr>
          <a:xfrm rot="10800000">
            <a:off x="6868315" y="846909"/>
            <a:ext cx="1353802" cy="53557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658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85108" y="4869135"/>
            <a:ext cx="9405258" cy="578076"/>
          </a:xfrm>
        </p:spPr>
        <p:txBody>
          <a:bodyPr>
            <a:normAutofit/>
          </a:bodyPr>
          <a:lstStyle/>
          <a:p>
            <a:r>
              <a:rPr lang="en-US" sz="2800" b="1" dirty="0">
                <a:latin typeface="Times New Roman" panose="02020603050405020304" pitchFamily="18" charset="0"/>
                <a:cs typeface="Times New Roman" panose="02020603050405020304" pitchFamily="18" charset="0"/>
              </a:rPr>
              <a:t>Confirmation of Order Placed Page.</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7170" name="Picture 2" descr="E:\SEM6\Minor Project\Pic\WhatsApp Image 2023-04-09 at 20.54.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426" y="47556"/>
            <a:ext cx="8926682" cy="460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2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In conclusion, a cloud-enabled bookstore system is a modern solution to streamline bookstore operations, enhance the customer experience, and increase reach and visibility. The system aims to provide a user-friendly platform for customers to browse and purchase books online, automate inventory management, and improve communication between different departments. By leveraging cloud infrastructure, the system can reduce costs associated with maintaining a physical storefront while enhancing security and reliability. Additionally, the system can collect and analyze customer data to gain insights into customer behavior and preferences, enabling data-driven decision making. The methodology for developing such a system involves requirements gathering, system design, development, testing, deployment, and maintenance. Overall, a cloud-enabled bookstore system is a valuable investment for bookstores looking to stay competitive in today's digital age.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future scope of a Cloud Enabled Bookstore System is quite vast and promising. Here are some potential areas where the system can be further developed and enhanced:</a:t>
            </a:r>
          </a:p>
          <a:p>
            <a:r>
              <a:rPr lang="en-US" dirty="0">
                <a:latin typeface="Times New Roman" panose="02020603050405020304" pitchFamily="18" charset="0"/>
                <a:cs typeface="Times New Roman" panose="02020603050405020304" pitchFamily="18" charset="0"/>
              </a:rPr>
              <a:t>Artificial Intelligence (AI) and Machine Learning (ML) can be integrated into the system to provide personalized book recommendations and improve the overall customer experience.</a:t>
            </a:r>
          </a:p>
          <a:p>
            <a:r>
              <a:rPr lang="en-US" dirty="0">
                <a:latin typeface="Times New Roman" panose="02020603050405020304" pitchFamily="18" charset="0"/>
                <a:cs typeface="Times New Roman" panose="02020603050405020304" pitchFamily="18" charset="0"/>
              </a:rPr>
              <a:t>The system can be expanded to include more types of products such as </a:t>
            </a:r>
            <a:r>
              <a:rPr lang="en-US" dirty="0" err="1">
                <a:latin typeface="Times New Roman" panose="02020603050405020304" pitchFamily="18" charset="0"/>
                <a:cs typeface="Times New Roman" panose="02020603050405020304" pitchFamily="18" charset="0"/>
              </a:rPr>
              <a:t>ebooks</a:t>
            </a:r>
            <a:r>
              <a:rPr lang="en-US" dirty="0">
                <a:latin typeface="Times New Roman" panose="02020603050405020304" pitchFamily="18" charset="0"/>
                <a:cs typeface="Times New Roman" panose="02020603050405020304" pitchFamily="18" charset="0"/>
              </a:rPr>
              <a:t>, audiobooks, and other digital media.</a:t>
            </a:r>
          </a:p>
          <a:p>
            <a:r>
              <a:rPr lang="en-US" dirty="0">
                <a:latin typeface="Times New Roman" panose="02020603050405020304" pitchFamily="18" charset="0"/>
                <a:cs typeface="Times New Roman" panose="02020603050405020304" pitchFamily="18" charset="0"/>
              </a:rPr>
              <a:t>The system can be further optimized to provide faster and more seamless online payments and checkout processes.</a:t>
            </a:r>
          </a:p>
          <a:p>
            <a:r>
              <a:rPr lang="en-US" dirty="0">
                <a:latin typeface="Times New Roman" panose="02020603050405020304" pitchFamily="18" charset="0"/>
                <a:cs typeface="Times New Roman" panose="02020603050405020304" pitchFamily="18" charset="0"/>
              </a:rPr>
              <a:t>Analytics and big data can be utilized to gain insights into customer behavior and preferences, allowing the system to continuously adapt and improve.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600" i="1" dirty="0" err="1">
                <a:latin typeface="Times New Roman" panose="02020603050405020304" pitchFamily="18" charset="0"/>
                <a:cs typeface="Times New Roman" panose="02020603050405020304" pitchFamily="18" charset="0"/>
              </a:rPr>
              <a:t>Zakaria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Issa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Saleh</a:t>
            </a:r>
            <a:r>
              <a:rPr lang="en-US" sz="1600" i="1" dirty="0">
                <a:latin typeface="Times New Roman" panose="02020603050405020304" pitchFamily="18" charset="0"/>
                <a:cs typeface="Times New Roman" panose="02020603050405020304" pitchFamily="18" charset="0"/>
              </a:rPr>
              <a:t>, Ahmad </a:t>
            </a:r>
            <a:r>
              <a:rPr lang="en-US" sz="1600" i="1" dirty="0" err="1">
                <a:latin typeface="Times New Roman" panose="02020603050405020304" pitchFamily="18" charset="0"/>
                <a:cs typeface="Times New Roman" panose="02020603050405020304" pitchFamily="18" charset="0"/>
              </a:rPr>
              <a:t>Shaher</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Mashhour</a:t>
            </a:r>
            <a:r>
              <a:rPr lang="en-US" sz="1600" i="1" dirty="0">
                <a:latin typeface="Times New Roman" panose="02020603050405020304" pitchFamily="18" charset="0"/>
                <a:cs typeface="Times New Roman" panose="02020603050405020304" pitchFamily="18" charset="0"/>
              </a:rPr>
              <a:t>, “The Impact of E-Books on the Printed Books: E-Books Popularity, Growth and Future” 2015 Fifth International Conference on e-Learning. </a:t>
            </a:r>
          </a:p>
          <a:p>
            <a:pPr marL="514350" indent="-514350">
              <a:buFont typeface="+mj-lt"/>
              <a:buAutoNum type="arabicPeriod"/>
            </a:pPr>
            <a:r>
              <a:rPr lang="en-US" sz="1600" i="1" dirty="0">
                <a:latin typeface="Times New Roman" panose="02020603050405020304" pitchFamily="18" charset="0"/>
                <a:cs typeface="Times New Roman" panose="02020603050405020304" pitchFamily="18" charset="0"/>
              </a:rPr>
              <a:t>“Online Book Store using Cloud Infrastructure”  </a:t>
            </a:r>
            <a:r>
              <a:rPr lang="en-US" sz="1600" i="1" dirty="0" err="1">
                <a:latin typeface="Times New Roman" panose="02020603050405020304" pitchFamily="18" charset="0"/>
                <a:cs typeface="Times New Roman" panose="02020603050405020304" pitchFamily="18" charset="0"/>
              </a:rPr>
              <a:t>Tanzil</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Petkar</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Muddsar</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Sayed</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Ashutosh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Waghmare</a:t>
            </a:r>
            <a:r>
              <a:rPr lang="en-US" sz="1600" i="1" dirty="0">
                <a:latin typeface="Times New Roman" panose="02020603050405020304" pitchFamily="18" charset="0"/>
                <a:cs typeface="Times New Roman" panose="02020603050405020304" pitchFamily="18" charset="0"/>
              </a:rPr>
              <a:t> Nikita </a:t>
            </a:r>
            <a:r>
              <a:rPr lang="en-US" sz="1600" i="1" dirty="0" err="1">
                <a:latin typeface="Times New Roman" panose="02020603050405020304" pitchFamily="18" charset="0"/>
                <a:cs typeface="Times New Roman" panose="02020603050405020304" pitchFamily="18" charset="0"/>
              </a:rPr>
              <a:t>Bawage</a:t>
            </a:r>
            <a:r>
              <a:rPr lang="en-US" sz="1600" i="1" dirty="0">
                <a:latin typeface="Times New Roman" panose="02020603050405020304" pitchFamily="18" charset="0"/>
                <a:cs typeface="Times New Roman" panose="02020603050405020304" pitchFamily="18" charset="0"/>
              </a:rPr>
              <a:t> Mrs. </a:t>
            </a:r>
            <a:r>
              <a:rPr lang="en-US" sz="1600" i="1" dirty="0" err="1">
                <a:latin typeface="Times New Roman" panose="02020603050405020304" pitchFamily="18" charset="0"/>
                <a:cs typeface="Times New Roman" panose="02020603050405020304" pitchFamily="18" charset="0"/>
              </a:rPr>
              <a:t>Sarita</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Patil</a:t>
            </a:r>
            <a:r>
              <a:rPr lang="en-US" sz="1600" i="1" dirty="0">
                <a:latin typeface="Times New Roman" panose="02020603050405020304" pitchFamily="18" charset="0"/>
                <a:cs typeface="Times New Roman" panose="02020603050405020304" pitchFamily="18" charset="0"/>
              </a:rPr>
              <a:t> , IJSRD - International Journal for Scientific Research &amp; Development 2020.</a:t>
            </a:r>
          </a:p>
          <a:p>
            <a:pPr marL="514350" lvl="0" indent="-514350">
              <a:buFont typeface="+mj-lt"/>
              <a:buAutoNum type="arabicPeriod"/>
            </a:pPr>
            <a:r>
              <a:rPr lang="en-US" sz="1600" i="1" dirty="0">
                <a:latin typeface="Times New Roman" panose="02020603050405020304" pitchFamily="18" charset="0"/>
                <a:cs typeface="Times New Roman" panose="02020603050405020304" pitchFamily="18" charset="0"/>
              </a:rPr>
              <a:t>"Application of the Task-Technology Fit Model to Structure and Evaluate the Adoption of E-Books by Academics" Article in Journal of the American Society for Information Science and Technology · January 2013</a:t>
            </a:r>
            <a:endParaRPr lang="en-IN" sz="1600"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1600" i="1" dirty="0"/>
              <a:t>The Impact of E-Books on the Printed Books: E-Books Popularity, Growth and Future IEEE (Fifth International Conference on e-Learning) 2015.</a:t>
            </a:r>
          </a:p>
          <a:p>
            <a:pPr marL="514350" indent="-514350">
              <a:buFont typeface="+mj-lt"/>
              <a:buAutoNum type="arabicPeriod"/>
            </a:pPr>
            <a:r>
              <a:rPr lang="en-US" sz="1600" i="1" dirty="0"/>
              <a:t>Cloud Computing: a Perspective Study Article  in  New Generation Computing · April 2010.</a:t>
            </a:r>
            <a:endParaRPr lang="en-IN" sz="1600" dirty="0"/>
          </a:p>
          <a:p>
            <a:pPr marL="514350" indent="-514350">
              <a:buFont typeface="+mj-lt"/>
              <a:buAutoNum type="arabicPeriod"/>
            </a:pPr>
            <a:r>
              <a:rPr lang="en-US" sz="1600" i="1" dirty="0"/>
              <a:t>Adoption of e-book among college students: The perspective of an integrated TAM Chang-Hyun Jin 2014.</a:t>
            </a:r>
            <a:endParaRPr lang="en-IN" sz="1600" dirty="0"/>
          </a:p>
          <a:p>
            <a:pPr marL="514350" indent="-514350">
              <a:buFont typeface="+mj-lt"/>
              <a:buAutoNum type="arabicPeriod"/>
            </a:pPr>
            <a:r>
              <a:rPr lang="en-US" sz="1600" i="1" dirty="0"/>
              <a:t>A Cloud-Based Distributed Platform for Secured EPUB EBOOK Contents </a:t>
            </a:r>
            <a:r>
              <a:rPr lang="en-US" sz="1600" i="1" dirty="0" err="1"/>
              <a:t>Yunus</a:t>
            </a:r>
            <a:r>
              <a:rPr lang="en-US" sz="1600" i="1" dirty="0"/>
              <a:t> </a:t>
            </a:r>
            <a:r>
              <a:rPr lang="en-US" sz="1600" i="1" dirty="0" err="1"/>
              <a:t>Parvej</a:t>
            </a:r>
            <a:r>
              <a:rPr lang="en-US" sz="1600" i="1" dirty="0"/>
              <a:t> </a:t>
            </a:r>
            <a:r>
              <a:rPr lang="en-US" sz="1600" i="1" dirty="0" err="1"/>
              <a:t>Faniband</a:t>
            </a:r>
            <a:r>
              <a:rPr lang="en-US" sz="1600" i="1" dirty="0"/>
              <a:t>, </a:t>
            </a:r>
            <a:r>
              <a:rPr lang="en-US" sz="1600" i="1" dirty="0" err="1"/>
              <a:t>Iskandar</a:t>
            </a:r>
            <a:r>
              <a:rPr lang="en-US" sz="1600" i="1" dirty="0"/>
              <a:t> </a:t>
            </a:r>
            <a:r>
              <a:rPr lang="en-US" sz="1600" i="1" dirty="0" err="1"/>
              <a:t>Ishak</a:t>
            </a:r>
            <a:r>
              <a:rPr lang="en-US" sz="1600" i="1" dirty="0"/>
              <a:t>, Fatimah </a:t>
            </a:r>
            <a:r>
              <a:rPr lang="en-US" sz="1600" i="1" dirty="0" err="1"/>
              <a:t>Sidi</a:t>
            </a:r>
            <a:r>
              <a:rPr lang="en-US" sz="1600" i="1" dirty="0"/>
              <a:t>, </a:t>
            </a:r>
            <a:r>
              <a:rPr lang="en-US" sz="1600" i="1" dirty="0" err="1"/>
              <a:t>Marzanah</a:t>
            </a:r>
            <a:r>
              <a:rPr lang="en-US" sz="1600" i="1" dirty="0"/>
              <a:t> A. </a:t>
            </a:r>
            <a:r>
              <a:rPr lang="en-US" sz="1600" i="1" dirty="0" err="1"/>
              <a:t>Jabar</a:t>
            </a:r>
            <a:r>
              <a:rPr lang="en-US" sz="1600" i="1" dirty="0"/>
              <a:t> 2020.</a:t>
            </a:r>
            <a:endParaRPr lang="en-IN" sz="1600" dirty="0"/>
          </a:p>
          <a:p>
            <a:pPr marL="514350" indent="-514350">
              <a:buFont typeface="+mj-lt"/>
              <a:buAutoNum type="arabicPeriod"/>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838200" y="1789612"/>
            <a:ext cx="10879183" cy="4480559"/>
          </a:xfrm>
        </p:spPr>
        <p:txBody>
          <a:bodyPr>
            <a:noAutofit/>
          </a:bodyPr>
          <a:lstStyle/>
          <a:p>
            <a:r>
              <a:rPr lang="en-US" sz="2600" dirty="0">
                <a:latin typeface="Times New Roman" panose="02020603050405020304" pitchFamily="18" charset="0"/>
                <a:cs typeface="Times New Roman" panose="02020603050405020304" pitchFamily="18" charset="0"/>
              </a:rPr>
              <a:t>A cloud-enabled bookstore system is a software that uses cloud computing to store and process data on remote servers for better efficiency.</a:t>
            </a:r>
          </a:p>
          <a:p>
            <a:r>
              <a:rPr lang="en-US" sz="2600" dirty="0">
                <a:latin typeface="Times New Roman" panose="02020603050405020304" pitchFamily="18" charset="0"/>
                <a:cs typeface="Times New Roman" panose="02020603050405020304" pitchFamily="18" charset="0"/>
              </a:rPr>
              <a:t>It includes components like online store, inventory management, order processing, customer management, analytics, and reporting.</a:t>
            </a:r>
          </a:p>
          <a:p>
            <a:r>
              <a:rPr lang="en-US" sz="2600" dirty="0">
                <a:latin typeface="Times New Roman" panose="02020603050405020304" pitchFamily="18" charset="0"/>
                <a:cs typeface="Times New Roman" panose="02020603050405020304" pitchFamily="18" charset="0"/>
              </a:rPr>
              <a:t>The online store component allows customers to browse and purchase books online.</a:t>
            </a:r>
          </a:p>
          <a:p>
            <a:r>
              <a:rPr lang="en-US" sz="2600" dirty="0">
                <a:latin typeface="Times New Roman" panose="02020603050405020304" pitchFamily="18" charset="0"/>
                <a:cs typeface="Times New Roman" panose="02020603050405020304" pitchFamily="18" charset="0"/>
              </a:rPr>
              <a:t>The inventory management component helps store owners keep track of their stock levels and make informed purchasing decisions.</a:t>
            </a:r>
          </a:p>
          <a:p>
            <a:r>
              <a:rPr lang="en-US" sz="2600" dirty="0">
                <a:latin typeface="Times New Roman" panose="02020603050405020304" pitchFamily="18" charset="0"/>
                <a:cs typeface="Times New Roman" panose="02020603050405020304" pitchFamily="18" charset="0"/>
              </a:rPr>
              <a:t>This system offers scalability, flexibility, and accessibility to the bookstore</a:t>
            </a:r>
          </a:p>
          <a:p>
            <a:pPr marL="0" indent="0">
              <a:buNone/>
            </a:pPr>
            <a:endParaRPr lang="en-US"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Autofit/>
          </a:bodyPr>
          <a:lstStyle/>
          <a:p>
            <a:r>
              <a:rPr lang="en-US" sz="2600" dirty="0">
                <a:latin typeface="Times New Roman" panose="02020603050405020304" pitchFamily="18" charset="0"/>
                <a:cs typeface="Times New Roman" panose="02020603050405020304" pitchFamily="18" charset="0"/>
              </a:rPr>
              <a:t>Create a user-friendly platform that allows customers to browse, purchase, and receive books online easily.</a:t>
            </a:r>
          </a:p>
          <a:p>
            <a:r>
              <a:rPr lang="en-US" sz="2600" dirty="0">
                <a:latin typeface="Times New Roman" panose="02020603050405020304" pitchFamily="18" charset="0"/>
                <a:cs typeface="Times New Roman" panose="02020603050405020304" pitchFamily="18" charset="0"/>
              </a:rPr>
              <a:t>Offer a variety of payment options to customers that are secure and compliant with relevant security standards.</a:t>
            </a:r>
          </a:p>
          <a:p>
            <a:r>
              <a:rPr lang="en-US" sz="2600" dirty="0">
                <a:latin typeface="Times New Roman" panose="02020603050405020304" pitchFamily="18" charset="0"/>
                <a:cs typeface="Times New Roman" panose="02020603050405020304" pitchFamily="18" charset="0"/>
              </a:rPr>
              <a:t>Provide bookstore owners with a dashboard to manage inventory, orders, and shipments easily.</a:t>
            </a:r>
          </a:p>
          <a:p>
            <a:r>
              <a:rPr lang="en-US" sz="2600" dirty="0">
                <a:latin typeface="Times New Roman" panose="02020603050405020304" pitchFamily="18" charset="0"/>
                <a:cs typeface="Times New Roman" panose="02020603050405020304" pitchFamily="18" charset="0"/>
              </a:rPr>
              <a:t>Ensure that the system can handle a large number of users and transactions without performance issues.</a:t>
            </a:r>
          </a:p>
          <a:p>
            <a:r>
              <a:rPr lang="en-US" sz="2600" dirty="0">
                <a:latin typeface="Times New Roman" panose="02020603050405020304" pitchFamily="18" charset="0"/>
                <a:cs typeface="Times New Roman" panose="02020603050405020304" pitchFamily="18" charset="0"/>
              </a:rPr>
              <a:t>Maintain system reliability to minimize downtime and provide uninterrupted service to customers.</a:t>
            </a:r>
          </a:p>
          <a:p>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292" y="378823"/>
            <a:ext cx="9144000" cy="936580"/>
          </a:xfrm>
        </p:spPr>
        <p:txBody>
          <a:bodyPr>
            <a:normAutofit/>
          </a:bodyPr>
          <a:lstStyle/>
          <a:p>
            <a:pPr algn="l"/>
            <a:r>
              <a:rPr lang="en-US" sz="4400" b="1" dirty="0">
                <a:latin typeface="Times New Roman" panose="02020603050405020304" pitchFamily="18" charset="0"/>
                <a:cs typeface="Times New Roman" panose="02020603050405020304" pitchFamily="18" charset="0"/>
              </a:rPr>
              <a:t>Problem Formulation</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7646" y="1750422"/>
            <a:ext cx="10972800" cy="4650377"/>
          </a:xfrm>
        </p:spPr>
        <p:txBody>
          <a:bodyPr>
            <a:normAutofit/>
          </a:bodyPr>
          <a:lstStyle/>
          <a:p>
            <a:pPr marL="342900" indent="-3429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Implement robust security measures to protect customer data and transactions.</a:t>
            </a:r>
          </a:p>
          <a:p>
            <a:pPr marL="342900" indent="-3429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Enhance the user experience with personalized recommendations, easy navigation, and seamless checkout.</a:t>
            </a:r>
          </a:p>
          <a:p>
            <a:pPr marL="342900" indent="-3429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 targeted promotions and discounts based on customer history to increase sales.</a:t>
            </a:r>
          </a:p>
          <a:p>
            <a:pPr marL="342900" indent="-3429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Continuously monitor and update the system to ensure it remains secure, reliable, and efficient.</a:t>
            </a:r>
          </a:p>
          <a:p>
            <a:pPr marL="342900" indent="-3429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Adhere to industry standards such as PCI DSS, GDPR, and CCPA to maintain data protection and compliance.</a:t>
            </a:r>
          </a:p>
          <a:p>
            <a:pPr algn="l"/>
            <a:endParaRPr lang="en-IN"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23301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The aim of the proposed work is to develop a cloud-enabled bookstore system by achieving the following objectives:</a:t>
            </a:r>
          </a:p>
          <a:p>
            <a:r>
              <a:rPr lang="en-US" dirty="0">
                <a:latin typeface="Times New Roman" panose="02020603050405020304" pitchFamily="18" charset="0"/>
                <a:cs typeface="Times New Roman" panose="02020603050405020304" pitchFamily="18" charset="0"/>
              </a:rPr>
              <a:t>To create a user-friendly platform with personalized recommendations, real-time inventory management, and easy payment options for customers.</a:t>
            </a:r>
          </a:p>
          <a:p>
            <a:r>
              <a:rPr lang="en-US" dirty="0">
                <a:latin typeface="Times New Roman" panose="02020603050405020304" pitchFamily="18" charset="0"/>
                <a:cs typeface="Times New Roman" panose="02020603050405020304" pitchFamily="18" charset="0"/>
              </a:rPr>
              <a:t>To improve bookstore efficiency through automated inventory management and seamless communication between departments.</a:t>
            </a:r>
          </a:p>
          <a:p>
            <a:r>
              <a:rPr lang="en-US" dirty="0">
                <a:latin typeface="Times New Roman" panose="02020603050405020304" pitchFamily="18" charset="0"/>
                <a:cs typeface="Times New Roman" panose="02020603050405020304" pitchFamily="18" charset="0"/>
              </a:rPr>
              <a:t>To expand the bookstore's reach and reduce costs through cloud infrastructure and security measures.</a:t>
            </a:r>
          </a:p>
          <a:p>
            <a:r>
              <a:rPr lang="en-US" dirty="0">
                <a:latin typeface="Times New Roman" panose="02020603050405020304" pitchFamily="18" charset="0"/>
                <a:cs typeface="Times New Roman" panose="02020603050405020304" pitchFamily="18" charset="0"/>
              </a:rPr>
              <a:t>To enable data analysis for customer insights, improve the customer experience, and increase sales.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6023" y="1763486"/>
            <a:ext cx="10504714" cy="4609420"/>
          </a:xfrm>
        </p:spPr>
        <p:txBody>
          <a:bodyPr>
            <a:noAutofit/>
          </a:bodyPr>
          <a:lstStyle/>
          <a:p>
            <a:r>
              <a:rPr lang="en-US" sz="2200" dirty="0">
                <a:latin typeface="Times New Roman" panose="02020603050405020304" pitchFamily="18" charset="0"/>
                <a:cs typeface="Times New Roman" panose="02020603050405020304" pitchFamily="18" charset="0"/>
              </a:rPr>
              <a:t>Gathering requirements: Collecting system requirements from users, surveys, and market research, focusing on features such as online book browsing, inventory management, personalized recommendations, and payment options.</a:t>
            </a:r>
          </a:p>
          <a:p>
            <a:r>
              <a:rPr lang="en-US" sz="2200" dirty="0">
                <a:latin typeface="Times New Roman" panose="02020603050405020304" pitchFamily="18" charset="0"/>
                <a:cs typeface="Times New Roman" panose="02020603050405020304" pitchFamily="18" charset="0"/>
              </a:rPr>
              <a:t>System design: Planning how the system will be built by designing the database schema, user interface, and cloud infrastructure.</a:t>
            </a:r>
          </a:p>
          <a:p>
            <a:r>
              <a:rPr lang="en-US" sz="2200" dirty="0">
                <a:latin typeface="Times New Roman" panose="02020603050405020304" pitchFamily="18" charset="0"/>
                <a:cs typeface="Times New Roman" panose="02020603050405020304" pitchFamily="18" charset="0"/>
              </a:rPr>
              <a:t>Development: Building the system using appropriate programming languages and technologies, such as databases, web technologies, and cloud services.</a:t>
            </a:r>
          </a:p>
          <a:p>
            <a:r>
              <a:rPr lang="en-US" sz="2200" dirty="0">
                <a:latin typeface="Times New Roman" panose="02020603050405020304" pitchFamily="18" charset="0"/>
                <a:cs typeface="Times New Roman" panose="02020603050405020304" pitchFamily="18" charset="0"/>
              </a:rPr>
              <a:t>Testing: Thoroughly testing the system for bugs, errors, and performance issues through unit, integration, and system testing.</a:t>
            </a:r>
          </a:p>
          <a:p>
            <a:r>
              <a:rPr lang="en-US" sz="2200" dirty="0">
                <a:latin typeface="Times New Roman" panose="02020603050405020304" pitchFamily="18" charset="0"/>
                <a:cs typeface="Times New Roman" panose="02020603050405020304" pitchFamily="18" charset="0"/>
              </a:rPr>
              <a:t>Deployment: Configuring and deploying the system to a cloud platform, such as AWS or Azure, including setting up the database and application code.</a:t>
            </a:r>
          </a:p>
          <a:p>
            <a:r>
              <a:rPr lang="en-US" sz="2200" dirty="0">
                <a:latin typeface="Times New Roman" panose="02020603050405020304" pitchFamily="18" charset="0"/>
                <a:cs typeface="Times New Roman" panose="02020603050405020304" pitchFamily="18" charset="0"/>
              </a:rPr>
              <a:t>Maintenance: Regularly updating, securing, and backing up the system, and making changes to existing features based on user feedback and market changes.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240" y="5770914"/>
            <a:ext cx="9191897" cy="558039"/>
          </a:xfrm>
        </p:spPr>
        <p:txBody>
          <a:bodyPr/>
          <a:lstStyle/>
          <a:p>
            <a:r>
              <a:rPr lang="en-US" u="sng" dirty="0">
                <a:latin typeface="Times New Roman" panose="02020603050405020304" pitchFamily="18" charset="0"/>
                <a:ea typeface="Times New Roman" panose="02020603050405020304" pitchFamily="18" charset="0"/>
                <a:cs typeface="Times New Roman" panose="02020603050405020304" pitchFamily="18" charset="0"/>
              </a:rPr>
              <a:t>Use Case Diagram of </a:t>
            </a:r>
            <a:r>
              <a:rPr lang="en-US" u="sng" dirty="0">
                <a:latin typeface="Times New Roman" panose="02020603050405020304" pitchFamily="18" charset="0"/>
                <a:cs typeface="Times New Roman" panose="02020603050405020304" pitchFamily="18" charset="0"/>
              </a:rPr>
              <a:t>Cloud Enabled Bookstore System</a:t>
            </a:r>
          </a:p>
          <a:p>
            <a:pPr algn="l"/>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2050" name="Picture 2" descr="E:\Download\Online book store\use 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974" y="-1"/>
            <a:ext cx="8498431" cy="564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3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15290" y="6191794"/>
            <a:ext cx="9126583" cy="463731"/>
          </a:xfrm>
        </p:spPr>
        <p:txBody>
          <a:bodyPr/>
          <a:lstStyle/>
          <a:p>
            <a:r>
              <a:rPr lang="en-US" u="sng" dirty="0">
                <a:latin typeface="Times New Roman" panose="02020603050405020304" pitchFamily="18" charset="0"/>
                <a:ea typeface="Times New Roman" panose="02020603050405020304" pitchFamily="18" charset="0"/>
                <a:cs typeface="Times New Roman" panose="02020603050405020304" pitchFamily="18" charset="0"/>
              </a:rPr>
              <a:t>DFD Diagram of </a:t>
            </a:r>
            <a:r>
              <a:rPr lang="en-US" u="sng" dirty="0">
                <a:latin typeface="Times New Roman" panose="02020603050405020304" pitchFamily="18" charset="0"/>
                <a:cs typeface="Times New Roman" panose="02020603050405020304" pitchFamily="18" charset="0"/>
              </a:rPr>
              <a:t>Cloud Enabled Bookstore System</a:t>
            </a:r>
          </a:p>
          <a:p>
            <a:pPr algn="l"/>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3074" name="Picture 2" descr="E:\Download\Online book store\df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269" y="0"/>
            <a:ext cx="6374674" cy="607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7408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6244</TotalTime>
  <Words>1083</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Problem Formulation</vt:lpstr>
      <vt:lpstr>Problem Formulation</vt:lpstr>
      <vt:lpstr>Objectives of the Work</vt:lpstr>
      <vt:lpstr>Methodology used</vt:lpstr>
      <vt:lpstr>PowerPoint Presentation</vt:lpstr>
      <vt:lpstr>PowerPoint Presentation</vt:lpstr>
      <vt:lpstr>Results and Outputs</vt:lpstr>
      <vt:lpstr>Welcome Page</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Kaustubh Naithani</cp:lastModifiedBy>
  <cp:revision>502</cp:revision>
  <dcterms:created xsi:type="dcterms:W3CDTF">2019-01-09T10:33:58Z</dcterms:created>
  <dcterms:modified xsi:type="dcterms:W3CDTF">2023-04-10T10:29:57Z</dcterms:modified>
</cp:coreProperties>
</file>