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259" r:id="rId5"/>
    <p:sldId id="260" r:id="rId6"/>
    <p:sldId id="264" r:id="rId7"/>
    <p:sldId id="305" r:id="rId8"/>
    <p:sldId id="304" r:id="rId9"/>
    <p:sldId id="306"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754"/>
  </p:normalViewPr>
  <p:slideViewPr>
    <p:cSldViewPr snapToGrid="0" snapToObjects="1">
      <p:cViewPr varScale="1">
        <p:scale>
          <a:sx n="144" d="100"/>
          <a:sy n="144" d="100"/>
        </p:scale>
        <p:origin x="84" y="1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bmp"/><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ekst en Beeld (M)">
    <p:spTree>
      <p:nvGrpSpPr>
        <p:cNvPr id="1" name=""/>
        <p:cNvGrpSpPr/>
        <p:nvPr/>
      </p:nvGrpSpPr>
      <p:grpSpPr>
        <a:xfrm>
          <a:off x="0" y="0"/>
          <a:ext cx="0" cy="0"/>
          <a:chOff x="0" y="0"/>
          <a:chExt cx="0" cy="0"/>
        </a:xfrm>
      </p:grpSpPr>
      <p:grpSp>
        <p:nvGrpSpPr>
          <p:cNvPr id="1068" name="Groep 9"/>
          <p:cNvGrpSpPr/>
          <p:nvPr/>
        </p:nvGrpSpPr>
        <p:grpSpPr>
          <a:xfrm>
            <a:off x="2982511" y="-1228655"/>
            <a:ext cx="6226977" cy="490402"/>
            <a:chOff x="0" y="0"/>
            <a:chExt cx="6226976" cy="490400"/>
          </a:xfrm>
        </p:grpSpPr>
        <p:sp>
          <p:nvSpPr>
            <p:cNvPr id="1056"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067" name="Groep 8"/>
            <p:cNvGrpSpPr/>
            <p:nvPr/>
          </p:nvGrpSpPr>
          <p:grpSpPr>
            <a:xfrm>
              <a:off x="0" y="0"/>
              <a:ext cx="6226975" cy="211381"/>
              <a:chOff x="0" y="0"/>
              <a:chExt cx="6226974" cy="211380"/>
            </a:xfrm>
          </p:grpSpPr>
          <p:sp>
            <p:nvSpPr>
              <p:cNvPr id="1057"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8"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59"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0"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1"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2"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3"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4"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5"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6"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077" name="Group 4"/>
          <p:cNvGrpSpPr/>
          <p:nvPr/>
        </p:nvGrpSpPr>
        <p:grpSpPr>
          <a:xfrm>
            <a:off x="698501" y="5884314"/>
            <a:ext cx="1454912" cy="577167"/>
            <a:chOff x="0" y="0"/>
            <a:chExt cx="1454911" cy="577165"/>
          </a:xfrm>
        </p:grpSpPr>
        <p:sp>
          <p:nvSpPr>
            <p:cNvPr id="1069"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070"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1"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2"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3"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074"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5"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6"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078" name="Rechthoek 7"/>
          <p:cNvSpPr/>
          <p:nvPr/>
        </p:nvSpPr>
        <p:spPr>
          <a:xfrm>
            <a:off x="6106750" y="0"/>
            <a:ext cx="6084001" cy="6858000"/>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1079" name="Body Level One…"/>
          <p:cNvSpPr txBox="1">
            <a:spLocks noGrp="1"/>
          </p:cNvSpPr>
          <p:nvPr>
            <p:ph type="body" idx="1" hasCustomPrompt="1"/>
          </p:nvPr>
        </p:nvSpPr>
        <p:spPr>
          <a:xfrm>
            <a:off x="6106750" y="1"/>
            <a:ext cx="6085250" cy="6854313"/>
          </a:xfrm>
          <a:prstGeom prst="rect">
            <a:avLst/>
          </a:prstGeom>
          <a:solidFill>
            <a:srgbClr val="61A4B4"/>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1080" name="Tijdelijke aanduiding voor afbeelding 8"/>
          <p:cNvSpPr>
            <a:spLocks noGrp="1"/>
          </p:cNvSpPr>
          <p:nvPr>
            <p:ph type="pic" idx="21"/>
          </p:nvPr>
        </p:nvSpPr>
        <p:spPr>
          <a:xfrm>
            <a:off x="6106750" y="1433"/>
            <a:ext cx="6085250" cy="6856567"/>
          </a:xfrm>
          <a:prstGeom prst="rect">
            <a:avLst/>
          </a:prstGeom>
        </p:spPr>
        <p:txBody>
          <a:bodyPr lIns="91439" tIns="45719" rIns="91439" bIns="45719"/>
          <a:lstStyle/>
          <a:p>
            <a:r>
              <a:rPr lang="en-US"/>
              <a:t>Click icon to add picture</a:t>
            </a:r>
            <a:endParaRPr/>
          </a:p>
        </p:txBody>
      </p:sp>
      <p:sp>
        <p:nvSpPr>
          <p:cNvPr id="1081" name="Plaats hier je titel"/>
          <p:cNvSpPr txBox="1">
            <a:spLocks noGrp="1"/>
          </p:cNvSpPr>
          <p:nvPr>
            <p:ph type="title" hasCustomPrompt="1"/>
          </p:nvPr>
        </p:nvSpPr>
        <p:spPr>
          <a:xfrm>
            <a:off x="698501" y="741499"/>
            <a:ext cx="4774081" cy="490401"/>
          </a:xfrm>
          <a:prstGeom prst="rect">
            <a:avLst/>
          </a:prstGeom>
        </p:spPr>
        <p:txBody>
          <a:bodyPr>
            <a:normAutofit/>
          </a:bodyPr>
          <a:lstStyle/>
          <a:p>
            <a:r>
              <a:t>Plaats hier je titel</a:t>
            </a:r>
          </a:p>
        </p:txBody>
      </p:sp>
      <p:sp>
        <p:nvSpPr>
          <p:cNvPr id="1082" name="Tijdelijke aanduiding voor verticale tekst 2"/>
          <p:cNvSpPr>
            <a:spLocks noGrp="1"/>
          </p:cNvSpPr>
          <p:nvPr>
            <p:ph type="body" sz="half" idx="22" hasCustomPrompt="1"/>
          </p:nvPr>
        </p:nvSpPr>
        <p:spPr>
          <a:xfrm>
            <a:off x="698501" y="1591899"/>
            <a:ext cx="4773386" cy="4356465"/>
          </a:xfrm>
          <a:prstGeom prst="rect">
            <a:avLst/>
          </a:prstGeom>
        </p:spPr>
        <p:txBody>
          <a:bodyPr>
            <a:normAutofit/>
          </a:bodyPr>
          <a:lstStyle/>
          <a:p>
            <a:r>
              <a:t>Klik hier om een bullet te plaatsen.
Sub-bullets
Leestekst
Subtitel
Numerieke bullets
# Abc
# Bullets
Cursief
Alt. Subtitel</a:t>
            </a:r>
          </a:p>
        </p:txBody>
      </p:sp>
      <p:sp>
        <p:nvSpPr>
          <p:cNvPr id="1083"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 en Beeld (M)</a:t>
            </a:r>
          </a:p>
        </p:txBody>
      </p:sp>
      <p:sp>
        <p:nvSpPr>
          <p:cNvPr id="1084" name="Slide Number"/>
          <p:cNvSpPr txBox="1">
            <a:spLocks noGrp="1"/>
          </p:cNvSpPr>
          <p:nvPr>
            <p:ph type="sldNum" sz="quarter" idx="2"/>
          </p:nvPr>
        </p:nvSpPr>
        <p:spPr>
          <a:xfrm>
            <a:off x="11289785" y="6246130"/>
            <a:ext cx="182216" cy="172815"/>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8" r:id="rId5"/>
    <p:sldLayoutId id="2147483668" r:id="rId6"/>
    <p:sldLayoutId id="2147483669" r:id="rId7"/>
    <p:sldLayoutId id="2147483674" r:id="rId8"/>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EA80DE-7343-42C3-B455-9E104BE84A08}"/>
              </a:ext>
            </a:extLst>
          </p:cNvPr>
          <p:cNvSpPr/>
          <p:nvPr/>
        </p:nvSpPr>
        <p:spPr>
          <a:xfrm>
            <a:off x="5181601" y="1594678"/>
            <a:ext cx="6311900" cy="3679687"/>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dirty="0"/>
              <a:t>25/04/2022</a:t>
            </a:r>
          </a:p>
        </p:txBody>
      </p:sp>
      <p:sp>
        <p:nvSpPr>
          <p:cNvPr id="3153" name="Tijdelijke aanduiding voor tekst 1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a:bodyPr>
          <a:lstStyle/>
          <a:p>
            <a:r>
              <a:rPr lang="en-GB" dirty="0"/>
              <a:t>Heuristic resource-constrained project scheduling with task </a:t>
            </a:r>
            <a:r>
              <a:rPr lang="en-GB" dirty="0" err="1"/>
              <a:t>preemption</a:t>
            </a:r>
            <a:r>
              <a:rPr lang="en-GB" dirty="0"/>
              <a:t> and setup times </a:t>
            </a:r>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t> </a:t>
            </a:r>
          </a:p>
        </p:txBody>
      </p:sp>
      <p:pic>
        <p:nvPicPr>
          <p:cNvPr id="3" name="Picture 2">
            <a:extLst>
              <a:ext uri="{FF2B5EF4-FFF2-40B4-BE49-F238E27FC236}">
                <a16:creationId xmlns:a16="http://schemas.microsoft.com/office/drawing/2014/main" id="{C65205DF-F7E7-4302-ACA2-AFF9DA44375D}"/>
              </a:ext>
            </a:extLst>
          </p:cNvPr>
          <p:cNvPicPr>
            <a:picLocks noChangeAspect="1"/>
          </p:cNvPicPr>
          <p:nvPr/>
        </p:nvPicPr>
        <p:blipFill>
          <a:blip r:embed="rId2"/>
          <a:stretch>
            <a:fillRect/>
          </a:stretch>
        </p:blipFill>
        <p:spPr>
          <a:xfrm>
            <a:off x="5398053" y="1812221"/>
            <a:ext cx="5888382" cy="3233558"/>
          </a:xfrm>
          <a:prstGeom prst="rect">
            <a:avLst/>
          </a:prstGeom>
        </p:spPr>
      </p:pic>
      <p:sp>
        <p:nvSpPr>
          <p:cNvPr id="11" name="TextBox 10">
            <a:extLst>
              <a:ext uri="{FF2B5EF4-FFF2-40B4-BE49-F238E27FC236}">
                <a16:creationId xmlns:a16="http://schemas.microsoft.com/office/drawing/2014/main" id="{27199ED5-3ACE-4D46-9991-58716EF0C2B2}"/>
              </a:ext>
            </a:extLst>
          </p:cNvPr>
          <p:cNvSpPr txBox="1"/>
          <p:nvPr/>
        </p:nvSpPr>
        <p:spPr>
          <a:xfrm>
            <a:off x="7122796" y="5334602"/>
            <a:ext cx="242951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dirty="0"/>
              <a:t>Preemption and setup times</a:t>
            </a:r>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endParaRPr lang="en-NL" dirty="0"/>
          </a:p>
          <a:p>
            <a:pPr marL="0" indent="0">
              <a:buNone/>
            </a:pPr>
            <a:r>
              <a:rPr lang="en-GB" dirty="0"/>
              <a:t>The </a:t>
            </a:r>
            <a:r>
              <a:rPr lang="en-GB" dirty="0" err="1"/>
              <a:t>preemptive</a:t>
            </a:r>
            <a:r>
              <a:rPr lang="en-GB" dirty="0"/>
              <a:t> resource-constrained project scheduling problem with setup times (PRCPSP-ST):</a:t>
            </a:r>
            <a:endParaRPr lang="en-NL" dirty="0"/>
          </a:p>
          <a:p>
            <a:pPr marL="0" indent="0">
              <a:buNone/>
            </a:pPr>
            <a:endParaRPr lang="en-NL" dirty="0"/>
          </a:p>
          <a:p>
            <a:r>
              <a:rPr lang="en-NL" dirty="0"/>
              <a:t>Input is the same as </a:t>
            </a:r>
            <a:r>
              <a:rPr lang="en-GB" dirty="0"/>
              <a:t>standard resource-constrained project scheduling problems </a:t>
            </a:r>
            <a:r>
              <a:rPr lang="en-NL" dirty="0"/>
              <a:t>(RCPSP)</a:t>
            </a:r>
          </a:p>
          <a:p>
            <a:r>
              <a:rPr lang="en-NL" dirty="0"/>
              <a:t>A task can be split into integer time parts</a:t>
            </a:r>
            <a:endParaRPr lang="en-GB" dirty="0"/>
          </a:p>
          <a:p>
            <a:r>
              <a:rPr dirty="0"/>
              <a:t>Each activity segment is penalized by an setup time except the first segment</a:t>
            </a:r>
          </a:p>
          <a:p>
            <a:r>
              <a:rPr lang="en-NL" dirty="0"/>
              <a:t>The model must be extended for both splits and setup times</a:t>
            </a:r>
          </a:p>
          <a:p>
            <a:pPr marL="0" indent="0">
              <a:buNone/>
            </a:pPr>
            <a:endParaRPr lang="en-NL" dirty="0"/>
          </a:p>
          <a:p>
            <a:pPr marL="0" indent="0">
              <a:buNone/>
            </a:pPr>
            <a:endParaRPr lang="en-NL" dirty="0"/>
          </a:p>
          <a:p>
            <a:pPr marL="0" indent="0">
              <a:buNone/>
            </a:pPr>
            <a:r>
              <a:rPr lang="en-NL" dirty="0"/>
              <a:t>When modelled correctly any general RCPSP algorithm can be applied to the extended model</a:t>
            </a:r>
            <a:endParaRPr dirty="0"/>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Tijdelijke aanduiding voor tekst 24"/>
          <p:cNvSpPr txBox="1">
            <a:spLocks noGrp="1"/>
          </p:cNvSpPr>
          <p:nvPr>
            <p:ph type="body" idx="1"/>
          </p:nvPr>
        </p:nvSpPr>
        <p:spPr>
          <a:xfrm>
            <a:off x="6106749" y="1"/>
            <a:ext cx="6085252" cy="6854312"/>
          </a:xfrm>
          <a:prstGeom prst="rect">
            <a:avLst/>
          </a:prstGeom>
          <a:solidFill>
            <a:schemeClr val="bg1"/>
          </a:solidFill>
        </p:spPr>
        <p:txBody>
          <a:bodyPr/>
          <a:lstStyle/>
          <a:p>
            <a:endParaRPr dirty="0"/>
          </a:p>
        </p:txBody>
      </p:sp>
      <p:sp>
        <p:nvSpPr>
          <p:cNvPr id="3185" name="Titel 7"/>
          <p:cNvSpPr txBox="1">
            <a:spLocks noGrp="1"/>
          </p:cNvSpPr>
          <p:nvPr>
            <p:ph type="title"/>
          </p:nvPr>
        </p:nvSpPr>
        <p:spPr>
          <a:xfrm>
            <a:off x="698502" y="741499"/>
            <a:ext cx="4774080" cy="490401"/>
          </a:xfrm>
          <a:prstGeom prst="rect">
            <a:avLst/>
          </a:prstGeom>
        </p:spPr>
        <p:txBody>
          <a:bodyPr/>
          <a:lstStyle>
            <a:lvl1pPr defTabSz="850391">
              <a:tabLst>
                <a:tab pos="1155700" algn="l"/>
              </a:tabLst>
              <a:defRPr sz="2976"/>
            </a:lvl1pPr>
          </a:lstStyle>
          <a:p>
            <a:r>
              <a:rPr dirty="0"/>
              <a:t>Extended model</a:t>
            </a:r>
          </a:p>
        </p:txBody>
      </p:sp>
      <p:sp>
        <p:nvSpPr>
          <p:cNvPr id="3186" name="Tijdelijke aanduiding voor verticale tekst 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285750" lvl="2" indent="-285750">
              <a:buFont typeface="Arial" panose="020B0604020202020204" pitchFamily="34" charset="0"/>
              <a:buChar char="•"/>
            </a:pPr>
            <a:r>
              <a:rPr lang="en-NL" dirty="0"/>
              <a:t>An activity node in the network can be replaced by segment chains that model all possible ways to split a task</a:t>
            </a:r>
          </a:p>
          <a:p>
            <a:pPr marL="285750" lvl="2" indent="-285750">
              <a:buFont typeface="Arial" panose="020B0604020202020204" pitchFamily="34" charset="0"/>
              <a:buChar char="•"/>
            </a:pPr>
            <a:r>
              <a:rPr lang="en-NL" dirty="0"/>
              <a:t>Because tasks can only be split at integer time intervals the amount of segment chains is finite</a:t>
            </a:r>
          </a:p>
          <a:p>
            <a:pPr marL="285750" lvl="2" indent="-285750">
              <a:buFont typeface="Arial" panose="020B0604020202020204" pitchFamily="34" charset="0"/>
              <a:buChar char="•"/>
            </a:pPr>
            <a:r>
              <a:rPr lang="en-NL" dirty="0"/>
              <a:t>Each segment that does not start with the first segment gets additional setup time added</a:t>
            </a:r>
          </a:p>
          <a:p>
            <a:pPr marL="285750" lvl="2" indent="-285750">
              <a:buFont typeface="Arial" panose="020B0604020202020204" pitchFamily="34" charset="0"/>
              <a:buChar char="•"/>
            </a:pPr>
            <a:r>
              <a:rPr lang="en-NL" dirty="0"/>
              <a:t>The resulting network is no different than a standard RCPSP network with more activity nodes</a:t>
            </a:r>
          </a:p>
        </p:txBody>
      </p:sp>
      <p:sp>
        <p:nvSpPr>
          <p:cNvPr id="3187" name="Tijdelijke aanduiding voor datum 4"/>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FFFFFF"/>
                </a:solidFill>
              </a:defRPr>
            </a:lvl1pPr>
          </a:lstStyle>
          <a:p>
            <a:r>
              <a:t>09-10-2020</a:t>
            </a:r>
          </a:p>
        </p:txBody>
      </p:sp>
      <p:sp>
        <p:nvSpPr>
          <p:cNvPr id="3188" name="Tijdelijke aanduiding voor dianummer 6"/>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pic>
        <p:nvPicPr>
          <p:cNvPr id="7" name="Picture 6">
            <a:extLst>
              <a:ext uri="{FF2B5EF4-FFF2-40B4-BE49-F238E27FC236}">
                <a16:creationId xmlns:a16="http://schemas.microsoft.com/office/drawing/2014/main" id="{D714004E-97FC-4C92-85BD-E0E8D438B880}"/>
              </a:ext>
            </a:extLst>
          </p:cNvPr>
          <p:cNvPicPr>
            <a:picLocks noChangeAspect="1"/>
          </p:cNvPicPr>
          <p:nvPr/>
        </p:nvPicPr>
        <p:blipFill>
          <a:blip r:embed="rId2"/>
          <a:stretch>
            <a:fillRect/>
          </a:stretch>
        </p:blipFill>
        <p:spPr>
          <a:xfrm>
            <a:off x="7114819" y="3367041"/>
            <a:ext cx="4063405" cy="2828094"/>
          </a:xfrm>
          <a:prstGeom prst="rect">
            <a:avLst/>
          </a:prstGeom>
        </p:spPr>
      </p:pic>
      <p:pic>
        <p:nvPicPr>
          <p:cNvPr id="9" name="Picture 8">
            <a:extLst>
              <a:ext uri="{FF2B5EF4-FFF2-40B4-BE49-F238E27FC236}">
                <a16:creationId xmlns:a16="http://schemas.microsoft.com/office/drawing/2014/main" id="{36855868-B651-4D33-8D19-3B6F5001CD7B}"/>
              </a:ext>
            </a:extLst>
          </p:cNvPr>
          <p:cNvPicPr>
            <a:picLocks noChangeAspect="1"/>
          </p:cNvPicPr>
          <p:nvPr/>
        </p:nvPicPr>
        <p:blipFill>
          <a:blip r:embed="rId3"/>
          <a:stretch>
            <a:fillRect/>
          </a:stretch>
        </p:blipFill>
        <p:spPr>
          <a:xfrm>
            <a:off x="7863467" y="137221"/>
            <a:ext cx="2566113" cy="2570642"/>
          </a:xfrm>
          <a:prstGeom prst="rect">
            <a:avLst/>
          </a:prstGeom>
        </p:spPr>
      </p:pic>
      <p:sp>
        <p:nvSpPr>
          <p:cNvPr id="12" name="TextBox 11">
            <a:extLst>
              <a:ext uri="{FF2B5EF4-FFF2-40B4-BE49-F238E27FC236}">
                <a16:creationId xmlns:a16="http://schemas.microsoft.com/office/drawing/2014/main" id="{F3A67F9B-0299-4BBA-B760-2B780ED465A9}"/>
              </a:ext>
            </a:extLst>
          </p:cNvPr>
          <p:cNvSpPr txBox="1"/>
          <p:nvPr/>
        </p:nvSpPr>
        <p:spPr>
          <a:xfrm>
            <a:off x="7931772" y="2772240"/>
            <a:ext cx="242951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
        <p:nvSpPr>
          <p:cNvPr id="22" name="TextBox 21">
            <a:extLst>
              <a:ext uri="{FF2B5EF4-FFF2-40B4-BE49-F238E27FC236}">
                <a16:creationId xmlns:a16="http://schemas.microsoft.com/office/drawing/2014/main" id="{1DA4108F-3FAF-4318-94FE-E1351F98B320}"/>
              </a:ext>
            </a:extLst>
          </p:cNvPr>
          <p:cNvSpPr txBox="1"/>
          <p:nvPr/>
        </p:nvSpPr>
        <p:spPr>
          <a:xfrm>
            <a:off x="7300166" y="6274890"/>
            <a:ext cx="36927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Sourced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Tijdelijke aanduiding voor tekst 24"/>
          <p:cNvSpPr txBox="1">
            <a:spLocks noGrp="1"/>
          </p:cNvSpPr>
          <p:nvPr>
            <p:ph type="body" idx="1"/>
          </p:nvPr>
        </p:nvSpPr>
        <p:spPr>
          <a:xfrm>
            <a:off x="6106749" y="1"/>
            <a:ext cx="6085252" cy="6854312"/>
          </a:xfrm>
          <a:prstGeom prst="rect">
            <a:avLst/>
          </a:prstGeom>
          <a:solidFill>
            <a:schemeClr val="bg1"/>
          </a:solidFill>
        </p:spPr>
        <p:txBody>
          <a:bodyPr/>
          <a:lstStyle/>
          <a:p>
            <a:endParaRPr dirty="0"/>
          </a:p>
        </p:txBody>
      </p:sp>
      <p:sp>
        <p:nvSpPr>
          <p:cNvPr id="3185" name="Titel 7"/>
          <p:cNvSpPr txBox="1">
            <a:spLocks noGrp="1"/>
          </p:cNvSpPr>
          <p:nvPr>
            <p:ph type="title"/>
          </p:nvPr>
        </p:nvSpPr>
        <p:spPr>
          <a:xfrm>
            <a:off x="698502" y="741499"/>
            <a:ext cx="4774080" cy="490401"/>
          </a:xfrm>
          <a:prstGeom prst="rect">
            <a:avLst/>
          </a:prstGeom>
        </p:spPr>
        <p:txBody>
          <a:bodyPr/>
          <a:lstStyle>
            <a:lvl1pPr defTabSz="850391">
              <a:tabLst>
                <a:tab pos="1155700" algn="l"/>
              </a:tabLst>
              <a:defRPr sz="2976"/>
            </a:lvl1pPr>
          </a:lstStyle>
          <a:p>
            <a:r>
              <a:rPr lang="en-NL" dirty="0"/>
              <a:t>Role of the SAT solver</a:t>
            </a:r>
            <a:endParaRPr dirty="0"/>
          </a:p>
        </p:txBody>
      </p:sp>
      <p:sp>
        <p:nvSpPr>
          <p:cNvPr id="3186" name="Tijdelijke aanduiding voor verticale tekst 8"/>
          <p:cNvSpPr>
            <a:spLocks noGrp="1"/>
          </p:cNvSpPr>
          <p:nvPr>
            <p:ph type="body" idx="2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lvl="2"/>
            <a:r>
              <a:rPr dirty="0"/>
              <a:t>A SAT solver will select a subset of activity segments that makes sure each segment is only selected once</a:t>
            </a:r>
          </a:p>
          <a:p>
            <a:pPr lvl="2"/>
            <a:r>
              <a:rPr lang="en-NL" dirty="0"/>
              <a:t>From the selected segments another algorithm like an altered branch-and-bound can make a schedule</a:t>
            </a:r>
          </a:p>
          <a:p>
            <a:pPr lvl="2"/>
            <a:r>
              <a:rPr lang="en-NL" dirty="0"/>
              <a:t>This algorithm must try to minimize the </a:t>
            </a:r>
            <a:r>
              <a:rPr lang="en-NL" dirty="0" err="1"/>
              <a:t>makespan</a:t>
            </a:r>
            <a:r>
              <a:rPr lang="en-NL" dirty="0"/>
              <a:t> of the schedule as this will be used as the objective</a:t>
            </a:r>
            <a:br>
              <a:rPr dirty="0"/>
            </a:br>
            <a:endParaRPr dirty="0"/>
          </a:p>
          <a:p>
            <a:pPr lvl="2"/>
            <a:endParaRPr lang="en-NL" dirty="0"/>
          </a:p>
          <a:p>
            <a:pPr lvl="2"/>
            <a:r>
              <a:rPr lang="en-NL" dirty="0"/>
              <a:t>The SAT solver segment selection is where a heuristic can be implemented</a:t>
            </a:r>
          </a:p>
          <a:p>
            <a:pPr lvl="2"/>
            <a:r>
              <a:rPr lang="en-NL" dirty="0"/>
              <a:t>Cho</a:t>
            </a:r>
            <a:r>
              <a:rPr lang="en-GB" dirty="0"/>
              <a:t>o</a:t>
            </a:r>
            <a:r>
              <a:rPr lang="en-NL" dirty="0"/>
              <a:t>sing the right segments here could result in a lower </a:t>
            </a:r>
            <a:r>
              <a:rPr lang="en-NL" dirty="0" err="1"/>
              <a:t>makespan</a:t>
            </a:r>
            <a:r>
              <a:rPr lang="en-NL" dirty="0"/>
              <a:t> after schedule construction</a:t>
            </a:r>
          </a:p>
        </p:txBody>
      </p:sp>
      <p:sp>
        <p:nvSpPr>
          <p:cNvPr id="3187" name="Tijdelijke aanduiding voor datum 4"/>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FFFFFF"/>
                </a:solidFill>
              </a:defRPr>
            </a:lvl1pPr>
          </a:lstStyle>
          <a:p>
            <a:r>
              <a:t>09-10-2020</a:t>
            </a:r>
          </a:p>
        </p:txBody>
      </p:sp>
      <p:sp>
        <p:nvSpPr>
          <p:cNvPr id="3188" name="Tijdelijke aanduiding voor dianummer 6"/>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10" name="Picture 9">
            <a:extLst>
              <a:ext uri="{FF2B5EF4-FFF2-40B4-BE49-F238E27FC236}">
                <a16:creationId xmlns:a16="http://schemas.microsoft.com/office/drawing/2014/main" id="{9FD4C617-3974-45A8-8F45-48915C278518}"/>
              </a:ext>
            </a:extLst>
          </p:cNvPr>
          <p:cNvPicPr>
            <a:picLocks noChangeAspect="1"/>
          </p:cNvPicPr>
          <p:nvPr/>
        </p:nvPicPr>
        <p:blipFill>
          <a:blip r:embed="rId2"/>
          <a:stretch>
            <a:fillRect/>
          </a:stretch>
        </p:blipFill>
        <p:spPr>
          <a:xfrm>
            <a:off x="6734615" y="1746505"/>
            <a:ext cx="4829520" cy="3361303"/>
          </a:xfrm>
          <a:prstGeom prst="rect">
            <a:avLst/>
          </a:prstGeom>
        </p:spPr>
      </p:pic>
      <p:sp>
        <p:nvSpPr>
          <p:cNvPr id="2" name="Multiplication Sign 1">
            <a:extLst>
              <a:ext uri="{FF2B5EF4-FFF2-40B4-BE49-F238E27FC236}">
                <a16:creationId xmlns:a16="http://schemas.microsoft.com/office/drawing/2014/main" id="{CAF12451-C589-4291-99A0-EB5CBD0EA041}"/>
              </a:ext>
            </a:extLst>
          </p:cNvPr>
          <p:cNvSpPr/>
          <p:nvPr/>
        </p:nvSpPr>
        <p:spPr>
          <a:xfrm>
            <a:off x="7319528" y="2156403"/>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2" name="Multiplication Sign 11">
            <a:extLst>
              <a:ext uri="{FF2B5EF4-FFF2-40B4-BE49-F238E27FC236}">
                <a16:creationId xmlns:a16="http://schemas.microsoft.com/office/drawing/2014/main" id="{D832E5AF-2AC1-4C48-8A11-A06AA367FFB2}"/>
              </a:ext>
            </a:extLst>
          </p:cNvPr>
          <p:cNvSpPr/>
          <p:nvPr/>
        </p:nvSpPr>
        <p:spPr>
          <a:xfrm>
            <a:off x="7319528" y="3837054"/>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3" name="Multiplication Sign 12">
            <a:extLst>
              <a:ext uri="{FF2B5EF4-FFF2-40B4-BE49-F238E27FC236}">
                <a16:creationId xmlns:a16="http://schemas.microsoft.com/office/drawing/2014/main" id="{EF7C8E90-40D4-4588-8C6F-B5FB22163A70}"/>
              </a:ext>
            </a:extLst>
          </p:cNvPr>
          <p:cNvSpPr/>
          <p:nvPr/>
        </p:nvSpPr>
        <p:spPr>
          <a:xfrm>
            <a:off x="8169875" y="3427156"/>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4" name="Multiplication Sign 13">
            <a:extLst>
              <a:ext uri="{FF2B5EF4-FFF2-40B4-BE49-F238E27FC236}">
                <a16:creationId xmlns:a16="http://schemas.microsoft.com/office/drawing/2014/main" id="{DA421C91-CA76-4B3E-87D8-D6186B40D777}"/>
              </a:ext>
            </a:extLst>
          </p:cNvPr>
          <p:cNvSpPr/>
          <p:nvPr/>
        </p:nvSpPr>
        <p:spPr>
          <a:xfrm>
            <a:off x="8169875" y="4300408"/>
            <a:ext cx="1170699" cy="577961"/>
          </a:xfrm>
          <a:prstGeom prst="mathMultiply">
            <a:avLst/>
          </a:prstGeom>
          <a:solidFill>
            <a:schemeClr val="accent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NL" sz="1800" b="0" i="0" u="none" strike="noStrike" cap="none" spc="0" normalizeH="0" baseline="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DA35D7F1-CF89-4593-8ACC-5827E5C37F23}"/>
              </a:ext>
            </a:extLst>
          </p:cNvPr>
          <p:cNvSpPr txBox="1"/>
          <p:nvPr/>
        </p:nvSpPr>
        <p:spPr>
          <a:xfrm>
            <a:off x="7300166" y="5305761"/>
            <a:ext cx="36927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NL" sz="1100" b="0" i="0" dirty="0">
                <a:solidFill>
                  <a:srgbClr val="232323"/>
                </a:solidFill>
                <a:effectLst/>
                <a:latin typeface="Arial" panose="020B0604020202020204" pitchFamily="34" charset="0"/>
              </a:rPr>
              <a:t>Adapted from </a:t>
            </a:r>
            <a:r>
              <a:rPr lang="en-NL" sz="1100" b="0" i="0" dirty="0" err="1">
                <a:solidFill>
                  <a:srgbClr val="232323"/>
                </a:solidFill>
                <a:effectLst/>
                <a:latin typeface="Arial" panose="020B0604020202020204" pitchFamily="34" charset="0"/>
              </a:rPr>
              <a:t>Vanhoucke</a:t>
            </a:r>
            <a:r>
              <a:rPr lang="en-NL" sz="1100" b="0" i="0" dirty="0">
                <a:solidFill>
                  <a:srgbClr val="232323"/>
                </a:solidFill>
                <a:effectLst/>
                <a:latin typeface="Arial" panose="020B0604020202020204" pitchFamily="34" charset="0"/>
              </a:rPr>
              <a:t> &amp; Coelho (</a:t>
            </a:r>
            <a:r>
              <a:rPr lang="en-GB" sz="1100" b="0" i="0" dirty="0">
                <a:solidFill>
                  <a:srgbClr val="232323"/>
                </a:solidFill>
                <a:effectLst/>
                <a:latin typeface="Arial" panose="020B0604020202020204" pitchFamily="34" charset="0"/>
              </a:rPr>
              <a:t>201</a:t>
            </a:r>
            <a:r>
              <a:rPr lang="en-NL" sz="1100" b="0" i="0" dirty="0">
                <a:solidFill>
                  <a:srgbClr val="232323"/>
                </a:solidFill>
                <a:effectLst/>
                <a:latin typeface="Arial" panose="020B0604020202020204" pitchFamily="34" charset="0"/>
              </a:rPr>
              <a:t>9</a:t>
            </a:r>
            <a:r>
              <a:rPr lang="en-GB" sz="1100" b="0" i="0" dirty="0">
                <a:solidFill>
                  <a:srgbClr val="232323"/>
                </a:solidFill>
                <a:effectLst/>
                <a:latin typeface="Arial" panose="020B0604020202020204" pitchFamily="34" charset="0"/>
              </a:rPr>
              <a:t>)</a:t>
            </a:r>
            <a:endParaRPr kumimoji="0" lang="en-NL" sz="11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dirty="0"/>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en-NL" dirty="0"/>
              <a:t>Thanks for your attention</a:t>
            </a:r>
            <a:endParaRPr lang="nl-NL" dirty="0"/>
          </a:p>
        </p:txBody>
      </p:sp>
      <p:sp>
        <p:nvSpPr>
          <p:cNvPr id="34" name="Ondertitel 33">
            <a:extLst>
              <a:ext uri="{FF2B5EF4-FFF2-40B4-BE49-F238E27FC236}">
                <a16:creationId xmlns:a16="http://schemas.microsoft.com/office/drawing/2014/main" id="{55F2191D-2484-4649-8731-A1464E3FA455}"/>
              </a:ext>
            </a:extLst>
          </p:cNvPr>
          <p:cNvSpPr>
            <a:spLocks noGrp="1"/>
          </p:cNvSpPr>
          <p:nvPr>
            <p:ph type="subTitle" idx="1"/>
          </p:nvPr>
        </p:nvSpPr>
        <p:spPr/>
        <p:txBody>
          <a:bodyPr/>
          <a:lstStyle/>
          <a:p>
            <a:r>
              <a:rPr lang="en-NL" dirty="0"/>
              <a:t>Jasper Vermeulen</a:t>
            </a:r>
            <a:endParaRPr lang="nl-NL" dirty="0"/>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spTree>
    <p:extLst>
      <p:ext uri="{BB962C8B-B14F-4D97-AF65-F5344CB8AC3E}">
        <p14:creationId xmlns:p14="http://schemas.microsoft.com/office/powerpoint/2010/main" val="10623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dirty="0"/>
              <a:t>References</a:t>
            </a:r>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pPr marL="0" indent="0">
              <a:buNone/>
            </a:pPr>
            <a:r>
              <a:rPr lang="en-GB" dirty="0"/>
              <a:t>Mario </a:t>
            </a:r>
            <a:r>
              <a:rPr lang="en-GB" dirty="0" err="1"/>
              <a:t>Vanhoucke</a:t>
            </a:r>
            <a:r>
              <a:rPr lang="en-GB" dirty="0"/>
              <a:t> and José Coelho. Resource-constrained project scheduling with activity splitting and setup times. </a:t>
            </a:r>
            <a:r>
              <a:rPr lang="en-GB" i="1" dirty="0"/>
              <a:t>Computers Operations Research</a:t>
            </a:r>
            <a:r>
              <a:rPr lang="en-GB" dirty="0"/>
              <a:t>, 109:230249, 2019.</a:t>
            </a:r>
            <a:endParaRPr dirty="0"/>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extLst>
      <p:ext uri="{BB962C8B-B14F-4D97-AF65-F5344CB8AC3E}">
        <p14:creationId xmlns:p14="http://schemas.microsoft.com/office/powerpoint/2010/main" val="6107077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1ED4DCF60591A44AAB3EE560AB47ABB" ma:contentTypeVersion="4" ma:contentTypeDescription="Creare un nuovo documento." ma:contentTypeScope="" ma:versionID="3f077858027d96a4d088b1308728fbae">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142fc3ae0b9e81ebd717e567caf131f6"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 ds:uri="4878a322-d110-404d-8591-8977e4f7768d"/>
  </ds:schemaRefs>
</ds:datastoreItem>
</file>

<file path=customXml/itemProps2.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3.xml><?xml version="1.0" encoding="utf-8"?>
<ds:datastoreItem xmlns:ds="http://schemas.openxmlformats.org/officeDocument/2006/customXml" ds:itemID="{DA6F0B6B-720B-4F39-A2C9-9E2A756BFD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Basic stramien Powerpoint (compact)</Template>
  <TotalTime>85</TotalTime>
  <Words>316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Helvetica</vt:lpstr>
      <vt:lpstr>Open Sans</vt:lpstr>
      <vt:lpstr>Open Sans Bold</vt:lpstr>
      <vt:lpstr>Roboto Slab Regular Regular</vt:lpstr>
      <vt:lpstr>Segoe UI</vt:lpstr>
      <vt:lpstr>Segoe UI Light</vt:lpstr>
      <vt:lpstr>Wingdings</vt:lpstr>
      <vt:lpstr>TU Delft</vt:lpstr>
      <vt:lpstr>PowerPoint Presentation</vt:lpstr>
      <vt:lpstr>Preemption and setup times</vt:lpstr>
      <vt:lpstr>Extended model</vt:lpstr>
      <vt:lpstr>Role of the SAT solver</vt:lpstr>
      <vt:lpstr>Thanks for your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Vermeulen</dc:creator>
  <cp:lastModifiedBy>Jasper Vermeulen</cp:lastModifiedBy>
  <cp:revision>3</cp:revision>
  <dcterms:created xsi:type="dcterms:W3CDTF">2022-04-24T10:36:35Z</dcterms:created>
  <dcterms:modified xsi:type="dcterms:W3CDTF">2022-04-24T12:02:07Z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