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4"/>
  </p:sldMasterIdLst>
  <p:notesMasterIdLst>
    <p:notesMasterId r:id="rId11"/>
  </p:notesMasterIdLst>
  <p:sldIdLst>
    <p:sldId id="256" r:id="rId5"/>
    <p:sldId id="300" r:id="rId6"/>
    <p:sldId id="301" r:id="rId7"/>
    <p:sldId id="368" r:id="rId8"/>
    <p:sldId id="369" r:id="rId9"/>
    <p:sldId id="3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195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7C5F1-E181-44EA-94C9-81368CB5C272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BE6AF-67D2-41DF-BCAB-DF79696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14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Start Gruppe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BE6AF-67D2-41DF-BCAB-DF79696E1F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63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09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71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532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18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045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002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971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70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9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15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49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70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70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83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75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2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63D65-E02A-4B65-B5A8-EF7D4B279BF8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69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6468069" cy="1646302"/>
          </a:xfrm>
        </p:spPr>
        <p:txBody>
          <a:bodyPr/>
          <a:lstStyle/>
          <a:p>
            <a:r>
              <a:rPr lang="de-DE" sz="6000" dirty="0">
                <a:solidFill>
                  <a:schemeClr val="tx1"/>
                </a:solidFill>
              </a:rPr>
              <a:t>Bundesministerien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12817" y="4050836"/>
            <a:ext cx="5462275" cy="1096899"/>
          </a:xfrm>
        </p:spPr>
        <p:txBody>
          <a:bodyPr/>
          <a:lstStyle/>
          <a:p>
            <a:pPr algn="l"/>
            <a:r>
              <a:rPr lang="de-DE" dirty="0"/>
              <a:t>3aAPC – LG3 2022</a:t>
            </a:r>
          </a:p>
        </p:txBody>
      </p:sp>
    </p:spTree>
    <p:extLst>
      <p:ext uri="{BB962C8B-B14F-4D97-AF65-F5344CB8AC3E}">
        <p14:creationId xmlns:p14="http://schemas.microsoft.com/office/powerpoint/2010/main" val="22573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dirty="0"/>
              <a:t>Bundesministerium</a:t>
            </a:r>
            <a:br>
              <a:rPr lang="de-DE" sz="4400" dirty="0"/>
            </a:br>
            <a:r>
              <a:rPr lang="de-DE" sz="4400" dirty="0" err="1" smtClean="0"/>
              <a:t>fü</a:t>
            </a:r>
            <a:r>
              <a:rPr lang="de-AT" sz="4400" dirty="0" smtClean="0"/>
              <a:t>r </a:t>
            </a:r>
            <a:r>
              <a:rPr lang="de-AT" sz="4400" dirty="0"/>
              <a:t>europäische und internationale Angelegenheiten</a:t>
            </a:r>
            <a:endParaRPr lang="de-DE" sz="4000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3 </a:t>
            </a:r>
            <a:r>
              <a:rPr lang="de-DE" dirty="0"/>
              <a:t>– </a:t>
            </a:r>
            <a:r>
              <a:rPr lang="de-DE" dirty="0" smtClean="0"/>
              <a:t>Berndl </a:t>
            </a:r>
            <a:r>
              <a:rPr lang="de-DE" dirty="0"/>
              <a:t>– </a:t>
            </a:r>
            <a:r>
              <a:rPr lang="de-DE" dirty="0" smtClean="0"/>
              <a:t>? </a:t>
            </a:r>
            <a:r>
              <a:rPr lang="de-DE" dirty="0"/>
              <a:t>– </a:t>
            </a:r>
            <a:r>
              <a:rPr lang="de-DE" dirty="0" smtClean="0"/>
              <a:t>Hofmann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7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600" dirty="0"/>
              <a:t>Bundesministerium</a:t>
            </a:r>
            <a:br>
              <a:rPr lang="de-DE" sz="3600" dirty="0"/>
            </a:br>
            <a:r>
              <a:rPr lang="de-DE" sz="3600" dirty="0"/>
              <a:t>für </a:t>
            </a:r>
            <a:r>
              <a:rPr lang="de-AT" i="1" dirty="0"/>
              <a:t>BM für europäische und internationale Angelegenheiten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100" dirty="0" smtClean="0"/>
              <a:t>Aufgaben</a:t>
            </a:r>
          </a:p>
          <a:p>
            <a:pPr lvl="1"/>
            <a:r>
              <a:rPr lang="de-DE" sz="1900" dirty="0" smtClean="0"/>
              <a:t>Aufrechterhaltung von außenpolitischen Beziehungen zu anderen Staaten</a:t>
            </a:r>
            <a:endParaRPr lang="de-DE" sz="1900" dirty="0"/>
          </a:p>
          <a:p>
            <a:r>
              <a:rPr lang="de-DE" sz="2100" dirty="0" smtClean="0"/>
              <a:t>Zuständigkeiten</a:t>
            </a:r>
          </a:p>
          <a:p>
            <a:pPr lvl="1"/>
            <a:r>
              <a:rPr lang="de-DE" sz="1900" dirty="0" smtClean="0"/>
              <a:t>Außenpolitik</a:t>
            </a:r>
          </a:p>
          <a:p>
            <a:pPr lvl="1"/>
            <a:r>
              <a:rPr lang="de-DE" sz="1900" dirty="0" smtClean="0"/>
              <a:t>Vertretung Österreichs gegenüber anderen Staaten</a:t>
            </a:r>
          </a:p>
          <a:p>
            <a:pPr lvl="1"/>
            <a:r>
              <a:rPr lang="de-DE" sz="1900" dirty="0" smtClean="0"/>
              <a:t>Migrationsthemen</a:t>
            </a:r>
          </a:p>
          <a:p>
            <a:pPr lvl="1"/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125645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Bundesministerium</a:t>
            </a:r>
            <a:br>
              <a:rPr lang="de-DE" dirty="0" smtClean="0"/>
            </a:br>
            <a:r>
              <a:rPr lang="de-DE" dirty="0" smtClean="0"/>
              <a:t>für </a:t>
            </a:r>
            <a:r>
              <a:rPr lang="de-AT" i="1" dirty="0" smtClean="0"/>
              <a:t>BM für europäische und internationale Angelegenheiten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100" dirty="0" smtClean="0"/>
              <a:t>Sitz</a:t>
            </a:r>
            <a:endParaRPr lang="de-DE" sz="2100" dirty="0"/>
          </a:p>
          <a:p>
            <a:pPr lvl="1"/>
            <a:r>
              <a:rPr lang="de-DE" sz="1900" dirty="0" smtClean="0"/>
              <a:t>Wien, </a:t>
            </a:r>
            <a:r>
              <a:rPr lang="de-DE" sz="1900" dirty="0" err="1"/>
              <a:t>Minoritenplatz</a:t>
            </a:r>
            <a:r>
              <a:rPr lang="de-DE" sz="1900" dirty="0"/>
              <a:t> </a:t>
            </a:r>
            <a:r>
              <a:rPr lang="de-DE" sz="1900" dirty="0" smtClean="0"/>
              <a:t>8</a:t>
            </a:r>
          </a:p>
          <a:p>
            <a:r>
              <a:rPr lang="de-DE" sz="2100" dirty="0" smtClean="0"/>
              <a:t>Sonstiges Interessantes</a:t>
            </a:r>
          </a:p>
          <a:p>
            <a:pPr lvl="1"/>
            <a:r>
              <a:rPr lang="de-DE" sz="1900" dirty="0" smtClean="0"/>
              <a:t>1720: Kaiser Karl VI. übergibt Verwaltung von auswärtigen Beziehungen an Minister</a:t>
            </a:r>
          </a:p>
          <a:p>
            <a:pPr lvl="1"/>
            <a:r>
              <a:rPr lang="de-DE" sz="1900" dirty="0" smtClean="0"/>
              <a:t>1959: Eigenes Ministerium für auswärtige Angelegenheiten</a:t>
            </a:r>
          </a:p>
          <a:p>
            <a:pPr lvl="1"/>
            <a:r>
              <a:rPr lang="de-DE" sz="1900" dirty="0"/>
              <a:t> </a:t>
            </a:r>
            <a:r>
              <a:rPr lang="de-DE" sz="1900" dirty="0" smtClean="0"/>
              <a:t>Budget: 549,9 </a:t>
            </a:r>
            <a:r>
              <a:rPr lang="de-DE" sz="1900" dirty="0"/>
              <a:t>Mio. </a:t>
            </a:r>
            <a:r>
              <a:rPr lang="de-DE" sz="1900" dirty="0" smtClean="0"/>
              <a:t>€ (2021)</a:t>
            </a:r>
            <a:endParaRPr lang="de-DE" sz="1900" dirty="0"/>
          </a:p>
          <a:p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38255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BMEIA – Organisation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598" y="1828800"/>
            <a:ext cx="7416801" cy="4749800"/>
          </a:xfrm>
        </p:spPr>
        <p:txBody>
          <a:bodyPr>
            <a:normAutofit/>
          </a:bodyPr>
          <a:lstStyle/>
          <a:p>
            <a:r>
              <a:rPr lang="de-AT" sz="2100" dirty="0" smtClean="0"/>
              <a:t>Bundesminister </a:t>
            </a:r>
            <a:r>
              <a:rPr lang="de-AT" sz="2100" dirty="0"/>
              <a:t>für europäische und internationale Angelegenheiten</a:t>
            </a:r>
            <a:endParaRPr lang="de-DE" sz="2100" dirty="0" smtClean="0"/>
          </a:p>
          <a:p>
            <a:r>
              <a:rPr lang="de-DE" sz="2100" dirty="0" smtClean="0"/>
              <a:t>Generalsekretär </a:t>
            </a:r>
            <a:r>
              <a:rPr lang="de-DE" sz="2100" dirty="0"/>
              <a:t>für auswärtige Angelegenheiten</a:t>
            </a:r>
          </a:p>
          <a:p>
            <a:r>
              <a:rPr lang="de-DE" sz="2100" dirty="0" smtClean="0"/>
              <a:t>Sektion I: </a:t>
            </a:r>
            <a:r>
              <a:rPr lang="de-DE" sz="1900" dirty="0" smtClean="0"/>
              <a:t>Völkerrechtsbüro </a:t>
            </a:r>
            <a:r>
              <a:rPr lang="de-DE" sz="1900" dirty="0"/>
              <a:t>und Amtssitz</a:t>
            </a:r>
          </a:p>
          <a:p>
            <a:r>
              <a:rPr lang="de-DE" sz="2100" dirty="0" smtClean="0"/>
              <a:t>Sektion II: </a:t>
            </a:r>
            <a:r>
              <a:rPr lang="de-AT" sz="2000" dirty="0" smtClean="0"/>
              <a:t>Politische Angelegenheiten</a:t>
            </a:r>
            <a:endParaRPr lang="de-DE" sz="1900" dirty="0" smtClean="0"/>
          </a:p>
          <a:p>
            <a:r>
              <a:rPr lang="de-DE" sz="2100" dirty="0"/>
              <a:t>Sektion </a:t>
            </a:r>
            <a:r>
              <a:rPr lang="de-DE" sz="2100" dirty="0" smtClean="0"/>
              <a:t>III: </a:t>
            </a:r>
            <a:r>
              <a:rPr lang="de-AT" sz="2000" dirty="0" smtClean="0"/>
              <a:t>Europa </a:t>
            </a:r>
            <a:r>
              <a:rPr lang="de-AT" sz="2000" dirty="0"/>
              <a:t>&amp; </a:t>
            </a:r>
            <a:r>
              <a:rPr lang="de-AT" sz="2000" dirty="0" smtClean="0"/>
              <a:t>Wirtschaft</a:t>
            </a:r>
            <a:endParaRPr lang="de-DE" sz="1900" dirty="0" smtClean="0"/>
          </a:p>
          <a:p>
            <a:r>
              <a:rPr lang="de-DE" sz="2100" dirty="0"/>
              <a:t>Sektion </a:t>
            </a:r>
            <a:r>
              <a:rPr lang="de-DE" sz="2100" dirty="0" smtClean="0"/>
              <a:t>IV</a:t>
            </a:r>
            <a:r>
              <a:rPr lang="de-DE" sz="2100" dirty="0"/>
              <a:t>: Konsularische </a:t>
            </a:r>
            <a:r>
              <a:rPr lang="de-DE" sz="2100" dirty="0" smtClean="0"/>
              <a:t>Angelegenheiten (</a:t>
            </a:r>
            <a:r>
              <a:rPr lang="de-DE" sz="2100" dirty="0"/>
              <a:t>Migration</a:t>
            </a:r>
            <a:r>
              <a:rPr lang="de-DE" sz="2100" dirty="0" smtClean="0"/>
              <a:t>)</a:t>
            </a:r>
            <a:endParaRPr lang="de-DE" sz="1900" dirty="0" smtClean="0"/>
          </a:p>
          <a:p>
            <a:r>
              <a:rPr lang="de-DE" sz="2100" dirty="0"/>
              <a:t>Sektion </a:t>
            </a:r>
            <a:r>
              <a:rPr lang="de-DE" sz="2100" dirty="0" smtClean="0"/>
              <a:t>V</a:t>
            </a:r>
            <a:r>
              <a:rPr lang="de-DE" sz="2100" dirty="0"/>
              <a:t>: Internationale Kulturangelegenheiten</a:t>
            </a:r>
            <a:endParaRPr lang="de-DE" sz="1900" dirty="0" smtClean="0"/>
          </a:p>
          <a:p>
            <a:r>
              <a:rPr lang="de-DE" sz="2100" dirty="0" smtClean="0"/>
              <a:t>Sektion VI</a:t>
            </a:r>
            <a:r>
              <a:rPr lang="de-DE" sz="2100" dirty="0"/>
              <a:t>: </a:t>
            </a:r>
            <a:r>
              <a:rPr lang="de-DE" sz="2100" dirty="0" smtClean="0"/>
              <a:t>Management (Personalangelegenheiten)</a:t>
            </a:r>
            <a:endParaRPr lang="de-DE" sz="1900" dirty="0" smtClean="0"/>
          </a:p>
          <a:p>
            <a:r>
              <a:rPr lang="de-DE" sz="2100" dirty="0"/>
              <a:t>Sektion </a:t>
            </a:r>
            <a:r>
              <a:rPr lang="de-DE" sz="2100" dirty="0" smtClean="0"/>
              <a:t>VII</a:t>
            </a:r>
            <a:r>
              <a:rPr lang="de-DE" sz="2100" dirty="0"/>
              <a:t>: Entwicklung </a:t>
            </a:r>
            <a:r>
              <a:rPr lang="de-DE" sz="2100" dirty="0" smtClean="0"/>
              <a:t>(Humanitäre </a:t>
            </a:r>
            <a:r>
              <a:rPr lang="de-DE" sz="2100" dirty="0"/>
              <a:t>Hilfe)</a:t>
            </a:r>
            <a:endParaRPr lang="de-DE" sz="1900" dirty="0" smtClean="0"/>
          </a:p>
        </p:txBody>
      </p:sp>
    </p:spTree>
    <p:extLst>
      <p:ext uri="{BB962C8B-B14F-4D97-AF65-F5344CB8AC3E}">
        <p14:creationId xmlns:p14="http://schemas.microsoft.com/office/powerpoint/2010/main" val="9547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BMEIA </a:t>
            </a:r>
            <a:r>
              <a:rPr lang="de-DE" dirty="0" smtClean="0"/>
              <a:t>– </a:t>
            </a:r>
            <a:r>
              <a:rPr lang="de-DE" sz="3600" dirty="0" smtClean="0"/>
              <a:t>Minister </a:t>
            </a:r>
            <a:r>
              <a:rPr lang="de-DE" sz="3600" dirty="0"/>
              <a:t>und Staatssekretäre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100" dirty="0"/>
              <a:t>Name, Familienstand, …</a:t>
            </a:r>
          </a:p>
          <a:p>
            <a:r>
              <a:rPr lang="de-DE" sz="2100" dirty="0"/>
              <a:t>Amt</a:t>
            </a:r>
          </a:p>
          <a:p>
            <a:r>
              <a:rPr lang="de-DE" sz="2100" dirty="0"/>
              <a:t>Persönlicher und beruflicher Werdegang</a:t>
            </a:r>
          </a:p>
          <a:p>
            <a:r>
              <a:rPr lang="de-DE" sz="2100" dirty="0"/>
              <a:t>Partei</a:t>
            </a:r>
          </a:p>
          <a:p>
            <a:r>
              <a:rPr lang="de-DE" sz="2100" dirty="0" smtClean="0"/>
              <a:t>Interessantes zur Person</a:t>
            </a:r>
            <a:endParaRPr lang="de-DE" sz="2100" dirty="0"/>
          </a:p>
          <a:p>
            <a:pPr lvl="1"/>
            <a:r>
              <a:rPr lang="de-DE" sz="1900" dirty="0"/>
              <a:t>zum 2ten Mal Außenminister</a:t>
            </a:r>
          </a:p>
          <a:p>
            <a:pPr lvl="1"/>
            <a:r>
              <a:rPr lang="de-DE" sz="1900" dirty="0"/>
              <a:t>war kurzfristig Bundeskanzler (11.10. – 6.12.)</a:t>
            </a:r>
          </a:p>
          <a:p>
            <a:pPr lvl="1"/>
            <a:r>
              <a:rPr lang="de-DE" sz="1900" dirty="0" smtClean="0"/>
              <a:t>warmer </a:t>
            </a:r>
            <a:r>
              <a:rPr lang="de-DE" sz="1900" dirty="0"/>
              <a:t>und fester Stuhl</a:t>
            </a:r>
          </a:p>
          <a:p>
            <a:pPr lvl="1"/>
            <a:r>
              <a:rPr lang="de-DE" sz="1900" dirty="0"/>
              <a:t>IKEA Gaming </a:t>
            </a:r>
            <a:r>
              <a:rPr lang="de-DE" sz="1900" dirty="0" smtClean="0"/>
              <a:t>Schreibtisch</a:t>
            </a:r>
            <a:endParaRPr lang="de-DE" sz="1900" dirty="0"/>
          </a:p>
        </p:txBody>
      </p:sp>
      <p:pic>
        <p:nvPicPr>
          <p:cNvPr id="1028" name="Picture 4" descr="Alexander Schallenberg –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288" y="2160590"/>
            <a:ext cx="2236636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3EB90D28978BB4BB836F5C7972CA229" ma:contentTypeVersion="2" ma:contentTypeDescription="Ein neues Dokument erstellen." ma:contentTypeScope="" ma:versionID="a49f1a418e2bed2d18dd32d273f0c013">
  <xsd:schema xmlns:xsd="http://www.w3.org/2001/XMLSchema" xmlns:xs="http://www.w3.org/2001/XMLSchema" xmlns:p="http://schemas.microsoft.com/office/2006/metadata/properties" xmlns:ns2="04576c97-eeb5-4556-a191-247401faf2b4" targetNamespace="http://schemas.microsoft.com/office/2006/metadata/properties" ma:root="true" ma:fieldsID="c0d35978076f3e569c5b4046f65c900c" ns2:_="">
    <xsd:import namespace="04576c97-eeb5-4556-a191-247401faf2b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6c97-eeb5-4556-a191-247401faf2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51EFC2-C3F9-4CE7-8031-ACE70A6B0B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576c97-eeb5-4556-a191-247401faf2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9DFCB3-5E7D-4C23-B50A-13D2537228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F893B7D-10ED-47F4-9319-100DDF84E9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193</Words>
  <Application>Microsoft Office PowerPoint</Application>
  <PresentationFormat>Bildschirmpräsentation (4:3)</PresentationFormat>
  <Paragraphs>40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Facette</vt:lpstr>
      <vt:lpstr>Bundesministerien</vt:lpstr>
      <vt:lpstr>Bundesministerium für europäische und internationale Angelegenheiten</vt:lpstr>
      <vt:lpstr>Bundesministerium für BM für europäische und internationale Angelegenheiten</vt:lpstr>
      <vt:lpstr>Bundesministerium für BM für europäische und internationale Angelegenheiten</vt:lpstr>
      <vt:lpstr>BMEIA – Organisation</vt:lpstr>
      <vt:lpstr>BMEIA – Minister und Staatssekretäre</vt:lpstr>
    </vt:vector>
  </TitlesOfParts>
  <Company>BS Linz 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Bundesmisterien</dc:title>
  <dc:creator>Kreisel Dominik Johann</dc:creator>
  <cp:lastModifiedBy>Hofmann Tim</cp:lastModifiedBy>
  <cp:revision>31</cp:revision>
  <dcterms:created xsi:type="dcterms:W3CDTF">2021-06-10T06:13:36Z</dcterms:created>
  <dcterms:modified xsi:type="dcterms:W3CDTF">2022-03-28T07:21:33Z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0x010100A3EB90D28978BB4BB836F5C7972CA229</vt:lpwstr>
  </property>
</Properties>
</file>