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4"/>
  </p:sldMasterIdLst>
  <p:notesMasterIdLst>
    <p:notesMasterId r:id="rId16"/>
  </p:notesMasterIdLst>
  <p:sldIdLst>
    <p:sldId id="256" r:id="rId5"/>
    <p:sldId id="300" r:id="rId6"/>
    <p:sldId id="301" r:id="rId7"/>
    <p:sldId id="368" r:id="rId8"/>
    <p:sldId id="369" r:id="rId9"/>
    <p:sldId id="367" r:id="rId10"/>
    <p:sldId id="371" r:id="rId11"/>
    <p:sldId id="372" r:id="rId12"/>
    <p:sldId id="373" r:id="rId13"/>
    <p:sldId id="374" r:id="rId14"/>
    <p:sldId id="3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C5F1-E181-44EA-94C9-81368CB5C272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BE6AF-67D2-41DF-BCAB-DF79696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1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Start Gruppe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BE6AF-67D2-41DF-BCAB-DF79696E1F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3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Start Gruppe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BE6AF-67D2-41DF-BCAB-DF79696E1F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42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09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1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532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18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45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00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971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70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9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15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9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70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0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83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2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63D65-E02A-4B65-B5A8-EF7D4B279BF8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6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468069" cy="1646302"/>
          </a:xfrm>
        </p:spPr>
        <p:txBody>
          <a:bodyPr/>
          <a:lstStyle/>
          <a:p>
            <a:r>
              <a:rPr lang="de-DE" sz="6000" dirty="0">
                <a:solidFill>
                  <a:schemeClr val="tx1"/>
                </a:solidFill>
              </a:rPr>
              <a:t>Bundesministerien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12817" y="4050836"/>
            <a:ext cx="5462275" cy="1096899"/>
          </a:xfrm>
        </p:spPr>
        <p:txBody>
          <a:bodyPr/>
          <a:lstStyle/>
          <a:p>
            <a:pPr algn="l"/>
            <a:r>
              <a:rPr lang="de-DE" dirty="0"/>
              <a:t>3aAPC – </a:t>
            </a:r>
            <a:r>
              <a:rPr lang="de-DE" dirty="0" smtClean="0"/>
              <a:t>Gruppe </a:t>
            </a:r>
            <a:r>
              <a:rPr lang="de-DE" dirty="0"/>
              <a:t>3 - 2022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3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BM für Digitalisierung und Wirtschaftsstandort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57293" cy="3880773"/>
          </a:xfrm>
        </p:spPr>
        <p:txBody>
          <a:bodyPr>
            <a:normAutofit/>
          </a:bodyPr>
          <a:lstStyle/>
          <a:p>
            <a:r>
              <a:rPr lang="de-DE" sz="2100" dirty="0" smtClean="0"/>
              <a:t>Organisation</a:t>
            </a:r>
            <a:endParaRPr lang="de-DE" sz="1700" dirty="0"/>
          </a:p>
          <a:p>
            <a:pPr lvl="1"/>
            <a:r>
              <a:rPr lang="de-DE" sz="1900" dirty="0" smtClean="0"/>
              <a:t>Bundesministerin</a:t>
            </a:r>
          </a:p>
          <a:p>
            <a:pPr lvl="2"/>
            <a:r>
              <a:rPr lang="de-DE" sz="1500" dirty="0" smtClean="0"/>
              <a:t>Generalsekretär</a:t>
            </a:r>
          </a:p>
          <a:p>
            <a:pPr lvl="3"/>
            <a:r>
              <a:rPr lang="de-DE" sz="1500" dirty="0" smtClean="0"/>
              <a:t>Präsidialsektion Steuerung und Services</a:t>
            </a:r>
          </a:p>
          <a:p>
            <a:pPr lvl="3"/>
            <a:r>
              <a:rPr lang="de-DE" sz="1500" dirty="0" smtClean="0"/>
              <a:t>Sektion I 	Digitalisierung und E-</a:t>
            </a:r>
            <a:r>
              <a:rPr lang="de-DE" sz="1500" dirty="0" err="1" smtClean="0"/>
              <a:t>Government</a:t>
            </a:r>
            <a:endParaRPr lang="de-DE" sz="1500" dirty="0" smtClean="0"/>
          </a:p>
          <a:p>
            <a:pPr lvl="3"/>
            <a:r>
              <a:rPr lang="de-DE" sz="1500" dirty="0" smtClean="0"/>
              <a:t>Sektion II 	Wirtschaftsstandort, Innovation und       			 		Internationalisierung</a:t>
            </a:r>
          </a:p>
          <a:p>
            <a:pPr lvl="3"/>
            <a:r>
              <a:rPr lang="de-DE" sz="1500" dirty="0" smtClean="0"/>
              <a:t>Sektion III 	EU und internationale Marktstrategien</a:t>
            </a:r>
          </a:p>
          <a:p>
            <a:pPr lvl="3"/>
            <a:r>
              <a:rPr lang="de-DE" sz="1500" dirty="0"/>
              <a:t>Sektion </a:t>
            </a:r>
            <a:r>
              <a:rPr lang="de-DE" sz="1500" dirty="0" smtClean="0"/>
              <a:t>IV 	Nationale Marktstrategien</a:t>
            </a:r>
          </a:p>
          <a:p>
            <a:pPr lvl="3"/>
            <a:r>
              <a:rPr lang="de-DE" sz="1500" dirty="0"/>
              <a:t>Sektion V</a:t>
            </a:r>
            <a:r>
              <a:rPr lang="de-DE" sz="1500" dirty="0" smtClean="0"/>
              <a:t> 	Kulturelles Erbe</a:t>
            </a:r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265396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599" y="384517"/>
            <a:ext cx="6347713" cy="1545882"/>
          </a:xfrm>
        </p:spPr>
        <p:txBody>
          <a:bodyPr>
            <a:normAutofit fontScale="90000"/>
          </a:bodyPr>
          <a:lstStyle/>
          <a:p>
            <a:r>
              <a:rPr lang="de-AT" dirty="0"/>
              <a:t>BM für Digitalisierung und Wirtschaftsstandort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 smtClean="0"/>
              <a:t>Ministerin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2100" dirty="0" smtClean="0"/>
              <a:t>Dr. Margarete </a:t>
            </a:r>
            <a:r>
              <a:rPr lang="de-DE" sz="2100" dirty="0" err="1" smtClean="0"/>
              <a:t>Schramböck</a:t>
            </a:r>
            <a:endParaRPr lang="de-DE" sz="2100" dirty="0" smtClean="0"/>
          </a:p>
          <a:p>
            <a:r>
              <a:rPr lang="de-AT" dirty="0"/>
              <a:t>Bundesministerin für Digitalisierung und </a:t>
            </a:r>
            <a:r>
              <a:rPr lang="de-AT" dirty="0" smtClean="0"/>
              <a:t>Wirtschaftsstandort</a:t>
            </a:r>
          </a:p>
          <a:p>
            <a:r>
              <a:rPr lang="de-DE" sz="2100" dirty="0" smtClean="0"/>
              <a:t>Leben</a:t>
            </a:r>
          </a:p>
          <a:p>
            <a:pPr lvl="1"/>
            <a:r>
              <a:rPr lang="de-DE" sz="1900" dirty="0" smtClean="0"/>
              <a:t>1970 in Tirol geboren</a:t>
            </a:r>
          </a:p>
          <a:p>
            <a:pPr lvl="1"/>
            <a:r>
              <a:rPr lang="de-DE" sz="1900" dirty="0" smtClean="0"/>
              <a:t>BWL Studium an Wirtschaftsuniversität Wien</a:t>
            </a:r>
          </a:p>
          <a:p>
            <a:pPr lvl="1"/>
            <a:r>
              <a:rPr lang="de-DE" sz="1900" dirty="0" smtClean="0"/>
              <a:t>1997 Abschluss als Doktorin der Sozial- und Wirtschaftswissenschaften</a:t>
            </a:r>
            <a:endParaRPr lang="de-DE" sz="1900" dirty="0"/>
          </a:p>
          <a:p>
            <a:r>
              <a:rPr lang="de-DE" sz="2100" dirty="0" smtClean="0"/>
              <a:t>ÖVP</a:t>
            </a:r>
            <a:endParaRPr lang="de-DE" sz="2100" dirty="0"/>
          </a:p>
          <a:p>
            <a:r>
              <a:rPr lang="de-DE" sz="2100" dirty="0"/>
              <a:t>Interessantes zur </a:t>
            </a:r>
            <a:r>
              <a:rPr lang="de-DE" sz="2100" dirty="0" smtClean="0"/>
              <a:t>Person</a:t>
            </a:r>
          </a:p>
          <a:p>
            <a:pPr lvl="1"/>
            <a:r>
              <a:rPr lang="de-DE" sz="1900" dirty="0" smtClean="0"/>
              <a:t>Tirolerin des Jahres 2017</a:t>
            </a:r>
          </a:p>
          <a:p>
            <a:pPr lvl="1"/>
            <a:r>
              <a:rPr lang="de-DE" sz="1900" dirty="0" smtClean="0"/>
              <a:t>WU-Managerin des Jahres 2017</a:t>
            </a:r>
            <a:endParaRPr lang="de-DE" sz="1700" dirty="0"/>
          </a:p>
        </p:txBody>
      </p:sp>
      <p:pic>
        <p:nvPicPr>
          <p:cNvPr id="1026" name="Picture 2" descr="BMDW / Hartberg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3" r="33377"/>
          <a:stretch/>
        </p:blipFill>
        <p:spPr bwMode="auto">
          <a:xfrm>
            <a:off x="6181343" y="413013"/>
            <a:ext cx="2514601" cy="349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04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/>
              <a:t>Bundesministerium</a:t>
            </a:r>
            <a:br>
              <a:rPr lang="de-DE" sz="4400" dirty="0"/>
            </a:br>
            <a:r>
              <a:rPr lang="de-DE" sz="4400" dirty="0" smtClean="0"/>
              <a:t>für</a:t>
            </a:r>
            <a:r>
              <a:rPr lang="de-AT" sz="4400" dirty="0" smtClean="0"/>
              <a:t> </a:t>
            </a:r>
            <a:r>
              <a:rPr lang="de-AT" sz="4400" dirty="0"/>
              <a:t>europäische und internationale Angelegenheiten</a:t>
            </a:r>
            <a:endParaRPr lang="de-DE" sz="4000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Berndl </a:t>
            </a:r>
            <a:r>
              <a:rPr lang="de-DE" dirty="0"/>
              <a:t>– </a:t>
            </a:r>
            <a:r>
              <a:rPr lang="de-DE" dirty="0" smtClean="0"/>
              <a:t>Kieweg - Natotea </a:t>
            </a:r>
            <a:r>
              <a:rPr lang="de-DE" dirty="0"/>
              <a:t>– </a:t>
            </a:r>
            <a:r>
              <a:rPr lang="de-DE" dirty="0" smtClean="0"/>
              <a:t>Hofmann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7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600" dirty="0"/>
              <a:t>Bundesministerium</a:t>
            </a:r>
            <a:br>
              <a:rPr lang="de-DE" sz="3600" dirty="0"/>
            </a:br>
            <a:r>
              <a:rPr lang="de-DE" sz="3600" dirty="0"/>
              <a:t>für </a:t>
            </a:r>
            <a:r>
              <a:rPr lang="de-AT" i="1" dirty="0"/>
              <a:t>BM für europäische und internationale Angelegenheiten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100" dirty="0" smtClean="0"/>
              <a:t>Aufgaben</a:t>
            </a:r>
          </a:p>
          <a:p>
            <a:pPr lvl="1"/>
            <a:r>
              <a:rPr lang="de-DE" sz="1900" dirty="0" smtClean="0"/>
              <a:t>Aufrechterhaltung von außenpolitischen Beziehungen zu anderen Staaten</a:t>
            </a:r>
            <a:endParaRPr lang="de-DE" sz="1900" dirty="0"/>
          </a:p>
          <a:p>
            <a:r>
              <a:rPr lang="de-DE" sz="2100" dirty="0" smtClean="0"/>
              <a:t>Zuständigkeiten</a:t>
            </a:r>
          </a:p>
          <a:p>
            <a:pPr lvl="1"/>
            <a:r>
              <a:rPr lang="de-DE" sz="1900" dirty="0" smtClean="0"/>
              <a:t>Außenpolitik</a:t>
            </a:r>
          </a:p>
          <a:p>
            <a:pPr lvl="1"/>
            <a:r>
              <a:rPr lang="de-DE" sz="1900" dirty="0" smtClean="0"/>
              <a:t>Vertretung Österreichs gegenüber anderen Staaten</a:t>
            </a:r>
          </a:p>
          <a:p>
            <a:pPr lvl="1"/>
            <a:r>
              <a:rPr lang="de-DE" sz="1900" dirty="0" smtClean="0"/>
              <a:t>Migrationsthemen</a:t>
            </a:r>
          </a:p>
          <a:p>
            <a:pPr lvl="1"/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2564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Bundesministerium</a:t>
            </a:r>
            <a:br>
              <a:rPr lang="de-DE" dirty="0" smtClean="0"/>
            </a:br>
            <a:r>
              <a:rPr lang="de-DE" dirty="0" smtClean="0"/>
              <a:t>für </a:t>
            </a:r>
            <a:r>
              <a:rPr lang="de-AT" i="1" dirty="0" smtClean="0"/>
              <a:t>BM für europäische und internationale Angelegenheiten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100" dirty="0" smtClean="0"/>
              <a:t>Sitz</a:t>
            </a:r>
            <a:endParaRPr lang="de-DE" sz="2100" dirty="0"/>
          </a:p>
          <a:p>
            <a:pPr lvl="1"/>
            <a:r>
              <a:rPr lang="de-DE" sz="1900" dirty="0" smtClean="0"/>
              <a:t>Wien, </a:t>
            </a:r>
            <a:r>
              <a:rPr lang="de-DE" sz="1900" dirty="0"/>
              <a:t>Minoritenplatz </a:t>
            </a:r>
            <a:r>
              <a:rPr lang="de-DE" sz="1900" dirty="0" smtClean="0"/>
              <a:t>8</a:t>
            </a:r>
          </a:p>
          <a:p>
            <a:r>
              <a:rPr lang="de-DE" sz="2100" dirty="0" smtClean="0"/>
              <a:t>Sonstiges Interessantes</a:t>
            </a:r>
          </a:p>
          <a:p>
            <a:pPr lvl="1"/>
            <a:r>
              <a:rPr lang="de-DE" sz="1900" dirty="0" smtClean="0"/>
              <a:t>1720: Kaiser Karl VI. übergibt Verwaltung von auswärtigen Beziehungen an Minister</a:t>
            </a:r>
          </a:p>
          <a:p>
            <a:pPr lvl="1"/>
            <a:r>
              <a:rPr lang="de-DE" sz="1900" dirty="0" smtClean="0"/>
              <a:t>1959: Eigenes Ministerium für auswärtige Angelegenheiten</a:t>
            </a:r>
          </a:p>
          <a:p>
            <a:pPr lvl="1"/>
            <a:r>
              <a:rPr lang="de-DE" sz="1900" dirty="0"/>
              <a:t> </a:t>
            </a:r>
            <a:r>
              <a:rPr lang="de-DE" sz="1900" dirty="0" smtClean="0"/>
              <a:t>Budget: 549,9 </a:t>
            </a:r>
            <a:r>
              <a:rPr lang="de-DE" sz="1900" dirty="0"/>
              <a:t>Mio. </a:t>
            </a:r>
            <a:r>
              <a:rPr lang="de-DE" sz="1900" dirty="0" smtClean="0"/>
              <a:t>€ (2021)</a:t>
            </a:r>
            <a:endParaRPr lang="de-DE" sz="1900" dirty="0"/>
          </a:p>
          <a:p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38255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BMEIA – Organisation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8" y="1828800"/>
            <a:ext cx="7416801" cy="4749800"/>
          </a:xfrm>
        </p:spPr>
        <p:txBody>
          <a:bodyPr>
            <a:normAutofit/>
          </a:bodyPr>
          <a:lstStyle/>
          <a:p>
            <a:r>
              <a:rPr lang="de-AT" sz="2100" dirty="0" smtClean="0"/>
              <a:t>Bundesminister </a:t>
            </a:r>
            <a:r>
              <a:rPr lang="de-AT" sz="2100" dirty="0"/>
              <a:t>für europäische und internationale Angelegenheiten</a:t>
            </a:r>
            <a:endParaRPr lang="de-DE" sz="2100" dirty="0" smtClean="0"/>
          </a:p>
          <a:p>
            <a:r>
              <a:rPr lang="de-DE" sz="2100" dirty="0" smtClean="0"/>
              <a:t>Generalsekretär </a:t>
            </a:r>
            <a:r>
              <a:rPr lang="de-DE" sz="2100" dirty="0"/>
              <a:t>für auswärtige Angelegenheiten</a:t>
            </a:r>
          </a:p>
          <a:p>
            <a:r>
              <a:rPr lang="de-DE" sz="2100" dirty="0" smtClean="0"/>
              <a:t>Sektion I: </a:t>
            </a:r>
            <a:r>
              <a:rPr lang="de-DE" sz="1900" dirty="0" smtClean="0"/>
              <a:t>Völkerrechtsbüro </a:t>
            </a:r>
            <a:r>
              <a:rPr lang="de-DE" sz="1900" dirty="0"/>
              <a:t>und Amtssitz</a:t>
            </a:r>
          </a:p>
          <a:p>
            <a:r>
              <a:rPr lang="de-DE" sz="2100" dirty="0" smtClean="0"/>
              <a:t>Sektion II: </a:t>
            </a:r>
            <a:r>
              <a:rPr lang="de-AT" sz="2000" dirty="0" smtClean="0"/>
              <a:t>Politische Angelegenheiten</a:t>
            </a:r>
            <a:endParaRPr lang="de-DE" sz="1900" dirty="0" smtClean="0"/>
          </a:p>
          <a:p>
            <a:r>
              <a:rPr lang="de-DE" sz="2100" dirty="0"/>
              <a:t>Sektion </a:t>
            </a:r>
            <a:r>
              <a:rPr lang="de-DE" sz="2100" dirty="0" smtClean="0"/>
              <a:t>III: </a:t>
            </a:r>
            <a:r>
              <a:rPr lang="de-AT" sz="2000" dirty="0" smtClean="0"/>
              <a:t>Europa </a:t>
            </a:r>
            <a:r>
              <a:rPr lang="de-AT" sz="2000" dirty="0"/>
              <a:t>&amp; </a:t>
            </a:r>
            <a:r>
              <a:rPr lang="de-AT" sz="2000" dirty="0" smtClean="0"/>
              <a:t>Wirtschaft</a:t>
            </a:r>
            <a:endParaRPr lang="de-DE" sz="1900" dirty="0" smtClean="0"/>
          </a:p>
          <a:p>
            <a:r>
              <a:rPr lang="de-DE" sz="2100" dirty="0"/>
              <a:t>Sektion </a:t>
            </a:r>
            <a:r>
              <a:rPr lang="de-DE" sz="2100" dirty="0" smtClean="0"/>
              <a:t>IV</a:t>
            </a:r>
            <a:r>
              <a:rPr lang="de-DE" sz="2100" dirty="0"/>
              <a:t>: Konsularische </a:t>
            </a:r>
            <a:r>
              <a:rPr lang="de-DE" sz="2100" dirty="0" smtClean="0"/>
              <a:t>Angelegenheiten (</a:t>
            </a:r>
            <a:r>
              <a:rPr lang="de-DE" sz="2100" dirty="0"/>
              <a:t>Migration</a:t>
            </a:r>
            <a:r>
              <a:rPr lang="de-DE" sz="2100" dirty="0" smtClean="0"/>
              <a:t>)</a:t>
            </a:r>
            <a:endParaRPr lang="de-DE" sz="1900" dirty="0" smtClean="0"/>
          </a:p>
          <a:p>
            <a:r>
              <a:rPr lang="de-DE" sz="2100" dirty="0"/>
              <a:t>Sektion </a:t>
            </a:r>
            <a:r>
              <a:rPr lang="de-DE" sz="2100" dirty="0" smtClean="0"/>
              <a:t>V</a:t>
            </a:r>
            <a:r>
              <a:rPr lang="de-DE" sz="2100" dirty="0"/>
              <a:t>: Internationale Kulturangelegenheiten</a:t>
            </a:r>
            <a:endParaRPr lang="de-DE" sz="1900" dirty="0" smtClean="0"/>
          </a:p>
          <a:p>
            <a:r>
              <a:rPr lang="de-DE" sz="2100" dirty="0" smtClean="0"/>
              <a:t>Sektion VI</a:t>
            </a:r>
            <a:r>
              <a:rPr lang="de-DE" sz="2100" dirty="0"/>
              <a:t>: </a:t>
            </a:r>
            <a:r>
              <a:rPr lang="de-DE" sz="2100" dirty="0" smtClean="0"/>
              <a:t>Management (Personalangelegenheiten)</a:t>
            </a:r>
            <a:endParaRPr lang="de-DE" sz="1900" dirty="0" smtClean="0"/>
          </a:p>
          <a:p>
            <a:r>
              <a:rPr lang="de-DE" sz="2100" dirty="0"/>
              <a:t>Sektion </a:t>
            </a:r>
            <a:r>
              <a:rPr lang="de-DE" sz="2100" dirty="0" smtClean="0"/>
              <a:t>VII</a:t>
            </a:r>
            <a:r>
              <a:rPr lang="de-DE" sz="2100" dirty="0"/>
              <a:t>: Entwicklung </a:t>
            </a:r>
            <a:r>
              <a:rPr lang="de-DE" sz="2100" dirty="0" smtClean="0"/>
              <a:t>(Humanitäre </a:t>
            </a:r>
            <a:r>
              <a:rPr lang="de-DE" sz="2100" dirty="0"/>
              <a:t>Hilfe)</a:t>
            </a:r>
            <a:endParaRPr lang="de-DE" sz="1900" dirty="0" smtClean="0"/>
          </a:p>
        </p:txBody>
      </p:sp>
    </p:spTree>
    <p:extLst>
      <p:ext uri="{BB962C8B-B14F-4D97-AF65-F5344CB8AC3E}">
        <p14:creationId xmlns:p14="http://schemas.microsoft.com/office/powerpoint/2010/main" val="9547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BMEIA </a:t>
            </a:r>
            <a:r>
              <a:rPr lang="de-DE" dirty="0" smtClean="0"/>
              <a:t>– </a:t>
            </a:r>
            <a:r>
              <a:rPr lang="de-DE" sz="3600" dirty="0" smtClean="0"/>
              <a:t>Minister </a:t>
            </a:r>
            <a:r>
              <a:rPr lang="de-DE" sz="3600" dirty="0"/>
              <a:t>und Staatssekretäre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sz="2100" dirty="0" smtClean="0"/>
              <a:t>Schallenberg, 52, </a:t>
            </a:r>
          </a:p>
          <a:p>
            <a:r>
              <a:rPr lang="de-DE" sz="2100" dirty="0" smtClean="0"/>
              <a:t>Außenminister</a:t>
            </a:r>
            <a:endParaRPr lang="de-DE" sz="2100" dirty="0"/>
          </a:p>
          <a:p>
            <a:r>
              <a:rPr lang="de-DE" sz="2100" dirty="0" smtClean="0"/>
              <a:t>Leben</a:t>
            </a:r>
          </a:p>
          <a:p>
            <a:pPr lvl="1"/>
            <a:r>
              <a:rPr lang="de-DE" sz="1900" dirty="0"/>
              <a:t>1969 in </a:t>
            </a:r>
            <a:r>
              <a:rPr lang="de-DE" sz="1900" dirty="0" smtClean="0"/>
              <a:t>Bern geboren</a:t>
            </a:r>
          </a:p>
          <a:p>
            <a:pPr lvl="1"/>
            <a:r>
              <a:rPr lang="de-AT" sz="1900" dirty="0" smtClean="0"/>
              <a:t>Rechtswissenschaften </a:t>
            </a:r>
            <a:r>
              <a:rPr lang="de-AT" sz="1700" dirty="0" smtClean="0"/>
              <a:t>Universität Wien &amp; </a:t>
            </a:r>
            <a:r>
              <a:rPr lang="de-AT" sz="1700" dirty="0" err="1" smtClean="0"/>
              <a:t>Université</a:t>
            </a:r>
            <a:r>
              <a:rPr lang="de-AT" sz="1700" dirty="0" smtClean="0"/>
              <a:t> Paris</a:t>
            </a:r>
          </a:p>
          <a:p>
            <a:pPr lvl="1"/>
            <a:r>
              <a:rPr lang="de-DE" sz="1900" dirty="0" smtClean="0"/>
              <a:t>Studium des Europäischen Rechts</a:t>
            </a:r>
          </a:p>
          <a:p>
            <a:pPr lvl="1"/>
            <a:r>
              <a:rPr lang="de-DE" sz="1900" dirty="0" smtClean="0"/>
              <a:t>seit 1997 im diplomatischen Dienst</a:t>
            </a:r>
            <a:endParaRPr lang="de-DE" sz="1900" dirty="0" smtClean="0"/>
          </a:p>
          <a:p>
            <a:r>
              <a:rPr lang="de-DE" sz="2100" dirty="0" smtClean="0"/>
              <a:t>ÖVP</a:t>
            </a:r>
            <a:endParaRPr lang="de-DE" sz="2100" dirty="0"/>
          </a:p>
          <a:p>
            <a:r>
              <a:rPr lang="de-DE" sz="2100" dirty="0" smtClean="0"/>
              <a:t>Interessantes zur Person</a:t>
            </a:r>
            <a:endParaRPr lang="de-DE" sz="2100" dirty="0"/>
          </a:p>
          <a:p>
            <a:pPr lvl="1"/>
            <a:r>
              <a:rPr lang="de-DE" sz="1900" dirty="0"/>
              <a:t>zum 2ten Mal Außenminister</a:t>
            </a:r>
          </a:p>
          <a:p>
            <a:pPr lvl="1"/>
            <a:r>
              <a:rPr lang="de-DE" sz="1900" dirty="0"/>
              <a:t>war kurzfristig Bundeskanzler (11.10. – 6.12</a:t>
            </a:r>
            <a:r>
              <a:rPr lang="de-DE" sz="1900" dirty="0" smtClean="0"/>
              <a:t>.)</a:t>
            </a:r>
          </a:p>
          <a:p>
            <a:pPr lvl="1"/>
            <a:r>
              <a:rPr lang="de-DE" sz="2000" dirty="0" smtClean="0"/>
              <a:t>wuchs </a:t>
            </a:r>
            <a:r>
              <a:rPr lang="de-DE" sz="2000" dirty="0"/>
              <a:t>in Indien, Spanien und Paris in</a:t>
            </a:r>
            <a:br>
              <a:rPr lang="de-DE" sz="2000" dirty="0"/>
            </a:br>
            <a:r>
              <a:rPr lang="de-DE" sz="2000" dirty="0"/>
              <a:t>Botschaft </a:t>
            </a:r>
            <a:r>
              <a:rPr lang="de-DE" sz="2000" dirty="0" smtClean="0"/>
              <a:t>auf</a:t>
            </a:r>
            <a:endParaRPr lang="de-DE" sz="2000" dirty="0"/>
          </a:p>
        </p:txBody>
      </p:sp>
      <p:pic>
        <p:nvPicPr>
          <p:cNvPr id="1028" name="Picture 4" descr="Alexander Schallenberg –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88" y="1593516"/>
            <a:ext cx="2236636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3647" y="2404532"/>
            <a:ext cx="6423756" cy="1646302"/>
          </a:xfrm>
        </p:spPr>
        <p:txBody>
          <a:bodyPr/>
          <a:lstStyle/>
          <a:p>
            <a:r>
              <a:rPr lang="de-AT" dirty="0"/>
              <a:t>BM für Digitalisierung und Wirtschaftsstandort</a:t>
            </a:r>
            <a:endParaRPr lang="de-DE" sz="4000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Berndl – Kieweg - Natotea – Hofmann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037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109" y="609600"/>
            <a:ext cx="6347713" cy="1320800"/>
          </a:xfrm>
        </p:spPr>
        <p:txBody>
          <a:bodyPr/>
          <a:lstStyle/>
          <a:p>
            <a:r>
              <a:rPr lang="de-AT" dirty="0"/>
              <a:t>BM für Digitalisierung und Wirtschaftsstandort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0109" y="2160590"/>
            <a:ext cx="7310513" cy="4535632"/>
          </a:xfrm>
        </p:spPr>
        <p:txBody>
          <a:bodyPr>
            <a:normAutofit lnSpcReduction="10000"/>
          </a:bodyPr>
          <a:lstStyle/>
          <a:p>
            <a:r>
              <a:rPr lang="de-DE" sz="2100" dirty="0" smtClean="0"/>
              <a:t>Aufgaben</a:t>
            </a:r>
          </a:p>
          <a:p>
            <a:pPr lvl="1"/>
            <a:r>
              <a:rPr lang="de-DE" sz="1900" dirty="0" smtClean="0"/>
              <a:t>Entwicklung des Wirtschaftsstandort voran zu treiben</a:t>
            </a:r>
          </a:p>
          <a:p>
            <a:pPr lvl="1"/>
            <a:r>
              <a:rPr lang="de-DE" sz="1900" dirty="0" smtClean="0"/>
              <a:t>Chancen der Digitalisierung für Wirtschaft und Gesellschaft aktiv nutzen</a:t>
            </a:r>
          </a:p>
          <a:p>
            <a:pPr lvl="1"/>
            <a:r>
              <a:rPr lang="de-DE" sz="1900" dirty="0" smtClean="0"/>
              <a:t>Unternehmertun forcieren</a:t>
            </a:r>
            <a:endParaRPr lang="de-DE" sz="1900" dirty="0"/>
          </a:p>
          <a:p>
            <a:r>
              <a:rPr lang="de-DE" sz="2100" dirty="0" smtClean="0"/>
              <a:t>Zuständigkeiten</a:t>
            </a:r>
          </a:p>
          <a:p>
            <a:pPr lvl="1"/>
            <a:r>
              <a:rPr lang="de-DE" sz="1900" dirty="0" smtClean="0"/>
              <a:t>Digitalisierung und E-</a:t>
            </a:r>
            <a:r>
              <a:rPr lang="de-DE" sz="1900" dirty="0" err="1" smtClean="0"/>
              <a:t>Government</a:t>
            </a:r>
            <a:endParaRPr lang="de-DE" sz="1900" dirty="0" smtClean="0"/>
          </a:p>
          <a:p>
            <a:pPr lvl="1"/>
            <a:r>
              <a:rPr lang="de-DE" sz="1900" dirty="0" smtClean="0"/>
              <a:t>Wirtschaftsstandort, Innovation und Internationalisierung</a:t>
            </a:r>
          </a:p>
          <a:p>
            <a:pPr lvl="1"/>
            <a:r>
              <a:rPr lang="de-DE" sz="2100" dirty="0" smtClean="0"/>
              <a:t>EU und internationale Marktstrategien</a:t>
            </a:r>
          </a:p>
          <a:p>
            <a:pPr lvl="1"/>
            <a:r>
              <a:rPr lang="de-DE" sz="2100" dirty="0" smtClean="0"/>
              <a:t>Nationale Marktstrategien</a:t>
            </a:r>
          </a:p>
          <a:p>
            <a:pPr lvl="1"/>
            <a:r>
              <a:rPr lang="de-DE" sz="2100" dirty="0" smtClean="0"/>
              <a:t>Kulturelles Erbe</a:t>
            </a:r>
          </a:p>
          <a:p>
            <a:pPr lvl="1"/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6490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BM für Digitalisierung und Wirtschaftsstandort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57293" cy="3880773"/>
          </a:xfrm>
        </p:spPr>
        <p:txBody>
          <a:bodyPr>
            <a:normAutofit/>
          </a:bodyPr>
          <a:lstStyle/>
          <a:p>
            <a:r>
              <a:rPr lang="de-DE" sz="2100" dirty="0" smtClean="0"/>
              <a:t>Sitz</a:t>
            </a:r>
          </a:p>
          <a:p>
            <a:pPr lvl="1"/>
            <a:r>
              <a:rPr lang="de-DE" sz="1700" dirty="0"/>
              <a:t>Wien 1, Stubenring </a:t>
            </a:r>
            <a:r>
              <a:rPr lang="de-DE" sz="1700" dirty="0" smtClean="0"/>
              <a:t>1</a:t>
            </a:r>
          </a:p>
          <a:p>
            <a:pPr lvl="1"/>
            <a:endParaRPr lang="de-DE" sz="1700" dirty="0"/>
          </a:p>
          <a:p>
            <a:r>
              <a:rPr lang="de-DE" sz="2100" dirty="0" smtClean="0"/>
              <a:t>Sonstiges interessantes …</a:t>
            </a:r>
          </a:p>
          <a:p>
            <a:pPr lvl="1"/>
            <a:r>
              <a:rPr lang="de-DE" sz="1900" dirty="0" smtClean="0"/>
              <a:t>Gründung: 1848</a:t>
            </a:r>
          </a:p>
          <a:p>
            <a:pPr lvl="1"/>
            <a:r>
              <a:rPr lang="de-DE" sz="1900" dirty="0" smtClean="0"/>
              <a:t>Haushaltsvolumen 1,24 Mrd. EUR</a:t>
            </a:r>
          </a:p>
          <a:p>
            <a:pPr lvl="1"/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33556670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3EB90D28978BB4BB836F5C7972CA229" ma:contentTypeVersion="2" ma:contentTypeDescription="Ein neues Dokument erstellen." ma:contentTypeScope="" ma:versionID="a49f1a418e2bed2d18dd32d273f0c013">
  <xsd:schema xmlns:xsd="http://www.w3.org/2001/XMLSchema" xmlns:xs="http://www.w3.org/2001/XMLSchema" xmlns:p="http://schemas.microsoft.com/office/2006/metadata/properties" xmlns:ns2="04576c97-eeb5-4556-a191-247401faf2b4" targetNamespace="http://schemas.microsoft.com/office/2006/metadata/properties" ma:root="true" ma:fieldsID="c0d35978076f3e569c5b4046f65c900c" ns2:_="">
    <xsd:import namespace="04576c97-eeb5-4556-a191-247401faf2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6c97-eeb5-4556-a191-247401faf2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9DFCB3-5E7D-4C23-B50A-13D2537228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51EFC2-C3F9-4CE7-8031-ACE70A6B0B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576c97-eeb5-4556-a191-247401faf2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893B7D-10ED-47F4-9319-100DDF84E9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385</Words>
  <Application>Microsoft Office PowerPoint</Application>
  <PresentationFormat>Bildschirmpräsentation (4:3)</PresentationFormat>
  <Paragraphs>86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Facette</vt:lpstr>
      <vt:lpstr>Bundesministerien</vt:lpstr>
      <vt:lpstr>Bundesministerium für europäische und internationale Angelegenheiten</vt:lpstr>
      <vt:lpstr>Bundesministerium für BM für europäische und internationale Angelegenheiten</vt:lpstr>
      <vt:lpstr>Bundesministerium für BM für europäische und internationale Angelegenheiten</vt:lpstr>
      <vt:lpstr>BMEIA – Organisation</vt:lpstr>
      <vt:lpstr>BMEIA – Minister und Staatssekretäre</vt:lpstr>
      <vt:lpstr>BM für Digitalisierung und Wirtschaftsstandort</vt:lpstr>
      <vt:lpstr>BM für Digitalisierung und Wirtschaftsstandort</vt:lpstr>
      <vt:lpstr>BM für Digitalisierung und Wirtschaftsstandort</vt:lpstr>
      <vt:lpstr>BM für Digitalisierung und Wirtschaftsstandort</vt:lpstr>
      <vt:lpstr>BM für Digitalisierung und Wirtschaftsstandort Ministerin</vt:lpstr>
    </vt:vector>
  </TitlesOfParts>
  <Company>BS Linz 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Bundesmisterien</dc:title>
  <dc:creator>Kreisel Dominik Johann</dc:creator>
  <cp:lastModifiedBy>Hofmann Tim</cp:lastModifiedBy>
  <cp:revision>35</cp:revision>
  <dcterms:created xsi:type="dcterms:W3CDTF">2021-06-10T06:13:36Z</dcterms:created>
  <dcterms:modified xsi:type="dcterms:W3CDTF">2022-04-04T07:05:57Z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0x010100A3EB90D28978BB4BB836F5C7972CA229</vt:lpwstr>
  </property>
</Properties>
</file>