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90" r:id="rId2"/>
    <p:sldId id="281" r:id="rId3"/>
    <p:sldId id="283" r:id="rId4"/>
    <p:sldId id="291" r:id="rId5"/>
    <p:sldId id="292" r:id="rId6"/>
    <p:sldId id="29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45">
          <p15:clr>
            <a:srgbClr val="A4A3A4"/>
          </p15:clr>
        </p15:guide>
      </p15:sldGuideLst>
    </p:ext>
    <p:ext uri="{2D200454-40CA-4A62-9FC3-DE9A4176ACB9}">
      <p15:notesGuideLst xmlns:p15="http://schemas.microsoft.com/office/powerpoint/2012/main">
        <p15:guide id="1" orient="horz" pos="286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6"/>
  </p:normalViewPr>
  <p:slideViewPr>
    <p:cSldViewPr snapToGrid="0">
      <p:cViewPr varScale="1">
        <p:scale>
          <a:sx n="90" d="100"/>
          <a:sy n="90" d="100"/>
        </p:scale>
        <p:origin x="232" y="504"/>
      </p:cViewPr>
      <p:guideLst>
        <p:guide pos="3839"/>
        <p:guide orient="horz" pos="2145"/>
      </p:guideLst>
    </p:cSldViewPr>
  </p:slideViewPr>
  <p:notesTextViewPr>
    <p:cViewPr>
      <p:scale>
        <a:sx n="1" d="1"/>
        <a:sy n="1" d="1"/>
      </p:scale>
      <p:origin x="0" y="0"/>
    </p:cViewPr>
  </p:notesTextViewPr>
  <p:notesViewPr>
    <p:cSldViewPr snapToGrid="0">
      <p:cViewPr>
        <p:scale>
          <a:sx n="1" d="2"/>
          <a:sy n="1" d="2"/>
        </p:scale>
        <p:origin x="0" y="0"/>
      </p:cViewPr>
      <p:guideLst>
        <p:guide orient="horz" pos="286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a:t>10/10/21</a:t>
            </a:fld>
            <a:endParaRPr lang="en-US"/>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a:t>10/10/21</a:t>
            </a:fld>
            <a:endParaRPr lang="en-US"/>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a:t>10/10/21</a:t>
            </a:fld>
            <a:endParaRPr lang="en-US"/>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a:t>10/10/21</a:t>
            </a:fld>
            <a:endParaRPr lang="en-US"/>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a:t>10/10/21</a:t>
            </a:fld>
            <a:endParaRPr lang="en-US"/>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a:t>10/10/21</a:t>
            </a:fld>
            <a:endParaRPr lang="en-US"/>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a:t>10/10/21</a:t>
            </a:fld>
            <a:endParaRPr lang="en-US"/>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a:t>10/10/21</a:t>
            </a:fld>
            <a:endParaRPr lang="en-US"/>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a:t>10/10/21</a:t>
            </a:fld>
            <a:endParaRPr lang="en-US"/>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a:t>10/10/21</a:t>
            </a:fld>
            <a:endParaRPr lang="en-US"/>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t>10/10/21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9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9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9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9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9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9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9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9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9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3.png"/><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78" y="-67627"/>
            <a:ext cx="9753600" cy="1325562"/>
          </a:xfrm>
        </p:spPr>
        <p:txBody>
          <a:bodyPr/>
          <a:lstStyle/>
          <a:p>
            <a:r>
              <a:rPr lang="en-AU" dirty="0"/>
              <a:t>Making the data confess</a:t>
            </a:r>
          </a:p>
        </p:txBody>
      </p:sp>
      <p:pic>
        <p:nvPicPr>
          <p:cNvPr id="4" name="内容占位符 3"/>
          <p:cNvPicPr>
            <a:picLocks noGrp="1" noChangeAspect="1"/>
          </p:cNvPicPr>
          <p:nvPr>
            <p:ph idx="1"/>
          </p:nvPr>
        </p:nvPicPr>
        <p:blipFill>
          <a:blip r:embed="rId5"/>
          <a:stretch>
            <a:fillRect/>
          </a:stretch>
        </p:blipFill>
        <p:spPr>
          <a:xfrm>
            <a:off x="534035" y="1905635"/>
            <a:ext cx="2819400" cy="4051300"/>
          </a:xfrm>
          <a:prstGeom prst="rect">
            <a:avLst/>
          </a:prstGeom>
        </p:spPr>
      </p:pic>
      <p:sp>
        <p:nvSpPr>
          <p:cNvPr id="5" name="文本框 4"/>
          <p:cNvSpPr txBox="1"/>
          <p:nvPr/>
        </p:nvSpPr>
        <p:spPr>
          <a:xfrm>
            <a:off x="4583430" y="1809115"/>
            <a:ext cx="5455285" cy="423545"/>
          </a:xfrm>
          <a:prstGeom prst="rect">
            <a:avLst/>
          </a:prstGeom>
          <a:noFill/>
        </p:spPr>
        <p:txBody>
          <a:bodyPr wrap="none" rtlCol="0">
            <a:spAutoFit/>
          </a:bodyPr>
          <a:lstStyle/>
          <a:p>
            <a:pPr algn="l">
              <a:lnSpc>
                <a:spcPct val="90000"/>
              </a:lnSpc>
            </a:pPr>
            <a:r>
              <a:rPr lang="zh-CN" altLang="en-US" sz="2400"/>
              <a:t>（</a:t>
            </a:r>
            <a:r>
              <a:rPr lang="en-US" altLang="zh-CN" sz="2400"/>
              <a:t>1</a:t>
            </a:r>
            <a:r>
              <a:rPr lang="zh-CN" altLang="en-US" sz="2400"/>
              <a:t>）Purpose and processing of data</a:t>
            </a:r>
          </a:p>
        </p:txBody>
      </p:sp>
      <p:pic>
        <p:nvPicPr>
          <p:cNvPr id="6" name="图片 5"/>
          <p:cNvPicPr>
            <a:picLocks noChangeAspect="1"/>
          </p:cNvPicPr>
          <p:nvPr/>
        </p:nvPicPr>
        <p:blipFill>
          <a:blip r:embed="rId6"/>
          <a:stretch>
            <a:fillRect/>
          </a:stretch>
        </p:blipFill>
        <p:spPr>
          <a:xfrm>
            <a:off x="3914775" y="2590165"/>
            <a:ext cx="3390900" cy="3009900"/>
          </a:xfrm>
          <a:prstGeom prst="rect">
            <a:avLst/>
          </a:prstGeom>
        </p:spPr>
      </p:pic>
      <p:sp>
        <p:nvSpPr>
          <p:cNvPr id="7" name="文本框 6"/>
          <p:cNvSpPr txBox="1"/>
          <p:nvPr/>
        </p:nvSpPr>
        <p:spPr>
          <a:xfrm>
            <a:off x="7752715" y="2441575"/>
            <a:ext cx="4144645" cy="3857625"/>
          </a:xfrm>
          <a:prstGeom prst="rect">
            <a:avLst/>
          </a:prstGeom>
          <a:noFill/>
        </p:spPr>
        <p:txBody>
          <a:bodyPr wrap="square" rtlCol="0">
            <a:spAutoFit/>
          </a:bodyPr>
          <a:lstStyle/>
          <a:p>
            <a:pPr algn="l">
              <a:lnSpc>
                <a:spcPct val="90000"/>
              </a:lnSpc>
            </a:pPr>
            <a:r>
              <a:rPr lang="zh-CN" altLang="en-US" sz="2400"/>
              <a:t>Purpose: </a:t>
            </a:r>
            <a:r>
              <a:rPr lang="zh-CN" altLang="en-US" sz="2000"/>
              <a:t>Explore the impact of GDP and population on medals </a:t>
            </a:r>
            <a:r>
              <a:rPr lang="en-US" altLang="zh-CN" sz="2000"/>
              <a:t>number</a:t>
            </a:r>
            <a:endParaRPr lang="zh-CN" altLang="en-US" sz="2000"/>
          </a:p>
          <a:p>
            <a:pPr algn="l">
              <a:lnSpc>
                <a:spcPct val="90000"/>
              </a:lnSpc>
            </a:pPr>
            <a:endParaRPr lang="zh-CN" altLang="en-US" sz="2400"/>
          </a:p>
          <a:p>
            <a:pPr algn="l">
              <a:lnSpc>
                <a:spcPct val="90000"/>
              </a:lnSpc>
            </a:pPr>
            <a:r>
              <a:rPr lang="zh-CN" altLang="en-US" sz="2400"/>
              <a:t>Data processing: </a:t>
            </a:r>
            <a:r>
              <a:rPr lang="zh-CN" altLang="en-US" sz="2000"/>
              <a:t>Scale it. Each number in a group of numbers is subtracted from the average of the group of numbers and then divided by the root mean square of the group of numbers to eliminate the difference caused by different unit variables</a:t>
            </a:r>
          </a:p>
        </p:txBody>
      </p:sp>
      <p:sp>
        <p:nvSpPr>
          <p:cNvPr id="8" name="文本框 7"/>
          <p:cNvSpPr txBox="1"/>
          <p:nvPr/>
        </p:nvSpPr>
        <p:spPr>
          <a:xfrm>
            <a:off x="911225" y="6153785"/>
            <a:ext cx="1422400" cy="423545"/>
          </a:xfrm>
          <a:prstGeom prst="rect">
            <a:avLst/>
          </a:prstGeom>
          <a:noFill/>
        </p:spPr>
        <p:txBody>
          <a:bodyPr wrap="none" rtlCol="0">
            <a:spAutoFit/>
          </a:bodyPr>
          <a:lstStyle/>
          <a:p>
            <a:pPr>
              <a:lnSpc>
                <a:spcPct val="90000"/>
              </a:lnSpc>
            </a:pPr>
            <a:r>
              <a:rPr lang="en-US" altLang="zh-CN" sz="2400"/>
              <a:t>raw data</a:t>
            </a:r>
          </a:p>
        </p:txBody>
      </p:sp>
      <p:sp>
        <p:nvSpPr>
          <p:cNvPr id="9" name="文本框 8"/>
          <p:cNvSpPr txBox="1"/>
          <p:nvPr/>
        </p:nvSpPr>
        <p:spPr>
          <a:xfrm>
            <a:off x="4583430" y="5956935"/>
            <a:ext cx="1687830" cy="423545"/>
          </a:xfrm>
          <a:prstGeom prst="rect">
            <a:avLst/>
          </a:prstGeom>
          <a:noFill/>
        </p:spPr>
        <p:txBody>
          <a:bodyPr wrap="none" rtlCol="0">
            <a:spAutoFit/>
          </a:bodyPr>
          <a:lstStyle/>
          <a:p>
            <a:pPr>
              <a:lnSpc>
                <a:spcPct val="90000"/>
              </a:lnSpc>
            </a:pPr>
            <a:r>
              <a:rPr lang="en-US" altLang="zh-CN" sz="2400"/>
              <a:t>after scale</a:t>
            </a:r>
          </a:p>
        </p:txBody>
      </p:sp>
      <p:pic>
        <p:nvPicPr>
          <p:cNvPr id="12" name="音频 11">
            <a:hlinkClick r:id="" action="ppaction://media"/>
            <a:extLst>
              <a:ext uri="{FF2B5EF4-FFF2-40B4-BE49-F238E27FC236}">
                <a16:creationId xmlns:a16="http://schemas.microsoft.com/office/drawing/2014/main" id="{4B9A30B4-FF1C-ED4B-96CC-50726344557B}"/>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3625"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Tm="49536">
        <p:fade/>
      </p:transition>
    </mc:Choice>
    <mc:Fallback>
      <p:transition spd="med" advTm="495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930" y="455295"/>
            <a:ext cx="3935730" cy="1122680"/>
          </a:xfrm>
        </p:spPr>
        <p:txBody>
          <a:bodyPr>
            <a:normAutofit/>
          </a:bodyPr>
          <a:lstStyle/>
          <a:p>
            <a:r>
              <a:rPr lang="en-US" altLang="en-AU" sz="2220"/>
              <a:t>(2)</a:t>
            </a:r>
            <a:r>
              <a:rPr lang="en-AU" sz="2220"/>
              <a:t>linear correlation analysis between variables</a:t>
            </a:r>
          </a:p>
        </p:txBody>
      </p:sp>
      <p:pic>
        <p:nvPicPr>
          <p:cNvPr id="3" name="内容占位符 2"/>
          <p:cNvPicPr>
            <a:picLocks noGrp="1" noChangeAspect="1"/>
          </p:cNvPicPr>
          <p:nvPr>
            <p:ph idx="1"/>
          </p:nvPr>
        </p:nvPicPr>
        <p:blipFill>
          <a:blip r:embed="rId4"/>
          <a:stretch>
            <a:fillRect/>
          </a:stretch>
        </p:blipFill>
        <p:spPr>
          <a:xfrm>
            <a:off x="6080760" y="455295"/>
            <a:ext cx="4152900" cy="850900"/>
          </a:xfrm>
          <a:prstGeom prst="rect">
            <a:avLst/>
          </a:prstGeom>
          <a:noFill/>
          <a:ln w="9525">
            <a:noFill/>
          </a:ln>
        </p:spPr>
      </p:pic>
      <p:sp>
        <p:nvSpPr>
          <p:cNvPr id="5" name="文本框 4"/>
          <p:cNvSpPr txBox="1"/>
          <p:nvPr/>
        </p:nvSpPr>
        <p:spPr>
          <a:xfrm>
            <a:off x="1217930" y="1750060"/>
            <a:ext cx="5092700" cy="423545"/>
          </a:xfrm>
          <a:prstGeom prst="rect">
            <a:avLst/>
          </a:prstGeom>
          <a:noFill/>
        </p:spPr>
        <p:txBody>
          <a:bodyPr wrap="none" rtlCol="0" anchor="t">
            <a:spAutoFit/>
          </a:bodyPr>
          <a:lstStyle/>
          <a:p>
            <a:pPr algn="l">
              <a:lnSpc>
                <a:spcPct val="90000"/>
              </a:lnSpc>
            </a:pPr>
            <a:r>
              <a:rPr lang="en-US" altLang="zh-CN" sz="2400"/>
              <a:t>(3)Multiple linear regression model</a:t>
            </a:r>
          </a:p>
        </p:txBody>
      </p:sp>
      <p:sp>
        <p:nvSpPr>
          <p:cNvPr id="7" name="文本框 6"/>
          <p:cNvSpPr txBox="1"/>
          <p:nvPr/>
        </p:nvSpPr>
        <p:spPr>
          <a:xfrm>
            <a:off x="7886700" y="1306195"/>
            <a:ext cx="487680" cy="312420"/>
          </a:xfrm>
          <a:prstGeom prst="rect">
            <a:avLst/>
          </a:prstGeom>
          <a:noFill/>
        </p:spPr>
        <p:txBody>
          <a:bodyPr wrap="none" rtlCol="0">
            <a:spAutoFit/>
          </a:bodyPr>
          <a:lstStyle/>
          <a:p>
            <a:pPr>
              <a:lnSpc>
                <a:spcPct val="90000"/>
              </a:lnSpc>
            </a:pPr>
            <a:r>
              <a:rPr lang="en-US" altLang="zh-CN" sz="1600"/>
              <a:t>cor</a:t>
            </a:r>
          </a:p>
        </p:txBody>
      </p:sp>
      <p:pic>
        <p:nvPicPr>
          <p:cNvPr id="8" name="图片 3"/>
          <p:cNvPicPr>
            <a:picLocks noChangeAspect="1"/>
          </p:cNvPicPr>
          <p:nvPr/>
        </p:nvPicPr>
        <p:blipFill>
          <a:blip r:embed="rId5"/>
          <a:stretch>
            <a:fillRect/>
          </a:stretch>
        </p:blipFill>
        <p:spPr>
          <a:xfrm>
            <a:off x="1217930" y="2403475"/>
            <a:ext cx="5910580" cy="3317240"/>
          </a:xfrm>
          <a:prstGeom prst="rect">
            <a:avLst/>
          </a:prstGeom>
          <a:noFill/>
          <a:ln w="9525">
            <a:noFill/>
          </a:ln>
        </p:spPr>
      </p:pic>
      <p:sp>
        <p:nvSpPr>
          <p:cNvPr id="9" name="文本框 8"/>
          <p:cNvSpPr txBox="1"/>
          <p:nvPr/>
        </p:nvSpPr>
        <p:spPr>
          <a:xfrm>
            <a:off x="7329805" y="2414905"/>
            <a:ext cx="4402455" cy="1531620"/>
          </a:xfrm>
          <a:prstGeom prst="rect">
            <a:avLst/>
          </a:prstGeom>
          <a:noFill/>
        </p:spPr>
        <p:txBody>
          <a:bodyPr wrap="none" rtlCol="0">
            <a:spAutoFit/>
          </a:bodyPr>
          <a:lstStyle/>
          <a:p>
            <a:pPr>
              <a:lnSpc>
                <a:spcPct val="90000"/>
              </a:lnSpc>
            </a:pPr>
            <a:r>
              <a:rPr lang="en-US" altLang="zh-CN" sz="2400"/>
              <a:t>lm1 model result:</a:t>
            </a:r>
          </a:p>
          <a:p>
            <a:pPr>
              <a:lnSpc>
                <a:spcPct val="90000"/>
              </a:lnSpc>
            </a:pPr>
            <a:r>
              <a:rPr lang="en-US" altLang="zh-CN" sz="2000"/>
              <a:t>P-value is good;</a:t>
            </a:r>
          </a:p>
          <a:p>
            <a:pPr>
              <a:lnSpc>
                <a:spcPct val="90000"/>
              </a:lnSpc>
            </a:pPr>
            <a:r>
              <a:rPr lang="en-US" altLang="zh-CN" sz="2000"/>
              <a:t>intercept is not significant;</a:t>
            </a:r>
          </a:p>
          <a:p>
            <a:pPr>
              <a:lnSpc>
                <a:spcPct val="90000"/>
              </a:lnSpc>
            </a:pPr>
            <a:r>
              <a:rPr lang="en-US" altLang="zh-CN" sz="2000"/>
              <a:t>GDP and Population are significant;</a:t>
            </a:r>
          </a:p>
          <a:p>
            <a:pPr>
              <a:lnSpc>
                <a:spcPct val="90000"/>
              </a:lnSpc>
            </a:pPr>
            <a:r>
              <a:rPr lang="en-US" altLang="zh-CN" sz="2000"/>
              <a:t>R-squared is small</a:t>
            </a:r>
          </a:p>
        </p:txBody>
      </p:sp>
      <p:sp>
        <p:nvSpPr>
          <p:cNvPr id="11" name="文本框 10"/>
          <p:cNvSpPr txBox="1"/>
          <p:nvPr/>
        </p:nvSpPr>
        <p:spPr>
          <a:xfrm>
            <a:off x="3114040" y="5950585"/>
            <a:ext cx="1299845" cy="368300"/>
          </a:xfrm>
          <a:prstGeom prst="rect">
            <a:avLst/>
          </a:prstGeom>
          <a:noFill/>
        </p:spPr>
        <p:txBody>
          <a:bodyPr wrap="none" rtlCol="0">
            <a:spAutoFit/>
          </a:bodyPr>
          <a:lstStyle/>
          <a:p>
            <a:pPr>
              <a:lnSpc>
                <a:spcPct val="90000"/>
              </a:lnSpc>
            </a:pPr>
            <a:r>
              <a:rPr lang="en-US" altLang="zh-CN" sz="2000"/>
              <a:t>lm1 result</a:t>
            </a:r>
          </a:p>
        </p:txBody>
      </p:sp>
      <p:pic>
        <p:nvPicPr>
          <p:cNvPr id="12" name="音频 11">
            <a:hlinkClick r:id="" action="ppaction://media"/>
            <a:extLst>
              <a:ext uri="{FF2B5EF4-FFF2-40B4-BE49-F238E27FC236}">
                <a16:creationId xmlns:a16="http://schemas.microsoft.com/office/drawing/2014/main" id="{7491EB3C-0457-5A45-BCD7-7B580AC3B44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3625"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60813">
        <p:fade/>
      </p:transition>
    </mc:Choice>
    <mc:Fallback>
      <p:transition spd="med" advTm="6081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930" y="567690"/>
            <a:ext cx="6090920" cy="548005"/>
          </a:xfrm>
        </p:spPr>
        <p:txBody>
          <a:bodyPr>
            <a:normAutofit/>
          </a:bodyPr>
          <a:lstStyle/>
          <a:p>
            <a:r>
              <a:rPr lang="en-US" altLang="zh-CN" sz="2665"/>
              <a:t>(4)</a:t>
            </a:r>
            <a:r>
              <a:rPr lang="en-US" altLang="zh-CN" sz="2665">
                <a:sym typeface="+mn-ea"/>
              </a:rPr>
              <a:t>variable selection</a:t>
            </a:r>
            <a:endParaRPr lang="en-US" altLang="zh-CN" sz="2665"/>
          </a:p>
        </p:txBody>
      </p:sp>
      <p:sp>
        <p:nvSpPr>
          <p:cNvPr id="5" name="文本框 4"/>
          <p:cNvSpPr txBox="1"/>
          <p:nvPr/>
        </p:nvSpPr>
        <p:spPr>
          <a:xfrm>
            <a:off x="6610350" y="1442720"/>
            <a:ext cx="5113655" cy="4076700"/>
          </a:xfrm>
          <a:prstGeom prst="rect">
            <a:avLst/>
          </a:prstGeom>
          <a:noFill/>
        </p:spPr>
        <p:txBody>
          <a:bodyPr wrap="square" rtlCol="0" anchor="t">
            <a:spAutoFit/>
          </a:bodyPr>
          <a:lstStyle/>
          <a:p>
            <a:pPr algn="l">
              <a:lnSpc>
                <a:spcPct val="90000"/>
              </a:lnSpc>
            </a:pPr>
            <a:r>
              <a:rPr lang="en-US" altLang="zh-CN" sz="2400">
                <a:sym typeface="+mn-ea"/>
              </a:rPr>
              <a:t>Using </a:t>
            </a:r>
            <a:r>
              <a:rPr lang="zh-CN" altLang="en-US" sz="2400">
                <a:sym typeface="+mn-ea"/>
              </a:rPr>
              <a:t>stepwise regression to select variables. The results also show that when GDP and Population exist at the same time, the AIC value of the model is the smallest, that is, the model at this time is the best. (The Akaike information criterion (AIC) is an estimator of prediction error and thereby relative quality of statistical models for a given set of data)</a:t>
            </a:r>
            <a:endParaRPr lang="zh-CN" altLang="en-US" sz="2400"/>
          </a:p>
        </p:txBody>
      </p:sp>
      <p:pic>
        <p:nvPicPr>
          <p:cNvPr id="6" name="内容占位符 5"/>
          <p:cNvPicPr>
            <a:picLocks noGrp="1" noChangeAspect="1"/>
          </p:cNvPicPr>
          <p:nvPr>
            <p:ph idx="1"/>
          </p:nvPr>
        </p:nvPicPr>
        <p:blipFill>
          <a:blip r:embed="rId4"/>
          <a:stretch>
            <a:fillRect/>
          </a:stretch>
        </p:blipFill>
        <p:spPr>
          <a:xfrm>
            <a:off x="1217930" y="1695450"/>
            <a:ext cx="4673600" cy="3238500"/>
          </a:xfrm>
          <a:prstGeom prst="rect">
            <a:avLst/>
          </a:prstGeom>
        </p:spPr>
      </p:pic>
      <p:sp>
        <p:nvSpPr>
          <p:cNvPr id="8" name="文本框 7"/>
          <p:cNvSpPr txBox="1"/>
          <p:nvPr/>
        </p:nvSpPr>
        <p:spPr>
          <a:xfrm>
            <a:off x="2502535" y="5108575"/>
            <a:ext cx="1823720" cy="339725"/>
          </a:xfrm>
          <a:prstGeom prst="rect">
            <a:avLst/>
          </a:prstGeom>
          <a:noFill/>
        </p:spPr>
        <p:txBody>
          <a:bodyPr wrap="none" rtlCol="0">
            <a:spAutoFit/>
          </a:bodyPr>
          <a:lstStyle/>
          <a:p>
            <a:pPr>
              <a:lnSpc>
                <a:spcPct val="90000"/>
              </a:lnSpc>
            </a:pPr>
            <a:r>
              <a:rPr lang="en-US" altLang="zh-CN"/>
              <a:t>step regression</a:t>
            </a:r>
          </a:p>
        </p:txBody>
      </p:sp>
      <p:pic>
        <p:nvPicPr>
          <p:cNvPr id="3" name="音频 2">
            <a:hlinkClick r:id="" action="ppaction://media"/>
            <a:extLst>
              <a:ext uri="{FF2B5EF4-FFF2-40B4-BE49-F238E27FC236}">
                <a16:creationId xmlns:a16="http://schemas.microsoft.com/office/drawing/2014/main" id="{3D78D450-C188-F548-805C-C2254B5919C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3625"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29571">
        <p:fade/>
      </p:transition>
    </mc:Choice>
    <mc:Fallback>
      <p:transition spd="med" advTm="2957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180" y="43180"/>
            <a:ext cx="6090920" cy="548005"/>
          </a:xfrm>
        </p:spPr>
        <p:txBody>
          <a:bodyPr>
            <a:normAutofit/>
          </a:bodyPr>
          <a:lstStyle/>
          <a:p>
            <a:r>
              <a:rPr lang="en-US" altLang="zh-CN" sz="2665"/>
              <a:t>(5) Model checking</a:t>
            </a:r>
          </a:p>
        </p:txBody>
      </p:sp>
      <p:sp>
        <p:nvSpPr>
          <p:cNvPr id="5" name="文本框 4"/>
          <p:cNvSpPr txBox="1"/>
          <p:nvPr/>
        </p:nvSpPr>
        <p:spPr>
          <a:xfrm>
            <a:off x="7023100" y="424180"/>
            <a:ext cx="5113655" cy="4246245"/>
          </a:xfrm>
          <a:prstGeom prst="rect">
            <a:avLst/>
          </a:prstGeom>
          <a:noFill/>
        </p:spPr>
        <p:txBody>
          <a:bodyPr wrap="square" rtlCol="0" anchor="t">
            <a:spAutoFit/>
          </a:bodyPr>
          <a:lstStyle/>
          <a:p>
            <a:pPr algn="l">
              <a:lnSpc>
                <a:spcPct val="90000"/>
              </a:lnSpc>
            </a:pPr>
            <a:r>
              <a:rPr sz="2000">
                <a:sym typeface="+mn-ea"/>
              </a:rPr>
              <a:t>The scattered points in the upper left graph do not show any regularity, which means that there is a linear relationship. The scatter points in the upper right graph are roughly concentrated on the straight line in the QQ graph, indicating that the residuals are normal. The scatter points in the lower left graph may have rules, and the variance increases with the mean. The more the scatter points to the right, the larger the upper and lower spacing, and the more obvious the difference in variance. Check the abnormal points in the lower right picture, there may be abnormal points.</a:t>
            </a:r>
          </a:p>
        </p:txBody>
      </p:sp>
      <p:pic>
        <p:nvPicPr>
          <p:cNvPr id="4" name="图片 4"/>
          <p:cNvPicPr>
            <a:picLocks noGrp="1" noChangeAspect="1"/>
          </p:cNvPicPr>
          <p:nvPr>
            <p:ph idx="1"/>
          </p:nvPr>
        </p:nvPicPr>
        <p:blipFill>
          <a:blip r:embed="rId4"/>
          <a:stretch>
            <a:fillRect/>
          </a:stretch>
        </p:blipFill>
        <p:spPr>
          <a:xfrm>
            <a:off x="450850" y="545465"/>
            <a:ext cx="6332220" cy="4245610"/>
          </a:xfrm>
          <a:prstGeom prst="rect">
            <a:avLst/>
          </a:prstGeom>
          <a:noFill/>
          <a:ln w="9525">
            <a:noFill/>
          </a:ln>
        </p:spPr>
      </p:pic>
      <p:pic>
        <p:nvPicPr>
          <p:cNvPr id="7" name="图片 6"/>
          <p:cNvPicPr>
            <a:picLocks noChangeAspect="1"/>
          </p:cNvPicPr>
          <p:nvPr/>
        </p:nvPicPr>
        <p:blipFill>
          <a:blip r:embed="rId5"/>
          <a:stretch>
            <a:fillRect/>
          </a:stretch>
        </p:blipFill>
        <p:spPr>
          <a:xfrm>
            <a:off x="776605" y="5551170"/>
            <a:ext cx="4229100" cy="863600"/>
          </a:xfrm>
          <a:prstGeom prst="rect">
            <a:avLst/>
          </a:prstGeom>
        </p:spPr>
      </p:pic>
      <p:sp>
        <p:nvSpPr>
          <p:cNvPr id="9" name="文本框 8"/>
          <p:cNvSpPr txBox="1"/>
          <p:nvPr/>
        </p:nvSpPr>
        <p:spPr>
          <a:xfrm>
            <a:off x="5337175" y="4913630"/>
            <a:ext cx="6799580" cy="2030095"/>
          </a:xfrm>
          <a:prstGeom prst="rect">
            <a:avLst/>
          </a:prstGeom>
          <a:noFill/>
        </p:spPr>
        <p:txBody>
          <a:bodyPr wrap="square" rtlCol="0">
            <a:spAutoFit/>
          </a:bodyPr>
          <a:lstStyle/>
          <a:p>
            <a:pPr algn="l">
              <a:lnSpc>
                <a:spcPct val="90000"/>
              </a:lnSpc>
            </a:pPr>
            <a:r>
              <a:rPr lang="zh-CN" altLang="en-US" sz="2000"/>
              <a:t>In order to make a more accurate diagnosis, we performed various tests with R. Such as: multicollinearity test, heteroscedasticity test, independence test, etc.</a:t>
            </a:r>
          </a:p>
          <a:p>
            <a:pPr algn="l">
              <a:lnSpc>
                <a:spcPct val="90000"/>
              </a:lnSpc>
            </a:pPr>
            <a:r>
              <a:rPr lang="zh-CN" altLang="en-US" sz="2000"/>
              <a:t>In these tests, We found that the model does not satisfy the assumption of homoscedasticity. In order to eliminate heteroscedasticity, we will change the model</a:t>
            </a:r>
          </a:p>
        </p:txBody>
      </p:sp>
      <p:pic>
        <p:nvPicPr>
          <p:cNvPr id="3" name="音频 2">
            <a:hlinkClick r:id="" action="ppaction://media"/>
            <a:extLst>
              <a:ext uri="{FF2B5EF4-FFF2-40B4-BE49-F238E27FC236}">
                <a16:creationId xmlns:a16="http://schemas.microsoft.com/office/drawing/2014/main" id="{F9E632D5-5991-CC4E-9603-5FFDA5015FB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3625"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16166">
        <p:fade/>
      </p:transition>
    </mc:Choice>
    <mc:Fallback>
      <p:transition spd="med" advTm="161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930" y="567690"/>
            <a:ext cx="6090920" cy="548005"/>
          </a:xfrm>
        </p:spPr>
        <p:txBody>
          <a:bodyPr>
            <a:normAutofit/>
          </a:bodyPr>
          <a:lstStyle/>
          <a:p>
            <a:r>
              <a:rPr lang="en-US" altLang="zh-CN" sz="2665"/>
              <a:t>(6) Changing model</a:t>
            </a:r>
          </a:p>
        </p:txBody>
      </p:sp>
      <p:pic>
        <p:nvPicPr>
          <p:cNvPr id="4" name="图片 5"/>
          <p:cNvPicPr>
            <a:picLocks noGrp="1" noChangeAspect="1"/>
          </p:cNvPicPr>
          <p:nvPr>
            <p:ph idx="1"/>
          </p:nvPr>
        </p:nvPicPr>
        <p:blipFill>
          <a:blip r:embed="rId4"/>
          <a:stretch>
            <a:fillRect/>
          </a:stretch>
        </p:blipFill>
        <p:spPr>
          <a:xfrm>
            <a:off x="1217930" y="1272540"/>
            <a:ext cx="5842000" cy="1587500"/>
          </a:xfrm>
          <a:prstGeom prst="rect">
            <a:avLst/>
          </a:prstGeom>
          <a:noFill/>
          <a:ln w="9525">
            <a:noFill/>
          </a:ln>
        </p:spPr>
      </p:pic>
      <p:sp>
        <p:nvSpPr>
          <p:cNvPr id="7" name="文本框 6"/>
          <p:cNvSpPr txBox="1"/>
          <p:nvPr/>
        </p:nvSpPr>
        <p:spPr>
          <a:xfrm>
            <a:off x="2998470" y="2860040"/>
            <a:ext cx="1682115" cy="368300"/>
          </a:xfrm>
          <a:prstGeom prst="rect">
            <a:avLst/>
          </a:prstGeom>
          <a:noFill/>
        </p:spPr>
        <p:txBody>
          <a:bodyPr wrap="square" rtlCol="0">
            <a:spAutoFit/>
          </a:bodyPr>
          <a:lstStyle/>
          <a:p>
            <a:pPr algn="l">
              <a:lnSpc>
                <a:spcPct val="90000"/>
              </a:lnSpc>
            </a:pPr>
            <a:r>
              <a:rPr lang="zh-CN" altLang="en-US" sz="2000"/>
              <a:t>boxTidwell</a:t>
            </a:r>
          </a:p>
        </p:txBody>
      </p:sp>
      <p:sp>
        <p:nvSpPr>
          <p:cNvPr id="9" name="文本框 8"/>
          <p:cNvSpPr txBox="1"/>
          <p:nvPr/>
        </p:nvSpPr>
        <p:spPr>
          <a:xfrm>
            <a:off x="7308850" y="1115695"/>
            <a:ext cx="4333875" cy="1753235"/>
          </a:xfrm>
          <a:prstGeom prst="rect">
            <a:avLst/>
          </a:prstGeom>
          <a:noFill/>
        </p:spPr>
        <p:txBody>
          <a:bodyPr wrap="square" rtlCol="0">
            <a:spAutoFit/>
          </a:bodyPr>
          <a:lstStyle/>
          <a:p>
            <a:pPr algn="l">
              <a:lnSpc>
                <a:spcPct val="90000"/>
              </a:lnSpc>
            </a:pPr>
            <a:r>
              <a:rPr lang="zh-CN" altLang="en-US" sz="2000"/>
              <a:t>In this regard, we perform a power function on the variables in the model to eliminate heteroscedasticity, and use the car package to determine the power of GDP and Population</a:t>
            </a:r>
          </a:p>
        </p:txBody>
      </p:sp>
      <p:sp>
        <p:nvSpPr>
          <p:cNvPr id="11" name="文本框 10"/>
          <p:cNvSpPr txBox="1"/>
          <p:nvPr/>
        </p:nvSpPr>
        <p:spPr>
          <a:xfrm>
            <a:off x="7421880" y="3052445"/>
            <a:ext cx="4220845" cy="706755"/>
          </a:xfrm>
          <a:prstGeom prst="rect">
            <a:avLst/>
          </a:prstGeom>
          <a:noFill/>
        </p:spPr>
        <p:txBody>
          <a:bodyPr wrap="square" rtlCol="0">
            <a:spAutoFit/>
          </a:bodyPr>
          <a:lstStyle/>
          <a:p>
            <a:pPr algn="l"/>
            <a:r>
              <a:rPr lang="zh-CN" altLang="en-US" sz="2000">
                <a:sym typeface="+mn-ea"/>
              </a:rPr>
              <a:t>The MLE of lambda is the best power of each variable</a:t>
            </a:r>
            <a:endParaRPr lang="zh-CN" altLang="en-US" sz="2000"/>
          </a:p>
        </p:txBody>
      </p:sp>
      <p:pic>
        <p:nvPicPr>
          <p:cNvPr id="12" name="图片 11"/>
          <p:cNvPicPr>
            <a:picLocks noChangeAspect="1"/>
          </p:cNvPicPr>
          <p:nvPr/>
        </p:nvPicPr>
        <p:blipFill>
          <a:blip r:embed="rId5"/>
          <a:stretch>
            <a:fillRect/>
          </a:stretch>
        </p:blipFill>
        <p:spPr>
          <a:xfrm>
            <a:off x="1090930" y="4386580"/>
            <a:ext cx="10433685" cy="548005"/>
          </a:xfrm>
          <a:prstGeom prst="rect">
            <a:avLst/>
          </a:prstGeom>
        </p:spPr>
      </p:pic>
      <p:sp>
        <p:nvSpPr>
          <p:cNvPr id="13" name="文本框 12"/>
          <p:cNvSpPr txBox="1"/>
          <p:nvPr/>
        </p:nvSpPr>
        <p:spPr>
          <a:xfrm>
            <a:off x="4267835" y="5202555"/>
            <a:ext cx="2327910" cy="423545"/>
          </a:xfrm>
          <a:prstGeom prst="rect">
            <a:avLst/>
          </a:prstGeom>
          <a:noFill/>
        </p:spPr>
        <p:txBody>
          <a:bodyPr wrap="none" rtlCol="0">
            <a:spAutoFit/>
          </a:bodyPr>
          <a:lstStyle/>
          <a:p>
            <a:pPr>
              <a:lnSpc>
                <a:spcPct val="90000"/>
              </a:lnSpc>
            </a:pPr>
            <a:r>
              <a:rPr lang="en-US" altLang="zh-CN" sz="2400"/>
              <a:t>new model lm2</a:t>
            </a:r>
          </a:p>
        </p:txBody>
      </p:sp>
      <p:pic>
        <p:nvPicPr>
          <p:cNvPr id="5" name="音频 4">
            <a:hlinkClick r:id="" action="ppaction://media"/>
            <a:extLst>
              <a:ext uri="{FF2B5EF4-FFF2-40B4-BE49-F238E27FC236}">
                <a16:creationId xmlns:a16="http://schemas.microsoft.com/office/drawing/2014/main" id="{2154B6E7-6839-8F4C-98AA-F6F19687B3B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3625"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21800">
        <p:fade/>
      </p:transition>
    </mc:Choice>
    <mc:Fallback>
      <p:transition spd="med" advTm="21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0" y="255905"/>
            <a:ext cx="6090920" cy="548005"/>
          </a:xfrm>
        </p:spPr>
        <p:txBody>
          <a:bodyPr>
            <a:normAutofit/>
          </a:bodyPr>
          <a:lstStyle/>
          <a:p>
            <a:r>
              <a:rPr lang="en-US" altLang="zh-CN" sz="2665"/>
              <a:t>(6) models compare</a:t>
            </a:r>
          </a:p>
        </p:txBody>
      </p:sp>
      <p:pic>
        <p:nvPicPr>
          <p:cNvPr id="5" name="图片 3"/>
          <p:cNvPicPr>
            <a:picLocks noGrp="1" noChangeAspect="1"/>
          </p:cNvPicPr>
          <p:nvPr>
            <p:ph idx="1"/>
          </p:nvPr>
        </p:nvPicPr>
        <p:blipFill>
          <a:blip r:embed="rId4"/>
          <a:stretch>
            <a:fillRect/>
          </a:stretch>
        </p:blipFill>
        <p:spPr>
          <a:xfrm>
            <a:off x="618490" y="930910"/>
            <a:ext cx="5581650" cy="2726690"/>
          </a:xfrm>
          <a:prstGeom prst="rect">
            <a:avLst/>
          </a:prstGeom>
          <a:noFill/>
          <a:ln w="9525">
            <a:noFill/>
          </a:ln>
        </p:spPr>
      </p:pic>
      <p:pic>
        <p:nvPicPr>
          <p:cNvPr id="6" name="图片 7"/>
          <p:cNvPicPr>
            <a:picLocks noChangeAspect="1"/>
          </p:cNvPicPr>
          <p:nvPr/>
        </p:nvPicPr>
        <p:blipFill>
          <a:blip r:embed="rId5"/>
          <a:stretch>
            <a:fillRect/>
          </a:stretch>
        </p:blipFill>
        <p:spPr>
          <a:xfrm>
            <a:off x="495935" y="3886200"/>
            <a:ext cx="5965825" cy="2459355"/>
          </a:xfrm>
          <a:prstGeom prst="rect">
            <a:avLst/>
          </a:prstGeom>
          <a:noFill/>
          <a:ln w="9525">
            <a:noFill/>
          </a:ln>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EEC5163-654F-7546-BD0A-08231E7942BF}"/>
                  </a:ext>
                </a:extLst>
              </p:cNvPr>
              <p:cNvSpPr txBox="1"/>
              <p:nvPr/>
            </p:nvSpPr>
            <p:spPr>
              <a:xfrm>
                <a:off x="6461761" y="1243584"/>
                <a:ext cx="5315712" cy="1014893"/>
              </a:xfrm>
              <a:prstGeom prst="rect">
                <a:avLst/>
              </a:prstGeom>
              <a:noFill/>
            </p:spPr>
            <p:txBody>
              <a:bodyPr wrap="squar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𝑙𝑚</m:t>
                      </m:r>
                      <m:r>
                        <a:rPr kumimoji="1" lang="en-US" altLang="zh-CN" sz="2400" b="0" i="1" smtClean="0">
                          <a:latin typeface="Cambria Math" panose="02040503050406030204" pitchFamily="18" charset="0"/>
                        </a:rPr>
                        <m:t>1:</m:t>
                      </m:r>
                    </m:oMath>
                  </m:oMathPara>
                </a14:m>
                <a:endParaRPr kumimoji="1" lang="en-US" altLang="zh-CN" sz="2400" b="0" i="1" dirty="0">
                  <a:latin typeface="Cambria Math" panose="02040503050406030204" pitchFamily="18" charset="0"/>
                </a:endParaRPr>
              </a:p>
              <a:p>
                <a:pPr>
                  <a:lnSpc>
                    <a:spcPct val="90000"/>
                  </a:lnSpc>
                </a:pPr>
                <a14:m>
                  <m:oMath xmlns:m="http://schemas.openxmlformats.org/officeDocument/2006/math">
                    <m:acc>
                      <m:accPr>
                        <m:chr m:val="̂"/>
                        <m:ctrlPr>
                          <a:rPr kumimoji="1" lang="en"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𝑀𝑒𝑑𝑎𝑙</m:t>
                        </m:r>
                      </m:e>
                    </m:acc>
                    <m:r>
                      <a:rPr kumimoji="1" lang="en" altLang="zh-CN" sz="2400" i="1" smtClean="0">
                        <a:latin typeface="Cambria Math" panose="02040503050406030204" pitchFamily="18" charset="0"/>
                      </a:rPr>
                      <m:t>=</m:t>
                    </m:r>
                    <m:r>
                      <a:rPr kumimoji="1" lang="en-US" altLang="zh-CN" sz="2400" b="0" i="1" smtClean="0">
                        <a:latin typeface="Cambria Math" panose="02040503050406030204" pitchFamily="18" charset="0"/>
                      </a:rPr>
                      <m:t>−2.165</m:t>
                    </m:r>
                    <m:r>
                      <a:rPr kumimoji="1" lang="en" altLang="zh-CN" sz="2400" i="1" smtClean="0">
                        <a:latin typeface="Cambria Math" panose="02040503050406030204" pitchFamily="18" charset="0"/>
                        <a:ea typeface="Cambria Math" panose="02040503050406030204" pitchFamily="18" charset="0"/>
                      </a:rPr>
                      <m:t>×</m:t>
                    </m:r>
                    <m:sSup>
                      <m:sSupPr>
                        <m:ctrlPr>
                          <a:rPr kumimoji="1" lang="en-US" altLang="zh-CN" sz="2400" b="0" i="1" smtClean="0">
                            <a:latin typeface="Cambria Math" panose="02040503050406030204" pitchFamily="18" charset="0"/>
                            <a:ea typeface="Cambria Math" panose="02040503050406030204" pitchFamily="18" charset="0"/>
                          </a:rPr>
                        </m:ctrlPr>
                      </m:sSupPr>
                      <m:e>
                        <m:r>
                          <a:rPr kumimoji="1" lang="en-US" altLang="zh-CN" sz="2400" b="0" i="1" smtClean="0">
                            <a:latin typeface="Cambria Math" panose="02040503050406030204" pitchFamily="18" charset="0"/>
                            <a:ea typeface="Cambria Math" panose="02040503050406030204" pitchFamily="18" charset="0"/>
                          </a:rPr>
                          <m:t>10</m:t>
                        </m:r>
                      </m:e>
                      <m:sup>
                        <m:r>
                          <a:rPr kumimoji="1" lang="en-US" altLang="zh-CN" sz="2400" b="0" i="1" smtClean="0">
                            <a:latin typeface="Cambria Math" panose="02040503050406030204" pitchFamily="18" charset="0"/>
                            <a:ea typeface="Cambria Math" panose="02040503050406030204" pitchFamily="18" charset="0"/>
                          </a:rPr>
                          <m:t>−17</m:t>
                        </m:r>
                      </m:sup>
                    </m:sSup>
                    <m:r>
                      <a:rPr kumimoji="1" lang="en-US" altLang="zh-CN" sz="2400" b="0" i="1" smtClean="0">
                        <a:latin typeface="Cambria Math" panose="02040503050406030204" pitchFamily="18" charset="0"/>
                        <a:ea typeface="Cambria Math" panose="02040503050406030204" pitchFamily="18" charset="0"/>
                      </a:rPr>
                      <m:t>+3.493×</m:t>
                    </m:r>
                    <m:sSup>
                      <m:sSupPr>
                        <m:ctrlPr>
                          <a:rPr kumimoji="1" lang="en-US" altLang="zh-CN" sz="2400" b="0" i="1" smtClean="0">
                            <a:latin typeface="Cambria Math" panose="02040503050406030204" pitchFamily="18" charset="0"/>
                            <a:ea typeface="Cambria Math" panose="02040503050406030204" pitchFamily="18" charset="0"/>
                          </a:rPr>
                        </m:ctrlPr>
                      </m:sSupPr>
                      <m:e>
                        <m:r>
                          <a:rPr kumimoji="1" lang="en-US" altLang="zh-CN" sz="2400" b="0" i="1" smtClean="0">
                            <a:latin typeface="Cambria Math" panose="02040503050406030204" pitchFamily="18" charset="0"/>
                            <a:ea typeface="Cambria Math" panose="02040503050406030204" pitchFamily="18" charset="0"/>
                          </a:rPr>
                          <m:t>10</m:t>
                        </m:r>
                      </m:e>
                      <m:sup>
                        <m:r>
                          <a:rPr kumimoji="1" lang="en-US" altLang="zh-CN" sz="2400" b="0" i="1" smtClean="0">
                            <a:latin typeface="Cambria Math" panose="02040503050406030204" pitchFamily="18" charset="0"/>
                            <a:ea typeface="Cambria Math" panose="02040503050406030204" pitchFamily="18" charset="0"/>
                          </a:rPr>
                          <m:t>−1</m:t>
                        </m:r>
                      </m:sup>
                    </m:sSup>
                  </m:oMath>
                </a14:m>
                <a:r>
                  <a:rPr kumimoji="1" lang="en-US" altLang="zh-CN" sz="2400" dirty="0"/>
                  <a:t>GDP+3.776</a:t>
                </a:r>
                <a:r>
                  <a:rPr kumimoji="1" lang="en-US" altLang="zh-CN" sz="2400" dirty="0">
                    <a:ea typeface="Cambria Math" panose="02040503050406030204" pitchFamily="18" charset="0"/>
                  </a:rPr>
                  <a:t> </a:t>
                </a:r>
                <a14:m>
                  <m:oMath xmlns:m="http://schemas.openxmlformats.org/officeDocument/2006/math">
                    <m:r>
                      <a:rPr kumimoji="1" lang="en-US" altLang="zh-CN" sz="2400" i="1">
                        <a:latin typeface="Cambria Math" panose="02040503050406030204" pitchFamily="18" charset="0"/>
                        <a:ea typeface="Cambria Math" panose="02040503050406030204" pitchFamily="18" charset="0"/>
                      </a:rPr>
                      <m:t>×</m:t>
                    </m:r>
                    <m:sSup>
                      <m:sSupPr>
                        <m:ctrlPr>
                          <a:rPr kumimoji="1" lang="en-US" altLang="zh-CN" sz="2400" i="1">
                            <a:latin typeface="Cambria Math" panose="02040503050406030204" pitchFamily="18" charset="0"/>
                            <a:ea typeface="Cambria Math" panose="02040503050406030204" pitchFamily="18" charset="0"/>
                          </a:rPr>
                        </m:ctrlPr>
                      </m:sSupPr>
                      <m:e>
                        <m:r>
                          <a:rPr kumimoji="1" lang="en-US" altLang="zh-CN" sz="2400" i="1">
                            <a:latin typeface="Cambria Math" panose="02040503050406030204" pitchFamily="18" charset="0"/>
                            <a:ea typeface="Cambria Math" panose="02040503050406030204" pitchFamily="18" charset="0"/>
                          </a:rPr>
                          <m:t>10</m:t>
                        </m:r>
                      </m:e>
                      <m:sup>
                        <m:r>
                          <a:rPr kumimoji="1" lang="en-US" altLang="zh-CN" sz="2400" i="1">
                            <a:latin typeface="Cambria Math" panose="02040503050406030204" pitchFamily="18" charset="0"/>
                            <a:ea typeface="Cambria Math" panose="02040503050406030204" pitchFamily="18" charset="0"/>
                          </a:rPr>
                          <m:t>−1</m:t>
                        </m:r>
                      </m:sup>
                    </m:sSup>
                    <m:r>
                      <m:rPr>
                        <m:sty m:val="p"/>
                      </m:rPr>
                      <a:rPr kumimoji="1" lang="en-US" altLang="zh-CN" sz="2400" b="0" i="0" smtClean="0">
                        <a:latin typeface="Cambria Math" panose="02040503050406030204" pitchFamily="18" charset="0"/>
                        <a:ea typeface="Cambria Math" panose="02040503050406030204" pitchFamily="18" charset="0"/>
                      </a:rPr>
                      <m:t>Population</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𝜖</m:t>
                    </m:r>
                  </m:oMath>
                </a14:m>
                <a:endParaRPr kumimoji="1" lang="zh-CN" altLang="en-US" sz="2400" dirty="0"/>
              </a:p>
            </p:txBody>
          </p:sp>
        </mc:Choice>
        <mc:Fallback>
          <p:sp>
            <p:nvSpPr>
              <p:cNvPr id="3" name="文本框 2">
                <a:extLst>
                  <a:ext uri="{FF2B5EF4-FFF2-40B4-BE49-F238E27FC236}">
                    <a16:creationId xmlns:a16="http://schemas.microsoft.com/office/drawing/2014/main" id="{5EEC5163-654F-7546-BD0A-08231E7942BF}"/>
                  </a:ext>
                </a:extLst>
              </p:cNvPr>
              <p:cNvSpPr txBox="1">
                <a:spLocks noRot="1" noChangeAspect="1" noMove="1" noResize="1" noEditPoints="1" noAdjustHandles="1" noChangeArrowheads="1" noChangeShapeType="1" noTextEdit="1"/>
              </p:cNvSpPr>
              <p:nvPr/>
            </p:nvSpPr>
            <p:spPr>
              <a:xfrm>
                <a:off x="6461761" y="1243584"/>
                <a:ext cx="5315712" cy="1014893"/>
              </a:xfrm>
              <a:prstGeom prst="rect">
                <a:avLst/>
              </a:prstGeom>
              <a:blipFill>
                <a:blip r:embed="rId6"/>
                <a:stretch>
                  <a:fillRect l="-1905" t="-1235" b="-172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F7CA6AC-3D86-DB4C-961A-1C7D213FC705}"/>
                  </a:ext>
                </a:extLst>
              </p:cNvPr>
              <p:cNvSpPr txBox="1"/>
              <p:nvPr/>
            </p:nvSpPr>
            <p:spPr>
              <a:xfrm>
                <a:off x="6461760" y="3988426"/>
                <a:ext cx="5868288" cy="1489767"/>
              </a:xfrm>
              <a:prstGeom prst="rect">
                <a:avLst/>
              </a:prstGeom>
              <a:noFill/>
            </p:spPr>
            <p:txBody>
              <a:bodyPr wrap="square">
                <a:spAutoFit/>
              </a:bodyPr>
              <a:lstStyle/>
              <a:p>
                <a:pPr>
                  <a:lnSpc>
                    <a:spcPct val="90000"/>
                  </a:lnSpc>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𝑙𝑚</m:t>
                      </m:r>
                      <m:r>
                        <a:rPr kumimoji="1" lang="en-US" altLang="zh-CN" sz="2400" b="0" i="1" smtClean="0">
                          <a:latin typeface="Cambria Math" panose="02040503050406030204" pitchFamily="18" charset="0"/>
                        </a:rPr>
                        <m:t>2:</m:t>
                      </m:r>
                    </m:oMath>
                  </m:oMathPara>
                </a14:m>
                <a:endParaRPr kumimoji="1" lang="en-US" altLang="zh-CN" sz="2400" b="0" i="1" dirty="0">
                  <a:latin typeface="Cambria Math" panose="02040503050406030204" pitchFamily="18" charset="0"/>
                </a:endParaRPr>
              </a:p>
              <a:p>
                <a:pPr>
                  <a:lnSpc>
                    <a:spcPct val="90000"/>
                  </a:lnSpc>
                </a:pPr>
                <a14:m>
                  <m:oMath xmlns:m="http://schemas.openxmlformats.org/officeDocument/2006/math">
                    <m:acc>
                      <m:accPr>
                        <m:chr m:val="̂"/>
                        <m:ctrlPr>
                          <a:rPr kumimoji="1" lang="en"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𝑀𝑒𝑑𝑎𝑙</m:t>
                        </m:r>
                      </m:e>
                    </m:acc>
                    <m:r>
                      <a:rPr kumimoji="1" lang="en" altLang="zh-CN" sz="2400" i="1" smtClean="0">
                        <a:latin typeface="Cambria Math" panose="02040503050406030204" pitchFamily="18" charset="0"/>
                      </a:rPr>
                      <m:t>=</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235.8594</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6.5721</m:t>
                    </m:r>
                    <m:r>
                      <a:rPr kumimoji="1" lang="en-US" altLang="zh-CN" sz="2400" b="0" i="1" smtClean="0">
                        <a:latin typeface="Cambria Math" panose="02040503050406030204" pitchFamily="18" charset="0"/>
                        <a:ea typeface="Cambria Math" panose="02040503050406030204" pitchFamily="18" charset="0"/>
                      </a:rPr>
                      <m:t>×</m:t>
                    </m:r>
                    <m:sSup>
                      <m:sSupPr>
                        <m:ctrlPr>
                          <a:rPr kumimoji="1" lang="en-US" altLang="zh-CN" sz="2400" b="0" i="1" smtClean="0">
                            <a:latin typeface="Cambria Math" panose="02040503050406030204" pitchFamily="18" charset="0"/>
                            <a:ea typeface="Cambria Math" panose="02040503050406030204" pitchFamily="18" charset="0"/>
                          </a:rPr>
                        </m:ctrlPr>
                      </m:sSupPr>
                      <m:e>
                        <m:r>
                          <a:rPr kumimoji="1" lang="en-US" altLang="zh-CN" sz="2400" b="0" i="1" smtClean="0">
                            <a:latin typeface="Cambria Math" panose="02040503050406030204" pitchFamily="18" charset="0"/>
                            <a:ea typeface="Cambria Math" panose="02040503050406030204" pitchFamily="18" charset="0"/>
                          </a:rPr>
                          <m:t>𝑃𝑜𝑝𝑢𝑙𝑎𝑡𝑖𝑜𝑛</m:t>
                        </m:r>
                      </m:e>
                      <m:sup>
                        <m:r>
                          <a:rPr kumimoji="1" lang="en-US" altLang="zh-CN" sz="2400" b="0" i="1" smtClean="0">
                            <a:latin typeface="Cambria Math" panose="02040503050406030204" pitchFamily="18" charset="0"/>
                            <a:ea typeface="Cambria Math" panose="02040503050406030204" pitchFamily="18" charset="0"/>
                          </a:rPr>
                          <m:t>0.16127</m:t>
                        </m:r>
                      </m:sup>
                    </m:sSup>
                  </m:oMath>
                </a14:m>
                <a:r>
                  <a:rPr kumimoji="1" lang="en-US" altLang="zh-CN" sz="2400" dirty="0"/>
                  <a:t>+60.9428</a:t>
                </a:r>
                <a:r>
                  <a:rPr kumimoji="1" lang="en-US" altLang="zh-CN" sz="2400" dirty="0">
                    <a:ea typeface="Cambria Math" panose="02040503050406030204" pitchFamily="18" charset="0"/>
                  </a:rPr>
                  <a:t> </a:t>
                </a:r>
                <a14:m>
                  <m:oMath xmlns:m="http://schemas.openxmlformats.org/officeDocument/2006/math">
                    <m:r>
                      <a:rPr kumimoji="1" lang="en-US" altLang="zh-CN" sz="2400" i="1">
                        <a:latin typeface="Cambria Math" panose="02040503050406030204" pitchFamily="18" charset="0"/>
                        <a:ea typeface="Cambria Math" panose="02040503050406030204" pitchFamily="18" charset="0"/>
                      </a:rPr>
                      <m:t>×</m:t>
                    </m:r>
                    <m:sSup>
                      <m:sSupPr>
                        <m:ctrlPr>
                          <a:rPr kumimoji="1" lang="en-US" altLang="zh-CN" sz="2400" i="1">
                            <a:latin typeface="Cambria Math" panose="02040503050406030204" pitchFamily="18" charset="0"/>
                            <a:ea typeface="Cambria Math" panose="02040503050406030204" pitchFamily="18" charset="0"/>
                          </a:rPr>
                        </m:ctrlPr>
                      </m:sSupPr>
                      <m:e>
                        <m:r>
                          <a:rPr kumimoji="1" lang="en-US" altLang="zh-CN" sz="2400" b="0" i="1" smtClean="0">
                            <a:latin typeface="Cambria Math" panose="02040503050406030204" pitchFamily="18" charset="0"/>
                            <a:ea typeface="Cambria Math" panose="02040503050406030204" pitchFamily="18" charset="0"/>
                          </a:rPr>
                          <m:t>𝐺𝐷𝑃</m:t>
                        </m:r>
                      </m:e>
                      <m:sup>
                        <m:r>
                          <a:rPr kumimoji="1" lang="en-US" altLang="zh-CN" sz="2400" b="0" i="1" smtClean="0">
                            <a:latin typeface="Cambria Math" panose="02040503050406030204" pitchFamily="18" charset="0"/>
                            <a:ea typeface="Cambria Math" panose="02040503050406030204" pitchFamily="18" charset="0"/>
                          </a:rPr>
                          <m:t>0.10468</m:t>
                        </m:r>
                      </m:sup>
                    </m:s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𝜖</m:t>
                    </m:r>
                  </m:oMath>
                </a14:m>
                <a:endParaRPr lang="zh-CN" altLang="en-US" sz="2400" dirty="0"/>
              </a:p>
            </p:txBody>
          </p:sp>
        </mc:Choice>
        <mc:Fallback>
          <p:sp>
            <p:nvSpPr>
              <p:cNvPr id="7" name="文本框 6">
                <a:extLst>
                  <a:ext uri="{FF2B5EF4-FFF2-40B4-BE49-F238E27FC236}">
                    <a16:creationId xmlns:a16="http://schemas.microsoft.com/office/drawing/2014/main" id="{9F7CA6AC-3D86-DB4C-961A-1C7D213FC705}"/>
                  </a:ext>
                </a:extLst>
              </p:cNvPr>
              <p:cNvSpPr txBox="1">
                <a:spLocks noRot="1" noChangeAspect="1" noMove="1" noResize="1" noEditPoints="1" noAdjustHandles="1" noChangeArrowheads="1" noChangeShapeType="1" noTextEdit="1"/>
              </p:cNvSpPr>
              <p:nvPr/>
            </p:nvSpPr>
            <p:spPr>
              <a:xfrm>
                <a:off x="6461760" y="3988426"/>
                <a:ext cx="5868288" cy="1489767"/>
              </a:xfrm>
              <a:prstGeom prst="rect">
                <a:avLst/>
              </a:prstGeom>
              <a:blipFill>
                <a:blip r:embed="rId7"/>
                <a:stretch>
                  <a:fillRect l="-862"/>
                </a:stretch>
              </a:blipFill>
            </p:spPr>
            <p:txBody>
              <a:bodyPr/>
              <a:lstStyle/>
              <a:p>
                <a:r>
                  <a:rPr lang="zh-CN" altLang="en-US">
                    <a:noFill/>
                  </a:rPr>
                  <a:t> </a:t>
                </a:r>
              </a:p>
            </p:txBody>
          </p:sp>
        </mc:Fallback>
      </mc:AlternateContent>
      <p:pic>
        <p:nvPicPr>
          <p:cNvPr id="8" name="音频 7">
            <a:hlinkClick r:id="" action="ppaction://media"/>
            <a:extLst>
              <a:ext uri="{FF2B5EF4-FFF2-40B4-BE49-F238E27FC236}">
                <a16:creationId xmlns:a16="http://schemas.microsoft.com/office/drawing/2014/main" id="{49418A0A-CEAB-4D40-A25E-362AFCD5602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3625"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86504">
        <p:fade/>
      </p:transition>
    </mc:Choice>
    <mc:Fallback>
      <p:transition spd="med" advTm="865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0.6"/>
</p:tagLst>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460</Words>
  <Application>Microsoft Macintosh PowerPoint</Application>
  <PresentationFormat>自定义</PresentationFormat>
  <Paragraphs>33</Paragraphs>
  <Slides>6</Slides>
  <Notes>0</Notes>
  <HiddenSlides>0</HiddenSlides>
  <MMClips>6</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Arial</vt:lpstr>
      <vt:lpstr>Cambria Math</vt:lpstr>
      <vt:lpstr>Century Gothic</vt:lpstr>
      <vt:lpstr>Tw Cen MT</vt:lpstr>
      <vt:lpstr>World Presentation 16x9</vt:lpstr>
      <vt:lpstr>Making the data confess</vt:lpstr>
      <vt:lpstr>(2)linear correlation analysis between variables</vt:lpstr>
      <vt:lpstr>(4)variable selection</vt:lpstr>
      <vt:lpstr>(5) Model checking</vt:lpstr>
      <vt:lpstr>(6) Changing model</vt:lpstr>
      <vt:lpstr>(6) models compare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Mark Mendoza</dc:creator>
  <cp:lastModifiedBy>office</cp:lastModifiedBy>
  <cp:revision>7</cp:revision>
  <dcterms:created xsi:type="dcterms:W3CDTF">2021-10-10T13:39:35Z</dcterms:created>
  <dcterms:modified xsi:type="dcterms:W3CDTF">2021-10-10T14:36:41Z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2052-3.9.0.6159</vt:lpwstr>
  </property>
</Properties>
</file>