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304" r:id="rId2"/>
    <p:sldId id="305" r:id="rId3"/>
    <p:sldId id="306" r:id="rId4"/>
    <p:sldId id="308" r:id="rId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A2F9A4-118C-4DCC-9D1B-A51CA70767FB}" v="130" dt="2021-10-20T05:31:16.547"/>
    <p1510:client id="{F59B6CFB-5BB7-4823-AB8E-8F2C364CB41E}" v="1407" dt="2021-10-20T07:54:09.072"/>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77"/>
    <p:restoredTop sz="67056" autoAdjust="0"/>
  </p:normalViewPr>
  <p:slideViewPr>
    <p:cSldViewPr snapToGrid="0">
      <p:cViewPr varScale="1">
        <p:scale>
          <a:sx n="72" d="100"/>
          <a:sy n="72" d="100"/>
        </p:scale>
        <p:origin x="1632" y="192"/>
      </p:cViewPr>
      <p:guideLst>
        <p:guide pos="3839"/>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kumimoji="1" lang="en-US" altLang="zh-CN" sz="1200" dirty="0"/>
              <a:t>Next, I</a:t>
            </a:r>
            <a:r>
              <a:rPr kumimoji="1" lang="zh-CN" altLang="en-US" sz="1200" dirty="0"/>
              <a:t> </a:t>
            </a:r>
            <a:r>
              <a:rPr kumimoji="1" lang="en-US" altLang="zh-CN" sz="1200" dirty="0"/>
              <a:t>will introduce the Exploratory Data Analysis:</a:t>
            </a:r>
          </a:p>
          <a:p>
            <a:pPr>
              <a:lnSpc>
                <a:spcPct val="90000"/>
              </a:lnSpc>
            </a:pPr>
            <a:r>
              <a:rPr kumimoji="1" lang="en-US" altLang="zh-CN" sz="1200" dirty="0"/>
              <a:t>We generated a bar</a:t>
            </a:r>
            <a:r>
              <a:rPr kumimoji="1" lang="zh-CN" altLang="en-US" sz="1200" dirty="0"/>
              <a:t> </a:t>
            </a:r>
            <a:r>
              <a:rPr kumimoji="1" lang="en-US" altLang="zh-CN" sz="1200" dirty="0"/>
              <a:t>chart which could find the sport with most awarded medals, we can clearly see the most medals is Aquatics. If the government want to get more medals, they could focus</a:t>
            </a:r>
            <a:r>
              <a:rPr kumimoji="1" lang="zh-CN" altLang="en-US" sz="1200" dirty="0"/>
              <a:t> </a:t>
            </a:r>
            <a:r>
              <a:rPr kumimoji="1" lang="en-US" altLang="zh-CN" sz="1200" dirty="0"/>
              <a:t>on</a:t>
            </a:r>
            <a:r>
              <a:rPr kumimoji="1" lang="zh-CN" altLang="en-US" sz="1200" dirty="0"/>
              <a:t> </a:t>
            </a:r>
            <a:r>
              <a:rPr kumimoji="1" lang="en-US" altLang="zh-CN" sz="1200" dirty="0"/>
              <a:t>the Aquatics.</a:t>
            </a:r>
          </a:p>
          <a:p>
            <a:pPr>
              <a:lnSpc>
                <a:spcPct val="90000"/>
              </a:lnSpc>
            </a:pPr>
            <a:r>
              <a:rPr kumimoji="1" lang="en-US" altLang="zh-CN" sz="1200" dirty="0"/>
              <a:t>We found two interest sports which are boxing and judo.</a:t>
            </a:r>
          </a:p>
          <a:p>
            <a:pPr>
              <a:lnSpc>
                <a:spcPct val="90000"/>
              </a:lnSpc>
            </a:pPr>
            <a:r>
              <a:rPr kumimoji="1" lang="en-US" altLang="zh-CN" sz="1200" dirty="0"/>
              <a:t>At first, we think they are wrong data, but after we checked them in the internet, we found the</a:t>
            </a:r>
            <a:r>
              <a:rPr kumimoji="1" lang="zh-CN" altLang="en-US" sz="1200" dirty="0"/>
              <a:t> </a:t>
            </a:r>
            <a:r>
              <a:rPr kumimoji="1" lang="en-US" altLang="zh-CN" sz="1200" dirty="0"/>
              <a:t>real</a:t>
            </a:r>
            <a:r>
              <a:rPr kumimoji="1" lang="zh-CN" altLang="en-US" sz="1200" dirty="0"/>
              <a:t> </a:t>
            </a:r>
            <a:r>
              <a:rPr kumimoji="1" lang="en-US" altLang="zh-CN" sz="1200" dirty="0"/>
              <a:t>reason:</a:t>
            </a:r>
          </a:p>
          <a:p>
            <a:pPr>
              <a:lnSpc>
                <a:spcPct val="90000"/>
              </a:lnSpc>
            </a:pPr>
            <a:r>
              <a:rPr kumimoji="1" lang="en" altLang="zh-CN" sz="1200" dirty="0"/>
              <a:t>There are two bronze medals because of the special competition system for boxing and judo. It‘s interesting</a:t>
            </a:r>
            <a:r>
              <a:rPr kumimoji="1" lang="en-US" altLang="zh-CN" sz="1200" dirty="0"/>
              <a:t>.</a:t>
            </a:r>
            <a:endParaRPr kumimoji="1" lang="zh-CN" altLang="en-US" sz="1200" dirty="0"/>
          </a:p>
          <a:p>
            <a:endParaRPr lang="en-AU" dirty="0"/>
          </a:p>
        </p:txBody>
      </p:sp>
      <p:sp>
        <p:nvSpPr>
          <p:cNvPr id="4" name="Slide Number Placeholder 3"/>
          <p:cNvSpPr>
            <a:spLocks noGrp="1"/>
          </p:cNvSpPr>
          <p:nvPr>
            <p:ph type="sldNum" sz="quarter" idx="5"/>
          </p:nvPr>
        </p:nvSpPr>
        <p:spPr/>
        <p:txBody>
          <a:bodyPr/>
          <a:lstStyle/>
          <a:p>
            <a:fld id="{69C971FF-EF28-4195-A575-329446EFAA55}" type="slidenum">
              <a:rPr lang="en-AU" smtClean="0"/>
              <a:t>1</a:t>
            </a:fld>
            <a:endParaRPr lang="en-AU"/>
          </a:p>
        </p:txBody>
      </p:sp>
    </p:spTree>
    <p:extLst>
      <p:ext uri="{BB962C8B-B14F-4D97-AF65-F5344CB8AC3E}">
        <p14:creationId xmlns:p14="http://schemas.microsoft.com/office/powerpoint/2010/main" val="231266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kumimoji="1" lang="en-US" altLang="zh-CN" sz="1200" dirty="0"/>
              <a:t>We have generated a bar chart based on the data of medals which showing the number of medals produced for each year. </a:t>
            </a:r>
          </a:p>
          <a:p>
            <a:pPr>
              <a:lnSpc>
                <a:spcPct val="90000"/>
              </a:lnSpc>
            </a:pPr>
            <a:r>
              <a:rPr kumimoji="1" lang="en-US" altLang="zh-CN" sz="1200" dirty="0"/>
              <a:t>We could clearly see that the overall trend in the total number of Olympic medals is increasing year by year. </a:t>
            </a:r>
          </a:p>
          <a:p>
            <a:pPr>
              <a:lnSpc>
                <a:spcPct val="90000"/>
              </a:lnSpc>
            </a:pPr>
            <a:endParaRPr kumimoji="1" lang="en-US" altLang="zh-CN" sz="1200" dirty="0"/>
          </a:p>
          <a:p>
            <a:pPr>
              <a:lnSpc>
                <a:spcPct val="90000"/>
              </a:lnSpc>
            </a:pPr>
            <a:r>
              <a:rPr kumimoji="1" lang="en-US" altLang="zh-CN" sz="1200" dirty="0"/>
              <a:t>Why are the three medals different in the same year</a:t>
            </a:r>
            <a:r>
              <a:rPr kumimoji="1" lang="zh-CN" altLang="en-US" sz="1200" dirty="0"/>
              <a:t> </a:t>
            </a:r>
            <a:r>
              <a:rPr kumimoji="1" lang="en-US" altLang="zh-CN" sz="1200" dirty="0"/>
              <a:t>?</a:t>
            </a:r>
          </a:p>
          <a:p>
            <a:pPr>
              <a:lnSpc>
                <a:spcPct val="90000"/>
              </a:lnSpc>
            </a:pPr>
            <a:r>
              <a:rPr kumimoji="1" lang="en-US" altLang="zh-CN" sz="1200" dirty="0"/>
              <a:t>The reason is some sports will produce side-by-side first or side-by-side second and third. When two athletes are tied for first place, two gold medals and one bronze are produced.</a:t>
            </a:r>
          </a:p>
          <a:p>
            <a:pPr>
              <a:lnSpc>
                <a:spcPct val="90000"/>
              </a:lnSpc>
            </a:pPr>
            <a:endParaRPr kumimoji="1" lang="en-US" altLang="zh-CN" sz="1200" dirty="0"/>
          </a:p>
          <a:p>
            <a:pPr>
              <a:lnSpc>
                <a:spcPct val="90000"/>
              </a:lnSpc>
            </a:pPr>
            <a:endParaRPr kumimoji="1" lang="zh-CN" altLang="en-US" sz="1200" dirty="0"/>
          </a:p>
          <a:p>
            <a:pPr>
              <a:lnSpc>
                <a:spcPct val="90000"/>
              </a:lnSpc>
            </a:pPr>
            <a:endParaRPr kumimoji="1" lang="zh-CN" altLang="en-US" sz="1200" dirty="0"/>
          </a:p>
        </p:txBody>
      </p:sp>
      <p:sp>
        <p:nvSpPr>
          <p:cNvPr id="4" name="Slide Number Placeholder 3"/>
          <p:cNvSpPr>
            <a:spLocks noGrp="1"/>
          </p:cNvSpPr>
          <p:nvPr>
            <p:ph type="sldNum" sz="quarter" idx="5"/>
          </p:nvPr>
        </p:nvSpPr>
        <p:spPr/>
        <p:txBody>
          <a:bodyPr/>
          <a:lstStyle/>
          <a:p>
            <a:fld id="{69C971FF-EF28-4195-A575-329446EFAA55}" type="slidenum">
              <a:rPr lang="en-AU" smtClean="0"/>
              <a:t>2</a:t>
            </a:fld>
            <a:endParaRPr lang="en-AU"/>
          </a:p>
        </p:txBody>
      </p:sp>
    </p:spTree>
    <p:extLst>
      <p:ext uri="{BB962C8B-B14F-4D97-AF65-F5344CB8AC3E}">
        <p14:creationId xmlns:p14="http://schemas.microsoft.com/office/powerpoint/2010/main" val="374116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kumimoji="1" lang="en-US" altLang="zh-CN" sz="1200" dirty="0"/>
              <a:t>More and more female athletes in the Olympics.</a:t>
            </a:r>
          </a:p>
          <a:p>
            <a:pPr>
              <a:lnSpc>
                <a:spcPct val="90000"/>
              </a:lnSpc>
            </a:pPr>
            <a:r>
              <a:rPr kumimoji="1" lang="en-US" altLang="zh-CN" sz="1200" dirty="0"/>
              <a:t>As this bar chart, the relationship between gender and medal.</a:t>
            </a:r>
          </a:p>
          <a:p>
            <a:pPr>
              <a:lnSpc>
                <a:spcPct val="90000"/>
              </a:lnSpc>
            </a:pPr>
            <a:endParaRPr kumimoji="1" lang="en-US" altLang="zh-CN" sz="1200" dirty="0"/>
          </a:p>
          <a:p>
            <a:pPr>
              <a:lnSpc>
                <a:spcPct val="90000"/>
              </a:lnSpc>
            </a:pPr>
            <a:r>
              <a:rPr kumimoji="1" lang="en-US" altLang="zh-CN" sz="1200" dirty="0"/>
              <a:t>We can see that in eighteen</a:t>
            </a:r>
            <a:r>
              <a:rPr kumimoji="1" lang="zh-CN" altLang="en-US" sz="1200" dirty="0"/>
              <a:t> </a:t>
            </a:r>
            <a:r>
              <a:rPr kumimoji="1" lang="en-US" altLang="zh-CN" sz="1200" dirty="0"/>
              <a:t>ninety-six, almost no female athletes in the Olympic. But with the progress of the times, more and more female athletes participated in the Olympic. For governments, they should pay more attention on female in the future.</a:t>
            </a:r>
          </a:p>
        </p:txBody>
      </p:sp>
      <p:sp>
        <p:nvSpPr>
          <p:cNvPr id="4" name="Slide Number Placeholder 3"/>
          <p:cNvSpPr>
            <a:spLocks noGrp="1"/>
          </p:cNvSpPr>
          <p:nvPr>
            <p:ph type="sldNum" sz="quarter" idx="5"/>
          </p:nvPr>
        </p:nvSpPr>
        <p:spPr/>
        <p:txBody>
          <a:bodyPr/>
          <a:lstStyle/>
          <a:p>
            <a:fld id="{69C971FF-EF28-4195-A575-329446EFAA55}" type="slidenum">
              <a:rPr lang="en-AU" smtClean="0"/>
              <a:t>3</a:t>
            </a:fld>
            <a:endParaRPr lang="en-AU"/>
          </a:p>
        </p:txBody>
      </p:sp>
    </p:spTree>
    <p:extLst>
      <p:ext uri="{BB962C8B-B14F-4D97-AF65-F5344CB8AC3E}">
        <p14:creationId xmlns:p14="http://schemas.microsoft.com/office/powerpoint/2010/main" val="179747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This is a correlation chart showing the linear correlation coefficients between all attributes of our final data set.</a:t>
            </a:r>
          </a:p>
          <a:p>
            <a:pPr marL="171450" indent="-171450">
              <a:buFont typeface="Arial" panose="020B0604020202020204" pitchFamily="34" charset="0"/>
              <a:buChar cha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bottom row shows the number of actual medals awarded versus each of the factors.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We can see that event participations are heavily correlated with total medals.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Land area is also heavily correlated, but due to having unchanged values between Olympic years (country land area remains constant), the data is not very useful for prediction.</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Electricity access also showed a correlation</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Highlighted in yellow are the two factors (GDP per capita and Total Population) that we have chosen to build a model initially.</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This is because they are extraneous factors to Olympic participation, unlike the number of event participations.</a:t>
            </a:r>
          </a:p>
        </p:txBody>
      </p:sp>
      <p:sp>
        <p:nvSpPr>
          <p:cNvPr id="4" name="Slide Number Placeholder 3"/>
          <p:cNvSpPr>
            <a:spLocks noGrp="1"/>
          </p:cNvSpPr>
          <p:nvPr>
            <p:ph type="sldNum" sz="quarter" idx="5"/>
          </p:nvPr>
        </p:nvSpPr>
        <p:spPr/>
        <p:txBody>
          <a:bodyPr/>
          <a:lstStyle/>
          <a:p>
            <a:fld id="{69C971FF-EF28-4195-A575-329446EFAA55}" type="slidenum">
              <a:rPr lang="en-AU" smtClean="0"/>
              <a:t>4</a:t>
            </a:fld>
            <a:endParaRPr lang="en-AU"/>
          </a:p>
        </p:txBody>
      </p:sp>
    </p:spTree>
    <p:extLst>
      <p:ext uri="{BB962C8B-B14F-4D97-AF65-F5344CB8AC3E}">
        <p14:creationId xmlns:p14="http://schemas.microsoft.com/office/powerpoint/2010/main" val="221707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DF33987-6305-4E2A-BF18-EF013ECE927B}" type="datetimeFigureOut">
              <a:rPr lang="en-US"/>
              <a:t>10/20/21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DF33987-6305-4E2A-BF18-EF013ECE927B}" type="datetimeFigureOut">
              <a:rPr lang="en-US"/>
              <a:t>10/20/21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DF33987-6305-4E2A-BF18-EF013ECE927B}" type="datetimeFigureOut">
              <a:rPr lang="en-US"/>
              <a:t>10/20/21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DF33987-6305-4E2A-BF18-EF013ECE927B}" type="datetimeFigureOut">
              <a:rPr lang="en-US"/>
              <a:t>10/20/21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EDF33987-6305-4E2A-BF18-EF013ECE927B}" type="datetimeFigureOut">
              <a:rPr lang="en-US"/>
              <a:t>10/20/21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EDF33987-6305-4E2A-BF18-EF013ECE927B}" type="datetimeFigureOut">
              <a:rPr lang="en-US"/>
              <a:t>10/20/21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EDF33987-6305-4E2A-BF18-EF013ECE927B}" type="datetimeFigureOut">
              <a:rPr lang="en-US"/>
              <a:t>10/20/21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EDF33987-6305-4E2A-BF18-EF013ECE927B}" type="datetimeFigureOut">
              <a:rPr lang="en-US"/>
              <a:t>10/20/21</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EDF33987-6305-4E2A-BF18-EF013ECE927B}" type="datetimeFigureOut">
              <a:rPr lang="en-US"/>
              <a:t>10/20/21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EDF33987-6305-4E2A-BF18-EF013ECE927B}" type="datetimeFigureOut">
              <a:rPr lang="en-US"/>
              <a:t>10/20/21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10/20/21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1A16-8135-45B7-930A-178617152F36}"/>
              </a:ext>
            </a:extLst>
          </p:cNvPr>
          <p:cNvSpPr>
            <a:spLocks noGrp="1"/>
          </p:cNvSpPr>
          <p:nvPr>
            <p:ph type="title"/>
          </p:nvPr>
        </p:nvSpPr>
        <p:spPr>
          <a:xfrm>
            <a:off x="684213" y="685800"/>
            <a:ext cx="3886200" cy="3692912"/>
          </a:xfrm>
        </p:spPr>
        <p:txBody>
          <a:bodyPr anchor="b">
            <a:normAutofit/>
          </a:bodyPr>
          <a:lstStyle/>
          <a:p>
            <a:r>
              <a:rPr lang="en-AU" dirty="0"/>
              <a:t>Exploratory data Analysis</a:t>
            </a:r>
          </a:p>
        </p:txBody>
      </p:sp>
      <p:pic>
        <p:nvPicPr>
          <p:cNvPr id="11" name="Picture 2" descr="Chart, histogram&#10;&#10;Description automatically generated">
            <a:extLst>
              <a:ext uri="{FF2B5EF4-FFF2-40B4-BE49-F238E27FC236}">
                <a16:creationId xmlns:a16="http://schemas.microsoft.com/office/drawing/2014/main" id="{6B01080F-1BC8-481D-8499-D881C56BEE8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345164" y="1889202"/>
            <a:ext cx="6622788" cy="3079595"/>
          </a:xfrm>
          <a:prstGeom prst="rect">
            <a:avLst/>
          </a:prstGeom>
          <a:solidFill>
            <a:srgbClr val="FFFFFF"/>
          </a:solidFill>
        </p:spPr>
      </p:pic>
      <p:sp>
        <p:nvSpPr>
          <p:cNvPr id="3" name="Content Placeholder 2">
            <a:extLst>
              <a:ext uri="{FF2B5EF4-FFF2-40B4-BE49-F238E27FC236}">
                <a16:creationId xmlns:a16="http://schemas.microsoft.com/office/drawing/2014/main" id="{0E251371-4809-455D-979D-F64F4E7511F6}"/>
              </a:ext>
            </a:extLst>
          </p:cNvPr>
          <p:cNvSpPr>
            <a:spLocks noGrp="1"/>
          </p:cNvSpPr>
          <p:nvPr>
            <p:ph type="body" sz="half" idx="2"/>
          </p:nvPr>
        </p:nvSpPr>
        <p:spPr>
          <a:xfrm>
            <a:off x="684213" y="4467922"/>
            <a:ext cx="3886200" cy="1704278"/>
          </a:xfrm>
        </p:spPr>
        <p:txBody>
          <a:bodyPr anchor="t">
            <a:normAutofit/>
          </a:bodyPr>
          <a:lstStyle/>
          <a:p>
            <a:r>
              <a:rPr lang="en-AU" sz="1600" dirty="0"/>
              <a:t>The data allows us to explore:</a:t>
            </a:r>
          </a:p>
          <a:p>
            <a:pPr marL="171450" indent="-171450">
              <a:buFont typeface="Arial" panose="020B0604020202020204" pitchFamily="34" charset="0"/>
              <a:buChar char="•"/>
            </a:pPr>
            <a:r>
              <a:rPr lang="en-AU" sz="1400" dirty="0"/>
              <a:t>Sports with the most awarded medals</a:t>
            </a:r>
          </a:p>
        </p:txBody>
      </p:sp>
      <p:sp>
        <p:nvSpPr>
          <p:cNvPr id="5" name="Content Placeholder 3">
            <a:extLst>
              <a:ext uri="{FF2B5EF4-FFF2-40B4-BE49-F238E27FC236}">
                <a16:creationId xmlns:a16="http://schemas.microsoft.com/office/drawing/2014/main" id="{CD6A100D-0004-4634-90DF-BAA22F21E78C}"/>
              </a:ext>
            </a:extLst>
          </p:cNvPr>
          <p:cNvSpPr txBox="1">
            <a:spLocks/>
          </p:cNvSpPr>
          <p:nvPr/>
        </p:nvSpPr>
        <p:spPr>
          <a:xfrm>
            <a:off x="1217614" y="1828800"/>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endParaRPr lang="en-AU" sz="2000" dirty="0"/>
          </a:p>
        </p:txBody>
      </p:sp>
      <p:pic>
        <p:nvPicPr>
          <p:cNvPr id="6" name="音频 5">
            <a:hlinkClick r:id="" action="ppaction://media"/>
            <a:extLst>
              <a:ext uri="{FF2B5EF4-FFF2-40B4-BE49-F238E27FC236}">
                <a16:creationId xmlns:a16="http://schemas.microsoft.com/office/drawing/2014/main" id="{FE6E970E-432D-F249-9D7D-DCD0593674F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0125" y="5829300"/>
            <a:ext cx="812800" cy="812800"/>
          </a:xfrm>
          <a:prstGeom prst="rect">
            <a:avLst/>
          </a:prstGeom>
        </p:spPr>
      </p:pic>
    </p:spTree>
    <p:extLst>
      <p:ext uri="{BB962C8B-B14F-4D97-AF65-F5344CB8AC3E}">
        <p14:creationId xmlns:p14="http://schemas.microsoft.com/office/powerpoint/2010/main" val="2450543622"/>
      </p:ext>
    </p:extLst>
  </p:cSld>
  <p:clrMapOvr>
    <a:masterClrMapping/>
  </p:clrMapOvr>
  <mc:AlternateContent xmlns:mc="http://schemas.openxmlformats.org/markup-compatibility/2006">
    <mc:Choice xmlns:p14="http://schemas.microsoft.com/office/powerpoint/2010/main" Requires="p14">
      <p:transition spd="med" p14:dur="700" advTm="44501">
        <p:fade/>
      </p:transition>
    </mc:Choice>
    <mc:Fallback>
      <p:transition spd="med" advTm="4450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CD6A100D-0004-4634-90DF-BAA22F21E78C}"/>
              </a:ext>
            </a:extLst>
          </p:cNvPr>
          <p:cNvSpPr txBox="1">
            <a:spLocks/>
          </p:cNvSpPr>
          <p:nvPr/>
        </p:nvSpPr>
        <p:spPr>
          <a:xfrm>
            <a:off x="1217614" y="1828800"/>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endParaRPr lang="en-AU" sz="2000" dirty="0"/>
          </a:p>
        </p:txBody>
      </p:sp>
      <p:sp>
        <p:nvSpPr>
          <p:cNvPr id="16" name="Title 1">
            <a:extLst>
              <a:ext uri="{FF2B5EF4-FFF2-40B4-BE49-F238E27FC236}">
                <a16:creationId xmlns:a16="http://schemas.microsoft.com/office/drawing/2014/main" id="{94A99DAF-ACAE-4E9B-8BDB-C81BDE3DB045}"/>
              </a:ext>
            </a:extLst>
          </p:cNvPr>
          <p:cNvSpPr>
            <a:spLocks noGrp="1"/>
          </p:cNvSpPr>
          <p:nvPr>
            <p:ph type="title"/>
          </p:nvPr>
        </p:nvSpPr>
        <p:spPr>
          <a:xfrm>
            <a:off x="684213" y="685800"/>
            <a:ext cx="3886200" cy="3692912"/>
          </a:xfrm>
        </p:spPr>
        <p:txBody>
          <a:bodyPr anchor="b">
            <a:normAutofit/>
          </a:bodyPr>
          <a:lstStyle/>
          <a:p>
            <a:r>
              <a:rPr lang="en-AU" dirty="0"/>
              <a:t>Exploratory data Analysis</a:t>
            </a:r>
          </a:p>
        </p:txBody>
      </p:sp>
      <p:sp>
        <p:nvSpPr>
          <p:cNvPr id="17" name="Content Placeholder 2">
            <a:extLst>
              <a:ext uri="{FF2B5EF4-FFF2-40B4-BE49-F238E27FC236}">
                <a16:creationId xmlns:a16="http://schemas.microsoft.com/office/drawing/2014/main" id="{79C18087-EEC8-419C-8021-7921A403DA3D}"/>
              </a:ext>
            </a:extLst>
          </p:cNvPr>
          <p:cNvSpPr>
            <a:spLocks noGrp="1"/>
          </p:cNvSpPr>
          <p:nvPr>
            <p:ph type="body" sz="half" idx="2"/>
          </p:nvPr>
        </p:nvSpPr>
        <p:spPr>
          <a:xfrm>
            <a:off x="684213" y="4467922"/>
            <a:ext cx="3886200" cy="1704278"/>
          </a:xfrm>
        </p:spPr>
        <p:txBody>
          <a:bodyPr anchor="t">
            <a:normAutofit/>
          </a:bodyPr>
          <a:lstStyle/>
          <a:p>
            <a:r>
              <a:rPr lang="en-AU" sz="1600" dirty="0"/>
              <a:t>The data allows us to explore:</a:t>
            </a:r>
          </a:p>
          <a:p>
            <a:pPr marL="171450" indent="-171450">
              <a:buFont typeface="Arial" panose="020B0604020202020204" pitchFamily="34" charset="0"/>
              <a:buChar char="•"/>
            </a:pPr>
            <a:r>
              <a:rPr lang="en-AU" sz="1400" dirty="0"/>
              <a:t>Sports with the most awarded medals</a:t>
            </a:r>
          </a:p>
          <a:p>
            <a:pPr marL="171450" indent="-171450">
              <a:buFont typeface="Arial" panose="020B0604020202020204" pitchFamily="34" charset="0"/>
              <a:buChar char="•"/>
            </a:pPr>
            <a:r>
              <a:rPr lang="en-AU" sz="1400" dirty="0"/>
              <a:t>Number of awarded medals each Olympic games (Summer shown)</a:t>
            </a:r>
          </a:p>
        </p:txBody>
      </p:sp>
      <p:sp>
        <p:nvSpPr>
          <p:cNvPr id="2" name="AutoShape 2">
            <a:extLst>
              <a:ext uri="{FF2B5EF4-FFF2-40B4-BE49-F238E27FC236}">
                <a16:creationId xmlns:a16="http://schemas.microsoft.com/office/drawing/2014/main" id="{5CF455A0-7B7E-48F7-850C-96268F8FDEC6}"/>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6" name="Picture 5">
            <a:extLst>
              <a:ext uri="{FF2B5EF4-FFF2-40B4-BE49-F238E27FC236}">
                <a16:creationId xmlns:a16="http://schemas.microsoft.com/office/drawing/2014/main" id="{D7DA4B7B-954F-49B3-8478-1A78D8B40E6A}"/>
              </a:ext>
            </a:extLst>
          </p:cNvPr>
          <p:cNvPicPr>
            <a:picLocks noChangeAspect="1"/>
          </p:cNvPicPr>
          <p:nvPr/>
        </p:nvPicPr>
        <p:blipFill>
          <a:blip r:embed="rId5"/>
          <a:stretch>
            <a:fillRect/>
          </a:stretch>
        </p:blipFill>
        <p:spPr>
          <a:xfrm>
            <a:off x="5261027" y="1779332"/>
            <a:ext cx="6865654" cy="3604135"/>
          </a:xfrm>
          <a:prstGeom prst="rect">
            <a:avLst/>
          </a:prstGeom>
        </p:spPr>
      </p:pic>
      <p:pic>
        <p:nvPicPr>
          <p:cNvPr id="4" name="音频 3">
            <a:hlinkClick r:id="" action="ppaction://media"/>
            <a:extLst>
              <a:ext uri="{FF2B5EF4-FFF2-40B4-BE49-F238E27FC236}">
                <a16:creationId xmlns:a16="http://schemas.microsoft.com/office/drawing/2014/main" id="{9BEC083A-1F2B-0249-8166-B93A0CD95DD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0125" y="5829300"/>
            <a:ext cx="812800" cy="812800"/>
          </a:xfrm>
          <a:prstGeom prst="rect">
            <a:avLst/>
          </a:prstGeom>
        </p:spPr>
      </p:pic>
    </p:spTree>
    <p:extLst>
      <p:ext uri="{BB962C8B-B14F-4D97-AF65-F5344CB8AC3E}">
        <p14:creationId xmlns:p14="http://schemas.microsoft.com/office/powerpoint/2010/main" val="3149428859"/>
      </p:ext>
    </p:extLst>
  </p:cSld>
  <p:clrMapOvr>
    <a:masterClrMapping/>
  </p:clrMapOvr>
  <mc:AlternateContent xmlns:mc="http://schemas.openxmlformats.org/markup-compatibility/2006">
    <mc:Choice xmlns:p14="http://schemas.microsoft.com/office/powerpoint/2010/main" Requires="p14">
      <p:transition spd="med" p14:dur="700" advTm="36617">
        <p:fade/>
      </p:transition>
    </mc:Choice>
    <mc:Fallback>
      <p:transition spd="med" advTm="3661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1A16-8135-45B7-930A-178617152F36}"/>
              </a:ext>
            </a:extLst>
          </p:cNvPr>
          <p:cNvSpPr>
            <a:spLocks noGrp="1"/>
          </p:cNvSpPr>
          <p:nvPr>
            <p:ph type="title"/>
          </p:nvPr>
        </p:nvSpPr>
        <p:spPr>
          <a:xfrm>
            <a:off x="684213" y="685800"/>
            <a:ext cx="3886200" cy="3692912"/>
          </a:xfrm>
        </p:spPr>
        <p:txBody>
          <a:bodyPr anchor="b">
            <a:normAutofit/>
          </a:bodyPr>
          <a:lstStyle/>
          <a:p>
            <a:r>
              <a:rPr lang="en-AU" dirty="0"/>
              <a:t>Exploratory data Analysis</a:t>
            </a:r>
          </a:p>
        </p:txBody>
      </p:sp>
      <p:sp>
        <p:nvSpPr>
          <p:cNvPr id="3" name="Content Placeholder 2">
            <a:extLst>
              <a:ext uri="{FF2B5EF4-FFF2-40B4-BE49-F238E27FC236}">
                <a16:creationId xmlns:a16="http://schemas.microsoft.com/office/drawing/2014/main" id="{0E251371-4809-455D-979D-F64F4E7511F6}"/>
              </a:ext>
            </a:extLst>
          </p:cNvPr>
          <p:cNvSpPr>
            <a:spLocks noGrp="1"/>
          </p:cNvSpPr>
          <p:nvPr>
            <p:ph type="body" sz="half" idx="2"/>
          </p:nvPr>
        </p:nvSpPr>
        <p:spPr>
          <a:xfrm>
            <a:off x="684213" y="4467922"/>
            <a:ext cx="3886200" cy="1704278"/>
          </a:xfrm>
        </p:spPr>
        <p:txBody>
          <a:bodyPr anchor="t">
            <a:normAutofit/>
          </a:bodyPr>
          <a:lstStyle/>
          <a:p>
            <a:r>
              <a:rPr lang="en-AU" sz="1600" dirty="0"/>
              <a:t>The data allows us to explore:</a:t>
            </a:r>
          </a:p>
          <a:p>
            <a:pPr marL="171450" indent="-171450">
              <a:buFont typeface="Arial" panose="020B0604020202020204" pitchFamily="34" charset="0"/>
              <a:buChar char="•"/>
            </a:pPr>
            <a:r>
              <a:rPr lang="en-AU" sz="1400" dirty="0"/>
              <a:t>Sports with the most awarded medals</a:t>
            </a:r>
          </a:p>
          <a:p>
            <a:pPr marL="171450" indent="-171450">
              <a:buFont typeface="Arial" panose="020B0604020202020204" pitchFamily="34" charset="0"/>
              <a:buChar char="•"/>
            </a:pPr>
            <a:r>
              <a:rPr lang="en-AU" sz="1400" dirty="0"/>
              <a:t>Number of awarded medals each Olympic games (Summer shown)</a:t>
            </a:r>
          </a:p>
          <a:p>
            <a:pPr marL="171450" indent="-171450">
              <a:buFont typeface="Arial" panose="020B0604020202020204" pitchFamily="34" charset="0"/>
              <a:buChar char="•"/>
            </a:pPr>
            <a:r>
              <a:rPr lang="en-AU" sz="1400" dirty="0"/>
              <a:t>Gender of participating athletes</a:t>
            </a:r>
          </a:p>
        </p:txBody>
      </p:sp>
      <p:sp>
        <p:nvSpPr>
          <p:cNvPr id="5" name="Content Placeholder 3">
            <a:extLst>
              <a:ext uri="{FF2B5EF4-FFF2-40B4-BE49-F238E27FC236}">
                <a16:creationId xmlns:a16="http://schemas.microsoft.com/office/drawing/2014/main" id="{CD6A100D-0004-4634-90DF-BAA22F21E78C}"/>
              </a:ext>
            </a:extLst>
          </p:cNvPr>
          <p:cNvSpPr txBox="1">
            <a:spLocks/>
          </p:cNvSpPr>
          <p:nvPr/>
        </p:nvSpPr>
        <p:spPr>
          <a:xfrm>
            <a:off x="1217614" y="1828800"/>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endParaRPr lang="en-AU" sz="2000" dirty="0"/>
          </a:p>
        </p:txBody>
      </p:sp>
      <p:pic>
        <p:nvPicPr>
          <p:cNvPr id="6" name="图片 5">
            <a:extLst>
              <a:ext uri="{FF2B5EF4-FFF2-40B4-BE49-F238E27FC236}">
                <a16:creationId xmlns:a16="http://schemas.microsoft.com/office/drawing/2014/main" id="{8BC7DBE1-B56C-3147-89F4-609DCC839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5734" y="2215515"/>
            <a:ext cx="6853519" cy="2426970"/>
          </a:xfrm>
          <a:prstGeom prst="rect">
            <a:avLst/>
          </a:prstGeom>
        </p:spPr>
      </p:pic>
      <p:pic>
        <p:nvPicPr>
          <p:cNvPr id="7" name="音频 6">
            <a:hlinkClick r:id="" action="ppaction://media"/>
            <a:extLst>
              <a:ext uri="{FF2B5EF4-FFF2-40B4-BE49-F238E27FC236}">
                <a16:creationId xmlns:a16="http://schemas.microsoft.com/office/drawing/2014/main" id="{7463747E-D587-824C-B930-AE57C1A7326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0125" y="5829300"/>
            <a:ext cx="812800" cy="812800"/>
          </a:xfrm>
          <a:prstGeom prst="rect">
            <a:avLst/>
          </a:prstGeom>
        </p:spPr>
      </p:pic>
    </p:spTree>
    <p:extLst>
      <p:ext uri="{BB962C8B-B14F-4D97-AF65-F5344CB8AC3E}">
        <p14:creationId xmlns:p14="http://schemas.microsoft.com/office/powerpoint/2010/main" val="4171938211"/>
      </p:ext>
    </p:extLst>
  </p:cSld>
  <p:clrMapOvr>
    <a:masterClrMapping/>
  </p:clrMapOvr>
  <mc:AlternateContent xmlns:mc="http://schemas.openxmlformats.org/markup-compatibility/2006">
    <mc:Choice xmlns:p14="http://schemas.microsoft.com/office/powerpoint/2010/main" Requires="p14">
      <p:transition spd="med" p14:dur="700" advTm="27902">
        <p:fade/>
      </p:transition>
    </mc:Choice>
    <mc:Fallback>
      <p:transition spd="med" advTm="279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4301122-DC83-4103-81B2-D89A7CA6BFBC}"/>
              </a:ext>
            </a:extLst>
          </p:cNvPr>
          <p:cNvPicPr>
            <a:picLocks noChangeAspect="1"/>
          </p:cNvPicPr>
          <p:nvPr/>
        </p:nvPicPr>
        <p:blipFill rotWithShape="1">
          <a:blip r:embed="rId5"/>
          <a:srcRect l="17036" r="18772"/>
          <a:stretch/>
        </p:blipFill>
        <p:spPr>
          <a:xfrm>
            <a:off x="5734974" y="685800"/>
            <a:ext cx="6007615" cy="5708342"/>
          </a:xfrm>
          <a:prstGeom prst="rect">
            <a:avLst/>
          </a:prstGeom>
        </p:spPr>
      </p:pic>
      <p:sp>
        <p:nvSpPr>
          <p:cNvPr id="11" name="Title 1">
            <a:extLst>
              <a:ext uri="{FF2B5EF4-FFF2-40B4-BE49-F238E27FC236}">
                <a16:creationId xmlns:a16="http://schemas.microsoft.com/office/drawing/2014/main" id="{380C1EB5-F034-4A9A-AA9C-217D080986D5}"/>
              </a:ext>
            </a:extLst>
          </p:cNvPr>
          <p:cNvSpPr>
            <a:spLocks noGrp="1"/>
          </p:cNvSpPr>
          <p:nvPr>
            <p:ph type="title"/>
          </p:nvPr>
        </p:nvSpPr>
        <p:spPr>
          <a:xfrm>
            <a:off x="684213" y="685800"/>
            <a:ext cx="3886200" cy="3692912"/>
          </a:xfrm>
        </p:spPr>
        <p:txBody>
          <a:bodyPr anchor="b">
            <a:normAutofit/>
          </a:bodyPr>
          <a:lstStyle/>
          <a:p>
            <a:r>
              <a:rPr lang="en-AU" dirty="0"/>
              <a:t>Exploratory data Analysis</a:t>
            </a:r>
          </a:p>
        </p:txBody>
      </p:sp>
      <p:sp>
        <p:nvSpPr>
          <p:cNvPr id="12" name="Content Placeholder 2">
            <a:extLst>
              <a:ext uri="{FF2B5EF4-FFF2-40B4-BE49-F238E27FC236}">
                <a16:creationId xmlns:a16="http://schemas.microsoft.com/office/drawing/2014/main" id="{69BB78BF-DB61-4433-8EFD-F2D26B681E72}"/>
              </a:ext>
            </a:extLst>
          </p:cNvPr>
          <p:cNvSpPr>
            <a:spLocks noGrp="1"/>
          </p:cNvSpPr>
          <p:nvPr>
            <p:ph type="body" sz="half" idx="2"/>
          </p:nvPr>
        </p:nvSpPr>
        <p:spPr>
          <a:xfrm>
            <a:off x="684213" y="4467922"/>
            <a:ext cx="3886200" cy="1704278"/>
          </a:xfrm>
        </p:spPr>
        <p:txBody>
          <a:bodyPr anchor="t">
            <a:normAutofit/>
          </a:bodyPr>
          <a:lstStyle/>
          <a:p>
            <a:r>
              <a:rPr lang="en-AU" sz="1600" dirty="0"/>
              <a:t>The data allows us to explore:</a:t>
            </a:r>
          </a:p>
          <a:p>
            <a:pPr marL="171450" indent="-171450">
              <a:buFont typeface="Arial" panose="020B0604020202020204" pitchFamily="34" charset="0"/>
              <a:buChar char="•"/>
            </a:pPr>
            <a:r>
              <a:rPr lang="en-AU" sz="1400" dirty="0"/>
              <a:t>Sports with the most awarded medals</a:t>
            </a:r>
          </a:p>
          <a:p>
            <a:pPr marL="171450" indent="-171450">
              <a:buFont typeface="Arial" panose="020B0604020202020204" pitchFamily="34" charset="0"/>
              <a:buChar char="•"/>
            </a:pPr>
            <a:r>
              <a:rPr lang="en-AU" sz="1400" dirty="0"/>
              <a:t>Number of awarded medals each Olympic games (Summer and Winter)</a:t>
            </a:r>
          </a:p>
          <a:p>
            <a:pPr marL="171450" indent="-171450">
              <a:buFont typeface="Arial" panose="020B0604020202020204" pitchFamily="34" charset="0"/>
              <a:buChar char="•"/>
            </a:pPr>
            <a:r>
              <a:rPr lang="en-AU" sz="1400" dirty="0"/>
              <a:t>Gender of participating athletes</a:t>
            </a:r>
          </a:p>
          <a:p>
            <a:pPr marL="171450" indent="-171450">
              <a:buFont typeface="Arial" panose="020B0604020202020204" pitchFamily="34" charset="0"/>
              <a:buChar char="•"/>
            </a:pPr>
            <a:r>
              <a:rPr lang="en-AU" sz="1400" dirty="0"/>
              <a:t>Correlation between relevant data attributes</a:t>
            </a:r>
          </a:p>
        </p:txBody>
      </p:sp>
      <p:sp>
        <p:nvSpPr>
          <p:cNvPr id="6" name="Rectangle 5">
            <a:extLst>
              <a:ext uri="{FF2B5EF4-FFF2-40B4-BE49-F238E27FC236}">
                <a16:creationId xmlns:a16="http://schemas.microsoft.com/office/drawing/2014/main" id="{EC5742BF-8A16-4566-BCA3-CF1E64C3DBB8}"/>
              </a:ext>
            </a:extLst>
          </p:cNvPr>
          <p:cNvSpPr/>
          <p:nvPr/>
        </p:nvSpPr>
        <p:spPr>
          <a:xfrm>
            <a:off x="7714697" y="5273336"/>
            <a:ext cx="411526" cy="472853"/>
          </a:xfrm>
          <a:prstGeom prst="rect">
            <a:avLst/>
          </a:prstGeom>
          <a:solidFill>
            <a:srgbClr val="FFFF00">
              <a:alpha val="31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2400"/>
          </a:p>
        </p:txBody>
      </p:sp>
      <p:sp>
        <p:nvSpPr>
          <p:cNvPr id="13" name="Rectangle 12">
            <a:extLst>
              <a:ext uri="{FF2B5EF4-FFF2-40B4-BE49-F238E27FC236}">
                <a16:creationId xmlns:a16="http://schemas.microsoft.com/office/drawing/2014/main" id="{750A7631-0B6F-4883-8D8C-001C15333AB1}"/>
              </a:ext>
            </a:extLst>
          </p:cNvPr>
          <p:cNvSpPr/>
          <p:nvPr/>
        </p:nvSpPr>
        <p:spPr>
          <a:xfrm>
            <a:off x="8575829" y="5273336"/>
            <a:ext cx="411526" cy="472853"/>
          </a:xfrm>
          <a:prstGeom prst="rect">
            <a:avLst/>
          </a:prstGeom>
          <a:solidFill>
            <a:srgbClr val="FFFF00">
              <a:alpha val="31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2400"/>
          </a:p>
        </p:txBody>
      </p:sp>
      <p:pic>
        <p:nvPicPr>
          <p:cNvPr id="14" name="音频 13">
            <a:hlinkClick r:id="" action="ppaction://media"/>
            <a:extLst>
              <a:ext uri="{FF2B5EF4-FFF2-40B4-BE49-F238E27FC236}">
                <a16:creationId xmlns:a16="http://schemas.microsoft.com/office/drawing/2014/main" id="{3DDA3B0C-F9AF-F94A-AC2D-815C4EBE9CD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0125" y="5829300"/>
            <a:ext cx="812800" cy="812800"/>
          </a:xfrm>
          <a:prstGeom prst="rect">
            <a:avLst/>
          </a:prstGeom>
        </p:spPr>
      </p:pic>
    </p:spTree>
    <p:extLst>
      <p:ext uri="{BB962C8B-B14F-4D97-AF65-F5344CB8AC3E}">
        <p14:creationId xmlns:p14="http://schemas.microsoft.com/office/powerpoint/2010/main" val="2078528479"/>
      </p:ext>
    </p:extLst>
  </p:cSld>
  <p:clrMapOvr>
    <a:masterClrMapping/>
  </p:clrMapOvr>
  <mc:AlternateContent xmlns:mc="http://schemas.openxmlformats.org/markup-compatibility/2006">
    <mc:Choice xmlns:p14="http://schemas.microsoft.com/office/powerpoint/2010/main" Requires="p14">
      <p:transition spd="med" p14:dur="700" advTm="70039">
        <p:fade/>
      </p:transition>
    </mc:Choice>
    <mc:Fallback>
      <p:transition spd="med" advTm="7003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theme/theme1.xml><?xml version="1.0" encoding="utf-8"?>
<a:theme xmlns:a="http://schemas.openxmlformats.org/drawingml/2006/main" name="World Presentation 16x9">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1643</TotalTime>
  <Words>509</Words>
  <Application>Microsoft Macintosh PowerPoint</Application>
  <PresentationFormat>自定义</PresentationFormat>
  <Paragraphs>50</Paragraphs>
  <Slides>4</Slides>
  <Notes>4</Notes>
  <HiddenSlides>0</HiddenSlides>
  <MMClips>4</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Arial</vt:lpstr>
      <vt:lpstr>Century Gothic</vt:lpstr>
      <vt:lpstr>Gill Sans MT</vt:lpstr>
      <vt:lpstr>World Presentation 16x9</vt:lpstr>
      <vt:lpstr>Exploratory data Analysis</vt:lpstr>
      <vt:lpstr>Exploratory data Analysis</vt:lpstr>
      <vt:lpstr>Exploratory data Analysis</vt:lpstr>
      <vt:lpstr>Exploratory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Mark Mendoza</dc:creator>
  <cp:lastModifiedBy>Microsoft Office User</cp:lastModifiedBy>
  <cp:revision>7</cp:revision>
  <dcterms:created xsi:type="dcterms:W3CDTF">2021-09-01T04:37:26Z</dcterms:created>
  <dcterms:modified xsi:type="dcterms:W3CDTF">2021-10-20T14:29:16Z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