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7" r:id="rId2"/>
    <p:sldId id="280" r:id="rId3"/>
    <p:sldId id="281" r:id="rId4"/>
    <p:sldId id="279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B6CFB-5BB7-4823-AB8E-8F2C364CB41E}" v="45" dt="2021-10-10T00:27:27.292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82750"/>
  </p:normalViewPr>
  <p:slideViewPr>
    <p:cSldViewPr snapToGrid="0">
      <p:cViewPr varScale="1">
        <p:scale>
          <a:sx n="88" d="100"/>
          <a:sy n="88" d="100"/>
        </p:scale>
        <p:origin x="1872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Mendoza" userId="d982f0e5dd543455" providerId="LiveId" clId="{F59B6CFB-5BB7-4823-AB8E-8F2C364CB41E}"/>
    <pc:docChg chg="custSel addSld modSld">
      <pc:chgData name="Mark Mendoza" userId="d982f0e5dd543455" providerId="LiveId" clId="{F59B6CFB-5BB7-4823-AB8E-8F2C364CB41E}" dt="2021-10-10T00:27:27.292" v="45" actId="20577"/>
      <pc:docMkLst>
        <pc:docMk/>
      </pc:docMkLst>
      <pc:sldChg chg="delSp mod delAnim">
        <pc:chgData name="Mark Mendoza" userId="d982f0e5dd543455" providerId="LiveId" clId="{F59B6CFB-5BB7-4823-AB8E-8F2C364CB41E}" dt="2021-10-10T00:26:50.759" v="0" actId="478"/>
        <pc:sldMkLst>
          <pc:docMk/>
          <pc:sldMk cId="4025013544" sldId="256"/>
        </pc:sldMkLst>
        <pc:picChg chg="del">
          <ac:chgData name="Mark Mendoza" userId="d982f0e5dd543455" providerId="LiveId" clId="{F59B6CFB-5BB7-4823-AB8E-8F2C364CB41E}" dt="2021-10-10T00:26:50.759" v="0" actId="478"/>
          <ac:picMkLst>
            <pc:docMk/>
            <pc:sldMk cId="4025013544" sldId="256"/>
            <ac:picMk id="15" creationId="{5253ADD3-CBD7-44BB-8798-CF60ED12BD53}"/>
          </ac:picMkLst>
        </pc:picChg>
      </pc:sldChg>
      <pc:sldChg chg="delSp mod delAnim">
        <pc:chgData name="Mark Mendoza" userId="d982f0e5dd543455" providerId="LiveId" clId="{F59B6CFB-5BB7-4823-AB8E-8F2C364CB41E}" dt="2021-10-10T00:26:53.492" v="1" actId="478"/>
        <pc:sldMkLst>
          <pc:docMk/>
          <pc:sldMk cId="2936978002" sldId="271"/>
        </pc:sldMkLst>
        <pc:picChg chg="del">
          <ac:chgData name="Mark Mendoza" userId="d982f0e5dd543455" providerId="LiveId" clId="{F59B6CFB-5BB7-4823-AB8E-8F2C364CB41E}" dt="2021-10-10T00:26:53.492" v="1" actId="478"/>
          <ac:picMkLst>
            <pc:docMk/>
            <pc:sldMk cId="2936978002" sldId="271"/>
            <ac:picMk id="1031" creationId="{3EBEF165-23EB-48C7-A9ED-DC36A2C740C2}"/>
          </ac:picMkLst>
        </pc:picChg>
      </pc:sldChg>
      <pc:sldChg chg="delSp mod delAnim">
        <pc:chgData name="Mark Mendoza" userId="d982f0e5dd543455" providerId="LiveId" clId="{F59B6CFB-5BB7-4823-AB8E-8F2C364CB41E}" dt="2021-10-10T00:26:54.952" v="2" actId="478"/>
        <pc:sldMkLst>
          <pc:docMk/>
          <pc:sldMk cId="1493599443" sldId="272"/>
        </pc:sldMkLst>
        <pc:picChg chg="del">
          <ac:chgData name="Mark Mendoza" userId="d982f0e5dd543455" providerId="LiveId" clId="{F59B6CFB-5BB7-4823-AB8E-8F2C364CB41E}" dt="2021-10-10T00:26:54.952" v="2" actId="478"/>
          <ac:picMkLst>
            <pc:docMk/>
            <pc:sldMk cId="1493599443" sldId="272"/>
            <ac:picMk id="16" creationId="{2CC2ADD9-2BD0-47D0-9D3B-6BB2EBBA9F2D}"/>
          </ac:picMkLst>
        </pc:picChg>
      </pc:sldChg>
      <pc:sldChg chg="delSp mod delAnim">
        <pc:chgData name="Mark Mendoza" userId="d982f0e5dd543455" providerId="LiveId" clId="{F59B6CFB-5BB7-4823-AB8E-8F2C364CB41E}" dt="2021-10-10T00:26:57.095" v="3" actId="478"/>
        <pc:sldMkLst>
          <pc:docMk/>
          <pc:sldMk cId="576197612" sldId="276"/>
        </pc:sldMkLst>
        <pc:picChg chg="del">
          <ac:chgData name="Mark Mendoza" userId="d982f0e5dd543455" providerId="LiveId" clId="{F59B6CFB-5BB7-4823-AB8E-8F2C364CB41E}" dt="2021-10-10T00:26:57.095" v="3" actId="478"/>
          <ac:picMkLst>
            <pc:docMk/>
            <pc:sldMk cId="576197612" sldId="276"/>
            <ac:picMk id="13" creationId="{4D4D01B3-C611-4D45-9771-FF7FF9EE68C7}"/>
          </ac:picMkLst>
        </pc:picChg>
      </pc:sldChg>
      <pc:sldChg chg="modSp new mod">
        <pc:chgData name="Mark Mendoza" userId="d982f0e5dd543455" providerId="LiveId" clId="{F59B6CFB-5BB7-4823-AB8E-8F2C364CB41E}" dt="2021-10-10T00:27:27.292" v="45" actId="20577"/>
        <pc:sldMkLst>
          <pc:docMk/>
          <pc:sldMk cId="2812373507" sldId="279"/>
        </pc:sldMkLst>
        <pc:spChg chg="mod">
          <ac:chgData name="Mark Mendoza" userId="d982f0e5dd543455" providerId="LiveId" clId="{F59B6CFB-5BB7-4823-AB8E-8F2C364CB41E}" dt="2021-10-10T00:27:11.488" v="18" actId="20577"/>
          <ac:spMkLst>
            <pc:docMk/>
            <pc:sldMk cId="2812373507" sldId="279"/>
            <ac:spMk id="2" creationId="{CAAC316A-6DD9-4200-B0B3-02176949A2DE}"/>
          </ac:spMkLst>
        </pc:spChg>
        <pc:spChg chg="mod">
          <ac:chgData name="Mark Mendoza" userId="d982f0e5dd543455" providerId="LiveId" clId="{F59B6CFB-5BB7-4823-AB8E-8F2C364CB41E}" dt="2021-10-10T00:27:27.292" v="45" actId="20577"/>
          <ac:spMkLst>
            <pc:docMk/>
            <pc:sldMk cId="2812373507" sldId="279"/>
            <ac:spMk id="3" creationId="{1882D138-1614-4D25-9966-B214D66AE6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10/10/21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10/10/21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CN" sz="1200" dirty="0"/>
              <a:t>And then, I will introduce additional interesting storytelling with data. </a:t>
            </a:r>
          </a:p>
          <a:p>
            <a:pPr>
              <a:lnSpc>
                <a:spcPct val="90000"/>
              </a:lnSpc>
            </a:pPr>
            <a:endParaRPr kumimoji="1" lang="en-US" altLang="zh-CN" sz="1200" dirty="0"/>
          </a:p>
          <a:p>
            <a:pPr>
              <a:lnSpc>
                <a:spcPct val="90000"/>
              </a:lnSpc>
            </a:pPr>
            <a:r>
              <a:rPr kumimoji="1" lang="en-US" altLang="zh-CN" sz="1200" dirty="0"/>
              <a:t>We have generated a histogram based on the data of medals which showing the number of medals produced each year. </a:t>
            </a:r>
          </a:p>
          <a:p>
            <a:pPr>
              <a:lnSpc>
                <a:spcPct val="90000"/>
              </a:lnSpc>
            </a:pPr>
            <a:r>
              <a:rPr kumimoji="1" lang="en-US" altLang="zh-CN" sz="1200" dirty="0"/>
              <a:t>We can clearly see that the overall trend in the total number of Olympic medals is increasing year by year. </a:t>
            </a:r>
          </a:p>
          <a:p>
            <a:pPr>
              <a:lnSpc>
                <a:spcPct val="90000"/>
              </a:lnSpc>
            </a:pPr>
            <a:r>
              <a:rPr kumimoji="1" lang="en-US" altLang="zh-CN" sz="1200" dirty="0"/>
              <a:t>There are two interesting questions.</a:t>
            </a:r>
          </a:p>
          <a:p>
            <a:pPr>
              <a:lnSpc>
                <a:spcPct val="90000"/>
              </a:lnSpc>
            </a:pPr>
            <a:endParaRPr kumimoji="1" lang="en-US" altLang="zh-CN" sz="1200" dirty="0"/>
          </a:p>
          <a:p>
            <a:pPr>
              <a:lnSpc>
                <a:spcPct val="90000"/>
              </a:lnSpc>
            </a:pPr>
            <a:r>
              <a:rPr kumimoji="1" lang="en-US" altLang="zh-CN" sz="1200" dirty="0"/>
              <a:t>First, Why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are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number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of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medals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different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every year ? </a:t>
            </a:r>
          </a:p>
          <a:p>
            <a:pPr>
              <a:lnSpc>
                <a:spcPct val="90000"/>
              </a:lnSpc>
            </a:pPr>
            <a:r>
              <a:rPr kumimoji="1" lang="en-US" altLang="zh-CN" sz="1200" dirty="0"/>
              <a:t>The reason is that the sports of the Olympic are different every year, and the general trend is that more and more sports are opened in the Olympic</a:t>
            </a:r>
          </a:p>
          <a:p>
            <a:pPr>
              <a:lnSpc>
                <a:spcPct val="90000"/>
              </a:lnSpc>
            </a:pPr>
            <a:endParaRPr kumimoji="1" lang="en-US" altLang="zh-CN" sz="1200" dirty="0"/>
          </a:p>
          <a:p>
            <a:pPr>
              <a:lnSpc>
                <a:spcPct val="90000"/>
              </a:lnSpc>
            </a:pPr>
            <a:r>
              <a:rPr kumimoji="1" lang="en-US" altLang="zh-CN" sz="1200" dirty="0"/>
              <a:t>Second, Why are the three medals different in the same year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?</a:t>
            </a:r>
          </a:p>
          <a:p>
            <a:pPr>
              <a:lnSpc>
                <a:spcPct val="90000"/>
              </a:lnSpc>
            </a:pPr>
            <a:r>
              <a:rPr kumimoji="1" lang="en-US" altLang="zh-CN" sz="1200" dirty="0"/>
              <a:t>The reason is some sports will produce side-by-side first or side-by-side second and third. When two athletes are tied for first place, two gold medals and one bronze are produced.</a:t>
            </a:r>
          </a:p>
          <a:p>
            <a:pPr>
              <a:lnSpc>
                <a:spcPct val="90000"/>
              </a:lnSpc>
            </a:pPr>
            <a:endParaRPr kumimoji="1" lang="en-US" altLang="zh-CN" sz="1200" dirty="0"/>
          </a:p>
          <a:p>
            <a:pPr>
              <a:lnSpc>
                <a:spcPct val="90000"/>
              </a:lnSpc>
            </a:pPr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73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CN" sz="1200" dirty="0"/>
              <a:t>We generated a histogram which want to find the sport with most awarded medals, we can clearly see the most medals is Aquatics</a:t>
            </a:r>
          </a:p>
          <a:p>
            <a:pPr>
              <a:lnSpc>
                <a:spcPct val="90000"/>
              </a:lnSpc>
            </a:pPr>
            <a:r>
              <a:rPr kumimoji="1" lang="en-US" altLang="zh-CN" sz="1200" dirty="0"/>
              <a:t>After we generated this histogram, we found two interest sports which are boxing and judo, </a:t>
            </a:r>
          </a:p>
          <a:p>
            <a:pPr>
              <a:lnSpc>
                <a:spcPct val="90000"/>
              </a:lnSpc>
            </a:pPr>
            <a:endParaRPr kumimoji="1" lang="en-US" altLang="zh-CN" sz="1200" dirty="0"/>
          </a:p>
          <a:p>
            <a:pPr>
              <a:lnSpc>
                <a:spcPct val="90000"/>
              </a:lnSpc>
            </a:pPr>
            <a:r>
              <a:rPr kumimoji="1" lang="en-US" altLang="zh-CN" sz="1200" dirty="0"/>
              <a:t>At first we think they are wrong data, but after we checked them in the internet, we found 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real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reason:</a:t>
            </a:r>
          </a:p>
          <a:p>
            <a:pPr>
              <a:lnSpc>
                <a:spcPct val="90000"/>
              </a:lnSpc>
            </a:pPr>
            <a:r>
              <a:rPr kumimoji="1" lang="en-US" altLang="zh-CN" sz="1200" dirty="0"/>
              <a:t>There are two bronze medals because boxing and judo adopt a single-elimination resurrection competition system. It's interesting.</a:t>
            </a:r>
          </a:p>
          <a:p>
            <a:pPr>
              <a:lnSpc>
                <a:spcPct val="90000"/>
              </a:lnSpc>
            </a:pPr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210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CN" sz="1200" dirty="0"/>
              <a:t>We also generated a histogram to show the gender of Olympics</a:t>
            </a:r>
          </a:p>
          <a:p>
            <a:pPr>
              <a:lnSpc>
                <a:spcPct val="90000"/>
              </a:lnSpc>
            </a:pPr>
            <a:endParaRPr kumimoji="1" lang="en-US" altLang="zh-CN" sz="1200" dirty="0"/>
          </a:p>
          <a:p>
            <a:pPr>
              <a:lnSpc>
                <a:spcPct val="90000"/>
              </a:lnSpc>
            </a:pPr>
            <a:r>
              <a:rPr kumimoji="1" lang="en-US" altLang="zh-CN" sz="1200" dirty="0"/>
              <a:t>We can clearly see that in eighteen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ninety-six, almost no female athletes in the Olympic. But with the progress of the times, more and more female athletes participated in the Olympic.</a:t>
            </a:r>
          </a:p>
          <a:p>
            <a:pPr>
              <a:lnSpc>
                <a:spcPct val="90000"/>
              </a:lnSpc>
            </a:pPr>
            <a:endParaRPr kumimoji="1" lang="en-US" altLang="zh-CN" sz="1200" dirty="0"/>
          </a:p>
          <a:p>
            <a:pPr>
              <a:lnSpc>
                <a:spcPct val="90000"/>
              </a:lnSpc>
            </a:pPr>
            <a:r>
              <a:rPr kumimoji="1" lang="en-US" altLang="zh-CN" sz="1200" dirty="0"/>
              <a:t>Maybe in the future, the number of female athletes participating in the Olympics will exceed the number of male athletes.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408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zh-CN" dirty="0"/>
              <a:t>Thank you for listening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76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10/10/21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D0A5-1327-4619-B31C-6BA1D5B7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Storytelling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AU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01EACB-FBC2-E341-A8B4-EA9493791A12}"/>
              </a:ext>
            </a:extLst>
          </p:cNvPr>
          <p:cNvSpPr txBox="1"/>
          <p:nvPr/>
        </p:nvSpPr>
        <p:spPr>
          <a:xfrm>
            <a:off x="2649943" y="4671373"/>
            <a:ext cx="6888937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dirty="0"/>
              <a:t>Why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number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medals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different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every year ?</a:t>
            </a:r>
          </a:p>
          <a:p>
            <a:pPr>
              <a:lnSpc>
                <a:spcPct val="90000"/>
              </a:lnSpc>
            </a:pPr>
            <a:endParaRPr kumimoji="1" lang="en-US" altLang="zh-CN" sz="2400" dirty="0"/>
          </a:p>
          <a:p>
            <a:pPr>
              <a:lnSpc>
                <a:spcPct val="90000"/>
              </a:lnSpc>
            </a:pPr>
            <a:r>
              <a:rPr kumimoji="1" lang="en-US" altLang="zh-CN" sz="2400" dirty="0"/>
              <a:t>Why are the three medals different in the same year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?</a:t>
            </a:r>
          </a:p>
          <a:p>
            <a:pPr>
              <a:lnSpc>
                <a:spcPct val="90000"/>
              </a:lnSpc>
            </a:pPr>
            <a:endParaRPr kumimoji="1" lang="zh-CN" altLang="en-US" sz="2400" dirty="0"/>
          </a:p>
        </p:txBody>
      </p:sp>
      <p:pic>
        <p:nvPicPr>
          <p:cNvPr id="7" name="图片 6" descr="图片包含 游戏机, 房间&#10;&#10;描述已自动生成">
            <a:extLst>
              <a:ext uri="{FF2B5EF4-FFF2-40B4-BE49-F238E27FC236}">
                <a16:creationId xmlns:a16="http://schemas.microsoft.com/office/drawing/2014/main" id="{0EC8F1F1-06FB-154C-AF2C-332D7EE14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43" y="2050796"/>
            <a:ext cx="9918935" cy="2169980"/>
          </a:xfrm>
          <a:prstGeom prst="rect">
            <a:avLst/>
          </a:prstGeom>
        </p:spPr>
      </p:pic>
      <p:pic>
        <p:nvPicPr>
          <p:cNvPr id="11" name="音频 10">
            <a:hlinkClick r:id="" action="ppaction://media"/>
            <a:extLst>
              <a:ext uri="{FF2B5EF4-FFF2-40B4-BE49-F238E27FC236}">
                <a16:creationId xmlns:a16="http://schemas.microsoft.com/office/drawing/2014/main" id="{03DC1218-D901-314F-ACE7-5F5248F143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3625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2748">
        <p:fade/>
      </p:transition>
    </mc:Choice>
    <mc:Fallback xmlns="">
      <p:transition spd="med" advTm="727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D0A5-1327-4619-B31C-6BA1D5B7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Sports with most awarded medals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01EACB-FBC2-E341-A8B4-EA9493791A12}"/>
              </a:ext>
            </a:extLst>
          </p:cNvPr>
          <p:cNvSpPr txBox="1"/>
          <p:nvPr/>
        </p:nvSpPr>
        <p:spPr>
          <a:xfrm>
            <a:off x="1280658" y="4731835"/>
            <a:ext cx="9627507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dirty="0"/>
              <a:t>Which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sports awarded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most Medals ?</a:t>
            </a:r>
          </a:p>
          <a:p>
            <a:pPr>
              <a:lnSpc>
                <a:spcPct val="90000"/>
              </a:lnSpc>
            </a:pPr>
            <a:endParaRPr kumimoji="1" lang="en-US" altLang="zh-CN" sz="2400" dirty="0"/>
          </a:p>
          <a:p>
            <a:pPr>
              <a:lnSpc>
                <a:spcPct val="90000"/>
              </a:lnSpc>
            </a:pPr>
            <a:r>
              <a:rPr kumimoji="1" lang="en-US" altLang="zh-CN" sz="2400" dirty="0"/>
              <a:t>For boxing and Judo, why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 number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Bronze are twice as gold or silver ?</a:t>
            </a:r>
          </a:p>
          <a:p>
            <a:pPr>
              <a:lnSpc>
                <a:spcPct val="90000"/>
              </a:lnSpc>
            </a:pPr>
            <a:endParaRPr kumimoji="1" lang="zh-CN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7C07D4-BC39-B946-B1F4-6CEBE51D0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58" y="1635261"/>
            <a:ext cx="6455498" cy="300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音频 10">
            <a:hlinkClick r:id="" action="ppaction://media"/>
            <a:extLst>
              <a:ext uri="{FF2B5EF4-FFF2-40B4-BE49-F238E27FC236}">
                <a16:creationId xmlns:a16="http://schemas.microsoft.com/office/drawing/2014/main" id="{313E1FD4-87BD-F844-825B-E7C873B1E3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3625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4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509">
        <p:fade/>
      </p:transition>
    </mc:Choice>
    <mc:Fallback xmlns="">
      <p:transition spd="med" advTm="435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D0A5-1327-4619-B31C-6BA1D5B7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Gender of Olympic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01EACB-FBC2-E341-A8B4-EA9493791A12}"/>
              </a:ext>
            </a:extLst>
          </p:cNvPr>
          <p:cNvSpPr txBox="1"/>
          <p:nvPr/>
        </p:nvSpPr>
        <p:spPr>
          <a:xfrm>
            <a:off x="3061725" y="5492407"/>
            <a:ext cx="60791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dirty="0"/>
              <a:t>More and more female athletes in the Olympics.</a:t>
            </a:r>
            <a:endParaRPr kumimoji="1"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94AC01-CB14-C449-98C8-7F54EDEC5B57}"/>
              </a:ext>
            </a:extLst>
          </p:cNvPr>
          <p:cNvSpPr/>
          <p:nvPr/>
        </p:nvSpPr>
        <p:spPr>
          <a:xfrm>
            <a:off x="3048000" y="3105835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 descr="条形图&#10;&#10;中度可信度描述已自动生成">
            <a:extLst>
              <a:ext uri="{FF2B5EF4-FFF2-40B4-BE49-F238E27FC236}">
                <a16:creationId xmlns:a16="http://schemas.microsoft.com/office/drawing/2014/main" id="{09415206-E82D-2545-98D2-A5677EAC8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76" y="1608871"/>
            <a:ext cx="10300665" cy="3640257"/>
          </a:xfrm>
          <a:prstGeom prst="rect">
            <a:avLst/>
          </a:prstGeom>
        </p:spPr>
      </p:pic>
      <p:pic>
        <p:nvPicPr>
          <p:cNvPr id="10" name="音频 9">
            <a:hlinkClick r:id="" action="ppaction://media"/>
            <a:extLst>
              <a:ext uri="{FF2B5EF4-FFF2-40B4-BE49-F238E27FC236}">
                <a16:creationId xmlns:a16="http://schemas.microsoft.com/office/drawing/2014/main" id="{43B172D8-68BF-0E45-BE1E-220077291B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3625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839">
        <p:fade/>
      </p:transition>
    </mc:Choice>
    <mc:Fallback xmlns="">
      <p:transition spd="med" advTm="368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316A-6DD9-4200-B0B3-02176949A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2D138-1614-4D25-9966-B214D66AE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486F0F88-5475-F049-93EC-115E622FB0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3625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7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97">
        <p:fade/>
      </p:transition>
    </mc:Choice>
    <mc:Fallback xmlns="">
      <p:transition spd="med" advTm="24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377</Words>
  <Application>Microsoft Macintosh PowerPoint</Application>
  <PresentationFormat>自定义</PresentationFormat>
  <Paragraphs>38</Paragraphs>
  <Slides>4</Slides>
  <Notes>4</Notes>
  <HiddenSlides>0</HiddenSlides>
  <MMClips>4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Tw Cen MT</vt:lpstr>
      <vt:lpstr>World Presentation 16x9</vt:lpstr>
      <vt:lpstr>Storytelling with data</vt:lpstr>
      <vt:lpstr>Sports with most awarded medals</vt:lpstr>
      <vt:lpstr>Gender of Olympic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Mark Mendoza</dc:creator>
  <cp:lastModifiedBy>Microsoft Office User</cp:lastModifiedBy>
  <cp:revision>8</cp:revision>
  <dcterms:created xsi:type="dcterms:W3CDTF">2021-09-01T04:37:26Z</dcterms:created>
  <dcterms:modified xsi:type="dcterms:W3CDTF">2021-10-10T12:19:40Z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