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atcash.co.uk/2019/04/tennis-forehand-technique-straight-arm-vs-bent-arm/" TargetMode="External"/><Relationship Id="rId3" Type="http://schemas.openxmlformats.org/officeDocument/2006/relationships/hyperlink" Target="https://www.colesportsresearch.com/home/2018/1/15/what-is-the-advantage-of-a-straight-arm-forehan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34605d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34605d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copy Roger Federer or Rafael Nadal’s technique?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https://www.patcash.co.uk/2019/04/tennis-forehand-technique-straight-arm-vs-bent-arm/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https://www.colesportsresearch.com/home/2018/1/15/what-is-the-advantage-of-a-straight-arm-forehand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16cae6d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16cae6d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6cae6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6cae6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39a88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39a88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39a88c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39a88c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39a88c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039a88c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6cae6d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16cae6d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8j0SXBdC09ByhvWLVtzNGT_1hdR1inwV/view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drive.google.com/file/d/1QuObE4EfEdgJ6dEcc97nXw90q8fCLhfs/view" TargetMode="External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.jpg"/><Relationship Id="rId11" Type="http://schemas.openxmlformats.org/officeDocument/2006/relationships/hyperlink" Target="http://drive.google.com/file/d/1EzFbSXck_fMP-9Aclu-x4fh0oWWVJSM-/view" TargetMode="External"/><Relationship Id="rId22" Type="http://schemas.openxmlformats.org/officeDocument/2006/relationships/image" Target="../media/image21.jpg"/><Relationship Id="rId10" Type="http://schemas.openxmlformats.org/officeDocument/2006/relationships/image" Target="../media/image4.jpg"/><Relationship Id="rId21" Type="http://schemas.openxmlformats.org/officeDocument/2006/relationships/hyperlink" Target="http://drive.google.com/file/d/1vJA4JQTJxQXwcuQcS4_dj84SIcblsWnJ/view" TargetMode="External"/><Relationship Id="rId13" Type="http://schemas.openxmlformats.org/officeDocument/2006/relationships/hyperlink" Target="http://drive.google.com/file/d/1NhMZB6IrjfP-BiWg97A_eYWDbYychKEX/view" TargetMode="External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fw89KnmklyZ3kO0JOjsfVkOlAnA81eR/view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://drive.google.com/file/d/1QuObE4EfEdgJ6dEcc97nXw90q8fCLhfs/view" TargetMode="External"/><Relationship Id="rId15" Type="http://schemas.openxmlformats.org/officeDocument/2006/relationships/hyperlink" Target="http://drive.google.com/file/d/1ukKO4Cl4S9u5TH9xgV5rX_6IZsUp732Q/view" TargetMode="External"/><Relationship Id="rId14" Type="http://schemas.openxmlformats.org/officeDocument/2006/relationships/image" Target="../media/image3.jpg"/><Relationship Id="rId17" Type="http://schemas.openxmlformats.org/officeDocument/2006/relationships/hyperlink" Target="http://drive.google.com/file/d/18j0SXBdC09ByhvWLVtzNGT_1hdR1inwV/view" TargetMode="External"/><Relationship Id="rId16" Type="http://schemas.openxmlformats.org/officeDocument/2006/relationships/image" Target="../media/image14.jpg"/><Relationship Id="rId5" Type="http://schemas.openxmlformats.org/officeDocument/2006/relationships/hyperlink" Target="http://drive.google.com/file/d/1b3tzYYD71WYa-qG3jwc7ykvoXFCjIrBd/view" TargetMode="External"/><Relationship Id="rId19" Type="http://schemas.openxmlformats.org/officeDocument/2006/relationships/hyperlink" Target="http://drive.google.com/file/d/167h3mDBV4A51TnpK4hrmAdANgtKrnNyj/view" TargetMode="External"/><Relationship Id="rId6" Type="http://schemas.openxmlformats.org/officeDocument/2006/relationships/image" Target="../media/image11.jpg"/><Relationship Id="rId18" Type="http://schemas.openxmlformats.org/officeDocument/2006/relationships/image" Target="../media/image15.jpg"/><Relationship Id="rId7" Type="http://schemas.openxmlformats.org/officeDocument/2006/relationships/hyperlink" Target="http://drive.google.com/file/d/17LmKEwLZAjjrtKypYKqBiS2jBCS0zYYt/view" TargetMode="External"/><Relationship Id="rId8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9w1QH1pZTS2v-iVNtKmJuX8HXAjIQWAZ/view" TargetMode="External"/><Relationship Id="rId5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Like the Tennis Pros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(Swing)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Premise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Identify the </a:t>
            </a:r>
            <a:r>
              <a:rPr lang="en"/>
              <a:t>pose of tennis professionals during play and allow users to compare their own play with the professionals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Proof of Concept: For now, I’ll focus on forehand arm angles.</a:t>
            </a:r>
            <a:endParaRPr/>
          </a:p>
        </p:txBody>
      </p:sp>
      <p:pic>
        <p:nvPicPr>
          <p:cNvPr id="62" name="Google Shape;62;p14" title="djo-pose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06" y="2580175"/>
            <a:ext cx="4137792" cy="232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fed-pose4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571750"/>
            <a:ext cx="4167814" cy="23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Tennis Forehand Techniques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 Arm Forehand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peak 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Exemplifies good movement and positioning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better timing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Bent Arm Forehand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point closer to core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flexibility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margin for error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88" y="2915900"/>
            <a:ext cx="4455225" cy="22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72000" y="4835700"/>
            <a:ext cx="10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Source: Patcash.co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Tennis Forehand Techniques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 Arm Forehand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Bent Arm Forehand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5" y="1502350"/>
            <a:ext cx="3803650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25" y="1502338"/>
            <a:ext cx="3803650" cy="190183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09800" y="3404175"/>
            <a:ext cx="380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Roger Federer, Rafael Nadal, Juan Martín del Potro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832400" y="3404175"/>
            <a:ext cx="3901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Novak Djokovic, Andy Murray, Stan Wawrinka, Pete Sampras, Serena Williams, Maria Sharapova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653900" y="3096375"/>
            <a:ext cx="10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Source: Patcash.co</a:t>
            </a:r>
            <a:endParaRPr sz="800"/>
          </a:p>
        </p:txBody>
      </p:sp>
      <p:sp>
        <p:nvSpPr>
          <p:cNvPr id="85" name="Google Shape;85;p16"/>
          <p:cNvSpPr txBox="1"/>
          <p:nvPr/>
        </p:nvSpPr>
        <p:spPr>
          <a:xfrm>
            <a:off x="3133175" y="3096375"/>
            <a:ext cx="10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Source: Patcash.co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 title="fed-pose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0" y="670450"/>
            <a:ext cx="2179875" cy="12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fed-pose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0375" y="670450"/>
            <a:ext cx="2179872" cy="12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fed-pose3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1775" y="670450"/>
            <a:ext cx="2179875" cy="12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fed-pose4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4000" y="686950"/>
            <a:ext cx="2121197" cy="11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title="fed-pose5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950" y="2105475"/>
            <a:ext cx="2179875" cy="12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djo-pose1.mp4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40375" y="2105476"/>
            <a:ext cx="2179877" cy="12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djo-pose6.mp4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21800" y="2105475"/>
            <a:ext cx="2179877" cy="122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djo-pose7.mp4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844550" y="2088970"/>
            <a:ext cx="2179877" cy="122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djo-pose8.mp4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00700" y="3422838"/>
            <a:ext cx="2862725" cy="16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33050" y="54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Data</a:t>
            </a:r>
            <a:r>
              <a:rPr lang="en"/>
              <a:t> </a:t>
            </a:r>
            <a:r>
              <a:rPr lang="en" sz="2800">
                <a:solidFill>
                  <a:schemeClr val="dk1"/>
                </a:solidFill>
              </a:rPr>
              <a:t>Collection</a:t>
            </a:r>
            <a:r>
              <a:rPr lang="en"/>
              <a:t> </a:t>
            </a:r>
            <a:endParaRPr/>
          </a:p>
        </p:txBody>
      </p:sp>
      <p:pic>
        <p:nvPicPr>
          <p:cNvPr id="100" name="Google Shape;100;p17" title="djo-pose9.mp4">
            <a:hlinkClick r:id="rId21"/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658775" y="3422833"/>
            <a:ext cx="2862725" cy="161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Comparing Peak Arm Angle during Forehand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0" y="2387525"/>
            <a:ext cx="38385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75" y="2387513"/>
            <a:ext cx="3712650" cy="25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719" y="1038613"/>
            <a:ext cx="1976225" cy="13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92425" y="1522763"/>
            <a:ext cx="19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Arm Motions: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224" y="1058875"/>
            <a:ext cx="1946600" cy="1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Novice Player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888" y="1247775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912250" y="4125775"/>
            <a:ext cx="28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similar to: Novak Djokovic</a:t>
            </a:r>
            <a:endParaRPr/>
          </a:p>
        </p:txBody>
      </p:sp>
      <p:pic>
        <p:nvPicPr>
          <p:cNvPr id="119" name="Google Shape;119;p19" title="user-pose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525" y="1017725"/>
            <a:ext cx="2128575" cy="37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stronger heuristics to provide better 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database to include more professional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time as a dimension to better capture contact with the ball along with ball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user interactivity and 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to other components of a player’s profile, e.g. movement, posture, contact angle, shot selection, serves,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