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1"/>
  </p:notesMasterIdLst>
  <p:sldIdLst>
    <p:sldId id="256" r:id="rId2"/>
    <p:sldId id="257" r:id="rId3"/>
    <p:sldId id="261" r:id="rId4"/>
    <p:sldId id="262" r:id="rId5"/>
    <p:sldId id="258" r:id="rId6"/>
    <p:sldId id="259" r:id="rId7"/>
    <p:sldId id="260"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8.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27.png"/><Relationship Id="rId6" Type="http://schemas.openxmlformats.org/officeDocument/2006/relationships/image" Target="../media/image22.svg"/><Relationship Id="rId5" Type="http://schemas.openxmlformats.org/officeDocument/2006/relationships/image" Target="../media/image29.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7D5EC-E08F-4BC1-A96A-7D6687187D2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30B930-8383-40F7-8C48-ECEBD9F8D525}">
      <dgm:prSet custT="1"/>
      <dgm:spPr/>
      <dgm:t>
        <a:bodyPr/>
        <a:lstStyle/>
        <a:p>
          <a:r>
            <a:rPr lang="en-IN" sz="1800"/>
            <a:t>An education company named X Education sells online courses to industry professionals. On any given day, many professionals who are interested in the courses land on their website and browse for courses.</a:t>
          </a:r>
          <a:endParaRPr lang="en-US" sz="1800"/>
        </a:p>
      </dgm:t>
    </dgm:pt>
    <dgm:pt modelId="{633E6BD3-FC38-4471-AB42-4E565A560D4A}" type="parTrans" cxnId="{FAD0A13C-925D-46DE-9BBB-6F4370E6C644}">
      <dgm:prSet/>
      <dgm:spPr/>
      <dgm:t>
        <a:bodyPr/>
        <a:lstStyle/>
        <a:p>
          <a:endParaRPr lang="en-US" sz="2400"/>
        </a:p>
      </dgm:t>
    </dgm:pt>
    <dgm:pt modelId="{D3735928-6668-487F-9350-E4384B77DBC5}" type="sibTrans" cxnId="{FAD0A13C-925D-46DE-9BBB-6F4370E6C644}">
      <dgm:prSet/>
      <dgm:spPr/>
      <dgm:t>
        <a:bodyPr/>
        <a:lstStyle/>
        <a:p>
          <a:endParaRPr lang="en-US" sz="2400"/>
        </a:p>
      </dgm:t>
    </dgm:pt>
    <dgm:pt modelId="{215622B7-D3C8-4119-B3C5-4DF4E95615A3}">
      <dgm:prSet custT="1"/>
      <dgm:spPr/>
      <dgm:t>
        <a:bodyPr/>
        <a:lstStyle/>
        <a:p>
          <a:r>
            <a:rPr lang="en-IN" sz="1800"/>
            <a:t>The company get leads through  different online and offline sources. The typical lead conversion rate at X education is around 30%. </a:t>
          </a:r>
          <a:endParaRPr lang="en-US" sz="1800"/>
        </a:p>
      </dgm:t>
    </dgm:pt>
    <dgm:pt modelId="{CF713B97-E0BC-41E2-8C89-D98971AE27B8}" type="parTrans" cxnId="{3E499CDF-E5A1-46E2-A044-E717892EFC68}">
      <dgm:prSet/>
      <dgm:spPr/>
      <dgm:t>
        <a:bodyPr/>
        <a:lstStyle/>
        <a:p>
          <a:endParaRPr lang="en-US" sz="2400"/>
        </a:p>
      </dgm:t>
    </dgm:pt>
    <dgm:pt modelId="{518FA4FB-0305-41E2-B8F8-81BD8A2348E0}" type="sibTrans" cxnId="{3E499CDF-E5A1-46E2-A044-E717892EFC68}">
      <dgm:prSet/>
      <dgm:spPr/>
      <dgm:t>
        <a:bodyPr/>
        <a:lstStyle/>
        <a:p>
          <a:endParaRPr lang="en-US" sz="2400"/>
        </a:p>
      </dgm:t>
    </dgm:pt>
    <dgm:pt modelId="{87FD3BE8-7900-450D-93B7-182E076CB9B3}">
      <dgm:prSet custT="1"/>
      <dgm:spPr/>
      <dgm:t>
        <a:bodyPr/>
        <a:lstStyle/>
        <a:p>
          <a:r>
            <a:rPr lang="en-IN" sz="1800"/>
            <a:t>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1800"/>
        </a:p>
      </dgm:t>
    </dgm:pt>
    <dgm:pt modelId="{50495070-F4CE-4B35-B781-526DFD3D9D5C}" type="parTrans" cxnId="{A3F49A63-68D2-4102-B153-915A42AD7FC7}">
      <dgm:prSet/>
      <dgm:spPr/>
      <dgm:t>
        <a:bodyPr/>
        <a:lstStyle/>
        <a:p>
          <a:endParaRPr lang="en-US" sz="2400"/>
        </a:p>
      </dgm:t>
    </dgm:pt>
    <dgm:pt modelId="{487331DD-164D-40AE-82CC-3E284DB296D2}" type="sibTrans" cxnId="{A3F49A63-68D2-4102-B153-915A42AD7FC7}">
      <dgm:prSet/>
      <dgm:spPr/>
      <dgm:t>
        <a:bodyPr/>
        <a:lstStyle/>
        <a:p>
          <a:endParaRPr lang="en-US" sz="2400"/>
        </a:p>
      </dgm:t>
    </dgm:pt>
    <dgm:pt modelId="{EFAEC9A1-208C-4366-98FD-1D612CD95198}">
      <dgm:prSet custT="1"/>
      <dgm:spPr/>
      <dgm:t>
        <a:bodyPr/>
        <a:lstStyle/>
        <a:p>
          <a:r>
            <a:rPr lang="en-IN" sz="1800"/>
            <a:t>The company requires us to build a model wherein we need to assign a lead score to each of the leads such that the customers with higher lead score have a higher conversion chance and the customers with lower lead score have a lower conversion chance. </a:t>
          </a:r>
          <a:endParaRPr lang="en-US" sz="1800"/>
        </a:p>
      </dgm:t>
    </dgm:pt>
    <dgm:pt modelId="{6687CD0C-963B-4EE7-9A0B-E056EE8D459E}" type="parTrans" cxnId="{6809F075-4B27-4159-B55F-DDEBBDACA0B1}">
      <dgm:prSet/>
      <dgm:spPr/>
      <dgm:t>
        <a:bodyPr/>
        <a:lstStyle/>
        <a:p>
          <a:endParaRPr lang="en-US" sz="2400"/>
        </a:p>
      </dgm:t>
    </dgm:pt>
    <dgm:pt modelId="{37A0E2C1-DB3B-49ED-AA32-F71B99E827AF}" type="sibTrans" cxnId="{6809F075-4B27-4159-B55F-DDEBBDACA0B1}">
      <dgm:prSet/>
      <dgm:spPr/>
      <dgm:t>
        <a:bodyPr/>
        <a:lstStyle/>
        <a:p>
          <a:endParaRPr lang="en-US" sz="2400"/>
        </a:p>
      </dgm:t>
    </dgm:pt>
    <dgm:pt modelId="{3DB0B535-7BB4-40E1-A633-269C775F3BCB}">
      <dgm:prSet custT="1"/>
      <dgm:spPr/>
      <dgm:t>
        <a:bodyPr/>
        <a:lstStyle/>
        <a:p>
          <a:r>
            <a:rPr lang="en-IN" sz="1800"/>
            <a:t>The CEO, in particular, has given a ballpark of the target lead conversion rate to be around 80%.</a:t>
          </a:r>
          <a:endParaRPr lang="en-US" sz="1800"/>
        </a:p>
      </dgm:t>
    </dgm:pt>
    <dgm:pt modelId="{6AD04FDF-813F-44AA-BF0A-10DED48382E7}" type="parTrans" cxnId="{BD4CA8AC-E5DD-4BB2-B6B2-FDA881BE50EA}">
      <dgm:prSet/>
      <dgm:spPr/>
      <dgm:t>
        <a:bodyPr/>
        <a:lstStyle/>
        <a:p>
          <a:endParaRPr lang="en-US" sz="2400"/>
        </a:p>
      </dgm:t>
    </dgm:pt>
    <dgm:pt modelId="{F45C6137-C47B-4ECF-8965-0979D9698830}" type="sibTrans" cxnId="{BD4CA8AC-E5DD-4BB2-B6B2-FDA881BE50EA}">
      <dgm:prSet/>
      <dgm:spPr/>
      <dgm:t>
        <a:bodyPr/>
        <a:lstStyle/>
        <a:p>
          <a:endParaRPr lang="en-US" sz="2400"/>
        </a:p>
      </dgm:t>
    </dgm:pt>
    <dgm:pt modelId="{ECF466C9-B051-40B8-BB33-5E58F710C2FB}" type="pres">
      <dgm:prSet presAssocID="{A9E7D5EC-E08F-4BC1-A96A-7D6687187D24}" presName="root" presStyleCnt="0">
        <dgm:presLayoutVars>
          <dgm:dir/>
          <dgm:resizeHandles val="exact"/>
        </dgm:presLayoutVars>
      </dgm:prSet>
      <dgm:spPr/>
    </dgm:pt>
    <dgm:pt modelId="{E30FCA80-7AC2-4492-A762-E83B620D8157}" type="pres">
      <dgm:prSet presAssocID="{0030B930-8383-40F7-8C48-ECEBD9F8D525}" presName="compNode" presStyleCnt="0"/>
      <dgm:spPr/>
    </dgm:pt>
    <dgm:pt modelId="{174A809B-D31A-4144-9025-E1DDDF62898A}" type="pres">
      <dgm:prSet presAssocID="{0030B930-8383-40F7-8C48-ECEBD9F8D525}" presName="bgRect" presStyleLbl="bgShp" presStyleIdx="0" presStyleCnt="5"/>
      <dgm:spPr/>
    </dgm:pt>
    <dgm:pt modelId="{87265746-001B-489A-BC44-1FE887013AFF}" type="pres">
      <dgm:prSet presAssocID="{0030B930-8383-40F7-8C48-ECEBD9F8D5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168997E-A82B-4E4A-BC4E-38971D303A56}" type="pres">
      <dgm:prSet presAssocID="{0030B930-8383-40F7-8C48-ECEBD9F8D525}" presName="spaceRect" presStyleCnt="0"/>
      <dgm:spPr/>
    </dgm:pt>
    <dgm:pt modelId="{0BCC0674-4610-4D0A-807F-469735F3A1B9}" type="pres">
      <dgm:prSet presAssocID="{0030B930-8383-40F7-8C48-ECEBD9F8D525}" presName="parTx" presStyleLbl="revTx" presStyleIdx="0" presStyleCnt="5">
        <dgm:presLayoutVars>
          <dgm:chMax val="0"/>
          <dgm:chPref val="0"/>
        </dgm:presLayoutVars>
      </dgm:prSet>
      <dgm:spPr/>
    </dgm:pt>
    <dgm:pt modelId="{FA1DA2C2-8208-43EB-9821-53955CCFC54B}" type="pres">
      <dgm:prSet presAssocID="{D3735928-6668-487F-9350-E4384B77DBC5}" presName="sibTrans" presStyleCnt="0"/>
      <dgm:spPr/>
    </dgm:pt>
    <dgm:pt modelId="{F1F38489-D9F9-43E8-B3D9-D95DF44011B6}" type="pres">
      <dgm:prSet presAssocID="{215622B7-D3C8-4119-B3C5-4DF4E95615A3}" presName="compNode" presStyleCnt="0"/>
      <dgm:spPr/>
    </dgm:pt>
    <dgm:pt modelId="{44017D4F-40B3-4E07-9276-FAB22F428E6E}" type="pres">
      <dgm:prSet presAssocID="{215622B7-D3C8-4119-B3C5-4DF4E95615A3}" presName="bgRect" presStyleLbl="bgShp" presStyleIdx="1" presStyleCnt="5"/>
      <dgm:spPr/>
    </dgm:pt>
    <dgm:pt modelId="{9A58C42D-5046-4140-946A-335E81C78C8B}" type="pres">
      <dgm:prSet presAssocID="{215622B7-D3C8-4119-B3C5-4DF4E95615A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commerce"/>
        </a:ext>
      </dgm:extLst>
    </dgm:pt>
    <dgm:pt modelId="{4C324084-DD63-4AE7-AE52-B7A64A107983}" type="pres">
      <dgm:prSet presAssocID="{215622B7-D3C8-4119-B3C5-4DF4E95615A3}" presName="spaceRect" presStyleCnt="0"/>
      <dgm:spPr/>
    </dgm:pt>
    <dgm:pt modelId="{5CD7B7A9-54AB-4D30-9769-72DD06288E11}" type="pres">
      <dgm:prSet presAssocID="{215622B7-D3C8-4119-B3C5-4DF4E95615A3}" presName="parTx" presStyleLbl="revTx" presStyleIdx="1" presStyleCnt="5">
        <dgm:presLayoutVars>
          <dgm:chMax val="0"/>
          <dgm:chPref val="0"/>
        </dgm:presLayoutVars>
      </dgm:prSet>
      <dgm:spPr/>
    </dgm:pt>
    <dgm:pt modelId="{692F2A73-0BE7-4630-898B-F28A898C4317}" type="pres">
      <dgm:prSet presAssocID="{518FA4FB-0305-41E2-B8F8-81BD8A2348E0}" presName="sibTrans" presStyleCnt="0"/>
      <dgm:spPr/>
    </dgm:pt>
    <dgm:pt modelId="{EC5937DF-C3B6-4D6C-AAD1-E6B0576D73ED}" type="pres">
      <dgm:prSet presAssocID="{87FD3BE8-7900-450D-93B7-182E076CB9B3}" presName="compNode" presStyleCnt="0"/>
      <dgm:spPr/>
    </dgm:pt>
    <dgm:pt modelId="{1CCB1609-243B-4A39-BF47-D2EC90C2AF27}" type="pres">
      <dgm:prSet presAssocID="{87FD3BE8-7900-450D-93B7-182E076CB9B3}" presName="bgRect" presStyleLbl="bgShp" presStyleIdx="2" presStyleCnt="5"/>
      <dgm:spPr/>
    </dgm:pt>
    <dgm:pt modelId="{870BED6B-788B-4434-BE22-2CB2C9DF171E}" type="pres">
      <dgm:prSet presAssocID="{87FD3BE8-7900-450D-93B7-182E076CB9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A0627973-741E-4A0C-B244-56C853487BDA}" type="pres">
      <dgm:prSet presAssocID="{87FD3BE8-7900-450D-93B7-182E076CB9B3}" presName="spaceRect" presStyleCnt="0"/>
      <dgm:spPr/>
    </dgm:pt>
    <dgm:pt modelId="{4F467906-1DB7-4668-85D1-13F1DFD5148C}" type="pres">
      <dgm:prSet presAssocID="{87FD3BE8-7900-450D-93B7-182E076CB9B3}" presName="parTx" presStyleLbl="revTx" presStyleIdx="2" presStyleCnt="5">
        <dgm:presLayoutVars>
          <dgm:chMax val="0"/>
          <dgm:chPref val="0"/>
        </dgm:presLayoutVars>
      </dgm:prSet>
      <dgm:spPr/>
    </dgm:pt>
    <dgm:pt modelId="{198F054A-3C36-4A1C-9EB1-076046A1ED25}" type="pres">
      <dgm:prSet presAssocID="{487331DD-164D-40AE-82CC-3E284DB296D2}" presName="sibTrans" presStyleCnt="0"/>
      <dgm:spPr/>
    </dgm:pt>
    <dgm:pt modelId="{DD2C6FFB-2FF3-425D-A391-A0041C965B8A}" type="pres">
      <dgm:prSet presAssocID="{EFAEC9A1-208C-4366-98FD-1D612CD95198}" presName="compNode" presStyleCnt="0"/>
      <dgm:spPr/>
    </dgm:pt>
    <dgm:pt modelId="{73F11220-D1E8-4350-B798-F9C319EDE628}" type="pres">
      <dgm:prSet presAssocID="{EFAEC9A1-208C-4366-98FD-1D612CD95198}" presName="bgRect" presStyleLbl="bgShp" presStyleIdx="3" presStyleCnt="5"/>
      <dgm:spPr/>
    </dgm:pt>
    <dgm:pt modelId="{B3C51BFC-95EA-4D24-8554-F40E6AD83BF8}" type="pres">
      <dgm:prSet presAssocID="{EFAEC9A1-208C-4366-98FD-1D612CD9519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11FD6C3F-83F7-4BD3-92A1-EB2E725609D9}" type="pres">
      <dgm:prSet presAssocID="{EFAEC9A1-208C-4366-98FD-1D612CD95198}" presName="spaceRect" presStyleCnt="0"/>
      <dgm:spPr/>
    </dgm:pt>
    <dgm:pt modelId="{1872AB39-01D0-4846-87E4-748DB4476BF9}" type="pres">
      <dgm:prSet presAssocID="{EFAEC9A1-208C-4366-98FD-1D612CD95198}" presName="parTx" presStyleLbl="revTx" presStyleIdx="3" presStyleCnt="5">
        <dgm:presLayoutVars>
          <dgm:chMax val="0"/>
          <dgm:chPref val="0"/>
        </dgm:presLayoutVars>
      </dgm:prSet>
      <dgm:spPr/>
    </dgm:pt>
    <dgm:pt modelId="{77BD53BD-EC79-42D5-93DF-8B1EDDB35173}" type="pres">
      <dgm:prSet presAssocID="{37A0E2C1-DB3B-49ED-AA32-F71B99E827AF}" presName="sibTrans" presStyleCnt="0"/>
      <dgm:spPr/>
    </dgm:pt>
    <dgm:pt modelId="{47B72D56-0540-445F-81F9-42F1C5157B6E}" type="pres">
      <dgm:prSet presAssocID="{3DB0B535-7BB4-40E1-A633-269C775F3BCB}" presName="compNode" presStyleCnt="0"/>
      <dgm:spPr/>
    </dgm:pt>
    <dgm:pt modelId="{ACA29132-A1FB-44D1-A124-1AD09329D9EE}" type="pres">
      <dgm:prSet presAssocID="{3DB0B535-7BB4-40E1-A633-269C775F3BCB}" presName="bgRect" presStyleLbl="bgShp" presStyleIdx="4" presStyleCnt="5"/>
      <dgm:spPr/>
    </dgm:pt>
    <dgm:pt modelId="{E0B79806-ADD1-4FB6-9407-BC872C70886D}" type="pres">
      <dgm:prSet presAssocID="{3DB0B535-7BB4-40E1-A633-269C775F3B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6E88D145-3F31-44CD-8B69-8C7412F7C3D0}" type="pres">
      <dgm:prSet presAssocID="{3DB0B535-7BB4-40E1-A633-269C775F3BCB}" presName="spaceRect" presStyleCnt="0"/>
      <dgm:spPr/>
    </dgm:pt>
    <dgm:pt modelId="{1D322161-C7B8-41C4-A175-C4AE9282D548}" type="pres">
      <dgm:prSet presAssocID="{3DB0B535-7BB4-40E1-A633-269C775F3BCB}" presName="parTx" presStyleLbl="revTx" presStyleIdx="4" presStyleCnt="5">
        <dgm:presLayoutVars>
          <dgm:chMax val="0"/>
          <dgm:chPref val="0"/>
        </dgm:presLayoutVars>
      </dgm:prSet>
      <dgm:spPr/>
    </dgm:pt>
  </dgm:ptLst>
  <dgm:cxnLst>
    <dgm:cxn modelId="{840FD229-8F14-4C3B-915F-DD9A52AEB06E}" type="presOf" srcId="{215622B7-D3C8-4119-B3C5-4DF4E95615A3}" destId="{5CD7B7A9-54AB-4D30-9769-72DD06288E11}" srcOrd="0" destOrd="0" presId="urn:microsoft.com/office/officeart/2018/2/layout/IconVerticalSolidList"/>
    <dgm:cxn modelId="{FAD0A13C-925D-46DE-9BBB-6F4370E6C644}" srcId="{A9E7D5EC-E08F-4BC1-A96A-7D6687187D24}" destId="{0030B930-8383-40F7-8C48-ECEBD9F8D525}" srcOrd="0" destOrd="0" parTransId="{633E6BD3-FC38-4471-AB42-4E565A560D4A}" sibTransId="{D3735928-6668-487F-9350-E4384B77DBC5}"/>
    <dgm:cxn modelId="{A3F49A63-68D2-4102-B153-915A42AD7FC7}" srcId="{A9E7D5EC-E08F-4BC1-A96A-7D6687187D24}" destId="{87FD3BE8-7900-450D-93B7-182E076CB9B3}" srcOrd="2" destOrd="0" parTransId="{50495070-F4CE-4B35-B781-526DFD3D9D5C}" sibTransId="{487331DD-164D-40AE-82CC-3E284DB296D2}"/>
    <dgm:cxn modelId="{FEE76D6E-75E7-4D0A-AF25-A80E92220B3E}" type="presOf" srcId="{3DB0B535-7BB4-40E1-A633-269C775F3BCB}" destId="{1D322161-C7B8-41C4-A175-C4AE9282D548}" srcOrd="0" destOrd="0" presId="urn:microsoft.com/office/officeart/2018/2/layout/IconVerticalSolidList"/>
    <dgm:cxn modelId="{85DFB850-61A7-4DE1-94B8-EDBC59F98BCD}" type="presOf" srcId="{EFAEC9A1-208C-4366-98FD-1D612CD95198}" destId="{1872AB39-01D0-4846-87E4-748DB4476BF9}" srcOrd="0" destOrd="0" presId="urn:microsoft.com/office/officeart/2018/2/layout/IconVerticalSolidList"/>
    <dgm:cxn modelId="{6809F075-4B27-4159-B55F-DDEBBDACA0B1}" srcId="{A9E7D5EC-E08F-4BC1-A96A-7D6687187D24}" destId="{EFAEC9A1-208C-4366-98FD-1D612CD95198}" srcOrd="3" destOrd="0" parTransId="{6687CD0C-963B-4EE7-9A0B-E056EE8D459E}" sibTransId="{37A0E2C1-DB3B-49ED-AA32-F71B99E827AF}"/>
    <dgm:cxn modelId="{5BE4615A-6605-478C-9861-AEA438E673C9}" type="presOf" srcId="{A9E7D5EC-E08F-4BC1-A96A-7D6687187D24}" destId="{ECF466C9-B051-40B8-BB33-5E58F710C2FB}" srcOrd="0" destOrd="0" presId="urn:microsoft.com/office/officeart/2018/2/layout/IconVerticalSolidList"/>
    <dgm:cxn modelId="{90C03082-2DE9-4C33-A219-69C77B76CAE1}" type="presOf" srcId="{87FD3BE8-7900-450D-93B7-182E076CB9B3}" destId="{4F467906-1DB7-4668-85D1-13F1DFD5148C}" srcOrd="0" destOrd="0" presId="urn:microsoft.com/office/officeart/2018/2/layout/IconVerticalSolidList"/>
    <dgm:cxn modelId="{1050C598-82B4-457B-A526-0CD6B3072034}" type="presOf" srcId="{0030B930-8383-40F7-8C48-ECEBD9F8D525}" destId="{0BCC0674-4610-4D0A-807F-469735F3A1B9}" srcOrd="0" destOrd="0" presId="urn:microsoft.com/office/officeart/2018/2/layout/IconVerticalSolidList"/>
    <dgm:cxn modelId="{BD4CA8AC-E5DD-4BB2-B6B2-FDA881BE50EA}" srcId="{A9E7D5EC-E08F-4BC1-A96A-7D6687187D24}" destId="{3DB0B535-7BB4-40E1-A633-269C775F3BCB}" srcOrd="4" destOrd="0" parTransId="{6AD04FDF-813F-44AA-BF0A-10DED48382E7}" sibTransId="{F45C6137-C47B-4ECF-8965-0979D9698830}"/>
    <dgm:cxn modelId="{3E499CDF-E5A1-46E2-A044-E717892EFC68}" srcId="{A9E7D5EC-E08F-4BC1-A96A-7D6687187D24}" destId="{215622B7-D3C8-4119-B3C5-4DF4E95615A3}" srcOrd="1" destOrd="0" parTransId="{CF713B97-E0BC-41E2-8C89-D98971AE27B8}" sibTransId="{518FA4FB-0305-41E2-B8F8-81BD8A2348E0}"/>
    <dgm:cxn modelId="{9ABF30E2-63A8-4CCA-BD9E-ACBB8C47BDE9}" type="presParOf" srcId="{ECF466C9-B051-40B8-BB33-5E58F710C2FB}" destId="{E30FCA80-7AC2-4492-A762-E83B620D8157}" srcOrd="0" destOrd="0" presId="urn:microsoft.com/office/officeart/2018/2/layout/IconVerticalSolidList"/>
    <dgm:cxn modelId="{D93A1D69-232E-4C78-846A-CEEA0C4CE01B}" type="presParOf" srcId="{E30FCA80-7AC2-4492-A762-E83B620D8157}" destId="{174A809B-D31A-4144-9025-E1DDDF62898A}" srcOrd="0" destOrd="0" presId="urn:microsoft.com/office/officeart/2018/2/layout/IconVerticalSolidList"/>
    <dgm:cxn modelId="{6EC8309C-FE88-4649-A2EF-9327086095D0}" type="presParOf" srcId="{E30FCA80-7AC2-4492-A762-E83B620D8157}" destId="{87265746-001B-489A-BC44-1FE887013AFF}" srcOrd="1" destOrd="0" presId="urn:microsoft.com/office/officeart/2018/2/layout/IconVerticalSolidList"/>
    <dgm:cxn modelId="{84561182-48C5-4808-A959-7312B17BFC14}" type="presParOf" srcId="{E30FCA80-7AC2-4492-A762-E83B620D8157}" destId="{D168997E-A82B-4E4A-BC4E-38971D303A56}" srcOrd="2" destOrd="0" presId="urn:microsoft.com/office/officeart/2018/2/layout/IconVerticalSolidList"/>
    <dgm:cxn modelId="{02713C95-6092-49F9-81D0-E09A7D3D11F3}" type="presParOf" srcId="{E30FCA80-7AC2-4492-A762-E83B620D8157}" destId="{0BCC0674-4610-4D0A-807F-469735F3A1B9}" srcOrd="3" destOrd="0" presId="urn:microsoft.com/office/officeart/2018/2/layout/IconVerticalSolidList"/>
    <dgm:cxn modelId="{321CB152-7079-4FC1-83BA-59338A41E2F8}" type="presParOf" srcId="{ECF466C9-B051-40B8-BB33-5E58F710C2FB}" destId="{FA1DA2C2-8208-43EB-9821-53955CCFC54B}" srcOrd="1" destOrd="0" presId="urn:microsoft.com/office/officeart/2018/2/layout/IconVerticalSolidList"/>
    <dgm:cxn modelId="{0B509B43-617C-4625-BA00-F265C7DC0E68}" type="presParOf" srcId="{ECF466C9-B051-40B8-BB33-5E58F710C2FB}" destId="{F1F38489-D9F9-43E8-B3D9-D95DF44011B6}" srcOrd="2" destOrd="0" presId="urn:microsoft.com/office/officeart/2018/2/layout/IconVerticalSolidList"/>
    <dgm:cxn modelId="{00BC0F1C-A7AF-410E-8B5F-88150A282E91}" type="presParOf" srcId="{F1F38489-D9F9-43E8-B3D9-D95DF44011B6}" destId="{44017D4F-40B3-4E07-9276-FAB22F428E6E}" srcOrd="0" destOrd="0" presId="urn:microsoft.com/office/officeart/2018/2/layout/IconVerticalSolidList"/>
    <dgm:cxn modelId="{A3BF7934-0FD0-49F4-B507-7C1B485B4725}" type="presParOf" srcId="{F1F38489-D9F9-43E8-B3D9-D95DF44011B6}" destId="{9A58C42D-5046-4140-946A-335E81C78C8B}" srcOrd="1" destOrd="0" presId="urn:microsoft.com/office/officeart/2018/2/layout/IconVerticalSolidList"/>
    <dgm:cxn modelId="{6040F934-7FE7-4549-8750-1696F62AF49F}" type="presParOf" srcId="{F1F38489-D9F9-43E8-B3D9-D95DF44011B6}" destId="{4C324084-DD63-4AE7-AE52-B7A64A107983}" srcOrd="2" destOrd="0" presId="urn:microsoft.com/office/officeart/2018/2/layout/IconVerticalSolidList"/>
    <dgm:cxn modelId="{7655AC76-52D0-469B-9013-284CD06841D7}" type="presParOf" srcId="{F1F38489-D9F9-43E8-B3D9-D95DF44011B6}" destId="{5CD7B7A9-54AB-4D30-9769-72DD06288E11}" srcOrd="3" destOrd="0" presId="urn:microsoft.com/office/officeart/2018/2/layout/IconVerticalSolidList"/>
    <dgm:cxn modelId="{A0F04560-43C7-4779-A11B-3AE9FBFE26BE}" type="presParOf" srcId="{ECF466C9-B051-40B8-BB33-5E58F710C2FB}" destId="{692F2A73-0BE7-4630-898B-F28A898C4317}" srcOrd="3" destOrd="0" presId="urn:microsoft.com/office/officeart/2018/2/layout/IconVerticalSolidList"/>
    <dgm:cxn modelId="{2DC9602C-8668-4BC8-BE6E-3769872A109E}" type="presParOf" srcId="{ECF466C9-B051-40B8-BB33-5E58F710C2FB}" destId="{EC5937DF-C3B6-4D6C-AAD1-E6B0576D73ED}" srcOrd="4" destOrd="0" presId="urn:microsoft.com/office/officeart/2018/2/layout/IconVerticalSolidList"/>
    <dgm:cxn modelId="{532763DB-DA6F-447E-819B-8AEF2C569413}" type="presParOf" srcId="{EC5937DF-C3B6-4D6C-AAD1-E6B0576D73ED}" destId="{1CCB1609-243B-4A39-BF47-D2EC90C2AF27}" srcOrd="0" destOrd="0" presId="urn:microsoft.com/office/officeart/2018/2/layout/IconVerticalSolidList"/>
    <dgm:cxn modelId="{1AB53E04-9D35-4B50-9B69-BC7C747F21EA}" type="presParOf" srcId="{EC5937DF-C3B6-4D6C-AAD1-E6B0576D73ED}" destId="{870BED6B-788B-4434-BE22-2CB2C9DF171E}" srcOrd="1" destOrd="0" presId="urn:microsoft.com/office/officeart/2018/2/layout/IconVerticalSolidList"/>
    <dgm:cxn modelId="{2D2F2DB8-46F4-4BA4-B44F-D695E0174869}" type="presParOf" srcId="{EC5937DF-C3B6-4D6C-AAD1-E6B0576D73ED}" destId="{A0627973-741E-4A0C-B244-56C853487BDA}" srcOrd="2" destOrd="0" presId="urn:microsoft.com/office/officeart/2018/2/layout/IconVerticalSolidList"/>
    <dgm:cxn modelId="{83CE66A4-82A2-4B05-8732-39B37E4F51F7}" type="presParOf" srcId="{EC5937DF-C3B6-4D6C-AAD1-E6B0576D73ED}" destId="{4F467906-1DB7-4668-85D1-13F1DFD5148C}" srcOrd="3" destOrd="0" presId="urn:microsoft.com/office/officeart/2018/2/layout/IconVerticalSolidList"/>
    <dgm:cxn modelId="{1BBB0C81-6CA9-4B98-BB9F-61F426F32BBA}" type="presParOf" srcId="{ECF466C9-B051-40B8-BB33-5E58F710C2FB}" destId="{198F054A-3C36-4A1C-9EB1-076046A1ED25}" srcOrd="5" destOrd="0" presId="urn:microsoft.com/office/officeart/2018/2/layout/IconVerticalSolidList"/>
    <dgm:cxn modelId="{433DEBB6-D168-40D6-8FA8-078EA25059BE}" type="presParOf" srcId="{ECF466C9-B051-40B8-BB33-5E58F710C2FB}" destId="{DD2C6FFB-2FF3-425D-A391-A0041C965B8A}" srcOrd="6" destOrd="0" presId="urn:microsoft.com/office/officeart/2018/2/layout/IconVerticalSolidList"/>
    <dgm:cxn modelId="{12E6F840-F40D-4656-9467-86BE75E76792}" type="presParOf" srcId="{DD2C6FFB-2FF3-425D-A391-A0041C965B8A}" destId="{73F11220-D1E8-4350-B798-F9C319EDE628}" srcOrd="0" destOrd="0" presId="urn:microsoft.com/office/officeart/2018/2/layout/IconVerticalSolidList"/>
    <dgm:cxn modelId="{15588B9C-D8F5-43AE-AA37-9DC87EADAF68}" type="presParOf" srcId="{DD2C6FFB-2FF3-425D-A391-A0041C965B8A}" destId="{B3C51BFC-95EA-4D24-8554-F40E6AD83BF8}" srcOrd="1" destOrd="0" presId="urn:microsoft.com/office/officeart/2018/2/layout/IconVerticalSolidList"/>
    <dgm:cxn modelId="{0D7D7999-2C97-498D-93D4-E758B3B6AB96}" type="presParOf" srcId="{DD2C6FFB-2FF3-425D-A391-A0041C965B8A}" destId="{11FD6C3F-83F7-4BD3-92A1-EB2E725609D9}" srcOrd="2" destOrd="0" presId="urn:microsoft.com/office/officeart/2018/2/layout/IconVerticalSolidList"/>
    <dgm:cxn modelId="{5AEF680E-4927-4C5F-B587-D063E63E5E23}" type="presParOf" srcId="{DD2C6FFB-2FF3-425D-A391-A0041C965B8A}" destId="{1872AB39-01D0-4846-87E4-748DB4476BF9}" srcOrd="3" destOrd="0" presId="urn:microsoft.com/office/officeart/2018/2/layout/IconVerticalSolidList"/>
    <dgm:cxn modelId="{9AF58130-D045-4827-929F-99295A6C21A9}" type="presParOf" srcId="{ECF466C9-B051-40B8-BB33-5E58F710C2FB}" destId="{77BD53BD-EC79-42D5-93DF-8B1EDDB35173}" srcOrd="7" destOrd="0" presId="urn:microsoft.com/office/officeart/2018/2/layout/IconVerticalSolidList"/>
    <dgm:cxn modelId="{3B7C9CFA-FFA6-49DE-B0F2-CFC2221D5DDC}" type="presParOf" srcId="{ECF466C9-B051-40B8-BB33-5E58F710C2FB}" destId="{47B72D56-0540-445F-81F9-42F1C5157B6E}" srcOrd="8" destOrd="0" presId="urn:microsoft.com/office/officeart/2018/2/layout/IconVerticalSolidList"/>
    <dgm:cxn modelId="{04FB317E-3EEC-45F5-B80C-8666E9E60223}" type="presParOf" srcId="{47B72D56-0540-445F-81F9-42F1C5157B6E}" destId="{ACA29132-A1FB-44D1-A124-1AD09329D9EE}" srcOrd="0" destOrd="0" presId="urn:microsoft.com/office/officeart/2018/2/layout/IconVerticalSolidList"/>
    <dgm:cxn modelId="{149F8C62-0C00-4BCB-B605-6E5DFDE3D180}" type="presParOf" srcId="{47B72D56-0540-445F-81F9-42F1C5157B6E}" destId="{E0B79806-ADD1-4FB6-9407-BC872C70886D}" srcOrd="1" destOrd="0" presId="urn:microsoft.com/office/officeart/2018/2/layout/IconVerticalSolidList"/>
    <dgm:cxn modelId="{6CA72AFC-65A9-4B84-964E-C2C7F30AB397}" type="presParOf" srcId="{47B72D56-0540-445F-81F9-42F1C5157B6E}" destId="{6E88D145-3F31-44CD-8B69-8C7412F7C3D0}" srcOrd="2" destOrd="0" presId="urn:microsoft.com/office/officeart/2018/2/layout/IconVerticalSolidList"/>
    <dgm:cxn modelId="{C0D2AA5D-7A03-4116-AAF0-E02B0A412281}" type="presParOf" srcId="{47B72D56-0540-445F-81F9-42F1C5157B6E}" destId="{1D322161-C7B8-41C4-A175-C4AE9282D5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54D398-001A-4CE4-8C61-E1D46675D3D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526065-B302-4FAE-9C0C-AC5963D41591}">
      <dgm:prSet custT="1"/>
      <dgm:spPr/>
      <dgm:t>
        <a:bodyPr/>
        <a:lstStyle/>
        <a:p>
          <a:r>
            <a:rPr lang="en-US" sz="1600"/>
            <a:t>We have been provided with data on the form filled by individuals who visited the website of X education </a:t>
          </a:r>
        </a:p>
      </dgm:t>
    </dgm:pt>
    <dgm:pt modelId="{1C1437C2-0964-4181-8715-BA37D1EBF9D7}" type="parTrans" cxnId="{319ADE24-1C7D-4E97-B74A-394722A5BA9B}">
      <dgm:prSet/>
      <dgm:spPr/>
      <dgm:t>
        <a:bodyPr/>
        <a:lstStyle/>
        <a:p>
          <a:endParaRPr lang="en-US" sz="2400"/>
        </a:p>
      </dgm:t>
    </dgm:pt>
    <dgm:pt modelId="{6D0D7F1F-63CE-4100-AE61-F5CDFDBCF5ED}" type="sibTrans" cxnId="{319ADE24-1C7D-4E97-B74A-394722A5BA9B}">
      <dgm:prSet/>
      <dgm:spPr/>
      <dgm:t>
        <a:bodyPr/>
        <a:lstStyle/>
        <a:p>
          <a:endParaRPr lang="en-US" sz="2400"/>
        </a:p>
      </dgm:t>
    </dgm:pt>
    <dgm:pt modelId="{C30352AA-BFC5-44B2-985A-DDB37456B956}">
      <dgm:prSet custT="1"/>
      <dgm:spPr/>
      <dgm:t>
        <a:bodyPr/>
        <a:lstStyle/>
        <a:p>
          <a:r>
            <a:rPr lang="en-IN" sz="1600"/>
            <a:t>Data set has 9240 rows and 37 columns</a:t>
          </a:r>
          <a:endParaRPr lang="en-US" sz="1600"/>
        </a:p>
      </dgm:t>
    </dgm:pt>
    <dgm:pt modelId="{7899BB29-B9D7-4281-8EAF-852965BBD746}" type="parTrans" cxnId="{FD620713-11A3-4BDA-AE63-865A2E694458}">
      <dgm:prSet/>
      <dgm:spPr/>
      <dgm:t>
        <a:bodyPr/>
        <a:lstStyle/>
        <a:p>
          <a:endParaRPr lang="en-US" sz="2400"/>
        </a:p>
      </dgm:t>
    </dgm:pt>
    <dgm:pt modelId="{33820497-B6FA-481F-802C-2FB1F640FDAA}" type="sibTrans" cxnId="{FD620713-11A3-4BDA-AE63-865A2E694458}">
      <dgm:prSet/>
      <dgm:spPr/>
      <dgm:t>
        <a:bodyPr/>
        <a:lstStyle/>
        <a:p>
          <a:endParaRPr lang="en-US" sz="2400"/>
        </a:p>
      </dgm:t>
    </dgm:pt>
    <dgm:pt modelId="{3477D3B3-9806-43AC-BD44-547A79FF7C76}">
      <dgm:prSet custT="1"/>
      <dgm:spPr/>
      <dgm:t>
        <a:bodyPr/>
        <a:lstStyle/>
        <a:p>
          <a:r>
            <a:rPr lang="en-IN" sz="1600"/>
            <a:t>The data set has 17 (out of 37) columns with missing values.</a:t>
          </a:r>
          <a:endParaRPr lang="en-US" sz="1600"/>
        </a:p>
      </dgm:t>
    </dgm:pt>
    <dgm:pt modelId="{7B49FAA0-C393-44DE-883B-04643C4F83B3}" type="parTrans" cxnId="{0E7E58BC-4FF5-474A-8A5D-11D3AC4F917C}">
      <dgm:prSet/>
      <dgm:spPr/>
      <dgm:t>
        <a:bodyPr/>
        <a:lstStyle/>
        <a:p>
          <a:endParaRPr lang="en-US" sz="2400"/>
        </a:p>
      </dgm:t>
    </dgm:pt>
    <dgm:pt modelId="{FB492A95-098D-4B4D-99E7-19D4E7F084FA}" type="sibTrans" cxnId="{0E7E58BC-4FF5-474A-8A5D-11D3AC4F917C}">
      <dgm:prSet/>
      <dgm:spPr/>
      <dgm:t>
        <a:bodyPr/>
        <a:lstStyle/>
        <a:p>
          <a:endParaRPr lang="en-US" sz="2400"/>
        </a:p>
      </dgm:t>
    </dgm:pt>
    <dgm:pt modelId="{BDE68E3E-7468-4CE1-84CA-B873F184F961}">
      <dgm:prSet custT="1"/>
      <dgm:spPr/>
      <dgm:t>
        <a:bodyPr/>
        <a:lstStyle/>
        <a:p>
          <a:r>
            <a:rPr lang="en-IN" sz="1600"/>
            <a:t>There are 7 numerical columns while rest are categorical</a:t>
          </a:r>
          <a:endParaRPr lang="en-US" sz="1600"/>
        </a:p>
      </dgm:t>
    </dgm:pt>
    <dgm:pt modelId="{D6BDBA5D-CA23-4ECA-B352-12A14E706367}" type="parTrans" cxnId="{E6DDC979-DFB2-400D-AD4F-556AB6970FF9}">
      <dgm:prSet/>
      <dgm:spPr/>
      <dgm:t>
        <a:bodyPr/>
        <a:lstStyle/>
        <a:p>
          <a:endParaRPr lang="en-US" sz="2400"/>
        </a:p>
      </dgm:t>
    </dgm:pt>
    <dgm:pt modelId="{173468A8-F214-435E-88A6-FA3C809B863D}" type="sibTrans" cxnId="{E6DDC979-DFB2-400D-AD4F-556AB6970FF9}">
      <dgm:prSet/>
      <dgm:spPr/>
      <dgm:t>
        <a:bodyPr/>
        <a:lstStyle/>
        <a:p>
          <a:endParaRPr lang="en-US" sz="2400"/>
        </a:p>
      </dgm:t>
    </dgm:pt>
    <dgm:pt modelId="{0ADDEFAE-AFE7-402F-8489-F5F5A03EBD9B}">
      <dgm:prSet custT="1"/>
      <dgm:spPr/>
      <dgm:t>
        <a:bodyPr/>
        <a:lstStyle/>
        <a:p>
          <a:r>
            <a:rPr lang="en-IN" sz="1600"/>
            <a:t>Three variables - How did you hear about X Education (78.46),  Lead Profile (74.19), Lead Quality (51.59), have the highest percentage missing values </a:t>
          </a:r>
          <a:endParaRPr lang="en-US" sz="1600"/>
        </a:p>
      </dgm:t>
    </dgm:pt>
    <dgm:pt modelId="{1314DBB4-FC79-492A-9449-492AF56CE20D}" type="parTrans" cxnId="{D35E4AF6-F4D5-48F1-A006-DCA3B1B47409}">
      <dgm:prSet/>
      <dgm:spPr/>
      <dgm:t>
        <a:bodyPr/>
        <a:lstStyle/>
        <a:p>
          <a:endParaRPr lang="en-US" sz="2400"/>
        </a:p>
      </dgm:t>
    </dgm:pt>
    <dgm:pt modelId="{3B4C7926-5575-462E-8038-03A48F6F06EB}" type="sibTrans" cxnId="{D35E4AF6-F4D5-48F1-A006-DCA3B1B47409}">
      <dgm:prSet/>
      <dgm:spPr/>
      <dgm:t>
        <a:bodyPr/>
        <a:lstStyle/>
        <a:p>
          <a:endParaRPr lang="en-US" sz="2400"/>
        </a:p>
      </dgm:t>
    </dgm:pt>
    <dgm:pt modelId="{DBBFF5B5-E5A3-465F-82FC-AD5FB9B156E0}" type="pres">
      <dgm:prSet presAssocID="{5A54D398-001A-4CE4-8C61-E1D46675D3D0}" presName="root" presStyleCnt="0">
        <dgm:presLayoutVars>
          <dgm:dir/>
          <dgm:resizeHandles val="exact"/>
        </dgm:presLayoutVars>
      </dgm:prSet>
      <dgm:spPr/>
    </dgm:pt>
    <dgm:pt modelId="{45953877-F838-4E34-B401-C1EF8901C793}" type="pres">
      <dgm:prSet presAssocID="{5A54D398-001A-4CE4-8C61-E1D46675D3D0}" presName="container" presStyleCnt="0">
        <dgm:presLayoutVars>
          <dgm:dir/>
          <dgm:resizeHandles val="exact"/>
        </dgm:presLayoutVars>
      </dgm:prSet>
      <dgm:spPr/>
    </dgm:pt>
    <dgm:pt modelId="{CF9FDF58-3A92-473F-AF29-EA0772453B91}" type="pres">
      <dgm:prSet presAssocID="{9A526065-B302-4FAE-9C0C-AC5963D41591}" presName="compNode" presStyleCnt="0"/>
      <dgm:spPr/>
    </dgm:pt>
    <dgm:pt modelId="{41A09324-0B21-44D9-8FC8-120AB088D7B2}" type="pres">
      <dgm:prSet presAssocID="{9A526065-B302-4FAE-9C0C-AC5963D41591}" presName="iconBgRect" presStyleLbl="bgShp" presStyleIdx="0" presStyleCnt="5"/>
      <dgm:spPr/>
    </dgm:pt>
    <dgm:pt modelId="{A87D66D4-0C97-4AFA-89AF-9A83CB7052D7}" type="pres">
      <dgm:prSet presAssocID="{9A526065-B302-4FAE-9C0C-AC5963D415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C83D373-3380-48EE-B131-1C14D1B2153D}" type="pres">
      <dgm:prSet presAssocID="{9A526065-B302-4FAE-9C0C-AC5963D41591}" presName="spaceRect" presStyleCnt="0"/>
      <dgm:spPr/>
    </dgm:pt>
    <dgm:pt modelId="{C6CB369C-14D1-4ADD-8CE9-F783C3A0EC5B}" type="pres">
      <dgm:prSet presAssocID="{9A526065-B302-4FAE-9C0C-AC5963D41591}" presName="textRect" presStyleLbl="revTx" presStyleIdx="0" presStyleCnt="5">
        <dgm:presLayoutVars>
          <dgm:chMax val="1"/>
          <dgm:chPref val="1"/>
        </dgm:presLayoutVars>
      </dgm:prSet>
      <dgm:spPr/>
    </dgm:pt>
    <dgm:pt modelId="{49979FFD-8312-4974-BF8E-CAF5F0FAF892}" type="pres">
      <dgm:prSet presAssocID="{6D0D7F1F-63CE-4100-AE61-F5CDFDBCF5ED}" presName="sibTrans" presStyleLbl="sibTrans2D1" presStyleIdx="0" presStyleCnt="0"/>
      <dgm:spPr/>
    </dgm:pt>
    <dgm:pt modelId="{300B8C84-AABA-4797-A169-3AC226B71BBE}" type="pres">
      <dgm:prSet presAssocID="{C30352AA-BFC5-44B2-985A-DDB37456B956}" presName="compNode" presStyleCnt="0"/>
      <dgm:spPr/>
    </dgm:pt>
    <dgm:pt modelId="{7CE25BC8-B097-4210-9F43-D69E605A5F4D}" type="pres">
      <dgm:prSet presAssocID="{C30352AA-BFC5-44B2-985A-DDB37456B956}" presName="iconBgRect" presStyleLbl="bgShp" presStyleIdx="1" presStyleCnt="5"/>
      <dgm:spPr/>
    </dgm:pt>
    <dgm:pt modelId="{C7383FE3-5D81-4472-8527-1A0836317290}" type="pres">
      <dgm:prSet presAssocID="{C30352AA-BFC5-44B2-985A-DDB37456B9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01853CA-7135-4719-A896-16A577280180}" type="pres">
      <dgm:prSet presAssocID="{C30352AA-BFC5-44B2-985A-DDB37456B956}" presName="spaceRect" presStyleCnt="0"/>
      <dgm:spPr/>
    </dgm:pt>
    <dgm:pt modelId="{B6F27293-0600-42C0-A688-31C39BF11CCF}" type="pres">
      <dgm:prSet presAssocID="{C30352AA-BFC5-44B2-985A-DDB37456B956}" presName="textRect" presStyleLbl="revTx" presStyleIdx="1" presStyleCnt="5">
        <dgm:presLayoutVars>
          <dgm:chMax val="1"/>
          <dgm:chPref val="1"/>
        </dgm:presLayoutVars>
      </dgm:prSet>
      <dgm:spPr/>
    </dgm:pt>
    <dgm:pt modelId="{A465EB23-BD53-4168-98C7-658F0BC0B375}" type="pres">
      <dgm:prSet presAssocID="{33820497-B6FA-481F-802C-2FB1F640FDAA}" presName="sibTrans" presStyleLbl="sibTrans2D1" presStyleIdx="0" presStyleCnt="0"/>
      <dgm:spPr/>
    </dgm:pt>
    <dgm:pt modelId="{E8D47B18-7405-441A-9E8D-CF689E581ED6}" type="pres">
      <dgm:prSet presAssocID="{3477D3B3-9806-43AC-BD44-547A79FF7C76}" presName="compNode" presStyleCnt="0"/>
      <dgm:spPr/>
    </dgm:pt>
    <dgm:pt modelId="{4379D345-7F9C-4888-9C4C-31C776E1C3BC}" type="pres">
      <dgm:prSet presAssocID="{3477D3B3-9806-43AC-BD44-547A79FF7C76}" presName="iconBgRect" presStyleLbl="bgShp" presStyleIdx="2" presStyleCnt="5"/>
      <dgm:spPr/>
    </dgm:pt>
    <dgm:pt modelId="{D01506E7-F950-4853-AD32-FD712E062172}" type="pres">
      <dgm:prSet presAssocID="{3477D3B3-9806-43AC-BD44-547A79FF7C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897D504-031D-4711-A16E-6C0CC5BD37CF}" type="pres">
      <dgm:prSet presAssocID="{3477D3B3-9806-43AC-BD44-547A79FF7C76}" presName="spaceRect" presStyleCnt="0"/>
      <dgm:spPr/>
    </dgm:pt>
    <dgm:pt modelId="{A05863D2-E63E-4B68-874E-AAD74F429C9E}" type="pres">
      <dgm:prSet presAssocID="{3477D3B3-9806-43AC-BD44-547A79FF7C76}" presName="textRect" presStyleLbl="revTx" presStyleIdx="2" presStyleCnt="5">
        <dgm:presLayoutVars>
          <dgm:chMax val="1"/>
          <dgm:chPref val="1"/>
        </dgm:presLayoutVars>
      </dgm:prSet>
      <dgm:spPr/>
    </dgm:pt>
    <dgm:pt modelId="{527B29C0-F681-42FB-AA6B-8A7B921B3296}" type="pres">
      <dgm:prSet presAssocID="{FB492A95-098D-4B4D-99E7-19D4E7F084FA}" presName="sibTrans" presStyleLbl="sibTrans2D1" presStyleIdx="0" presStyleCnt="0"/>
      <dgm:spPr/>
    </dgm:pt>
    <dgm:pt modelId="{6ADB5174-DA88-4821-B76B-B31CC7B99581}" type="pres">
      <dgm:prSet presAssocID="{BDE68E3E-7468-4CE1-84CA-B873F184F961}" presName="compNode" presStyleCnt="0"/>
      <dgm:spPr/>
    </dgm:pt>
    <dgm:pt modelId="{C88335E4-47D5-452E-BF36-6C421EDC03DE}" type="pres">
      <dgm:prSet presAssocID="{BDE68E3E-7468-4CE1-84CA-B873F184F961}" presName="iconBgRect" presStyleLbl="bgShp" presStyleIdx="3" presStyleCnt="5"/>
      <dgm:spPr/>
    </dgm:pt>
    <dgm:pt modelId="{AC907C16-947F-4921-8297-B6008468B006}" type="pres">
      <dgm:prSet presAssocID="{BDE68E3E-7468-4CE1-84CA-B873F184F9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thly calendar"/>
        </a:ext>
      </dgm:extLst>
    </dgm:pt>
    <dgm:pt modelId="{D07A6AE1-05CA-4344-8C38-98913E2D0896}" type="pres">
      <dgm:prSet presAssocID="{BDE68E3E-7468-4CE1-84CA-B873F184F961}" presName="spaceRect" presStyleCnt="0"/>
      <dgm:spPr/>
    </dgm:pt>
    <dgm:pt modelId="{069A7739-0357-4B32-B210-84AE9E257F39}" type="pres">
      <dgm:prSet presAssocID="{BDE68E3E-7468-4CE1-84CA-B873F184F961}" presName="textRect" presStyleLbl="revTx" presStyleIdx="3" presStyleCnt="5">
        <dgm:presLayoutVars>
          <dgm:chMax val="1"/>
          <dgm:chPref val="1"/>
        </dgm:presLayoutVars>
      </dgm:prSet>
      <dgm:spPr/>
    </dgm:pt>
    <dgm:pt modelId="{FC3FC36C-0705-438D-B53F-E8EBF1AD35DC}" type="pres">
      <dgm:prSet presAssocID="{173468A8-F214-435E-88A6-FA3C809B863D}" presName="sibTrans" presStyleLbl="sibTrans2D1" presStyleIdx="0" presStyleCnt="0"/>
      <dgm:spPr/>
    </dgm:pt>
    <dgm:pt modelId="{B661ACBD-9ACC-4A22-8646-C02738161FE9}" type="pres">
      <dgm:prSet presAssocID="{0ADDEFAE-AFE7-402F-8489-F5F5A03EBD9B}" presName="compNode" presStyleCnt="0"/>
      <dgm:spPr/>
    </dgm:pt>
    <dgm:pt modelId="{0B8308C4-F3F2-43FE-A7C2-BDB8D21CFE1B}" type="pres">
      <dgm:prSet presAssocID="{0ADDEFAE-AFE7-402F-8489-F5F5A03EBD9B}" presName="iconBgRect" presStyleLbl="bgShp" presStyleIdx="4" presStyleCnt="5"/>
      <dgm:spPr/>
    </dgm:pt>
    <dgm:pt modelId="{D35593DE-E8BF-48C5-87C2-048054174254}" type="pres">
      <dgm:prSet presAssocID="{0ADDEFAE-AFE7-402F-8489-F5F5A03EBD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Braille"/>
        </a:ext>
      </dgm:extLst>
    </dgm:pt>
    <dgm:pt modelId="{D240AF67-CF5B-4028-9CB5-57CF2B2085B4}" type="pres">
      <dgm:prSet presAssocID="{0ADDEFAE-AFE7-402F-8489-F5F5A03EBD9B}" presName="spaceRect" presStyleCnt="0"/>
      <dgm:spPr/>
    </dgm:pt>
    <dgm:pt modelId="{F340009D-A55A-49BF-886A-4C5BDEE45F4A}" type="pres">
      <dgm:prSet presAssocID="{0ADDEFAE-AFE7-402F-8489-F5F5A03EBD9B}" presName="textRect" presStyleLbl="revTx" presStyleIdx="4" presStyleCnt="5">
        <dgm:presLayoutVars>
          <dgm:chMax val="1"/>
          <dgm:chPref val="1"/>
        </dgm:presLayoutVars>
      </dgm:prSet>
      <dgm:spPr/>
    </dgm:pt>
  </dgm:ptLst>
  <dgm:cxnLst>
    <dgm:cxn modelId="{3626D806-05C3-4DC7-811B-18B749E86109}" type="presOf" srcId="{C30352AA-BFC5-44B2-985A-DDB37456B956}" destId="{B6F27293-0600-42C0-A688-31C39BF11CCF}" srcOrd="0" destOrd="0" presId="urn:microsoft.com/office/officeart/2018/2/layout/IconCircleList"/>
    <dgm:cxn modelId="{BFD2EE0D-B2D9-49C4-8A31-AF9D7CCF7BCC}" type="presOf" srcId="{BDE68E3E-7468-4CE1-84CA-B873F184F961}" destId="{069A7739-0357-4B32-B210-84AE9E257F39}" srcOrd="0" destOrd="0" presId="urn:microsoft.com/office/officeart/2018/2/layout/IconCircleList"/>
    <dgm:cxn modelId="{FD620713-11A3-4BDA-AE63-865A2E694458}" srcId="{5A54D398-001A-4CE4-8C61-E1D46675D3D0}" destId="{C30352AA-BFC5-44B2-985A-DDB37456B956}" srcOrd="1" destOrd="0" parTransId="{7899BB29-B9D7-4281-8EAF-852965BBD746}" sibTransId="{33820497-B6FA-481F-802C-2FB1F640FDAA}"/>
    <dgm:cxn modelId="{65BA3019-5B1C-42A6-82CB-2DAED5050377}" type="presOf" srcId="{5A54D398-001A-4CE4-8C61-E1D46675D3D0}" destId="{DBBFF5B5-E5A3-465F-82FC-AD5FB9B156E0}" srcOrd="0" destOrd="0" presId="urn:microsoft.com/office/officeart/2018/2/layout/IconCircleList"/>
    <dgm:cxn modelId="{319ADE24-1C7D-4E97-B74A-394722A5BA9B}" srcId="{5A54D398-001A-4CE4-8C61-E1D46675D3D0}" destId="{9A526065-B302-4FAE-9C0C-AC5963D41591}" srcOrd="0" destOrd="0" parTransId="{1C1437C2-0964-4181-8715-BA37D1EBF9D7}" sibTransId="{6D0D7F1F-63CE-4100-AE61-F5CDFDBCF5ED}"/>
    <dgm:cxn modelId="{A4428125-7668-4A47-B542-C9B62E963CC3}" type="presOf" srcId="{9A526065-B302-4FAE-9C0C-AC5963D41591}" destId="{C6CB369C-14D1-4ADD-8CE9-F783C3A0EC5B}" srcOrd="0" destOrd="0" presId="urn:microsoft.com/office/officeart/2018/2/layout/IconCircleList"/>
    <dgm:cxn modelId="{D361865D-F1EF-45BE-BEAF-1FD78A35D2C2}" type="presOf" srcId="{173468A8-F214-435E-88A6-FA3C809B863D}" destId="{FC3FC36C-0705-438D-B53F-E8EBF1AD35DC}" srcOrd="0" destOrd="0" presId="urn:microsoft.com/office/officeart/2018/2/layout/IconCircleList"/>
    <dgm:cxn modelId="{F654516F-70D5-4166-8910-A5F3DC99F1F5}" type="presOf" srcId="{0ADDEFAE-AFE7-402F-8489-F5F5A03EBD9B}" destId="{F340009D-A55A-49BF-886A-4C5BDEE45F4A}" srcOrd="0" destOrd="0" presId="urn:microsoft.com/office/officeart/2018/2/layout/IconCircleList"/>
    <dgm:cxn modelId="{4846C070-1C3B-4617-B94B-85B5D99119C9}" type="presOf" srcId="{33820497-B6FA-481F-802C-2FB1F640FDAA}" destId="{A465EB23-BD53-4168-98C7-658F0BC0B375}" srcOrd="0" destOrd="0" presId="urn:microsoft.com/office/officeart/2018/2/layout/IconCircleList"/>
    <dgm:cxn modelId="{E6DDC979-DFB2-400D-AD4F-556AB6970FF9}" srcId="{5A54D398-001A-4CE4-8C61-E1D46675D3D0}" destId="{BDE68E3E-7468-4CE1-84CA-B873F184F961}" srcOrd="3" destOrd="0" parTransId="{D6BDBA5D-CA23-4ECA-B352-12A14E706367}" sibTransId="{173468A8-F214-435E-88A6-FA3C809B863D}"/>
    <dgm:cxn modelId="{70D0CE9C-2FE1-4BA3-92AB-3D240AC03319}" type="presOf" srcId="{3477D3B3-9806-43AC-BD44-547A79FF7C76}" destId="{A05863D2-E63E-4B68-874E-AAD74F429C9E}" srcOrd="0" destOrd="0" presId="urn:microsoft.com/office/officeart/2018/2/layout/IconCircleList"/>
    <dgm:cxn modelId="{0E7E58BC-4FF5-474A-8A5D-11D3AC4F917C}" srcId="{5A54D398-001A-4CE4-8C61-E1D46675D3D0}" destId="{3477D3B3-9806-43AC-BD44-547A79FF7C76}" srcOrd="2" destOrd="0" parTransId="{7B49FAA0-C393-44DE-883B-04643C4F83B3}" sibTransId="{FB492A95-098D-4B4D-99E7-19D4E7F084FA}"/>
    <dgm:cxn modelId="{48AA1AC8-5EA5-40B8-9A35-E3C4E68AA4F4}" type="presOf" srcId="{FB492A95-098D-4B4D-99E7-19D4E7F084FA}" destId="{527B29C0-F681-42FB-AA6B-8A7B921B3296}" srcOrd="0" destOrd="0" presId="urn:microsoft.com/office/officeart/2018/2/layout/IconCircleList"/>
    <dgm:cxn modelId="{D35E4AF6-F4D5-48F1-A006-DCA3B1B47409}" srcId="{5A54D398-001A-4CE4-8C61-E1D46675D3D0}" destId="{0ADDEFAE-AFE7-402F-8489-F5F5A03EBD9B}" srcOrd="4" destOrd="0" parTransId="{1314DBB4-FC79-492A-9449-492AF56CE20D}" sibTransId="{3B4C7926-5575-462E-8038-03A48F6F06EB}"/>
    <dgm:cxn modelId="{E93457FA-415F-4820-8832-B4DDA4C47E45}" type="presOf" srcId="{6D0D7F1F-63CE-4100-AE61-F5CDFDBCF5ED}" destId="{49979FFD-8312-4974-BF8E-CAF5F0FAF892}" srcOrd="0" destOrd="0" presId="urn:microsoft.com/office/officeart/2018/2/layout/IconCircleList"/>
    <dgm:cxn modelId="{1AA80212-6716-475F-AB31-3AE4976631BF}" type="presParOf" srcId="{DBBFF5B5-E5A3-465F-82FC-AD5FB9B156E0}" destId="{45953877-F838-4E34-B401-C1EF8901C793}" srcOrd="0" destOrd="0" presId="urn:microsoft.com/office/officeart/2018/2/layout/IconCircleList"/>
    <dgm:cxn modelId="{82B87E05-99A2-4C5F-A2BD-BF5A845E3248}" type="presParOf" srcId="{45953877-F838-4E34-B401-C1EF8901C793}" destId="{CF9FDF58-3A92-473F-AF29-EA0772453B91}" srcOrd="0" destOrd="0" presId="urn:microsoft.com/office/officeart/2018/2/layout/IconCircleList"/>
    <dgm:cxn modelId="{3A1AA00C-94C8-4A4A-B3DC-190B534CFFDE}" type="presParOf" srcId="{CF9FDF58-3A92-473F-AF29-EA0772453B91}" destId="{41A09324-0B21-44D9-8FC8-120AB088D7B2}" srcOrd="0" destOrd="0" presId="urn:microsoft.com/office/officeart/2018/2/layout/IconCircleList"/>
    <dgm:cxn modelId="{60008865-BE13-4E8B-ADAF-6E32D6BB6179}" type="presParOf" srcId="{CF9FDF58-3A92-473F-AF29-EA0772453B91}" destId="{A87D66D4-0C97-4AFA-89AF-9A83CB7052D7}" srcOrd="1" destOrd="0" presId="urn:microsoft.com/office/officeart/2018/2/layout/IconCircleList"/>
    <dgm:cxn modelId="{C9452A44-8E50-4839-8D37-63119F403903}" type="presParOf" srcId="{CF9FDF58-3A92-473F-AF29-EA0772453B91}" destId="{7C83D373-3380-48EE-B131-1C14D1B2153D}" srcOrd="2" destOrd="0" presId="urn:microsoft.com/office/officeart/2018/2/layout/IconCircleList"/>
    <dgm:cxn modelId="{87B41319-D4D4-42F9-89A3-F8C864907097}" type="presParOf" srcId="{CF9FDF58-3A92-473F-AF29-EA0772453B91}" destId="{C6CB369C-14D1-4ADD-8CE9-F783C3A0EC5B}" srcOrd="3" destOrd="0" presId="urn:microsoft.com/office/officeart/2018/2/layout/IconCircleList"/>
    <dgm:cxn modelId="{882DAA58-3E26-4EBA-A383-219878D22AC7}" type="presParOf" srcId="{45953877-F838-4E34-B401-C1EF8901C793}" destId="{49979FFD-8312-4974-BF8E-CAF5F0FAF892}" srcOrd="1" destOrd="0" presId="urn:microsoft.com/office/officeart/2018/2/layout/IconCircleList"/>
    <dgm:cxn modelId="{DBC00518-6ECA-4BBD-954A-B44C9613C3AC}" type="presParOf" srcId="{45953877-F838-4E34-B401-C1EF8901C793}" destId="{300B8C84-AABA-4797-A169-3AC226B71BBE}" srcOrd="2" destOrd="0" presId="urn:microsoft.com/office/officeart/2018/2/layout/IconCircleList"/>
    <dgm:cxn modelId="{2B27A615-9EE8-4CC6-872F-E1F641062491}" type="presParOf" srcId="{300B8C84-AABA-4797-A169-3AC226B71BBE}" destId="{7CE25BC8-B097-4210-9F43-D69E605A5F4D}" srcOrd="0" destOrd="0" presId="urn:microsoft.com/office/officeart/2018/2/layout/IconCircleList"/>
    <dgm:cxn modelId="{7E94E4F3-AB0B-4B02-B165-633C5750F8A8}" type="presParOf" srcId="{300B8C84-AABA-4797-A169-3AC226B71BBE}" destId="{C7383FE3-5D81-4472-8527-1A0836317290}" srcOrd="1" destOrd="0" presId="urn:microsoft.com/office/officeart/2018/2/layout/IconCircleList"/>
    <dgm:cxn modelId="{8B3BF8C9-90CB-4F93-93CB-B68F5295E020}" type="presParOf" srcId="{300B8C84-AABA-4797-A169-3AC226B71BBE}" destId="{101853CA-7135-4719-A896-16A577280180}" srcOrd="2" destOrd="0" presId="urn:microsoft.com/office/officeart/2018/2/layout/IconCircleList"/>
    <dgm:cxn modelId="{2D1EB975-AB7B-4171-8FB3-80DD4FC3E7CE}" type="presParOf" srcId="{300B8C84-AABA-4797-A169-3AC226B71BBE}" destId="{B6F27293-0600-42C0-A688-31C39BF11CCF}" srcOrd="3" destOrd="0" presId="urn:microsoft.com/office/officeart/2018/2/layout/IconCircleList"/>
    <dgm:cxn modelId="{D90B33AD-AC0F-4264-8CF4-6426D8B5C834}" type="presParOf" srcId="{45953877-F838-4E34-B401-C1EF8901C793}" destId="{A465EB23-BD53-4168-98C7-658F0BC0B375}" srcOrd="3" destOrd="0" presId="urn:microsoft.com/office/officeart/2018/2/layout/IconCircleList"/>
    <dgm:cxn modelId="{F7FA02D8-653F-460D-BBA9-58FEFA3C7024}" type="presParOf" srcId="{45953877-F838-4E34-B401-C1EF8901C793}" destId="{E8D47B18-7405-441A-9E8D-CF689E581ED6}" srcOrd="4" destOrd="0" presId="urn:microsoft.com/office/officeart/2018/2/layout/IconCircleList"/>
    <dgm:cxn modelId="{6F524EF4-2C65-4C6A-B299-065F68B579F2}" type="presParOf" srcId="{E8D47B18-7405-441A-9E8D-CF689E581ED6}" destId="{4379D345-7F9C-4888-9C4C-31C776E1C3BC}" srcOrd="0" destOrd="0" presId="urn:microsoft.com/office/officeart/2018/2/layout/IconCircleList"/>
    <dgm:cxn modelId="{FB2F30CC-186E-4143-B1BF-CCA62A461F5E}" type="presParOf" srcId="{E8D47B18-7405-441A-9E8D-CF689E581ED6}" destId="{D01506E7-F950-4853-AD32-FD712E062172}" srcOrd="1" destOrd="0" presId="urn:microsoft.com/office/officeart/2018/2/layout/IconCircleList"/>
    <dgm:cxn modelId="{FD673BA7-B647-419C-B938-ACD77F34D452}" type="presParOf" srcId="{E8D47B18-7405-441A-9E8D-CF689E581ED6}" destId="{8897D504-031D-4711-A16E-6C0CC5BD37CF}" srcOrd="2" destOrd="0" presId="urn:microsoft.com/office/officeart/2018/2/layout/IconCircleList"/>
    <dgm:cxn modelId="{7522222C-B939-417C-8039-36B09A398907}" type="presParOf" srcId="{E8D47B18-7405-441A-9E8D-CF689E581ED6}" destId="{A05863D2-E63E-4B68-874E-AAD74F429C9E}" srcOrd="3" destOrd="0" presId="urn:microsoft.com/office/officeart/2018/2/layout/IconCircleList"/>
    <dgm:cxn modelId="{6E5B62C2-F3CC-475C-9D99-D6CB4CDC1481}" type="presParOf" srcId="{45953877-F838-4E34-B401-C1EF8901C793}" destId="{527B29C0-F681-42FB-AA6B-8A7B921B3296}" srcOrd="5" destOrd="0" presId="urn:microsoft.com/office/officeart/2018/2/layout/IconCircleList"/>
    <dgm:cxn modelId="{45B7334A-242E-44EF-80D3-0E86B8681BA3}" type="presParOf" srcId="{45953877-F838-4E34-B401-C1EF8901C793}" destId="{6ADB5174-DA88-4821-B76B-B31CC7B99581}" srcOrd="6" destOrd="0" presId="urn:microsoft.com/office/officeart/2018/2/layout/IconCircleList"/>
    <dgm:cxn modelId="{559CB44D-7540-474C-A096-1EE5122760B9}" type="presParOf" srcId="{6ADB5174-DA88-4821-B76B-B31CC7B99581}" destId="{C88335E4-47D5-452E-BF36-6C421EDC03DE}" srcOrd="0" destOrd="0" presId="urn:microsoft.com/office/officeart/2018/2/layout/IconCircleList"/>
    <dgm:cxn modelId="{7BCEFCCA-37BB-47A3-B5B3-DC6729DBE6EA}" type="presParOf" srcId="{6ADB5174-DA88-4821-B76B-B31CC7B99581}" destId="{AC907C16-947F-4921-8297-B6008468B006}" srcOrd="1" destOrd="0" presId="urn:microsoft.com/office/officeart/2018/2/layout/IconCircleList"/>
    <dgm:cxn modelId="{428CCC29-19DC-444A-8CA2-EA67866E6F4D}" type="presParOf" srcId="{6ADB5174-DA88-4821-B76B-B31CC7B99581}" destId="{D07A6AE1-05CA-4344-8C38-98913E2D0896}" srcOrd="2" destOrd="0" presId="urn:microsoft.com/office/officeart/2018/2/layout/IconCircleList"/>
    <dgm:cxn modelId="{556BEB28-2F7B-41FF-9840-E48B4726BAC7}" type="presParOf" srcId="{6ADB5174-DA88-4821-B76B-B31CC7B99581}" destId="{069A7739-0357-4B32-B210-84AE9E257F39}" srcOrd="3" destOrd="0" presId="urn:microsoft.com/office/officeart/2018/2/layout/IconCircleList"/>
    <dgm:cxn modelId="{818F7249-AEB9-4D67-95A9-515BAFE1C273}" type="presParOf" srcId="{45953877-F838-4E34-B401-C1EF8901C793}" destId="{FC3FC36C-0705-438D-B53F-E8EBF1AD35DC}" srcOrd="7" destOrd="0" presId="urn:microsoft.com/office/officeart/2018/2/layout/IconCircleList"/>
    <dgm:cxn modelId="{E0EE62A4-77CB-4E09-A201-00A05FF49B26}" type="presParOf" srcId="{45953877-F838-4E34-B401-C1EF8901C793}" destId="{B661ACBD-9ACC-4A22-8646-C02738161FE9}" srcOrd="8" destOrd="0" presId="urn:microsoft.com/office/officeart/2018/2/layout/IconCircleList"/>
    <dgm:cxn modelId="{0654558C-3B90-4F32-AA7D-00F617A37B6F}" type="presParOf" srcId="{B661ACBD-9ACC-4A22-8646-C02738161FE9}" destId="{0B8308C4-F3F2-43FE-A7C2-BDB8D21CFE1B}" srcOrd="0" destOrd="0" presId="urn:microsoft.com/office/officeart/2018/2/layout/IconCircleList"/>
    <dgm:cxn modelId="{A8CB6DFF-FAB9-44C9-BE61-5DB4D031C9A3}" type="presParOf" srcId="{B661ACBD-9ACC-4A22-8646-C02738161FE9}" destId="{D35593DE-E8BF-48C5-87C2-048054174254}" srcOrd="1" destOrd="0" presId="urn:microsoft.com/office/officeart/2018/2/layout/IconCircleList"/>
    <dgm:cxn modelId="{AEA1516C-669D-4A9A-82E3-48FF1E57BC14}" type="presParOf" srcId="{B661ACBD-9ACC-4A22-8646-C02738161FE9}" destId="{D240AF67-CF5B-4028-9CB5-57CF2B2085B4}" srcOrd="2" destOrd="0" presId="urn:microsoft.com/office/officeart/2018/2/layout/IconCircleList"/>
    <dgm:cxn modelId="{4F8D108C-161E-4F46-8FB7-7D31C481F651}" type="presParOf" srcId="{B661ACBD-9ACC-4A22-8646-C02738161FE9}" destId="{F340009D-A55A-49BF-886A-4C5BDEE45F4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283E6-C990-4269-AA8B-E43767A4931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E0110BF-1CBC-48E4-9E29-7E168DB7355E}">
      <dgm:prSet/>
      <dgm:spPr/>
      <dgm:t>
        <a:bodyPr/>
        <a:lstStyle/>
        <a:p>
          <a:r>
            <a:rPr lang="en-IN" b="1"/>
            <a:t>Insights:</a:t>
          </a:r>
          <a:endParaRPr lang="en-US"/>
        </a:p>
      </dgm:t>
    </dgm:pt>
    <dgm:pt modelId="{58BB24A4-454C-4D5A-A087-0ADC827367F5}" type="parTrans" cxnId="{BCF5B353-1CA9-4F14-A3A8-408EC16B39EB}">
      <dgm:prSet/>
      <dgm:spPr/>
      <dgm:t>
        <a:bodyPr/>
        <a:lstStyle/>
        <a:p>
          <a:endParaRPr lang="en-US"/>
        </a:p>
      </dgm:t>
    </dgm:pt>
    <dgm:pt modelId="{E3EC22A6-4EC7-4851-9563-A9A08611ADFD}" type="sibTrans" cxnId="{BCF5B353-1CA9-4F14-A3A8-408EC16B39EB}">
      <dgm:prSet/>
      <dgm:spPr/>
      <dgm:t>
        <a:bodyPr/>
        <a:lstStyle/>
        <a:p>
          <a:endParaRPr lang="en-US"/>
        </a:p>
      </dgm:t>
    </dgm:pt>
    <dgm:pt modelId="{26ECAD8A-2B9C-489B-A3AF-608B6229C834}">
      <dgm:prSet/>
      <dgm:spPr/>
      <dgm:t>
        <a:bodyPr/>
        <a:lstStyle/>
        <a:p>
          <a:r>
            <a:rPr lang="en-IN"/>
            <a:t>The p- values for all variables in the final model is &lt;0.05</a:t>
          </a:r>
          <a:endParaRPr lang="en-US"/>
        </a:p>
      </dgm:t>
    </dgm:pt>
    <dgm:pt modelId="{BF0758A5-29B7-4671-81A0-3FD9DB93231F}" type="parTrans" cxnId="{8142B6C4-38DD-4E64-B518-E34739F21226}">
      <dgm:prSet/>
      <dgm:spPr/>
      <dgm:t>
        <a:bodyPr/>
        <a:lstStyle/>
        <a:p>
          <a:endParaRPr lang="en-US"/>
        </a:p>
      </dgm:t>
    </dgm:pt>
    <dgm:pt modelId="{FF187C9B-7355-4B47-9B1C-ECB54F6EAF4A}" type="sibTrans" cxnId="{8142B6C4-38DD-4E64-B518-E34739F21226}">
      <dgm:prSet/>
      <dgm:spPr/>
      <dgm:t>
        <a:bodyPr/>
        <a:lstStyle/>
        <a:p>
          <a:endParaRPr lang="en-US"/>
        </a:p>
      </dgm:t>
    </dgm:pt>
    <dgm:pt modelId="{8C0E297A-EBA9-4A98-8827-77E9ECA4AFE9}">
      <dgm:prSet/>
      <dgm:spPr/>
      <dgm:t>
        <a:bodyPr/>
        <a:lstStyle/>
        <a:p>
          <a:r>
            <a:rPr lang="en-IN"/>
            <a:t>All the features have VIF values &lt; 3. Hence muliticollinearity hardly exist</a:t>
          </a:r>
          <a:endParaRPr lang="en-US"/>
        </a:p>
      </dgm:t>
    </dgm:pt>
    <dgm:pt modelId="{59607040-52D9-4737-B33F-82A4FB0D91B2}" type="parTrans" cxnId="{588BF51C-085B-493E-9FC8-F076D3829B4D}">
      <dgm:prSet/>
      <dgm:spPr/>
      <dgm:t>
        <a:bodyPr/>
        <a:lstStyle/>
        <a:p>
          <a:endParaRPr lang="en-US"/>
        </a:p>
      </dgm:t>
    </dgm:pt>
    <dgm:pt modelId="{0EE8CBFB-1D8B-4722-8DA9-25A5C26BD158}" type="sibTrans" cxnId="{588BF51C-085B-493E-9FC8-F076D3829B4D}">
      <dgm:prSet/>
      <dgm:spPr/>
      <dgm:t>
        <a:bodyPr/>
        <a:lstStyle/>
        <a:p>
          <a:endParaRPr lang="en-US"/>
        </a:p>
      </dgm:t>
    </dgm:pt>
    <dgm:pt modelId="{EF0A480F-5506-4F7E-A472-1161A59A9FDC}">
      <dgm:prSet/>
      <dgm:spPr/>
      <dgm:t>
        <a:bodyPr/>
        <a:lstStyle/>
        <a:p>
          <a:r>
            <a:rPr lang="en-IN"/>
            <a:t>The overall accuracy is 0.9315 at a probability threshold of 0.05 is also very acceptable</a:t>
          </a:r>
          <a:endParaRPr lang="en-US"/>
        </a:p>
      </dgm:t>
    </dgm:pt>
    <dgm:pt modelId="{AF7C5443-ED3E-4D79-A5C1-67B24973B090}" type="parTrans" cxnId="{5F0435B6-0491-46AC-8BB8-E4273270EDA2}">
      <dgm:prSet/>
      <dgm:spPr/>
      <dgm:t>
        <a:bodyPr/>
        <a:lstStyle/>
        <a:p>
          <a:endParaRPr lang="en-US"/>
        </a:p>
      </dgm:t>
    </dgm:pt>
    <dgm:pt modelId="{C560885E-24FB-4BFD-A338-BFC3ED1911A6}" type="sibTrans" cxnId="{5F0435B6-0491-46AC-8BB8-E4273270EDA2}">
      <dgm:prSet/>
      <dgm:spPr/>
      <dgm:t>
        <a:bodyPr/>
        <a:lstStyle/>
        <a:p>
          <a:endParaRPr lang="en-US"/>
        </a:p>
      </dgm:t>
    </dgm:pt>
    <dgm:pt modelId="{11B8985B-C3C8-4B5E-8B2E-BD7C2BDC69D7}" type="pres">
      <dgm:prSet presAssocID="{9BF283E6-C990-4269-AA8B-E43767A4931C}" presName="vert0" presStyleCnt="0">
        <dgm:presLayoutVars>
          <dgm:dir/>
          <dgm:animOne val="branch"/>
          <dgm:animLvl val="lvl"/>
        </dgm:presLayoutVars>
      </dgm:prSet>
      <dgm:spPr/>
    </dgm:pt>
    <dgm:pt modelId="{449B20F0-007D-4DED-B046-B63698327C60}" type="pres">
      <dgm:prSet presAssocID="{2E0110BF-1CBC-48E4-9E29-7E168DB7355E}" presName="thickLine" presStyleLbl="alignNode1" presStyleIdx="0" presStyleCnt="4"/>
      <dgm:spPr/>
    </dgm:pt>
    <dgm:pt modelId="{5266E34A-1E63-4697-8977-7CF705276A80}" type="pres">
      <dgm:prSet presAssocID="{2E0110BF-1CBC-48E4-9E29-7E168DB7355E}" presName="horz1" presStyleCnt="0"/>
      <dgm:spPr/>
    </dgm:pt>
    <dgm:pt modelId="{A4A277EB-A2A9-4C25-AD32-B2187B07AEE0}" type="pres">
      <dgm:prSet presAssocID="{2E0110BF-1CBC-48E4-9E29-7E168DB7355E}" presName="tx1" presStyleLbl="revTx" presStyleIdx="0" presStyleCnt="4"/>
      <dgm:spPr/>
    </dgm:pt>
    <dgm:pt modelId="{40FADF8E-CE4B-4367-91EB-AF7B69B02A6B}" type="pres">
      <dgm:prSet presAssocID="{2E0110BF-1CBC-48E4-9E29-7E168DB7355E}" presName="vert1" presStyleCnt="0"/>
      <dgm:spPr/>
    </dgm:pt>
    <dgm:pt modelId="{CECA8642-08CB-4182-B478-3BAF3C8E18F6}" type="pres">
      <dgm:prSet presAssocID="{26ECAD8A-2B9C-489B-A3AF-608B6229C834}" presName="thickLine" presStyleLbl="alignNode1" presStyleIdx="1" presStyleCnt="4"/>
      <dgm:spPr/>
    </dgm:pt>
    <dgm:pt modelId="{CC8DBB31-CD99-49BC-A6A1-AE968275DB82}" type="pres">
      <dgm:prSet presAssocID="{26ECAD8A-2B9C-489B-A3AF-608B6229C834}" presName="horz1" presStyleCnt="0"/>
      <dgm:spPr/>
    </dgm:pt>
    <dgm:pt modelId="{03E58B8B-D4A5-4DC7-909F-4B35F2D8C4BB}" type="pres">
      <dgm:prSet presAssocID="{26ECAD8A-2B9C-489B-A3AF-608B6229C834}" presName="tx1" presStyleLbl="revTx" presStyleIdx="1" presStyleCnt="4"/>
      <dgm:spPr/>
    </dgm:pt>
    <dgm:pt modelId="{AE7204AB-2AE9-4A70-AEE9-3EB7769AEA6C}" type="pres">
      <dgm:prSet presAssocID="{26ECAD8A-2B9C-489B-A3AF-608B6229C834}" presName="vert1" presStyleCnt="0"/>
      <dgm:spPr/>
    </dgm:pt>
    <dgm:pt modelId="{E7E47D21-792A-40AB-8A84-90E1769B0D02}" type="pres">
      <dgm:prSet presAssocID="{8C0E297A-EBA9-4A98-8827-77E9ECA4AFE9}" presName="thickLine" presStyleLbl="alignNode1" presStyleIdx="2" presStyleCnt="4"/>
      <dgm:spPr/>
    </dgm:pt>
    <dgm:pt modelId="{27B0A647-F84D-4970-BB90-C7799370F230}" type="pres">
      <dgm:prSet presAssocID="{8C0E297A-EBA9-4A98-8827-77E9ECA4AFE9}" presName="horz1" presStyleCnt="0"/>
      <dgm:spPr/>
    </dgm:pt>
    <dgm:pt modelId="{4FE706D2-BAAE-4F42-83D8-72671EBABA39}" type="pres">
      <dgm:prSet presAssocID="{8C0E297A-EBA9-4A98-8827-77E9ECA4AFE9}" presName="tx1" presStyleLbl="revTx" presStyleIdx="2" presStyleCnt="4"/>
      <dgm:spPr/>
    </dgm:pt>
    <dgm:pt modelId="{8C9BD0D9-B5A8-4C6A-8D08-6DE99D18A6B8}" type="pres">
      <dgm:prSet presAssocID="{8C0E297A-EBA9-4A98-8827-77E9ECA4AFE9}" presName="vert1" presStyleCnt="0"/>
      <dgm:spPr/>
    </dgm:pt>
    <dgm:pt modelId="{1F822921-A87B-487E-A1D5-108221E6B54B}" type="pres">
      <dgm:prSet presAssocID="{EF0A480F-5506-4F7E-A472-1161A59A9FDC}" presName="thickLine" presStyleLbl="alignNode1" presStyleIdx="3" presStyleCnt="4"/>
      <dgm:spPr/>
    </dgm:pt>
    <dgm:pt modelId="{07490582-B817-4BA1-8B46-001E8A3E1F2F}" type="pres">
      <dgm:prSet presAssocID="{EF0A480F-5506-4F7E-A472-1161A59A9FDC}" presName="horz1" presStyleCnt="0"/>
      <dgm:spPr/>
    </dgm:pt>
    <dgm:pt modelId="{417115EF-75A1-4946-B4B4-DD8DA02D0DF9}" type="pres">
      <dgm:prSet presAssocID="{EF0A480F-5506-4F7E-A472-1161A59A9FDC}" presName="tx1" presStyleLbl="revTx" presStyleIdx="3" presStyleCnt="4"/>
      <dgm:spPr/>
    </dgm:pt>
    <dgm:pt modelId="{0EF64018-FDA3-4D18-B52F-D5E388C82DE6}" type="pres">
      <dgm:prSet presAssocID="{EF0A480F-5506-4F7E-A472-1161A59A9FDC}" presName="vert1" presStyleCnt="0"/>
      <dgm:spPr/>
    </dgm:pt>
  </dgm:ptLst>
  <dgm:cxnLst>
    <dgm:cxn modelId="{588BF51C-085B-493E-9FC8-F076D3829B4D}" srcId="{9BF283E6-C990-4269-AA8B-E43767A4931C}" destId="{8C0E297A-EBA9-4A98-8827-77E9ECA4AFE9}" srcOrd="2" destOrd="0" parTransId="{59607040-52D9-4737-B33F-82A4FB0D91B2}" sibTransId="{0EE8CBFB-1D8B-4722-8DA9-25A5C26BD158}"/>
    <dgm:cxn modelId="{838B2A34-5B5D-4AC9-A871-C2A2A019B9C5}" type="presOf" srcId="{EF0A480F-5506-4F7E-A472-1161A59A9FDC}" destId="{417115EF-75A1-4946-B4B4-DD8DA02D0DF9}" srcOrd="0" destOrd="0" presId="urn:microsoft.com/office/officeart/2008/layout/LinedList"/>
    <dgm:cxn modelId="{E91E4F45-E96F-4BBD-8F93-8D89E9EDDA82}" type="presOf" srcId="{2E0110BF-1CBC-48E4-9E29-7E168DB7355E}" destId="{A4A277EB-A2A9-4C25-AD32-B2187B07AEE0}" srcOrd="0" destOrd="0" presId="urn:microsoft.com/office/officeart/2008/layout/LinedList"/>
    <dgm:cxn modelId="{BCF5B353-1CA9-4F14-A3A8-408EC16B39EB}" srcId="{9BF283E6-C990-4269-AA8B-E43767A4931C}" destId="{2E0110BF-1CBC-48E4-9E29-7E168DB7355E}" srcOrd="0" destOrd="0" parTransId="{58BB24A4-454C-4D5A-A087-0ADC827367F5}" sibTransId="{E3EC22A6-4EC7-4851-9563-A9A08611ADFD}"/>
    <dgm:cxn modelId="{729BD48F-44F5-4022-AB14-A6D1042B481F}" type="presOf" srcId="{8C0E297A-EBA9-4A98-8827-77E9ECA4AFE9}" destId="{4FE706D2-BAAE-4F42-83D8-72671EBABA39}" srcOrd="0" destOrd="0" presId="urn:microsoft.com/office/officeart/2008/layout/LinedList"/>
    <dgm:cxn modelId="{1754CD9F-E504-4720-A761-A287BE549327}" type="presOf" srcId="{26ECAD8A-2B9C-489B-A3AF-608B6229C834}" destId="{03E58B8B-D4A5-4DC7-909F-4B35F2D8C4BB}" srcOrd="0" destOrd="0" presId="urn:microsoft.com/office/officeart/2008/layout/LinedList"/>
    <dgm:cxn modelId="{5F0435B6-0491-46AC-8BB8-E4273270EDA2}" srcId="{9BF283E6-C990-4269-AA8B-E43767A4931C}" destId="{EF0A480F-5506-4F7E-A472-1161A59A9FDC}" srcOrd="3" destOrd="0" parTransId="{AF7C5443-ED3E-4D79-A5C1-67B24973B090}" sibTransId="{C560885E-24FB-4BFD-A338-BFC3ED1911A6}"/>
    <dgm:cxn modelId="{E4F609BC-4C6E-4F37-B451-20587345CE1B}" type="presOf" srcId="{9BF283E6-C990-4269-AA8B-E43767A4931C}" destId="{11B8985B-C3C8-4B5E-8B2E-BD7C2BDC69D7}" srcOrd="0" destOrd="0" presId="urn:microsoft.com/office/officeart/2008/layout/LinedList"/>
    <dgm:cxn modelId="{8142B6C4-38DD-4E64-B518-E34739F21226}" srcId="{9BF283E6-C990-4269-AA8B-E43767A4931C}" destId="{26ECAD8A-2B9C-489B-A3AF-608B6229C834}" srcOrd="1" destOrd="0" parTransId="{BF0758A5-29B7-4671-81A0-3FD9DB93231F}" sibTransId="{FF187C9B-7355-4B47-9B1C-ECB54F6EAF4A}"/>
    <dgm:cxn modelId="{4CF24330-2D11-4F84-9C0D-227F899D70D0}" type="presParOf" srcId="{11B8985B-C3C8-4B5E-8B2E-BD7C2BDC69D7}" destId="{449B20F0-007D-4DED-B046-B63698327C60}" srcOrd="0" destOrd="0" presId="urn:microsoft.com/office/officeart/2008/layout/LinedList"/>
    <dgm:cxn modelId="{D555F06B-38BE-4F97-9C83-C08743EE6F02}" type="presParOf" srcId="{11B8985B-C3C8-4B5E-8B2E-BD7C2BDC69D7}" destId="{5266E34A-1E63-4697-8977-7CF705276A80}" srcOrd="1" destOrd="0" presId="urn:microsoft.com/office/officeart/2008/layout/LinedList"/>
    <dgm:cxn modelId="{242B4EBE-0B1D-45F2-B6FD-D903AB5E8851}" type="presParOf" srcId="{5266E34A-1E63-4697-8977-7CF705276A80}" destId="{A4A277EB-A2A9-4C25-AD32-B2187B07AEE0}" srcOrd="0" destOrd="0" presId="urn:microsoft.com/office/officeart/2008/layout/LinedList"/>
    <dgm:cxn modelId="{9B915996-7102-4F78-8808-178DB8E6E3E5}" type="presParOf" srcId="{5266E34A-1E63-4697-8977-7CF705276A80}" destId="{40FADF8E-CE4B-4367-91EB-AF7B69B02A6B}" srcOrd="1" destOrd="0" presId="urn:microsoft.com/office/officeart/2008/layout/LinedList"/>
    <dgm:cxn modelId="{E0563E14-C97D-41A9-9F2E-6876972ED35B}" type="presParOf" srcId="{11B8985B-C3C8-4B5E-8B2E-BD7C2BDC69D7}" destId="{CECA8642-08CB-4182-B478-3BAF3C8E18F6}" srcOrd="2" destOrd="0" presId="urn:microsoft.com/office/officeart/2008/layout/LinedList"/>
    <dgm:cxn modelId="{C1410172-9BE0-484E-9F94-53C997A14135}" type="presParOf" srcId="{11B8985B-C3C8-4B5E-8B2E-BD7C2BDC69D7}" destId="{CC8DBB31-CD99-49BC-A6A1-AE968275DB82}" srcOrd="3" destOrd="0" presId="urn:microsoft.com/office/officeart/2008/layout/LinedList"/>
    <dgm:cxn modelId="{E98D2440-A548-40BC-9A67-3374EEF2AD61}" type="presParOf" srcId="{CC8DBB31-CD99-49BC-A6A1-AE968275DB82}" destId="{03E58B8B-D4A5-4DC7-909F-4B35F2D8C4BB}" srcOrd="0" destOrd="0" presId="urn:microsoft.com/office/officeart/2008/layout/LinedList"/>
    <dgm:cxn modelId="{EADF92DC-BDAC-41EB-AB61-7E8B9E9AA219}" type="presParOf" srcId="{CC8DBB31-CD99-49BC-A6A1-AE968275DB82}" destId="{AE7204AB-2AE9-4A70-AEE9-3EB7769AEA6C}" srcOrd="1" destOrd="0" presId="urn:microsoft.com/office/officeart/2008/layout/LinedList"/>
    <dgm:cxn modelId="{7FE370E8-AC9B-41F4-9A79-42306913CDB8}" type="presParOf" srcId="{11B8985B-C3C8-4B5E-8B2E-BD7C2BDC69D7}" destId="{E7E47D21-792A-40AB-8A84-90E1769B0D02}" srcOrd="4" destOrd="0" presId="urn:microsoft.com/office/officeart/2008/layout/LinedList"/>
    <dgm:cxn modelId="{0B641431-984B-4C94-AE03-71F06D4BA20B}" type="presParOf" srcId="{11B8985B-C3C8-4B5E-8B2E-BD7C2BDC69D7}" destId="{27B0A647-F84D-4970-BB90-C7799370F230}" srcOrd="5" destOrd="0" presId="urn:microsoft.com/office/officeart/2008/layout/LinedList"/>
    <dgm:cxn modelId="{4BAC3D9D-8894-4BF0-A477-07E9BE188E73}" type="presParOf" srcId="{27B0A647-F84D-4970-BB90-C7799370F230}" destId="{4FE706D2-BAAE-4F42-83D8-72671EBABA39}" srcOrd="0" destOrd="0" presId="urn:microsoft.com/office/officeart/2008/layout/LinedList"/>
    <dgm:cxn modelId="{6E6882B7-C95F-4A39-AA0C-B06D7498C8BB}" type="presParOf" srcId="{27B0A647-F84D-4970-BB90-C7799370F230}" destId="{8C9BD0D9-B5A8-4C6A-8D08-6DE99D18A6B8}" srcOrd="1" destOrd="0" presId="urn:microsoft.com/office/officeart/2008/layout/LinedList"/>
    <dgm:cxn modelId="{6703FFE4-3DF7-4D3F-ABDF-44AF77D27D95}" type="presParOf" srcId="{11B8985B-C3C8-4B5E-8B2E-BD7C2BDC69D7}" destId="{1F822921-A87B-487E-A1D5-108221E6B54B}" srcOrd="6" destOrd="0" presId="urn:microsoft.com/office/officeart/2008/layout/LinedList"/>
    <dgm:cxn modelId="{2EDA914B-91F6-45E2-94A9-196295622387}" type="presParOf" srcId="{11B8985B-C3C8-4B5E-8B2E-BD7C2BDC69D7}" destId="{07490582-B817-4BA1-8B46-001E8A3E1F2F}" srcOrd="7" destOrd="0" presId="urn:microsoft.com/office/officeart/2008/layout/LinedList"/>
    <dgm:cxn modelId="{65430A18-190C-4334-ACC7-9F40C9D1FCAF}" type="presParOf" srcId="{07490582-B817-4BA1-8B46-001E8A3E1F2F}" destId="{417115EF-75A1-4946-B4B4-DD8DA02D0DF9}" srcOrd="0" destOrd="0" presId="urn:microsoft.com/office/officeart/2008/layout/LinedList"/>
    <dgm:cxn modelId="{8E5D1F86-6FE1-40EB-93A8-E7FB0189591D}" type="presParOf" srcId="{07490582-B817-4BA1-8B46-001E8A3E1F2F}" destId="{0EF64018-FDA3-4D18-B52F-D5E388C82D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A809B-D31A-4144-9025-E1DDDF62898A}">
      <dsp:nvSpPr>
        <dsp:cNvPr id="0" name=""/>
        <dsp:cNvSpPr/>
      </dsp:nvSpPr>
      <dsp:spPr>
        <a:xfrm>
          <a:off x="0" y="6770"/>
          <a:ext cx="11438255" cy="8602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65746-001B-489A-BC44-1FE887013AFF}">
      <dsp:nvSpPr>
        <dsp:cNvPr id="0" name=""/>
        <dsp:cNvSpPr/>
      </dsp:nvSpPr>
      <dsp:spPr>
        <a:xfrm>
          <a:off x="260230" y="200330"/>
          <a:ext cx="473609" cy="473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C0674-4610-4D0A-807F-469735F3A1B9}">
      <dsp:nvSpPr>
        <dsp:cNvPr id="0" name=""/>
        <dsp:cNvSpPr/>
      </dsp:nvSpPr>
      <dsp:spPr>
        <a:xfrm>
          <a:off x="994070" y="6770"/>
          <a:ext cx="10428875" cy="8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90" tIns="93890" rIns="93890" bIns="93890" numCol="1" spcCol="1270" anchor="ctr" anchorCtr="0">
          <a:noAutofit/>
        </a:bodyPr>
        <a:lstStyle/>
        <a:p>
          <a:pPr marL="0" lvl="0" indent="0" algn="l" defTabSz="800100">
            <a:lnSpc>
              <a:spcPct val="90000"/>
            </a:lnSpc>
            <a:spcBef>
              <a:spcPct val="0"/>
            </a:spcBef>
            <a:spcAft>
              <a:spcPct val="35000"/>
            </a:spcAft>
            <a:buNone/>
          </a:pPr>
          <a:r>
            <a:rPr lang="en-IN" sz="1800" kern="1200"/>
            <a:t>An education company named X Education sells online courses to industry professionals. On any given day, many professionals who are interested in the courses land on their website and browse for courses.</a:t>
          </a:r>
          <a:endParaRPr lang="en-US" sz="1800" kern="1200"/>
        </a:p>
      </dsp:txBody>
      <dsp:txXfrm>
        <a:off x="994070" y="6770"/>
        <a:ext cx="10428875" cy="887149"/>
      </dsp:txXfrm>
    </dsp:sp>
    <dsp:sp modelId="{44017D4F-40B3-4E07-9276-FAB22F428E6E}">
      <dsp:nvSpPr>
        <dsp:cNvPr id="0" name=""/>
        <dsp:cNvSpPr/>
      </dsp:nvSpPr>
      <dsp:spPr>
        <a:xfrm>
          <a:off x="0" y="1115707"/>
          <a:ext cx="11438255" cy="8602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8C42D-5046-4140-946A-335E81C78C8B}">
      <dsp:nvSpPr>
        <dsp:cNvPr id="0" name=""/>
        <dsp:cNvSpPr/>
      </dsp:nvSpPr>
      <dsp:spPr>
        <a:xfrm>
          <a:off x="260230" y="1309267"/>
          <a:ext cx="473609" cy="473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D7B7A9-54AB-4D30-9769-72DD06288E11}">
      <dsp:nvSpPr>
        <dsp:cNvPr id="0" name=""/>
        <dsp:cNvSpPr/>
      </dsp:nvSpPr>
      <dsp:spPr>
        <a:xfrm>
          <a:off x="994070" y="1115707"/>
          <a:ext cx="10428875" cy="8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90" tIns="93890" rIns="93890" bIns="93890" numCol="1" spcCol="1270" anchor="ctr" anchorCtr="0">
          <a:noAutofit/>
        </a:bodyPr>
        <a:lstStyle/>
        <a:p>
          <a:pPr marL="0" lvl="0" indent="0" algn="l" defTabSz="800100">
            <a:lnSpc>
              <a:spcPct val="90000"/>
            </a:lnSpc>
            <a:spcBef>
              <a:spcPct val="0"/>
            </a:spcBef>
            <a:spcAft>
              <a:spcPct val="35000"/>
            </a:spcAft>
            <a:buNone/>
          </a:pPr>
          <a:r>
            <a:rPr lang="en-IN" sz="1800" kern="1200"/>
            <a:t>The company get leads through  different online and offline sources. The typical lead conversion rate at X education is around 30%. </a:t>
          </a:r>
          <a:endParaRPr lang="en-US" sz="1800" kern="1200"/>
        </a:p>
      </dsp:txBody>
      <dsp:txXfrm>
        <a:off x="994070" y="1115707"/>
        <a:ext cx="10428875" cy="887149"/>
      </dsp:txXfrm>
    </dsp:sp>
    <dsp:sp modelId="{1CCB1609-243B-4A39-BF47-D2EC90C2AF27}">
      <dsp:nvSpPr>
        <dsp:cNvPr id="0" name=""/>
        <dsp:cNvSpPr/>
      </dsp:nvSpPr>
      <dsp:spPr>
        <a:xfrm>
          <a:off x="0" y="2224645"/>
          <a:ext cx="11438255" cy="8602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BED6B-788B-4434-BE22-2CB2C9DF171E}">
      <dsp:nvSpPr>
        <dsp:cNvPr id="0" name=""/>
        <dsp:cNvSpPr/>
      </dsp:nvSpPr>
      <dsp:spPr>
        <a:xfrm>
          <a:off x="260230" y="2418205"/>
          <a:ext cx="473609" cy="473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67906-1DB7-4668-85D1-13F1DFD5148C}">
      <dsp:nvSpPr>
        <dsp:cNvPr id="0" name=""/>
        <dsp:cNvSpPr/>
      </dsp:nvSpPr>
      <dsp:spPr>
        <a:xfrm>
          <a:off x="994070" y="2224645"/>
          <a:ext cx="10428875" cy="8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90" tIns="93890" rIns="93890" bIns="93890" numCol="1" spcCol="1270" anchor="ctr" anchorCtr="0">
          <a:noAutofit/>
        </a:bodyPr>
        <a:lstStyle/>
        <a:p>
          <a:pPr marL="0" lvl="0" indent="0" algn="l" defTabSz="800100">
            <a:lnSpc>
              <a:spcPct val="90000"/>
            </a:lnSpc>
            <a:spcBef>
              <a:spcPct val="0"/>
            </a:spcBef>
            <a:spcAft>
              <a:spcPct val="35000"/>
            </a:spcAft>
            <a:buNone/>
          </a:pPr>
          <a:r>
            <a:rPr lang="en-IN" sz="1800" kern="1200"/>
            <a:t>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1800" kern="1200"/>
        </a:p>
      </dsp:txBody>
      <dsp:txXfrm>
        <a:off x="994070" y="2224645"/>
        <a:ext cx="10428875" cy="887149"/>
      </dsp:txXfrm>
    </dsp:sp>
    <dsp:sp modelId="{73F11220-D1E8-4350-B798-F9C319EDE628}">
      <dsp:nvSpPr>
        <dsp:cNvPr id="0" name=""/>
        <dsp:cNvSpPr/>
      </dsp:nvSpPr>
      <dsp:spPr>
        <a:xfrm>
          <a:off x="0" y="3333582"/>
          <a:ext cx="11438255" cy="86026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51BFC-95EA-4D24-8554-F40E6AD83BF8}">
      <dsp:nvSpPr>
        <dsp:cNvPr id="0" name=""/>
        <dsp:cNvSpPr/>
      </dsp:nvSpPr>
      <dsp:spPr>
        <a:xfrm>
          <a:off x="260230" y="3527142"/>
          <a:ext cx="473609" cy="4731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72AB39-01D0-4846-87E4-748DB4476BF9}">
      <dsp:nvSpPr>
        <dsp:cNvPr id="0" name=""/>
        <dsp:cNvSpPr/>
      </dsp:nvSpPr>
      <dsp:spPr>
        <a:xfrm>
          <a:off x="994070" y="3333582"/>
          <a:ext cx="10428875" cy="8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90" tIns="93890" rIns="93890" bIns="93890" numCol="1" spcCol="1270" anchor="ctr" anchorCtr="0">
          <a:noAutofit/>
        </a:bodyPr>
        <a:lstStyle/>
        <a:p>
          <a:pPr marL="0" lvl="0" indent="0" algn="l" defTabSz="800100">
            <a:lnSpc>
              <a:spcPct val="90000"/>
            </a:lnSpc>
            <a:spcBef>
              <a:spcPct val="0"/>
            </a:spcBef>
            <a:spcAft>
              <a:spcPct val="35000"/>
            </a:spcAft>
            <a:buNone/>
          </a:pPr>
          <a:r>
            <a:rPr lang="en-IN" sz="1800" kern="1200"/>
            <a:t>The company requires us to build a model wherein we need to assign a lead score to each of the leads such that the customers with higher lead score have a higher conversion chance and the customers with lower lead score have a lower conversion chance. </a:t>
          </a:r>
          <a:endParaRPr lang="en-US" sz="1800" kern="1200"/>
        </a:p>
      </dsp:txBody>
      <dsp:txXfrm>
        <a:off x="994070" y="3333582"/>
        <a:ext cx="10428875" cy="887149"/>
      </dsp:txXfrm>
    </dsp:sp>
    <dsp:sp modelId="{ACA29132-A1FB-44D1-A124-1AD09329D9EE}">
      <dsp:nvSpPr>
        <dsp:cNvPr id="0" name=""/>
        <dsp:cNvSpPr/>
      </dsp:nvSpPr>
      <dsp:spPr>
        <a:xfrm>
          <a:off x="0" y="4442519"/>
          <a:ext cx="11438255" cy="86026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79806-ADD1-4FB6-9407-BC872C70886D}">
      <dsp:nvSpPr>
        <dsp:cNvPr id="0" name=""/>
        <dsp:cNvSpPr/>
      </dsp:nvSpPr>
      <dsp:spPr>
        <a:xfrm>
          <a:off x="260230" y="4636079"/>
          <a:ext cx="473609" cy="4731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322161-C7B8-41C4-A175-C4AE9282D548}">
      <dsp:nvSpPr>
        <dsp:cNvPr id="0" name=""/>
        <dsp:cNvSpPr/>
      </dsp:nvSpPr>
      <dsp:spPr>
        <a:xfrm>
          <a:off x="994070" y="4442519"/>
          <a:ext cx="10428875" cy="8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90" tIns="93890" rIns="93890" bIns="93890" numCol="1" spcCol="1270" anchor="ctr" anchorCtr="0">
          <a:noAutofit/>
        </a:bodyPr>
        <a:lstStyle/>
        <a:p>
          <a:pPr marL="0" lvl="0" indent="0" algn="l" defTabSz="800100">
            <a:lnSpc>
              <a:spcPct val="90000"/>
            </a:lnSpc>
            <a:spcBef>
              <a:spcPct val="0"/>
            </a:spcBef>
            <a:spcAft>
              <a:spcPct val="35000"/>
            </a:spcAft>
            <a:buNone/>
          </a:pPr>
          <a:r>
            <a:rPr lang="en-IN" sz="1800" kern="1200"/>
            <a:t>The CEO, in particular, has given a ballpark of the target lead conversion rate to be around 80%.</a:t>
          </a:r>
          <a:endParaRPr lang="en-US" sz="1800" kern="1200"/>
        </a:p>
      </dsp:txBody>
      <dsp:txXfrm>
        <a:off x="994070" y="4442519"/>
        <a:ext cx="10428875" cy="887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09324-0B21-44D9-8FC8-120AB088D7B2}">
      <dsp:nvSpPr>
        <dsp:cNvPr id="0" name=""/>
        <dsp:cNvSpPr/>
      </dsp:nvSpPr>
      <dsp:spPr>
        <a:xfrm>
          <a:off x="111368" y="1020686"/>
          <a:ext cx="1049932" cy="10499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D66D4-0C97-4AFA-89AF-9A83CB7052D7}">
      <dsp:nvSpPr>
        <dsp:cNvPr id="0" name=""/>
        <dsp:cNvSpPr/>
      </dsp:nvSpPr>
      <dsp:spPr>
        <a:xfrm>
          <a:off x="331854" y="1241172"/>
          <a:ext cx="608960" cy="608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CB369C-14D1-4ADD-8CE9-F783C3A0EC5B}">
      <dsp:nvSpPr>
        <dsp:cNvPr id="0" name=""/>
        <dsp:cNvSpPr/>
      </dsp:nvSpPr>
      <dsp:spPr>
        <a:xfrm>
          <a:off x="1386287" y="1020686"/>
          <a:ext cx="2474841" cy="104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We have been provided with data on the form filled by individuals who visited the website of X education </a:t>
          </a:r>
        </a:p>
      </dsp:txBody>
      <dsp:txXfrm>
        <a:off x="1386287" y="1020686"/>
        <a:ext cx="2474841" cy="1049932"/>
      </dsp:txXfrm>
    </dsp:sp>
    <dsp:sp modelId="{7CE25BC8-B097-4210-9F43-D69E605A5F4D}">
      <dsp:nvSpPr>
        <dsp:cNvPr id="0" name=""/>
        <dsp:cNvSpPr/>
      </dsp:nvSpPr>
      <dsp:spPr>
        <a:xfrm>
          <a:off x="4292350" y="1020686"/>
          <a:ext cx="1049932" cy="10499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83FE3-5D81-4472-8527-1A0836317290}">
      <dsp:nvSpPr>
        <dsp:cNvPr id="0" name=""/>
        <dsp:cNvSpPr/>
      </dsp:nvSpPr>
      <dsp:spPr>
        <a:xfrm>
          <a:off x="4512836" y="1241172"/>
          <a:ext cx="608960" cy="608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F27293-0600-42C0-A688-31C39BF11CCF}">
      <dsp:nvSpPr>
        <dsp:cNvPr id="0" name=""/>
        <dsp:cNvSpPr/>
      </dsp:nvSpPr>
      <dsp:spPr>
        <a:xfrm>
          <a:off x="5567268" y="1020686"/>
          <a:ext cx="2474841" cy="104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Data set has 9240 rows and 37 columns</a:t>
          </a:r>
          <a:endParaRPr lang="en-US" sz="1600" kern="1200"/>
        </a:p>
      </dsp:txBody>
      <dsp:txXfrm>
        <a:off x="5567268" y="1020686"/>
        <a:ext cx="2474841" cy="1049932"/>
      </dsp:txXfrm>
    </dsp:sp>
    <dsp:sp modelId="{4379D345-7F9C-4888-9C4C-31C776E1C3BC}">
      <dsp:nvSpPr>
        <dsp:cNvPr id="0" name=""/>
        <dsp:cNvSpPr/>
      </dsp:nvSpPr>
      <dsp:spPr>
        <a:xfrm>
          <a:off x="8473332" y="1020686"/>
          <a:ext cx="1049932" cy="10499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506E7-F950-4853-AD32-FD712E062172}">
      <dsp:nvSpPr>
        <dsp:cNvPr id="0" name=""/>
        <dsp:cNvSpPr/>
      </dsp:nvSpPr>
      <dsp:spPr>
        <a:xfrm>
          <a:off x="8693818" y="1241172"/>
          <a:ext cx="608960" cy="608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863D2-E63E-4B68-874E-AAD74F429C9E}">
      <dsp:nvSpPr>
        <dsp:cNvPr id="0" name=""/>
        <dsp:cNvSpPr/>
      </dsp:nvSpPr>
      <dsp:spPr>
        <a:xfrm>
          <a:off x="9748250" y="1020686"/>
          <a:ext cx="2474841" cy="104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The data set has 17 (out of 37) columns with missing values.</a:t>
          </a:r>
          <a:endParaRPr lang="en-US" sz="1600" kern="1200"/>
        </a:p>
      </dsp:txBody>
      <dsp:txXfrm>
        <a:off x="9748250" y="1020686"/>
        <a:ext cx="2474841" cy="1049932"/>
      </dsp:txXfrm>
    </dsp:sp>
    <dsp:sp modelId="{C88335E4-47D5-452E-BF36-6C421EDC03DE}">
      <dsp:nvSpPr>
        <dsp:cNvPr id="0" name=""/>
        <dsp:cNvSpPr/>
      </dsp:nvSpPr>
      <dsp:spPr>
        <a:xfrm>
          <a:off x="111368" y="2918824"/>
          <a:ext cx="1049932" cy="10499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07C16-947F-4921-8297-B6008468B006}">
      <dsp:nvSpPr>
        <dsp:cNvPr id="0" name=""/>
        <dsp:cNvSpPr/>
      </dsp:nvSpPr>
      <dsp:spPr>
        <a:xfrm>
          <a:off x="331854" y="3139310"/>
          <a:ext cx="608960" cy="608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9A7739-0357-4B32-B210-84AE9E257F39}">
      <dsp:nvSpPr>
        <dsp:cNvPr id="0" name=""/>
        <dsp:cNvSpPr/>
      </dsp:nvSpPr>
      <dsp:spPr>
        <a:xfrm>
          <a:off x="1386287" y="2918824"/>
          <a:ext cx="2474841" cy="104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There are 7 numerical columns while rest are categorical</a:t>
          </a:r>
          <a:endParaRPr lang="en-US" sz="1600" kern="1200"/>
        </a:p>
      </dsp:txBody>
      <dsp:txXfrm>
        <a:off x="1386287" y="2918824"/>
        <a:ext cx="2474841" cy="1049932"/>
      </dsp:txXfrm>
    </dsp:sp>
    <dsp:sp modelId="{0B8308C4-F3F2-43FE-A7C2-BDB8D21CFE1B}">
      <dsp:nvSpPr>
        <dsp:cNvPr id="0" name=""/>
        <dsp:cNvSpPr/>
      </dsp:nvSpPr>
      <dsp:spPr>
        <a:xfrm>
          <a:off x="4292350" y="2918824"/>
          <a:ext cx="1049932" cy="10499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593DE-E8BF-48C5-87C2-048054174254}">
      <dsp:nvSpPr>
        <dsp:cNvPr id="0" name=""/>
        <dsp:cNvSpPr/>
      </dsp:nvSpPr>
      <dsp:spPr>
        <a:xfrm>
          <a:off x="4512836" y="3139310"/>
          <a:ext cx="608960" cy="608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40009D-A55A-49BF-886A-4C5BDEE45F4A}">
      <dsp:nvSpPr>
        <dsp:cNvPr id="0" name=""/>
        <dsp:cNvSpPr/>
      </dsp:nvSpPr>
      <dsp:spPr>
        <a:xfrm>
          <a:off x="5567268" y="2918824"/>
          <a:ext cx="2474841" cy="104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Three variables - How did you hear about X Education (78.46),  Lead Profile (74.19), Lead Quality (51.59), have the highest percentage missing values </a:t>
          </a:r>
          <a:endParaRPr lang="en-US" sz="1600" kern="1200"/>
        </a:p>
      </dsp:txBody>
      <dsp:txXfrm>
        <a:off x="5567268" y="2918824"/>
        <a:ext cx="2474841" cy="1049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B20F0-007D-4DED-B046-B63698327C60}">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4A277EB-A2A9-4C25-AD32-B2187B07AEE0}">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Insights:</a:t>
          </a:r>
          <a:endParaRPr lang="en-US" sz="2800" kern="1200"/>
        </a:p>
      </dsp:txBody>
      <dsp:txXfrm>
        <a:off x="0" y="0"/>
        <a:ext cx="7012370" cy="1177282"/>
      </dsp:txXfrm>
    </dsp:sp>
    <dsp:sp modelId="{CECA8642-08CB-4182-B478-3BAF3C8E18F6}">
      <dsp:nvSpPr>
        <dsp:cNvPr id="0" name=""/>
        <dsp:cNvSpPr/>
      </dsp:nvSpPr>
      <dsp:spPr>
        <a:xfrm>
          <a:off x="0" y="1177282"/>
          <a:ext cx="7012370" cy="0"/>
        </a:xfrm>
        <a:prstGeom prst="line">
          <a:avLst/>
        </a:prstGeom>
        <a:gradFill rotWithShape="0">
          <a:gsLst>
            <a:gs pos="0">
              <a:schemeClr val="accent2">
                <a:hueOff val="-489360"/>
                <a:satOff val="-277"/>
                <a:lumOff val="3464"/>
                <a:alphaOff val="0"/>
                <a:tint val="98000"/>
                <a:lumMod val="110000"/>
              </a:schemeClr>
            </a:gs>
            <a:gs pos="84000">
              <a:schemeClr val="accent2">
                <a:hueOff val="-489360"/>
                <a:satOff val="-277"/>
                <a:lumOff val="3464"/>
                <a:alphaOff val="0"/>
                <a:shade val="90000"/>
                <a:lumMod val="88000"/>
              </a:schemeClr>
            </a:gs>
          </a:gsLst>
          <a:lin ang="5400000" scaled="0"/>
        </a:gradFill>
        <a:ln w="12700" cap="rnd" cmpd="sng" algn="ctr">
          <a:solidFill>
            <a:schemeClr val="accent2">
              <a:hueOff val="-489360"/>
              <a:satOff val="-277"/>
              <a:lumOff val="34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3E58B8B-D4A5-4DC7-909F-4B35F2D8C4BB}">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The p- values for all variables in the final model is &lt;0.05</a:t>
          </a:r>
          <a:endParaRPr lang="en-US" sz="2800" kern="1200"/>
        </a:p>
      </dsp:txBody>
      <dsp:txXfrm>
        <a:off x="0" y="1177282"/>
        <a:ext cx="7012370" cy="1177282"/>
      </dsp:txXfrm>
    </dsp:sp>
    <dsp:sp modelId="{E7E47D21-792A-40AB-8A84-90E1769B0D02}">
      <dsp:nvSpPr>
        <dsp:cNvPr id="0" name=""/>
        <dsp:cNvSpPr/>
      </dsp:nvSpPr>
      <dsp:spPr>
        <a:xfrm>
          <a:off x="0" y="2354565"/>
          <a:ext cx="7012370" cy="0"/>
        </a:xfrm>
        <a:prstGeom prst="line">
          <a:avLst/>
        </a:prstGeom>
        <a:gradFill rotWithShape="0">
          <a:gsLst>
            <a:gs pos="0">
              <a:schemeClr val="accent2">
                <a:hueOff val="-978720"/>
                <a:satOff val="-553"/>
                <a:lumOff val="6928"/>
                <a:alphaOff val="0"/>
                <a:tint val="98000"/>
                <a:lumMod val="110000"/>
              </a:schemeClr>
            </a:gs>
            <a:gs pos="84000">
              <a:schemeClr val="accent2">
                <a:hueOff val="-978720"/>
                <a:satOff val="-553"/>
                <a:lumOff val="6928"/>
                <a:alphaOff val="0"/>
                <a:shade val="90000"/>
                <a:lumMod val="88000"/>
              </a:schemeClr>
            </a:gs>
          </a:gsLst>
          <a:lin ang="5400000" scaled="0"/>
        </a:gradFill>
        <a:ln w="12700" cap="rnd" cmpd="sng" algn="ctr">
          <a:solidFill>
            <a:schemeClr val="accent2">
              <a:hueOff val="-978720"/>
              <a:satOff val="-553"/>
              <a:lumOff val="6928"/>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FE706D2-BAAE-4F42-83D8-72671EBABA39}">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All the features have VIF values &lt; 3. Hence muliticollinearity hardly exist</a:t>
          </a:r>
          <a:endParaRPr lang="en-US" sz="2800" kern="1200"/>
        </a:p>
      </dsp:txBody>
      <dsp:txXfrm>
        <a:off x="0" y="2354565"/>
        <a:ext cx="7012370" cy="1177282"/>
      </dsp:txXfrm>
    </dsp:sp>
    <dsp:sp modelId="{1F822921-A87B-487E-A1D5-108221E6B54B}">
      <dsp:nvSpPr>
        <dsp:cNvPr id="0" name=""/>
        <dsp:cNvSpPr/>
      </dsp:nvSpPr>
      <dsp:spPr>
        <a:xfrm>
          <a:off x="0" y="3531848"/>
          <a:ext cx="7012370" cy="0"/>
        </a:xfrm>
        <a:prstGeom prst="line">
          <a:avLst/>
        </a:prstGeom>
        <a:gradFill rotWithShape="0">
          <a:gsLst>
            <a:gs pos="0">
              <a:schemeClr val="accent2">
                <a:hueOff val="-1468080"/>
                <a:satOff val="-830"/>
                <a:lumOff val="10392"/>
                <a:alphaOff val="0"/>
                <a:tint val="98000"/>
                <a:lumMod val="110000"/>
              </a:schemeClr>
            </a:gs>
            <a:gs pos="84000">
              <a:schemeClr val="accent2">
                <a:hueOff val="-1468080"/>
                <a:satOff val="-830"/>
                <a:lumOff val="10392"/>
                <a:alphaOff val="0"/>
                <a:shade val="90000"/>
                <a:lumMod val="88000"/>
              </a:schemeClr>
            </a:gs>
          </a:gsLst>
          <a:lin ang="5400000" scaled="0"/>
        </a:gradFill>
        <a:ln w="12700" cap="rnd" cmpd="sng" algn="ctr">
          <a:solidFill>
            <a:schemeClr val="accent2">
              <a:hueOff val="-1468080"/>
              <a:satOff val="-830"/>
              <a:lumOff val="1039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17115EF-75A1-4946-B4B4-DD8DA02D0DF9}">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The overall accuracy is 0.9315 at a probability threshold of 0.05 is also very acceptable</a:t>
          </a:r>
          <a:endParaRPr lang="en-US" sz="2800" kern="1200"/>
        </a:p>
      </dsp:txBody>
      <dsp:txXfrm>
        <a:off x="0" y="3531848"/>
        <a:ext cx="7012370" cy="11772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D3ED5-6180-4C7C-A133-2F9CAD59AEA6}"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9D4DC-2E2C-43E0-B2C6-44BA822BAC30}" type="slidenum">
              <a:rPr lang="en-US" smtClean="0"/>
              <a:t>‹#›</a:t>
            </a:fld>
            <a:endParaRPr lang="en-US"/>
          </a:p>
        </p:txBody>
      </p:sp>
    </p:spTree>
    <p:extLst>
      <p:ext uri="{BB962C8B-B14F-4D97-AF65-F5344CB8AC3E}">
        <p14:creationId xmlns:p14="http://schemas.microsoft.com/office/powerpoint/2010/main" val="272349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8/25/2019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48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A55A-1E31-422D-8459-5E327F678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62335-067F-494A-8FE2-37E5D2721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68F98-D954-4860-99CA-BD205E1DAE12}"/>
              </a:ext>
            </a:extLst>
          </p:cNvPr>
          <p:cNvSpPr>
            <a:spLocks noGrp="1"/>
          </p:cNvSpPr>
          <p:nvPr>
            <p:ph type="dt" sz="half" idx="10"/>
          </p:nvPr>
        </p:nvSpPr>
        <p:spPr/>
        <p:txBody>
          <a:bodyPr/>
          <a:lstStyle/>
          <a:p>
            <a:fld id="{650D9E0E-77B5-4494-B27A-B96942F048CC}" type="datetimeFigureOut">
              <a:rPr lang="en-US" smtClean="0"/>
              <a:t>8/25/2019</a:t>
            </a:fld>
            <a:endParaRPr lang="en-US"/>
          </a:p>
        </p:txBody>
      </p:sp>
      <p:sp>
        <p:nvSpPr>
          <p:cNvPr id="5" name="Footer Placeholder 4">
            <a:extLst>
              <a:ext uri="{FF2B5EF4-FFF2-40B4-BE49-F238E27FC236}">
                <a16:creationId xmlns:a16="http://schemas.microsoft.com/office/drawing/2014/main" id="{60491FB6-CF51-454D-BD9B-658BA8D48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FE3C-8ACB-4FC2-A7F3-E454AB1B7211}"/>
              </a:ext>
            </a:extLst>
          </p:cNvPr>
          <p:cNvSpPr>
            <a:spLocks noGrp="1"/>
          </p:cNvSpPr>
          <p:nvPr>
            <p:ph type="sldNum" sz="quarter" idx="12"/>
          </p:nvPr>
        </p:nvSpPr>
        <p:spPr/>
        <p:txBody>
          <a:bodyPr/>
          <a:lstStyle/>
          <a:p>
            <a:fld id="{65954ED0-A8C0-4CD6-BBE8-B3E3ED2DFE1A}" type="slidenum">
              <a:rPr lang="en-US" smtClean="0"/>
              <a:t>‹#›</a:t>
            </a:fld>
            <a:endParaRPr lang="en-US"/>
          </a:p>
        </p:txBody>
      </p:sp>
    </p:spTree>
    <p:extLst>
      <p:ext uri="{BB962C8B-B14F-4D97-AF65-F5344CB8AC3E}">
        <p14:creationId xmlns:p14="http://schemas.microsoft.com/office/powerpoint/2010/main" val="348353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8/25/2019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59270903"/>
      </p:ext>
    </p:extLst>
  </p:cSld>
  <p:clrMap bg1="lt1" tx1="dk1" bg2="lt2" tx2="dk2" accent1="accent1" accent2="accent2" accent3="accent3" accent4="accent4" accent5="accent5" accent6="accent6" hlink="hlink" folHlink="folHlink"/>
  <p:sldLayoutIdLst>
    <p:sldLayoutId id="2147483701" r:id="rId1"/>
    <p:sldLayoutId id="2147483713" r:id="rId2"/>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1DF87A-C616-497F-A0F8-76566AD2D1D0}"/>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B4E260-D21C-49B9-BB3A-128E06B2311A}"/>
              </a:ext>
            </a:extLst>
          </p:cNvPr>
          <p:cNvSpPr>
            <a:spLocks noGrp="1"/>
          </p:cNvSpPr>
          <p:nvPr>
            <p:ph type="ctrTitle"/>
          </p:nvPr>
        </p:nvSpPr>
        <p:spPr>
          <a:xfrm>
            <a:off x="899510" y="2324906"/>
            <a:ext cx="3412067" cy="1588698"/>
          </a:xfrm>
        </p:spPr>
        <p:txBody>
          <a:bodyPr>
            <a:normAutofit/>
          </a:bodyPr>
          <a:lstStyle/>
          <a:p>
            <a:r>
              <a:rPr lang="en-US" dirty="0">
                <a:solidFill>
                  <a:schemeClr val="tx1"/>
                </a:solidFill>
              </a:rPr>
              <a:t>Lead scoring Case Study</a:t>
            </a:r>
          </a:p>
        </p:txBody>
      </p:sp>
      <p:sp>
        <p:nvSpPr>
          <p:cNvPr id="3" name="Subtitle 2">
            <a:extLst>
              <a:ext uri="{FF2B5EF4-FFF2-40B4-BE49-F238E27FC236}">
                <a16:creationId xmlns:a16="http://schemas.microsoft.com/office/drawing/2014/main" id="{ED4F7C82-D712-4FFA-AAE7-916B75DC2A50}"/>
              </a:ext>
            </a:extLst>
          </p:cNvPr>
          <p:cNvSpPr>
            <a:spLocks noGrp="1"/>
          </p:cNvSpPr>
          <p:nvPr>
            <p:ph type="subTitle" idx="1"/>
          </p:nvPr>
        </p:nvSpPr>
        <p:spPr>
          <a:xfrm>
            <a:off x="899510" y="3945249"/>
            <a:ext cx="3412067" cy="738820"/>
          </a:xfrm>
        </p:spPr>
        <p:txBody>
          <a:bodyPr>
            <a:normAutofit/>
          </a:bodyPr>
          <a:lstStyle/>
          <a:p>
            <a:r>
              <a:rPr lang="en-US" dirty="0" err="1"/>
              <a:t>Arockia</a:t>
            </a:r>
            <a:r>
              <a:rPr lang="en-US" dirty="0"/>
              <a:t> l.</a:t>
            </a:r>
          </a:p>
          <a:p>
            <a:r>
              <a:rPr lang="en-US" dirty="0"/>
              <a:t>Anuradha k.</a:t>
            </a:r>
          </a:p>
        </p:txBody>
      </p:sp>
    </p:spTree>
    <p:extLst>
      <p:ext uri="{BB962C8B-B14F-4D97-AF65-F5344CB8AC3E}">
        <p14:creationId xmlns:p14="http://schemas.microsoft.com/office/powerpoint/2010/main" val="5015675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AA3B-D92C-4242-9A5B-24C298D92EF2}"/>
              </a:ext>
            </a:extLst>
          </p:cNvPr>
          <p:cNvSpPr>
            <a:spLocks noGrp="1"/>
          </p:cNvSpPr>
          <p:nvPr>
            <p:ph type="title"/>
          </p:nvPr>
        </p:nvSpPr>
        <p:spPr>
          <a:xfrm>
            <a:off x="304967" y="102081"/>
            <a:ext cx="11029616" cy="344324"/>
          </a:xfrm>
        </p:spPr>
        <p:txBody>
          <a:bodyPr vert="horz" lIns="91440" tIns="45720" rIns="91440" bIns="45720" rtlCol="0">
            <a:normAutofit fontScale="90000"/>
          </a:bodyPr>
          <a:lstStyle/>
          <a:p>
            <a:r>
              <a:rPr lang="en-US" dirty="0">
                <a:solidFill>
                  <a:schemeClr val="tx1">
                    <a:lumMod val="85000"/>
                    <a:lumOff val="15000"/>
                  </a:schemeClr>
                </a:solidFill>
              </a:rPr>
              <a:t>Model Findings - Summary</a:t>
            </a:r>
          </a:p>
        </p:txBody>
      </p:sp>
      <p:graphicFrame>
        <p:nvGraphicFramePr>
          <p:cNvPr id="5" name="Content Placeholder 4">
            <a:extLst>
              <a:ext uri="{FF2B5EF4-FFF2-40B4-BE49-F238E27FC236}">
                <a16:creationId xmlns:a16="http://schemas.microsoft.com/office/drawing/2014/main" id="{4CD56CA7-243B-46A4-87C2-DCDC88667B7F}"/>
              </a:ext>
            </a:extLst>
          </p:cNvPr>
          <p:cNvGraphicFramePr>
            <a:graphicFrameLocks noGrp="1"/>
          </p:cNvGraphicFramePr>
          <p:nvPr>
            <p:ph idx="1"/>
            <p:extLst>
              <p:ext uri="{D42A27DB-BD31-4B8C-83A1-F6EECF244321}">
                <p14:modId xmlns:p14="http://schemas.microsoft.com/office/powerpoint/2010/main" val="3019687851"/>
              </p:ext>
            </p:extLst>
          </p:nvPr>
        </p:nvGraphicFramePr>
        <p:xfrm>
          <a:off x="205105" y="370205"/>
          <a:ext cx="11592560" cy="6395578"/>
        </p:xfrm>
        <a:graphic>
          <a:graphicData uri="http://schemas.openxmlformats.org/drawingml/2006/table">
            <a:tbl>
              <a:tblPr>
                <a:tableStyleId>{5C22544A-7EE6-4342-B048-85BDC9FD1C3A}</a:tableStyleId>
              </a:tblPr>
              <a:tblGrid>
                <a:gridCol w="5364480">
                  <a:extLst>
                    <a:ext uri="{9D8B030D-6E8A-4147-A177-3AD203B41FA5}">
                      <a16:colId xmlns:a16="http://schemas.microsoft.com/office/drawing/2014/main" val="3540413630"/>
                    </a:ext>
                  </a:extLst>
                </a:gridCol>
                <a:gridCol w="1144205">
                  <a:extLst>
                    <a:ext uri="{9D8B030D-6E8A-4147-A177-3AD203B41FA5}">
                      <a16:colId xmlns:a16="http://schemas.microsoft.com/office/drawing/2014/main" val="932413965"/>
                    </a:ext>
                  </a:extLst>
                </a:gridCol>
                <a:gridCol w="1806753">
                  <a:extLst>
                    <a:ext uri="{9D8B030D-6E8A-4147-A177-3AD203B41FA5}">
                      <a16:colId xmlns:a16="http://schemas.microsoft.com/office/drawing/2014/main" val="2191703783"/>
                    </a:ext>
                  </a:extLst>
                </a:gridCol>
                <a:gridCol w="1040827">
                  <a:extLst>
                    <a:ext uri="{9D8B030D-6E8A-4147-A177-3AD203B41FA5}">
                      <a16:colId xmlns:a16="http://schemas.microsoft.com/office/drawing/2014/main" val="3990997079"/>
                    </a:ext>
                  </a:extLst>
                </a:gridCol>
                <a:gridCol w="846315">
                  <a:extLst>
                    <a:ext uri="{9D8B030D-6E8A-4147-A177-3AD203B41FA5}">
                      <a16:colId xmlns:a16="http://schemas.microsoft.com/office/drawing/2014/main" val="3217206241"/>
                    </a:ext>
                  </a:extLst>
                </a:gridCol>
                <a:gridCol w="694990">
                  <a:extLst>
                    <a:ext uri="{9D8B030D-6E8A-4147-A177-3AD203B41FA5}">
                      <a16:colId xmlns:a16="http://schemas.microsoft.com/office/drawing/2014/main" val="4288226316"/>
                    </a:ext>
                  </a:extLst>
                </a:gridCol>
                <a:gridCol w="694990">
                  <a:extLst>
                    <a:ext uri="{9D8B030D-6E8A-4147-A177-3AD203B41FA5}">
                      <a16:colId xmlns:a16="http://schemas.microsoft.com/office/drawing/2014/main" val="375039853"/>
                    </a:ext>
                  </a:extLst>
                </a:gridCol>
              </a:tblGrid>
              <a:tr h="181679">
                <a:tc gridSpan="4">
                  <a:txBody>
                    <a:bodyPr/>
                    <a:lstStyle/>
                    <a:p>
                      <a:pPr algn="l" fontAlgn="ctr"/>
                      <a:r>
                        <a:rPr lang="en-US" sz="1300" u="none" strike="noStrike">
                          <a:effectLst/>
                        </a:rPr>
                        <a:t>Generalized Linear Model Regression Results</a:t>
                      </a:r>
                      <a:endParaRPr lang="en-US" sz="1300" b="0" i="0" u="none" strike="noStrike">
                        <a:solidFill>
                          <a:srgbClr val="000000"/>
                        </a:solidFill>
                        <a:effectLst/>
                        <a:latin typeface="Arial" panose="020B0604020202020204" pitchFamily="34" charset="0"/>
                      </a:endParaRPr>
                    </a:p>
                  </a:txBody>
                  <a:tcPr marL="1798" marR="1798" marT="1798"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1294168812"/>
                  </a:ext>
                </a:extLst>
              </a:tr>
              <a:tr h="181679">
                <a:tc>
                  <a:txBody>
                    <a:bodyPr/>
                    <a:lstStyle/>
                    <a:p>
                      <a:pPr algn="l" fontAlgn="ctr"/>
                      <a:r>
                        <a:rPr lang="en-US" sz="1300" u="none" strike="noStrike">
                          <a:effectLst/>
                        </a:rPr>
                        <a:t>Dep. Variable: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Converted</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No. Observations:</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6050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4037288919"/>
                  </a:ext>
                </a:extLst>
              </a:tr>
              <a:tr h="181679">
                <a:tc>
                  <a:txBody>
                    <a:bodyPr/>
                    <a:lstStyle/>
                    <a:p>
                      <a:pPr algn="l" fontAlgn="ctr"/>
                      <a:r>
                        <a:rPr lang="en-US" sz="1300" u="none" strike="noStrike">
                          <a:effectLst/>
                        </a:rPr>
                        <a:t>Model:</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GLM</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Df Residuals:</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6030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3638379755"/>
                  </a:ext>
                </a:extLst>
              </a:tr>
              <a:tr h="181679">
                <a:tc>
                  <a:txBody>
                    <a:bodyPr/>
                    <a:lstStyle/>
                    <a:p>
                      <a:pPr algn="l" fontAlgn="ctr"/>
                      <a:r>
                        <a:rPr lang="en-US" sz="1300" u="none" strike="noStrike">
                          <a:effectLst/>
                        </a:rPr>
                        <a:t>Model Family:</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Binomial</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Df Model:</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2505142249"/>
                  </a:ext>
                </a:extLst>
              </a:tr>
              <a:tr h="181679">
                <a:tc>
                  <a:txBody>
                    <a:bodyPr/>
                    <a:lstStyle/>
                    <a:p>
                      <a:pPr algn="l" fontAlgn="ctr"/>
                      <a:r>
                        <a:rPr lang="en-US" sz="1300" u="none" strike="noStrike">
                          <a:effectLst/>
                        </a:rPr>
                        <a:t>Link Function:</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logit</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Scale: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1258402199"/>
                  </a:ext>
                </a:extLst>
              </a:tr>
              <a:tr h="181679">
                <a:tc>
                  <a:txBody>
                    <a:bodyPr/>
                    <a:lstStyle/>
                    <a:p>
                      <a:pPr algn="l" fontAlgn="ctr"/>
                      <a:r>
                        <a:rPr lang="en-US" sz="1300" u="none" strike="noStrike">
                          <a:effectLst/>
                        </a:rPr>
                        <a:t>Method:</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IRLS</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Log-Likelihood:</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-1165.1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510907546"/>
                  </a:ext>
                </a:extLst>
              </a:tr>
              <a:tr h="181679">
                <a:tc>
                  <a:txBody>
                    <a:bodyPr/>
                    <a:lstStyle/>
                    <a:p>
                      <a:pPr algn="l" fontAlgn="ctr"/>
                      <a:r>
                        <a:rPr lang="en-US" sz="1300" u="none" strike="noStrike">
                          <a:effectLst/>
                        </a:rPr>
                        <a:t>Date: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Sun, 25 Aug 2019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Deviance: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2330.3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2974198640"/>
                  </a:ext>
                </a:extLst>
              </a:tr>
              <a:tr h="181679">
                <a:tc>
                  <a:txBody>
                    <a:bodyPr/>
                    <a:lstStyle/>
                    <a:p>
                      <a:pPr algn="l" fontAlgn="ctr"/>
                      <a:r>
                        <a:rPr lang="en-US" sz="1300" u="none" strike="noStrike">
                          <a:effectLst/>
                        </a:rPr>
                        <a:t>Time: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18:23:48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Pearson chi2:</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10200.00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1311597321"/>
                  </a:ext>
                </a:extLst>
              </a:tr>
              <a:tr h="181679">
                <a:tc>
                  <a:txBody>
                    <a:bodyPr/>
                    <a:lstStyle/>
                    <a:p>
                      <a:pPr algn="l" fontAlgn="ctr"/>
                      <a:r>
                        <a:rPr lang="en-US" sz="1300" u="none" strike="noStrike">
                          <a:effectLst/>
                        </a:rPr>
                        <a:t>No. Iterations:</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Covariance Type: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nonrobust</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2121632650"/>
                  </a:ext>
                </a:extLst>
              </a:tr>
              <a:tr h="198600">
                <a:tc>
                  <a:txBody>
                    <a:bodyPr/>
                    <a:lstStyle/>
                    <a:p>
                      <a:pPr algn="l" fontAlgn="ctr"/>
                      <a:endParaRPr lang="en-US" sz="1300" b="0" i="0" u="none" strike="noStrike">
                        <a:solidFill>
                          <a:srgbClr val="000000"/>
                        </a:solidFill>
                        <a:effectLst/>
                        <a:latin typeface="Calibri" panose="020F0502020204030204" pitchFamily="34" charset="0"/>
                      </a:endParaRPr>
                    </a:p>
                  </a:txBody>
                  <a:tcPr marL="1798" marR="1798" marT="1798" marB="0" anchor="ctr"/>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1798" marR="1798" marT="1798" marB="0" anchor="b"/>
                </a:tc>
                <a:extLst>
                  <a:ext uri="{0D108BD9-81ED-4DB2-BD59-A6C34878D82A}">
                    <a16:rowId xmlns:a16="http://schemas.microsoft.com/office/drawing/2014/main" val="1743512550"/>
                  </a:ext>
                </a:extLst>
              </a:tr>
              <a:tr h="181679">
                <a:tc>
                  <a:txBody>
                    <a:bodyPr/>
                    <a:lstStyle/>
                    <a:p>
                      <a:pPr algn="l" fontAlgn="ctr"/>
                      <a:r>
                        <a:rPr lang="en-US" sz="1300" u="none" strike="noStrike">
                          <a:effectLst/>
                        </a:rPr>
                        <a:t> </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coef</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std err</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z</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P&gt;|z|</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[0.025</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0.975]</a:t>
                      </a:r>
                      <a:endParaRPr lang="en-US" sz="1300" b="1"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279076692"/>
                  </a:ext>
                </a:extLst>
              </a:tr>
              <a:tr h="181679">
                <a:tc>
                  <a:txBody>
                    <a:bodyPr/>
                    <a:lstStyle/>
                    <a:p>
                      <a:pPr algn="l" fontAlgn="ctr"/>
                      <a:r>
                        <a:rPr lang="en-US" sz="1300" u="none" strike="noStrike">
                          <a:effectLst/>
                        </a:rPr>
                        <a:t>const</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-2.1087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0.101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-20.886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-2.31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-1.91</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3991747691"/>
                  </a:ext>
                </a:extLst>
              </a:tr>
              <a:tr h="181679">
                <a:tc>
                  <a:txBody>
                    <a:bodyPr/>
                    <a:lstStyle/>
                    <a:p>
                      <a:pPr algn="l" fontAlgn="ctr"/>
                      <a:r>
                        <a:rPr lang="en-US" sz="1300" u="none" strike="noStrike">
                          <a:effectLst/>
                        </a:rPr>
                        <a:t>Lead Source_Welingak Website</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4.0712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1.028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3.961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2.057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6.086</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2020030177"/>
                  </a:ext>
                </a:extLst>
              </a:tr>
              <a:tr h="181679">
                <a:tc>
                  <a:txBody>
                    <a:bodyPr/>
                    <a:lstStyle/>
                    <a:p>
                      <a:pPr algn="l" fontAlgn="ctr"/>
                      <a:r>
                        <a:rPr lang="en-US" sz="1300" u="none" strike="noStrike">
                          <a:effectLst/>
                        </a:rPr>
                        <a:t>Last Notable Activity_Modified</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-1.5189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0.13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-11.662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-1.77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-1.26</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4220107097"/>
                  </a:ext>
                </a:extLst>
              </a:tr>
              <a:tr h="181679">
                <a:tc>
                  <a:txBody>
                    <a:bodyPr/>
                    <a:lstStyle/>
                    <a:p>
                      <a:pPr algn="l" fontAlgn="ctr"/>
                      <a:r>
                        <a:rPr lang="en-US" sz="1300" u="none" strike="noStrike">
                          <a:effectLst/>
                        </a:rPr>
                        <a:t>Last Activity_SMS Sent</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2.1357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0.122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17.479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1.896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2.375</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379846216"/>
                  </a:ext>
                </a:extLst>
              </a:tr>
              <a:tr h="181679">
                <a:tc>
                  <a:txBody>
                    <a:bodyPr/>
                    <a:lstStyle/>
                    <a:p>
                      <a:pPr algn="l" fontAlgn="ctr"/>
                      <a:r>
                        <a:rPr lang="en-IN" sz="1300" u="none" strike="noStrike">
                          <a:effectLst/>
                        </a:rPr>
                        <a:t>What is your current occupation_Student</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2.187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0.526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4.161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1.157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3.217</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4161868707"/>
                  </a:ext>
                </a:extLst>
              </a:tr>
              <a:tr h="181679">
                <a:tc>
                  <a:txBody>
                    <a:bodyPr/>
                    <a:lstStyle/>
                    <a:p>
                      <a:pPr algn="l" fontAlgn="ctr"/>
                      <a:r>
                        <a:rPr lang="en-IN" sz="1300" u="none" strike="noStrike">
                          <a:effectLst/>
                        </a:rPr>
                        <a:t>What is your current occupation_Unemployed</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2.2048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0.132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16.727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1.946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2.463</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206481156"/>
                  </a:ext>
                </a:extLst>
              </a:tr>
              <a:tr h="181679">
                <a:tc>
                  <a:txBody>
                    <a:bodyPr/>
                    <a:lstStyle/>
                    <a:p>
                      <a:pPr algn="l" fontAlgn="ctr"/>
                      <a:r>
                        <a:rPr lang="en-IN" sz="1300" u="none" strike="noStrike">
                          <a:effectLst/>
                        </a:rPr>
                        <a:t>What is your current occupation_Working Professional</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2.5384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0.388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6.538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1.777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3.299</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3029746780"/>
                  </a:ext>
                </a:extLst>
              </a:tr>
              <a:tr h="181679">
                <a:tc>
                  <a:txBody>
                    <a:bodyPr/>
                    <a:lstStyle/>
                    <a:p>
                      <a:pPr algn="l" fontAlgn="ctr"/>
                      <a:r>
                        <a:rPr lang="en-US" sz="1300" u="none" strike="noStrike">
                          <a:effectLst/>
                        </a:rPr>
                        <a:t>Tags_Already a student</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-3.6297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0.609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-5.96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-4.82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-2.44</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472001733"/>
                  </a:ext>
                </a:extLst>
              </a:tr>
              <a:tr h="181679">
                <a:tc>
                  <a:txBody>
                    <a:bodyPr/>
                    <a:lstStyle/>
                    <a:p>
                      <a:pPr algn="l" fontAlgn="ctr"/>
                      <a:r>
                        <a:rPr lang="en-US" sz="1300" u="none" strike="noStrike">
                          <a:effectLst/>
                        </a:rPr>
                        <a:t>Tags_Closed by Horizzon</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5.7858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0.731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7.916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4.353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7.218</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186737937"/>
                  </a:ext>
                </a:extLst>
              </a:tr>
              <a:tr h="181679">
                <a:tc>
                  <a:txBody>
                    <a:bodyPr/>
                    <a:lstStyle/>
                    <a:p>
                      <a:pPr algn="l" fontAlgn="ctr"/>
                      <a:r>
                        <a:rPr lang="en-IN" sz="1300" u="none" strike="noStrike">
                          <a:effectLst/>
                        </a:rPr>
                        <a:t>Tags_Interested in full time MBA</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-2.8505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0.737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-3.869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-4.29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-1.41</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766607776"/>
                  </a:ext>
                </a:extLst>
              </a:tr>
              <a:tr h="181679">
                <a:tc>
                  <a:txBody>
                    <a:bodyPr/>
                    <a:lstStyle/>
                    <a:p>
                      <a:pPr algn="l" fontAlgn="ctr"/>
                      <a:r>
                        <a:rPr lang="en-IN" sz="1300" u="none" strike="noStrike">
                          <a:effectLst/>
                        </a:rPr>
                        <a:t>Tags_Interested in other courses</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-2.9039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0.369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-7.868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-3.63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-2.18</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2805292832"/>
                  </a:ext>
                </a:extLst>
              </a:tr>
              <a:tr h="181679">
                <a:tc>
                  <a:txBody>
                    <a:bodyPr/>
                    <a:lstStyle/>
                    <a:p>
                      <a:pPr algn="l" fontAlgn="ctr"/>
                      <a:r>
                        <a:rPr lang="en-US" sz="1300" u="none" strike="noStrike">
                          <a:effectLst/>
                        </a:rPr>
                        <a:t>Tags_Lost to EINS</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5.6409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0.579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9.74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4.506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6.776</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2167645956"/>
                  </a:ext>
                </a:extLst>
              </a:tr>
              <a:tr h="181679">
                <a:tc>
                  <a:txBody>
                    <a:bodyPr/>
                    <a:lstStyle/>
                    <a:p>
                      <a:pPr algn="l" fontAlgn="ctr"/>
                      <a:r>
                        <a:rPr lang="en-IN" sz="1300" u="none" strike="noStrike">
                          <a:effectLst/>
                        </a:rPr>
                        <a:t>Tags_Not doing further education</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-3.7545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1.035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-3.627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-5.78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-1.73</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834292291"/>
                  </a:ext>
                </a:extLst>
              </a:tr>
              <a:tr h="181679">
                <a:tc>
                  <a:txBody>
                    <a:bodyPr/>
                    <a:lstStyle/>
                    <a:p>
                      <a:pPr algn="l" fontAlgn="ctr"/>
                      <a:r>
                        <a:rPr lang="en-US" sz="1300" u="none" strike="noStrike">
                          <a:effectLst/>
                        </a:rPr>
                        <a:t>Tags_Other_Tags</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-2.0184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0.304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-6.64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-2.61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-1.42</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024456047"/>
                  </a:ext>
                </a:extLst>
              </a:tr>
              <a:tr h="181679">
                <a:tc>
                  <a:txBody>
                    <a:bodyPr/>
                    <a:lstStyle/>
                    <a:p>
                      <a:pPr algn="l" fontAlgn="ctr"/>
                      <a:r>
                        <a:rPr lang="en-US" sz="1300" u="none" strike="noStrike">
                          <a:effectLst/>
                        </a:rPr>
                        <a:t>Tags_Ringing</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-4.829</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0.263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-18.363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-5.34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-4.31</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87536244"/>
                  </a:ext>
                </a:extLst>
              </a:tr>
              <a:tr h="181679">
                <a:tc>
                  <a:txBody>
                    <a:bodyPr/>
                    <a:lstStyle/>
                    <a:p>
                      <a:pPr algn="l" fontAlgn="ctr"/>
                      <a:r>
                        <a:rPr lang="en-IN" sz="1300" u="none" strike="noStrike">
                          <a:effectLst/>
                        </a:rPr>
                        <a:t>Tags_Will revert after reading the email</a:t>
                      </a:r>
                      <a:endParaRPr lang="en-IN"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3.4095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0.217</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15.725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2.985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3.834</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2404194045"/>
                  </a:ext>
                </a:extLst>
              </a:tr>
              <a:tr h="181679">
                <a:tc>
                  <a:txBody>
                    <a:bodyPr/>
                    <a:lstStyle/>
                    <a:p>
                      <a:pPr algn="l" fontAlgn="ctr"/>
                      <a:r>
                        <a:rPr lang="en-US" sz="1300" u="none" strike="noStrike">
                          <a:effectLst/>
                        </a:rPr>
                        <a:t>Tags_invalid number</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-4.694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1.04</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-4.512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-6.73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-2.66</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4079021673"/>
                  </a:ext>
                </a:extLst>
              </a:tr>
              <a:tr h="181679">
                <a:tc>
                  <a:txBody>
                    <a:bodyPr/>
                    <a:lstStyle/>
                    <a:p>
                      <a:pPr algn="l" fontAlgn="ctr"/>
                      <a:r>
                        <a:rPr lang="en-US" sz="1300" u="none" strike="noStrike">
                          <a:effectLst/>
                        </a:rPr>
                        <a:t>Tags_switched off</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-5.5891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0.73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-7.661</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-7.02</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-4.16</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3614579739"/>
                  </a:ext>
                </a:extLst>
              </a:tr>
              <a:tr h="181679">
                <a:tc>
                  <a:txBody>
                    <a:bodyPr/>
                    <a:lstStyle/>
                    <a:p>
                      <a:pPr algn="l" fontAlgn="ctr"/>
                      <a:r>
                        <a:rPr lang="en-US" sz="1300" u="none" strike="noStrike">
                          <a:effectLst/>
                        </a:rPr>
                        <a:t>Lead Quality_Worst</a:t>
                      </a:r>
                      <a:endParaRPr lang="en-US" sz="1300" b="1"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-1.7463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0.638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-2.735</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0.006</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-0.5</a:t>
                      </a:r>
                      <a:endParaRPr lang="en-US" sz="1300" b="0" i="0" u="none" strike="noStrike">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01278245"/>
                  </a:ext>
                </a:extLst>
              </a:tr>
              <a:tr h="181679">
                <a:tc>
                  <a:txBody>
                    <a:bodyPr/>
                    <a:lstStyle/>
                    <a:p>
                      <a:pPr algn="l" fontAlgn="ctr"/>
                      <a:r>
                        <a:rPr lang="en-US" sz="1300" u="none" strike="noStrike" dirty="0" err="1">
                          <a:effectLst/>
                        </a:rPr>
                        <a:t>Asymmetrique</a:t>
                      </a:r>
                      <a:r>
                        <a:rPr lang="en-US" sz="1300" u="none" strike="noStrike" dirty="0">
                          <a:effectLst/>
                        </a:rPr>
                        <a:t> Activity </a:t>
                      </a:r>
                      <a:r>
                        <a:rPr lang="en-US" sz="1300" u="none" strike="noStrike" dirty="0" err="1">
                          <a:effectLst/>
                        </a:rPr>
                        <a:t>Index_Low</a:t>
                      </a:r>
                      <a:endParaRPr lang="en-US" sz="1300" b="1" i="0" u="none" strike="noStrike" dirty="0">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-2.2103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0.418</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-5.283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0.000</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a:effectLst/>
                        </a:rPr>
                        <a:t>-3.03</a:t>
                      </a:r>
                      <a:endParaRPr lang="en-US" sz="1300" b="0" i="0" u="none" strike="noStrike">
                        <a:solidFill>
                          <a:srgbClr val="000000"/>
                        </a:solidFill>
                        <a:effectLst/>
                        <a:latin typeface="Arial" panose="020B0604020202020204" pitchFamily="34" charset="0"/>
                      </a:endParaRPr>
                    </a:p>
                  </a:txBody>
                  <a:tcPr marL="1798" marR="1798" marT="1798" marB="0" anchor="ctr"/>
                </a:tc>
                <a:tc>
                  <a:txBody>
                    <a:bodyPr/>
                    <a:lstStyle/>
                    <a:p>
                      <a:pPr algn="r" fontAlgn="ctr"/>
                      <a:r>
                        <a:rPr lang="en-US" sz="1300" u="none" strike="noStrike" dirty="0">
                          <a:effectLst/>
                        </a:rPr>
                        <a:t>-1.39</a:t>
                      </a:r>
                      <a:endParaRPr lang="en-US" sz="1300" b="0" i="0" u="none" strike="noStrike" dirty="0">
                        <a:solidFill>
                          <a:srgbClr val="000000"/>
                        </a:solidFill>
                        <a:effectLst/>
                        <a:latin typeface="Arial" panose="020B0604020202020204" pitchFamily="34" charset="0"/>
                      </a:endParaRPr>
                    </a:p>
                  </a:txBody>
                  <a:tcPr marL="1798" marR="1798" marT="1798" marB="0" anchor="ctr"/>
                </a:tc>
                <a:extLst>
                  <a:ext uri="{0D108BD9-81ED-4DB2-BD59-A6C34878D82A}">
                    <a16:rowId xmlns:a16="http://schemas.microsoft.com/office/drawing/2014/main" val="1014890316"/>
                  </a:ext>
                </a:extLst>
              </a:tr>
            </a:tbl>
          </a:graphicData>
        </a:graphic>
      </p:graphicFrame>
    </p:spTree>
    <p:extLst>
      <p:ext uri="{BB962C8B-B14F-4D97-AF65-F5344CB8AC3E}">
        <p14:creationId xmlns:p14="http://schemas.microsoft.com/office/powerpoint/2010/main" val="310009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2" name="Rectangle 2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AB5AA3B-D92C-4242-9A5B-24C298D92EF2}"/>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Model Findings - Summary</a:t>
            </a:r>
          </a:p>
        </p:txBody>
      </p:sp>
      <p:graphicFrame>
        <p:nvGraphicFramePr>
          <p:cNvPr id="6" name="Content Placeholder 5">
            <a:extLst>
              <a:ext uri="{FF2B5EF4-FFF2-40B4-BE49-F238E27FC236}">
                <a16:creationId xmlns:a16="http://schemas.microsoft.com/office/drawing/2014/main" id="{FF3911F4-868B-4AF0-83DD-471BFE7D7F9E}"/>
              </a:ext>
            </a:extLst>
          </p:cNvPr>
          <p:cNvGraphicFramePr>
            <a:graphicFrameLocks noGrp="1"/>
          </p:cNvGraphicFramePr>
          <p:nvPr>
            <p:ph idx="1"/>
            <p:extLst>
              <p:ext uri="{D42A27DB-BD31-4B8C-83A1-F6EECF244321}">
                <p14:modId xmlns:p14="http://schemas.microsoft.com/office/powerpoint/2010/main" val="681639966"/>
              </p:ext>
            </p:extLst>
          </p:nvPr>
        </p:nvGraphicFramePr>
        <p:xfrm>
          <a:off x="4566626" y="199820"/>
          <a:ext cx="7187306" cy="6458360"/>
        </p:xfrm>
        <a:graphic>
          <a:graphicData uri="http://schemas.openxmlformats.org/drawingml/2006/table">
            <a:tbl>
              <a:tblPr firstRow="1" bandRow="1"/>
              <a:tblGrid>
                <a:gridCol w="6625249">
                  <a:extLst>
                    <a:ext uri="{9D8B030D-6E8A-4147-A177-3AD203B41FA5}">
                      <a16:colId xmlns:a16="http://schemas.microsoft.com/office/drawing/2014/main" val="2038058888"/>
                    </a:ext>
                  </a:extLst>
                </a:gridCol>
                <a:gridCol w="562057">
                  <a:extLst>
                    <a:ext uri="{9D8B030D-6E8A-4147-A177-3AD203B41FA5}">
                      <a16:colId xmlns:a16="http://schemas.microsoft.com/office/drawing/2014/main" val="1248044932"/>
                    </a:ext>
                  </a:extLst>
                </a:gridCol>
              </a:tblGrid>
              <a:tr h="320484">
                <a:tc>
                  <a:txBody>
                    <a:bodyPr/>
                    <a:lstStyle/>
                    <a:p>
                      <a:pPr algn="l" fontAlgn="ctr"/>
                      <a:r>
                        <a:rPr lang="en-US" sz="1800" b="1">
                          <a:effectLst/>
                        </a:rPr>
                        <a:t>Features</a:t>
                      </a:r>
                    </a:p>
                  </a:txBody>
                  <a:tcPr marL="48600" marR="48600" marT="24299" marB="24299" anchor="ctr">
                    <a:lnL>
                      <a:noFill/>
                    </a:lnL>
                    <a:lnR>
                      <a:noFill/>
                    </a:lnR>
                    <a:lnT>
                      <a:noFill/>
                    </a:lnT>
                    <a:lnB>
                      <a:noFill/>
                    </a:lnB>
                    <a:solidFill>
                      <a:srgbClr val="FFFFFF"/>
                    </a:solidFill>
                  </a:tcPr>
                </a:tc>
                <a:tc>
                  <a:txBody>
                    <a:bodyPr/>
                    <a:lstStyle/>
                    <a:p>
                      <a:pPr algn="l" fontAlgn="ctr"/>
                      <a:r>
                        <a:rPr lang="en-US" sz="1800" b="1">
                          <a:effectLst/>
                        </a:rPr>
                        <a:t>VIF</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3169556352"/>
                  </a:ext>
                </a:extLst>
              </a:tr>
              <a:tr h="320484">
                <a:tc>
                  <a:txBody>
                    <a:bodyPr/>
                    <a:lstStyle/>
                    <a:p>
                      <a:pPr algn="l" fontAlgn="ctr"/>
                      <a:r>
                        <a:rPr lang="en-US" sz="1800">
                          <a:effectLst/>
                        </a:rPr>
                        <a:t>Tags_Closed by Horizzon</a:t>
                      </a:r>
                    </a:p>
                  </a:txBody>
                  <a:tcPr marL="48600" marR="48600" marT="24299" marB="24299" anchor="ctr">
                    <a:lnL>
                      <a:noFill/>
                    </a:lnL>
                    <a:lnR>
                      <a:noFill/>
                    </a:lnR>
                    <a:lnT>
                      <a:noFill/>
                    </a:lnT>
                    <a:lnB>
                      <a:noFill/>
                    </a:lnB>
                    <a:solidFill>
                      <a:srgbClr val="F5F5F5"/>
                    </a:solidFill>
                  </a:tcPr>
                </a:tc>
                <a:tc>
                  <a:txBody>
                    <a:bodyPr/>
                    <a:lstStyle/>
                    <a:p>
                      <a:pPr algn="l" fontAlgn="ctr"/>
                      <a:r>
                        <a:rPr lang="en-US" sz="1800" dirty="0">
                          <a:effectLst/>
                        </a:rPr>
                        <a:t>1.44</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569456101"/>
                  </a:ext>
                </a:extLst>
              </a:tr>
              <a:tr h="320484">
                <a:tc>
                  <a:txBody>
                    <a:bodyPr/>
                    <a:lstStyle/>
                    <a:p>
                      <a:pPr algn="l" fontAlgn="ctr"/>
                      <a:r>
                        <a:rPr lang="en-US" sz="1800">
                          <a:effectLst/>
                        </a:rPr>
                        <a:t>Tags_Other_Tags</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1.43</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534757105"/>
                  </a:ext>
                </a:extLst>
              </a:tr>
              <a:tr h="320484">
                <a:tc>
                  <a:txBody>
                    <a:bodyPr/>
                    <a:lstStyle/>
                    <a:p>
                      <a:pPr algn="l" fontAlgn="ctr"/>
                      <a:r>
                        <a:rPr lang="en-IN" sz="1800">
                          <a:effectLst/>
                        </a:rPr>
                        <a:t>What is your current occupation_Student</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1.32</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1097787975"/>
                  </a:ext>
                </a:extLst>
              </a:tr>
              <a:tr h="320484">
                <a:tc>
                  <a:txBody>
                    <a:bodyPr/>
                    <a:lstStyle/>
                    <a:p>
                      <a:pPr algn="l" fontAlgn="ctr"/>
                      <a:r>
                        <a:rPr lang="en-IN" sz="1800">
                          <a:effectLst/>
                        </a:rPr>
                        <a:t>Tags_Not doing further education</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1.31</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3946415460"/>
                  </a:ext>
                </a:extLst>
              </a:tr>
              <a:tr h="320484">
                <a:tc>
                  <a:txBody>
                    <a:bodyPr/>
                    <a:lstStyle/>
                    <a:p>
                      <a:pPr algn="l" fontAlgn="ctr"/>
                      <a:r>
                        <a:rPr lang="en-US" sz="1800">
                          <a:effectLst/>
                        </a:rPr>
                        <a:t>Tags_switched off</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1.23</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1979428462"/>
                  </a:ext>
                </a:extLst>
              </a:tr>
              <a:tr h="320484">
                <a:tc>
                  <a:txBody>
                    <a:bodyPr/>
                    <a:lstStyle/>
                    <a:p>
                      <a:pPr algn="l" fontAlgn="ctr"/>
                      <a:r>
                        <a:rPr lang="en-IN" sz="1800">
                          <a:effectLst/>
                        </a:rPr>
                        <a:t>Tags_Interested in full time MBA</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1.17</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151487666"/>
                  </a:ext>
                </a:extLst>
              </a:tr>
              <a:tr h="320484">
                <a:tc>
                  <a:txBody>
                    <a:bodyPr/>
                    <a:lstStyle/>
                    <a:p>
                      <a:pPr algn="l" fontAlgn="ctr"/>
                      <a:r>
                        <a:rPr lang="en-US" sz="1800">
                          <a:effectLst/>
                        </a:rPr>
                        <a:t>Asymmetrique Activity Index_Low</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1.15</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1513136613"/>
                  </a:ext>
                </a:extLst>
              </a:tr>
              <a:tr h="320484">
                <a:tc>
                  <a:txBody>
                    <a:bodyPr/>
                    <a:lstStyle/>
                    <a:p>
                      <a:pPr algn="l" fontAlgn="ctr"/>
                      <a:r>
                        <a:rPr lang="en-US" sz="1800">
                          <a:effectLst/>
                        </a:rPr>
                        <a:t>Tags_Lost to EINS</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1.12</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948870768"/>
                  </a:ext>
                </a:extLst>
              </a:tr>
              <a:tr h="320484">
                <a:tc>
                  <a:txBody>
                    <a:bodyPr/>
                    <a:lstStyle/>
                    <a:p>
                      <a:pPr algn="l" fontAlgn="ctr"/>
                      <a:r>
                        <a:rPr lang="en-US" sz="1800" dirty="0">
                          <a:effectLst/>
                        </a:rPr>
                        <a:t>Lead </a:t>
                      </a:r>
                      <a:r>
                        <a:rPr lang="en-US" sz="1800" dirty="0" err="1">
                          <a:effectLst/>
                        </a:rPr>
                        <a:t>Source_Welingak</a:t>
                      </a:r>
                      <a:r>
                        <a:rPr lang="en-US" sz="1800" dirty="0">
                          <a:effectLst/>
                        </a:rPr>
                        <a:t> Website</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1.10</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3313050059"/>
                  </a:ext>
                </a:extLst>
              </a:tr>
              <a:tr h="320484">
                <a:tc>
                  <a:txBody>
                    <a:bodyPr/>
                    <a:lstStyle/>
                    <a:p>
                      <a:pPr algn="l" fontAlgn="ctr"/>
                      <a:r>
                        <a:rPr lang="en-US" sz="1800">
                          <a:effectLst/>
                        </a:rPr>
                        <a:t>Tags_invalid number</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1.09</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3060612984"/>
                  </a:ext>
                </a:extLst>
              </a:tr>
              <a:tr h="320484">
                <a:tc>
                  <a:txBody>
                    <a:bodyPr/>
                    <a:lstStyle/>
                    <a:p>
                      <a:pPr algn="l" fontAlgn="ctr"/>
                      <a:r>
                        <a:rPr lang="en-IN" sz="1800" dirty="0">
                          <a:effectLst/>
                        </a:rPr>
                        <a:t>What is your current </a:t>
                      </a:r>
                      <a:r>
                        <a:rPr lang="en-IN" sz="1800" dirty="0" err="1">
                          <a:effectLst/>
                        </a:rPr>
                        <a:t>occupation_Working</a:t>
                      </a:r>
                      <a:r>
                        <a:rPr lang="en-IN" sz="1800" dirty="0">
                          <a:effectLst/>
                        </a:rPr>
                        <a:t> Professional</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0.97</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3554612055"/>
                  </a:ext>
                </a:extLst>
              </a:tr>
              <a:tr h="320484">
                <a:tc>
                  <a:txBody>
                    <a:bodyPr/>
                    <a:lstStyle/>
                    <a:p>
                      <a:pPr algn="l" fontAlgn="ctr"/>
                      <a:r>
                        <a:rPr lang="en-US" sz="1800">
                          <a:effectLst/>
                        </a:rPr>
                        <a:t>Lead Quality_Worst</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0.70</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3082396028"/>
                  </a:ext>
                </a:extLst>
              </a:tr>
              <a:tr h="320484">
                <a:tc>
                  <a:txBody>
                    <a:bodyPr/>
                    <a:lstStyle/>
                    <a:p>
                      <a:pPr algn="l" fontAlgn="ctr"/>
                      <a:r>
                        <a:rPr lang="en-IN" sz="1800">
                          <a:effectLst/>
                        </a:rPr>
                        <a:t>Tags_Interested in other courses</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0.43</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917202728"/>
                  </a:ext>
                </a:extLst>
              </a:tr>
              <a:tr h="320484">
                <a:tc>
                  <a:txBody>
                    <a:bodyPr/>
                    <a:lstStyle/>
                    <a:p>
                      <a:pPr algn="l" fontAlgn="ctr"/>
                      <a:r>
                        <a:rPr lang="en-US" sz="1800">
                          <a:effectLst/>
                        </a:rPr>
                        <a:t>Tags_Already a student</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0.42</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1893940658"/>
                  </a:ext>
                </a:extLst>
              </a:tr>
              <a:tr h="320484">
                <a:tc>
                  <a:txBody>
                    <a:bodyPr/>
                    <a:lstStyle/>
                    <a:p>
                      <a:pPr algn="l" fontAlgn="ctr"/>
                      <a:r>
                        <a:rPr lang="en-US" sz="1800">
                          <a:effectLst/>
                        </a:rPr>
                        <a:t>Last Activity_SMS Sent</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0.22</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2600981991"/>
                  </a:ext>
                </a:extLst>
              </a:tr>
              <a:tr h="320484">
                <a:tc>
                  <a:txBody>
                    <a:bodyPr/>
                    <a:lstStyle/>
                    <a:p>
                      <a:pPr algn="l" fontAlgn="ctr"/>
                      <a:r>
                        <a:rPr lang="en-US" sz="1800">
                          <a:effectLst/>
                        </a:rPr>
                        <a:t>Last Notable Activity_Modified</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0.15</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4175867681"/>
                  </a:ext>
                </a:extLst>
              </a:tr>
              <a:tr h="320484">
                <a:tc>
                  <a:txBody>
                    <a:bodyPr/>
                    <a:lstStyle/>
                    <a:p>
                      <a:pPr algn="l" fontAlgn="ctr"/>
                      <a:r>
                        <a:rPr lang="en-IN" sz="1800">
                          <a:effectLst/>
                        </a:rPr>
                        <a:t>Tags_Will revert after reading the email</a:t>
                      </a:r>
                    </a:p>
                  </a:txBody>
                  <a:tcPr marL="48600" marR="48600" marT="24299" marB="24299" anchor="ctr">
                    <a:lnL>
                      <a:noFill/>
                    </a:lnL>
                    <a:lnR>
                      <a:noFill/>
                    </a:lnR>
                    <a:lnT>
                      <a:noFill/>
                    </a:lnT>
                    <a:lnB>
                      <a:noFill/>
                    </a:lnB>
                    <a:solidFill>
                      <a:srgbClr val="F5F5F5"/>
                    </a:solidFill>
                  </a:tcPr>
                </a:tc>
                <a:tc>
                  <a:txBody>
                    <a:bodyPr/>
                    <a:lstStyle/>
                    <a:p>
                      <a:pPr algn="l" fontAlgn="ctr"/>
                      <a:r>
                        <a:rPr lang="en-US" sz="1800">
                          <a:effectLst/>
                        </a:rPr>
                        <a:t>0.10</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3297341736"/>
                  </a:ext>
                </a:extLst>
              </a:tr>
              <a:tr h="320484">
                <a:tc>
                  <a:txBody>
                    <a:bodyPr/>
                    <a:lstStyle/>
                    <a:p>
                      <a:pPr algn="l" fontAlgn="ctr"/>
                      <a:r>
                        <a:rPr lang="en-IN" sz="1800">
                          <a:effectLst/>
                        </a:rPr>
                        <a:t>What is your current occupation_Unemployed</a:t>
                      </a:r>
                    </a:p>
                  </a:txBody>
                  <a:tcPr marL="48600" marR="48600" marT="24299" marB="24299" anchor="ctr">
                    <a:lnL>
                      <a:noFill/>
                    </a:lnL>
                    <a:lnR>
                      <a:noFill/>
                    </a:lnR>
                    <a:lnT>
                      <a:noFill/>
                    </a:lnT>
                    <a:lnB>
                      <a:noFill/>
                    </a:lnB>
                    <a:solidFill>
                      <a:srgbClr val="FFFFFF"/>
                    </a:solidFill>
                  </a:tcPr>
                </a:tc>
                <a:tc>
                  <a:txBody>
                    <a:bodyPr/>
                    <a:lstStyle/>
                    <a:p>
                      <a:pPr algn="l" fontAlgn="ctr"/>
                      <a:r>
                        <a:rPr lang="en-US" sz="1800">
                          <a:effectLst/>
                        </a:rPr>
                        <a:t>0.08</a:t>
                      </a:r>
                    </a:p>
                  </a:txBody>
                  <a:tcPr marL="48600" marR="48600" marT="24299" marB="24299" anchor="ctr">
                    <a:lnL>
                      <a:noFill/>
                    </a:lnL>
                    <a:lnR>
                      <a:noFill/>
                    </a:lnR>
                    <a:lnT>
                      <a:noFill/>
                    </a:lnT>
                    <a:lnB>
                      <a:noFill/>
                    </a:lnB>
                    <a:solidFill>
                      <a:srgbClr val="FFFFFF"/>
                    </a:solidFill>
                  </a:tcPr>
                </a:tc>
                <a:extLst>
                  <a:ext uri="{0D108BD9-81ED-4DB2-BD59-A6C34878D82A}">
                    <a16:rowId xmlns:a16="http://schemas.microsoft.com/office/drawing/2014/main" val="2548537947"/>
                  </a:ext>
                </a:extLst>
              </a:tr>
              <a:tr h="320484">
                <a:tc>
                  <a:txBody>
                    <a:bodyPr/>
                    <a:lstStyle/>
                    <a:p>
                      <a:pPr algn="l" fontAlgn="ctr"/>
                      <a:r>
                        <a:rPr lang="en-US" sz="1800">
                          <a:effectLst/>
                        </a:rPr>
                        <a:t>Tags_Ringing</a:t>
                      </a:r>
                    </a:p>
                  </a:txBody>
                  <a:tcPr marL="48600" marR="48600" marT="24299" marB="24299" anchor="ctr">
                    <a:lnL>
                      <a:noFill/>
                    </a:lnL>
                    <a:lnR>
                      <a:noFill/>
                    </a:lnR>
                    <a:lnT>
                      <a:noFill/>
                    </a:lnT>
                    <a:lnB>
                      <a:noFill/>
                    </a:lnB>
                    <a:solidFill>
                      <a:srgbClr val="F5F5F5"/>
                    </a:solidFill>
                  </a:tcPr>
                </a:tc>
                <a:tc>
                  <a:txBody>
                    <a:bodyPr/>
                    <a:lstStyle/>
                    <a:p>
                      <a:pPr algn="l" fontAlgn="ctr"/>
                      <a:r>
                        <a:rPr lang="en-US" sz="1800" dirty="0">
                          <a:effectLst/>
                        </a:rPr>
                        <a:t>0.03</a:t>
                      </a:r>
                    </a:p>
                  </a:txBody>
                  <a:tcPr marL="48600" marR="48600" marT="24299" marB="24299" anchor="ctr">
                    <a:lnL>
                      <a:noFill/>
                    </a:lnL>
                    <a:lnR>
                      <a:noFill/>
                    </a:lnR>
                    <a:lnT>
                      <a:noFill/>
                    </a:lnT>
                    <a:lnB>
                      <a:noFill/>
                    </a:lnB>
                    <a:solidFill>
                      <a:srgbClr val="F5F5F5"/>
                    </a:solidFill>
                  </a:tcPr>
                </a:tc>
                <a:extLst>
                  <a:ext uri="{0D108BD9-81ED-4DB2-BD59-A6C34878D82A}">
                    <a16:rowId xmlns:a16="http://schemas.microsoft.com/office/drawing/2014/main" val="3720299877"/>
                  </a:ext>
                </a:extLst>
              </a:tr>
            </a:tbl>
          </a:graphicData>
        </a:graphic>
      </p:graphicFrame>
    </p:spTree>
    <p:extLst>
      <p:ext uri="{BB962C8B-B14F-4D97-AF65-F5344CB8AC3E}">
        <p14:creationId xmlns:p14="http://schemas.microsoft.com/office/powerpoint/2010/main" val="94253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A92F5-4BB4-4A04-BC0F-5983E88E19E0}"/>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Model Conclusions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7FCB7C5E-52B6-4ED2-A2FA-ED57395BC5BF}"/>
              </a:ext>
            </a:extLst>
          </p:cNvPr>
          <p:cNvGraphicFramePr>
            <a:graphicFrameLocks noGrp="1"/>
          </p:cNvGraphicFramePr>
          <p:nvPr>
            <p:ph idx="1"/>
            <p:extLst>
              <p:ext uri="{D42A27DB-BD31-4B8C-83A1-F6EECF244321}">
                <p14:modId xmlns:p14="http://schemas.microsoft.com/office/powerpoint/2010/main" val="131688369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205576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832D-31A8-43CD-8942-9CDA46F4959E}"/>
              </a:ext>
            </a:extLst>
          </p:cNvPr>
          <p:cNvSpPr>
            <a:spLocks noGrp="1"/>
          </p:cNvSpPr>
          <p:nvPr>
            <p:ph type="title"/>
          </p:nvPr>
        </p:nvSpPr>
        <p:spPr>
          <a:xfrm>
            <a:off x="581192" y="705124"/>
            <a:ext cx="11029616" cy="580751"/>
          </a:xfrm>
        </p:spPr>
        <p:txBody>
          <a:bodyPr/>
          <a:lstStyle/>
          <a:p>
            <a:r>
              <a:rPr lang="en-US" dirty="0"/>
              <a:t>Metrics of the Model</a:t>
            </a:r>
          </a:p>
        </p:txBody>
      </p:sp>
      <p:graphicFrame>
        <p:nvGraphicFramePr>
          <p:cNvPr id="4" name="Content Placeholder 3">
            <a:extLst>
              <a:ext uri="{FF2B5EF4-FFF2-40B4-BE49-F238E27FC236}">
                <a16:creationId xmlns:a16="http://schemas.microsoft.com/office/drawing/2014/main" id="{1B62C9B9-63E5-4693-A6E9-535B02570E83}"/>
              </a:ext>
            </a:extLst>
          </p:cNvPr>
          <p:cNvGraphicFramePr>
            <a:graphicFrameLocks noGrp="1"/>
          </p:cNvGraphicFramePr>
          <p:nvPr>
            <p:ph idx="1"/>
            <p:extLst>
              <p:ext uri="{D42A27DB-BD31-4B8C-83A1-F6EECF244321}">
                <p14:modId xmlns:p14="http://schemas.microsoft.com/office/powerpoint/2010/main" val="1966651474"/>
              </p:ext>
            </p:extLst>
          </p:nvPr>
        </p:nvGraphicFramePr>
        <p:xfrm>
          <a:off x="400050" y="1352550"/>
          <a:ext cx="11039475" cy="3827528"/>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val="53971077"/>
                    </a:ext>
                  </a:extLst>
                </a:gridCol>
                <a:gridCol w="1155182">
                  <a:extLst>
                    <a:ext uri="{9D8B030D-6E8A-4147-A177-3AD203B41FA5}">
                      <a16:colId xmlns:a16="http://schemas.microsoft.com/office/drawing/2014/main" val="436582205"/>
                    </a:ext>
                  </a:extLst>
                </a:gridCol>
                <a:gridCol w="7960243">
                  <a:extLst>
                    <a:ext uri="{9D8B030D-6E8A-4147-A177-3AD203B41FA5}">
                      <a16:colId xmlns:a16="http://schemas.microsoft.com/office/drawing/2014/main" val="690010073"/>
                    </a:ext>
                  </a:extLst>
                </a:gridCol>
              </a:tblGrid>
              <a:tr h="395475">
                <a:tc>
                  <a:txBody>
                    <a:bodyPr/>
                    <a:lstStyle/>
                    <a:p>
                      <a:pPr algn="ctr"/>
                      <a:r>
                        <a:rPr lang="en-US" dirty="0"/>
                        <a:t>Metric</a:t>
                      </a:r>
                    </a:p>
                  </a:txBody>
                  <a:tcPr/>
                </a:tc>
                <a:tc>
                  <a:txBody>
                    <a:bodyPr/>
                    <a:lstStyle/>
                    <a:p>
                      <a:pPr algn="ctr"/>
                      <a:r>
                        <a:rPr lang="en-US" dirty="0"/>
                        <a:t>Value (%)</a:t>
                      </a:r>
                    </a:p>
                  </a:txBody>
                  <a:tcPr/>
                </a:tc>
                <a:tc>
                  <a:txBody>
                    <a:bodyPr/>
                    <a:lstStyle/>
                    <a:p>
                      <a:pPr algn="ctr"/>
                      <a:r>
                        <a:rPr lang="en-US" dirty="0"/>
                        <a:t>Comments</a:t>
                      </a:r>
                    </a:p>
                  </a:txBody>
                  <a:tcPr/>
                </a:tc>
                <a:extLst>
                  <a:ext uri="{0D108BD9-81ED-4DB2-BD59-A6C34878D82A}">
                    <a16:rowId xmlns:a16="http://schemas.microsoft.com/office/drawing/2014/main" val="3176828848"/>
                  </a:ext>
                </a:extLst>
              </a:tr>
              <a:tr h="357000">
                <a:tc>
                  <a:txBody>
                    <a:bodyPr/>
                    <a:lstStyle/>
                    <a:p>
                      <a:r>
                        <a:rPr lang="en-US" dirty="0"/>
                        <a:t>Sensitivity</a:t>
                      </a:r>
                    </a:p>
                  </a:txBody>
                  <a:tcPr/>
                </a:tc>
                <a:tc>
                  <a:txBody>
                    <a:bodyPr/>
                    <a:lstStyle/>
                    <a:p>
                      <a:r>
                        <a:rPr lang="en-US" dirty="0"/>
                        <a:t>92.8</a:t>
                      </a:r>
                    </a:p>
                  </a:txBody>
                  <a:tcPr/>
                </a:tc>
                <a:tc>
                  <a:txBody>
                    <a:bodyPr/>
                    <a:lstStyle/>
                    <a:p>
                      <a:r>
                        <a:rPr lang="en-US" dirty="0"/>
                        <a:t>Indicates high </a:t>
                      </a:r>
                      <a:r>
                        <a:rPr lang="en-US" b="1" dirty="0"/>
                        <a:t>true positive rate </a:t>
                      </a:r>
                      <a:r>
                        <a:rPr lang="en-US" dirty="0"/>
                        <a:t>– the model predicts the no of leads that would convert accurately </a:t>
                      </a:r>
                    </a:p>
                  </a:txBody>
                  <a:tcPr/>
                </a:tc>
                <a:extLst>
                  <a:ext uri="{0D108BD9-81ED-4DB2-BD59-A6C34878D82A}">
                    <a16:rowId xmlns:a16="http://schemas.microsoft.com/office/drawing/2014/main" val="2456363646"/>
                  </a:ext>
                </a:extLst>
              </a:tr>
              <a:tr h="477015">
                <a:tc>
                  <a:txBody>
                    <a:bodyPr/>
                    <a:lstStyle/>
                    <a:p>
                      <a:r>
                        <a:rPr lang="en-US" dirty="0"/>
                        <a:t>Specificity</a:t>
                      </a:r>
                    </a:p>
                  </a:txBody>
                  <a:tcPr/>
                </a:tc>
                <a:tc>
                  <a:txBody>
                    <a:bodyPr/>
                    <a:lstStyle/>
                    <a:p>
                      <a:r>
                        <a:rPr lang="en-US" dirty="0"/>
                        <a:t>93</a:t>
                      </a:r>
                    </a:p>
                  </a:txBody>
                  <a:tcPr/>
                </a:tc>
                <a:tc>
                  <a:txBody>
                    <a:bodyPr/>
                    <a:lstStyle/>
                    <a:p>
                      <a:r>
                        <a:rPr lang="en-US" b="1" dirty="0"/>
                        <a:t>True negative</a:t>
                      </a:r>
                      <a:r>
                        <a:rPr lang="en-US" dirty="0"/>
                        <a:t> rate. Identifies the non potential leads well</a:t>
                      </a:r>
                    </a:p>
                  </a:txBody>
                  <a:tcPr/>
                </a:tc>
                <a:extLst>
                  <a:ext uri="{0D108BD9-81ED-4DB2-BD59-A6C34878D82A}">
                    <a16:rowId xmlns:a16="http://schemas.microsoft.com/office/drawing/2014/main" val="847964818"/>
                  </a:ext>
                </a:extLst>
              </a:tr>
              <a:tr h="628650">
                <a:tc>
                  <a:txBody>
                    <a:bodyPr/>
                    <a:lstStyle/>
                    <a:p>
                      <a:r>
                        <a:rPr lang="en-US" dirty="0"/>
                        <a:t>False Positive rate</a:t>
                      </a:r>
                    </a:p>
                  </a:txBody>
                  <a:tcPr/>
                </a:tc>
                <a:tc>
                  <a:txBody>
                    <a:bodyPr/>
                    <a:lstStyle/>
                    <a:p>
                      <a:r>
                        <a:rPr lang="en-US" dirty="0"/>
                        <a:t>6.6</a:t>
                      </a:r>
                    </a:p>
                  </a:txBody>
                  <a:tcPr/>
                </a:tc>
                <a:tc>
                  <a:txBody>
                    <a:bodyPr/>
                    <a:lstStyle/>
                    <a:p>
                      <a:r>
                        <a:rPr lang="en-US" dirty="0"/>
                        <a:t>Prevents non potentials leads from being identified as potential.</a:t>
                      </a:r>
                    </a:p>
                  </a:txBody>
                  <a:tcPr/>
                </a:tc>
                <a:extLst>
                  <a:ext uri="{0D108BD9-81ED-4DB2-BD59-A6C34878D82A}">
                    <a16:rowId xmlns:a16="http://schemas.microsoft.com/office/drawing/2014/main" val="1934786479"/>
                  </a:ext>
                </a:extLst>
              </a:tr>
              <a:tr h="683895">
                <a:tc>
                  <a:txBody>
                    <a:bodyPr/>
                    <a:lstStyle/>
                    <a:p>
                      <a:r>
                        <a:rPr lang="en-US" dirty="0"/>
                        <a:t>Positive predictive value </a:t>
                      </a:r>
                    </a:p>
                  </a:txBody>
                  <a:tcPr/>
                </a:tc>
                <a:tc>
                  <a:txBody>
                    <a:bodyPr/>
                    <a:lstStyle/>
                    <a:p>
                      <a:r>
                        <a:rPr lang="en-US" dirty="0"/>
                        <a:t>89.5</a:t>
                      </a:r>
                    </a:p>
                  </a:txBody>
                  <a:tcPr/>
                </a:tc>
                <a:tc>
                  <a:txBody>
                    <a:bodyPr/>
                    <a:lstStyle/>
                    <a:p>
                      <a:r>
                        <a:rPr lang="en-US" dirty="0"/>
                        <a:t>Identifies the positives in the case. </a:t>
                      </a:r>
                      <a:r>
                        <a:rPr lang="en-IN" sz="1800" b="1" i="0" kern="1200" dirty="0">
                          <a:solidFill>
                            <a:schemeClr val="dk1"/>
                          </a:solidFill>
                          <a:effectLst/>
                          <a:latin typeface="+mn-lt"/>
                          <a:ea typeface="+mn-ea"/>
                          <a:cs typeface="+mn-cs"/>
                        </a:rPr>
                        <a:t>Positive predictive value is the</a:t>
                      </a:r>
                      <a:r>
                        <a:rPr lang="en-IN" sz="1800" b="0" i="0" kern="1200" dirty="0">
                          <a:solidFill>
                            <a:schemeClr val="dk1"/>
                          </a:solidFill>
                          <a:effectLst/>
                          <a:latin typeface="+mn-lt"/>
                          <a:ea typeface="+mn-ea"/>
                          <a:cs typeface="+mn-cs"/>
                        </a:rPr>
                        <a:t> probability that subjects with a </a:t>
                      </a:r>
                      <a:r>
                        <a:rPr lang="en-IN" sz="1800" b="1" i="0" kern="1200" dirty="0">
                          <a:solidFill>
                            <a:schemeClr val="dk1"/>
                          </a:solidFill>
                          <a:effectLst/>
                          <a:latin typeface="+mn-lt"/>
                          <a:ea typeface="+mn-ea"/>
                          <a:cs typeface="+mn-cs"/>
                        </a:rPr>
                        <a:t>positive</a:t>
                      </a:r>
                      <a:r>
                        <a:rPr lang="en-IN" sz="1800" b="0" i="0" kern="1200" dirty="0">
                          <a:solidFill>
                            <a:schemeClr val="dk1"/>
                          </a:solidFill>
                          <a:effectLst/>
                          <a:latin typeface="+mn-lt"/>
                          <a:ea typeface="+mn-ea"/>
                          <a:cs typeface="+mn-cs"/>
                        </a:rPr>
                        <a:t> attributes truly have the potential to convert</a:t>
                      </a:r>
                      <a:endParaRPr lang="en-US" dirty="0"/>
                    </a:p>
                  </a:txBody>
                  <a:tcPr/>
                </a:tc>
                <a:extLst>
                  <a:ext uri="{0D108BD9-81ED-4DB2-BD59-A6C34878D82A}">
                    <a16:rowId xmlns:a16="http://schemas.microsoft.com/office/drawing/2014/main" val="952753566"/>
                  </a:ext>
                </a:extLst>
              </a:tr>
              <a:tr h="757808">
                <a:tc>
                  <a:txBody>
                    <a:bodyPr/>
                    <a:lstStyle/>
                    <a:p>
                      <a:r>
                        <a:rPr lang="en-US" dirty="0"/>
                        <a:t>Negative predictive value</a:t>
                      </a:r>
                    </a:p>
                  </a:txBody>
                  <a:tcPr/>
                </a:tc>
                <a:tc>
                  <a:txBody>
                    <a:bodyPr/>
                    <a:lstStyle/>
                    <a:p>
                      <a:r>
                        <a:rPr lang="en-US" dirty="0"/>
                        <a:t>95.5</a:t>
                      </a:r>
                    </a:p>
                  </a:txBody>
                  <a:tcPr/>
                </a:tc>
                <a:tc>
                  <a:txBody>
                    <a:bodyPr/>
                    <a:lstStyle/>
                    <a:p>
                      <a:r>
                        <a:rPr lang="en-IN" sz="1800" b="1" i="0" kern="1200" dirty="0">
                          <a:solidFill>
                            <a:schemeClr val="dk1"/>
                          </a:solidFill>
                          <a:effectLst/>
                          <a:latin typeface="+mn-lt"/>
                          <a:ea typeface="+mn-ea"/>
                          <a:cs typeface="+mn-cs"/>
                        </a:rPr>
                        <a:t>Negative predictive value</a:t>
                      </a:r>
                      <a:r>
                        <a:rPr lang="en-IN" sz="1800" b="0" i="0" kern="1200" dirty="0">
                          <a:solidFill>
                            <a:schemeClr val="dk1"/>
                          </a:solidFill>
                          <a:effectLst/>
                          <a:latin typeface="+mn-lt"/>
                          <a:ea typeface="+mn-ea"/>
                          <a:cs typeface="+mn-cs"/>
                        </a:rPr>
                        <a:t> is the probability that subjects with a </a:t>
                      </a:r>
                      <a:r>
                        <a:rPr lang="en-IN" sz="1800" b="1" i="0" kern="1200" dirty="0">
                          <a:solidFill>
                            <a:schemeClr val="dk1"/>
                          </a:solidFill>
                          <a:effectLst/>
                          <a:latin typeface="+mn-lt"/>
                          <a:ea typeface="+mn-ea"/>
                          <a:cs typeface="+mn-cs"/>
                        </a:rPr>
                        <a:t>negative</a:t>
                      </a:r>
                      <a:r>
                        <a:rPr lang="en-IN" sz="1800" b="0" i="0" kern="1200" dirty="0">
                          <a:solidFill>
                            <a:schemeClr val="dk1"/>
                          </a:solidFill>
                          <a:effectLst/>
                          <a:latin typeface="+mn-lt"/>
                          <a:ea typeface="+mn-ea"/>
                          <a:cs typeface="+mn-cs"/>
                        </a:rPr>
                        <a:t> attributes truly are non potential</a:t>
                      </a:r>
                      <a:endParaRPr lang="en-US" dirty="0"/>
                    </a:p>
                  </a:txBody>
                  <a:tcPr/>
                </a:tc>
                <a:extLst>
                  <a:ext uri="{0D108BD9-81ED-4DB2-BD59-A6C34878D82A}">
                    <a16:rowId xmlns:a16="http://schemas.microsoft.com/office/drawing/2014/main" val="1301586697"/>
                  </a:ext>
                </a:extLst>
              </a:tr>
            </a:tbl>
          </a:graphicData>
        </a:graphic>
      </p:graphicFrame>
    </p:spTree>
    <p:extLst>
      <p:ext uri="{BB962C8B-B14F-4D97-AF65-F5344CB8AC3E}">
        <p14:creationId xmlns:p14="http://schemas.microsoft.com/office/powerpoint/2010/main" val="345759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817E-0E11-4150-BB89-4055119157A6}"/>
              </a:ext>
            </a:extLst>
          </p:cNvPr>
          <p:cNvSpPr>
            <a:spLocks noGrp="1"/>
          </p:cNvSpPr>
          <p:nvPr>
            <p:ph type="title"/>
          </p:nvPr>
        </p:nvSpPr>
        <p:spPr>
          <a:xfrm>
            <a:off x="581192" y="705124"/>
            <a:ext cx="11029616" cy="561701"/>
          </a:xfrm>
        </p:spPr>
        <p:txBody>
          <a:bodyPr/>
          <a:lstStyle/>
          <a:p>
            <a:r>
              <a:rPr lang="en-US" dirty="0"/>
              <a:t> receiver operating characteristic curve</a:t>
            </a:r>
          </a:p>
        </p:txBody>
      </p:sp>
      <p:sp>
        <p:nvSpPr>
          <p:cNvPr id="3" name="Content Placeholder 2">
            <a:extLst>
              <a:ext uri="{FF2B5EF4-FFF2-40B4-BE49-F238E27FC236}">
                <a16:creationId xmlns:a16="http://schemas.microsoft.com/office/drawing/2014/main" id="{DDD0463C-9CDE-4073-B2D6-76FD5DB358BA}"/>
              </a:ext>
            </a:extLst>
          </p:cNvPr>
          <p:cNvSpPr>
            <a:spLocks noGrp="1"/>
          </p:cNvSpPr>
          <p:nvPr>
            <p:ph idx="1"/>
          </p:nvPr>
        </p:nvSpPr>
        <p:spPr>
          <a:xfrm>
            <a:off x="581193" y="1600200"/>
            <a:ext cx="4829008" cy="4387849"/>
          </a:xfrm>
        </p:spPr>
        <p:txBody>
          <a:bodyPr/>
          <a:lstStyle/>
          <a:p>
            <a:r>
              <a:rPr lang="en-IN" dirty="0"/>
              <a:t>It shows the </a:t>
            </a:r>
            <a:r>
              <a:rPr lang="en-IN" dirty="0" err="1"/>
              <a:t>tradeoff</a:t>
            </a:r>
            <a:r>
              <a:rPr lang="en-IN" dirty="0"/>
              <a:t> between sensitivity and specificity (any increase in sensitivity will be accompanied by a decrease in specificity).</a:t>
            </a:r>
          </a:p>
          <a:p>
            <a:r>
              <a:rPr lang="en-IN" dirty="0"/>
              <a:t>The closer the curve follows the left-hand border and then the top border of the ROC space, the more accurate the test.</a:t>
            </a:r>
          </a:p>
          <a:p>
            <a:r>
              <a:rPr lang="en-IN" dirty="0"/>
              <a:t>The closer the curve comes to the 45-degree diagonal of the ROC space, the less accurate the test.</a:t>
            </a:r>
          </a:p>
          <a:p>
            <a:r>
              <a:rPr lang="en-IN" dirty="0"/>
              <a:t>The area under our ROC is 0.972 (close to unity) shows that we have an accurate model</a:t>
            </a:r>
          </a:p>
          <a:p>
            <a:endParaRPr lang="en-US" dirty="0"/>
          </a:p>
        </p:txBody>
      </p:sp>
      <p:pic>
        <p:nvPicPr>
          <p:cNvPr id="3074" name="Picture 2">
            <a:extLst>
              <a:ext uri="{FF2B5EF4-FFF2-40B4-BE49-F238E27FC236}">
                <a16:creationId xmlns:a16="http://schemas.microsoft.com/office/drawing/2014/main" id="{53019915-87FF-416C-807D-B17682C55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1338263"/>
            <a:ext cx="5365378" cy="528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1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93FE20-23DA-43CA-87F2-F839C6A22575}"/>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300">
                <a:solidFill>
                  <a:schemeClr val="tx1"/>
                </a:solidFill>
              </a:rPr>
              <a:t>Optimal cut off probability - balanced sensitivity and specificity</a:t>
            </a:r>
            <a:br>
              <a:rPr lang="en-US" sz="3300">
                <a:solidFill>
                  <a:schemeClr val="tx1"/>
                </a:solidFill>
              </a:rPr>
            </a:br>
            <a:endParaRPr lang="en-US" sz="3300">
              <a:solidFill>
                <a:schemeClr val="tx1"/>
              </a:solidFill>
            </a:endParaRPr>
          </a:p>
        </p:txBody>
      </p:sp>
      <p:sp>
        <p:nvSpPr>
          <p:cNvPr id="4102" name="Content Placeholder 4101">
            <a:extLst>
              <a:ext uri="{FF2B5EF4-FFF2-40B4-BE49-F238E27FC236}">
                <a16:creationId xmlns:a16="http://schemas.microsoft.com/office/drawing/2014/main" id="{89DA87E1-045C-47F3-858C-2E6E52CB8599}"/>
              </a:ext>
            </a:extLst>
          </p:cNvPr>
          <p:cNvSpPr>
            <a:spLocks noGrp="1"/>
          </p:cNvSpPr>
          <p:nvPr>
            <p:ph idx="1"/>
          </p:nvPr>
        </p:nvSpPr>
        <p:spPr>
          <a:xfrm>
            <a:off x="8109236" y="4739780"/>
            <a:ext cx="3511233" cy="1147054"/>
          </a:xfrm>
        </p:spPr>
        <p:txBody>
          <a:bodyPr vert="horz" lIns="91440" tIns="45720" rIns="91440" bIns="45720" rtlCol="0" anchor="t">
            <a:normAutofit/>
          </a:bodyPr>
          <a:lstStyle/>
          <a:p>
            <a:pPr marL="0" indent="0">
              <a:buNone/>
            </a:pPr>
            <a:r>
              <a:rPr lang="en-US" sz="2000" cap="all">
                <a:solidFill>
                  <a:schemeClr val="accent1"/>
                </a:solidFill>
              </a:rPr>
              <a:t>Our test has a good diagnostic/predictive value</a:t>
            </a:r>
          </a:p>
        </p:txBody>
      </p:sp>
      <p:sp>
        <p:nvSpPr>
          <p:cNvPr id="96" name="Rectangle 9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a:extLst>
              <a:ext uri="{FF2B5EF4-FFF2-40B4-BE49-F238E27FC236}">
                <a16:creationId xmlns:a16="http://schemas.microsoft.com/office/drawing/2014/main" id="{04F5EF38-6A5E-47F5-9FD6-285FEB349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980" y="187944"/>
            <a:ext cx="7562222" cy="579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738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C12C-E2E5-4503-B967-B819A9DD342C}"/>
              </a:ext>
            </a:extLst>
          </p:cNvPr>
          <p:cNvSpPr>
            <a:spLocks noGrp="1"/>
          </p:cNvSpPr>
          <p:nvPr>
            <p:ph type="title"/>
          </p:nvPr>
        </p:nvSpPr>
        <p:spPr>
          <a:xfrm>
            <a:off x="581192" y="705124"/>
            <a:ext cx="11029616" cy="575036"/>
          </a:xfrm>
        </p:spPr>
        <p:txBody>
          <a:bodyPr/>
          <a:lstStyle/>
          <a:p>
            <a:r>
              <a:rPr lang="en-US" dirty="0"/>
              <a:t>Other relevant metrics – </a:t>
            </a:r>
            <a:r>
              <a:rPr lang="en-IN" dirty="0"/>
              <a:t>accuracy, Precision and Recall</a:t>
            </a:r>
            <a:endParaRPr lang="en-US" dirty="0"/>
          </a:p>
        </p:txBody>
      </p:sp>
      <p:sp>
        <p:nvSpPr>
          <p:cNvPr id="3" name="Content Placeholder 2">
            <a:extLst>
              <a:ext uri="{FF2B5EF4-FFF2-40B4-BE49-F238E27FC236}">
                <a16:creationId xmlns:a16="http://schemas.microsoft.com/office/drawing/2014/main" id="{7A4B311E-DABC-4082-91B4-3068B0EFE26D}"/>
              </a:ext>
            </a:extLst>
          </p:cNvPr>
          <p:cNvSpPr>
            <a:spLocks noGrp="1"/>
          </p:cNvSpPr>
          <p:nvPr>
            <p:ph idx="1"/>
          </p:nvPr>
        </p:nvSpPr>
        <p:spPr>
          <a:xfrm>
            <a:off x="581192" y="1524000"/>
            <a:ext cx="5829768" cy="4464049"/>
          </a:xfrm>
        </p:spPr>
        <p:txBody>
          <a:bodyPr>
            <a:normAutofit/>
          </a:bodyPr>
          <a:lstStyle/>
          <a:p>
            <a:r>
              <a:rPr lang="en-IN" dirty="0"/>
              <a:t>Accuracy (ACC) is calculated as the number of all correct predictions divided by the total number of the dataset.  Accuracy of our model is high at 0.93.</a:t>
            </a:r>
          </a:p>
          <a:p>
            <a:r>
              <a:rPr lang="en-IN" dirty="0"/>
              <a:t>Precision signifies the positive predictive value and high precision would mean low false positives. In our model precision is 89.5 percent. Precision can be thought of as a measure of a classifiers exactness.</a:t>
            </a:r>
          </a:p>
          <a:p>
            <a:r>
              <a:rPr lang="en-US" dirty="0"/>
              <a:t>Recall is the same as sensitivity.  Our recall is 93 percent as discussed. </a:t>
            </a:r>
            <a:r>
              <a:rPr lang="en-IN" dirty="0"/>
              <a:t>Precision can be thought of as a measure of a classifiers completeness.</a:t>
            </a:r>
            <a:endParaRPr lang="en-US" dirty="0"/>
          </a:p>
          <a:p>
            <a:r>
              <a:rPr lang="en-US" dirty="0"/>
              <a:t>Business implications – In our case more false positives wouldn’t matter as false negatives, since that would mean that more potential leads remain excluded. Hence high recall is favorable.</a:t>
            </a:r>
          </a:p>
          <a:p>
            <a:pPr marL="0" indent="0">
              <a:buNone/>
            </a:pPr>
            <a:endParaRPr lang="en-US" dirty="0"/>
          </a:p>
        </p:txBody>
      </p:sp>
      <p:sp>
        <p:nvSpPr>
          <p:cNvPr id="5" name="TextBox 4">
            <a:extLst>
              <a:ext uri="{FF2B5EF4-FFF2-40B4-BE49-F238E27FC236}">
                <a16:creationId xmlns:a16="http://schemas.microsoft.com/office/drawing/2014/main" id="{833E384F-4045-49BC-843F-3FC8C14A3C26}"/>
              </a:ext>
            </a:extLst>
          </p:cNvPr>
          <p:cNvSpPr txBox="1"/>
          <p:nvPr/>
        </p:nvSpPr>
        <p:spPr>
          <a:xfrm>
            <a:off x="0" y="6427113"/>
            <a:ext cx="7340471" cy="430887"/>
          </a:xfrm>
          <a:prstGeom prst="rect">
            <a:avLst/>
          </a:prstGeom>
          <a:noFill/>
        </p:spPr>
        <p:txBody>
          <a:bodyPr wrap="none" rtlCol="0">
            <a:spAutoFit/>
          </a:bodyPr>
          <a:lstStyle/>
          <a:p>
            <a:r>
              <a:rPr lang="en-US" sz="1100" dirty="0"/>
              <a:t>Source - </a:t>
            </a:r>
            <a:r>
              <a:rPr lang="en-IN" sz="1100" b="1" dirty="0"/>
              <a:t>Classification Accuracy is Not Enough: More Performance Measures You Can Use by Jason Brownlee</a:t>
            </a:r>
          </a:p>
          <a:p>
            <a:r>
              <a:rPr lang="en-US" sz="1100" dirty="0"/>
              <a:t> </a:t>
            </a:r>
          </a:p>
        </p:txBody>
      </p:sp>
      <p:pic>
        <p:nvPicPr>
          <p:cNvPr id="5122" name="Picture 2">
            <a:extLst>
              <a:ext uri="{FF2B5EF4-FFF2-40B4-BE49-F238E27FC236}">
                <a16:creationId xmlns:a16="http://schemas.microsoft.com/office/drawing/2014/main" id="{EE1554E7-1497-4F16-B6CA-3C0F271B1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81" y="1453336"/>
            <a:ext cx="4653280" cy="39619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1604F1F-8ACC-41F3-8E2E-23E6295F9150}"/>
              </a:ext>
            </a:extLst>
          </p:cNvPr>
          <p:cNvSpPr txBox="1"/>
          <p:nvPr/>
        </p:nvSpPr>
        <p:spPr>
          <a:xfrm flipH="1">
            <a:off x="7269478" y="5415280"/>
            <a:ext cx="4749801" cy="646331"/>
          </a:xfrm>
          <a:prstGeom prst="rect">
            <a:avLst/>
          </a:prstGeom>
          <a:noFill/>
        </p:spPr>
        <p:txBody>
          <a:bodyPr wrap="square" rtlCol="0">
            <a:spAutoFit/>
          </a:bodyPr>
          <a:lstStyle/>
          <a:p>
            <a:r>
              <a:rPr lang="en-US" dirty="0"/>
              <a:t>Graph between precision and recall thresholds (precision is green)</a:t>
            </a:r>
          </a:p>
        </p:txBody>
      </p:sp>
    </p:spTree>
    <p:extLst>
      <p:ext uri="{BB962C8B-B14F-4D97-AF65-F5344CB8AC3E}">
        <p14:creationId xmlns:p14="http://schemas.microsoft.com/office/powerpoint/2010/main" val="102207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1EE0-484B-4DEC-AB85-1119A92D9D92}"/>
              </a:ext>
            </a:extLst>
          </p:cNvPr>
          <p:cNvSpPr>
            <a:spLocks noGrp="1"/>
          </p:cNvSpPr>
          <p:nvPr>
            <p:ph type="title"/>
          </p:nvPr>
        </p:nvSpPr>
        <p:spPr>
          <a:xfrm>
            <a:off x="581192" y="705124"/>
            <a:ext cx="11029616" cy="524236"/>
          </a:xfrm>
        </p:spPr>
        <p:txBody>
          <a:bodyPr/>
          <a:lstStyle/>
          <a:p>
            <a:r>
              <a:rPr lang="en-US" dirty="0"/>
              <a:t>Conclusion</a:t>
            </a:r>
          </a:p>
        </p:txBody>
      </p:sp>
      <p:sp>
        <p:nvSpPr>
          <p:cNvPr id="3" name="Content Placeholder 2">
            <a:extLst>
              <a:ext uri="{FF2B5EF4-FFF2-40B4-BE49-F238E27FC236}">
                <a16:creationId xmlns:a16="http://schemas.microsoft.com/office/drawing/2014/main" id="{73000A85-0B9A-4310-B681-1AAFFAEAF65D}"/>
              </a:ext>
            </a:extLst>
          </p:cNvPr>
          <p:cNvSpPr>
            <a:spLocks noGrp="1"/>
          </p:cNvSpPr>
          <p:nvPr>
            <p:ph idx="1"/>
          </p:nvPr>
        </p:nvSpPr>
        <p:spPr>
          <a:xfrm>
            <a:off x="284480" y="1696720"/>
            <a:ext cx="11836400" cy="4291329"/>
          </a:xfrm>
        </p:spPr>
        <p:txBody>
          <a:bodyPr>
            <a:noAutofit/>
          </a:bodyPr>
          <a:lstStyle/>
          <a:p>
            <a:r>
              <a:rPr lang="en-IN" dirty="0"/>
              <a:t>AUC score of 0.967 indicate that the model performance is good on test dataset</a:t>
            </a:r>
          </a:p>
          <a:p>
            <a:r>
              <a:rPr lang="en-IN" dirty="0"/>
              <a:t>Overall accuracy is 0.92 at a probability threshold of 0.3</a:t>
            </a:r>
          </a:p>
          <a:p>
            <a:r>
              <a:rPr lang="en-IN" dirty="0"/>
              <a:t>Below features have a positive effect on conversion rate and hence need to kept in mind</a:t>
            </a:r>
          </a:p>
          <a:p>
            <a:pPr lvl="2"/>
            <a:r>
              <a:rPr lang="en-IN" sz="1600" dirty="0"/>
              <a:t>Lead </a:t>
            </a:r>
            <a:r>
              <a:rPr lang="en-IN" sz="1600" dirty="0" err="1"/>
              <a:t>Source_Welingak</a:t>
            </a:r>
            <a:r>
              <a:rPr lang="en-IN" sz="1600" dirty="0"/>
              <a:t> Website</a:t>
            </a:r>
          </a:p>
          <a:p>
            <a:pPr lvl="2"/>
            <a:r>
              <a:rPr lang="en-IN" sz="1600" dirty="0"/>
              <a:t>Last </a:t>
            </a:r>
            <a:r>
              <a:rPr lang="en-IN" sz="1600" dirty="0" err="1"/>
              <a:t>Activity_SMS</a:t>
            </a:r>
            <a:r>
              <a:rPr lang="en-IN" sz="1600" dirty="0"/>
              <a:t> Sent</a:t>
            </a:r>
          </a:p>
          <a:p>
            <a:pPr lvl="2"/>
            <a:r>
              <a:rPr lang="en-IN" sz="1600" dirty="0"/>
              <a:t>What is your current </a:t>
            </a:r>
            <a:r>
              <a:rPr lang="en-IN" sz="1600" dirty="0" err="1"/>
              <a:t>occupation_Student</a:t>
            </a:r>
            <a:endParaRPr lang="en-IN" sz="1600" dirty="0"/>
          </a:p>
          <a:p>
            <a:pPr lvl="2"/>
            <a:r>
              <a:rPr lang="en-IN" sz="1600" dirty="0"/>
              <a:t>What is your current </a:t>
            </a:r>
            <a:r>
              <a:rPr lang="en-IN" sz="1600" dirty="0" err="1"/>
              <a:t>occupation_Unemployed</a:t>
            </a:r>
            <a:endParaRPr lang="en-IN" sz="1600" dirty="0"/>
          </a:p>
          <a:p>
            <a:pPr lvl="2"/>
            <a:r>
              <a:rPr lang="en-IN" sz="1600" dirty="0"/>
              <a:t>What is your current </a:t>
            </a:r>
            <a:r>
              <a:rPr lang="en-IN" sz="1600" dirty="0" err="1"/>
              <a:t>occupation_Working</a:t>
            </a:r>
            <a:r>
              <a:rPr lang="en-IN" sz="1600" dirty="0"/>
              <a:t> Professional</a:t>
            </a:r>
          </a:p>
          <a:p>
            <a:pPr lvl="2"/>
            <a:r>
              <a:rPr lang="en-IN" sz="1600" dirty="0" err="1"/>
              <a:t>Tags_Closed</a:t>
            </a:r>
            <a:r>
              <a:rPr lang="en-IN" sz="1600" dirty="0"/>
              <a:t> by </a:t>
            </a:r>
            <a:r>
              <a:rPr lang="en-IN" sz="1600" dirty="0" err="1"/>
              <a:t>Horizzon</a:t>
            </a:r>
            <a:endParaRPr lang="en-IN" sz="1600" dirty="0"/>
          </a:p>
          <a:p>
            <a:pPr lvl="2"/>
            <a:r>
              <a:rPr lang="en-IN" sz="1600" dirty="0" err="1"/>
              <a:t>Tags_Lost</a:t>
            </a:r>
            <a:r>
              <a:rPr lang="en-IN" sz="1600" dirty="0"/>
              <a:t> to EINS</a:t>
            </a:r>
          </a:p>
          <a:p>
            <a:pPr lvl="2"/>
            <a:r>
              <a:rPr lang="en-IN" sz="1600" dirty="0" err="1"/>
              <a:t>Tags_Will</a:t>
            </a:r>
            <a:r>
              <a:rPr lang="en-IN" sz="1600" dirty="0"/>
              <a:t> revert after reading the email</a:t>
            </a:r>
          </a:p>
          <a:p>
            <a:endParaRPr lang="en-US" dirty="0"/>
          </a:p>
        </p:txBody>
      </p:sp>
    </p:spTree>
    <p:extLst>
      <p:ext uri="{BB962C8B-B14F-4D97-AF65-F5344CB8AC3E}">
        <p14:creationId xmlns:p14="http://schemas.microsoft.com/office/powerpoint/2010/main" val="343706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1EE0-484B-4DEC-AB85-1119A92D9D92}"/>
              </a:ext>
            </a:extLst>
          </p:cNvPr>
          <p:cNvSpPr>
            <a:spLocks noGrp="1"/>
          </p:cNvSpPr>
          <p:nvPr>
            <p:ph type="title"/>
          </p:nvPr>
        </p:nvSpPr>
        <p:spPr>
          <a:xfrm>
            <a:off x="581192" y="705124"/>
            <a:ext cx="11029616" cy="524236"/>
          </a:xfrm>
        </p:spPr>
        <p:txBody>
          <a:bodyPr/>
          <a:lstStyle/>
          <a:p>
            <a:r>
              <a:rPr lang="en-US" dirty="0"/>
              <a:t>Conclusion</a:t>
            </a:r>
          </a:p>
        </p:txBody>
      </p:sp>
      <p:sp>
        <p:nvSpPr>
          <p:cNvPr id="3" name="Content Placeholder 2">
            <a:extLst>
              <a:ext uri="{FF2B5EF4-FFF2-40B4-BE49-F238E27FC236}">
                <a16:creationId xmlns:a16="http://schemas.microsoft.com/office/drawing/2014/main" id="{73000A85-0B9A-4310-B681-1AAFFAEAF65D}"/>
              </a:ext>
            </a:extLst>
          </p:cNvPr>
          <p:cNvSpPr>
            <a:spLocks noGrp="1"/>
          </p:cNvSpPr>
          <p:nvPr>
            <p:ph idx="1"/>
          </p:nvPr>
        </p:nvSpPr>
        <p:spPr>
          <a:xfrm>
            <a:off x="284480" y="1696720"/>
            <a:ext cx="11836400" cy="4291329"/>
          </a:xfrm>
        </p:spPr>
        <p:txBody>
          <a:bodyPr>
            <a:noAutofit/>
          </a:bodyPr>
          <a:lstStyle/>
          <a:p>
            <a:r>
              <a:rPr lang="en-IN" sz="1600" dirty="0"/>
              <a:t>Below features have a negative effect on conversion rate</a:t>
            </a:r>
          </a:p>
          <a:p>
            <a:pPr lvl="1"/>
            <a:r>
              <a:rPr lang="en-IN" dirty="0"/>
              <a:t>Last Notable </a:t>
            </a:r>
            <a:r>
              <a:rPr lang="en-IN" dirty="0" err="1"/>
              <a:t>Activity_Modified</a:t>
            </a:r>
            <a:endParaRPr lang="en-IN" dirty="0"/>
          </a:p>
          <a:p>
            <a:pPr lvl="1"/>
            <a:r>
              <a:rPr lang="en-IN" dirty="0" err="1"/>
              <a:t>Tags_Already</a:t>
            </a:r>
            <a:r>
              <a:rPr lang="en-IN" dirty="0"/>
              <a:t> a student</a:t>
            </a:r>
          </a:p>
          <a:p>
            <a:pPr lvl="1"/>
            <a:r>
              <a:rPr lang="en-IN" dirty="0" err="1"/>
              <a:t>Tags_Interested</a:t>
            </a:r>
            <a:r>
              <a:rPr lang="en-IN" dirty="0"/>
              <a:t> in full time MBA</a:t>
            </a:r>
          </a:p>
          <a:p>
            <a:pPr lvl="1"/>
            <a:r>
              <a:rPr lang="en-IN" dirty="0" err="1"/>
              <a:t>Tags_Interested</a:t>
            </a:r>
            <a:r>
              <a:rPr lang="en-IN" dirty="0"/>
              <a:t> in other courses</a:t>
            </a:r>
          </a:p>
          <a:p>
            <a:pPr lvl="1"/>
            <a:r>
              <a:rPr lang="en-IN" dirty="0" err="1"/>
              <a:t>Tags_Not</a:t>
            </a:r>
            <a:r>
              <a:rPr lang="en-IN" dirty="0"/>
              <a:t> doing further education</a:t>
            </a:r>
          </a:p>
          <a:p>
            <a:pPr lvl="1"/>
            <a:r>
              <a:rPr lang="en-IN" dirty="0" err="1"/>
              <a:t>Tags_Other_Tags</a:t>
            </a:r>
            <a:endParaRPr lang="en-IN" dirty="0"/>
          </a:p>
          <a:p>
            <a:pPr lvl="1"/>
            <a:r>
              <a:rPr lang="en-IN" dirty="0" err="1"/>
              <a:t>Tags_Ringing</a:t>
            </a:r>
            <a:endParaRPr lang="en-IN" dirty="0"/>
          </a:p>
          <a:p>
            <a:pPr lvl="1"/>
            <a:r>
              <a:rPr lang="en-IN" dirty="0" err="1"/>
              <a:t>Tags_invalid</a:t>
            </a:r>
            <a:r>
              <a:rPr lang="en-IN" dirty="0"/>
              <a:t> number</a:t>
            </a:r>
          </a:p>
          <a:p>
            <a:pPr lvl="1"/>
            <a:r>
              <a:rPr lang="en-IN" dirty="0" err="1"/>
              <a:t>Tags_switched</a:t>
            </a:r>
            <a:r>
              <a:rPr lang="en-IN" dirty="0"/>
              <a:t> off</a:t>
            </a:r>
          </a:p>
          <a:p>
            <a:pPr lvl="1"/>
            <a:r>
              <a:rPr lang="en-IN" dirty="0"/>
              <a:t>Lead </a:t>
            </a:r>
            <a:r>
              <a:rPr lang="en-IN" dirty="0" err="1"/>
              <a:t>Quality_Worst</a:t>
            </a:r>
            <a:endParaRPr lang="en-IN" dirty="0"/>
          </a:p>
          <a:p>
            <a:pPr lvl="1"/>
            <a:r>
              <a:rPr lang="en-IN" dirty="0" err="1"/>
              <a:t>Asymmetrique</a:t>
            </a:r>
            <a:r>
              <a:rPr lang="en-IN" dirty="0"/>
              <a:t> Activity </a:t>
            </a:r>
            <a:r>
              <a:rPr lang="en-IN" dirty="0" err="1"/>
              <a:t>Index_Low</a:t>
            </a:r>
            <a:endParaRPr lang="en-IN" dirty="0"/>
          </a:p>
          <a:p>
            <a:endParaRPr lang="en-US" sz="2800" dirty="0"/>
          </a:p>
        </p:txBody>
      </p:sp>
    </p:spTree>
    <p:extLst>
      <p:ext uri="{BB962C8B-B14F-4D97-AF65-F5344CB8AC3E}">
        <p14:creationId xmlns:p14="http://schemas.microsoft.com/office/powerpoint/2010/main" val="255774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91873-DD38-4D6E-9440-2EB17D5EC3DD}"/>
              </a:ext>
            </a:extLst>
          </p:cNvPr>
          <p:cNvSpPr>
            <a:spLocks noGrp="1"/>
          </p:cNvSpPr>
          <p:nvPr>
            <p:ph type="title"/>
          </p:nvPr>
        </p:nvSpPr>
        <p:spPr>
          <a:xfrm>
            <a:off x="4241830" y="702156"/>
            <a:ext cx="7368978" cy="478944"/>
          </a:xfrm>
        </p:spPr>
        <p:txBody>
          <a:bodyPr>
            <a:normAutofit fontScale="90000"/>
          </a:bodyPr>
          <a:lstStyle/>
          <a:p>
            <a:r>
              <a:rPr lang="en-US" dirty="0"/>
              <a:t>Insights </a:t>
            </a: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ChatSolid">
            <a:extLst>
              <a:ext uri="{FF2B5EF4-FFF2-40B4-BE49-F238E27FC236}">
                <a16:creationId xmlns:a16="http://schemas.microsoft.com/office/drawing/2014/main" id="{26EF463B-A028-45A5-B683-D81A1D3DF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BC48F4B-9692-4B51-94AD-8F28F64DFA06}"/>
              </a:ext>
            </a:extLst>
          </p:cNvPr>
          <p:cNvSpPr>
            <a:spLocks noGrp="1"/>
          </p:cNvSpPr>
          <p:nvPr>
            <p:ph idx="1"/>
          </p:nvPr>
        </p:nvSpPr>
        <p:spPr>
          <a:xfrm>
            <a:off x="4241829" y="1695450"/>
            <a:ext cx="7503638" cy="5162550"/>
          </a:xfrm>
        </p:spPr>
        <p:txBody>
          <a:bodyPr>
            <a:normAutofit/>
          </a:bodyPr>
          <a:lstStyle/>
          <a:p>
            <a:pPr>
              <a:lnSpc>
                <a:spcPct val="90000"/>
              </a:lnSpc>
            </a:pPr>
            <a:r>
              <a:rPr lang="en-US" sz="2000" b="1" dirty="0" err="1"/>
              <a:t>Welingak</a:t>
            </a:r>
            <a:r>
              <a:rPr lang="en-US" sz="2000" b="1" dirty="0"/>
              <a:t> website </a:t>
            </a:r>
            <a:r>
              <a:rPr lang="en-US" sz="2000" dirty="0"/>
              <a:t>should be used for sourcing the leads</a:t>
            </a:r>
          </a:p>
          <a:p>
            <a:pPr>
              <a:lnSpc>
                <a:spcPct val="90000"/>
              </a:lnSpc>
            </a:pPr>
            <a:r>
              <a:rPr lang="en-US" sz="2000" b="1" dirty="0"/>
              <a:t>Text messages and emails </a:t>
            </a:r>
            <a:r>
              <a:rPr lang="en-US" sz="2000" dirty="0"/>
              <a:t>should always be sent to the all the leads, whether hot or not. This increases chances of conversion.</a:t>
            </a:r>
          </a:p>
          <a:p>
            <a:pPr>
              <a:lnSpc>
                <a:spcPct val="90000"/>
              </a:lnSpc>
            </a:pPr>
            <a:r>
              <a:rPr lang="en-US" sz="2000" dirty="0"/>
              <a:t> </a:t>
            </a:r>
            <a:r>
              <a:rPr lang="en-US" sz="2000" b="1" dirty="0"/>
              <a:t>Students (in other institutes), unemployed and working professionals</a:t>
            </a:r>
            <a:r>
              <a:rPr lang="en-US" sz="2000" dirty="0"/>
              <a:t> are more likely to enroll</a:t>
            </a:r>
          </a:p>
          <a:p>
            <a:pPr>
              <a:lnSpc>
                <a:spcPct val="90000"/>
              </a:lnSpc>
            </a:pPr>
            <a:r>
              <a:rPr lang="en-US" sz="2000" b="1" dirty="0" err="1"/>
              <a:t>Horizzon</a:t>
            </a:r>
            <a:r>
              <a:rPr lang="en-US" sz="2000" dirty="0"/>
              <a:t> should remain a trusted Learning </a:t>
            </a:r>
            <a:r>
              <a:rPr lang="en-US" sz="2000" b="1" dirty="0"/>
              <a:t>Partner</a:t>
            </a:r>
            <a:r>
              <a:rPr lang="en-US" sz="2000" dirty="0"/>
              <a:t> and also to provide leads. On the other hand </a:t>
            </a:r>
            <a:r>
              <a:rPr lang="en-US" sz="2000" b="1" dirty="0"/>
              <a:t>EINS</a:t>
            </a:r>
            <a:r>
              <a:rPr lang="en-US" sz="2000" dirty="0"/>
              <a:t> seems to be a competitor</a:t>
            </a:r>
          </a:p>
          <a:p>
            <a:pPr>
              <a:lnSpc>
                <a:spcPct val="90000"/>
              </a:lnSpc>
            </a:pPr>
            <a:r>
              <a:rPr lang="en-US" sz="2000" dirty="0"/>
              <a:t>While in case the student intends to do </a:t>
            </a:r>
            <a:r>
              <a:rPr lang="en-US" sz="2000" b="1" dirty="0"/>
              <a:t>MBA or doesn’t answer his/her phone or has provided a wrong, is an existing student, keeps modifying his activity, or is interested in some other course</a:t>
            </a:r>
            <a:r>
              <a:rPr lang="en-US" sz="2000" dirty="0"/>
              <a:t>, then may be he/she is just surfing the website and is not a serious candidate.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p:txBody>
      </p:sp>
    </p:spTree>
    <p:extLst>
      <p:ext uri="{BB962C8B-B14F-4D97-AF65-F5344CB8AC3E}">
        <p14:creationId xmlns:p14="http://schemas.microsoft.com/office/powerpoint/2010/main" val="401686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581192" y="702156"/>
            <a:ext cx="11029616" cy="557684"/>
          </a:xfrm>
        </p:spPr>
        <p:txBody>
          <a:bodyPr>
            <a:normAutofit/>
          </a:bodyPr>
          <a:lstStyle/>
          <a:p>
            <a:r>
              <a:rPr lang="en-US" dirty="0">
                <a:solidFill>
                  <a:schemeClr val="tx1">
                    <a:lumMod val="85000"/>
                    <a:lumOff val="15000"/>
                  </a:schemeClr>
                </a:solidFill>
              </a:rPr>
              <a:t>Problem statement</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FFA861A-C442-44C8-A5F1-5D63F3A35B72}"/>
              </a:ext>
            </a:extLst>
          </p:cNvPr>
          <p:cNvGraphicFramePr>
            <a:graphicFrameLocks noGrp="1"/>
          </p:cNvGraphicFramePr>
          <p:nvPr>
            <p:ph idx="1"/>
            <p:extLst>
              <p:ext uri="{D42A27DB-BD31-4B8C-83A1-F6EECF244321}">
                <p14:modId xmlns:p14="http://schemas.microsoft.com/office/powerpoint/2010/main" val="1749169603"/>
              </p:ext>
            </p:extLst>
          </p:nvPr>
        </p:nvGraphicFramePr>
        <p:xfrm>
          <a:off x="172720" y="1409800"/>
          <a:ext cx="11438255" cy="5336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6177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771148" y="1037967"/>
            <a:ext cx="3054091" cy="4709131"/>
          </a:xfrm>
        </p:spPr>
        <p:txBody>
          <a:bodyPr anchor="ctr">
            <a:normAutofit/>
          </a:bodyPr>
          <a:lstStyle/>
          <a:p>
            <a:r>
              <a:rPr lang="en-US" sz="3200">
                <a:solidFill>
                  <a:srgbClr val="FFFEFF"/>
                </a:solidFill>
              </a:rPr>
              <a:t>Objectives of the projective</a:t>
            </a:r>
          </a:p>
        </p:txBody>
      </p:sp>
      <p:sp>
        <p:nvSpPr>
          <p:cNvPr id="3" name="Content Placeholder 2">
            <a:extLst>
              <a:ext uri="{FF2B5EF4-FFF2-40B4-BE49-F238E27FC236}">
                <a16:creationId xmlns:a16="http://schemas.microsoft.com/office/drawing/2014/main" id="{E6783A0B-B72F-418D-9B31-007DA1611A07}"/>
              </a:ext>
            </a:extLst>
          </p:cNvPr>
          <p:cNvSpPr>
            <a:spLocks noGrp="1"/>
          </p:cNvSpPr>
          <p:nvPr>
            <p:ph idx="1"/>
          </p:nvPr>
        </p:nvSpPr>
        <p:spPr>
          <a:xfrm>
            <a:off x="4534935" y="1037968"/>
            <a:ext cx="7014423" cy="4820832"/>
          </a:xfrm>
        </p:spPr>
        <p:txBody>
          <a:bodyPr>
            <a:normAutofit/>
          </a:bodyPr>
          <a:lstStyle/>
          <a:p>
            <a:r>
              <a:rPr lang="en-IN" sz="200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r>
              <a:rPr lang="en-IN" sz="2000"/>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pPr marL="0" indent="0">
              <a:buNone/>
            </a:pPr>
            <a:endParaRPr lang="en-US" sz="2000"/>
          </a:p>
        </p:txBody>
      </p:sp>
    </p:spTree>
    <p:extLst>
      <p:ext uri="{BB962C8B-B14F-4D97-AF65-F5344CB8AC3E}">
        <p14:creationId xmlns:p14="http://schemas.microsoft.com/office/powerpoint/2010/main" val="325915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581193" y="702156"/>
            <a:ext cx="3235433" cy="5156642"/>
          </a:xfrm>
        </p:spPr>
        <p:txBody>
          <a:bodyPr anchor="ctr">
            <a:normAutofit/>
          </a:bodyPr>
          <a:lstStyle/>
          <a:p>
            <a:r>
              <a:rPr lang="en-US" sz="4400">
                <a:solidFill>
                  <a:schemeClr val="tx2"/>
                </a:solidFill>
              </a:rPr>
              <a:t>Steps</a:t>
            </a:r>
          </a:p>
        </p:txBody>
      </p:sp>
      <p:sp>
        <p:nvSpPr>
          <p:cNvPr id="10" name="Rectangle 9">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6783A0B-B72F-418D-9B31-007DA1611A07}"/>
              </a:ext>
            </a:extLst>
          </p:cNvPr>
          <p:cNvSpPr>
            <a:spLocks noGrp="1"/>
          </p:cNvSpPr>
          <p:nvPr>
            <p:ph idx="1"/>
          </p:nvPr>
        </p:nvSpPr>
        <p:spPr>
          <a:xfrm>
            <a:off x="3081131" y="702156"/>
            <a:ext cx="9004852" cy="6036574"/>
          </a:xfrm>
        </p:spPr>
        <p:txBody>
          <a:bodyPr>
            <a:normAutofit/>
          </a:bodyPr>
          <a:lstStyle/>
          <a:p>
            <a:pPr>
              <a:lnSpc>
                <a:spcPct val="90000"/>
              </a:lnSpc>
            </a:pPr>
            <a:r>
              <a:rPr lang="en-IN" sz="1600" b="1" dirty="0"/>
              <a:t>Read, understand and prepare the data</a:t>
            </a:r>
            <a:r>
              <a:rPr lang="en-IN" sz="1600" dirty="0"/>
              <a:t>. </a:t>
            </a:r>
          </a:p>
          <a:p>
            <a:pPr lvl="1">
              <a:lnSpc>
                <a:spcPct val="90000"/>
              </a:lnSpc>
            </a:pPr>
            <a:r>
              <a:rPr lang="en-IN" dirty="0"/>
              <a:t>Analysis of missing values and/or inaccurate values </a:t>
            </a:r>
          </a:p>
          <a:p>
            <a:pPr lvl="1">
              <a:lnSpc>
                <a:spcPct val="90000"/>
              </a:lnSpc>
            </a:pPr>
            <a:r>
              <a:rPr lang="en-IN" dirty="0"/>
              <a:t>Understanding the variables one by one and making any changes as needed</a:t>
            </a:r>
          </a:p>
          <a:p>
            <a:pPr>
              <a:lnSpc>
                <a:spcPct val="90000"/>
              </a:lnSpc>
            </a:pPr>
            <a:r>
              <a:rPr lang="en-IN" sz="1600" b="1" dirty="0"/>
              <a:t>Exploratory Data Analysis</a:t>
            </a:r>
          </a:p>
          <a:p>
            <a:pPr lvl="1">
              <a:lnSpc>
                <a:spcPct val="90000"/>
              </a:lnSpc>
            </a:pPr>
            <a:r>
              <a:rPr lang="en-IN" dirty="0"/>
              <a:t>Understanding each column since the no of variables are relatively less and each one has an impact on lead conversion</a:t>
            </a:r>
          </a:p>
          <a:p>
            <a:pPr lvl="1">
              <a:lnSpc>
                <a:spcPct val="90000"/>
              </a:lnSpc>
            </a:pPr>
            <a:r>
              <a:rPr lang="en-IN" dirty="0"/>
              <a:t>Making changes in in accurate columns </a:t>
            </a:r>
          </a:p>
          <a:p>
            <a:pPr>
              <a:lnSpc>
                <a:spcPct val="90000"/>
              </a:lnSpc>
            </a:pPr>
            <a:r>
              <a:rPr lang="en-IN" sz="1600" b="1" dirty="0"/>
              <a:t>Outlier Analysis / Transformation / Treatment</a:t>
            </a:r>
          </a:p>
          <a:p>
            <a:pPr lvl="1">
              <a:lnSpc>
                <a:spcPct val="90000"/>
              </a:lnSpc>
            </a:pPr>
            <a:r>
              <a:rPr lang="en-IN" dirty="0"/>
              <a:t>Conduct numeric variable analysis for outliers</a:t>
            </a:r>
          </a:p>
          <a:p>
            <a:pPr>
              <a:lnSpc>
                <a:spcPct val="90000"/>
              </a:lnSpc>
            </a:pPr>
            <a:r>
              <a:rPr lang="en-IN" sz="1600" b="1" dirty="0"/>
              <a:t>Modelling</a:t>
            </a:r>
          </a:p>
          <a:p>
            <a:pPr lvl="1">
              <a:lnSpc>
                <a:spcPct val="90000"/>
              </a:lnSpc>
            </a:pPr>
            <a:r>
              <a:rPr lang="en-IN" dirty="0"/>
              <a:t>Train Test split, Feature selection and Training the model </a:t>
            </a:r>
          </a:p>
          <a:p>
            <a:pPr>
              <a:lnSpc>
                <a:spcPct val="90000"/>
              </a:lnSpc>
            </a:pPr>
            <a:r>
              <a:rPr lang="en-IN" sz="1600" b="1" dirty="0"/>
              <a:t>Model accuracy &amp; Metrics</a:t>
            </a:r>
          </a:p>
          <a:p>
            <a:pPr lvl="1">
              <a:lnSpc>
                <a:spcPct val="90000"/>
              </a:lnSpc>
            </a:pPr>
            <a:r>
              <a:rPr lang="en-IN" dirty="0"/>
              <a:t>Calculation of Sensitivity, Specificity, Negative and Positive prediction rates of our model</a:t>
            </a:r>
          </a:p>
          <a:p>
            <a:pPr>
              <a:lnSpc>
                <a:spcPct val="90000"/>
              </a:lnSpc>
            </a:pPr>
            <a:r>
              <a:rPr lang="en-IN" sz="1600" b="1" dirty="0"/>
              <a:t>Final analysis and conclusions</a:t>
            </a:r>
          </a:p>
          <a:p>
            <a:pPr lvl="1">
              <a:lnSpc>
                <a:spcPct val="90000"/>
              </a:lnSpc>
            </a:pPr>
            <a:r>
              <a:rPr lang="en-IN" dirty="0"/>
              <a:t>Calculation of various metrices like accuracy, F1 score, precision recall etc., to draw conclusion from the model</a:t>
            </a:r>
          </a:p>
          <a:p>
            <a:pPr marL="0" indent="0">
              <a:lnSpc>
                <a:spcPct val="90000"/>
              </a:lnSpc>
              <a:buNone/>
            </a:pPr>
            <a:r>
              <a:rPr lang="en-US" sz="1600" dirty="0"/>
              <a:t> </a:t>
            </a:r>
          </a:p>
        </p:txBody>
      </p:sp>
    </p:spTree>
    <p:extLst>
      <p:ext uri="{BB962C8B-B14F-4D97-AF65-F5344CB8AC3E}">
        <p14:creationId xmlns:p14="http://schemas.microsoft.com/office/powerpoint/2010/main" val="254052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581192" y="702156"/>
            <a:ext cx="11029616" cy="699261"/>
          </a:xfrm>
        </p:spPr>
        <p:txBody>
          <a:bodyPr>
            <a:normAutofit/>
          </a:bodyPr>
          <a:lstStyle/>
          <a:p>
            <a:r>
              <a:rPr lang="en-US" dirty="0">
                <a:solidFill>
                  <a:schemeClr val="tx1">
                    <a:lumMod val="85000"/>
                    <a:lumOff val="15000"/>
                  </a:schemeClr>
                </a:solidFill>
              </a:rPr>
              <a:t>Data available </a:t>
            </a:r>
          </a:p>
        </p:txBody>
      </p:sp>
      <p:graphicFrame>
        <p:nvGraphicFramePr>
          <p:cNvPr id="5" name="Content Placeholder 2">
            <a:extLst>
              <a:ext uri="{FF2B5EF4-FFF2-40B4-BE49-F238E27FC236}">
                <a16:creationId xmlns:a16="http://schemas.microsoft.com/office/drawing/2014/main" id="{DFDB3E50-E5FC-4F89-A632-3C21CE6C94D5}"/>
              </a:ext>
            </a:extLst>
          </p:cNvPr>
          <p:cNvGraphicFramePr>
            <a:graphicFrameLocks noGrp="1"/>
          </p:cNvGraphicFramePr>
          <p:nvPr>
            <p:ph idx="1"/>
            <p:extLst>
              <p:ext uri="{D42A27DB-BD31-4B8C-83A1-F6EECF244321}">
                <p14:modId xmlns:p14="http://schemas.microsoft.com/office/powerpoint/2010/main" val="2995253090"/>
              </p:ext>
            </p:extLst>
          </p:nvPr>
        </p:nvGraphicFramePr>
        <p:xfrm>
          <a:off x="0" y="1520687"/>
          <a:ext cx="12334461" cy="4989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4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581192" y="496402"/>
            <a:ext cx="11029616" cy="625836"/>
          </a:xfrm>
        </p:spPr>
        <p:txBody>
          <a:bodyPr/>
          <a:lstStyle/>
          <a:p>
            <a:r>
              <a:rPr lang="en-US" dirty="0"/>
              <a:t>Data Preparation – Percentage Missing values per column </a:t>
            </a:r>
          </a:p>
        </p:txBody>
      </p:sp>
      <p:graphicFrame>
        <p:nvGraphicFramePr>
          <p:cNvPr id="8" name="Table 7">
            <a:extLst>
              <a:ext uri="{FF2B5EF4-FFF2-40B4-BE49-F238E27FC236}">
                <a16:creationId xmlns:a16="http://schemas.microsoft.com/office/drawing/2014/main" id="{66EFB719-C01E-4769-BF7A-81DAF42674FB}"/>
              </a:ext>
            </a:extLst>
          </p:cNvPr>
          <p:cNvGraphicFramePr>
            <a:graphicFrameLocks noGrp="1"/>
          </p:cNvGraphicFramePr>
          <p:nvPr>
            <p:extLst>
              <p:ext uri="{D42A27DB-BD31-4B8C-83A1-F6EECF244321}">
                <p14:modId xmlns:p14="http://schemas.microsoft.com/office/powerpoint/2010/main" val="1442916693"/>
              </p:ext>
            </p:extLst>
          </p:nvPr>
        </p:nvGraphicFramePr>
        <p:xfrm>
          <a:off x="238537" y="1224808"/>
          <a:ext cx="5426767" cy="5558251"/>
        </p:xfrm>
        <a:graphic>
          <a:graphicData uri="http://schemas.openxmlformats.org/drawingml/2006/table">
            <a:tbl>
              <a:tblPr/>
              <a:tblGrid>
                <a:gridCol w="4794522">
                  <a:extLst>
                    <a:ext uri="{9D8B030D-6E8A-4147-A177-3AD203B41FA5}">
                      <a16:colId xmlns:a16="http://schemas.microsoft.com/office/drawing/2014/main" val="2263242697"/>
                    </a:ext>
                  </a:extLst>
                </a:gridCol>
                <a:gridCol w="632245">
                  <a:extLst>
                    <a:ext uri="{9D8B030D-6E8A-4147-A177-3AD203B41FA5}">
                      <a16:colId xmlns:a16="http://schemas.microsoft.com/office/drawing/2014/main" val="2497973976"/>
                    </a:ext>
                  </a:extLst>
                </a:gridCol>
              </a:tblGrid>
              <a:tr h="224188">
                <a:tc>
                  <a:txBody>
                    <a:bodyPr/>
                    <a:lstStyle/>
                    <a:p>
                      <a:pPr algn="ctr" fontAlgn="ctr"/>
                      <a:r>
                        <a:rPr lang="en-US" sz="1600" b="1" dirty="0">
                          <a:effectLst/>
                        </a:rPr>
                        <a:t>Variable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marL="21487" marR="21487" marT="10744" marB="10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451601"/>
                  </a:ext>
                </a:extLst>
              </a:tr>
              <a:tr h="392332">
                <a:tc>
                  <a:txBody>
                    <a:bodyPr/>
                    <a:lstStyle/>
                    <a:p>
                      <a:pPr algn="l" fontAlgn="ctr"/>
                      <a:r>
                        <a:rPr lang="en-IN" sz="1600" b="1">
                          <a:effectLst/>
                        </a:rPr>
                        <a:t>How did you hear about X Education</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78.46</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53757551"/>
                  </a:ext>
                </a:extLst>
              </a:tr>
              <a:tr h="224188">
                <a:tc>
                  <a:txBody>
                    <a:bodyPr/>
                    <a:lstStyle/>
                    <a:p>
                      <a:pPr algn="l" fontAlgn="ctr"/>
                      <a:r>
                        <a:rPr lang="en-US" sz="1600" b="1">
                          <a:effectLst/>
                        </a:rPr>
                        <a:t>Lead Profile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74.19</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144240"/>
                  </a:ext>
                </a:extLst>
              </a:tr>
              <a:tr h="224188">
                <a:tc>
                  <a:txBody>
                    <a:bodyPr/>
                    <a:lstStyle/>
                    <a:p>
                      <a:pPr algn="l" fontAlgn="ctr"/>
                      <a:r>
                        <a:rPr lang="en-US" sz="1600" b="1">
                          <a:effectLst/>
                        </a:rPr>
                        <a:t>Lead Quality</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51.59</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64616202"/>
                  </a:ext>
                </a:extLst>
              </a:tr>
              <a:tr h="360531">
                <a:tc>
                  <a:txBody>
                    <a:bodyPr/>
                    <a:lstStyle/>
                    <a:p>
                      <a:pPr algn="l" fontAlgn="ctr"/>
                      <a:r>
                        <a:rPr lang="en-US" sz="1600" b="1" dirty="0" err="1">
                          <a:effectLst/>
                        </a:rPr>
                        <a:t>Asymmetrique</a:t>
                      </a:r>
                      <a:r>
                        <a:rPr lang="en-US" sz="1600" b="1" dirty="0">
                          <a:effectLst/>
                        </a:rPr>
                        <a:t> Profile Score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45.65</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959489"/>
                  </a:ext>
                </a:extLst>
              </a:tr>
              <a:tr h="360531">
                <a:tc>
                  <a:txBody>
                    <a:bodyPr/>
                    <a:lstStyle/>
                    <a:p>
                      <a:pPr algn="l" fontAlgn="ctr"/>
                      <a:r>
                        <a:rPr lang="en-US" sz="1600" b="1">
                          <a:effectLst/>
                        </a:rPr>
                        <a:t>Asymmetrique Activity Score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45.65</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94793446"/>
                  </a:ext>
                </a:extLst>
              </a:tr>
              <a:tr h="360531">
                <a:tc>
                  <a:txBody>
                    <a:bodyPr/>
                    <a:lstStyle/>
                    <a:p>
                      <a:pPr algn="l" fontAlgn="ctr"/>
                      <a:r>
                        <a:rPr lang="en-US" sz="1600" b="1">
                          <a:effectLst/>
                        </a:rPr>
                        <a:t>Asymmetrique Profile Index</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45.65</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2784"/>
                  </a:ext>
                </a:extLst>
              </a:tr>
              <a:tr h="360531">
                <a:tc>
                  <a:txBody>
                    <a:bodyPr/>
                    <a:lstStyle/>
                    <a:p>
                      <a:pPr algn="l" fontAlgn="ctr"/>
                      <a:r>
                        <a:rPr lang="en-US" sz="1600" b="1">
                          <a:effectLst/>
                        </a:rPr>
                        <a:t>Asymmetrique Activity Index</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45.65</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742153126"/>
                  </a:ext>
                </a:extLst>
              </a:tr>
              <a:tr h="224188">
                <a:tc>
                  <a:txBody>
                    <a:bodyPr/>
                    <a:lstStyle/>
                    <a:p>
                      <a:pPr algn="l" fontAlgn="ctr"/>
                      <a:r>
                        <a:rPr lang="en-US" sz="1600" b="1">
                          <a:effectLst/>
                        </a:rPr>
                        <a:t>City</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39.71</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782983"/>
                  </a:ext>
                </a:extLst>
              </a:tr>
              <a:tr h="224188">
                <a:tc>
                  <a:txBody>
                    <a:bodyPr/>
                    <a:lstStyle/>
                    <a:p>
                      <a:pPr algn="l" fontAlgn="ctr"/>
                      <a:r>
                        <a:rPr lang="en-US" sz="1600" b="1">
                          <a:effectLst/>
                        </a:rPr>
                        <a:t>Specialization</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36.58</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42824902"/>
                  </a:ext>
                </a:extLst>
              </a:tr>
              <a:tr h="224188">
                <a:tc>
                  <a:txBody>
                    <a:bodyPr/>
                    <a:lstStyle/>
                    <a:p>
                      <a:pPr algn="l" fontAlgn="ctr"/>
                      <a:r>
                        <a:rPr lang="en-US" sz="1600" b="1">
                          <a:effectLst/>
                        </a:rPr>
                        <a:t>Tags</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36.29</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408031"/>
                  </a:ext>
                </a:extLst>
              </a:tr>
              <a:tr h="190665">
                <a:tc>
                  <a:txBody>
                    <a:bodyPr/>
                    <a:lstStyle/>
                    <a:p>
                      <a:pPr algn="l" fontAlgn="ctr"/>
                      <a:r>
                        <a:rPr lang="en-IN" sz="1600" b="1">
                          <a:effectLst/>
                        </a:rPr>
                        <a:t>What matters most to you in choosing a course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29.32</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64287964"/>
                  </a:ext>
                </a:extLst>
              </a:tr>
              <a:tr h="274531">
                <a:tc>
                  <a:txBody>
                    <a:bodyPr/>
                    <a:lstStyle/>
                    <a:p>
                      <a:pPr algn="l" fontAlgn="ctr"/>
                      <a:r>
                        <a:rPr lang="en-IN" sz="1600" b="1">
                          <a:effectLst/>
                        </a:rPr>
                        <a:t>What is your current occupation</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29.11</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854034"/>
                  </a:ext>
                </a:extLst>
              </a:tr>
              <a:tr h="224188">
                <a:tc>
                  <a:txBody>
                    <a:bodyPr/>
                    <a:lstStyle/>
                    <a:p>
                      <a:pPr algn="l" fontAlgn="ctr"/>
                      <a:r>
                        <a:rPr lang="en-US" sz="1600" b="1">
                          <a:effectLst/>
                        </a:rPr>
                        <a:t>Country</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26.63</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10097399"/>
                  </a:ext>
                </a:extLst>
              </a:tr>
              <a:tr h="224188">
                <a:tc>
                  <a:txBody>
                    <a:bodyPr/>
                    <a:lstStyle/>
                    <a:p>
                      <a:pPr algn="l" fontAlgn="ctr"/>
                      <a:r>
                        <a:rPr lang="en-US" sz="1600" b="1">
                          <a:effectLst/>
                        </a:rPr>
                        <a:t>TotalVisits</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1.48</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849894"/>
                  </a:ext>
                </a:extLst>
              </a:tr>
              <a:tr h="224188">
                <a:tc>
                  <a:txBody>
                    <a:bodyPr/>
                    <a:lstStyle/>
                    <a:p>
                      <a:pPr algn="l" fontAlgn="ctr"/>
                      <a:r>
                        <a:rPr lang="en-US" sz="1600" b="1">
                          <a:effectLst/>
                        </a:rPr>
                        <a:t>Page Views Per Visit</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1.48</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76049632"/>
                  </a:ext>
                </a:extLst>
              </a:tr>
              <a:tr h="224188">
                <a:tc>
                  <a:txBody>
                    <a:bodyPr/>
                    <a:lstStyle/>
                    <a:p>
                      <a:pPr algn="l" fontAlgn="ctr"/>
                      <a:r>
                        <a:rPr lang="en-US" sz="1600" b="1">
                          <a:effectLst/>
                        </a:rPr>
                        <a:t>Last Activity</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a:effectLst/>
                        </a:rPr>
                        <a:t>1.11</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97003"/>
                  </a:ext>
                </a:extLst>
              </a:tr>
              <a:tr h="224188">
                <a:tc>
                  <a:txBody>
                    <a:bodyPr/>
                    <a:lstStyle/>
                    <a:p>
                      <a:pPr algn="l" fontAlgn="ctr"/>
                      <a:r>
                        <a:rPr lang="en-US" sz="1600" b="1">
                          <a:effectLst/>
                        </a:rPr>
                        <a:t>Lead Source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600">
                          <a:effectLst/>
                        </a:rPr>
                        <a:t>0.39</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30589834"/>
                  </a:ext>
                </a:extLst>
              </a:tr>
              <a:tr h="224188">
                <a:tc>
                  <a:txBody>
                    <a:bodyPr/>
                    <a:lstStyle/>
                    <a:p>
                      <a:pPr algn="l" fontAlgn="ctr"/>
                      <a:r>
                        <a:rPr lang="en-US" sz="1600" b="1" dirty="0">
                          <a:effectLst/>
                        </a:rPr>
                        <a:t>Lead Origin</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6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394231"/>
                  </a:ext>
                </a:extLst>
              </a:tr>
            </a:tbl>
          </a:graphicData>
        </a:graphic>
      </p:graphicFrame>
      <p:graphicFrame>
        <p:nvGraphicFramePr>
          <p:cNvPr id="9" name="Table 8">
            <a:extLst>
              <a:ext uri="{FF2B5EF4-FFF2-40B4-BE49-F238E27FC236}">
                <a16:creationId xmlns:a16="http://schemas.microsoft.com/office/drawing/2014/main" id="{27F7C0AC-602F-4BF8-92BF-82EC0B27D0A6}"/>
              </a:ext>
            </a:extLst>
          </p:cNvPr>
          <p:cNvGraphicFramePr>
            <a:graphicFrameLocks noGrp="1"/>
          </p:cNvGraphicFramePr>
          <p:nvPr>
            <p:extLst>
              <p:ext uri="{D42A27DB-BD31-4B8C-83A1-F6EECF244321}">
                <p14:modId xmlns:p14="http://schemas.microsoft.com/office/powerpoint/2010/main" val="3892203559"/>
              </p:ext>
            </p:extLst>
          </p:nvPr>
        </p:nvGraphicFramePr>
        <p:xfrm>
          <a:off x="5993297" y="1297386"/>
          <a:ext cx="5131903" cy="5413093"/>
        </p:xfrm>
        <a:graphic>
          <a:graphicData uri="http://schemas.openxmlformats.org/drawingml/2006/table">
            <a:tbl>
              <a:tblPr/>
              <a:tblGrid>
                <a:gridCol w="4363277">
                  <a:extLst>
                    <a:ext uri="{9D8B030D-6E8A-4147-A177-3AD203B41FA5}">
                      <a16:colId xmlns:a16="http://schemas.microsoft.com/office/drawing/2014/main" val="1017171058"/>
                    </a:ext>
                  </a:extLst>
                </a:gridCol>
                <a:gridCol w="768626">
                  <a:extLst>
                    <a:ext uri="{9D8B030D-6E8A-4147-A177-3AD203B41FA5}">
                      <a16:colId xmlns:a16="http://schemas.microsoft.com/office/drawing/2014/main" val="821219393"/>
                    </a:ext>
                  </a:extLst>
                </a:gridCol>
              </a:tblGrid>
              <a:tr h="271161">
                <a:tc>
                  <a:txBody>
                    <a:bodyPr/>
                    <a:lstStyle/>
                    <a:p>
                      <a:pPr algn="l" fontAlgn="ctr"/>
                      <a:r>
                        <a:rPr lang="en-US" sz="1600" b="1" dirty="0">
                          <a:effectLst/>
                        </a:rPr>
                        <a:t>Lead Number</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97015401"/>
                  </a:ext>
                </a:extLst>
              </a:tr>
              <a:tr h="203905">
                <a:tc>
                  <a:txBody>
                    <a:bodyPr/>
                    <a:lstStyle/>
                    <a:p>
                      <a:pPr algn="l" fontAlgn="ctr"/>
                      <a:r>
                        <a:rPr lang="en-US" sz="1600" b="1">
                          <a:effectLst/>
                        </a:rPr>
                        <a:t>Do Not Email</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13517"/>
                  </a:ext>
                </a:extLst>
              </a:tr>
              <a:tr h="203905">
                <a:tc>
                  <a:txBody>
                    <a:bodyPr/>
                    <a:lstStyle/>
                    <a:p>
                      <a:pPr algn="l" fontAlgn="ctr"/>
                      <a:r>
                        <a:rPr lang="en-US" sz="1600" b="1" dirty="0">
                          <a:effectLst/>
                        </a:rPr>
                        <a:t>Do Not Call</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21565581"/>
                  </a:ext>
                </a:extLst>
              </a:tr>
              <a:tr h="203905">
                <a:tc>
                  <a:txBody>
                    <a:bodyPr/>
                    <a:lstStyle/>
                    <a:p>
                      <a:pPr algn="l" fontAlgn="ctr"/>
                      <a:r>
                        <a:rPr lang="en-US" sz="1600" b="1">
                          <a:effectLst/>
                        </a:rPr>
                        <a:t>Converted</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706261"/>
                  </a:ext>
                </a:extLst>
              </a:tr>
              <a:tr h="203905">
                <a:tc>
                  <a:txBody>
                    <a:bodyPr/>
                    <a:lstStyle/>
                    <a:p>
                      <a:pPr algn="l" fontAlgn="ctr"/>
                      <a:r>
                        <a:rPr lang="en-IN" sz="1600" b="1">
                          <a:effectLst/>
                        </a:rPr>
                        <a:t>Total Time Spent on Website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14842764"/>
                  </a:ext>
                </a:extLst>
              </a:tr>
              <a:tr h="203905">
                <a:tc>
                  <a:txBody>
                    <a:bodyPr/>
                    <a:lstStyle/>
                    <a:p>
                      <a:pPr algn="l" fontAlgn="ctr"/>
                      <a:r>
                        <a:rPr lang="en-US" sz="1600" b="1">
                          <a:effectLst/>
                        </a:rPr>
                        <a:t>Last Notable Activity</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926444"/>
                  </a:ext>
                </a:extLst>
              </a:tr>
              <a:tr h="203905">
                <a:tc>
                  <a:txBody>
                    <a:bodyPr/>
                    <a:lstStyle/>
                    <a:p>
                      <a:pPr algn="l" fontAlgn="ctr"/>
                      <a:r>
                        <a:rPr lang="en-US" sz="1600" b="1">
                          <a:effectLst/>
                        </a:rPr>
                        <a:t>Newspaper Article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31098236"/>
                  </a:ext>
                </a:extLst>
              </a:tr>
              <a:tr h="203905">
                <a:tc>
                  <a:txBody>
                    <a:bodyPr/>
                    <a:lstStyle/>
                    <a:p>
                      <a:pPr algn="l" fontAlgn="ctr"/>
                      <a:r>
                        <a:rPr lang="en-US" sz="1600" b="1">
                          <a:effectLst/>
                        </a:rPr>
                        <a:t>Search</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970046"/>
                  </a:ext>
                </a:extLst>
              </a:tr>
              <a:tr h="203905">
                <a:tc>
                  <a:txBody>
                    <a:bodyPr/>
                    <a:lstStyle/>
                    <a:p>
                      <a:pPr algn="l" fontAlgn="ctr"/>
                      <a:r>
                        <a:rPr lang="en-US" sz="1600" b="1">
                          <a:effectLst/>
                        </a:rPr>
                        <a:t>Magazine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49433000"/>
                  </a:ext>
                </a:extLst>
              </a:tr>
              <a:tr h="356835">
                <a:tc>
                  <a:txBody>
                    <a:bodyPr/>
                    <a:lstStyle/>
                    <a:p>
                      <a:pPr algn="l" fontAlgn="ctr"/>
                      <a:r>
                        <a:rPr lang="en-IN" sz="1600" b="1">
                          <a:effectLst/>
                        </a:rPr>
                        <a:t>A free copy of Mastering The Interview</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1842168"/>
                  </a:ext>
                </a:extLst>
              </a:tr>
              <a:tr h="203905">
                <a:tc>
                  <a:txBody>
                    <a:bodyPr/>
                    <a:lstStyle/>
                    <a:p>
                      <a:pPr algn="l" fontAlgn="ctr"/>
                      <a:r>
                        <a:rPr lang="en-US" sz="1600" b="1" dirty="0">
                          <a:effectLst/>
                        </a:rPr>
                        <a:t>X Education Forums</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85601664"/>
                  </a:ext>
                </a:extLst>
              </a:tr>
              <a:tr h="203905">
                <a:tc>
                  <a:txBody>
                    <a:bodyPr/>
                    <a:lstStyle/>
                    <a:p>
                      <a:pPr algn="l" fontAlgn="ctr"/>
                      <a:r>
                        <a:rPr lang="en-US" sz="1600" b="1">
                          <a:effectLst/>
                        </a:rPr>
                        <a:t>Newspaper</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143233"/>
                  </a:ext>
                </a:extLst>
              </a:tr>
              <a:tr h="203905">
                <a:tc>
                  <a:txBody>
                    <a:bodyPr/>
                    <a:lstStyle/>
                    <a:p>
                      <a:pPr algn="l" fontAlgn="ctr"/>
                      <a:r>
                        <a:rPr lang="en-US" sz="1600" b="1" dirty="0">
                          <a:effectLst/>
                        </a:rPr>
                        <a:t>Digital Advertisement</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10213850"/>
                  </a:ext>
                </a:extLst>
              </a:tr>
              <a:tr h="203905">
                <a:tc>
                  <a:txBody>
                    <a:bodyPr/>
                    <a:lstStyle/>
                    <a:p>
                      <a:pPr algn="l" fontAlgn="ctr"/>
                      <a:r>
                        <a:rPr lang="en-US" sz="1600" b="1">
                          <a:effectLst/>
                        </a:rPr>
                        <a:t>Through Recommendations</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6133457"/>
                  </a:ext>
                </a:extLst>
              </a:tr>
              <a:tr h="356835">
                <a:tc>
                  <a:txBody>
                    <a:bodyPr/>
                    <a:lstStyle/>
                    <a:p>
                      <a:pPr algn="l" fontAlgn="ctr"/>
                      <a:r>
                        <a:rPr lang="en-IN" sz="1600" b="1">
                          <a:effectLst/>
                        </a:rPr>
                        <a:t>Receive More Updates About Our Courses</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36155795"/>
                  </a:ext>
                </a:extLst>
              </a:tr>
              <a:tr h="356835">
                <a:tc>
                  <a:txBody>
                    <a:bodyPr/>
                    <a:lstStyle/>
                    <a:p>
                      <a:pPr algn="l" fontAlgn="ctr"/>
                      <a:r>
                        <a:rPr lang="en-US" sz="1600" b="1">
                          <a:effectLst/>
                        </a:rPr>
                        <a:t>Update me on Supply Chain Content</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5208244"/>
                  </a:ext>
                </a:extLst>
              </a:tr>
              <a:tr h="203905">
                <a:tc>
                  <a:txBody>
                    <a:bodyPr/>
                    <a:lstStyle/>
                    <a:p>
                      <a:pPr algn="l" fontAlgn="ctr"/>
                      <a:r>
                        <a:rPr lang="en-IN" sz="1600" b="1">
                          <a:effectLst/>
                        </a:rPr>
                        <a:t>Get updates on DM Content</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21365373"/>
                  </a:ext>
                </a:extLst>
              </a:tr>
              <a:tr h="356835">
                <a:tc>
                  <a:txBody>
                    <a:bodyPr/>
                    <a:lstStyle/>
                    <a:p>
                      <a:pPr algn="l" fontAlgn="ctr"/>
                      <a:r>
                        <a:rPr lang="en-IN" sz="1600" b="1">
                          <a:effectLst/>
                        </a:rPr>
                        <a:t>I agree to pay the amount through cheque</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908535"/>
                  </a:ext>
                </a:extLst>
              </a:tr>
              <a:tr h="203905">
                <a:tc>
                  <a:txBody>
                    <a:bodyPr/>
                    <a:lstStyle/>
                    <a:p>
                      <a:pPr algn="l" fontAlgn="ctr"/>
                      <a:r>
                        <a:rPr lang="en-US" sz="1600" b="1" dirty="0">
                          <a:effectLst/>
                        </a:rPr>
                        <a:t>Prospect ID</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dirty="0">
                          <a:effectLst/>
                        </a:rPr>
                        <a:t>0.00</a:t>
                      </a:r>
                    </a:p>
                  </a:txBody>
                  <a:tcPr marL="21487" marR="21487" marT="10744" marB="10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704058"/>
                  </a:ext>
                </a:extLst>
              </a:tr>
            </a:tbl>
          </a:graphicData>
        </a:graphic>
      </p:graphicFrame>
    </p:spTree>
    <p:extLst>
      <p:ext uri="{BB962C8B-B14F-4D97-AF65-F5344CB8AC3E}">
        <p14:creationId xmlns:p14="http://schemas.microsoft.com/office/powerpoint/2010/main" val="389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A3BF-E410-4C42-A775-8614992F9F85}"/>
              </a:ext>
            </a:extLst>
          </p:cNvPr>
          <p:cNvSpPr>
            <a:spLocks noGrp="1"/>
          </p:cNvSpPr>
          <p:nvPr>
            <p:ph type="title"/>
          </p:nvPr>
        </p:nvSpPr>
        <p:spPr>
          <a:xfrm>
            <a:off x="268357" y="557033"/>
            <a:ext cx="11718234" cy="466697"/>
          </a:xfrm>
        </p:spPr>
        <p:txBody>
          <a:bodyPr>
            <a:noAutofit/>
          </a:bodyPr>
          <a:lstStyle/>
          <a:p>
            <a:r>
              <a:rPr lang="en-US" sz="2000" dirty="0"/>
              <a:t>Data Preparation – missing values imputed by physical examination of each variable </a:t>
            </a:r>
          </a:p>
        </p:txBody>
      </p:sp>
      <p:sp>
        <p:nvSpPr>
          <p:cNvPr id="3" name="Content Placeholder 2">
            <a:extLst>
              <a:ext uri="{FF2B5EF4-FFF2-40B4-BE49-F238E27FC236}">
                <a16:creationId xmlns:a16="http://schemas.microsoft.com/office/drawing/2014/main" id="{E6783A0B-B72F-418D-9B31-007DA1611A07}"/>
              </a:ext>
            </a:extLst>
          </p:cNvPr>
          <p:cNvSpPr>
            <a:spLocks noGrp="1"/>
          </p:cNvSpPr>
          <p:nvPr>
            <p:ph idx="1"/>
          </p:nvPr>
        </p:nvSpPr>
        <p:spPr>
          <a:xfrm>
            <a:off x="268357" y="1023730"/>
            <a:ext cx="11807686" cy="5545677"/>
          </a:xfrm>
        </p:spPr>
        <p:txBody>
          <a:bodyPr>
            <a:normAutofit lnSpcReduction="10000"/>
          </a:bodyPr>
          <a:lstStyle/>
          <a:p>
            <a:r>
              <a:rPr lang="en-IN" dirty="0"/>
              <a:t>Among the three columns with greater than 50 percent missing values two seem to have high business relevance “Lead Profile” will help in better targeting, “Lead Quality” is based on the employee intuition and helps us to realise the ‘hotness’ of a lead.</a:t>
            </a:r>
          </a:p>
          <a:p>
            <a:r>
              <a:rPr lang="en-IN" dirty="0"/>
              <a:t>Hence, all categorical columns have to be individually analyzed and imputed or deleted after careful observation. Except “The source of the leads has 36 missing values which is 0.4% of total values.” Hence these rows can be ignored</a:t>
            </a:r>
          </a:p>
          <a:p>
            <a:r>
              <a:rPr lang="en-IN" dirty="0"/>
              <a:t>There are no duplicate entries for lead number and prospect ID. i.e. all are unique</a:t>
            </a:r>
          </a:p>
          <a:p>
            <a:r>
              <a:rPr lang="en-IN" dirty="0"/>
              <a:t>There are five categorical column (mentioned below) with only one unique value. During dummy variable creation step these column will not be much significant as all encoded numerical value will be same and will be of no use to the model</a:t>
            </a:r>
          </a:p>
          <a:p>
            <a:pPr lvl="1"/>
            <a:r>
              <a:rPr lang="en-IN" dirty="0"/>
              <a:t>  Get updates on DM Content</a:t>
            </a:r>
          </a:p>
          <a:p>
            <a:pPr lvl="1"/>
            <a:r>
              <a:rPr lang="en-IN" dirty="0"/>
              <a:t>  I agree to pay the amount through cheque</a:t>
            </a:r>
          </a:p>
          <a:p>
            <a:pPr lvl="1"/>
            <a:r>
              <a:rPr lang="en-IN" dirty="0"/>
              <a:t>  Receive More Updates About Our Courses</a:t>
            </a:r>
          </a:p>
          <a:p>
            <a:pPr lvl="1"/>
            <a:r>
              <a:rPr lang="en-IN" dirty="0"/>
              <a:t>  Magazine</a:t>
            </a:r>
          </a:p>
          <a:p>
            <a:pPr lvl="1"/>
            <a:r>
              <a:rPr lang="en-IN" dirty="0"/>
              <a:t>  Update me on Supply Chain Content</a:t>
            </a:r>
          </a:p>
          <a:p>
            <a:r>
              <a:rPr lang="en-IN" dirty="0"/>
              <a:t>All numerical variables will be standardized after the train test split</a:t>
            </a:r>
          </a:p>
          <a:p>
            <a:r>
              <a:rPr lang="en-IN" dirty="0"/>
              <a:t>In some columns the value "Select" contributes to most of the entries which can due to missing values or information is not filled. All select value from entire data set can be considered to Null or blank</a:t>
            </a:r>
          </a:p>
        </p:txBody>
      </p:sp>
    </p:spTree>
    <p:extLst>
      <p:ext uri="{BB962C8B-B14F-4D97-AF65-F5344CB8AC3E}">
        <p14:creationId xmlns:p14="http://schemas.microsoft.com/office/powerpoint/2010/main" val="208532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6257-091C-4CCB-B921-EFEA7B7CBFA2}"/>
              </a:ext>
            </a:extLst>
          </p:cNvPr>
          <p:cNvSpPr>
            <a:spLocks noGrp="1"/>
          </p:cNvSpPr>
          <p:nvPr>
            <p:ph type="title"/>
          </p:nvPr>
        </p:nvSpPr>
        <p:spPr>
          <a:xfrm>
            <a:off x="581192" y="705124"/>
            <a:ext cx="11029616" cy="427937"/>
          </a:xfrm>
        </p:spPr>
        <p:txBody>
          <a:bodyPr>
            <a:normAutofit fontScale="90000"/>
          </a:bodyPr>
          <a:lstStyle/>
          <a:p>
            <a:r>
              <a:rPr lang="en-US" dirty="0"/>
              <a:t>EDA and Data transformation</a:t>
            </a:r>
          </a:p>
        </p:txBody>
      </p:sp>
      <p:sp>
        <p:nvSpPr>
          <p:cNvPr id="3" name="Content Placeholder 2">
            <a:extLst>
              <a:ext uri="{FF2B5EF4-FFF2-40B4-BE49-F238E27FC236}">
                <a16:creationId xmlns:a16="http://schemas.microsoft.com/office/drawing/2014/main" id="{0965D0A0-E223-44A1-A9F6-A46A43E99151}"/>
              </a:ext>
            </a:extLst>
          </p:cNvPr>
          <p:cNvSpPr>
            <a:spLocks noGrp="1"/>
          </p:cNvSpPr>
          <p:nvPr>
            <p:ph idx="1"/>
          </p:nvPr>
        </p:nvSpPr>
        <p:spPr>
          <a:xfrm>
            <a:off x="581192" y="1331843"/>
            <a:ext cx="11029616" cy="5211831"/>
          </a:xfrm>
        </p:spPr>
        <p:txBody>
          <a:bodyPr/>
          <a:lstStyle/>
          <a:p>
            <a:r>
              <a:rPr lang="en-US" dirty="0"/>
              <a:t>We conduct an EDA for each of the variable and do the following</a:t>
            </a:r>
          </a:p>
          <a:p>
            <a:pPr lvl="1"/>
            <a:r>
              <a:rPr lang="en-US" dirty="0"/>
              <a:t>Understand the conversion rate for each of the inputs of the variables to select the most relevant variables</a:t>
            </a:r>
          </a:p>
          <a:p>
            <a:pPr lvl="1"/>
            <a:r>
              <a:rPr lang="en-US" dirty="0"/>
              <a:t>Consider the input ‘Select’ as a blank</a:t>
            </a:r>
          </a:p>
          <a:p>
            <a:pPr lvl="1"/>
            <a:r>
              <a:rPr lang="en-US" dirty="0"/>
              <a:t>Impute inputs with very small ‘value counts’ as others.</a:t>
            </a:r>
          </a:p>
          <a:p>
            <a:pPr lvl="1"/>
            <a:r>
              <a:rPr lang="en-US" dirty="0"/>
              <a:t>Rename the inputs for if there are any spelling errors</a:t>
            </a:r>
          </a:p>
          <a:p>
            <a:pPr lvl="1"/>
            <a:r>
              <a:rPr lang="en-US" dirty="0"/>
              <a:t>Dropping outliers wherever applicable</a:t>
            </a:r>
          </a:p>
          <a:p>
            <a:r>
              <a:rPr lang="en-US" dirty="0"/>
              <a:t>Few examples of data conversion are below </a:t>
            </a:r>
          </a:p>
          <a:p>
            <a:r>
              <a:rPr lang="en-IN" dirty="0"/>
              <a:t>Variables - 'Search’ 'Do Not Email', 'Do Not Call', 'Newspaper Article', 'X Education Forums', 'Newspaper’, 'Digital Advertisement’, 'Through Recommendations’ 'A free copy of Mastering The Interview’, are converted to binary variables</a:t>
            </a:r>
          </a:p>
          <a:p>
            <a:r>
              <a:rPr lang="en-IN" dirty="0"/>
              <a:t>Variables - 'Country’ 'Lead Source’ 'Lead Origin’ 'Last Notable Activity’ are converted to dummies.</a:t>
            </a:r>
          </a:p>
          <a:p>
            <a:endParaRPr lang="en-US" dirty="0"/>
          </a:p>
          <a:p>
            <a:pPr lvl="1"/>
            <a:endParaRPr lang="en-US" dirty="0"/>
          </a:p>
        </p:txBody>
      </p:sp>
    </p:spTree>
    <p:extLst>
      <p:ext uri="{BB962C8B-B14F-4D97-AF65-F5344CB8AC3E}">
        <p14:creationId xmlns:p14="http://schemas.microsoft.com/office/powerpoint/2010/main" val="136014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D625C1-BA01-48BB-9968-0DE9A1713ED3}"/>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Model formation</a:t>
            </a:r>
          </a:p>
        </p:txBody>
      </p:sp>
      <p:sp>
        <p:nvSpPr>
          <p:cNvPr id="25" name="Content Placeholder 2">
            <a:extLst>
              <a:ext uri="{FF2B5EF4-FFF2-40B4-BE49-F238E27FC236}">
                <a16:creationId xmlns:a16="http://schemas.microsoft.com/office/drawing/2014/main" id="{8FEDE238-A9FE-46EA-9810-D856540A35A6}"/>
              </a:ext>
            </a:extLst>
          </p:cNvPr>
          <p:cNvSpPr>
            <a:spLocks noGrp="1"/>
          </p:cNvSpPr>
          <p:nvPr>
            <p:ph idx="1"/>
          </p:nvPr>
        </p:nvSpPr>
        <p:spPr>
          <a:xfrm>
            <a:off x="3892378" y="723900"/>
            <a:ext cx="7853089" cy="3583940"/>
          </a:xfrm>
        </p:spPr>
        <p:txBody>
          <a:bodyPr>
            <a:normAutofit/>
          </a:bodyPr>
          <a:lstStyle/>
          <a:p>
            <a:pPr lvl="1"/>
            <a:r>
              <a:rPr lang="en-US" sz="1800" dirty="0"/>
              <a:t>We train the model on 70 percent of the data and test the model on rest of the 30 percent</a:t>
            </a:r>
          </a:p>
          <a:p>
            <a:pPr lvl="1"/>
            <a:r>
              <a:rPr lang="en-US" sz="1800" dirty="0"/>
              <a:t>We take the ‘converted’ variables as our DEPENDENT VARIABLE</a:t>
            </a:r>
          </a:p>
          <a:p>
            <a:pPr lvl="1"/>
            <a:r>
              <a:rPr lang="en-US" sz="1800" dirty="0"/>
              <a:t> We standardize the numeric variables using </a:t>
            </a:r>
            <a:r>
              <a:rPr lang="en-US" sz="1800" dirty="0" err="1"/>
              <a:t>StandardScaler</a:t>
            </a:r>
            <a:endParaRPr lang="en-US" sz="1800" dirty="0"/>
          </a:p>
          <a:p>
            <a:pPr lvl="1"/>
            <a:r>
              <a:rPr lang="en-US" sz="1800" dirty="0"/>
              <a:t>We remove features of low predictive value using recursive feature elimination</a:t>
            </a:r>
          </a:p>
          <a:p>
            <a:pPr lvl="1"/>
            <a:r>
              <a:rPr lang="en-IN" sz="1800" dirty="0"/>
              <a:t>The logistic regression model was built in Python using the function GLM(</a:t>
            </a:r>
            <a:r>
              <a:rPr lang="en-US" sz="1800" dirty="0"/>
              <a:t>Generalized Linear Model</a:t>
            </a:r>
            <a:r>
              <a:rPr lang="en-IN" sz="1800" dirty="0"/>
              <a:t>) under </a:t>
            </a:r>
            <a:r>
              <a:rPr lang="en-IN" sz="1800" dirty="0" err="1"/>
              <a:t>statsmodel</a:t>
            </a:r>
            <a:r>
              <a:rPr lang="en-IN" sz="1800" dirty="0"/>
              <a:t> library.  RFE was coupled with manual approach based on the VIFs and p-values.</a:t>
            </a:r>
            <a:endParaRPr lang="en-US" sz="1800" dirty="0"/>
          </a:p>
        </p:txBody>
      </p:sp>
      <p:pic>
        <p:nvPicPr>
          <p:cNvPr id="7" name="Graphic 6" descr="Disconnected">
            <a:extLst>
              <a:ext uri="{FF2B5EF4-FFF2-40B4-BE49-F238E27FC236}">
                <a16:creationId xmlns:a16="http://schemas.microsoft.com/office/drawing/2014/main" id="{A883DB6D-EF08-423C-BAB6-492E60D2C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Tree>
    <p:extLst>
      <p:ext uri="{BB962C8B-B14F-4D97-AF65-F5344CB8AC3E}">
        <p14:creationId xmlns:p14="http://schemas.microsoft.com/office/powerpoint/2010/main" val="1168839189"/>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A24"/>
      </a:dk2>
      <a:lt2>
        <a:srgbClr val="E5E2E8"/>
      </a:lt2>
      <a:accent1>
        <a:srgbClr val="7EAD41"/>
      </a:accent1>
      <a:accent2>
        <a:srgbClr val="A4A634"/>
      </a:accent2>
      <a:accent3>
        <a:srgbClr val="C5954A"/>
      </a:accent3>
      <a:accent4>
        <a:srgbClr val="B45039"/>
      </a:accent4>
      <a:accent5>
        <a:srgbClr val="C54A67"/>
      </a:accent5>
      <a:accent6>
        <a:srgbClr val="B43988"/>
      </a:accent6>
      <a:hlink>
        <a:srgbClr val="C6555C"/>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2246</Words>
  <Application>Microsoft Office PowerPoint</Application>
  <PresentationFormat>Widescreen</PresentationFormat>
  <Paragraphs>432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Lead scoring Case Study</vt:lpstr>
      <vt:lpstr>Problem statement</vt:lpstr>
      <vt:lpstr>Objectives of the projective</vt:lpstr>
      <vt:lpstr>Steps</vt:lpstr>
      <vt:lpstr>Data available </vt:lpstr>
      <vt:lpstr>Data Preparation – Percentage Missing values per column </vt:lpstr>
      <vt:lpstr>Data Preparation – missing values imputed by physical examination of each variable </vt:lpstr>
      <vt:lpstr>EDA and Data transformation</vt:lpstr>
      <vt:lpstr>Model formation</vt:lpstr>
      <vt:lpstr>Model Findings - Summary</vt:lpstr>
      <vt:lpstr>Model Findings - Summary</vt:lpstr>
      <vt:lpstr>Model Conclusions</vt:lpstr>
      <vt:lpstr>Metrics of the Model</vt:lpstr>
      <vt:lpstr> receiver operating characteristic curve</vt:lpstr>
      <vt:lpstr>Optimal cut off probability - balanced sensitivity and specificity </vt:lpstr>
      <vt:lpstr>Other relevant metrics – accuracy, Precision and Recall</vt:lpstr>
      <vt:lpstr>Conclusion</vt:lpstr>
      <vt:lpstr>Conclusion</vt:lpstr>
      <vt:lpstr>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Anuradha Katyal</dc:creator>
  <cp:lastModifiedBy>Liborious, Arockia</cp:lastModifiedBy>
  <cp:revision>3</cp:revision>
  <dcterms:created xsi:type="dcterms:W3CDTF">2019-08-25T14:38:24Z</dcterms:created>
  <dcterms:modified xsi:type="dcterms:W3CDTF">2019-08-25T15:48:04Z</dcterms:modified>
</cp:coreProperties>
</file>