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8.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41"/>
  </p:notesMasterIdLst>
  <p:handoutMasterIdLst>
    <p:handoutMasterId r:id="rId42"/>
  </p:handoutMasterIdLst>
  <p:sldIdLst>
    <p:sldId id="570" r:id="rId13"/>
    <p:sldId id="571" r:id="rId14"/>
    <p:sldId id="576" r:id="rId15"/>
    <p:sldId id="614" r:id="rId16"/>
    <p:sldId id="621" r:id="rId17"/>
    <p:sldId id="615" r:id="rId18"/>
    <p:sldId id="622" r:id="rId19"/>
    <p:sldId id="624" r:id="rId20"/>
    <p:sldId id="625" r:id="rId21"/>
    <p:sldId id="616" r:id="rId22"/>
    <p:sldId id="607" r:id="rId23"/>
    <p:sldId id="636" r:id="rId24"/>
    <p:sldId id="609" r:id="rId25"/>
    <p:sldId id="623" r:id="rId26"/>
    <p:sldId id="626" r:id="rId27"/>
    <p:sldId id="627" r:id="rId28"/>
    <p:sldId id="628" r:id="rId29"/>
    <p:sldId id="629" r:id="rId30"/>
    <p:sldId id="630" r:id="rId31"/>
    <p:sldId id="634" r:id="rId32"/>
    <p:sldId id="631" r:id="rId33"/>
    <p:sldId id="632" r:id="rId34"/>
    <p:sldId id="635" r:id="rId35"/>
    <p:sldId id="633" r:id="rId36"/>
    <p:sldId id="612" r:id="rId37"/>
    <p:sldId id="611" r:id="rId38"/>
    <p:sldId id="613" r:id="rId39"/>
    <p:sldId id="600" r:id="rId40"/>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391"/>
  </p:normalViewPr>
  <p:slideViewPr>
    <p:cSldViewPr>
      <p:cViewPr varScale="1">
        <p:scale>
          <a:sx n="82" d="100"/>
          <a:sy n="82" d="100"/>
        </p:scale>
        <p:origin x="720" y="7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9/01/2025</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9/01/2025</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4.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4.xml"/><Relationship Id="rId4"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5.xml"/><Relationship Id="rId4"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6.xml"/><Relationship Id="rId4"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7.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theme" Target="../theme/theme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 id="2147484010" r:id="rId5"/>
    <p:sldLayoutId id="214748401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990600" y="2965010"/>
            <a:ext cx="12347479" cy="428223"/>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90000"/>
              </a:lnSpc>
              <a:spcBef>
                <a:spcPts val="1000"/>
              </a:spcBef>
              <a:spcAft>
                <a:spcPts val="0"/>
              </a:spcAft>
              <a:buClrTx/>
              <a:buSzTx/>
              <a:buFont typeface="Arial" charset="0"/>
              <a:buNone/>
              <a:tabLst/>
              <a:defRPr/>
            </a:pPr>
            <a:r>
              <a:rPr lang="en-US" sz="2600" dirty="0">
                <a:solidFill>
                  <a:schemeClr val="bg1"/>
                </a:solidFill>
                <a:latin typeface="Tw Cen MT" pitchFamily="34" charset="0"/>
              </a:rPr>
              <a:t>Smart Electronic Voting Machine Using Fingerprint Sensor</a:t>
            </a:r>
            <a:endParaRPr kumimoji="0" lang="en-US" sz="2600" b="1" i="0" u="none" strike="noStrike" kern="1200" cap="none" spc="0" normalizeH="0" baseline="0" noProof="0" dirty="0">
              <a:ln>
                <a:noFill/>
              </a:ln>
              <a:solidFill>
                <a:schemeClr val="bg1"/>
              </a:solidFill>
              <a:effectLst/>
              <a:uLnTx/>
              <a:uFillTx/>
              <a:latin typeface="Tw Cen MT" pitchFamily="34" charset="0"/>
              <a:ea typeface="+mn-ea"/>
              <a:cs typeface="Times New Roman" pitchFamily="18" charset="0"/>
            </a:endParaRPr>
          </a:p>
        </p:txBody>
      </p:sp>
      <p:sp>
        <p:nvSpPr>
          <p:cNvPr id="7" name="TextBox 11"/>
          <p:cNvSpPr txBox="1">
            <a:spLocks noChangeArrowheads="1"/>
          </p:cNvSpPr>
          <p:nvPr/>
        </p:nvSpPr>
        <p:spPr bwMode="auto">
          <a:xfrm>
            <a:off x="685800" y="3687216"/>
            <a:ext cx="10363200" cy="1938992"/>
          </a:xfrm>
          <a:prstGeom prst="rect">
            <a:avLst/>
          </a:prstGeom>
          <a:noFill/>
          <a:ln w="9525">
            <a:noFill/>
            <a:miter lim="800000"/>
            <a:headEnd/>
            <a:tailEnd/>
          </a:ln>
        </p:spPr>
        <p:txBody>
          <a:bodyPr wrap="square">
            <a:spAutoFit/>
          </a:bodyPr>
          <a:lstStyle/>
          <a:p>
            <a:r>
              <a:rPr lang="en-US" sz="2000" b="1" dirty="0">
                <a:solidFill>
                  <a:schemeClr val="bg1"/>
                </a:solidFill>
                <a:latin typeface="Calibri" pitchFamily="34" charset="0"/>
                <a:cs typeface="Times New Roman" pitchFamily="18" charset="0"/>
              </a:rPr>
              <a:t>Name of Group members: </a:t>
            </a:r>
            <a:r>
              <a:rPr lang="en-US" sz="2000" b="1" dirty="0" err="1">
                <a:solidFill>
                  <a:schemeClr val="bg1"/>
                </a:solidFill>
                <a:latin typeface="Calibri" pitchFamily="34" charset="0"/>
                <a:cs typeface="Times New Roman" pitchFamily="18" charset="0"/>
              </a:rPr>
              <a:t>Ujwal</a:t>
            </a:r>
            <a:r>
              <a:rPr lang="en-US" sz="2000" b="1" dirty="0">
                <a:solidFill>
                  <a:schemeClr val="bg1"/>
                </a:solidFill>
                <a:latin typeface="Calibri" pitchFamily="34" charset="0"/>
                <a:cs typeface="Times New Roman" pitchFamily="18" charset="0"/>
              </a:rPr>
              <a:t> Kumar S(R22EM085) </a:t>
            </a:r>
          </a:p>
          <a:p>
            <a:r>
              <a:rPr lang="en-US" sz="2000" b="1" dirty="0">
                <a:solidFill>
                  <a:schemeClr val="bg1"/>
                </a:solidFill>
                <a:latin typeface="Calibri" pitchFamily="34" charset="0"/>
                <a:cs typeface="Times New Roman" pitchFamily="18" charset="0"/>
              </a:rPr>
              <a:t>                                                 </a:t>
            </a:r>
            <a:r>
              <a:rPr lang="en-US" sz="2000" b="1" dirty="0" err="1">
                <a:solidFill>
                  <a:schemeClr val="bg1"/>
                </a:solidFill>
                <a:latin typeface="Calibri" pitchFamily="34" charset="0"/>
                <a:cs typeface="Times New Roman" pitchFamily="18" charset="0"/>
              </a:rPr>
              <a:t>Sharanya</a:t>
            </a:r>
            <a:r>
              <a:rPr lang="en-US" sz="2000" b="1" dirty="0">
                <a:solidFill>
                  <a:schemeClr val="bg1"/>
                </a:solidFill>
                <a:latin typeface="Calibri" pitchFamily="34" charset="0"/>
                <a:cs typeface="Times New Roman" pitchFamily="18" charset="0"/>
              </a:rPr>
              <a:t> C S(R22EM077)</a:t>
            </a:r>
          </a:p>
          <a:p>
            <a:r>
              <a:rPr lang="en-US" sz="2000" b="1" dirty="0">
                <a:solidFill>
                  <a:schemeClr val="bg1"/>
                </a:solidFill>
                <a:latin typeface="Calibri" pitchFamily="34" charset="0"/>
                <a:cs typeface="Times New Roman" pitchFamily="18" charset="0"/>
              </a:rPr>
              <a:t>                                                 Keerthan K(R22EM105)</a:t>
            </a:r>
          </a:p>
          <a:p>
            <a:r>
              <a:rPr lang="en-US" sz="2000" b="1" dirty="0">
                <a:solidFill>
                  <a:schemeClr val="bg1"/>
                </a:solidFill>
                <a:latin typeface="Calibri" pitchFamily="34" charset="0"/>
                <a:cs typeface="Times New Roman" pitchFamily="18" charset="0"/>
              </a:rPr>
              <a:t>                                                 Venkatesh </a:t>
            </a:r>
            <a:r>
              <a:rPr lang="en-US" sz="2000" b="1" dirty="0" err="1">
                <a:solidFill>
                  <a:schemeClr val="bg1"/>
                </a:solidFill>
                <a:latin typeface="Calibri" pitchFamily="34" charset="0"/>
                <a:cs typeface="Times New Roman" pitchFamily="18" charset="0"/>
              </a:rPr>
              <a:t>Warlu</a:t>
            </a:r>
            <a:r>
              <a:rPr lang="en-US" sz="2000" b="1" dirty="0">
                <a:solidFill>
                  <a:schemeClr val="bg1"/>
                </a:solidFill>
                <a:latin typeface="Calibri" pitchFamily="34" charset="0"/>
                <a:cs typeface="Times New Roman" pitchFamily="18" charset="0"/>
              </a:rPr>
              <a:t> K(R22EM090)</a:t>
            </a:r>
          </a:p>
          <a:p>
            <a:r>
              <a:rPr lang="en-US" sz="2000" b="1" dirty="0">
                <a:solidFill>
                  <a:schemeClr val="bg1"/>
                </a:solidFill>
                <a:latin typeface="Calibri" pitchFamily="34" charset="0"/>
                <a:cs typeface="Times New Roman" pitchFamily="18" charset="0"/>
              </a:rPr>
              <a:t>School: EEE</a:t>
            </a:r>
          </a:p>
          <a:p>
            <a:r>
              <a:rPr lang="en-US" sz="2000" b="1" dirty="0">
                <a:solidFill>
                  <a:schemeClr val="bg1"/>
                </a:solidFill>
                <a:latin typeface="Calibri" pitchFamily="34" charset="0"/>
                <a:cs typeface="Times New Roman" pitchFamily="18" charset="0"/>
              </a:rPr>
              <a:t>REVA UNIVERSITY</a:t>
            </a:r>
          </a:p>
        </p:txBody>
      </p:sp>
      <p:sp>
        <p:nvSpPr>
          <p:cNvPr id="8" name="TextBox 11"/>
          <p:cNvSpPr txBox="1">
            <a:spLocks noChangeArrowheads="1"/>
          </p:cNvSpPr>
          <p:nvPr/>
        </p:nvSpPr>
        <p:spPr bwMode="auto">
          <a:xfrm>
            <a:off x="4267200" y="5534561"/>
            <a:ext cx="4781281" cy="1323439"/>
          </a:xfrm>
          <a:prstGeom prst="rect">
            <a:avLst/>
          </a:prstGeom>
          <a:noFill/>
          <a:ln w="9525">
            <a:noFill/>
            <a:miter lim="800000"/>
            <a:headEnd/>
            <a:tailEnd/>
          </a:ln>
        </p:spPr>
        <p:txBody>
          <a:bodyPr wrap="square">
            <a:spAutoFit/>
          </a:bodyPr>
          <a:lstStyle/>
          <a:p>
            <a:r>
              <a:rPr lang="en-US" sz="2000" b="1" dirty="0">
                <a:solidFill>
                  <a:schemeClr val="bg1"/>
                </a:solidFill>
                <a:latin typeface="Calibri" pitchFamily="34" charset="0"/>
                <a:cs typeface="Times New Roman" pitchFamily="18" charset="0"/>
              </a:rPr>
              <a:t>Guide: </a:t>
            </a:r>
            <a:r>
              <a:rPr lang="en-US" sz="2000" b="1" dirty="0" err="1">
                <a:solidFill>
                  <a:schemeClr val="bg1"/>
                </a:solidFill>
                <a:latin typeface="Calibri" pitchFamily="34" charset="0"/>
                <a:cs typeface="Times New Roman" pitchFamily="18" charset="0"/>
              </a:rPr>
              <a:t>Dr.Sudharani</a:t>
            </a:r>
            <a:r>
              <a:rPr lang="en-US" sz="2000" b="1" dirty="0">
                <a:solidFill>
                  <a:schemeClr val="bg1"/>
                </a:solidFill>
                <a:latin typeface="Calibri" pitchFamily="34" charset="0"/>
                <a:cs typeface="Times New Roman" pitchFamily="18" charset="0"/>
              </a:rPr>
              <a:t> </a:t>
            </a:r>
            <a:r>
              <a:rPr lang="en-US" sz="2000" b="1" dirty="0" err="1">
                <a:solidFill>
                  <a:schemeClr val="bg1"/>
                </a:solidFill>
                <a:latin typeface="Calibri" pitchFamily="34" charset="0"/>
                <a:cs typeface="Times New Roman" pitchFamily="18" charset="0"/>
              </a:rPr>
              <a:t>Potturi</a:t>
            </a:r>
            <a:endParaRPr lang="en-US" sz="2000" b="1" dirty="0">
              <a:solidFill>
                <a:schemeClr val="bg1"/>
              </a:solidFill>
              <a:latin typeface="Calibri" pitchFamily="34" charset="0"/>
              <a:cs typeface="Times New Roman" pitchFamily="18" charset="0"/>
            </a:endParaRPr>
          </a:p>
          <a:p>
            <a:r>
              <a:rPr lang="en-US" sz="2000" b="1" dirty="0">
                <a:solidFill>
                  <a:schemeClr val="bg1"/>
                </a:solidFill>
                <a:latin typeface="Calibri" pitchFamily="34" charset="0"/>
                <a:cs typeface="Times New Roman" pitchFamily="18" charset="0"/>
              </a:rPr>
              <a:t>Designation</a:t>
            </a:r>
          </a:p>
          <a:p>
            <a:endParaRPr lang="en-US" sz="2000" b="1" dirty="0">
              <a:solidFill>
                <a:schemeClr val="bg1"/>
              </a:solidFill>
              <a:latin typeface="Calibri" pitchFamily="34" charset="0"/>
              <a:cs typeface="Times New Roman" pitchFamily="18" charset="0"/>
            </a:endParaRPr>
          </a:p>
          <a:p>
            <a:endParaRPr lang="en-US" sz="2000" b="1" dirty="0">
              <a:solidFill>
                <a:schemeClr val="bg1"/>
              </a:solidFill>
              <a:latin typeface="Calibri"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81000"/>
            <a:ext cx="6211927" cy="440926"/>
          </a:xfrm>
        </p:spPr>
        <p:txBody>
          <a:bodyPr/>
          <a:lstStyle/>
          <a:p>
            <a:r>
              <a:rPr lang="en-US" b="1" dirty="0">
                <a:solidFill>
                  <a:schemeClr val="tx1"/>
                </a:solidFill>
                <a:latin typeface="Times New Roman" panose="02020603050405020304" pitchFamily="18" charset="0"/>
                <a:cs typeface="Times New Roman" panose="02020603050405020304" pitchFamily="18" charset="0"/>
              </a:rPr>
              <a:t>objectives</a:t>
            </a:r>
          </a:p>
        </p:txBody>
      </p:sp>
      <p:sp>
        <p:nvSpPr>
          <p:cNvPr id="5" name="Slide Number Placeholder 4"/>
          <p:cNvSpPr>
            <a:spLocks noGrp="1"/>
          </p:cNvSpPr>
          <p:nvPr>
            <p:ph type="sldNum" sz="quarter" idx="14"/>
          </p:nvPr>
        </p:nvSpPr>
        <p:spPr/>
        <p:txBody>
          <a:bodyPr/>
          <a:lstStyle/>
          <a:p>
            <a:fld id="{45A3C14A-F937-4231-B6F1-40B429FAFB2F}" type="slidenum">
              <a:rPr lang="en-NZ" smtClean="0"/>
              <a:pPr/>
              <a:t>10</a:t>
            </a:fld>
            <a:endParaRPr lang="en-NZ" dirty="0"/>
          </a:p>
        </p:txBody>
      </p:sp>
      <p:sp>
        <p:nvSpPr>
          <p:cNvPr id="4" name="TextBox 3">
            <a:extLst>
              <a:ext uri="{FF2B5EF4-FFF2-40B4-BE49-F238E27FC236}">
                <a16:creationId xmlns:a16="http://schemas.microsoft.com/office/drawing/2014/main" id="{5FB49B58-5106-1006-863F-9381D1933FCA}"/>
              </a:ext>
            </a:extLst>
          </p:cNvPr>
          <p:cNvSpPr txBox="1"/>
          <p:nvPr/>
        </p:nvSpPr>
        <p:spPr>
          <a:xfrm>
            <a:off x="304800" y="1219200"/>
            <a:ext cx="7391400" cy="92333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Enhance Security</a:t>
            </a:r>
            <a:r>
              <a:rPr lang="en-US" dirty="0">
                <a:latin typeface="Times New Roman" panose="02020603050405020304" pitchFamily="18" charset="0"/>
                <a:cs typeface="Times New Roman" panose="02020603050405020304" pitchFamily="18" charset="0"/>
              </a:rPr>
              <a:t>: By using fingerprint recognition, the system ensures that only authorized individuals can cast their votes, reducing the risk of voter impersonation or fraudulent activities.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F0AA727-334F-2377-820C-FCD70DB66E08}"/>
              </a:ext>
            </a:extLst>
          </p:cNvPr>
          <p:cNvSpPr txBox="1"/>
          <p:nvPr/>
        </p:nvSpPr>
        <p:spPr>
          <a:xfrm>
            <a:off x="304800" y="4122115"/>
            <a:ext cx="7696200" cy="92333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Promote Trust in the Electoral System</a:t>
            </a:r>
            <a:r>
              <a:rPr lang="en-US" dirty="0">
                <a:latin typeface="Times New Roman" panose="02020603050405020304" pitchFamily="18" charset="0"/>
                <a:cs typeface="Times New Roman" panose="02020603050405020304" pitchFamily="18" charset="0"/>
              </a:rPr>
              <a:t>: By adopting modern biometric technology, the system aims to enhance public trust in the electoral process, ensuring the integrity of elections.</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42F72DA-A34A-E862-5092-9D36A6881AFC}"/>
              </a:ext>
            </a:extLst>
          </p:cNvPr>
          <p:cNvSpPr txBox="1"/>
          <p:nvPr/>
        </p:nvSpPr>
        <p:spPr>
          <a:xfrm>
            <a:off x="304800" y="2366552"/>
            <a:ext cx="6097554" cy="36933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Streamline Voting Process</a:t>
            </a:r>
            <a:r>
              <a:rPr lang="en-IN" dirty="0">
                <a:latin typeface="Times New Roman" panose="02020603050405020304" pitchFamily="18" charset="0"/>
                <a:cs typeface="Times New Roman" panose="02020603050405020304" pitchFamily="18" charset="0"/>
              </a:rPr>
              <a:t>: Voting Process can be Fast enough </a:t>
            </a:r>
          </a:p>
        </p:txBody>
      </p:sp>
      <p:sp>
        <p:nvSpPr>
          <p:cNvPr id="13" name="TextBox 12">
            <a:extLst>
              <a:ext uri="{FF2B5EF4-FFF2-40B4-BE49-F238E27FC236}">
                <a16:creationId xmlns:a16="http://schemas.microsoft.com/office/drawing/2014/main" id="{D2FED9E0-272F-907E-653F-07F8400AF4AC}"/>
              </a:ext>
            </a:extLst>
          </p:cNvPr>
          <p:cNvSpPr txBox="1"/>
          <p:nvPr/>
        </p:nvSpPr>
        <p:spPr>
          <a:xfrm>
            <a:off x="304800" y="3105834"/>
            <a:ext cx="8305800" cy="646331"/>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Ensure Transparency</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each vote is uniquely associated with the voter's identity, preventing duplication or manipulation of votes.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98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0"/>
            <a:ext cx="6211927" cy="440926"/>
          </a:xfrm>
        </p:spPr>
        <p:txBody>
          <a:bodyPr/>
          <a:lstStyle/>
          <a:p>
            <a:r>
              <a:rPr lang="en-US" dirty="0">
                <a:solidFill>
                  <a:schemeClr val="tx1"/>
                </a:solidFill>
              </a:rPr>
              <a:t>Block diagram</a:t>
            </a:r>
          </a:p>
        </p:txBody>
      </p:sp>
      <p:sp>
        <p:nvSpPr>
          <p:cNvPr id="5" name="Slide Number Placeholder 4"/>
          <p:cNvSpPr>
            <a:spLocks noGrp="1"/>
          </p:cNvSpPr>
          <p:nvPr>
            <p:ph type="sldNum" sz="quarter" idx="14"/>
          </p:nvPr>
        </p:nvSpPr>
        <p:spPr/>
        <p:txBody>
          <a:bodyPr/>
          <a:lstStyle/>
          <a:p>
            <a:fld id="{45A3C14A-F937-4231-B6F1-40B429FAFB2F}" type="slidenum">
              <a:rPr lang="en-NZ" smtClean="0"/>
              <a:pPr/>
              <a:t>11</a:t>
            </a:fld>
            <a:endParaRPr lang="en-NZ" dirty="0"/>
          </a:p>
        </p:txBody>
      </p:sp>
      <p:pic>
        <p:nvPicPr>
          <p:cNvPr id="3" name="Picture 2">
            <a:extLst>
              <a:ext uri="{FF2B5EF4-FFF2-40B4-BE49-F238E27FC236}">
                <a16:creationId xmlns:a16="http://schemas.microsoft.com/office/drawing/2014/main" id="{05FB3F86-609C-1440-F2E7-52B71236AC44}"/>
              </a:ext>
            </a:extLst>
          </p:cNvPr>
          <p:cNvPicPr>
            <a:picLocks noChangeAspect="1"/>
          </p:cNvPicPr>
          <p:nvPr/>
        </p:nvPicPr>
        <p:blipFill>
          <a:blip r:embed="rId2"/>
          <a:stretch>
            <a:fillRect/>
          </a:stretch>
        </p:blipFill>
        <p:spPr>
          <a:xfrm>
            <a:off x="1219200" y="1600200"/>
            <a:ext cx="6521342" cy="3875000"/>
          </a:xfrm>
          <a:prstGeom prst="rect">
            <a:avLst/>
          </a:prstGeom>
        </p:spPr>
      </p:pic>
    </p:spTree>
    <p:extLst>
      <p:ext uri="{BB962C8B-B14F-4D97-AF65-F5344CB8AC3E}">
        <p14:creationId xmlns:p14="http://schemas.microsoft.com/office/powerpoint/2010/main" val="96624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D28E6-D63E-898A-8D20-0FB34AC6E3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CE08D04-B562-62BA-CF8B-CF048AA6972C}"/>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Hardware</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2F1EBC3-141C-7301-BBA6-B0D632C5CB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982006" y="133332"/>
            <a:ext cx="5027588" cy="6705600"/>
          </a:xfrm>
          <a:prstGeom prst="rect">
            <a:avLst/>
          </a:prstGeom>
        </p:spPr>
      </p:pic>
    </p:spTree>
    <p:extLst>
      <p:ext uri="{BB962C8B-B14F-4D97-AF65-F5344CB8AC3E}">
        <p14:creationId xmlns:p14="http://schemas.microsoft.com/office/powerpoint/2010/main" val="75990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Methodology</a:t>
            </a:r>
          </a:p>
        </p:txBody>
      </p:sp>
      <p:sp>
        <p:nvSpPr>
          <p:cNvPr id="2" name="Text Placeholder 1">
            <a:extLst>
              <a:ext uri="{FF2B5EF4-FFF2-40B4-BE49-F238E27FC236}">
                <a16:creationId xmlns:a16="http://schemas.microsoft.com/office/drawing/2014/main" id="{4456B675-89E5-9464-1234-9677A9F91F94}"/>
              </a:ext>
            </a:extLst>
          </p:cNvPr>
          <p:cNvSpPr>
            <a:spLocks noGrp="1" noChangeArrowheads="1"/>
          </p:cNvSpPr>
          <p:nvPr>
            <p:ph type="body" sz="quarter" idx="17"/>
          </p:nvPr>
        </p:nvSpPr>
        <p:spPr bwMode="auto">
          <a:xfrm>
            <a:off x="216159" y="815080"/>
            <a:ext cx="11582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1.System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of Our project Includes components such as Arduino Uno,R307S Fingerprint Sensor , Buzzers and Pushbuttons.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solidFill>
                  <a:schemeClr val="tx1"/>
                </a:solidFill>
                <a:latin typeface="Times New Roman" panose="02020603050405020304" pitchFamily="18" charset="0"/>
                <a:cs typeface="Times New Roman" panose="02020603050405020304" pitchFamily="18" charset="0"/>
              </a:rPr>
              <a:t> After Listing out the Components we designed the block diagram which give us the detail of how our project is going to be worked</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Times New Roman" panose="02020603050405020304" pitchFamily="18" charset="0"/>
                <a:cs typeface="Times New Roman" panose="02020603050405020304" pitchFamily="18" charset="0"/>
              </a:rPr>
              <a:t>2. </a:t>
            </a:r>
            <a:r>
              <a:rPr lang="en-US" altLang="en-US" sz="1800" b="1" dirty="0">
                <a:solidFill>
                  <a:schemeClr val="tx1"/>
                </a:solidFill>
                <a:latin typeface="Times New Roman" panose="02020603050405020304" pitchFamily="18" charset="0"/>
                <a:cs typeface="Times New Roman" panose="02020603050405020304" pitchFamily="18" charset="0"/>
              </a:rPr>
              <a:t>Hardware Integration</a:t>
            </a:r>
            <a:r>
              <a:rPr lang="en-US" altLang="en-US" sz="1800" dirty="0">
                <a:solidFill>
                  <a:schemeClr val="tx1"/>
                </a:solidFill>
                <a:latin typeface="Times New Roman" panose="02020603050405020304" pitchFamily="18" charset="0"/>
                <a:cs typeface="Times New Roman" panose="02020603050405020304" pitchFamily="18" charset="0"/>
              </a:rPr>
              <a:t>: </a:t>
            </a:r>
          </a:p>
          <a:p>
            <a:pPr algn="just"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 Of Fingerprint sensor to record the fingerprint data and to match the enrollment process.</a:t>
            </a:r>
          </a:p>
          <a:p>
            <a:pPr marL="0" indent="0" algn="just"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Next, it is Connected to the Arduino UNO for Data Processing.</a:t>
            </a:r>
          </a:p>
          <a:p>
            <a:pPr marL="0" indent="0" algn="just" eaLnBrk="0" fontAlgn="base" hangingPunct="0">
              <a:lnSpc>
                <a:spcPct val="100000"/>
              </a:lnSpc>
              <a:spcBef>
                <a:spcPct val="0"/>
              </a:spcBef>
              <a:spcAft>
                <a:spcPct val="0"/>
              </a:spcAft>
              <a:buNone/>
            </a:pP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16*2 LCD display for displaying the instructions , candidate options and results.</a:t>
            </a:r>
          </a:p>
          <a:p>
            <a:pPr marL="0" indent="0" algn="just"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Push buttons are connected to select and confirm the vote.</a:t>
            </a:r>
          </a:p>
          <a:p>
            <a:pPr marL="0" indent="0" algn="just" eaLnBrk="0" fontAlgn="base" hangingPunct="0">
              <a:lnSpc>
                <a:spcPct val="100000"/>
              </a:lnSpc>
              <a:spcBef>
                <a:spcPct val="0"/>
              </a:spcBef>
              <a:spcAft>
                <a:spcPct val="0"/>
              </a:spcAft>
              <a:buNone/>
            </a:pP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last, the usage of Buzzers are added to provide auditory feedback for system responses such as successful vote authentication or vote confirmation.</a:t>
            </a:r>
          </a:p>
          <a:p>
            <a:pPr algn="just" eaLnBrk="0" fontAlgn="base" hangingPunct="0">
              <a:lnSpc>
                <a:spcPct val="100000"/>
              </a:lnSpc>
              <a:spcBef>
                <a:spcPct val="0"/>
              </a:spcBef>
              <a:spcAft>
                <a:spcPct val="0"/>
              </a:spcAft>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4"/>
          </p:nvPr>
        </p:nvSpPr>
        <p:spPr/>
        <p:txBody>
          <a:bodyPr/>
          <a:lstStyle/>
          <a:p>
            <a:fld id="{45A3C14A-F937-4231-B6F1-40B429FAFB2F}" type="slidenum">
              <a:rPr lang="en-NZ" smtClean="0"/>
              <a:pPr/>
              <a:t>13</a:t>
            </a:fld>
            <a:endParaRPr lang="en-NZ" dirty="0"/>
          </a:p>
        </p:txBody>
      </p:sp>
    </p:spTree>
    <p:extLst>
      <p:ext uri="{BB962C8B-B14F-4D97-AF65-F5344CB8AC3E}">
        <p14:creationId xmlns:p14="http://schemas.microsoft.com/office/powerpoint/2010/main" val="229703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17225-404F-14B0-9231-3E60E698E9F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58BD42-C9E3-3C83-5F1A-A276AF6BDAB9}"/>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10" name="TextBox 9">
            <a:extLst>
              <a:ext uri="{FF2B5EF4-FFF2-40B4-BE49-F238E27FC236}">
                <a16:creationId xmlns:a16="http://schemas.microsoft.com/office/drawing/2014/main" id="{8F53FCBE-1A7A-50E6-4013-EECAB694687C}"/>
              </a:ext>
            </a:extLst>
          </p:cNvPr>
          <p:cNvSpPr txBox="1"/>
          <p:nvPr/>
        </p:nvSpPr>
        <p:spPr>
          <a:xfrm>
            <a:off x="152400" y="381000"/>
            <a:ext cx="11582400" cy="646331"/>
          </a:xfrm>
          <a:prstGeom prst="rect">
            <a:avLst/>
          </a:prstGeom>
          <a:noFill/>
        </p:spPr>
        <p:txBody>
          <a:bodyPr wrap="square">
            <a:spAutoFit/>
          </a:bodyPr>
          <a:lstStyle/>
          <a:p>
            <a:pPr algn="just"/>
            <a:r>
              <a:rPr lang="en-US" b="1" dirty="0"/>
              <a:t>3. </a:t>
            </a:r>
            <a:r>
              <a:rPr lang="en-US" b="1" dirty="0">
                <a:latin typeface="Times New Roman" panose="02020603050405020304" pitchFamily="18" charset="0"/>
                <a:cs typeface="Times New Roman" panose="02020603050405020304" pitchFamily="18" charset="0"/>
              </a:rPr>
              <a:t>Fingerprint Enrollment: </a:t>
            </a:r>
            <a:r>
              <a:rPr lang="en-US" dirty="0">
                <a:latin typeface="Times New Roman" panose="02020603050405020304" pitchFamily="18" charset="0"/>
                <a:cs typeface="Times New Roman" panose="02020603050405020304" pitchFamily="18" charset="0"/>
              </a:rPr>
              <a:t>Collecting and stored voter fingerprints using the R307S </a:t>
            </a:r>
            <a:r>
              <a:rPr lang="en-US" dirty="0" err="1">
                <a:latin typeface="Times New Roman" panose="02020603050405020304" pitchFamily="18" charset="0"/>
                <a:cs typeface="Times New Roman" panose="02020603050405020304" pitchFamily="18" charset="0"/>
              </a:rPr>
              <a:t>sensor.Stored</a:t>
            </a:r>
            <a:r>
              <a:rPr lang="en-US" dirty="0">
                <a:latin typeface="Times New Roman" panose="02020603050405020304" pitchFamily="18" charset="0"/>
                <a:cs typeface="Times New Roman" panose="02020603050405020304" pitchFamily="18" charset="0"/>
              </a:rPr>
              <a:t> the fingerprints in the sensor's internal memory for comparison during the voting process.</a:t>
            </a:r>
          </a:p>
        </p:txBody>
      </p:sp>
      <p:sp>
        <p:nvSpPr>
          <p:cNvPr id="12" name="TextBox 11">
            <a:extLst>
              <a:ext uri="{FF2B5EF4-FFF2-40B4-BE49-F238E27FC236}">
                <a16:creationId xmlns:a16="http://schemas.microsoft.com/office/drawing/2014/main" id="{5BF2BEFD-BE01-9E01-6D1E-938CBC8D7167}"/>
              </a:ext>
            </a:extLst>
          </p:cNvPr>
          <p:cNvSpPr txBox="1"/>
          <p:nvPr/>
        </p:nvSpPr>
        <p:spPr>
          <a:xfrm>
            <a:off x="152400" y="1371600"/>
            <a:ext cx="10744200" cy="923330"/>
          </a:xfrm>
          <a:prstGeom prst="rect">
            <a:avLst/>
          </a:prstGeom>
          <a:noFill/>
        </p:spPr>
        <p:txBody>
          <a:bodyPr wrap="square">
            <a:spAutoFit/>
          </a:bodyPr>
          <a:lstStyle/>
          <a:p>
            <a:pPr algn="just"/>
            <a:r>
              <a:rPr lang="en-US" b="1" dirty="0"/>
              <a:t>4. </a:t>
            </a:r>
            <a:r>
              <a:rPr lang="en-US" b="1" dirty="0">
                <a:latin typeface="Times New Roman" panose="02020603050405020304" pitchFamily="18" charset="0"/>
                <a:cs typeface="Times New Roman" panose="02020603050405020304" pitchFamily="18" charset="0"/>
              </a:rPr>
              <a:t>Voting Process Implementation: </a:t>
            </a:r>
            <a:r>
              <a:rPr lang="en-US" dirty="0">
                <a:latin typeface="Times New Roman" panose="02020603050405020304" pitchFamily="18" charset="0"/>
                <a:cs typeface="Times New Roman" panose="02020603050405020304" pitchFamily="18" charset="0"/>
              </a:rPr>
              <a:t>Voter places their finger on the R307S sensor and the system verifies the fingerprint against the stored database and If the fingerprint matches, access is granted, and the voting process begins.</a:t>
            </a:r>
          </a:p>
        </p:txBody>
      </p:sp>
      <p:sp>
        <p:nvSpPr>
          <p:cNvPr id="14" name="TextBox 13">
            <a:extLst>
              <a:ext uri="{FF2B5EF4-FFF2-40B4-BE49-F238E27FC236}">
                <a16:creationId xmlns:a16="http://schemas.microsoft.com/office/drawing/2014/main" id="{FAB47D33-1068-5168-70E1-2FA5BA50C685}"/>
              </a:ext>
            </a:extLst>
          </p:cNvPr>
          <p:cNvSpPr txBox="1"/>
          <p:nvPr/>
        </p:nvSpPr>
        <p:spPr>
          <a:xfrm>
            <a:off x="175726" y="2639399"/>
            <a:ext cx="10797073" cy="646331"/>
          </a:xfrm>
          <a:prstGeom prst="rect">
            <a:avLst/>
          </a:prstGeom>
          <a:noFill/>
        </p:spPr>
        <p:txBody>
          <a:bodyPr wrap="square">
            <a:spAutoFit/>
          </a:bodyPr>
          <a:lstStyle/>
          <a:p>
            <a:pPr algn="just"/>
            <a:r>
              <a:rPr lang="en-US" dirty="0"/>
              <a:t>5</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Vote Casting</a:t>
            </a:r>
            <a:r>
              <a:rPr lang="en-US" dirty="0">
                <a:latin typeface="Times New Roman" panose="02020603050405020304" pitchFamily="18" charset="0"/>
                <a:cs typeface="Times New Roman" panose="02020603050405020304" pitchFamily="18" charset="0"/>
              </a:rPr>
              <a:t>: Candidate names are displayed on the LCD display where Voter can select a candidate using push buttons and the system records the vote, and the buzzer confirms the selection.</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33D8856-C17C-E243-6AA6-793E6C639EE8}"/>
              </a:ext>
            </a:extLst>
          </p:cNvPr>
          <p:cNvSpPr txBox="1"/>
          <p:nvPr/>
        </p:nvSpPr>
        <p:spPr>
          <a:xfrm>
            <a:off x="175725" y="3630199"/>
            <a:ext cx="10797073" cy="646331"/>
          </a:xfrm>
          <a:prstGeom prst="rect">
            <a:avLst/>
          </a:prstGeom>
          <a:noFill/>
        </p:spPr>
        <p:txBody>
          <a:bodyPr wrap="square">
            <a:spAutoFit/>
          </a:bodyPr>
          <a:lstStyle/>
          <a:p>
            <a:pPr algn="just"/>
            <a:r>
              <a:rPr lang="en-US" b="1" dirty="0"/>
              <a:t>6</a:t>
            </a:r>
            <a:r>
              <a:rPr lang="en-US" b="1" dirty="0">
                <a:latin typeface="Times New Roman" panose="02020603050405020304" pitchFamily="18" charset="0"/>
                <a:cs typeface="Times New Roman" panose="02020603050405020304" pitchFamily="18" charset="0"/>
              </a:rPr>
              <a:t>. Result Compilation: </a:t>
            </a:r>
            <a:r>
              <a:rPr lang="en-US" dirty="0">
                <a:latin typeface="Times New Roman" panose="02020603050405020304" pitchFamily="18" charset="0"/>
                <a:cs typeface="Times New Roman" panose="02020603050405020304" pitchFamily="18" charset="0"/>
              </a:rPr>
              <a:t>Once the voting period ends, the system displays the total votes for each candidate on the LCD display and Ensured results are stored securely and can be accessed for verification.</a:t>
            </a:r>
          </a:p>
        </p:txBody>
      </p:sp>
      <p:sp>
        <p:nvSpPr>
          <p:cNvPr id="18" name="TextBox 17">
            <a:extLst>
              <a:ext uri="{FF2B5EF4-FFF2-40B4-BE49-F238E27FC236}">
                <a16:creationId xmlns:a16="http://schemas.microsoft.com/office/drawing/2014/main" id="{61F6C7EB-AD6A-272F-E3BC-CB3442F8B350}"/>
              </a:ext>
            </a:extLst>
          </p:cNvPr>
          <p:cNvSpPr txBox="1"/>
          <p:nvPr/>
        </p:nvSpPr>
        <p:spPr>
          <a:xfrm>
            <a:off x="228600" y="4594562"/>
            <a:ext cx="11138546" cy="923330"/>
          </a:xfrm>
          <a:prstGeom prst="rect">
            <a:avLst/>
          </a:prstGeom>
          <a:noFill/>
        </p:spPr>
        <p:txBody>
          <a:bodyPr wrap="square">
            <a:spAutoFit/>
          </a:bodyPr>
          <a:lstStyle/>
          <a:p>
            <a:pPr algn="just"/>
            <a:r>
              <a:rPr lang="en-US" b="1" dirty="0"/>
              <a:t>7. </a:t>
            </a:r>
            <a:r>
              <a:rPr lang="en-US" b="1" dirty="0">
                <a:latin typeface="Times New Roman" panose="02020603050405020304" pitchFamily="18" charset="0"/>
                <a:cs typeface="Times New Roman" panose="02020603050405020304" pitchFamily="18" charset="0"/>
              </a:rPr>
              <a:t>Testing and </a:t>
            </a:r>
            <a:r>
              <a:rPr lang="en-US" b="1" dirty="0" err="1">
                <a:latin typeface="Times New Roman" panose="02020603050405020304" pitchFamily="18" charset="0"/>
                <a:cs typeface="Times New Roman" panose="02020603050405020304" pitchFamily="18" charset="0"/>
              </a:rPr>
              <a:t>Troubleshooting:</a:t>
            </a:r>
            <a:r>
              <a:rPr lang="en-US" dirty="0" err="1">
                <a:latin typeface="Times New Roman" panose="02020603050405020304" pitchFamily="18" charset="0"/>
                <a:cs typeface="Times New Roman" panose="02020603050405020304" pitchFamily="18" charset="0"/>
              </a:rPr>
              <a:t>Conducted</a:t>
            </a:r>
            <a:r>
              <a:rPr lang="en-US" dirty="0">
                <a:latin typeface="Times New Roman" panose="02020603050405020304" pitchFamily="18" charset="0"/>
                <a:cs typeface="Times New Roman" panose="02020603050405020304" pitchFamily="18" charset="0"/>
              </a:rPr>
              <a:t> unit testing for each component to ensure functionality.</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Performed integration testing to verify seamless communication between components.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Debugged and optimized the Arduino code for efficient performance.</a:t>
            </a:r>
          </a:p>
        </p:txBody>
      </p:sp>
    </p:spTree>
    <p:extLst>
      <p:ext uri="{BB962C8B-B14F-4D97-AF65-F5344CB8AC3E}">
        <p14:creationId xmlns:p14="http://schemas.microsoft.com/office/powerpoint/2010/main" val="248062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D2B2C-9346-B778-3507-0586A90BC4B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49324AA-AED0-FFD5-684C-92549C4D1078}"/>
              </a:ext>
            </a:extLst>
          </p:cNvPr>
          <p:cNvSpPr txBox="1"/>
          <p:nvPr/>
        </p:nvSpPr>
        <p:spPr>
          <a:xfrm>
            <a:off x="304800" y="381000"/>
            <a:ext cx="7239000" cy="5755422"/>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DESIGN DETAILS (SPECIFICATION)</a:t>
            </a:r>
          </a:p>
          <a:p>
            <a:endParaRPr lang="en-IN" sz="2800" b="1" dirty="0">
              <a:latin typeface="Times New Roman" panose="02020603050405020304" pitchFamily="18" charset="0"/>
              <a:cs typeface="Times New Roman" panose="02020603050405020304" pitchFamily="18" charset="0"/>
            </a:endParaRPr>
          </a:p>
          <a:p>
            <a:r>
              <a:rPr lang="en-IN" b="1" dirty="0"/>
              <a:t>1</a:t>
            </a:r>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Arduino Uno R3</a:t>
            </a: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Microcontroller: ATmega328P</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Operating Voltage: 5V</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Input Voltage (recommended): 7-12V</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Digital I/O Pins: 14 (6 PWM outputs)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Analog Input Pins: 6</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Flash Memory: 32 KB (0.5 KB used by bootloader)</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SRAM: 2 KB</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Clock Speed: 16 MHz</a:t>
            </a:r>
          </a:p>
          <a:p>
            <a:endParaRPr lang="en-IN" dirty="0">
              <a:latin typeface="Times New Roman" panose="02020603050405020304" pitchFamily="18" charset="0"/>
              <a:cs typeface="Times New Roman" panose="02020603050405020304" pitchFamily="18" charset="0"/>
            </a:endParaRPr>
          </a:p>
        </p:txBody>
      </p:sp>
      <p:pic>
        <p:nvPicPr>
          <p:cNvPr id="1026" name="Picture 2" descr="Blog On Arduino Uno R3 | by Adhore Vishal | Medium">
            <a:extLst>
              <a:ext uri="{FF2B5EF4-FFF2-40B4-BE49-F238E27FC236}">
                <a16:creationId xmlns:a16="http://schemas.microsoft.com/office/drawing/2014/main" id="{9A76C88C-EFE4-7E28-E112-A8D26AF84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052333"/>
            <a:ext cx="4330160" cy="305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27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F6D0C-6791-45E9-B01E-7CB2A701371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80D681-5927-C91E-B2B2-3547146D4C4F}"/>
              </a:ext>
            </a:extLst>
          </p:cNvPr>
          <p:cNvSpPr txBox="1"/>
          <p:nvPr/>
        </p:nvSpPr>
        <p:spPr>
          <a:xfrm>
            <a:off x="227824" y="304800"/>
            <a:ext cx="6097554" cy="378565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Fingerprint Sensor (R307S)</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Fingerprint Capture Resolution: 508 DPI</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Matching Speed: &lt; 1 second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Fingerprint Capacity: Up to 1,000 fingerprints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Communication Interface: UART (TTL Logic)</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Operating Voltage: 3.6V - 6V DC</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Dimensions: 55 x 20 x 21.5 mm</a:t>
            </a:r>
          </a:p>
        </p:txBody>
      </p:sp>
      <p:pic>
        <p:nvPicPr>
          <p:cNvPr id="2050" name="Picture 2" descr="R307S Fingerprint Module – RoboticsDNA">
            <a:extLst>
              <a:ext uri="{FF2B5EF4-FFF2-40B4-BE49-F238E27FC236}">
                <a16:creationId xmlns:a16="http://schemas.microsoft.com/office/drawing/2014/main" id="{9C518631-E754-C124-E46D-53A9E1A3BB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3511" y="3100482"/>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307 Optical Fingerprint Reader Sensor Module : Amazon.in: Home Improvement">
            <a:extLst>
              <a:ext uri="{FF2B5EF4-FFF2-40B4-BE49-F238E27FC236}">
                <a16:creationId xmlns:a16="http://schemas.microsoft.com/office/drawing/2014/main" id="{DFD9D91B-3232-B3ED-E3C6-B745EA19D7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0065" y="533400"/>
            <a:ext cx="2260494"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51755F-8C7A-F0AA-E720-CCC3E5A04086}"/>
              </a:ext>
            </a:extLst>
          </p:cNvPr>
          <p:cNvSpPr txBox="1"/>
          <p:nvPr/>
        </p:nvSpPr>
        <p:spPr>
          <a:xfrm>
            <a:off x="8610601" y="2895600"/>
            <a:ext cx="2887510" cy="369332"/>
          </a:xfrm>
          <a:prstGeom prst="rect">
            <a:avLst/>
          </a:prstGeom>
          <a:noFill/>
        </p:spPr>
        <p:txBody>
          <a:bodyPr wrap="square" rtlCol="0">
            <a:spAutoFit/>
          </a:bodyPr>
          <a:lstStyle/>
          <a:p>
            <a:r>
              <a:rPr lang="en-US" dirty="0"/>
              <a:t>R307S Fingerprint Sensor</a:t>
            </a:r>
            <a:endParaRPr lang="en-IN" dirty="0"/>
          </a:p>
        </p:txBody>
      </p:sp>
    </p:spTree>
    <p:extLst>
      <p:ext uri="{BB962C8B-B14F-4D97-AF65-F5344CB8AC3E}">
        <p14:creationId xmlns:p14="http://schemas.microsoft.com/office/powerpoint/2010/main" val="321073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CB64C-F4D7-8601-B575-9922867556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4F03FD-7CDF-77ED-7B7C-4D8B59523E17}"/>
              </a:ext>
            </a:extLst>
          </p:cNvPr>
          <p:cNvSpPr txBox="1"/>
          <p:nvPr/>
        </p:nvSpPr>
        <p:spPr>
          <a:xfrm>
            <a:off x="152400" y="304800"/>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3. </a:t>
            </a:r>
            <a:r>
              <a:rPr lang="en-US" sz="2200" b="1" dirty="0">
                <a:latin typeface="Times New Roman" panose="02020603050405020304" pitchFamily="18" charset="0"/>
                <a:cs typeface="Times New Roman" panose="02020603050405020304" pitchFamily="18" charset="0"/>
              </a:rPr>
              <a:t>LCD Display with I2C Interface</a:t>
            </a:r>
            <a:endParaRPr lang="en-IN" sz="2200" b="1" dirty="0">
              <a:latin typeface="Times New Roman" panose="02020603050405020304" pitchFamily="18" charset="0"/>
              <a:cs typeface="Times New Roman" panose="02020603050405020304" pitchFamily="18" charset="0"/>
            </a:endParaRPr>
          </a:p>
        </p:txBody>
      </p:sp>
      <p:pic>
        <p:nvPicPr>
          <p:cNvPr id="3074" name="Picture 2" descr="DS Robotics LCD 16x2 Alphanumeric Display + IIC/I2C Serial Interface  Adapter Module For Arduino : Amazon.in: Computers &amp; Accessories">
            <a:extLst>
              <a:ext uri="{FF2B5EF4-FFF2-40B4-BE49-F238E27FC236}">
                <a16:creationId xmlns:a16="http://schemas.microsoft.com/office/drawing/2014/main" id="{95DE870A-F3C3-DEF6-C6D7-1FC9050BC5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66410"/>
            <a:ext cx="2859466" cy="26766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4E4062-B1E0-9D3F-4790-348B2F46EEC2}"/>
              </a:ext>
            </a:extLst>
          </p:cNvPr>
          <p:cNvSpPr txBox="1"/>
          <p:nvPr/>
        </p:nvSpPr>
        <p:spPr>
          <a:xfrm>
            <a:off x="8458200" y="3276600"/>
            <a:ext cx="3088065" cy="369332"/>
          </a:xfrm>
          <a:prstGeom prst="rect">
            <a:avLst/>
          </a:prstGeom>
          <a:noFill/>
        </p:spPr>
        <p:txBody>
          <a:bodyPr wrap="square" rtlCol="0">
            <a:spAutoFit/>
          </a:bodyPr>
          <a:lstStyle/>
          <a:p>
            <a:r>
              <a:rPr lang="en-US" dirty="0"/>
              <a:t>LCD Display(with I2c Interface)</a:t>
            </a:r>
            <a:endParaRPr lang="en-IN" dirty="0"/>
          </a:p>
        </p:txBody>
      </p:sp>
      <p:sp>
        <p:nvSpPr>
          <p:cNvPr id="8" name="TextBox 7">
            <a:extLst>
              <a:ext uri="{FF2B5EF4-FFF2-40B4-BE49-F238E27FC236}">
                <a16:creationId xmlns:a16="http://schemas.microsoft.com/office/drawing/2014/main" id="{F42CD39C-6AC1-1340-B0BF-2C8E6FA88D57}"/>
              </a:ext>
            </a:extLst>
          </p:cNvPr>
          <p:cNvSpPr txBox="1"/>
          <p:nvPr/>
        </p:nvSpPr>
        <p:spPr>
          <a:xfrm>
            <a:off x="381000" y="990600"/>
            <a:ext cx="6097554" cy="369332"/>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Display Type:</a:t>
            </a:r>
            <a:r>
              <a:rPr lang="en-US" dirty="0">
                <a:latin typeface="Times New Roman" panose="02020603050405020304" pitchFamily="18" charset="0"/>
                <a:cs typeface="Times New Roman" panose="02020603050405020304" pitchFamily="18" charset="0"/>
              </a:rPr>
              <a:t> Alphanumeric LCD (16x2 characters)</a:t>
            </a:r>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1C50DC8B-07BC-38EA-86E6-B03536FAAAA0}"/>
              </a:ext>
            </a:extLst>
          </p:cNvPr>
          <p:cNvSpPr>
            <a:spLocks noChangeArrowheads="1"/>
          </p:cNvSpPr>
          <p:nvPr/>
        </p:nvSpPr>
        <p:spPr bwMode="auto">
          <a:xfrm>
            <a:off x="381000" y="1492183"/>
            <a:ext cx="7696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Communication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I2C (Integrated Circuit Interconnect)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I2C Address: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Default 0x27 (adjustable onboard potentiometer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Backlight: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LED backlight (white or blue) with adjustable contrast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Supply Voltage: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5V DC</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Current: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 mA (with backlight on) </a:t>
            </a:r>
          </a:p>
        </p:txBody>
      </p:sp>
    </p:spTree>
    <p:extLst>
      <p:ext uri="{BB962C8B-B14F-4D97-AF65-F5344CB8AC3E}">
        <p14:creationId xmlns:p14="http://schemas.microsoft.com/office/powerpoint/2010/main" val="93496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0F932-FB9D-7CA7-F4E9-7EB8B2CF804E}"/>
            </a:ext>
          </a:extLst>
        </p:cNvPr>
        <p:cNvGrpSpPr/>
        <p:nvPr/>
      </p:nvGrpSpPr>
      <p:grpSpPr>
        <a:xfrm>
          <a:off x="0" y="0"/>
          <a:ext cx="0" cy="0"/>
          <a:chOff x="0" y="0"/>
          <a:chExt cx="0" cy="0"/>
        </a:xfrm>
      </p:grpSpPr>
      <p:pic>
        <p:nvPicPr>
          <p:cNvPr id="4098" name="Picture 2" descr="6x6x5mm Tactile Push Button Switch Red - DIP Package | Sharvielectronics:  Best Online Electronic Products Bangalore">
            <a:extLst>
              <a:ext uri="{FF2B5EF4-FFF2-40B4-BE49-F238E27FC236}">
                <a16:creationId xmlns:a16="http://schemas.microsoft.com/office/drawing/2014/main" id="{B5A0F225-C615-8BD2-512B-47D888B29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228600"/>
            <a:ext cx="2195203" cy="2190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C8B9E7-4EE6-918B-1386-4A5CA7BC8D0A}"/>
              </a:ext>
            </a:extLst>
          </p:cNvPr>
          <p:cNvSpPr txBox="1"/>
          <p:nvPr/>
        </p:nvSpPr>
        <p:spPr>
          <a:xfrm>
            <a:off x="9982200" y="2133600"/>
            <a:ext cx="1371600" cy="369332"/>
          </a:xfrm>
          <a:prstGeom prst="rect">
            <a:avLst/>
          </a:prstGeom>
          <a:noFill/>
        </p:spPr>
        <p:txBody>
          <a:bodyPr wrap="square" rtlCol="0">
            <a:spAutoFit/>
          </a:bodyPr>
          <a:lstStyle/>
          <a:p>
            <a:r>
              <a:rPr lang="en-US" dirty="0"/>
              <a:t>Push Button</a:t>
            </a:r>
            <a:endParaRPr lang="en-IN" dirty="0"/>
          </a:p>
        </p:txBody>
      </p:sp>
      <p:sp>
        <p:nvSpPr>
          <p:cNvPr id="6" name="TextBox 5">
            <a:extLst>
              <a:ext uri="{FF2B5EF4-FFF2-40B4-BE49-F238E27FC236}">
                <a16:creationId xmlns:a16="http://schemas.microsoft.com/office/drawing/2014/main" id="{171DB17C-D320-0055-0B0A-248BF6DEE67A}"/>
              </a:ext>
            </a:extLst>
          </p:cNvPr>
          <p:cNvSpPr txBox="1"/>
          <p:nvPr/>
        </p:nvSpPr>
        <p:spPr>
          <a:xfrm>
            <a:off x="228600" y="317654"/>
            <a:ext cx="6097554" cy="378565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4. </a:t>
            </a:r>
            <a:r>
              <a:rPr lang="en-US" sz="2200" b="1" dirty="0">
                <a:latin typeface="Times New Roman" panose="02020603050405020304" pitchFamily="18" charset="0"/>
                <a:cs typeface="Times New Roman" panose="02020603050405020304" pitchFamily="18" charset="0"/>
              </a:rPr>
              <a:t>Push Buttons </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 Momentary (Normally Open)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Rated Voltage: 12V DC</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Operating Current: &lt; 50 mA</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Contact Resistance: ≤ 50 </a:t>
            </a:r>
            <a:r>
              <a:rPr lang="en-US" dirty="0" err="1">
                <a:latin typeface="Times New Roman" panose="02020603050405020304" pitchFamily="18" charset="0"/>
                <a:cs typeface="Times New Roman" panose="02020603050405020304" pitchFamily="18" charset="0"/>
              </a:rPr>
              <a:t>mΩ</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Size: ~6 x 6 mm (standard)</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Debouncing Circuit: Required in software or hardware</a:t>
            </a:r>
          </a:p>
        </p:txBody>
      </p:sp>
    </p:spTree>
    <p:extLst>
      <p:ext uri="{BB962C8B-B14F-4D97-AF65-F5344CB8AC3E}">
        <p14:creationId xmlns:p14="http://schemas.microsoft.com/office/powerpoint/2010/main" val="106302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90390-7F34-B4A0-DEC1-FFA39A77D9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8EC22D9-1414-84A7-21C5-513436837ED9}"/>
              </a:ext>
            </a:extLst>
          </p:cNvPr>
          <p:cNvSpPr txBox="1"/>
          <p:nvPr/>
        </p:nvSpPr>
        <p:spPr>
          <a:xfrm>
            <a:off x="304800" y="533400"/>
            <a:ext cx="6097554" cy="347787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5. </a:t>
            </a:r>
            <a:r>
              <a:rPr lang="en-IN" sz="2200" b="1" dirty="0">
                <a:latin typeface="Times New Roman" panose="02020603050405020304" pitchFamily="18" charset="0"/>
                <a:cs typeface="Times New Roman" panose="02020603050405020304" pitchFamily="18" charset="0"/>
              </a:rPr>
              <a:t>Active Buzzer</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Operating Voltage: 3-5V DC</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Rated Current: ~10 mA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Sound Frequency: ~2,300 Hz</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Dimensions: ~12 x 9 mm</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Connection: Two pins (positive and negative)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Trigger Method: Direct pin control from the microcontroller</a:t>
            </a:r>
          </a:p>
        </p:txBody>
      </p:sp>
      <p:pic>
        <p:nvPicPr>
          <p:cNvPr id="5122" name="Picture 2" descr="Piezo Buzzer - Robo Bazar | Online Electronics Components Store in India -  Quality Electronic Components Shop">
            <a:extLst>
              <a:ext uri="{FF2B5EF4-FFF2-40B4-BE49-F238E27FC236}">
                <a16:creationId xmlns:a16="http://schemas.microsoft.com/office/drawing/2014/main" id="{8F77E666-A908-03F6-4A8C-8051F33011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59837"/>
            <a:ext cx="3124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F2ABAD-914A-8B87-A0E6-CCA6BF9FD513}"/>
              </a:ext>
            </a:extLst>
          </p:cNvPr>
          <p:cNvSpPr txBox="1"/>
          <p:nvPr/>
        </p:nvSpPr>
        <p:spPr>
          <a:xfrm>
            <a:off x="9753600" y="3314705"/>
            <a:ext cx="838200" cy="369332"/>
          </a:xfrm>
          <a:prstGeom prst="rect">
            <a:avLst/>
          </a:prstGeom>
          <a:noFill/>
        </p:spPr>
        <p:txBody>
          <a:bodyPr wrap="square" rtlCol="0">
            <a:spAutoFit/>
          </a:bodyPr>
          <a:lstStyle/>
          <a:p>
            <a:r>
              <a:rPr lang="en-US" dirty="0"/>
              <a:t>Buzzer</a:t>
            </a:r>
            <a:endParaRPr lang="en-IN" dirty="0"/>
          </a:p>
        </p:txBody>
      </p:sp>
    </p:spTree>
    <p:extLst>
      <p:ext uri="{BB962C8B-B14F-4D97-AF65-F5344CB8AC3E}">
        <p14:creationId xmlns:p14="http://schemas.microsoft.com/office/powerpoint/2010/main" val="122912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Electronic Voting Machine Using Fingerprint Sensor</a:t>
            </a:r>
          </a:p>
        </p:txBody>
      </p:sp>
      <p:sp>
        <p:nvSpPr>
          <p:cNvPr id="3" name="Text Placeholder 2"/>
          <p:cNvSpPr>
            <a:spLocks noGrp="1"/>
          </p:cNvSpPr>
          <p:nvPr>
            <p:ph type="body" sz="quarter" idx="10"/>
          </p:nvPr>
        </p:nvSpPr>
        <p:spPr>
          <a:xfrm>
            <a:off x="914400" y="5334000"/>
            <a:ext cx="7126914" cy="788987"/>
          </a:xfrm>
        </p:spPr>
        <p:txBody>
          <a:bodyPr/>
          <a:lstStyle/>
          <a:p>
            <a:r>
              <a:rPr lang="en-US" dirty="0"/>
              <a:t>School of Electrical and Electronics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B15D4-44C5-D960-B85A-458B207AFA02}"/>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B27E954-0094-53BE-8F4D-ECC1D33C25BC}"/>
              </a:ext>
            </a:extLst>
          </p:cNvPr>
          <p:cNvGraphicFramePr>
            <a:graphicFrameLocks noGrp="1"/>
          </p:cNvGraphicFramePr>
          <p:nvPr>
            <p:extLst>
              <p:ext uri="{D42A27DB-BD31-4B8C-83A1-F6EECF244321}">
                <p14:modId xmlns:p14="http://schemas.microsoft.com/office/powerpoint/2010/main" val="920620597"/>
              </p:ext>
            </p:extLst>
          </p:nvPr>
        </p:nvGraphicFramePr>
        <p:xfrm>
          <a:off x="1371600" y="1066800"/>
          <a:ext cx="9677400" cy="4933406"/>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1216923816"/>
                    </a:ext>
                  </a:extLst>
                </a:gridCol>
                <a:gridCol w="2419350">
                  <a:extLst>
                    <a:ext uri="{9D8B030D-6E8A-4147-A177-3AD203B41FA5}">
                      <a16:colId xmlns:a16="http://schemas.microsoft.com/office/drawing/2014/main" val="3950725721"/>
                    </a:ext>
                  </a:extLst>
                </a:gridCol>
                <a:gridCol w="2400300">
                  <a:extLst>
                    <a:ext uri="{9D8B030D-6E8A-4147-A177-3AD203B41FA5}">
                      <a16:colId xmlns:a16="http://schemas.microsoft.com/office/drawing/2014/main" val="1546265988"/>
                    </a:ext>
                  </a:extLst>
                </a:gridCol>
                <a:gridCol w="2438400">
                  <a:extLst>
                    <a:ext uri="{9D8B030D-6E8A-4147-A177-3AD203B41FA5}">
                      <a16:colId xmlns:a16="http://schemas.microsoft.com/office/drawing/2014/main" val="580132566"/>
                    </a:ext>
                  </a:extLst>
                </a:gridCol>
              </a:tblGrid>
              <a:tr h="544286">
                <a:tc>
                  <a:txBody>
                    <a:bodyPr/>
                    <a:lstStyle/>
                    <a:p>
                      <a:r>
                        <a:rPr lang="en-US" dirty="0"/>
                        <a:t>Milestone</a:t>
                      </a:r>
                      <a:endParaRPr lang="en-IN" dirty="0"/>
                    </a:p>
                  </a:txBody>
                  <a:tcPr/>
                </a:tc>
                <a:tc>
                  <a:txBody>
                    <a:bodyPr/>
                    <a:lstStyle/>
                    <a:p>
                      <a:r>
                        <a:rPr lang="en-US" dirty="0"/>
                        <a:t>Activities</a:t>
                      </a:r>
                      <a:endParaRPr lang="en-IN" dirty="0"/>
                    </a:p>
                  </a:txBody>
                  <a:tcPr/>
                </a:tc>
                <a:tc>
                  <a:txBody>
                    <a:bodyPr/>
                    <a:lstStyle/>
                    <a:p>
                      <a:r>
                        <a:rPr lang="en-US" dirty="0"/>
                        <a:t>Time Period</a:t>
                      </a:r>
                      <a:endParaRPr lang="en-IN" dirty="0"/>
                    </a:p>
                  </a:txBody>
                  <a:tcPr/>
                </a:tc>
                <a:tc>
                  <a:txBody>
                    <a:bodyPr/>
                    <a:lstStyle/>
                    <a:p>
                      <a:r>
                        <a:rPr lang="en-US" dirty="0"/>
                        <a:t>Duration</a:t>
                      </a:r>
                      <a:endParaRPr lang="en-IN" dirty="0"/>
                    </a:p>
                  </a:txBody>
                  <a:tcPr/>
                </a:tc>
                <a:extLst>
                  <a:ext uri="{0D108BD9-81ED-4DB2-BD59-A6C34878D82A}">
                    <a16:rowId xmlns:a16="http://schemas.microsoft.com/office/drawing/2014/main" val="3871742535"/>
                  </a:ext>
                </a:extLst>
              </a:tr>
              <a:tr h="544286">
                <a:tc>
                  <a:txBody>
                    <a:bodyPr/>
                    <a:lstStyle/>
                    <a:p>
                      <a:r>
                        <a:rPr lang="en-US" dirty="0"/>
                        <a:t>Project Planning and Research</a:t>
                      </a:r>
                      <a:endParaRPr lang="en-IN" dirty="0"/>
                    </a:p>
                  </a:txBody>
                  <a:tcPr/>
                </a:tc>
                <a:tc>
                  <a:txBody>
                    <a:bodyPr/>
                    <a:lstStyle/>
                    <a:p>
                      <a:r>
                        <a:rPr lang="en-US" dirty="0"/>
                        <a:t>Identified Project idea Conducted Background research</a:t>
                      </a:r>
                      <a:endParaRPr lang="en-IN" dirty="0"/>
                    </a:p>
                  </a:txBody>
                  <a:tcPr/>
                </a:tc>
                <a:tc>
                  <a:txBody>
                    <a:bodyPr/>
                    <a:lstStyle/>
                    <a:p>
                      <a:r>
                        <a:rPr lang="en-US" dirty="0"/>
                        <a:t>Sep 16 2024 to Oct 5 2024</a:t>
                      </a:r>
                      <a:endParaRPr lang="en-IN" dirty="0"/>
                    </a:p>
                  </a:txBody>
                  <a:tcPr/>
                </a:tc>
                <a:tc>
                  <a:txBody>
                    <a:bodyPr/>
                    <a:lstStyle/>
                    <a:p>
                      <a:r>
                        <a:rPr lang="en-US" dirty="0"/>
                        <a:t>3 Weeks</a:t>
                      </a:r>
                      <a:endParaRPr lang="en-IN" dirty="0"/>
                    </a:p>
                  </a:txBody>
                  <a:tcPr/>
                </a:tc>
                <a:extLst>
                  <a:ext uri="{0D108BD9-81ED-4DB2-BD59-A6C34878D82A}">
                    <a16:rowId xmlns:a16="http://schemas.microsoft.com/office/drawing/2014/main" val="2212832557"/>
                  </a:ext>
                </a:extLst>
              </a:tr>
              <a:tr h="544286">
                <a:tc>
                  <a:txBody>
                    <a:bodyPr/>
                    <a:lstStyle/>
                    <a:p>
                      <a:r>
                        <a:rPr lang="en-US" dirty="0"/>
                        <a:t>Component Selection and procurement </a:t>
                      </a:r>
                      <a:endParaRPr lang="en-IN" dirty="0"/>
                    </a:p>
                  </a:txBody>
                  <a:tcPr/>
                </a:tc>
                <a:tc>
                  <a:txBody>
                    <a:bodyPr/>
                    <a:lstStyle/>
                    <a:p>
                      <a:r>
                        <a:rPr lang="en-US" dirty="0"/>
                        <a:t>Selected Required components</a:t>
                      </a:r>
                      <a:endParaRPr lang="en-IN" dirty="0"/>
                    </a:p>
                  </a:txBody>
                  <a:tcPr/>
                </a:tc>
                <a:tc>
                  <a:txBody>
                    <a:bodyPr/>
                    <a:lstStyle/>
                    <a:p>
                      <a:r>
                        <a:rPr lang="en-US" dirty="0"/>
                        <a:t>Oct 6 2024 to Oct 15 2024</a:t>
                      </a:r>
                      <a:endParaRPr lang="en-IN" dirty="0"/>
                    </a:p>
                  </a:txBody>
                  <a:tcPr/>
                </a:tc>
                <a:tc>
                  <a:txBody>
                    <a:bodyPr/>
                    <a:lstStyle/>
                    <a:p>
                      <a:r>
                        <a:rPr lang="en-US" dirty="0"/>
                        <a:t>10 days</a:t>
                      </a:r>
                      <a:endParaRPr lang="en-IN" dirty="0"/>
                    </a:p>
                  </a:txBody>
                  <a:tcPr/>
                </a:tc>
                <a:extLst>
                  <a:ext uri="{0D108BD9-81ED-4DB2-BD59-A6C34878D82A}">
                    <a16:rowId xmlns:a16="http://schemas.microsoft.com/office/drawing/2014/main" val="2165272335"/>
                  </a:ext>
                </a:extLst>
              </a:tr>
              <a:tr h="544286">
                <a:tc>
                  <a:txBody>
                    <a:bodyPr/>
                    <a:lstStyle/>
                    <a:p>
                      <a:r>
                        <a:rPr lang="en-US" dirty="0"/>
                        <a:t>Circuit Design and Assembly </a:t>
                      </a:r>
                      <a:endParaRPr lang="en-IN" dirty="0"/>
                    </a:p>
                  </a:txBody>
                  <a:tcPr/>
                </a:tc>
                <a:tc>
                  <a:txBody>
                    <a:bodyPr/>
                    <a:lstStyle/>
                    <a:p>
                      <a:r>
                        <a:rPr lang="en-US" dirty="0"/>
                        <a:t>Designed the layout of circuit</a:t>
                      </a:r>
                      <a:endParaRPr lang="en-IN" dirty="0"/>
                    </a:p>
                  </a:txBody>
                  <a:tcPr/>
                </a:tc>
                <a:tc>
                  <a:txBody>
                    <a:bodyPr/>
                    <a:lstStyle/>
                    <a:p>
                      <a:r>
                        <a:rPr lang="en-US" dirty="0"/>
                        <a:t>Oct 16 2024 to Nov 5 2024</a:t>
                      </a:r>
                      <a:endParaRPr lang="en-IN" dirty="0"/>
                    </a:p>
                  </a:txBody>
                  <a:tcPr/>
                </a:tc>
                <a:tc>
                  <a:txBody>
                    <a:bodyPr/>
                    <a:lstStyle/>
                    <a:p>
                      <a:r>
                        <a:rPr lang="en-US" dirty="0"/>
                        <a:t>3 Weeks</a:t>
                      </a:r>
                      <a:endParaRPr lang="en-IN" dirty="0"/>
                    </a:p>
                  </a:txBody>
                  <a:tcPr/>
                </a:tc>
                <a:extLst>
                  <a:ext uri="{0D108BD9-81ED-4DB2-BD59-A6C34878D82A}">
                    <a16:rowId xmlns:a16="http://schemas.microsoft.com/office/drawing/2014/main" val="2726609468"/>
                  </a:ext>
                </a:extLst>
              </a:tr>
              <a:tr h="544286">
                <a:tc>
                  <a:txBody>
                    <a:bodyPr/>
                    <a:lstStyle/>
                    <a:p>
                      <a:r>
                        <a:rPr lang="en-US" dirty="0"/>
                        <a:t>Software Development and Integration</a:t>
                      </a:r>
                      <a:endParaRPr lang="en-IN" dirty="0"/>
                    </a:p>
                  </a:txBody>
                  <a:tcPr/>
                </a:tc>
                <a:tc>
                  <a:txBody>
                    <a:bodyPr/>
                    <a:lstStyle/>
                    <a:p>
                      <a:r>
                        <a:rPr lang="en-US" dirty="0"/>
                        <a:t>Usage of Arduino IDE for Debugging</a:t>
                      </a:r>
                      <a:endParaRPr lang="en-IN" dirty="0"/>
                    </a:p>
                  </a:txBody>
                  <a:tcPr/>
                </a:tc>
                <a:tc>
                  <a:txBody>
                    <a:bodyPr/>
                    <a:lstStyle/>
                    <a:p>
                      <a:r>
                        <a:rPr lang="en-US" dirty="0"/>
                        <a:t>Nov 6 2024 to Dec 10 2024</a:t>
                      </a:r>
                      <a:endParaRPr lang="en-IN" dirty="0"/>
                    </a:p>
                  </a:txBody>
                  <a:tcPr/>
                </a:tc>
                <a:tc>
                  <a:txBody>
                    <a:bodyPr/>
                    <a:lstStyle/>
                    <a:p>
                      <a:r>
                        <a:rPr lang="en-US" dirty="0"/>
                        <a:t>5 Weeks</a:t>
                      </a:r>
                      <a:endParaRPr lang="en-IN" dirty="0"/>
                    </a:p>
                  </a:txBody>
                  <a:tcPr/>
                </a:tc>
                <a:extLst>
                  <a:ext uri="{0D108BD9-81ED-4DB2-BD59-A6C34878D82A}">
                    <a16:rowId xmlns:a16="http://schemas.microsoft.com/office/drawing/2014/main" val="1315904814"/>
                  </a:ext>
                </a:extLst>
              </a:tr>
              <a:tr h="544286">
                <a:tc>
                  <a:txBody>
                    <a:bodyPr/>
                    <a:lstStyle/>
                    <a:p>
                      <a:r>
                        <a:rPr lang="en-US" dirty="0"/>
                        <a:t>Testing</a:t>
                      </a:r>
                      <a:endParaRPr lang="en-IN" dirty="0"/>
                    </a:p>
                  </a:txBody>
                  <a:tcPr/>
                </a:tc>
                <a:tc>
                  <a:txBody>
                    <a:bodyPr/>
                    <a:lstStyle/>
                    <a:p>
                      <a:r>
                        <a:rPr lang="en-US" dirty="0"/>
                        <a:t>Tested System Functionality and Resolve errors</a:t>
                      </a:r>
                      <a:endParaRPr lang="en-IN" dirty="0"/>
                    </a:p>
                  </a:txBody>
                  <a:tcPr/>
                </a:tc>
                <a:tc>
                  <a:txBody>
                    <a:bodyPr/>
                    <a:lstStyle/>
                    <a:p>
                      <a:r>
                        <a:rPr lang="en-US" dirty="0"/>
                        <a:t>Dec 11 2024 to Dec 2025</a:t>
                      </a:r>
                      <a:endParaRPr lang="en-IN" dirty="0"/>
                    </a:p>
                  </a:txBody>
                  <a:tcPr/>
                </a:tc>
                <a:tc>
                  <a:txBody>
                    <a:bodyPr/>
                    <a:lstStyle/>
                    <a:p>
                      <a:r>
                        <a:rPr lang="en-US" dirty="0"/>
                        <a:t>2 Weeks</a:t>
                      </a:r>
                      <a:endParaRPr lang="en-IN" dirty="0"/>
                    </a:p>
                  </a:txBody>
                  <a:tcPr/>
                </a:tc>
                <a:extLst>
                  <a:ext uri="{0D108BD9-81ED-4DB2-BD59-A6C34878D82A}">
                    <a16:rowId xmlns:a16="http://schemas.microsoft.com/office/drawing/2014/main" val="2345259688"/>
                  </a:ext>
                </a:extLst>
              </a:tr>
              <a:tr h="544286">
                <a:tc>
                  <a:txBody>
                    <a:bodyPr/>
                    <a:lstStyle/>
                    <a:p>
                      <a:r>
                        <a:rPr lang="en-US" dirty="0"/>
                        <a:t>Documentation</a:t>
                      </a:r>
                      <a:endParaRPr lang="en-IN" dirty="0"/>
                    </a:p>
                  </a:txBody>
                  <a:tcPr/>
                </a:tc>
                <a:tc>
                  <a:txBody>
                    <a:bodyPr/>
                    <a:lstStyle/>
                    <a:p>
                      <a:r>
                        <a:rPr lang="en-US" dirty="0"/>
                        <a:t>Prepared Report and </a:t>
                      </a:r>
                      <a:r>
                        <a:rPr lang="en-US" dirty="0" err="1"/>
                        <a:t>Powerpoint</a:t>
                      </a:r>
                      <a:r>
                        <a:rPr lang="en-US" dirty="0"/>
                        <a:t> Slides</a:t>
                      </a:r>
                      <a:endParaRPr lang="en-IN" dirty="0"/>
                    </a:p>
                  </a:txBody>
                  <a:tcPr/>
                </a:tc>
                <a:tc>
                  <a:txBody>
                    <a:bodyPr/>
                    <a:lstStyle/>
                    <a:p>
                      <a:r>
                        <a:rPr lang="en-US" dirty="0"/>
                        <a:t>Dec 26 2024 to </a:t>
                      </a:r>
                      <a:r>
                        <a:rPr lang="en-US" dirty="0" err="1"/>
                        <a:t>jan</a:t>
                      </a:r>
                      <a:r>
                        <a:rPr lang="en-US" dirty="0"/>
                        <a:t> 2025</a:t>
                      </a:r>
                      <a:endParaRPr lang="en-IN" dirty="0"/>
                    </a:p>
                  </a:txBody>
                  <a:tcPr/>
                </a:tc>
                <a:tc>
                  <a:txBody>
                    <a:bodyPr/>
                    <a:lstStyle/>
                    <a:p>
                      <a:r>
                        <a:rPr lang="en-US" dirty="0"/>
                        <a:t>10 days</a:t>
                      </a:r>
                      <a:endParaRPr lang="en-IN" dirty="0"/>
                    </a:p>
                  </a:txBody>
                  <a:tcPr/>
                </a:tc>
                <a:extLst>
                  <a:ext uri="{0D108BD9-81ED-4DB2-BD59-A6C34878D82A}">
                    <a16:rowId xmlns:a16="http://schemas.microsoft.com/office/drawing/2014/main" val="656889536"/>
                  </a:ext>
                </a:extLst>
              </a:tr>
            </a:tbl>
          </a:graphicData>
        </a:graphic>
      </p:graphicFrame>
    </p:spTree>
    <p:extLst>
      <p:ext uri="{BB962C8B-B14F-4D97-AF65-F5344CB8AC3E}">
        <p14:creationId xmlns:p14="http://schemas.microsoft.com/office/powerpoint/2010/main" val="1787989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E2DC-B44F-5C31-1A3B-D338A6DFFF1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18DE5C-F293-DCD5-49BB-A32C1F91085B}"/>
              </a:ext>
            </a:extLst>
          </p:cNvPr>
          <p:cNvSpPr txBox="1"/>
          <p:nvPr/>
        </p:nvSpPr>
        <p:spPr>
          <a:xfrm>
            <a:off x="304800" y="533400"/>
            <a:ext cx="48006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CONTRIBUTION DETAILS</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E0F66D7-7FD0-DCAC-31AB-BC1AD82BD219}"/>
              </a:ext>
            </a:extLst>
          </p:cNvPr>
          <p:cNvSpPr txBox="1"/>
          <p:nvPr/>
        </p:nvSpPr>
        <p:spPr>
          <a:xfrm>
            <a:off x="309464" y="1295400"/>
            <a:ext cx="11730136" cy="4524315"/>
          </a:xfrm>
          <a:prstGeom prst="rect">
            <a:avLst/>
          </a:prstGeom>
          <a:noFill/>
        </p:spPr>
        <p:txBody>
          <a:bodyPr wrap="square">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Principle and Operation of the Circuit</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Principle: </a:t>
            </a:r>
            <a:r>
              <a:rPr lang="en-US" dirty="0">
                <a:latin typeface="Times New Roman" panose="02020603050405020304" pitchFamily="18" charset="0"/>
                <a:cs typeface="Times New Roman" panose="02020603050405020304" pitchFamily="18" charset="0"/>
              </a:rPr>
              <a:t>The Smart Electronic Voting Machine operates on the principle of biometric authentication and digital data processing. The fingerprint sensor identifies and verifies unique voters, the Arduino Uno processes the data, and the LCD display shows the voting options and results.</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Operation:</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voter places their finger on the fingerprint sensor (R307S).</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sensor captures the fingerprint and compares it to the pre-stored database.</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fingerprint matches, the voting system is activated.</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voter uses push buttons to cast their vote, and the buzzer confirms a successful vote.</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vote is recorded, and the LCD display shows a success message.</a:t>
            </a:r>
          </a:p>
        </p:txBody>
      </p:sp>
    </p:spTree>
    <p:extLst>
      <p:ext uri="{BB962C8B-B14F-4D97-AF65-F5344CB8AC3E}">
        <p14:creationId xmlns:p14="http://schemas.microsoft.com/office/powerpoint/2010/main" val="92297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6AC6E-65FE-FD90-3581-737154E9BCC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140092D-D030-C606-12B6-C98754114209}"/>
              </a:ext>
            </a:extLst>
          </p:cNvPr>
          <p:cNvSpPr txBox="1"/>
          <p:nvPr/>
        </p:nvSpPr>
        <p:spPr>
          <a:xfrm>
            <a:off x="228600" y="381000"/>
            <a:ext cx="6097554" cy="344709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Specifications of Circuit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Arduino Uno:</a:t>
            </a:r>
            <a:r>
              <a:rPr lang="en-IN" dirty="0">
                <a:latin typeface="Times New Roman" panose="02020603050405020304" pitchFamily="18" charset="0"/>
                <a:cs typeface="Times New Roman" panose="02020603050405020304" pitchFamily="18" charset="0"/>
              </a:rPr>
              <a:t> 16 MHz clock speed, 32 KB flash memory.</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Fingerprint Sensor (R307S):</a:t>
            </a:r>
            <a:r>
              <a:rPr lang="en-IN" dirty="0">
                <a:latin typeface="Times New Roman" panose="02020603050405020304" pitchFamily="18" charset="0"/>
                <a:cs typeface="Times New Roman" panose="02020603050405020304" pitchFamily="18" charset="0"/>
              </a:rPr>
              <a:t> 9600 baud rate, 300 </a:t>
            </a:r>
            <a:r>
              <a:rPr lang="en-IN" dirty="0" err="1">
                <a:latin typeface="Times New Roman" panose="02020603050405020304" pitchFamily="18" charset="0"/>
                <a:cs typeface="Times New Roman" panose="02020603050405020304" pitchFamily="18" charset="0"/>
              </a:rPr>
              <a:t>ms</a:t>
            </a:r>
            <a:r>
              <a:rPr lang="en-IN" dirty="0">
                <a:latin typeface="Times New Roman" panose="02020603050405020304" pitchFamily="18" charset="0"/>
                <a:cs typeface="Times New Roman" panose="02020603050405020304" pitchFamily="18" charset="0"/>
              </a:rPr>
              <a:t> recognition time.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LCD Display:</a:t>
            </a:r>
            <a:r>
              <a:rPr lang="en-IN" dirty="0">
                <a:latin typeface="Times New Roman" panose="02020603050405020304" pitchFamily="18" charset="0"/>
                <a:cs typeface="Times New Roman" panose="02020603050405020304" pitchFamily="18" charset="0"/>
              </a:rPr>
              <a:t> 128x64 resolution, I2C interface.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Push Buttons:</a:t>
            </a:r>
            <a:r>
              <a:rPr lang="en-IN" dirty="0">
                <a:latin typeface="Times New Roman" panose="02020603050405020304" pitchFamily="18" charset="0"/>
                <a:cs typeface="Times New Roman" panose="02020603050405020304" pitchFamily="18" charset="0"/>
              </a:rPr>
              <a:t> Debounced digital inputs.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Buzzer:</a:t>
            </a:r>
            <a:r>
              <a:rPr lang="en-IN" dirty="0">
                <a:latin typeface="Times New Roman" panose="02020603050405020304" pitchFamily="18" charset="0"/>
                <a:cs typeface="Times New Roman" panose="02020603050405020304" pitchFamily="18" charset="0"/>
              </a:rPr>
              <a:t> Operates at 5V with ~2 kHz frequency.</a:t>
            </a:r>
          </a:p>
        </p:txBody>
      </p:sp>
    </p:spTree>
    <p:extLst>
      <p:ext uri="{BB962C8B-B14F-4D97-AF65-F5344CB8AC3E}">
        <p14:creationId xmlns:p14="http://schemas.microsoft.com/office/powerpoint/2010/main" val="266450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324A-771A-47D7-9D20-B9A71B9191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AF21A0-8DF5-C72B-1E5F-2D33D4EB31E7}"/>
              </a:ext>
            </a:extLst>
          </p:cNvPr>
          <p:cNvSpPr txBox="1"/>
          <p:nvPr/>
        </p:nvSpPr>
        <p:spPr>
          <a:xfrm>
            <a:off x="152400" y="609600"/>
            <a:ext cx="6629400" cy="35394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3</a:t>
            </a:r>
            <a:r>
              <a:rPr lang="en-US" sz="2200" b="1" dirty="0">
                <a:latin typeface="Times New Roman" panose="02020603050405020304" pitchFamily="18" charset="0"/>
                <a:cs typeface="Times New Roman" panose="02020603050405020304" pitchFamily="18" charset="0"/>
              </a:rPr>
              <a:t>. Contributions of Each Team Member</a:t>
            </a:r>
          </a:p>
          <a:p>
            <a:endParaRPr lang="en-US" sz="22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1(</a:t>
            </a:r>
            <a:r>
              <a:rPr lang="en-US" b="1" dirty="0" err="1">
                <a:latin typeface="Times New Roman" panose="02020603050405020304" pitchFamily="18" charset="0"/>
                <a:cs typeface="Times New Roman" panose="02020603050405020304" pitchFamily="18" charset="0"/>
              </a:rPr>
              <a:t>Ujwal</a:t>
            </a:r>
            <a:r>
              <a:rPr lang="en-US" b="1" dirty="0">
                <a:latin typeface="Times New Roman" panose="02020603050405020304" pitchFamily="18" charset="0"/>
                <a:cs typeface="Times New Roman" panose="02020603050405020304" pitchFamily="18" charset="0"/>
              </a:rPr>
              <a:t> Kumar S):</a:t>
            </a:r>
            <a:r>
              <a:rPr lang="en-US" dirty="0">
                <a:latin typeface="Times New Roman" panose="02020603050405020304" pitchFamily="18" charset="0"/>
                <a:cs typeface="Times New Roman" panose="02020603050405020304" pitchFamily="18" charset="0"/>
              </a:rPr>
              <a:t> Project Planning and Selection of the Components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2(Venkatesh </a:t>
            </a:r>
            <a:r>
              <a:rPr lang="en-US" b="1" dirty="0" err="1">
                <a:latin typeface="Times New Roman" panose="02020603050405020304" pitchFamily="18" charset="0"/>
                <a:cs typeface="Times New Roman" panose="02020603050405020304" pitchFamily="18" charset="0"/>
              </a:rPr>
              <a:t>Warlu</a:t>
            </a:r>
            <a:r>
              <a:rPr lang="en-US" b="1" dirty="0">
                <a:latin typeface="Times New Roman" panose="02020603050405020304" pitchFamily="18" charset="0"/>
                <a:cs typeface="Times New Roman" panose="02020603050405020304" pitchFamily="18" charset="0"/>
              </a:rPr>
              <a:t> K): </a:t>
            </a:r>
            <a:r>
              <a:rPr lang="en-US" dirty="0">
                <a:latin typeface="Times New Roman" panose="02020603050405020304" pitchFamily="18" charset="0"/>
                <a:cs typeface="Times New Roman" panose="02020603050405020304" pitchFamily="18" charset="0"/>
              </a:rPr>
              <a:t>Circuit Design and Assembly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3(Keerthan K): </a:t>
            </a:r>
            <a:r>
              <a:rPr lang="en-US" dirty="0">
                <a:latin typeface="Times New Roman" panose="02020603050405020304" pitchFamily="18" charset="0"/>
                <a:cs typeface="Times New Roman" panose="02020603050405020304" pitchFamily="18" charset="0"/>
              </a:rPr>
              <a:t>Arduino Coding and Testing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4(</a:t>
            </a:r>
            <a:r>
              <a:rPr lang="en-US" b="1" dirty="0" err="1">
                <a:latin typeface="Times New Roman" panose="02020603050405020304" pitchFamily="18" charset="0"/>
                <a:cs typeface="Times New Roman" panose="02020603050405020304" pitchFamily="18" charset="0"/>
              </a:rPr>
              <a:t>Sharanya</a:t>
            </a:r>
            <a:r>
              <a:rPr lang="en-US" b="1" dirty="0">
                <a:latin typeface="Times New Roman" panose="02020603050405020304" pitchFamily="18" charset="0"/>
                <a:cs typeface="Times New Roman" panose="02020603050405020304" pitchFamily="18" charset="0"/>
              </a:rPr>
              <a:t> C S):</a:t>
            </a:r>
            <a:r>
              <a:rPr lang="en-US" dirty="0">
                <a:latin typeface="Times New Roman" panose="02020603050405020304" pitchFamily="18" charset="0"/>
                <a:cs typeface="Times New Roman" panose="02020603050405020304" pitchFamily="18" charset="0"/>
              </a:rPr>
              <a:t>  Documentation and presentation preparation.</a:t>
            </a:r>
          </a:p>
        </p:txBody>
      </p:sp>
    </p:spTree>
    <p:extLst>
      <p:ext uri="{BB962C8B-B14F-4D97-AF65-F5344CB8AC3E}">
        <p14:creationId xmlns:p14="http://schemas.microsoft.com/office/powerpoint/2010/main" val="97815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84C15-A561-897B-2330-5B556294E8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4FA9E0-26B1-0339-CF1A-3CD09D9F99D2}"/>
              </a:ext>
            </a:extLst>
          </p:cNvPr>
          <p:cNvSpPr txBox="1"/>
          <p:nvPr/>
        </p:nvSpPr>
        <p:spPr>
          <a:xfrm>
            <a:off x="228600" y="381000"/>
            <a:ext cx="9753600"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4. Explanation and Interpretation of Results</a:t>
            </a:r>
          </a:p>
          <a:p>
            <a:pPr algn="just"/>
            <a:r>
              <a:rPr lang="en-US" b="1" dirty="0">
                <a:latin typeface="Times New Roman" panose="02020603050405020304" pitchFamily="18" charset="0"/>
                <a:cs typeface="Times New Roman" panose="02020603050405020304" pitchFamily="18" charset="0"/>
              </a:rPr>
              <a:t>Explanation: </a:t>
            </a:r>
            <a:r>
              <a:rPr lang="en-US" dirty="0">
                <a:latin typeface="Times New Roman" panose="02020603050405020304" pitchFamily="18" charset="0"/>
                <a:cs typeface="Times New Roman" panose="02020603050405020304" pitchFamily="18" charset="0"/>
              </a:rPr>
              <a:t>Each component worked as expected. The fingerprint sensor accurately verified identities, and the LCD displayed results promptly.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system successfully ensures secure, error-free voting with real-time feedback.</a:t>
            </a:r>
          </a:p>
        </p:txBody>
      </p:sp>
      <p:sp>
        <p:nvSpPr>
          <p:cNvPr id="6" name="TextBox 5">
            <a:extLst>
              <a:ext uri="{FF2B5EF4-FFF2-40B4-BE49-F238E27FC236}">
                <a16:creationId xmlns:a16="http://schemas.microsoft.com/office/drawing/2014/main" id="{78B0B213-47F0-B2D0-31FD-28B1D8DABFEF}"/>
              </a:ext>
            </a:extLst>
          </p:cNvPr>
          <p:cNvSpPr txBox="1"/>
          <p:nvPr/>
        </p:nvSpPr>
        <p:spPr>
          <a:xfrm>
            <a:off x="227044" y="2438400"/>
            <a:ext cx="9753601"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5. Experimental Results and Discussion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Results:</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achieved 100% accuracy in fingerprint verification during testing.</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voting process was seamless, and the display provided clear information.</a:t>
            </a:r>
          </a:p>
          <a:p>
            <a:pPr lvl="1"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Discussion: </a:t>
            </a:r>
            <a:r>
              <a:rPr lang="en-US" dirty="0">
                <a:latin typeface="Times New Roman" panose="02020603050405020304" pitchFamily="18" charset="0"/>
                <a:cs typeface="Times New Roman" panose="02020603050405020304" pitchFamily="18" charset="0"/>
              </a:rPr>
              <a:t>The Smart Electronic Voting Machine demonstrates how technology can make voting    more secure and efficient. However, future improvements can include cloud data storage for results and real-time monitoring.</a:t>
            </a:r>
          </a:p>
        </p:txBody>
      </p:sp>
    </p:spTree>
    <p:extLst>
      <p:ext uri="{BB962C8B-B14F-4D97-AF65-F5344CB8AC3E}">
        <p14:creationId xmlns:p14="http://schemas.microsoft.com/office/powerpoint/2010/main" val="284306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58308"/>
            <a:ext cx="6211927" cy="440926"/>
          </a:xfrm>
        </p:spPr>
        <p:txBody>
          <a:bodyPr/>
          <a:lstStyle/>
          <a:p>
            <a:r>
              <a:rPr lang="en-US" dirty="0">
                <a:solidFill>
                  <a:schemeClr val="tx1"/>
                </a:solidFill>
              </a:rPr>
              <a:t>Future SCOPE</a:t>
            </a:r>
          </a:p>
        </p:txBody>
      </p:sp>
      <p:sp>
        <p:nvSpPr>
          <p:cNvPr id="5" name="Slide Number Placeholder 4"/>
          <p:cNvSpPr>
            <a:spLocks noGrp="1"/>
          </p:cNvSpPr>
          <p:nvPr>
            <p:ph type="sldNum" sz="quarter" idx="14"/>
          </p:nvPr>
        </p:nvSpPr>
        <p:spPr/>
        <p:txBody>
          <a:bodyPr/>
          <a:lstStyle/>
          <a:p>
            <a:fld id="{45A3C14A-F937-4231-B6F1-40B429FAFB2F}" type="slidenum">
              <a:rPr lang="en-NZ" smtClean="0"/>
              <a:pPr/>
              <a:t>25</a:t>
            </a:fld>
            <a:endParaRPr lang="en-NZ" dirty="0"/>
          </a:p>
        </p:txBody>
      </p:sp>
      <p:sp>
        <p:nvSpPr>
          <p:cNvPr id="8" name="TextBox 7">
            <a:extLst>
              <a:ext uri="{FF2B5EF4-FFF2-40B4-BE49-F238E27FC236}">
                <a16:creationId xmlns:a16="http://schemas.microsoft.com/office/drawing/2014/main" id="{137511B9-61D9-B184-BFFA-CED26171AB48}"/>
              </a:ext>
            </a:extLst>
          </p:cNvPr>
          <p:cNvSpPr txBox="1"/>
          <p:nvPr/>
        </p:nvSpPr>
        <p:spPr>
          <a:xfrm>
            <a:off x="228600" y="1058434"/>
            <a:ext cx="10744200" cy="923330"/>
          </a:xfrm>
          <a:prstGeom prst="rect">
            <a:avLst/>
          </a:prstGeom>
          <a:noFill/>
        </p:spPr>
        <p:txBody>
          <a:bodyPr wrap="square">
            <a:spAutoFit/>
          </a:bodyPr>
          <a:lstStyle/>
          <a:p>
            <a:pPr algn="just"/>
            <a:r>
              <a:rPr lang="en-US" b="1" dirty="0"/>
              <a:t>1.</a:t>
            </a:r>
            <a:r>
              <a:rPr lang="en-US" b="1" dirty="0">
                <a:latin typeface="Times New Roman" panose="02020603050405020304" pitchFamily="18" charset="0"/>
                <a:cs typeface="Times New Roman" panose="02020603050405020304" pitchFamily="18" charset="0"/>
              </a:rPr>
              <a:t>Integration with Cloud-Based Systems: </a:t>
            </a:r>
            <a:r>
              <a:rPr lang="en-US" dirty="0">
                <a:latin typeface="Times New Roman" panose="02020603050405020304" pitchFamily="18" charset="0"/>
                <a:cs typeface="Times New Roman" panose="02020603050405020304" pitchFamily="18" charset="0"/>
              </a:rPr>
              <a:t>cloud technology to store and manage voting data securely. This will enable real-time monitoring and centralized result aggregation, making the system more scalable and efficient for large-scale elections.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BBCD85-B898-F59E-7A53-F0DD46268BDE}"/>
              </a:ext>
            </a:extLst>
          </p:cNvPr>
          <p:cNvSpPr txBox="1"/>
          <p:nvPr/>
        </p:nvSpPr>
        <p:spPr>
          <a:xfrm>
            <a:off x="228600" y="2263074"/>
            <a:ext cx="10744200" cy="646331"/>
          </a:xfrm>
          <a:prstGeom prst="rect">
            <a:avLst/>
          </a:prstGeom>
          <a:noFill/>
        </p:spPr>
        <p:txBody>
          <a:bodyPr wrap="square">
            <a:spAutoFit/>
          </a:bodyPr>
          <a:lstStyle/>
          <a:p>
            <a:pPr algn="just"/>
            <a:r>
              <a:rPr lang="en-US" b="1" dirty="0"/>
              <a:t>2</a:t>
            </a:r>
            <a:r>
              <a:rPr lang="en-US" b="1" dirty="0">
                <a:latin typeface="Times New Roman" panose="02020603050405020304" pitchFamily="18" charset="0"/>
                <a:cs typeface="Times New Roman" panose="02020603050405020304" pitchFamily="18" charset="0"/>
              </a:rPr>
              <a:t>.Remote Voting Capability : </a:t>
            </a:r>
            <a:r>
              <a:rPr lang="en-US" dirty="0">
                <a:latin typeface="Times New Roman" panose="02020603050405020304" pitchFamily="18" charset="0"/>
                <a:cs typeface="Times New Roman" panose="02020603050405020304" pitchFamily="18" charset="0"/>
              </a:rPr>
              <a:t>the system can allow voters to cast their votes remotely, ensuring accessibility for individuals with mobility challenges or those living in remote areas.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5EF9C24-AEED-4381-2A8B-AE67EBF5727F}"/>
              </a:ext>
            </a:extLst>
          </p:cNvPr>
          <p:cNvSpPr txBox="1"/>
          <p:nvPr/>
        </p:nvSpPr>
        <p:spPr>
          <a:xfrm>
            <a:off x="304800" y="3481711"/>
            <a:ext cx="10744199" cy="646331"/>
          </a:xfrm>
          <a:prstGeom prst="rect">
            <a:avLst/>
          </a:prstGeom>
          <a:noFill/>
        </p:spPr>
        <p:txBody>
          <a:bodyPr wrap="square">
            <a:spAutoFit/>
          </a:bodyPr>
          <a:lstStyle/>
          <a:p>
            <a:pPr algn="just"/>
            <a:r>
              <a:rPr lang="en-US" dirty="0"/>
              <a:t>3.</a:t>
            </a:r>
            <a:r>
              <a:rPr lang="en-US" b="1" dirty="0">
                <a:latin typeface="Times New Roman" panose="02020603050405020304" pitchFamily="18" charset="0"/>
                <a:cs typeface="Times New Roman" panose="02020603050405020304" pitchFamily="18" charset="0"/>
              </a:rPr>
              <a:t>Multi-Modal Biometric Authentication</a:t>
            </a:r>
            <a:r>
              <a:rPr lang="en-US" dirty="0">
                <a:latin typeface="Times New Roman" panose="02020603050405020304" pitchFamily="18" charset="0"/>
                <a:cs typeface="Times New Roman" panose="02020603050405020304" pitchFamily="18" charset="0"/>
              </a:rPr>
              <a:t>: the system can be upgraded to include multi-modal biometrics, such as facial recognition or iris scanning, to improve security and cater to users with fingerprint-related issues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D29BDB7-F4EB-1ADC-16E6-0DF57043B7E8}"/>
              </a:ext>
            </a:extLst>
          </p:cNvPr>
          <p:cNvSpPr txBox="1"/>
          <p:nvPr/>
        </p:nvSpPr>
        <p:spPr>
          <a:xfrm>
            <a:off x="342972" y="4630391"/>
            <a:ext cx="10629827" cy="923330"/>
          </a:xfrm>
          <a:prstGeom prst="rect">
            <a:avLst/>
          </a:prstGeom>
          <a:noFill/>
        </p:spPr>
        <p:txBody>
          <a:bodyPr wrap="square">
            <a:spAutoFit/>
          </a:bodyPr>
          <a:lstStyle/>
          <a:p>
            <a:r>
              <a:rPr lang="en-US" dirty="0"/>
              <a:t>4.</a:t>
            </a:r>
            <a:r>
              <a:rPr lang="en-US" b="1" dirty="0"/>
              <a:t>Green Technology Initiatives </a:t>
            </a:r>
            <a:r>
              <a:rPr lang="en-US" dirty="0"/>
              <a:t>: Future versions can be designed to be environmentally friendly by using sustainable materials for hardware and energy-efficient electronics to reduce carbon footprints during manufacturing and operation.</a:t>
            </a:r>
            <a:endParaRPr lang="en-IN" dirty="0"/>
          </a:p>
        </p:txBody>
      </p:sp>
    </p:spTree>
    <p:extLst>
      <p:ext uri="{BB962C8B-B14F-4D97-AF65-F5344CB8AC3E}">
        <p14:creationId xmlns:p14="http://schemas.microsoft.com/office/powerpoint/2010/main" val="1336776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3624" y="381000"/>
            <a:ext cx="6211927" cy="440926"/>
          </a:xfrm>
        </p:spPr>
        <p:txBody>
          <a:bodyPr/>
          <a:lstStyle/>
          <a:p>
            <a:r>
              <a:rPr lang="en-US" dirty="0">
                <a:solidFill>
                  <a:schemeClr val="tx1"/>
                </a:solidFill>
              </a:rPr>
              <a:t>CONCLUSION</a:t>
            </a:r>
          </a:p>
        </p:txBody>
      </p:sp>
      <p:sp>
        <p:nvSpPr>
          <p:cNvPr id="5" name="Slide Number Placeholder 4"/>
          <p:cNvSpPr>
            <a:spLocks noGrp="1"/>
          </p:cNvSpPr>
          <p:nvPr>
            <p:ph type="sldNum" sz="quarter" idx="14"/>
          </p:nvPr>
        </p:nvSpPr>
        <p:spPr/>
        <p:txBody>
          <a:bodyPr/>
          <a:lstStyle/>
          <a:p>
            <a:fld id="{45A3C14A-F937-4231-B6F1-40B429FAFB2F}" type="slidenum">
              <a:rPr lang="en-NZ" smtClean="0"/>
              <a:pPr/>
              <a:t>26</a:t>
            </a:fld>
            <a:endParaRPr lang="en-NZ" dirty="0"/>
          </a:p>
        </p:txBody>
      </p:sp>
      <p:sp>
        <p:nvSpPr>
          <p:cNvPr id="4" name="TextBox 3">
            <a:extLst>
              <a:ext uri="{FF2B5EF4-FFF2-40B4-BE49-F238E27FC236}">
                <a16:creationId xmlns:a16="http://schemas.microsoft.com/office/drawing/2014/main" id="{C481874E-1A29-BBF3-1C14-8F59BBB71CF2}"/>
              </a:ext>
            </a:extLst>
          </p:cNvPr>
          <p:cNvSpPr txBox="1"/>
          <p:nvPr/>
        </p:nvSpPr>
        <p:spPr>
          <a:xfrm>
            <a:off x="363624" y="990600"/>
            <a:ext cx="11542102"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Smart Electronic Voting Machine demonstrates a reliable and secure approach to modernizing the electoral process. By integrating biometric authentication with electronic voting, the system ensures that only authorized voters can participate, eliminating the risk of impersonation . This project addresses key challenges in traditional voting systems, such as fraud and inefficiency, and provides real-time result compilation. It serves as a scalable solution adaptable to various election sizes, offering enhanced transparency and accuracy. Overall, the project showcases the potential for technology to improve democratic systems and lays the foundation for future innovations in secure and efficient voting practices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1683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References</a:t>
            </a:r>
          </a:p>
        </p:txBody>
      </p:sp>
      <p:sp>
        <p:nvSpPr>
          <p:cNvPr id="7" name="Text Placeholder 6"/>
          <p:cNvSpPr>
            <a:spLocks noGrp="1"/>
          </p:cNvSpPr>
          <p:nvPr>
            <p:ph type="body" sz="quarter" idx="17"/>
          </p:nvPr>
        </p:nvSpPr>
        <p:spPr>
          <a:xfrm>
            <a:off x="381000" y="1219200"/>
            <a:ext cx="11111409" cy="4722813"/>
          </a:xfrm>
        </p:spPr>
        <p:txBody>
          <a:bodyPr/>
          <a:lstStyle/>
          <a:p>
            <a:pPr algn="just"/>
            <a:r>
              <a:rPr lang="en-US" b="0" i="0" dirty="0" err="1">
                <a:solidFill>
                  <a:srgbClr val="222222"/>
                </a:solidFill>
                <a:effectLst/>
                <a:latin typeface="Times New Roman" panose="02020603050405020304" pitchFamily="18" charset="0"/>
                <a:cs typeface="Times New Roman" panose="02020603050405020304" pitchFamily="18" charset="0"/>
              </a:rPr>
              <a:t>Kathirvelu</a:t>
            </a:r>
            <a:r>
              <a:rPr lang="en-US" b="0" i="0" dirty="0">
                <a:solidFill>
                  <a:srgbClr val="222222"/>
                </a:solidFill>
                <a:effectLst/>
                <a:latin typeface="Times New Roman" panose="02020603050405020304" pitchFamily="18" charset="0"/>
                <a:cs typeface="Times New Roman" panose="02020603050405020304" pitchFamily="18" charset="0"/>
              </a:rPr>
              <a:t> , M., and S. </a:t>
            </a:r>
            <a:r>
              <a:rPr lang="en-US" b="0" i="0" dirty="0" err="1">
                <a:solidFill>
                  <a:srgbClr val="222222"/>
                </a:solidFill>
                <a:effectLst/>
                <a:latin typeface="Times New Roman" panose="02020603050405020304" pitchFamily="18" charset="0"/>
                <a:cs typeface="Times New Roman" panose="02020603050405020304" pitchFamily="18" charset="0"/>
              </a:rPr>
              <a:t>Brintha</a:t>
            </a:r>
            <a:r>
              <a:rPr lang="en-US" b="0" i="0" dirty="0">
                <a:solidFill>
                  <a:srgbClr val="222222"/>
                </a:solidFill>
                <a:effectLst/>
                <a:latin typeface="Times New Roman" panose="02020603050405020304" pitchFamily="18" charset="0"/>
                <a:cs typeface="Times New Roman" panose="02020603050405020304" pitchFamily="18" charset="0"/>
              </a:rPr>
              <a:t>. "Design and Implementation of Secured E-Voting System." </a:t>
            </a:r>
            <a:r>
              <a:rPr lang="en-US" b="0" dirty="0">
                <a:solidFill>
                  <a:srgbClr val="222222"/>
                </a:solidFill>
                <a:effectLst/>
                <a:latin typeface="Times New Roman" panose="02020603050405020304" pitchFamily="18" charset="0"/>
                <a:cs typeface="Times New Roman" panose="02020603050405020304" pitchFamily="18" charset="0"/>
              </a:rPr>
              <a:t>2024</a:t>
            </a:r>
            <a:r>
              <a:rPr lang="en-US" b="0" i="1" dirty="0">
                <a:solidFill>
                  <a:srgbClr val="222222"/>
                </a:solidFill>
                <a:effectLst/>
                <a:latin typeface="Times New Roman" panose="02020603050405020304" pitchFamily="18" charset="0"/>
                <a:cs typeface="Times New Roman" panose="02020603050405020304" pitchFamily="18" charset="0"/>
              </a:rPr>
              <a:t> </a:t>
            </a:r>
            <a:r>
              <a:rPr lang="en-US" b="0" dirty="0">
                <a:solidFill>
                  <a:srgbClr val="222222"/>
                </a:solidFill>
                <a:effectLst/>
                <a:latin typeface="Times New Roman" panose="02020603050405020304" pitchFamily="18" charset="0"/>
                <a:cs typeface="Times New Roman" panose="02020603050405020304" pitchFamily="18" charset="0"/>
              </a:rPr>
              <a:t>International Conference on Cognitive Robotics and Intelligent Syst</a:t>
            </a:r>
            <a:r>
              <a:rPr lang="en-US" dirty="0">
                <a:solidFill>
                  <a:srgbClr val="222222"/>
                </a:solidFill>
                <a:latin typeface="Times New Roman" panose="02020603050405020304" pitchFamily="18" charset="0"/>
                <a:cs typeface="Times New Roman" panose="02020603050405020304" pitchFamily="18" charset="0"/>
              </a:rPr>
              <a:t>ems</a:t>
            </a:r>
            <a:r>
              <a:rPr lang="en-US" b="0" i="1" dirty="0">
                <a:solidFill>
                  <a:srgbClr val="222222"/>
                </a:solidFill>
                <a:effectLst/>
                <a:latin typeface="Times New Roman" panose="02020603050405020304" pitchFamily="18" charset="0"/>
                <a:cs typeface="Times New Roman" panose="02020603050405020304" pitchFamily="18" charset="0"/>
              </a:rPr>
              <a:t> (</a:t>
            </a:r>
            <a:r>
              <a:rPr lang="en-US" b="0" dirty="0">
                <a:solidFill>
                  <a:srgbClr val="222222"/>
                </a:solidFill>
                <a:effectLst/>
                <a:latin typeface="Times New Roman" panose="02020603050405020304" pitchFamily="18" charset="0"/>
                <a:cs typeface="Times New Roman" panose="02020603050405020304" pitchFamily="18" charset="0"/>
              </a:rPr>
              <a:t>ICC-ROBINS)</a:t>
            </a:r>
            <a:r>
              <a:rPr lang="en-US" b="0" i="0" dirty="0">
                <a:solidFill>
                  <a:srgbClr val="222222"/>
                </a:solidFill>
                <a:effectLst/>
                <a:latin typeface="Times New Roman" panose="02020603050405020304" pitchFamily="18" charset="0"/>
                <a:cs typeface="Times New Roman" panose="02020603050405020304" pitchFamily="18" charset="0"/>
              </a:rPr>
              <a:t>. IEEE, 2024.</a:t>
            </a:r>
          </a:p>
          <a:p>
            <a:pPr algn="just"/>
            <a:r>
              <a:rPr lang="en-IN" b="0" i="0" dirty="0">
                <a:solidFill>
                  <a:srgbClr val="222222"/>
                </a:solidFill>
                <a:effectLst/>
                <a:latin typeface="Times New Roman" panose="02020603050405020304" pitchFamily="18" charset="0"/>
                <a:cs typeface="Times New Roman" panose="02020603050405020304" pitchFamily="18" charset="0"/>
              </a:rPr>
              <a:t>Nagaraj, P., et al. "Voting System using Facial and </a:t>
            </a:r>
            <a:r>
              <a:rPr lang="en-IN" b="0" i="0" dirty="0" err="1">
                <a:solidFill>
                  <a:srgbClr val="222222"/>
                </a:solidFill>
                <a:effectLst/>
                <a:latin typeface="Times New Roman" panose="02020603050405020304" pitchFamily="18" charset="0"/>
                <a:cs typeface="Times New Roman" panose="02020603050405020304" pitchFamily="18" charset="0"/>
              </a:rPr>
              <a:t>FingerPrint</a:t>
            </a:r>
            <a:r>
              <a:rPr lang="en-IN" b="0" i="0" dirty="0">
                <a:solidFill>
                  <a:srgbClr val="222222"/>
                </a:solidFill>
                <a:effectLst/>
                <a:latin typeface="Times New Roman" panose="02020603050405020304" pitchFamily="18" charset="0"/>
                <a:cs typeface="Times New Roman" panose="02020603050405020304" pitchFamily="18" charset="0"/>
              </a:rPr>
              <a:t> Authentication." </a:t>
            </a:r>
            <a:r>
              <a:rPr lang="en-IN" b="0" dirty="0">
                <a:solidFill>
                  <a:srgbClr val="222222"/>
                </a:solidFill>
                <a:effectLst/>
                <a:latin typeface="Times New Roman" panose="02020603050405020304" pitchFamily="18" charset="0"/>
                <a:cs typeface="Times New Roman" panose="02020603050405020304" pitchFamily="18" charset="0"/>
              </a:rPr>
              <a:t>2022</a:t>
            </a:r>
            <a:r>
              <a:rPr lang="en-IN" b="0" i="1" dirty="0">
                <a:solidFill>
                  <a:srgbClr val="222222"/>
                </a:solidFill>
                <a:effectLst/>
                <a:latin typeface="Times New Roman" panose="02020603050405020304" pitchFamily="18" charset="0"/>
                <a:cs typeface="Times New Roman" panose="02020603050405020304" pitchFamily="18" charset="0"/>
              </a:rPr>
              <a:t> </a:t>
            </a:r>
            <a:r>
              <a:rPr lang="en-IN" b="0" dirty="0">
                <a:solidFill>
                  <a:srgbClr val="222222"/>
                </a:solidFill>
                <a:effectLst/>
                <a:latin typeface="Times New Roman" panose="02020603050405020304" pitchFamily="18" charset="0"/>
                <a:cs typeface="Times New Roman" panose="02020603050405020304" pitchFamily="18" charset="0"/>
              </a:rPr>
              <a:t>International</a:t>
            </a:r>
            <a:r>
              <a:rPr lang="en-IN" b="0" i="1" dirty="0">
                <a:solidFill>
                  <a:srgbClr val="222222"/>
                </a:solidFill>
                <a:effectLst/>
                <a:latin typeface="Times New Roman" panose="02020603050405020304" pitchFamily="18" charset="0"/>
                <a:cs typeface="Times New Roman" panose="02020603050405020304" pitchFamily="18" charset="0"/>
              </a:rPr>
              <a:t> </a:t>
            </a:r>
            <a:r>
              <a:rPr lang="en-IN" b="0" dirty="0">
                <a:solidFill>
                  <a:srgbClr val="222222"/>
                </a:solidFill>
                <a:effectLst/>
                <a:latin typeface="Times New Roman" panose="02020603050405020304" pitchFamily="18" charset="0"/>
                <a:cs typeface="Times New Roman" panose="02020603050405020304" pitchFamily="18" charset="0"/>
              </a:rPr>
              <a:t>Conference on Data Science</a:t>
            </a:r>
            <a:r>
              <a:rPr lang="en-IN" b="0" i="1" dirty="0">
                <a:solidFill>
                  <a:srgbClr val="222222"/>
                </a:solidFill>
                <a:effectLst/>
                <a:latin typeface="Times New Roman" panose="02020603050405020304" pitchFamily="18" charset="0"/>
                <a:cs typeface="Times New Roman" panose="02020603050405020304" pitchFamily="18" charset="0"/>
              </a:rPr>
              <a:t>, </a:t>
            </a:r>
            <a:r>
              <a:rPr lang="en-IN" b="0" dirty="0">
                <a:solidFill>
                  <a:srgbClr val="222222"/>
                </a:solidFill>
                <a:effectLst/>
                <a:latin typeface="Times New Roman" panose="02020603050405020304" pitchFamily="18" charset="0"/>
                <a:cs typeface="Times New Roman" panose="02020603050405020304" pitchFamily="18" charset="0"/>
              </a:rPr>
              <a:t>Agents &amp; Artificial Intelligence (ICDSAAI</a:t>
            </a:r>
            <a:r>
              <a:rPr lang="en-IN" b="0" i="1" dirty="0">
                <a:solidFill>
                  <a:srgbClr val="222222"/>
                </a:solidFill>
                <a:effectLst/>
                <a:latin typeface="Times New Roman" panose="02020603050405020304" pitchFamily="18" charset="0"/>
                <a:cs typeface="Times New Roman" panose="02020603050405020304" pitchFamily="18" charset="0"/>
              </a:rPr>
              <a:t>)</a:t>
            </a:r>
            <a:r>
              <a:rPr lang="en-IN" b="0" i="0" dirty="0">
                <a:solidFill>
                  <a:srgbClr val="222222"/>
                </a:solidFill>
                <a:effectLst/>
                <a:latin typeface="Times New Roman" panose="02020603050405020304" pitchFamily="18" charset="0"/>
                <a:cs typeface="Times New Roman" panose="02020603050405020304" pitchFamily="18" charset="0"/>
              </a:rPr>
              <a:t>. Vol. 1. IEEE, 2022.</a:t>
            </a:r>
          </a:p>
          <a:p>
            <a:pPr algn="just"/>
            <a:r>
              <a:rPr lang="en-US" b="0" i="0" dirty="0" err="1">
                <a:solidFill>
                  <a:srgbClr val="222222"/>
                </a:solidFill>
                <a:effectLst/>
                <a:latin typeface="Times New Roman" panose="02020603050405020304" pitchFamily="18" charset="0"/>
                <a:cs typeface="Times New Roman" panose="02020603050405020304" pitchFamily="18" charset="0"/>
              </a:rPr>
              <a:t>Chaithanya</a:t>
            </a:r>
            <a:r>
              <a:rPr lang="en-US" b="0" i="0" dirty="0">
                <a:solidFill>
                  <a:srgbClr val="222222"/>
                </a:solidFill>
                <a:effectLst/>
                <a:latin typeface="Times New Roman" panose="02020603050405020304" pitchFamily="18" charset="0"/>
                <a:cs typeface="Times New Roman" panose="02020603050405020304" pitchFamily="18" charset="0"/>
              </a:rPr>
              <a:t> , D. J., S. </a:t>
            </a:r>
            <a:r>
              <a:rPr lang="en-US" b="0" i="0" dirty="0" err="1">
                <a:solidFill>
                  <a:srgbClr val="222222"/>
                </a:solidFill>
                <a:effectLst/>
                <a:latin typeface="Times New Roman" panose="02020603050405020304" pitchFamily="18" charset="0"/>
                <a:cs typeface="Times New Roman" panose="02020603050405020304" pitchFamily="18" charset="0"/>
              </a:rPr>
              <a:t>Sinchana</a:t>
            </a:r>
            <a:r>
              <a:rPr lang="en-US" b="0" i="0" dirty="0">
                <a:solidFill>
                  <a:srgbClr val="222222"/>
                </a:solidFill>
                <a:effectLst/>
                <a:latin typeface="Times New Roman" panose="02020603050405020304" pitchFamily="18" charset="0"/>
                <a:cs typeface="Times New Roman" panose="02020603050405020304" pitchFamily="18" charset="0"/>
              </a:rPr>
              <a:t>, and N. J. </a:t>
            </a:r>
            <a:r>
              <a:rPr lang="en-US" b="0" i="0" dirty="0" err="1">
                <a:solidFill>
                  <a:srgbClr val="222222"/>
                </a:solidFill>
                <a:effectLst/>
                <a:latin typeface="Times New Roman" panose="02020603050405020304" pitchFamily="18" charset="0"/>
                <a:cs typeface="Times New Roman" panose="02020603050405020304" pitchFamily="18" charset="0"/>
              </a:rPr>
              <a:t>Suprith</a:t>
            </a:r>
            <a:r>
              <a:rPr lang="en-US" b="0" i="0" dirty="0">
                <a:solidFill>
                  <a:srgbClr val="222222"/>
                </a:solidFill>
                <a:effectLst/>
                <a:latin typeface="Times New Roman" panose="02020603050405020304" pitchFamily="18" charset="0"/>
                <a:cs typeface="Times New Roman" panose="02020603050405020304" pitchFamily="18" charset="0"/>
              </a:rPr>
              <a:t>. "Campus Choice: Arduino Nano College Voting Machine." </a:t>
            </a:r>
            <a:r>
              <a:rPr lang="en-US" b="0" dirty="0">
                <a:solidFill>
                  <a:srgbClr val="222222"/>
                </a:solidFill>
                <a:effectLst/>
                <a:latin typeface="Times New Roman" panose="02020603050405020304" pitchFamily="18" charset="0"/>
                <a:cs typeface="Times New Roman" panose="02020603050405020304" pitchFamily="18" charset="0"/>
              </a:rPr>
              <a:t>2024 1st International Conference on Communications and Computer Science (</a:t>
            </a:r>
            <a:r>
              <a:rPr lang="en-US" b="0" dirty="0" err="1">
                <a:solidFill>
                  <a:srgbClr val="222222"/>
                </a:solidFill>
                <a:effectLst/>
                <a:latin typeface="Times New Roman" panose="02020603050405020304" pitchFamily="18" charset="0"/>
                <a:cs typeface="Times New Roman" panose="02020603050405020304" pitchFamily="18" charset="0"/>
              </a:rPr>
              <a:t>InCCCS</a:t>
            </a:r>
            <a:r>
              <a:rPr lang="en-US" b="0" dirty="0">
                <a:solidFill>
                  <a:srgbClr val="222222"/>
                </a:solidFill>
                <a:effectLst/>
                <a:latin typeface="Times New Roman" panose="02020603050405020304" pitchFamily="18" charset="0"/>
                <a:cs typeface="Times New Roman" panose="02020603050405020304" pitchFamily="18" charset="0"/>
              </a:rPr>
              <a:t>)</a:t>
            </a:r>
            <a:r>
              <a:rPr lang="en-US" b="0" i="0" dirty="0">
                <a:solidFill>
                  <a:srgbClr val="222222"/>
                </a:solidFill>
                <a:effectLst/>
                <a:latin typeface="Times New Roman" panose="02020603050405020304" pitchFamily="18" charset="0"/>
                <a:cs typeface="Times New Roman" panose="02020603050405020304" pitchFamily="18" charset="0"/>
              </a:rPr>
              <a:t>. IEEE, 2024.</a:t>
            </a:r>
            <a:endParaRPr lang="en-IN" b="0" i="0" dirty="0">
              <a:solidFill>
                <a:srgbClr val="222222"/>
              </a:solidFill>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4"/>
          </p:nvPr>
        </p:nvSpPr>
        <p:spPr/>
        <p:txBody>
          <a:bodyPr/>
          <a:lstStyle/>
          <a:p>
            <a:fld id="{45A3C14A-F937-4231-B6F1-40B429FAFB2F}" type="slidenum">
              <a:rPr lang="en-NZ" smtClean="0"/>
              <a:pPr/>
              <a:t>27</a:t>
            </a:fld>
            <a:endParaRPr lang="en-NZ" dirty="0"/>
          </a:p>
        </p:txBody>
      </p:sp>
    </p:spTree>
    <p:extLst>
      <p:ext uri="{BB962C8B-B14F-4D97-AF65-F5344CB8AC3E}">
        <p14:creationId xmlns:p14="http://schemas.microsoft.com/office/powerpoint/2010/main" val="293235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a:xfrm>
            <a:off x="864072" y="1233988"/>
            <a:ext cx="10801201" cy="4320480"/>
          </a:xfrm>
        </p:spPr>
        <p:txBody>
          <a:bodyPr/>
          <a:lstStyle/>
          <a:p>
            <a:pPr>
              <a:buFont typeface="Wingdings" pitchFamily="2" charset="2"/>
              <a:buChar char="q"/>
            </a:pPr>
            <a:r>
              <a:rPr lang="en-US" dirty="0"/>
              <a:t>Abstract</a:t>
            </a:r>
          </a:p>
          <a:p>
            <a:pPr>
              <a:buFont typeface="Wingdings" pitchFamily="2" charset="2"/>
              <a:buChar char="q"/>
            </a:pPr>
            <a:r>
              <a:rPr lang="en-US" dirty="0"/>
              <a:t> Acknowledgment</a:t>
            </a:r>
          </a:p>
          <a:p>
            <a:pPr>
              <a:buFont typeface="Wingdings" pitchFamily="2" charset="2"/>
              <a:buChar char="q"/>
            </a:pPr>
            <a:r>
              <a:rPr lang="en-US" dirty="0"/>
              <a:t> Introduction</a:t>
            </a:r>
          </a:p>
          <a:p>
            <a:pPr>
              <a:buFont typeface="Wingdings" pitchFamily="2" charset="2"/>
              <a:buChar char="q"/>
            </a:pPr>
            <a:r>
              <a:rPr lang="en-US" dirty="0"/>
              <a:t> Objectives</a:t>
            </a:r>
          </a:p>
          <a:p>
            <a:pPr>
              <a:buFont typeface="Wingdings" pitchFamily="2" charset="2"/>
              <a:buChar char="q"/>
            </a:pPr>
            <a:r>
              <a:rPr lang="en-US" dirty="0"/>
              <a:t>Literature</a:t>
            </a:r>
          </a:p>
          <a:p>
            <a:pPr>
              <a:buFont typeface="Wingdings" pitchFamily="2" charset="2"/>
              <a:buChar char="q"/>
            </a:pPr>
            <a:r>
              <a:rPr lang="en-US" dirty="0"/>
              <a:t>Methodology</a:t>
            </a:r>
          </a:p>
          <a:p>
            <a:pPr>
              <a:buFont typeface="Wingdings" pitchFamily="2" charset="2"/>
              <a:buChar char="q"/>
            </a:pPr>
            <a:r>
              <a:rPr lang="en-US" dirty="0"/>
              <a:t>Milestones</a:t>
            </a:r>
          </a:p>
          <a:p>
            <a:pPr>
              <a:buFont typeface="Wingdings" pitchFamily="2" charset="2"/>
              <a:buChar char="q"/>
            </a:pPr>
            <a:r>
              <a:rPr lang="en-US" dirty="0"/>
              <a:t>Results and discussion</a:t>
            </a:r>
          </a:p>
          <a:p>
            <a:pPr>
              <a:buFont typeface="Wingdings" pitchFamily="2" charset="2"/>
              <a:buChar char="q"/>
            </a:pPr>
            <a:r>
              <a:rPr lang="en-US" dirty="0"/>
              <a:t>Contribution</a:t>
            </a:r>
          </a:p>
          <a:p>
            <a:pPr>
              <a:buFont typeface="Wingdings" pitchFamily="2" charset="2"/>
              <a:buChar char="q"/>
            </a:pPr>
            <a:r>
              <a:rPr lang="en-US" dirty="0"/>
              <a:t>Conclusion</a:t>
            </a:r>
          </a:p>
          <a:p>
            <a:pPr>
              <a:buFont typeface="Wingdings" pitchFamily="2" charset="2"/>
              <a:buChar char="q"/>
            </a:pPr>
            <a:r>
              <a:rPr lang="en-US" dirty="0"/>
              <a:t> Future Scope</a:t>
            </a:r>
          </a:p>
          <a:p>
            <a:endParaRPr lang="en-US" dirty="0"/>
          </a:p>
        </p:txBody>
      </p:sp>
      <p:sp>
        <p:nvSpPr>
          <p:cNvPr id="4" name="Title 3"/>
          <p:cNvSpPr>
            <a:spLocks noGrp="1"/>
          </p:cNvSpPr>
          <p:nvPr>
            <p:ph type="title"/>
          </p:nvPr>
        </p:nvSpPr>
        <p:spPr/>
        <p:txBody>
          <a:bodyPr/>
          <a:lstStyle/>
          <a:p>
            <a:r>
              <a:rPr lang="en-US" dirty="0"/>
              <a:t>Content</a:t>
            </a:r>
          </a:p>
        </p:txBody>
      </p:sp>
      <p:sp>
        <p:nvSpPr>
          <p:cNvPr id="6" name="Slide Number Placeholder 1"/>
          <p:cNvSpPr>
            <a:spLocks noGrp="1"/>
          </p:cNvSpPr>
          <p:nvPr>
            <p:ph type="sldNum" sz="quarter" idx="14"/>
          </p:nvPr>
        </p:nvSpPr>
        <p:spPr>
          <a:xfrm>
            <a:off x="11367146" y="6096000"/>
            <a:ext cx="596254" cy="365125"/>
          </a:xfrm>
        </p:spPr>
        <p:txBody>
          <a:bodyPr/>
          <a:lstStyle/>
          <a:p>
            <a:fld id="{45A3C14A-F937-4231-B6F1-40B429FAFB2F}" type="slidenum">
              <a:rPr lang="en-NZ" smtClean="0"/>
              <a:pPr/>
              <a:t>3</a:t>
            </a:fld>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Abstract</a:t>
            </a:r>
          </a:p>
        </p:txBody>
      </p:sp>
      <p:sp>
        <p:nvSpPr>
          <p:cNvPr id="4" name="Text Placeholder 3"/>
          <p:cNvSpPr>
            <a:spLocks noGrp="1"/>
          </p:cNvSpPr>
          <p:nvPr>
            <p:ph type="body" sz="quarter" idx="17"/>
          </p:nvPr>
        </p:nvSpPr>
        <p:spPr>
          <a:xfrm>
            <a:off x="381000" y="1067593"/>
            <a:ext cx="11658600" cy="4722813"/>
          </a:xfrm>
        </p:spPr>
        <p:txBody>
          <a:bodyPr/>
          <a:lstStyle/>
          <a:p>
            <a:pPr marL="0" indent="0" algn="just">
              <a:buNone/>
            </a:pPr>
            <a:r>
              <a:rPr lang="en-US" sz="2300" dirty="0">
                <a:solidFill>
                  <a:schemeClr val="tx1"/>
                </a:solidFill>
                <a:latin typeface="Times New Roman" panose="02020603050405020304" pitchFamily="18" charset="0"/>
                <a:cs typeface="Times New Roman" panose="02020603050405020304" pitchFamily="18" charset="0"/>
              </a:rPr>
              <a:t>The Smart Electronic Voting Machine is a secure and efficient system that leverages modern technology to address challenges in traditional voting systems. It uses biometric authentication to ensure that only registered voters can participate. The Arduino Uno acts as the central processing unit, while the LCD display, push buttons, and buzzer facilitate user interaction and feedback. This project aims to enhance transparency, reliability, and security in the voting process.</a:t>
            </a:r>
          </a:p>
        </p:txBody>
      </p:sp>
      <p:sp>
        <p:nvSpPr>
          <p:cNvPr id="5" name="Slide Number Placeholder 4"/>
          <p:cNvSpPr>
            <a:spLocks noGrp="1"/>
          </p:cNvSpPr>
          <p:nvPr>
            <p:ph type="sldNum" sz="quarter" idx="14"/>
          </p:nvPr>
        </p:nvSpPr>
        <p:spPr/>
        <p:txBody>
          <a:bodyPr/>
          <a:lstStyle/>
          <a:p>
            <a:fld id="{45A3C14A-F937-4231-B6F1-40B429FAFB2F}" type="slidenum">
              <a:rPr lang="en-NZ" smtClean="0"/>
              <a:pPr/>
              <a:t>4</a:t>
            </a:fld>
            <a:endParaRPr lang="en-NZ"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BCA80-3BC4-C621-8D5D-F8E103BE3C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88BDF-FDA3-955E-11BE-B312674A6D3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Acknowledgement</a:t>
            </a:r>
          </a:p>
        </p:txBody>
      </p:sp>
      <p:sp>
        <p:nvSpPr>
          <p:cNvPr id="4" name="Text Placeholder 3">
            <a:extLst>
              <a:ext uri="{FF2B5EF4-FFF2-40B4-BE49-F238E27FC236}">
                <a16:creationId xmlns:a16="http://schemas.microsoft.com/office/drawing/2014/main" id="{C2913ED0-E9FD-CD8E-048A-58171898BBAA}"/>
              </a:ext>
            </a:extLst>
          </p:cNvPr>
          <p:cNvSpPr>
            <a:spLocks noGrp="1"/>
          </p:cNvSpPr>
          <p:nvPr>
            <p:ph type="body" sz="quarter" idx="17"/>
          </p:nvPr>
        </p:nvSpPr>
        <p:spPr>
          <a:xfrm>
            <a:off x="381000" y="1067593"/>
            <a:ext cx="11658600" cy="4722813"/>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We are deeply grateful to </a:t>
            </a:r>
            <a:r>
              <a:rPr lang="en-US" sz="2000" b="1" dirty="0">
                <a:solidFill>
                  <a:schemeClr val="tx1"/>
                </a:solidFill>
                <a:latin typeface="Times New Roman" panose="02020603050405020304" pitchFamily="18" charset="0"/>
                <a:cs typeface="Times New Roman" panose="02020603050405020304" pitchFamily="18" charset="0"/>
              </a:rPr>
              <a:t>Dr. </a:t>
            </a:r>
            <a:r>
              <a:rPr lang="en-US" sz="2000" b="1" dirty="0" err="1">
                <a:solidFill>
                  <a:schemeClr val="tx1"/>
                </a:solidFill>
                <a:latin typeface="Times New Roman" panose="02020603050405020304" pitchFamily="18" charset="0"/>
                <a:cs typeface="Times New Roman" panose="02020603050405020304" pitchFamily="18" charset="0"/>
              </a:rPr>
              <a:t>Sudharanai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Potturi</a:t>
            </a:r>
            <a:r>
              <a:rPr lang="en-US" sz="2000" dirty="0">
                <a:solidFill>
                  <a:schemeClr val="tx1"/>
                </a:solidFill>
                <a:latin typeface="Times New Roman" panose="02020603050405020304" pitchFamily="18" charset="0"/>
                <a:cs typeface="Times New Roman" panose="02020603050405020304" pitchFamily="18" charset="0"/>
              </a:rPr>
              <a:t>, our project guide, for her constant support, expert guidance, and invaluable encouragement throughout the journey of developing our project, Smart Electronic Voting Machine. Her vast knowledge, patience, and dedication have inspired us to tackle challenges with confidence and a problem-solving mindset. She has been instrumental in helping us understand the intricacies of the project, ensuring that we approach every aspect with precision and clarity.</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We would also like to express our sincere gratitude to our institution and the faculty members for providing us with the resources, facilities, and learning environment required for the successful completion of this project. Their unwavering support has been a pillar of strength in our academic and project endeavors. Finally, we extend our heartfelt thanks to our peers and team members for their collaborative spirit and commitment, which made this project a truly enriching experience.</a:t>
            </a:r>
          </a:p>
          <a:p>
            <a:pPr marL="0" indent="0" algn="just">
              <a:buNone/>
            </a:pPr>
            <a:endParaRPr lang="en-US" sz="1600" dirty="0">
              <a:solidFill>
                <a:schemeClr val="tx1">
                  <a:lumMod val="75000"/>
                  <a:lumOff val="25000"/>
                </a:schemeClr>
              </a:solidFill>
            </a:endParaRPr>
          </a:p>
          <a:p>
            <a:pPr marL="0" indent="0" algn="just">
              <a:buNone/>
            </a:pPr>
            <a:endParaRPr lang="en-US" sz="23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EFB5662-9DA7-2EAA-BB13-8014B69E2ABE}"/>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Tree>
    <p:extLst>
      <p:ext uri="{BB962C8B-B14F-4D97-AF65-F5344CB8AC3E}">
        <p14:creationId xmlns:p14="http://schemas.microsoft.com/office/powerpoint/2010/main" val="399940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6</a:t>
            </a:fld>
            <a:endParaRPr lang="en-NZ" dirty="0"/>
          </a:p>
        </p:txBody>
      </p:sp>
      <p:sp>
        <p:nvSpPr>
          <p:cNvPr id="6" name="Title 5"/>
          <p:cNvSpPr>
            <a:spLocks noGrp="1"/>
          </p:cNvSpPr>
          <p:nvPr>
            <p:ph type="title"/>
          </p:nvPr>
        </p:nvSpPr>
        <p:spPr>
          <a:xfrm>
            <a:off x="419878" y="309610"/>
            <a:ext cx="6211927" cy="838202"/>
          </a:xfrm>
        </p:spPr>
        <p:txBody>
          <a:bodyPr/>
          <a:lstStyle/>
          <a:p>
            <a:r>
              <a:rPr lang="en-US" b="1" dirty="0">
                <a:solidFill>
                  <a:schemeClr val="tx1"/>
                </a:solidFill>
              </a:rPr>
              <a:t>Introduction</a:t>
            </a:r>
          </a:p>
        </p:txBody>
      </p:sp>
      <p:sp>
        <p:nvSpPr>
          <p:cNvPr id="7" name="Text Placeholder 6"/>
          <p:cNvSpPr>
            <a:spLocks noGrp="1"/>
          </p:cNvSpPr>
          <p:nvPr>
            <p:ph type="body" sz="quarter" idx="17"/>
          </p:nvPr>
        </p:nvSpPr>
        <p:spPr>
          <a:xfrm>
            <a:off x="419878" y="1168028"/>
            <a:ext cx="10801201" cy="4320480"/>
          </a:xfrm>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Background</a:t>
            </a:r>
            <a:r>
              <a:rPr lang="en-US" b="1" dirty="0">
                <a:solidFill>
                  <a:schemeClr val="tx1"/>
                </a:solidFill>
                <a:latin typeface="Times New Roman" panose="02020603050405020304" pitchFamily="18" charset="0"/>
                <a:cs typeface="Times New Roman" panose="02020603050405020304" pitchFamily="18" charset="0"/>
              </a:rPr>
              <a:t>:</a:t>
            </a:r>
            <a:br>
              <a:rPr lang="en-US" dirty="0">
                <a:solidFill>
                  <a:schemeClr val="tx1"/>
                </a:solidFill>
              </a:rPr>
            </a:br>
            <a:r>
              <a:rPr lang="en-US" dirty="0">
                <a:solidFill>
                  <a:schemeClr val="tx1">
                    <a:lumMod val="85000"/>
                    <a:lumOff val="15000"/>
                  </a:schemeClr>
                </a:solidFill>
                <a:latin typeface="Times New Roman" panose="02020603050405020304" pitchFamily="18" charset="0"/>
                <a:cs typeface="Times New Roman" panose="02020603050405020304" pitchFamily="18" charset="0"/>
              </a:rPr>
              <a:t>Voting is the cornerstone of democracy, but traditional systems face issues like impersonation, manual errors, and inefficiency. The integration of biometric technology and electronics can modernize and secure the voting process.</a:t>
            </a:r>
          </a:p>
          <a:p>
            <a:pPr marL="0" indent="0">
              <a:buNone/>
            </a:pP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buNone/>
            </a:pPr>
            <a:r>
              <a:rPr lang="en-IN" dirty="0">
                <a:solidFill>
                  <a:schemeClr val="tx1">
                    <a:lumMod val="75000"/>
                    <a:lumOff val="25000"/>
                  </a:schemeClr>
                </a:solidFill>
              </a:rPr>
              <a:t>Importance of Investigation</a:t>
            </a:r>
          </a:p>
          <a:p>
            <a:pPr marL="0" indent="0">
              <a:buNone/>
            </a:pPr>
            <a:endParaRPr lang="en-IN" b="1" dirty="0">
              <a:solidFill>
                <a:schemeClr val="tx1">
                  <a:lumMod val="75000"/>
                  <a:lumOff val="25000"/>
                </a:schemeClr>
              </a:solidFill>
            </a:endParaRPr>
          </a:p>
        </p:txBody>
      </p:sp>
      <p:sp>
        <p:nvSpPr>
          <p:cNvPr id="2" name="Rectangle 1">
            <a:extLst>
              <a:ext uri="{FF2B5EF4-FFF2-40B4-BE49-F238E27FC236}">
                <a16:creationId xmlns:a16="http://schemas.microsoft.com/office/drawing/2014/main" id="{211327BD-5170-4F73-01F5-E40E5A1001FE}"/>
              </a:ext>
            </a:extLst>
          </p:cNvPr>
          <p:cNvSpPr>
            <a:spLocks noChangeArrowheads="1"/>
          </p:cNvSpPr>
          <p:nvPr/>
        </p:nvSpPr>
        <p:spPr bwMode="auto">
          <a:xfrm>
            <a:off x="304800" y="3295611"/>
            <a:ext cx="104331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Arial" panose="020B0604020202020204" pitchFamily="34" charset="0"/>
              </a:rPr>
              <a:t>Prevent unauthorized voting with biometric authentication.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Arial" panose="020B0604020202020204" pitchFamily="34" charset="0"/>
              </a:rPr>
              <a:t>Enhances the  transparency and </a:t>
            </a:r>
            <a:r>
              <a:rPr lang="en-US" altLang="en-US" dirty="0">
                <a:latin typeface="Arial" panose="020B0604020202020204" pitchFamily="34" charset="0"/>
              </a:rPr>
              <a:t>confidence of Voter</a:t>
            </a:r>
            <a:r>
              <a:rPr kumimoji="0" lang="en-US" altLang="en-US" sz="1800" b="0" i="0" u="none" strike="noStrike" cap="none" normalizeH="0" baseline="0" dirty="0">
                <a:ln>
                  <a:noFill/>
                </a:ln>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One can expect accurate and precise results</a:t>
            </a:r>
            <a:r>
              <a:rPr kumimoji="0" lang="en-US" altLang="en-US" sz="1800" b="0" i="0" u="none" strike="noStrike" cap="none" normalizeH="0" baseline="0" dirty="0">
                <a:ln>
                  <a:noFill/>
                </a:ln>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Arial" panose="020B0604020202020204" pitchFamily="34" charset="0"/>
              </a:rPr>
              <a:t>Provides scalable solutions for elections of different parties.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C1490-500E-6760-1122-B3221EA8315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1E4B11B-73C1-AED7-3591-76F23FDC3490}"/>
              </a:ext>
            </a:extLst>
          </p:cNvPr>
          <p:cNvSpPr>
            <a:spLocks noGrp="1"/>
          </p:cNvSpPr>
          <p:nvPr>
            <p:ph type="title"/>
          </p:nvPr>
        </p:nvSpPr>
        <p:spPr>
          <a:xfrm>
            <a:off x="595469" y="374154"/>
            <a:ext cx="6338731" cy="845046"/>
          </a:xfrm>
        </p:spPr>
        <p:txBody>
          <a:bodyPr/>
          <a:lstStyle/>
          <a:p>
            <a:r>
              <a:rPr lang="en-US" b="1" dirty="0">
                <a:solidFill>
                  <a:schemeClr val="tx1"/>
                </a:solidFill>
                <a:latin typeface="Times New Roman" panose="02020603050405020304" pitchFamily="18" charset="0"/>
                <a:cs typeface="Times New Roman" panose="02020603050405020304" pitchFamily="18" charset="0"/>
              </a:rPr>
              <a:t>What others have done in this area?</a:t>
            </a:r>
          </a:p>
        </p:txBody>
      </p:sp>
      <p:sp>
        <p:nvSpPr>
          <p:cNvPr id="5" name="Slide Number Placeholder 4">
            <a:extLst>
              <a:ext uri="{FF2B5EF4-FFF2-40B4-BE49-F238E27FC236}">
                <a16:creationId xmlns:a16="http://schemas.microsoft.com/office/drawing/2014/main" id="{84162FE7-2163-3B88-50DE-44F29D803495}"/>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9" name="TextBox 8">
            <a:extLst>
              <a:ext uri="{FF2B5EF4-FFF2-40B4-BE49-F238E27FC236}">
                <a16:creationId xmlns:a16="http://schemas.microsoft.com/office/drawing/2014/main" id="{277CC2C9-A341-E402-2CF7-6DD807FE01BA}"/>
              </a:ext>
            </a:extLst>
          </p:cNvPr>
          <p:cNvSpPr txBox="1"/>
          <p:nvPr/>
        </p:nvSpPr>
        <p:spPr>
          <a:xfrm>
            <a:off x="561257" y="1600200"/>
            <a:ext cx="6097554" cy="92333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Biometric-Based Voting Systems</a:t>
            </a:r>
            <a:r>
              <a:rPr lang="en-US" dirty="0">
                <a:latin typeface="Times New Roman" panose="02020603050405020304" pitchFamily="18" charset="0"/>
                <a:cs typeface="Times New Roman" panose="02020603050405020304" pitchFamily="18" charset="0"/>
              </a:rPr>
              <a:t>: Previous studies have explored biometric systems, such as fingerprint and facial recognition, to improve voter authentication.</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7AE1D85-6EA3-561F-BED4-CC80A5D02E37}"/>
              </a:ext>
            </a:extLst>
          </p:cNvPr>
          <p:cNvSpPr txBox="1"/>
          <p:nvPr/>
        </p:nvSpPr>
        <p:spPr>
          <a:xfrm>
            <a:off x="565922" y="2828835"/>
            <a:ext cx="6097554" cy="120032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Smart Systems Integration</a:t>
            </a:r>
            <a:r>
              <a:rPr lang="en-US" dirty="0">
                <a:latin typeface="Times New Roman" panose="02020603050405020304" pitchFamily="18" charset="0"/>
                <a:cs typeface="Times New Roman" panose="02020603050405020304" pitchFamily="18" charset="0"/>
              </a:rPr>
              <a:t>: Research has been conducted on integrating IoT and wireless communication for remote monitoring of voting systems, aiming to enhance accessibility and result aggregation.</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0E27183-6DC6-BD55-9DB7-988A25F5A7FF}"/>
              </a:ext>
            </a:extLst>
          </p:cNvPr>
          <p:cNvSpPr txBox="1"/>
          <p:nvPr/>
        </p:nvSpPr>
        <p:spPr>
          <a:xfrm>
            <a:off x="561257" y="4350020"/>
            <a:ext cx="8430343" cy="120032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Prototype Models</a:t>
            </a:r>
            <a:r>
              <a:rPr lang="en-US" dirty="0">
                <a:latin typeface="Times New Roman" panose="02020603050405020304" pitchFamily="18" charset="0"/>
                <a:cs typeface="Times New Roman" panose="02020603050405020304" pitchFamily="18" charset="0"/>
              </a:rPr>
              <a:t>: Academic projects have developed small-scale systems using Arduino or similar microcontrollers, focusing on ease of implementation and cost-effectiveness. These efforts have demonstrated the feasibility of combining biometric sensors with microcontrollers for secure voting.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97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610C4-2EEF-22B4-19C6-FF6E6B7A93F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C272309-F4DC-BABA-33DD-3F082A254EB5}"/>
              </a:ext>
            </a:extLst>
          </p:cNvPr>
          <p:cNvSpPr>
            <a:spLocks noGrp="1"/>
          </p:cNvSpPr>
          <p:nvPr>
            <p:ph type="title"/>
          </p:nvPr>
        </p:nvSpPr>
        <p:spPr>
          <a:xfrm>
            <a:off x="76200" y="381000"/>
            <a:ext cx="6211927" cy="440926"/>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review</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B125E9-84E4-BFB3-535B-F681991A083F}"/>
              </a:ext>
            </a:extLst>
          </p:cNvPr>
          <p:cNvSpPr txBox="1"/>
          <p:nvPr/>
        </p:nvSpPr>
        <p:spPr>
          <a:xfrm>
            <a:off x="76200" y="1066800"/>
            <a:ext cx="807720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concept of electronic voting systems has been extensively studied and implemented worldwide, with the aim of ensuring secure, efficient, and transparent electoral processes. </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794A1E0-AA5A-60E5-6375-5B793D9DFEBE}"/>
              </a:ext>
            </a:extLst>
          </p:cNvPr>
          <p:cNvSpPr txBox="1"/>
          <p:nvPr/>
        </p:nvSpPr>
        <p:spPr>
          <a:xfrm>
            <a:off x="76200" y="2235004"/>
            <a:ext cx="8077200" cy="120032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1. Traditional Voting Systems and Challenges: </a:t>
            </a:r>
            <a:r>
              <a:rPr lang="en-US" dirty="0">
                <a:latin typeface="Times New Roman" panose="02020603050405020304" pitchFamily="18" charset="0"/>
                <a:cs typeface="Times New Roman" panose="02020603050405020304" pitchFamily="18" charset="0"/>
              </a:rPr>
              <a:t>Studies highlighted  the limitations of paper-based voting systems, including risks of voter fraud, ballot tampering, and logistical inefficiencies. EV systems aims to address these challenges by automating the process and enhancing the security through technology.</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8232B0C-68C4-F6B1-4394-2BC4CA8B713F}"/>
              </a:ext>
            </a:extLst>
          </p:cNvPr>
          <p:cNvSpPr txBox="1"/>
          <p:nvPr/>
        </p:nvSpPr>
        <p:spPr>
          <a:xfrm>
            <a:off x="76200" y="3886200"/>
            <a:ext cx="8077200"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2. Arduino-Based Voting Systems: </a:t>
            </a:r>
            <a:r>
              <a:rPr lang="en-US" dirty="0">
                <a:latin typeface="Times New Roman" panose="02020603050405020304" pitchFamily="18" charset="0"/>
                <a:cs typeface="Times New Roman" panose="02020603050405020304" pitchFamily="18" charset="0"/>
              </a:rPr>
              <a:t>Studies like those by </a:t>
            </a:r>
            <a:r>
              <a:rPr lang="en-US" b="1" dirty="0">
                <a:latin typeface="Times New Roman" panose="02020603050405020304" pitchFamily="18" charset="0"/>
                <a:cs typeface="Times New Roman" panose="02020603050405020304" pitchFamily="18" charset="0"/>
              </a:rPr>
              <a:t>Kumar and Rao (2019)</a:t>
            </a:r>
            <a:r>
              <a:rPr lang="en-US" dirty="0">
                <a:latin typeface="Times New Roman" panose="02020603050405020304" pitchFamily="18" charset="0"/>
                <a:cs typeface="Times New Roman" panose="02020603050405020304" pitchFamily="18" charset="0"/>
              </a:rPr>
              <a:t> explored the use of Arduino microcontrollers in developing cost-effective and scalable electronic voting machines. Arduino’s versatility and compatibility making use of various sensors could make it a popular choice for prototyping and small-scale implementations.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88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02EEC-0CCF-7B07-8A3B-99DC45EDAF1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E850E46-83BA-C92D-AD90-5F4E209E5D9B}"/>
              </a:ext>
            </a:extLst>
          </p:cNvPr>
          <p:cNvSpPr txBox="1"/>
          <p:nvPr/>
        </p:nvSpPr>
        <p:spPr>
          <a:xfrm>
            <a:off x="152400" y="304800"/>
            <a:ext cx="7162800" cy="1477328"/>
          </a:xfrm>
          <a:prstGeom prst="rect">
            <a:avLst/>
          </a:prstGeom>
          <a:noFill/>
        </p:spPr>
        <p:txBody>
          <a:bodyPr wrap="square">
            <a:spAutoFit/>
          </a:bodyPr>
          <a:lstStyle/>
          <a:p>
            <a:pPr algn="just"/>
            <a:r>
              <a:rPr lang="en-US" b="1" dirty="0"/>
              <a:t>3. </a:t>
            </a:r>
            <a:r>
              <a:rPr lang="en-US" b="1" dirty="0">
                <a:latin typeface="Times New Roman" panose="02020603050405020304" pitchFamily="18" charset="0"/>
                <a:cs typeface="Times New Roman" panose="02020603050405020304" pitchFamily="18" charset="0"/>
              </a:rPr>
              <a:t>Security Concerns and Solutions: </a:t>
            </a:r>
            <a:r>
              <a:rPr lang="en-US" dirty="0">
                <a:latin typeface="Times New Roman" panose="02020603050405020304" pitchFamily="18" charset="0"/>
                <a:cs typeface="Times New Roman" panose="02020603050405020304" pitchFamily="18" charset="0"/>
              </a:rPr>
              <a:t>Literature by </a:t>
            </a:r>
            <a:r>
              <a:rPr lang="en-US" b="1" dirty="0">
                <a:latin typeface="Times New Roman" panose="02020603050405020304" pitchFamily="18" charset="0"/>
                <a:cs typeface="Times New Roman" panose="02020603050405020304" pitchFamily="18" charset="0"/>
              </a:rPr>
              <a:t>Chen et al. (2021)</a:t>
            </a:r>
            <a:r>
              <a:rPr lang="en-US" dirty="0">
                <a:latin typeface="Times New Roman" panose="02020603050405020304" pitchFamily="18" charset="0"/>
                <a:cs typeface="Times New Roman" panose="02020603050405020304" pitchFamily="18" charset="0"/>
              </a:rPr>
              <a:t> discusses potential vulnerabilities in electronic voting systems, including hacking and tampering. Modern systems are addressing these concerns by integrating encryption, tamper-detection mechanisms, and secure data storage solutions.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610ADDC-5FBE-6678-8801-5B7E27FA0B0A}"/>
              </a:ext>
            </a:extLst>
          </p:cNvPr>
          <p:cNvSpPr txBox="1"/>
          <p:nvPr/>
        </p:nvSpPr>
        <p:spPr>
          <a:xfrm>
            <a:off x="152400" y="2133600"/>
            <a:ext cx="7162800" cy="1477328"/>
          </a:xfrm>
          <a:prstGeom prst="rect">
            <a:avLst/>
          </a:prstGeom>
          <a:noFill/>
        </p:spPr>
        <p:txBody>
          <a:bodyPr wrap="square">
            <a:spAutoFit/>
          </a:bodyPr>
          <a:lstStyle/>
          <a:p>
            <a:pPr algn="just"/>
            <a:r>
              <a:rPr lang="en-US" b="1" dirty="0"/>
              <a:t>4</a:t>
            </a:r>
            <a:r>
              <a:rPr lang="en-US" b="1" dirty="0">
                <a:latin typeface="Times New Roman" panose="02020603050405020304" pitchFamily="18" charset="0"/>
                <a:cs typeface="Times New Roman" panose="02020603050405020304" pitchFamily="18" charset="0"/>
              </a:rPr>
              <a:t>. Global Implementation Trends: </a:t>
            </a:r>
            <a:r>
              <a:rPr lang="en-US" dirty="0">
                <a:latin typeface="Times New Roman" panose="02020603050405020304" pitchFamily="18" charset="0"/>
                <a:cs typeface="Times New Roman" panose="02020603050405020304" pitchFamily="18" charset="0"/>
              </a:rPr>
              <a:t>Countries like Estonia have implemented electronic and online voting systems successfully, showcasing the potential of such technology to revolutionize elections. However, challenges such as public trust, cybersecurity, and scalability remain areas of ongoing research.</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89A3DB4-1B80-08D4-8C1B-966930CB3E20}"/>
              </a:ext>
            </a:extLst>
          </p:cNvPr>
          <p:cNvSpPr txBox="1"/>
          <p:nvPr/>
        </p:nvSpPr>
        <p:spPr>
          <a:xfrm>
            <a:off x="152400" y="3810000"/>
            <a:ext cx="7162800" cy="1477328"/>
          </a:xfrm>
          <a:prstGeom prst="rect">
            <a:avLst/>
          </a:prstGeom>
          <a:noFill/>
        </p:spPr>
        <p:txBody>
          <a:bodyPr wrap="square">
            <a:spAutoFit/>
          </a:bodyPr>
          <a:lstStyle/>
          <a:p>
            <a:pPr algn="just"/>
            <a:r>
              <a:rPr lang="en-US" b="1" dirty="0"/>
              <a:t>5. </a:t>
            </a:r>
            <a:r>
              <a:rPr lang="en-US" b="1" dirty="0">
                <a:latin typeface="Times New Roman" panose="02020603050405020304" pitchFamily="18" charset="0"/>
                <a:cs typeface="Times New Roman" panose="02020603050405020304" pitchFamily="18" charset="0"/>
              </a:rPr>
              <a:t>Relevance to Developing Nations: </a:t>
            </a:r>
            <a:r>
              <a:rPr lang="en-US" dirty="0">
                <a:latin typeface="Times New Roman" panose="02020603050405020304" pitchFamily="18" charset="0"/>
                <a:cs typeface="Times New Roman" panose="02020603050405020304" pitchFamily="18" charset="0"/>
              </a:rPr>
              <a:t>Research emphasizes that electronic voting systems, especially those based on affordable platforms like Arduino, can significantly improve election management in developing nations. These systems are adaptable to diverse infrastructural and socio-political contexts.</a:t>
            </a:r>
          </a:p>
        </p:txBody>
      </p:sp>
    </p:spTree>
    <p:extLst>
      <p:ext uri="{BB962C8B-B14F-4D97-AF65-F5344CB8AC3E}">
        <p14:creationId xmlns:p14="http://schemas.microsoft.com/office/powerpoint/2010/main" val="3361541335"/>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3.xml><?xml version="1.0" encoding="utf-8"?>
<ds:datastoreItem xmlns:ds="http://schemas.openxmlformats.org/officeDocument/2006/customXml" ds:itemID="{74916671-0E7D-4594-8037-60C70BF4435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REVA REVISED TEMPLATE</Template>
  <TotalTime>419</TotalTime>
  <Words>2294</Words>
  <Application>Microsoft Office PowerPoint</Application>
  <PresentationFormat>Widescreen</PresentationFormat>
  <Paragraphs>250</Paragraphs>
  <Slides>28</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28</vt:i4>
      </vt:variant>
    </vt:vector>
  </HeadingPairs>
  <TitlesOfParts>
    <vt:vector size="44" baseType="lpstr">
      <vt:lpstr>Arial</vt:lpstr>
      <vt:lpstr>Calibri</vt:lpstr>
      <vt:lpstr>Nobel-Book</vt:lpstr>
      <vt:lpstr>Roboto Medium</vt:lpstr>
      <vt:lpstr>Times New Roman</vt:lpstr>
      <vt:lpstr>Tw Cen MT</vt:lpstr>
      <vt:lpstr>Wingdings</vt:lpstr>
      <vt:lpstr>REVA Powerpoint Template - NEW</vt:lpstr>
      <vt:lpstr>Agenda</vt:lpstr>
      <vt:lpstr>Divider</vt:lpstr>
      <vt:lpstr>Media / Video Slide</vt:lpstr>
      <vt:lpstr>Copy Slides</vt:lpstr>
      <vt:lpstr>Copy and Image</vt:lpstr>
      <vt:lpstr>Table &amp; Graphs Slide</vt:lpstr>
      <vt:lpstr>Flow Slides</vt:lpstr>
      <vt:lpstr>Thank You </vt:lpstr>
      <vt:lpstr>PowerPoint Presentation</vt:lpstr>
      <vt:lpstr>Smart Electronic Voting Machine Using Fingerprint Sensor</vt:lpstr>
      <vt:lpstr>Content</vt:lpstr>
      <vt:lpstr>Abstract</vt:lpstr>
      <vt:lpstr>Acknowledgement</vt:lpstr>
      <vt:lpstr>Introduction</vt:lpstr>
      <vt:lpstr>What others have done in this area?</vt:lpstr>
      <vt:lpstr>Literature review</vt:lpstr>
      <vt:lpstr>PowerPoint Presentation</vt:lpstr>
      <vt:lpstr>objectives</vt:lpstr>
      <vt:lpstr>Block diagram</vt:lpstr>
      <vt:lpstr>Hardware</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Keerthan K</cp:lastModifiedBy>
  <cp:revision>18</cp:revision>
  <cp:lastPrinted>2018-09-28T07:11:06Z</cp:lastPrinted>
  <dcterms:created xsi:type="dcterms:W3CDTF">2021-05-08T07:38:04Z</dcterms:created>
  <dcterms:modified xsi:type="dcterms:W3CDTF">2025-01-09T04:27:41Z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