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3" r:id="rId10"/>
    <p:sldId id="266" r:id="rId11"/>
    <p:sldId id="267" r:id="rId12"/>
    <p:sldId id="269" r:id="rId13"/>
    <p:sldId id="268" r:id="rId14"/>
    <p:sldId id="270" r:id="rId15"/>
    <p:sldId id="262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1013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sumesh03/Fire_Classification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392218" y="1670893"/>
            <a:ext cx="68708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Deforestation - Classification Of Fire Types In India </a:t>
            </a:r>
          </a:p>
          <a:p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UMESH</a:t>
            </a:r>
          </a:p>
          <a:p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Student ID -STU684039b51dbfd1749039541</a:t>
            </a:r>
          </a:p>
          <a:p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AICTE ID-INTERNSHIP_1748923002683e727a876ea</a:t>
            </a:r>
          </a:p>
          <a:p>
            <a:pPr algn="r"/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F72AA-40DC-BF0D-14E2-68EA61D8E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A4C6D8-2997-7FB0-2478-7F663A11278A}"/>
              </a:ext>
            </a:extLst>
          </p:cNvPr>
          <p:cNvSpPr txBox="1"/>
          <p:nvPr/>
        </p:nvSpPr>
        <p:spPr>
          <a:xfrm>
            <a:off x="271145" y="1054412"/>
            <a:ext cx="8969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Screenshot of Output:  </a:t>
            </a:r>
            <a:r>
              <a:rPr lang="en-US" sz="2400" b="1" dirty="0">
                <a:solidFill>
                  <a:schemeClr val="tx1"/>
                </a:solidFill>
              </a:rPr>
              <a:t>Use Random Forest Classifier </a:t>
            </a: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4FD13-23F0-EA6C-57B6-5FDDB1CA3F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401"/>
          <a:stretch>
            <a:fillRect/>
          </a:stretch>
        </p:blipFill>
        <p:spPr>
          <a:xfrm>
            <a:off x="235034" y="1860884"/>
            <a:ext cx="6102625" cy="4186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DC68B2-7790-F506-B4CC-D1A2959ED0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2449"/>
          <a:stretch>
            <a:fillRect/>
          </a:stretch>
        </p:blipFill>
        <p:spPr>
          <a:xfrm>
            <a:off x="6502650" y="1860884"/>
            <a:ext cx="5454316" cy="418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17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21A37-F1F1-3A3A-92CA-21F252167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BF83A0-9329-D937-DDC5-D4EBD9722646}"/>
              </a:ext>
            </a:extLst>
          </p:cNvPr>
          <p:cNvSpPr txBox="1"/>
          <p:nvPr/>
        </p:nvSpPr>
        <p:spPr>
          <a:xfrm>
            <a:off x="255103" y="1054412"/>
            <a:ext cx="84557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Screenshot of Output:  </a:t>
            </a:r>
            <a:r>
              <a:rPr lang="en-US" sz="2400" b="1" dirty="0">
                <a:solidFill>
                  <a:schemeClr val="tx1"/>
                </a:solidFill>
              </a:rPr>
              <a:t>Use Decision Tree Classifier</a:t>
            </a: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142C2-210C-2680-DDA5-FB6E95E685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00"/>
          <a:stretch>
            <a:fillRect/>
          </a:stretch>
        </p:blipFill>
        <p:spPr>
          <a:xfrm>
            <a:off x="772547" y="1887171"/>
            <a:ext cx="5067739" cy="4206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42EF3D-96A7-0954-D376-6F2834644E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2566"/>
          <a:stretch>
            <a:fillRect/>
          </a:stretch>
        </p:blipFill>
        <p:spPr>
          <a:xfrm>
            <a:off x="6096000" y="1887171"/>
            <a:ext cx="5825529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1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59BB3-7587-D7F3-8E12-41AE02BB8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FDDDF7-684F-8D4E-0458-3415AABB9025}"/>
              </a:ext>
            </a:extLst>
          </p:cNvPr>
          <p:cNvSpPr txBox="1"/>
          <p:nvPr/>
        </p:nvSpPr>
        <p:spPr>
          <a:xfrm>
            <a:off x="255103" y="1054412"/>
            <a:ext cx="87926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Screenshot of Output:  </a:t>
            </a:r>
            <a:r>
              <a:rPr lang="en-IN" sz="2400" b="1" dirty="0"/>
              <a:t>Folium map of India to locate fire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FB7BF-3E60-90F0-9F9D-3B6FAE97E3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888"/>
          <a:stretch>
            <a:fillRect/>
          </a:stretch>
        </p:blipFill>
        <p:spPr>
          <a:xfrm>
            <a:off x="6721642" y="2016480"/>
            <a:ext cx="5470358" cy="3787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A473AD-3AC5-BDE6-65C4-1C5C29E70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04" y="2016481"/>
            <a:ext cx="6258177" cy="378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5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1DAB4-6276-0E88-3F00-8EAEA07E4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1320EF-8356-6482-34E2-862A526D59E3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Screenshot of Output: </a:t>
            </a:r>
            <a:r>
              <a:rPr lang="en-US" sz="2400" b="1" dirty="0">
                <a:solidFill>
                  <a:schemeClr val="tx1"/>
                </a:solidFill>
              </a:rPr>
              <a:t>App.py file </a:t>
            </a: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ACC94E-ECEB-A395-3BDE-C38A7C192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37" y="1668379"/>
            <a:ext cx="9785684" cy="476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37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4839C-E90A-58FB-E7E2-5F2F0219C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8F9C74-1A46-2FC5-7B7E-6D68A4A1E907}"/>
              </a:ext>
            </a:extLst>
          </p:cNvPr>
          <p:cNvSpPr txBox="1"/>
          <p:nvPr/>
        </p:nvSpPr>
        <p:spPr>
          <a:xfrm>
            <a:off x="255104" y="1054412"/>
            <a:ext cx="9257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Screenshot of Output:  </a:t>
            </a:r>
            <a:r>
              <a:rPr lang="en-US" sz="2400" b="1" dirty="0">
                <a:solidFill>
                  <a:schemeClr val="tx1"/>
                </a:solidFill>
              </a:rPr>
              <a:t>Frontend using </a:t>
            </a:r>
            <a:r>
              <a:rPr lang="en-US" sz="2400" b="1" dirty="0" err="1">
                <a:solidFill>
                  <a:schemeClr val="tx1"/>
                </a:solidFill>
              </a:rPr>
              <a:t>Streamlit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CE81F-78B0-2628-4010-B70DCF86DF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93" t="10949" r="23048"/>
          <a:stretch>
            <a:fillRect/>
          </a:stretch>
        </p:blipFill>
        <p:spPr>
          <a:xfrm>
            <a:off x="366717" y="1717448"/>
            <a:ext cx="5467554" cy="4428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6EA08F-92A9-F82D-5CBA-D5BCE936C5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394" r="24551"/>
          <a:stretch>
            <a:fillRect/>
          </a:stretch>
        </p:blipFill>
        <p:spPr>
          <a:xfrm>
            <a:off x="6357730" y="1717448"/>
            <a:ext cx="5579849" cy="458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87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Conclusion:  </a:t>
            </a:r>
            <a:endParaRPr lang="en-IN" sz="28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210BCF-D3E9-D57B-E4EA-1E067699920F}"/>
              </a:ext>
            </a:extLst>
          </p:cNvPr>
          <p:cNvSpPr txBox="1"/>
          <p:nvPr/>
        </p:nvSpPr>
        <p:spPr>
          <a:xfrm>
            <a:off x="978567" y="1697272"/>
            <a:ext cx="10682037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Successfully built an ML model for fire type classification in India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Random Forest outperformed other tested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EDA provided actionable insights about fire hotspots and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Model can assist in disaster management and resource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Internship enhanced skills in ML, EDA, visualization, and model deployment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/>
          </a:p>
          <a:p>
            <a:r>
              <a:rPr lang="en-IN" sz="2400" b="1" dirty="0"/>
              <a:t>Scope for future work: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Real-Time API Integration – Connect model with NASA FIRMS live feed for instant fire type classification and alerts.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Interactive Web Dashboard – Deploy results on a dashboard (Flask/Django/</a:t>
            </a:r>
            <a:r>
              <a:rPr lang="en-US" sz="2400" dirty="0" err="1"/>
              <a:t>Streamlit</a:t>
            </a:r>
            <a:r>
              <a:rPr lang="en-US" sz="2400" dirty="0"/>
              <a:t>) for hotspot visualization and prediction trends.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34496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Learning Objectives</a:t>
            </a:r>
            <a:endParaRPr lang="en-IN" sz="24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2EAD26-EA4D-CCC2-AAEE-281CD23554D0}"/>
              </a:ext>
            </a:extLst>
          </p:cNvPr>
          <p:cNvSpPr txBox="1"/>
          <p:nvPr/>
        </p:nvSpPr>
        <p:spPr>
          <a:xfrm>
            <a:off x="545432" y="1689464"/>
            <a:ext cx="664143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Classify fire incidents (forest, agriculture, thermal anomalies) in India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MODIS FIRMS dataset (2021–2023) for model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Automate classification to assist authorities in quick decision-making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Identify fire-prone zones for preventive 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Integrate geospatial &amp; thermal features in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 accuracy of classification using ML models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T</a:t>
            </a:r>
            <a:r>
              <a:rPr lang="en-IN" sz="2800" b="1" dirty="0" err="1">
                <a:solidFill>
                  <a:srgbClr val="213163"/>
                </a:solidFill>
              </a:rPr>
              <a:t>ools</a:t>
            </a:r>
            <a:r>
              <a:rPr lang="en-IN" sz="28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86025-6DAA-7CB8-1B99-669658BCAF92}"/>
              </a:ext>
            </a:extLst>
          </p:cNvPr>
          <p:cNvSpPr txBox="1"/>
          <p:nvPr/>
        </p:nvSpPr>
        <p:spPr>
          <a:xfrm>
            <a:off x="1175085" y="2019550"/>
            <a:ext cx="827371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Python</a:t>
            </a:r>
            <a:r>
              <a:rPr lang="en-US" sz="2400" dirty="0"/>
              <a:t> for end-to-end data analysis and ML model building.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Pandas, NumPy</a:t>
            </a:r>
            <a:r>
              <a:rPr lang="en-US" sz="2400" dirty="0"/>
              <a:t> for dataset handling and preprocessing.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Matplotlib, Seaborn</a:t>
            </a:r>
            <a:r>
              <a:rPr lang="en-US" sz="2400" dirty="0"/>
              <a:t> for visualization of distributions and correlations.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Folium</a:t>
            </a:r>
            <a:r>
              <a:rPr lang="en-US" sz="2400" dirty="0"/>
              <a:t> for geospatial mapping of fire locations.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Scikit-learn</a:t>
            </a:r>
            <a:r>
              <a:rPr lang="en-US" sz="2400" dirty="0"/>
              <a:t> for model building, evaluation, and feature selection.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XGBoost</a:t>
            </a:r>
            <a:r>
              <a:rPr lang="en-US" sz="2400" dirty="0"/>
              <a:t> for advanced model testing and boosting.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Methodology </a:t>
            </a:r>
            <a:endParaRPr lang="en-IN" sz="2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82526-C912-AF41-491B-2858910FE849}"/>
              </a:ext>
            </a:extLst>
          </p:cNvPr>
          <p:cNvSpPr txBox="1"/>
          <p:nvPr/>
        </p:nvSpPr>
        <p:spPr>
          <a:xfrm>
            <a:off x="770021" y="1780674"/>
            <a:ext cx="1007444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Data Collection: </a:t>
            </a:r>
            <a:r>
              <a:rPr lang="en-US" sz="2400" dirty="0"/>
              <a:t>Downloaded MODIS FIRMS fire detection data for 2021–2023.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Data Cleaning: </a:t>
            </a:r>
            <a:r>
              <a:rPr lang="en-US" sz="2400" dirty="0"/>
              <a:t>Removed duplicates, handled outliers, ensured correct formats.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EDA: </a:t>
            </a:r>
            <a:r>
              <a:rPr lang="en-US" sz="2400" dirty="0"/>
              <a:t>Used plots (</a:t>
            </a:r>
            <a:r>
              <a:rPr lang="en-US" sz="2400" dirty="0" err="1"/>
              <a:t>countplot</a:t>
            </a:r>
            <a:r>
              <a:rPr lang="en-US" sz="2400" dirty="0"/>
              <a:t>, heatmap, scatter) to explore patterns Feature </a:t>
            </a:r>
            <a:r>
              <a:rPr lang="en-US" sz="2400" b="1" dirty="0"/>
              <a:t>Analysis: </a:t>
            </a:r>
            <a:r>
              <a:rPr lang="en-US" sz="2400" dirty="0"/>
              <a:t>Identified brightness, FRP, and confidence as key predictors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Training: </a:t>
            </a:r>
            <a:r>
              <a:rPr lang="en-US" sz="2400" dirty="0"/>
              <a:t>Tested Logistic Regression, Decision Tree, Random Forest, KNN, </a:t>
            </a:r>
            <a:r>
              <a:rPr lang="en-US" sz="2400" dirty="0" err="1"/>
              <a:t>XGBoost</a:t>
            </a:r>
            <a:r>
              <a:rPr lang="en-US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Evaluation &amp; Selection: </a:t>
            </a:r>
            <a:r>
              <a:rPr lang="en-US" sz="2400" dirty="0"/>
              <a:t>Chose Random Forest based on performance metrics.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Problem Statement:  </a:t>
            </a:r>
            <a:endParaRPr lang="en-IN" sz="28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D4B58-4614-3E51-D81A-943BE371CFBF}"/>
              </a:ext>
            </a:extLst>
          </p:cNvPr>
          <p:cNvSpPr txBox="1"/>
          <p:nvPr/>
        </p:nvSpPr>
        <p:spPr>
          <a:xfrm>
            <a:off x="1042735" y="1761442"/>
            <a:ext cx="922421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India experiences multiple types of fires every year due to agricultural residue burning, forest fires, and industrial activities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Manual classification of fires is slow and error-prone due to massive data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MODIS dataset contains millions of observations, requiring automated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Class imbalance exists with MODIS dominating over other fire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Timely classification is critical for firefighting and policy decision-making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Need for AI-based solution to improve speed, accuracy, and scalability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27238-200F-CF03-F3E6-072B5D15B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BAC367-7D4A-6DB0-1192-AA8E5D07652D}"/>
              </a:ext>
            </a:extLst>
          </p:cNvPr>
          <p:cNvSpPr txBox="1"/>
          <p:nvPr/>
        </p:nvSpPr>
        <p:spPr>
          <a:xfrm>
            <a:off x="253710" y="877109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Model Comparison &amp; Selection: </a:t>
            </a:r>
            <a:endParaRPr lang="en-IN" sz="28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72481-C6C8-8934-2E31-1CDFEDFF33E0}"/>
              </a:ext>
            </a:extLst>
          </p:cNvPr>
          <p:cNvSpPr txBox="1"/>
          <p:nvPr/>
        </p:nvSpPr>
        <p:spPr>
          <a:xfrm>
            <a:off x="1106904" y="1599336"/>
            <a:ext cx="835392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Logistic Regression: </a:t>
            </a:r>
            <a:r>
              <a:rPr lang="en-IN" sz="2400" dirty="0"/>
              <a:t>Lower accuracy due to linearity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Decision Tree: </a:t>
            </a:r>
            <a:r>
              <a:rPr lang="en-IN" sz="2400" dirty="0"/>
              <a:t>Overfit risk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KNN: </a:t>
            </a:r>
            <a:r>
              <a:rPr lang="en-IN" sz="2400" dirty="0"/>
              <a:t>Distance-based, lower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Random Forest: </a:t>
            </a:r>
            <a:r>
              <a:rPr lang="en-IN" sz="2400" dirty="0"/>
              <a:t>Best accuracy &amp; generalization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Final Model: </a:t>
            </a:r>
            <a:r>
              <a:rPr lang="en-IN" sz="2400" dirty="0"/>
              <a:t>Random Forest Classifier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A6AF7F-30CB-6DA0-D453-3AB51B21CF93}"/>
              </a:ext>
            </a:extLst>
          </p:cNvPr>
          <p:cNvSpPr txBox="1"/>
          <p:nvPr/>
        </p:nvSpPr>
        <p:spPr>
          <a:xfrm>
            <a:off x="253710" y="3737335"/>
            <a:ext cx="6104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Machine Learning Model Tested: </a:t>
            </a:r>
            <a:endParaRPr lang="en-IN" sz="2800" b="1" dirty="0">
              <a:solidFill>
                <a:srgbClr val="21316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504A9-3455-448E-D88E-D824E14250EC}"/>
              </a:ext>
            </a:extLst>
          </p:cNvPr>
          <p:cNvSpPr txBox="1"/>
          <p:nvPr/>
        </p:nvSpPr>
        <p:spPr>
          <a:xfrm>
            <a:off x="1106903" y="4459562"/>
            <a:ext cx="1040330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Logistic Regression: </a:t>
            </a:r>
            <a:r>
              <a:rPr lang="en-IN" sz="2400" dirty="0"/>
              <a:t>Simple, baseline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Decision Tree: </a:t>
            </a:r>
            <a:r>
              <a:rPr lang="en-IN" sz="2400" dirty="0"/>
              <a:t>Captures non-linearities but risk of overfitting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Random Forest: </a:t>
            </a:r>
            <a:r>
              <a:rPr lang="en-IN" sz="2400" dirty="0"/>
              <a:t>Ensemble model, robust &amp; accurate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KNN: </a:t>
            </a:r>
            <a:r>
              <a:rPr lang="en-IN" sz="2400" dirty="0"/>
              <a:t>Instance-based, less effective for complex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err="1"/>
              <a:t>XGBoost</a:t>
            </a:r>
            <a:r>
              <a:rPr lang="en-IN" sz="2400" b="1" dirty="0"/>
              <a:t>: </a:t>
            </a:r>
            <a:r>
              <a:rPr lang="en-IN" sz="2400" dirty="0"/>
              <a:t>Advanced boosting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80810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Solution:  </a:t>
            </a:r>
            <a:endParaRPr lang="en-IN" sz="28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5D03B7-B02A-2B04-87B0-C7D77F2F8E5D}"/>
              </a:ext>
            </a:extLst>
          </p:cNvPr>
          <p:cNvSpPr txBox="1"/>
          <p:nvPr/>
        </p:nvSpPr>
        <p:spPr>
          <a:xfrm>
            <a:off x="978568" y="1791373"/>
            <a:ext cx="959317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Automate classification using Machine Learning models trained on MODIS FIRMS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Perform detailed Exploratory Data Analysis (EDA) to identify important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Address class imbalance using appropriate preprocessing techniques (e.g., SMOTE)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Evaluate multiple ML models to identify the most accurate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 Random Forest as the final model for robust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visualizations to communicate results effectively for decision-makers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ED60CE-CE87-5003-DE59-BFA7D72F3B3B}"/>
              </a:ext>
            </a:extLst>
          </p:cNvPr>
          <p:cNvSpPr txBox="1"/>
          <p:nvPr/>
        </p:nvSpPr>
        <p:spPr>
          <a:xfrm>
            <a:off x="543862" y="6160098"/>
            <a:ext cx="1095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GitHub Repo Link - </a:t>
            </a:r>
            <a:r>
              <a:rPr lang="en-IN" sz="2400" dirty="0">
                <a:hlinkClick r:id="rId2"/>
              </a:rPr>
              <a:t>https://github.com/itsumesh03/Fire_Classification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B931B-DC3C-5D10-8E07-CE114C04E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BC8749-7A55-69ED-0F0E-9CE6A6673BB0}"/>
              </a:ext>
            </a:extLst>
          </p:cNvPr>
          <p:cNvSpPr txBox="1"/>
          <p:nvPr/>
        </p:nvSpPr>
        <p:spPr>
          <a:xfrm>
            <a:off x="255104" y="1054412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Solution:  </a:t>
            </a:r>
            <a:endParaRPr lang="en-IN" sz="28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47962-21C3-86F0-D74C-AA9E1522901C}"/>
              </a:ext>
            </a:extLst>
          </p:cNvPr>
          <p:cNvSpPr txBox="1"/>
          <p:nvPr/>
        </p:nvSpPr>
        <p:spPr>
          <a:xfrm>
            <a:off x="1155032" y="1743246"/>
            <a:ext cx="9272335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Insights from EDA:</a:t>
            </a:r>
          </a:p>
          <a:p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Fire hotspots detected in certain regions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Brightness and FRP are key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MODIS type imbalance needs handling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Nighttime and daytime detections differ</a:t>
            </a:r>
          </a:p>
          <a:p>
            <a:endParaRPr lang="en-IN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BFCA8-1086-DE5B-444B-A4F321BAE8FE}"/>
              </a:ext>
            </a:extLst>
          </p:cNvPr>
          <p:cNvSpPr txBox="1"/>
          <p:nvPr/>
        </p:nvSpPr>
        <p:spPr>
          <a:xfrm>
            <a:off x="1155032" y="4267014"/>
            <a:ext cx="943275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Exploratory Data Analysis:</a:t>
            </a:r>
          </a:p>
          <a:p>
            <a:endParaRPr lang="en-I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Countplot</a:t>
            </a:r>
            <a:r>
              <a:rPr lang="en-US" sz="2400" dirty="0"/>
              <a:t>: MODIS most frequent fire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Histogram: Confidence shows bimodal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Scatter: Lat-Long shows fire clusters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Heatmap: Brightness strongly correlated with FRP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41724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3" y="1054412"/>
            <a:ext cx="10204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Screenshot of Output:  </a:t>
            </a:r>
            <a:r>
              <a:rPr lang="en-US" sz="2400" b="1" dirty="0">
                <a:solidFill>
                  <a:schemeClr val="tx1"/>
                </a:solidFill>
              </a:rPr>
              <a:t>Import Libraries &amp; Load the Dataset</a:t>
            </a: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06CC2E-7321-9885-322A-CFAADF2C9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553" y="1620253"/>
            <a:ext cx="9624894" cy="469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179</TotalTime>
  <Words>671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UMESH SAINI</cp:lastModifiedBy>
  <cp:revision>6</cp:revision>
  <dcterms:created xsi:type="dcterms:W3CDTF">2024-12-31T09:40:01Z</dcterms:created>
  <dcterms:modified xsi:type="dcterms:W3CDTF">2025-07-30T15:40:21Z</dcterms:modified>
</cp:coreProperties>
</file>